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Montserrat"/>
      <p:regular r:id="rId19"/>
      <p:bold r:id="rId20"/>
      <p:italic r:id="rId21"/>
      <p:boldItalic r:id="rId22"/>
    </p:embeddedFont>
    <p:embeddedFont>
      <p:font typeface="Montserrat Medium"/>
      <p:regular r:id="rId23"/>
      <p:bold r:id="rId24"/>
      <p:italic r:id="rId25"/>
      <p:boldItalic r:id="rId26"/>
    </p:embeddedFont>
    <p:embeddedFont>
      <p:font typeface="Helvetica Neue"/>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31" roundtripDataSignature="AMtx7mg/vUn1Wm9pjcGt2o/CQMFh74b+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A30B5DA-4B76-4BC7-8167-8506729AC60D}">
  <a:tblStyle styleId="{CA30B5DA-4B76-4BC7-8167-8506729AC60D}"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8E9"/>
          </a:solidFill>
        </a:fill>
      </a:tcStyle>
    </a:wholeTbl>
    <a:band1H>
      <a:tcTxStyle b="off" i="off"/>
      <a:tcStyle>
        <a:fill>
          <a:solidFill>
            <a:srgbClr val="CCCDD1"/>
          </a:solidFill>
        </a:fill>
      </a:tcStyle>
    </a:band1H>
    <a:band2H>
      <a:tcTxStyle b="off" i="off"/>
    </a:band2H>
    <a:band1V>
      <a:tcTxStyle b="off" i="off"/>
      <a:tcStyle>
        <a:fill>
          <a:solidFill>
            <a:srgbClr val="CCCDD1"/>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Medium-bold.fntdata"/><Relationship Id="rId23" Type="http://schemas.openxmlformats.org/officeDocument/2006/relationships/font" Target="fonts/MontserratMedium-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Medium-boldItalic.fntdata"/><Relationship Id="rId25" Type="http://schemas.openxmlformats.org/officeDocument/2006/relationships/font" Target="fonts/MontserratMedium-italic.fntdata"/><Relationship Id="rId28" Type="http://schemas.openxmlformats.org/officeDocument/2006/relationships/font" Target="fonts/HelveticaNeue-bold.fntdata"/><Relationship Id="rId27" Type="http://schemas.openxmlformats.org/officeDocument/2006/relationships/font" Target="fonts/HelveticaNeue-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HelveticaNeue-italic.fntdata"/><Relationship Id="rId7" Type="http://schemas.openxmlformats.org/officeDocument/2006/relationships/slide" Target="slides/slide1.xml"/><Relationship Id="rId8" Type="http://schemas.openxmlformats.org/officeDocument/2006/relationships/slide" Target="slides/slide2.xml"/><Relationship Id="rId31" Type="http://customschemas.google.com/relationships/presentationmetadata" Target="metadata"/><Relationship Id="rId30" Type="http://schemas.openxmlformats.org/officeDocument/2006/relationships/font" Target="fonts/HelveticaNeue-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Montserrat-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 name="Google Shape;119;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9" name="Google Shape;129;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 name="Google Shape;66;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 name="Google Shape;88;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 name="Google Shape;95;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17.jpg"/><Relationship Id="rId4" Type="http://schemas.openxmlformats.org/officeDocument/2006/relationships/image" Target="../media/image4.jpg"/><Relationship Id="rId5" Type="http://schemas.openxmlformats.org/officeDocument/2006/relationships/image" Target="../media/image7.png"/><Relationship Id="rId6"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 name="Shape 12"/>
        <p:cNvGrpSpPr/>
        <p:nvPr/>
      </p:nvGrpSpPr>
      <p:grpSpPr>
        <a:xfrm>
          <a:off x="0" y="0"/>
          <a:ext cx="0" cy="0"/>
          <a:chOff x="0" y="0"/>
          <a:chExt cx="0" cy="0"/>
        </a:xfrm>
      </p:grpSpPr>
      <p:pic>
        <p:nvPicPr>
          <p:cNvPr id="13" name="Google Shape;13;p14"/>
          <p:cNvPicPr preferRelativeResize="0"/>
          <p:nvPr/>
        </p:nvPicPr>
        <p:blipFill rotWithShape="1">
          <a:blip r:embed="rId2">
            <a:alphaModFix/>
          </a:blip>
          <a:srcRect b="0" l="0" r="0" t="0"/>
          <a:stretch/>
        </p:blipFill>
        <p:spPr>
          <a:xfrm>
            <a:off x="2476313" y="1699297"/>
            <a:ext cx="6216117" cy="2067536"/>
          </a:xfrm>
          <a:prstGeom prst="rect">
            <a:avLst/>
          </a:prstGeom>
          <a:noFill/>
          <a:ln>
            <a:noFill/>
          </a:ln>
        </p:spPr>
      </p:pic>
      <p:pic>
        <p:nvPicPr>
          <p:cNvPr id="14" name="Google Shape;14;p14"/>
          <p:cNvPicPr preferRelativeResize="0"/>
          <p:nvPr/>
        </p:nvPicPr>
        <p:blipFill rotWithShape="1">
          <a:blip r:embed="rId3">
            <a:alphaModFix/>
          </a:blip>
          <a:srcRect b="-113" l="0" r="0" t="0"/>
          <a:stretch/>
        </p:blipFill>
        <p:spPr>
          <a:xfrm flipH="1" rot="10800000">
            <a:off x="2118210" y="3618186"/>
            <a:ext cx="4043667" cy="1528573"/>
          </a:xfrm>
          <a:prstGeom prst="rect">
            <a:avLst/>
          </a:prstGeom>
          <a:noFill/>
          <a:ln>
            <a:noFill/>
          </a:ln>
        </p:spPr>
      </p:pic>
      <p:pic>
        <p:nvPicPr>
          <p:cNvPr descr="A picture containing nature&#10;&#10;Description automatically generated" id="15" name="Google Shape;15;p14"/>
          <p:cNvPicPr preferRelativeResize="0"/>
          <p:nvPr/>
        </p:nvPicPr>
        <p:blipFill rotWithShape="1">
          <a:blip r:embed="rId4">
            <a:alphaModFix/>
          </a:blip>
          <a:srcRect b="0" l="0" r="0" t="0"/>
          <a:stretch/>
        </p:blipFill>
        <p:spPr>
          <a:xfrm>
            <a:off x="6358008" y="-1"/>
            <a:ext cx="2785992" cy="2015111"/>
          </a:xfrm>
          <a:prstGeom prst="rect">
            <a:avLst/>
          </a:prstGeom>
          <a:noFill/>
          <a:ln>
            <a:noFill/>
          </a:ln>
        </p:spPr>
      </p:pic>
      <p:sp>
        <p:nvSpPr>
          <p:cNvPr id="16" name="Google Shape;16;p14"/>
          <p:cNvSpPr/>
          <p:nvPr/>
        </p:nvSpPr>
        <p:spPr>
          <a:xfrm flipH="1">
            <a:off x="4092296" y="1476329"/>
            <a:ext cx="5063603" cy="367583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 name="Google Shape;17;p14"/>
          <p:cNvSpPr/>
          <p:nvPr/>
        </p:nvSpPr>
        <p:spPr>
          <a:xfrm flipH="1">
            <a:off x="-6599" y="-10906"/>
            <a:ext cx="9152384" cy="5161407"/>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8" name="Google Shape;18;p14"/>
          <p:cNvPicPr preferRelativeResize="0"/>
          <p:nvPr/>
        </p:nvPicPr>
        <p:blipFill rotWithShape="1">
          <a:blip r:embed="rId5">
            <a:alphaModFix/>
          </a:blip>
          <a:srcRect b="0" l="0" r="0" t="0"/>
          <a:stretch/>
        </p:blipFill>
        <p:spPr>
          <a:xfrm>
            <a:off x="103823" y="3983624"/>
            <a:ext cx="2054172" cy="1131386"/>
          </a:xfrm>
          <a:prstGeom prst="rect">
            <a:avLst/>
          </a:prstGeom>
          <a:noFill/>
          <a:ln>
            <a:noFill/>
          </a:ln>
          <a:effectLst>
            <a:outerShdw blurRad="50800" rotWithShape="0" algn="tl" dir="2700000" dist="38100">
              <a:srgbClr val="000000">
                <a:alpha val="40000"/>
              </a:srgbClr>
            </a:outerShdw>
          </a:effectLst>
        </p:spPr>
      </p:pic>
      <p:pic>
        <p:nvPicPr>
          <p:cNvPr id="19" name="Google Shape;19;p14"/>
          <p:cNvPicPr preferRelativeResize="0"/>
          <p:nvPr/>
        </p:nvPicPr>
        <p:blipFill rotWithShape="1">
          <a:blip r:embed="rId6">
            <a:alphaModFix amt="34000"/>
          </a:blip>
          <a:srcRect b="-8773" l="32582" r="8554" t="2399"/>
          <a:stretch/>
        </p:blipFill>
        <p:spPr>
          <a:xfrm rot="5400000">
            <a:off x="4300773" y="-762121"/>
            <a:ext cx="4091400" cy="5610600"/>
          </a:xfrm>
          <a:prstGeom prst="rtTriangle">
            <a:avLst/>
          </a:prstGeom>
          <a:noFill/>
          <a:ln>
            <a:noFill/>
          </a:ln>
        </p:spPr>
      </p:pic>
      <p:pic>
        <p:nvPicPr>
          <p:cNvPr id="20" name="Google Shape;20;p14"/>
          <p:cNvPicPr preferRelativeResize="0"/>
          <p:nvPr/>
        </p:nvPicPr>
        <p:blipFill rotWithShape="1">
          <a:blip r:embed="rId6">
            <a:alphaModFix amt="34000"/>
          </a:blip>
          <a:srcRect b="671" l="54016" r="11355" t="36081"/>
          <a:stretch/>
        </p:blipFill>
        <p:spPr>
          <a:xfrm rot="-5400000">
            <a:off x="4344520" y="3615007"/>
            <a:ext cx="1289700" cy="1775100"/>
          </a:xfrm>
          <a:prstGeom prst="rtTriangle">
            <a:avLst/>
          </a:prstGeom>
          <a:noFill/>
          <a:ln>
            <a:noFill/>
          </a:ln>
        </p:spPr>
      </p:pic>
      <p:sp>
        <p:nvSpPr>
          <p:cNvPr id="21" name="Google Shape;21;p14"/>
          <p:cNvSpPr txBox="1"/>
          <p:nvPr>
            <p:ph type="title"/>
          </p:nvPr>
        </p:nvSpPr>
        <p:spPr>
          <a:xfrm>
            <a:off x="132035" y="131953"/>
            <a:ext cx="4617900" cy="2979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6000"/>
              <a:buFont typeface="Montserrat Medium"/>
              <a:buNone/>
              <a:defRPr b="0" i="0" sz="60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2" name="Shape 22"/>
        <p:cNvGrpSpPr/>
        <p:nvPr/>
      </p:nvGrpSpPr>
      <p:grpSpPr>
        <a:xfrm>
          <a:off x="0" y="0"/>
          <a:ext cx="0" cy="0"/>
          <a:chOff x="0" y="0"/>
          <a:chExt cx="0" cy="0"/>
        </a:xfrm>
      </p:grpSpPr>
      <p:sp>
        <p:nvSpPr>
          <p:cNvPr id="23" name="Google Shape;23;p15"/>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24" name="Google Shape;24;p15"/>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25" name="Google Shape;25;p15"/>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26" name="Google Shape;26;p15"/>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7" name="Google Shape;27;p15"/>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8" name="Google Shape;28;p15"/>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GB" sz="1100" u="none" cap="none" strike="noStrike">
                <a:solidFill>
                  <a:schemeClr val="accent1"/>
                </a:solidFill>
                <a:latin typeface="Montserrat"/>
                <a:ea typeface="Montserrat"/>
                <a:cs typeface="Montserrat"/>
                <a:sym typeface="Montserrat"/>
              </a:rPr>
              <a:t>Slide </a:t>
            </a:r>
            <a:fld id="{00000000-1234-1234-1234-123412341234}" type="slidenum">
              <a:rPr b="1" i="0" lang="en-GB"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29" name="Google Shape;29;p15"/>
          <p:cNvSpPr txBox="1"/>
          <p:nvPr>
            <p:ph idx="1" type="body"/>
          </p:nvPr>
        </p:nvSpPr>
        <p:spPr>
          <a:xfrm>
            <a:off x="243175" y="1168900"/>
            <a:ext cx="8621700" cy="34971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30" name="Google Shape;30;p15"/>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1" name="Google Shape;31;p15"/>
          <p:cNvSpPr txBox="1"/>
          <p:nvPr/>
        </p:nvSpPr>
        <p:spPr>
          <a:xfrm>
            <a:off x="-40725" y="4872750"/>
            <a:ext cx="50727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2"/>
                </a:solidFill>
                <a:latin typeface="Montserrat"/>
                <a:ea typeface="Montserrat"/>
                <a:cs typeface="Montserrat"/>
                <a:sym typeface="Montserrat"/>
              </a:rPr>
              <a:t>WGCV-54, 16-17 October 2024</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2" name="Shape 32"/>
        <p:cNvGrpSpPr/>
        <p:nvPr/>
      </p:nvGrpSpPr>
      <p:grpSpPr>
        <a:xfrm>
          <a:off x="0" y="0"/>
          <a:ext cx="0" cy="0"/>
          <a:chOff x="0" y="0"/>
          <a:chExt cx="0" cy="0"/>
        </a:xfrm>
      </p:grpSpPr>
      <p:sp>
        <p:nvSpPr>
          <p:cNvPr id="33" name="Google Shape;33;p16"/>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34" name="Google Shape;34;p16"/>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35" name="Google Shape;35;p16"/>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36" name="Google Shape;36;p16"/>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37" name="Google Shape;37;p16"/>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38" name="Google Shape;38;p16"/>
          <p:cNvSpPr txBox="1"/>
          <p:nvPr>
            <p:ph idx="1" type="body"/>
          </p:nvPr>
        </p:nvSpPr>
        <p:spPr>
          <a:xfrm>
            <a:off x="289974" y="1084442"/>
            <a:ext cx="4131900" cy="3581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39" name="Google Shape;39;p16"/>
          <p:cNvSpPr txBox="1"/>
          <p:nvPr>
            <p:ph idx="2" type="body"/>
          </p:nvPr>
        </p:nvSpPr>
        <p:spPr>
          <a:xfrm>
            <a:off x="4722271" y="1084442"/>
            <a:ext cx="4131900" cy="3581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40" name="Google Shape;40;p16"/>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1" name="Google Shape;41;p16"/>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GB" sz="1100" u="none" cap="none" strike="noStrike">
                <a:solidFill>
                  <a:schemeClr val="accent1"/>
                </a:solidFill>
                <a:latin typeface="Montserrat"/>
                <a:ea typeface="Montserrat"/>
                <a:cs typeface="Montserrat"/>
                <a:sym typeface="Montserrat"/>
              </a:rPr>
              <a:t>Slide </a:t>
            </a:r>
            <a:fld id="{00000000-1234-1234-1234-123412341234}" type="slidenum">
              <a:rPr b="1" i="0" lang="en-GB"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42" name="Google Shape;42;p16"/>
          <p:cNvSpPr txBox="1"/>
          <p:nvPr/>
        </p:nvSpPr>
        <p:spPr>
          <a:xfrm>
            <a:off x="-40725" y="4872750"/>
            <a:ext cx="50727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2"/>
                </a:solidFill>
                <a:latin typeface="Montserrat"/>
                <a:ea typeface="Montserrat"/>
                <a:cs typeface="Montserrat"/>
                <a:sym typeface="Montserrat"/>
              </a:rPr>
              <a:t>WGCV-54, 16-17 October 2024</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3" name="Shape 43"/>
        <p:cNvGrpSpPr/>
        <p:nvPr/>
      </p:nvGrpSpPr>
      <p:grpSpPr>
        <a:xfrm>
          <a:off x="0" y="0"/>
          <a:ext cx="0" cy="0"/>
          <a:chOff x="0" y="0"/>
          <a:chExt cx="0" cy="0"/>
        </a:xfrm>
      </p:grpSpPr>
      <p:sp>
        <p:nvSpPr>
          <p:cNvPr id="44" name="Google Shape;44;p17"/>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45" name="Google Shape;45;p17"/>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46" name="Google Shape;46;p17"/>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47" name="Google Shape;47;p17"/>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48" name="Google Shape;48;p17"/>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49" name="Google Shape;49;p17"/>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GB" sz="1100" u="none" cap="none" strike="noStrike">
                <a:solidFill>
                  <a:schemeClr val="accent1"/>
                </a:solidFill>
                <a:latin typeface="Montserrat"/>
                <a:ea typeface="Montserrat"/>
                <a:cs typeface="Montserrat"/>
                <a:sym typeface="Montserrat"/>
              </a:rPr>
              <a:t>Slide </a:t>
            </a:r>
            <a:fld id="{00000000-1234-1234-1234-123412341234}" type="slidenum">
              <a:rPr b="1" i="0" lang="en-GB"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50" name="Google Shape;50;p17"/>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1" name="Google Shape;51;p17"/>
          <p:cNvSpPr txBox="1"/>
          <p:nvPr/>
        </p:nvSpPr>
        <p:spPr>
          <a:xfrm>
            <a:off x="-40725" y="4872750"/>
            <a:ext cx="50727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2"/>
                </a:solidFill>
                <a:latin typeface="Montserrat"/>
                <a:ea typeface="Montserrat"/>
                <a:cs typeface="Montserrat"/>
                <a:sym typeface="Montserrat"/>
              </a:rPr>
              <a:t>WGCV-54, 16-17 October 2024</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7" name="Google Shape;7;p13"/>
          <p:cNvPicPr preferRelativeResize="0"/>
          <p:nvPr/>
        </p:nvPicPr>
        <p:blipFill rotWithShape="1">
          <a:blip r:embed="rId1">
            <a:alphaModFix amt="34000"/>
          </a:blip>
          <a:srcRect b="35419" l="51339" r="-2839" t="39269"/>
          <a:stretch/>
        </p:blipFill>
        <p:spPr>
          <a:xfrm flipH="1">
            <a:off x="6978317" y="0"/>
            <a:ext cx="2165683" cy="778120"/>
          </a:xfrm>
          <a:prstGeom prst="rect">
            <a:avLst/>
          </a:prstGeom>
          <a:noFill/>
          <a:ln>
            <a:noFill/>
          </a:ln>
        </p:spPr>
      </p:pic>
      <p:pic>
        <p:nvPicPr>
          <p:cNvPr id="8" name="Google Shape;8;p13"/>
          <p:cNvPicPr preferRelativeResize="0"/>
          <p:nvPr/>
        </p:nvPicPr>
        <p:blipFill rotWithShape="1">
          <a:blip r:embed="rId2">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9" name="Google Shape;9;p13"/>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0" name="Google Shape;10;p13"/>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1" name="Google Shape;11;p13"/>
          <p:cNvSpPr txBox="1"/>
          <p:nvPr/>
        </p:nvSpPr>
        <p:spPr>
          <a:xfrm>
            <a:off x="-40725" y="4872750"/>
            <a:ext cx="50727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2"/>
                </a:solidFill>
                <a:latin typeface="Montserrat"/>
                <a:ea typeface="Montserrat"/>
                <a:cs typeface="Montserrat"/>
                <a:sym typeface="Montserrat"/>
              </a:rPr>
              <a:t>WGCV-54, 16-17 October 2024</a:t>
            </a:r>
            <a:endParaRPr b="1" i="0" sz="1100" u="none" cap="none" strike="noStrike">
              <a:solidFill>
                <a:schemeClr val="dk2"/>
              </a:solidFill>
              <a:latin typeface="Montserrat"/>
              <a:ea typeface="Montserrat"/>
              <a:cs typeface="Montserrat"/>
              <a:sym typeface="Montserrat"/>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hyperlink" Target="https://www.gaia-clim.eu/"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19.png"/><Relationship Id="rId6" Type="http://schemas.openxmlformats.org/officeDocument/2006/relationships/hyperlink" Target="https://doi.org/10.3390/rs15205017"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baqunin.eu/" TargetMode="External"/><Relationship Id="rId4" Type="http://schemas.openxmlformats.org/officeDocument/2006/relationships/hyperlink" Target="https://frm4ghg.aeronomie.be/" TargetMode="External"/><Relationship Id="rId5" Type="http://schemas.openxmlformats.org/officeDocument/2006/relationships/hyperlink" Target="https://doi.org/10.3390/rs16183525" TargetMode="External"/><Relationship Id="rId6" Type="http://schemas.openxmlformats.org/officeDocument/2006/relationships/image" Target="../media/image6.png"/><Relationship Id="rId7" Type="http://schemas.openxmlformats.org/officeDocument/2006/relationships/hyperlink" Target="https://mmt.skytek.dev/"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
          <p:cNvSpPr txBox="1"/>
          <p:nvPr>
            <p:ph type="title"/>
          </p:nvPr>
        </p:nvSpPr>
        <p:spPr>
          <a:xfrm>
            <a:off x="132025" y="131950"/>
            <a:ext cx="6691200" cy="29796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6000"/>
              <a:buNone/>
            </a:pPr>
            <a:r>
              <a:rPr lang="en-GB" sz="4000"/>
              <a:t>CEOS-FRM Assessment Framework Updates</a:t>
            </a:r>
            <a:endParaRPr sz="4000"/>
          </a:p>
        </p:txBody>
      </p:sp>
      <p:sp>
        <p:nvSpPr>
          <p:cNvPr id="57" name="Google Shape;57;p1"/>
          <p:cNvSpPr txBox="1"/>
          <p:nvPr/>
        </p:nvSpPr>
        <p:spPr>
          <a:xfrm>
            <a:off x="5218246" y="2571750"/>
            <a:ext cx="3962700" cy="15090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rgbClr val="000000"/>
              </a:buClr>
              <a:buSzPts val="1200"/>
              <a:buFont typeface="Arial"/>
              <a:buNone/>
            </a:pPr>
            <a:r>
              <a:rPr b="1" i="0" lang="en-GB" sz="1200" u="none" cap="none" strike="noStrike">
                <a:solidFill>
                  <a:schemeClr val="accent1"/>
                </a:solidFill>
                <a:latin typeface="Montserrat"/>
                <a:ea typeface="Montserrat"/>
                <a:cs typeface="Montserrat"/>
                <a:sym typeface="Montserrat"/>
              </a:rPr>
              <a:t>Paolo Castracane, </a:t>
            </a:r>
            <a:endParaRPr b="0" i="0" sz="1400" u="none" cap="none" strike="noStrike">
              <a:solidFill>
                <a:srgbClr val="000000"/>
              </a:solidFill>
              <a:latin typeface="Arial"/>
              <a:ea typeface="Arial"/>
              <a:cs typeface="Arial"/>
              <a:sym typeface="Arial"/>
            </a:endParaRPr>
          </a:p>
          <a:p>
            <a:pPr indent="0" lvl="0" marL="0" marR="0" rtl="0" algn="r">
              <a:lnSpc>
                <a:spcPct val="115000"/>
              </a:lnSpc>
              <a:spcBef>
                <a:spcPts val="0"/>
              </a:spcBef>
              <a:spcAft>
                <a:spcPts val="0"/>
              </a:spcAft>
              <a:buClr>
                <a:srgbClr val="000000"/>
              </a:buClr>
              <a:buSzPts val="1200"/>
              <a:buFont typeface="Arial"/>
              <a:buNone/>
            </a:pPr>
            <a:r>
              <a:rPr b="1" i="0" lang="en-GB" sz="1200" u="none" cap="none" strike="noStrike">
                <a:solidFill>
                  <a:schemeClr val="accent1"/>
                </a:solidFill>
                <a:latin typeface="Montserrat"/>
                <a:ea typeface="Montserrat"/>
                <a:cs typeface="Montserrat"/>
                <a:sym typeface="Montserrat"/>
              </a:rPr>
              <a:t>Starion for ESA</a:t>
            </a:r>
            <a:endParaRPr b="0" i="0" sz="1400" u="none" cap="none" strike="noStrike">
              <a:solidFill>
                <a:srgbClr val="000000"/>
              </a:solidFill>
              <a:latin typeface="Arial"/>
              <a:ea typeface="Arial"/>
              <a:cs typeface="Arial"/>
              <a:sym typeface="Arial"/>
            </a:endParaRPr>
          </a:p>
          <a:p>
            <a:pPr indent="0" lvl="0" marL="0" marR="0" rtl="0" algn="r">
              <a:lnSpc>
                <a:spcPct val="115000"/>
              </a:lnSpc>
              <a:spcBef>
                <a:spcPts val="0"/>
              </a:spcBef>
              <a:spcAft>
                <a:spcPts val="0"/>
              </a:spcAft>
              <a:buClr>
                <a:srgbClr val="000000"/>
              </a:buClr>
              <a:buSzPts val="1200"/>
              <a:buFont typeface="Arial"/>
              <a:buNone/>
            </a:pPr>
            <a:r>
              <a:rPr b="1" i="0" lang="en-GB" sz="1200" u="none" cap="none" strike="noStrike">
                <a:solidFill>
                  <a:schemeClr val="accent1"/>
                </a:solidFill>
                <a:latin typeface="Montserrat"/>
                <a:ea typeface="Montserrat"/>
                <a:cs typeface="Montserrat"/>
                <a:sym typeface="Montserrat"/>
              </a:rPr>
              <a:t>Nigel Fox, NPL </a:t>
            </a:r>
            <a:endParaRPr b="0" i="0" sz="1400" u="none" cap="none" strike="noStrike">
              <a:solidFill>
                <a:srgbClr val="000000"/>
              </a:solidFill>
              <a:latin typeface="Arial"/>
              <a:ea typeface="Arial"/>
              <a:cs typeface="Arial"/>
              <a:sym typeface="Arial"/>
            </a:endParaRPr>
          </a:p>
          <a:p>
            <a:pPr indent="0" lvl="0" marL="0" marR="0" rtl="0" algn="r">
              <a:lnSpc>
                <a:spcPct val="115000"/>
              </a:lnSpc>
              <a:spcBef>
                <a:spcPts val="0"/>
              </a:spcBef>
              <a:spcAft>
                <a:spcPts val="0"/>
              </a:spcAft>
              <a:buClr>
                <a:srgbClr val="000000"/>
              </a:buClr>
              <a:buSzPts val="1200"/>
              <a:buFont typeface="Arial"/>
              <a:buNone/>
            </a:pPr>
            <a:r>
              <a:rPr b="1" i="0" lang="en-GB" sz="1200" u="none" cap="none" strike="noStrike">
                <a:solidFill>
                  <a:schemeClr val="accent1"/>
                </a:solidFill>
                <a:latin typeface="Montserrat"/>
                <a:ea typeface="Montserrat"/>
                <a:cs typeface="Montserrat"/>
                <a:sym typeface="Montserrat"/>
              </a:rPr>
              <a:t>Jean-Christopher Lambert, BIRA</a:t>
            </a:r>
            <a:endParaRPr b="0" i="0" sz="1400" u="none" cap="none" strike="noStrike">
              <a:solidFill>
                <a:srgbClr val="000000"/>
              </a:solidFill>
              <a:latin typeface="Arial"/>
              <a:ea typeface="Arial"/>
              <a:cs typeface="Arial"/>
              <a:sym typeface="Arial"/>
            </a:endParaRPr>
          </a:p>
          <a:p>
            <a:pPr indent="0" lvl="0" marL="0" marR="0" rtl="0" algn="r">
              <a:lnSpc>
                <a:spcPct val="115000"/>
              </a:lnSpc>
              <a:spcBef>
                <a:spcPts val="0"/>
              </a:spcBef>
              <a:spcAft>
                <a:spcPts val="0"/>
              </a:spcAft>
              <a:buClr>
                <a:srgbClr val="000000"/>
              </a:buClr>
              <a:buSzPts val="1200"/>
              <a:buFont typeface="Arial"/>
              <a:buNone/>
            </a:pPr>
            <a:r>
              <a:rPr b="1" i="0" lang="en-GB" sz="1200" u="none" cap="none" strike="noStrike">
                <a:solidFill>
                  <a:schemeClr val="accent1"/>
                </a:solidFill>
                <a:latin typeface="Montserrat"/>
                <a:ea typeface="Montserrat"/>
                <a:cs typeface="Montserrat"/>
                <a:sym typeface="Montserrat"/>
              </a:rPr>
              <a:t>Akihiko Kuze, JAXA</a:t>
            </a:r>
            <a:endParaRPr b="1" i="0" sz="12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GB" sz="1700" u="none" cap="none" strike="noStrike">
                <a:solidFill>
                  <a:schemeClr val="accent1"/>
                </a:solidFill>
                <a:latin typeface="Montserrat"/>
                <a:ea typeface="Montserrat"/>
                <a:cs typeface="Montserrat"/>
                <a:sym typeface="Montserrat"/>
              </a:rPr>
              <a:t>Agenda Item 3.3</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GB" sz="1700" u="none" cap="none" strike="noStrike">
                <a:solidFill>
                  <a:schemeClr val="accent1"/>
                </a:solidFill>
                <a:latin typeface="Montserrat"/>
                <a:ea typeface="Montserrat"/>
                <a:cs typeface="Montserrat"/>
                <a:sym typeface="Montserrat"/>
              </a:rPr>
              <a:t>WGCV-54</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GB" sz="1700" u="none" cap="none" strike="noStrike">
                <a:solidFill>
                  <a:schemeClr val="accent1"/>
                </a:solidFill>
                <a:latin typeface="Montserrat"/>
                <a:ea typeface="Montserrat"/>
                <a:cs typeface="Montserrat"/>
                <a:sym typeface="Montserrat"/>
              </a:rPr>
              <a:t>16-17 October 2024</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GB" sz="1700" u="none" cap="none" strike="noStrike">
                <a:solidFill>
                  <a:schemeClr val="accent1"/>
                </a:solidFill>
                <a:latin typeface="Montserrat"/>
                <a:ea typeface="Montserrat"/>
                <a:cs typeface="Montserrat"/>
                <a:sym typeface="Montserrat"/>
              </a:rPr>
              <a:t>Sioux Falls, South Dakota, USA</a:t>
            </a:r>
            <a:endParaRPr b="1" i="0" sz="17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0"/>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GB" sz="2800"/>
              <a:t>Exercise Report: Brewer for NO2</a:t>
            </a:r>
            <a:endParaRPr/>
          </a:p>
        </p:txBody>
      </p:sp>
      <p:pic>
        <p:nvPicPr>
          <p:cNvPr id="122" name="Google Shape;122;p10"/>
          <p:cNvPicPr preferRelativeResize="0"/>
          <p:nvPr/>
        </p:nvPicPr>
        <p:blipFill rotWithShape="1">
          <a:blip r:embed="rId3">
            <a:alphaModFix/>
          </a:blip>
          <a:srcRect b="0" l="0" r="0" t="0"/>
          <a:stretch/>
        </p:blipFill>
        <p:spPr>
          <a:xfrm>
            <a:off x="249460" y="919938"/>
            <a:ext cx="6332220" cy="1864360"/>
          </a:xfrm>
          <a:prstGeom prst="rect">
            <a:avLst/>
          </a:prstGeom>
          <a:noFill/>
          <a:ln>
            <a:noFill/>
          </a:ln>
        </p:spPr>
      </p:pic>
      <p:pic>
        <p:nvPicPr>
          <p:cNvPr id="123" name="Google Shape;123;p10"/>
          <p:cNvPicPr preferRelativeResize="0"/>
          <p:nvPr/>
        </p:nvPicPr>
        <p:blipFill rotWithShape="1">
          <a:blip r:embed="rId4">
            <a:alphaModFix/>
          </a:blip>
          <a:srcRect b="0" l="0" r="0" t="0"/>
          <a:stretch/>
        </p:blipFill>
        <p:spPr>
          <a:xfrm>
            <a:off x="249460" y="2840640"/>
            <a:ext cx="6332220" cy="1632585"/>
          </a:xfrm>
          <a:prstGeom prst="rect">
            <a:avLst/>
          </a:prstGeom>
          <a:noFill/>
          <a:ln>
            <a:noFill/>
          </a:ln>
        </p:spPr>
      </p:pic>
      <p:sp>
        <p:nvSpPr>
          <p:cNvPr id="124" name="Google Shape;124;p10"/>
          <p:cNvSpPr/>
          <p:nvPr/>
        </p:nvSpPr>
        <p:spPr>
          <a:xfrm>
            <a:off x="6899564" y="303593"/>
            <a:ext cx="1270257" cy="697263"/>
          </a:xfrm>
          <a:prstGeom prst="wedgeRoundRectCallout">
            <a:avLst>
              <a:gd fmla="val -69551" name="adj1"/>
              <a:gd fmla="val 123316" name="adj2"/>
              <a:gd fmla="val 16667" name="adj3"/>
            </a:avLst>
          </a:prstGeom>
          <a:gradFill>
            <a:gsLst>
              <a:gs pos="0">
                <a:srgbClr val="C9E5EE"/>
              </a:gs>
              <a:gs pos="74000">
                <a:srgbClr val="92A7C6"/>
              </a:gs>
              <a:gs pos="83000">
                <a:srgbClr val="92A7C6"/>
              </a:gs>
              <a:gs pos="100000">
                <a:srgbClr val="B7C4D8"/>
              </a:gs>
            </a:gsLst>
            <a:lin ang="5400000" scaled="0"/>
          </a:gra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Arial"/>
                <a:ea typeface="Arial"/>
                <a:cs typeface="Arial"/>
                <a:sym typeface="Arial"/>
              </a:rPr>
              <a:t>CEOS FRM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Arial"/>
                <a:ea typeface="Arial"/>
                <a:cs typeface="Arial"/>
                <a:sym typeface="Arial"/>
              </a:rPr>
              <a:t>Class D</a:t>
            </a:r>
            <a:endParaRPr b="0" i="0" sz="1400" u="none" cap="none" strike="noStrike">
              <a:solidFill>
                <a:srgbClr val="000000"/>
              </a:solidFill>
              <a:latin typeface="Arial"/>
              <a:ea typeface="Arial"/>
              <a:cs typeface="Arial"/>
              <a:sym typeface="Arial"/>
            </a:endParaRPr>
          </a:p>
        </p:txBody>
      </p:sp>
      <p:sp>
        <p:nvSpPr>
          <p:cNvPr id="125" name="Google Shape;125;p10"/>
          <p:cNvSpPr/>
          <p:nvPr/>
        </p:nvSpPr>
        <p:spPr>
          <a:xfrm>
            <a:off x="5547238" y="1174079"/>
            <a:ext cx="1087377" cy="1712286"/>
          </a:xfrm>
          <a:prstGeom prst="roundRect">
            <a:avLst>
              <a:gd fmla="val 16667" name="adj"/>
            </a:avLst>
          </a:prstGeom>
          <a:no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6" name="Google Shape;126;p10"/>
          <p:cNvSpPr txBox="1"/>
          <p:nvPr/>
        </p:nvSpPr>
        <p:spPr>
          <a:xfrm>
            <a:off x="6705600" y="1534961"/>
            <a:ext cx="2373745" cy="32316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The maturity matrix shows promising results but still includes some gaps and cannot yet be considered ideal. However, it should be noted that NO2 retrievals with Brewer spectrophotometers are </a:t>
            </a:r>
            <a:r>
              <a:rPr b="0" i="0" lang="en-GB" sz="1200" u="none" cap="none" strike="noStrike">
                <a:solidFill>
                  <a:srgbClr val="000000"/>
                </a:solidFill>
                <a:highlight>
                  <a:srgbClr val="FFFF00"/>
                </a:highlight>
                <a:latin typeface="Arial"/>
                <a:ea typeface="Arial"/>
                <a:cs typeface="Arial"/>
                <a:sym typeface="Arial"/>
              </a:rPr>
              <a:t>still experimental</a:t>
            </a:r>
            <a:r>
              <a:rPr b="0" i="0" lang="en-GB" sz="1200" u="none" cap="none" strike="noStrike">
                <a:solidFill>
                  <a:srgbClr val="000000"/>
                </a:solidFill>
                <a:latin typeface="Arial"/>
                <a:ea typeface="Arial"/>
                <a:cs typeface="Arial"/>
                <a:sym typeface="Arial"/>
              </a:rPr>
              <a:t> and are currently only performed at two stations: Rome Sapienza (BAQUNIN urban site) and Aosta (Alpine valley site). Further efforts to improve documentation, traceability, and the treatment of uncertainty will be made in the future, also based on this maturity matrix.</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1"/>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GB"/>
              <a:t>EUBREWNET </a:t>
            </a:r>
            <a:endParaRPr/>
          </a:p>
        </p:txBody>
      </p:sp>
      <p:pic>
        <p:nvPicPr>
          <p:cNvPr id="132" name="Google Shape;132;p11"/>
          <p:cNvPicPr preferRelativeResize="0"/>
          <p:nvPr/>
        </p:nvPicPr>
        <p:blipFill rotWithShape="1">
          <a:blip r:embed="rId3">
            <a:alphaModFix/>
          </a:blip>
          <a:srcRect b="0" l="0" r="0" t="0"/>
          <a:stretch/>
        </p:blipFill>
        <p:spPr>
          <a:xfrm>
            <a:off x="347980" y="933074"/>
            <a:ext cx="6135948" cy="3451110"/>
          </a:xfrm>
          <a:prstGeom prst="rect">
            <a:avLst/>
          </a:prstGeom>
          <a:noFill/>
          <a:ln>
            <a:noFill/>
          </a:ln>
        </p:spPr>
      </p:pic>
      <p:sp>
        <p:nvSpPr>
          <p:cNvPr id="133" name="Google Shape;133;p11"/>
          <p:cNvSpPr txBox="1"/>
          <p:nvPr/>
        </p:nvSpPr>
        <p:spPr>
          <a:xfrm>
            <a:off x="6377709" y="1071620"/>
            <a:ext cx="2650835" cy="276998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1" lang="en-GB" sz="1600" u="none" cap="none" strike="noStrike">
                <a:solidFill>
                  <a:srgbClr val="000000"/>
                </a:solidFill>
                <a:latin typeface="Arial"/>
                <a:ea typeface="Arial"/>
                <a:cs typeface="Arial"/>
                <a:sym typeface="Arial"/>
              </a:rPr>
              <a:t>EUBREWNET Maturity index for ozone retrievals with the Brewer spectrophotometer,H2020 GAIA-CLIM (</a:t>
            </a:r>
            <a:r>
              <a:rPr b="0" i="1" lang="en-GB" sz="1600" u="sng" cap="none" strike="noStrike">
                <a:solidFill>
                  <a:srgbClr val="000000"/>
                </a:solidFill>
                <a:latin typeface="Arial"/>
                <a:ea typeface="Arial"/>
                <a:cs typeface="Arial"/>
                <a:sym typeface="Arial"/>
                <a:hlinkClick r:id="rId4">
                  <a:extLst>
                    <a:ext uri="{A12FA001-AC4F-418D-AE19-62706E023703}">
                      <ahyp:hlinkClr val="tx"/>
                    </a:ext>
                  </a:extLst>
                </a:hlinkClick>
              </a:rPr>
              <a:t>https://www.gaia-clim.eu/) </a:t>
            </a:r>
            <a:r>
              <a:rPr b="0" i="1" lang="en-GB" sz="1600" u="none" cap="none" strike="noStrike">
                <a:solidFill>
                  <a:srgbClr val="000000"/>
                </a:solidFill>
                <a:latin typeface="Arial"/>
                <a:ea typeface="Arial"/>
                <a:cs typeface="Arial"/>
                <a:sym typeface="Arial"/>
              </a:rPr>
              <a:t>compiled within the framework of the European Brewer Network (EUBREWNET).</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2"/>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GB" sz="2000"/>
              <a:t>FRM4GHG (EM27/SUN) measurements</a:t>
            </a:r>
            <a:r>
              <a:rPr lang="en-GB" sz="2000">
                <a:solidFill>
                  <a:schemeClr val="lt1"/>
                </a:solidFill>
              </a:rPr>
              <a:t> </a:t>
            </a:r>
            <a:br>
              <a:rPr lang="en-GB" sz="2000">
                <a:solidFill>
                  <a:schemeClr val="lt1"/>
                </a:solidFill>
              </a:rPr>
            </a:br>
            <a:r>
              <a:rPr lang="en-GB" sz="2000">
                <a:solidFill>
                  <a:schemeClr val="lt1"/>
                </a:solidFill>
              </a:rPr>
              <a:t>(</a:t>
            </a:r>
            <a:r>
              <a:rPr b="0" i="0" lang="en-GB" sz="2000">
                <a:solidFill>
                  <a:schemeClr val="lt1"/>
                </a:solidFill>
                <a:latin typeface="Arial"/>
                <a:ea typeface="Arial"/>
                <a:cs typeface="Arial"/>
                <a:sym typeface="Arial"/>
              </a:rPr>
              <a:t>XCO</a:t>
            </a:r>
            <a:r>
              <a:rPr b="0" baseline="-25000" i="0" lang="en-GB" sz="2000">
                <a:solidFill>
                  <a:schemeClr val="lt1"/>
                </a:solidFill>
                <a:latin typeface="Arial"/>
                <a:ea typeface="Arial"/>
                <a:cs typeface="Arial"/>
                <a:sym typeface="Arial"/>
              </a:rPr>
              <a:t>2</a:t>
            </a:r>
            <a:r>
              <a:rPr b="0" i="0" lang="en-GB" sz="2000">
                <a:solidFill>
                  <a:schemeClr val="lt1"/>
                </a:solidFill>
                <a:latin typeface="Arial"/>
                <a:ea typeface="Arial"/>
                <a:cs typeface="Arial"/>
                <a:sym typeface="Arial"/>
              </a:rPr>
              <a:t>, XCH</a:t>
            </a:r>
            <a:r>
              <a:rPr b="0" baseline="-25000" i="0" lang="en-GB" sz="2000">
                <a:solidFill>
                  <a:schemeClr val="lt1"/>
                </a:solidFill>
                <a:latin typeface="Arial"/>
                <a:ea typeface="Arial"/>
                <a:cs typeface="Arial"/>
                <a:sym typeface="Arial"/>
              </a:rPr>
              <a:t>4</a:t>
            </a:r>
            <a:r>
              <a:rPr b="0" i="0" lang="en-GB" sz="2000">
                <a:solidFill>
                  <a:schemeClr val="lt1"/>
                </a:solidFill>
                <a:latin typeface="Arial"/>
                <a:ea typeface="Arial"/>
                <a:cs typeface="Arial"/>
                <a:sym typeface="Arial"/>
              </a:rPr>
              <a:t>, and XCO)</a:t>
            </a:r>
            <a:endParaRPr sz="2000">
              <a:solidFill>
                <a:schemeClr val="lt1"/>
              </a:solidFill>
            </a:endParaRPr>
          </a:p>
        </p:txBody>
      </p:sp>
      <p:pic>
        <p:nvPicPr>
          <p:cNvPr descr="A table with text on it&#10;&#10;Description automatically generated" id="139" name="Google Shape;139;p12"/>
          <p:cNvPicPr preferRelativeResize="0"/>
          <p:nvPr/>
        </p:nvPicPr>
        <p:blipFill rotWithShape="1">
          <a:blip r:embed="rId3">
            <a:alphaModFix/>
          </a:blip>
          <a:srcRect b="0" l="0" r="0" t="0"/>
          <a:stretch/>
        </p:blipFill>
        <p:spPr>
          <a:xfrm>
            <a:off x="71624" y="828747"/>
            <a:ext cx="6525491" cy="2691977"/>
          </a:xfrm>
          <a:prstGeom prst="rect">
            <a:avLst/>
          </a:prstGeom>
          <a:noFill/>
          <a:ln>
            <a:noFill/>
          </a:ln>
        </p:spPr>
      </p:pic>
      <p:sp>
        <p:nvSpPr>
          <p:cNvPr id="140" name="Google Shape;140;p12"/>
          <p:cNvSpPr txBox="1"/>
          <p:nvPr/>
        </p:nvSpPr>
        <p:spPr>
          <a:xfrm>
            <a:off x="273102" y="3582639"/>
            <a:ext cx="8429196"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222222"/>
                </a:solidFill>
                <a:latin typeface="Arial"/>
                <a:ea typeface="Arial"/>
                <a:cs typeface="Arial"/>
                <a:sym typeface="Arial"/>
              </a:rPr>
              <a:t>COCCON falls under class B according to the definition of the CEOS-FRM overall classification guidelines. COCCON meets many of the key criteria and has a path towards meeting the class A status in the future, where the condition to achieve a class of Ideal (class A) in the ‘guidance criteria’ in the ‘independent verification’ section of the MM and green (at least excellent) for all other verification categories where these have been carried out.</a:t>
            </a:r>
            <a:endParaRPr b="0" i="0" sz="1400" u="none" cap="none" strike="noStrike">
              <a:solidFill>
                <a:srgbClr val="000000"/>
              </a:solidFill>
              <a:latin typeface="Arial"/>
              <a:ea typeface="Arial"/>
              <a:cs typeface="Arial"/>
              <a:sym typeface="Arial"/>
            </a:endParaRPr>
          </a:p>
        </p:txBody>
      </p:sp>
      <p:sp>
        <p:nvSpPr>
          <p:cNvPr id="141" name="Google Shape;141;p12"/>
          <p:cNvSpPr/>
          <p:nvPr/>
        </p:nvSpPr>
        <p:spPr>
          <a:xfrm>
            <a:off x="8101648" y="716354"/>
            <a:ext cx="1004957" cy="651617"/>
          </a:xfrm>
          <a:prstGeom prst="wedgeRoundRectCallout">
            <a:avLst>
              <a:gd fmla="val -45116" name="adj1"/>
              <a:gd fmla="val 114444" name="adj2"/>
              <a:gd fmla="val 16667" name="adj3"/>
            </a:avLst>
          </a:prstGeom>
          <a:gradFill>
            <a:gsLst>
              <a:gs pos="0">
                <a:srgbClr val="92D050"/>
              </a:gs>
              <a:gs pos="74000">
                <a:srgbClr val="EFEFEF"/>
              </a:gs>
              <a:gs pos="83000">
                <a:srgbClr val="EFEFEF"/>
              </a:gs>
              <a:gs pos="100000">
                <a:srgbClr val="F4F4F4"/>
              </a:gs>
            </a:gsLst>
            <a:lin ang="5400000" scaled="0"/>
          </a:gra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Arial"/>
                <a:ea typeface="Arial"/>
                <a:cs typeface="Arial"/>
                <a:sym typeface="Arial"/>
              </a:rPr>
              <a:t>CEOS FRM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Arial"/>
                <a:ea typeface="Arial"/>
                <a:cs typeface="Arial"/>
                <a:sym typeface="Arial"/>
              </a:rPr>
              <a:t>Class B</a:t>
            </a:r>
            <a:endParaRPr b="0" i="0" sz="1400" u="none" cap="none" strike="noStrike">
              <a:solidFill>
                <a:srgbClr val="000000"/>
              </a:solidFill>
              <a:latin typeface="Arial"/>
              <a:ea typeface="Arial"/>
              <a:cs typeface="Arial"/>
              <a:sym typeface="Arial"/>
            </a:endParaRPr>
          </a:p>
        </p:txBody>
      </p:sp>
      <p:sp>
        <p:nvSpPr>
          <p:cNvPr id="142" name="Google Shape;142;p12"/>
          <p:cNvSpPr/>
          <p:nvPr/>
        </p:nvSpPr>
        <p:spPr>
          <a:xfrm>
            <a:off x="6562166" y="1181759"/>
            <a:ext cx="1539482" cy="2337310"/>
          </a:xfrm>
          <a:prstGeom prst="roundRect">
            <a:avLst>
              <a:gd fmla="val 16667" name="adj"/>
            </a:avLst>
          </a:prstGeom>
          <a:no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green rectangular sign with black text&#10;&#10;Description automatically generated" id="143" name="Google Shape;143;p12"/>
          <p:cNvPicPr preferRelativeResize="0"/>
          <p:nvPr/>
        </p:nvPicPr>
        <p:blipFill rotWithShape="1">
          <a:blip r:embed="rId4">
            <a:alphaModFix/>
          </a:blip>
          <a:srcRect b="0" l="0" r="0" t="0"/>
          <a:stretch/>
        </p:blipFill>
        <p:spPr>
          <a:xfrm>
            <a:off x="6657272" y="1258195"/>
            <a:ext cx="1382108" cy="216469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2"/>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SzPts val="3300"/>
              <a:buNone/>
            </a:pPr>
            <a:r>
              <a:rPr lang="en-GB"/>
              <a:t>ToC</a:t>
            </a:r>
            <a:endParaRPr/>
          </a:p>
        </p:txBody>
      </p:sp>
      <p:sp>
        <p:nvSpPr>
          <p:cNvPr id="63" name="Google Shape;63;p2"/>
          <p:cNvSpPr txBox="1"/>
          <p:nvPr>
            <p:ph idx="1" type="body"/>
          </p:nvPr>
        </p:nvSpPr>
        <p:spPr>
          <a:xfrm>
            <a:off x="261150" y="1026550"/>
            <a:ext cx="8621700" cy="3497100"/>
          </a:xfrm>
          <a:prstGeom prst="rect">
            <a:avLst/>
          </a:prstGeom>
          <a:noFill/>
          <a:ln>
            <a:noFill/>
          </a:ln>
        </p:spPr>
        <p:txBody>
          <a:bodyPr anchorCtr="0" anchor="t" bIns="34275" lIns="68575" spcFirstLastPara="1" rIns="68575" wrap="square" tIns="34275">
            <a:noAutofit/>
          </a:bodyPr>
          <a:lstStyle/>
          <a:p>
            <a:pPr indent="-285750" lvl="0" marL="406400" rtl="0" algn="l">
              <a:lnSpc>
                <a:spcPct val="150000"/>
              </a:lnSpc>
              <a:spcBef>
                <a:spcPts val="800"/>
              </a:spcBef>
              <a:spcAft>
                <a:spcPts val="0"/>
              </a:spcAft>
              <a:buSzPts val="1700"/>
              <a:buFont typeface="Noto Sans Symbols"/>
              <a:buChar char="⮚"/>
            </a:pPr>
            <a:r>
              <a:rPr lang="en-GB" sz="2400"/>
              <a:t>Guidelines Updates</a:t>
            </a:r>
            <a:endParaRPr/>
          </a:p>
          <a:p>
            <a:pPr indent="-285750" lvl="0" marL="406400" rtl="0" algn="l">
              <a:lnSpc>
                <a:spcPct val="150000"/>
              </a:lnSpc>
              <a:spcBef>
                <a:spcPts val="800"/>
              </a:spcBef>
              <a:spcAft>
                <a:spcPts val="0"/>
              </a:spcAft>
              <a:buSzPts val="1700"/>
              <a:buFont typeface="Noto Sans Symbols"/>
              <a:buChar char="⮚"/>
            </a:pPr>
            <a:r>
              <a:rPr lang="en-GB" sz="2400"/>
              <a:t>Maturity Matrix tool updates</a:t>
            </a:r>
            <a:endParaRPr/>
          </a:p>
          <a:p>
            <a:pPr indent="-285750" lvl="0" marL="406400" rtl="0" algn="l">
              <a:lnSpc>
                <a:spcPct val="150000"/>
              </a:lnSpc>
              <a:spcBef>
                <a:spcPts val="800"/>
              </a:spcBef>
              <a:spcAft>
                <a:spcPts val="0"/>
              </a:spcAft>
              <a:buSzPts val="1700"/>
              <a:buFont typeface="Noto Sans Symbols"/>
              <a:buChar char="⮚"/>
            </a:pPr>
            <a:r>
              <a:rPr lang="en-GB" sz="2400"/>
              <a:t>New exercises</a:t>
            </a:r>
            <a:endParaRPr/>
          </a:p>
          <a:p>
            <a:pPr indent="-285750" lvl="0" marL="406400" rtl="0" algn="l">
              <a:lnSpc>
                <a:spcPct val="150000"/>
              </a:lnSpc>
              <a:spcBef>
                <a:spcPts val="800"/>
              </a:spcBef>
              <a:spcAft>
                <a:spcPts val="0"/>
              </a:spcAft>
              <a:buSzPts val="1700"/>
              <a:buFont typeface="Noto Sans Symbols"/>
              <a:buChar char="⮚"/>
            </a:pPr>
            <a:r>
              <a:rPr lang="en-GB" sz="2400"/>
              <a:t>Discussion</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3"/>
          <p:cNvSpPr txBox="1"/>
          <p:nvPr>
            <p:ph type="title"/>
          </p:nvPr>
        </p:nvSpPr>
        <p:spPr>
          <a:xfrm>
            <a:off x="132036" y="131954"/>
            <a:ext cx="7983264" cy="584252"/>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GB" sz="2800"/>
              <a:t>CEOS FRMs Assessment Framework</a:t>
            </a:r>
            <a:endParaRPr/>
          </a:p>
        </p:txBody>
      </p:sp>
      <p:sp>
        <p:nvSpPr>
          <p:cNvPr id="69" name="Google Shape;69;p3"/>
          <p:cNvSpPr txBox="1"/>
          <p:nvPr/>
        </p:nvSpPr>
        <p:spPr>
          <a:xfrm>
            <a:off x="89328" y="1186427"/>
            <a:ext cx="2399873" cy="3531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i="0" lang="en-GB" sz="1050" u="none" cap="none" strike="noStrike">
                <a:solidFill>
                  <a:srgbClr val="000000"/>
                </a:solidFill>
                <a:latin typeface="Arial"/>
                <a:ea typeface="Arial"/>
                <a:cs typeface="Arial"/>
                <a:sym typeface="Arial"/>
              </a:rPr>
              <a:t>Roadmap towards an Assessment Framework for Fiducial Reference Measurements (FRM)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GB" sz="1050" u="sng" cap="none" strike="noStrike">
                <a:solidFill>
                  <a:srgbClr val="DCA10D"/>
                </a:solidFill>
                <a:latin typeface="Arial"/>
                <a:ea typeface="Arial"/>
                <a:cs typeface="Arial"/>
                <a:sym typeface="Arial"/>
              </a:rPr>
              <a:t>https://calvalportal.ceos.org/web/guest/frms-assessment-framework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sng" cap="none" strike="noStrike">
              <a:solidFill>
                <a:srgbClr val="DCA10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DCA10D"/>
              </a:solidFill>
              <a:latin typeface="Arial"/>
              <a:ea typeface="Arial"/>
              <a:cs typeface="Arial"/>
              <a:sym typeface="Arial"/>
            </a:endParaRPr>
          </a:p>
          <a:p>
            <a:pPr indent="0" lvl="0" marL="38100" marR="0" rtl="0" algn="l">
              <a:lnSpc>
                <a:spcPct val="100000"/>
              </a:lnSpc>
              <a:spcBef>
                <a:spcPts val="0"/>
              </a:spcBef>
              <a:spcAft>
                <a:spcPts val="0"/>
              </a:spcAft>
              <a:buClr>
                <a:srgbClr val="000000"/>
              </a:buClr>
              <a:buSzPts val="1050"/>
              <a:buFont typeface="Arial"/>
              <a:buNone/>
            </a:pPr>
            <a:r>
              <a:rPr b="0" i="0" lang="en-GB" sz="1050" u="none" cap="none" strike="noStrike">
                <a:solidFill>
                  <a:srgbClr val="000000"/>
                </a:solidFill>
                <a:latin typeface="Arial"/>
                <a:ea typeface="Arial"/>
                <a:cs typeface="Arial"/>
                <a:sym typeface="Arial"/>
              </a:rPr>
              <a:t>The purpose of the document is to propose a roadmap towards an assessment framework to endorse a specific class of measurements as a Fiducial Reference Measurement (FRM).</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1" i="0" sz="1050" u="none" cap="none" strike="noStrike">
              <a:solidFill>
                <a:srgbClr val="000000"/>
              </a:solidFill>
              <a:latin typeface="Arial"/>
              <a:ea typeface="Arial"/>
              <a:cs typeface="Arial"/>
              <a:sym typeface="Arial"/>
            </a:endParaRPr>
          </a:p>
          <a:p>
            <a:pPr indent="-257175" lvl="0" marL="257175" marR="0" rtl="0" algn="l">
              <a:lnSpc>
                <a:spcPct val="100000"/>
              </a:lnSpc>
              <a:spcBef>
                <a:spcPts val="0"/>
              </a:spcBef>
              <a:spcAft>
                <a:spcPts val="0"/>
              </a:spcAft>
              <a:buClr>
                <a:srgbClr val="000000"/>
              </a:buClr>
              <a:buSzPts val="1050"/>
              <a:buFont typeface="Arial"/>
              <a:buChar char="•"/>
            </a:pPr>
            <a:r>
              <a:rPr b="0" i="0" lang="en-GB" sz="1050" u="sng" cap="none" strike="noStrike">
                <a:solidFill>
                  <a:srgbClr val="000000"/>
                </a:solidFill>
                <a:latin typeface="Arial"/>
                <a:ea typeface="Arial"/>
                <a:cs typeface="Arial"/>
                <a:sym typeface="Arial"/>
              </a:rPr>
              <a:t>Background and Objectives</a:t>
            </a:r>
            <a:endParaRPr b="0" i="0" sz="1050" u="none" cap="none" strike="noStrike">
              <a:solidFill>
                <a:srgbClr val="000000"/>
              </a:solidFill>
              <a:latin typeface="Arial"/>
              <a:ea typeface="Arial"/>
              <a:cs typeface="Arial"/>
              <a:sym typeface="Arial"/>
            </a:endParaRPr>
          </a:p>
          <a:p>
            <a:pPr indent="-257175" lvl="0" marL="257175" marR="0" rtl="0" algn="l">
              <a:lnSpc>
                <a:spcPct val="100000"/>
              </a:lnSpc>
              <a:spcBef>
                <a:spcPts val="0"/>
              </a:spcBef>
              <a:spcAft>
                <a:spcPts val="0"/>
              </a:spcAft>
              <a:buClr>
                <a:srgbClr val="000000"/>
              </a:buClr>
              <a:buSzPts val="1050"/>
              <a:buFont typeface="Arial"/>
              <a:buChar char="•"/>
            </a:pPr>
            <a:r>
              <a:rPr b="0" i="0" lang="en-GB" sz="1050" u="sng" cap="none" strike="noStrike">
                <a:solidFill>
                  <a:srgbClr val="000000"/>
                </a:solidFill>
                <a:latin typeface="Arial"/>
                <a:ea typeface="Arial"/>
                <a:cs typeface="Arial"/>
                <a:sym typeface="Arial"/>
              </a:rPr>
              <a:t>FRM Definition and Principles </a:t>
            </a:r>
            <a:endParaRPr b="0" i="0" sz="1050" u="none" cap="none" strike="noStrike">
              <a:solidFill>
                <a:srgbClr val="000000"/>
              </a:solidFill>
              <a:latin typeface="Arial"/>
              <a:ea typeface="Arial"/>
              <a:cs typeface="Arial"/>
              <a:sym typeface="Arial"/>
            </a:endParaRPr>
          </a:p>
          <a:p>
            <a:pPr indent="-257175" lvl="0" marL="257175" marR="0" rtl="0" algn="l">
              <a:lnSpc>
                <a:spcPct val="100000"/>
              </a:lnSpc>
              <a:spcBef>
                <a:spcPts val="0"/>
              </a:spcBef>
              <a:spcAft>
                <a:spcPts val="0"/>
              </a:spcAft>
              <a:buClr>
                <a:srgbClr val="000000"/>
              </a:buClr>
              <a:buSzPts val="1050"/>
              <a:buFont typeface="Arial"/>
              <a:buChar char="•"/>
            </a:pPr>
            <a:r>
              <a:rPr b="0" i="0" lang="en-GB" sz="1050" u="sng" cap="none" strike="noStrike">
                <a:solidFill>
                  <a:srgbClr val="000000"/>
                </a:solidFill>
                <a:latin typeface="Arial"/>
                <a:ea typeface="Arial"/>
                <a:cs typeface="Arial"/>
                <a:sym typeface="Arial"/>
              </a:rPr>
              <a:t>FRM Endorsement Process </a:t>
            </a:r>
            <a:endParaRPr b="0" i="0" sz="1050" u="none" cap="none" strike="noStrike">
              <a:solidFill>
                <a:srgbClr val="000000"/>
              </a:solidFill>
              <a:latin typeface="Arial"/>
              <a:ea typeface="Arial"/>
              <a:cs typeface="Arial"/>
              <a:sym typeface="Arial"/>
            </a:endParaRPr>
          </a:p>
          <a:p>
            <a:pPr indent="-257175" lvl="0" marL="257175" marR="0" rtl="0" algn="l">
              <a:lnSpc>
                <a:spcPct val="100000"/>
              </a:lnSpc>
              <a:spcBef>
                <a:spcPts val="0"/>
              </a:spcBef>
              <a:spcAft>
                <a:spcPts val="0"/>
              </a:spcAft>
              <a:buClr>
                <a:srgbClr val="000000"/>
              </a:buClr>
              <a:buSzPts val="1050"/>
              <a:buFont typeface="Arial"/>
              <a:buChar char="•"/>
            </a:pPr>
            <a:r>
              <a:rPr b="0" i="0" lang="en-GB" sz="1050" u="sng" cap="none" strike="noStrike">
                <a:solidFill>
                  <a:srgbClr val="000000"/>
                </a:solidFill>
                <a:latin typeface="Arial"/>
                <a:ea typeface="Arial"/>
                <a:cs typeface="Arial"/>
                <a:sym typeface="Arial"/>
              </a:rPr>
              <a:t>FRM Maturity Matrix</a:t>
            </a:r>
            <a:endParaRPr b="0" i="0" sz="1050" u="none" cap="none" strike="noStrike">
              <a:solidFill>
                <a:srgbClr val="000000"/>
              </a:solidFill>
              <a:latin typeface="Arial"/>
              <a:ea typeface="Arial"/>
              <a:cs typeface="Arial"/>
              <a:sym typeface="Arial"/>
            </a:endParaRPr>
          </a:p>
          <a:p>
            <a:pPr indent="-257175" lvl="0" marL="257175" marR="0" rtl="0" algn="l">
              <a:lnSpc>
                <a:spcPct val="100000"/>
              </a:lnSpc>
              <a:spcBef>
                <a:spcPts val="0"/>
              </a:spcBef>
              <a:spcAft>
                <a:spcPts val="0"/>
              </a:spcAft>
              <a:buClr>
                <a:srgbClr val="000000"/>
              </a:buClr>
              <a:buSzPts val="1050"/>
              <a:buFont typeface="Arial"/>
              <a:buChar char="•"/>
            </a:pPr>
            <a:r>
              <a:rPr b="0" i="0" lang="en-GB" sz="1050" u="sng" cap="none" strike="noStrike">
                <a:solidFill>
                  <a:srgbClr val="000000"/>
                </a:solidFill>
                <a:latin typeface="Arial"/>
                <a:ea typeface="Arial"/>
                <a:cs typeface="Arial"/>
                <a:sym typeface="Arial"/>
              </a:rPr>
              <a:t>FRM Overall Classification</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pic>
        <p:nvPicPr>
          <p:cNvPr descr="A picture containing text, screenshot, font, number&#10;&#10;Description automatically generated" id="70" name="Google Shape;70;p3"/>
          <p:cNvPicPr preferRelativeResize="0"/>
          <p:nvPr/>
        </p:nvPicPr>
        <p:blipFill rotWithShape="1">
          <a:blip r:embed="rId3">
            <a:alphaModFix/>
          </a:blip>
          <a:srcRect b="0" l="0" r="0" t="0"/>
          <a:stretch/>
        </p:blipFill>
        <p:spPr>
          <a:xfrm>
            <a:off x="6280919" y="1028145"/>
            <a:ext cx="2813664" cy="1143833"/>
          </a:xfrm>
          <a:prstGeom prst="rect">
            <a:avLst/>
          </a:prstGeom>
          <a:noFill/>
          <a:ln>
            <a:noFill/>
          </a:ln>
        </p:spPr>
      </p:pic>
      <p:pic>
        <p:nvPicPr>
          <p:cNvPr descr="A picture containing text, screenshot, font, number&#10;&#10;Description automatically generated" id="71" name="Google Shape;71;p3"/>
          <p:cNvPicPr preferRelativeResize="0"/>
          <p:nvPr/>
        </p:nvPicPr>
        <p:blipFill rotWithShape="1">
          <a:blip r:embed="rId4">
            <a:alphaModFix/>
          </a:blip>
          <a:srcRect b="0" l="0" r="0" t="0"/>
          <a:stretch/>
        </p:blipFill>
        <p:spPr>
          <a:xfrm>
            <a:off x="7749238" y="2351682"/>
            <a:ext cx="1323969" cy="916594"/>
          </a:xfrm>
          <a:prstGeom prst="rect">
            <a:avLst/>
          </a:prstGeom>
          <a:noFill/>
          <a:ln>
            <a:noFill/>
          </a:ln>
        </p:spPr>
      </p:pic>
      <p:pic>
        <p:nvPicPr>
          <p:cNvPr descr="A screenshot of a computer&#10;&#10;Description automatically generated" id="72" name="Google Shape;72;p3"/>
          <p:cNvPicPr preferRelativeResize="0"/>
          <p:nvPr/>
        </p:nvPicPr>
        <p:blipFill rotWithShape="1">
          <a:blip r:embed="rId5">
            <a:alphaModFix/>
          </a:blip>
          <a:srcRect b="0" l="0" r="0" t="0"/>
          <a:stretch/>
        </p:blipFill>
        <p:spPr>
          <a:xfrm>
            <a:off x="2575844" y="994637"/>
            <a:ext cx="3542232" cy="3630683"/>
          </a:xfrm>
          <a:prstGeom prst="rect">
            <a:avLst/>
          </a:prstGeom>
          <a:noFill/>
          <a:ln>
            <a:noFill/>
          </a:ln>
          <a:effectLst>
            <a:outerShdw blurRad="292100" rotWithShape="0" algn="tl" dir="2700000" dist="139700">
              <a:srgbClr val="333333">
                <a:alpha val="64313"/>
              </a:srgbClr>
            </a:outerShdw>
          </a:effectLst>
        </p:spPr>
      </p:pic>
      <p:sp>
        <p:nvSpPr>
          <p:cNvPr id="73" name="Google Shape;73;p3"/>
          <p:cNvSpPr txBox="1"/>
          <p:nvPr/>
        </p:nvSpPr>
        <p:spPr>
          <a:xfrm>
            <a:off x="6271010" y="3618139"/>
            <a:ext cx="2833481" cy="900246"/>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GB" sz="1050" u="none" cap="none" strike="noStrike">
                <a:solidFill>
                  <a:srgbClr val="000000"/>
                </a:solidFill>
                <a:latin typeface="Arial"/>
                <a:ea typeface="Arial"/>
                <a:cs typeface="Arial"/>
                <a:sym typeface="Arial"/>
              </a:rPr>
              <a:t>Goryl, P.; Fox, N.; Donlon, C.; Castracane, P. Fiducial Reference Measurements (FRMs): What Are They? Remote Sens. 2023, 15, 5017. </a:t>
            </a:r>
            <a:r>
              <a:rPr b="0" i="0" lang="en-GB" sz="1050" u="sng" cap="none" strike="noStrike">
                <a:solidFill>
                  <a:srgbClr val="2E3047"/>
                </a:solidFill>
                <a:latin typeface="Arial"/>
                <a:ea typeface="Arial"/>
                <a:cs typeface="Arial"/>
                <a:sym typeface="Arial"/>
                <a:hlinkClick r:id="rId6">
                  <a:extLst>
                    <a:ext uri="{A12FA001-AC4F-418D-AE19-62706E023703}">
                      <ahyp:hlinkClr val="tx"/>
                    </a:ext>
                  </a:extLst>
                </a:hlinkClick>
              </a:rPr>
              <a:t>https://doi.org/10.3390/rs15205017</a:t>
            </a:r>
            <a:r>
              <a:rPr b="0" i="0" lang="en-GB" sz="1050" u="none" cap="none" strike="noStrike">
                <a:solidFill>
                  <a:srgbClr val="000000"/>
                </a:solidFill>
                <a:latin typeface="Arial"/>
                <a:ea typeface="Arial"/>
                <a:cs typeface="Arial"/>
                <a:sym typeface="Arial"/>
              </a:rPr>
              <a:t>.</a:t>
            </a:r>
            <a:endParaRPr b="0" i="0" sz="105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4"/>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GB"/>
              <a:t>Action form WGCV#53</a:t>
            </a:r>
            <a:endParaRPr/>
          </a:p>
        </p:txBody>
      </p:sp>
      <p:graphicFrame>
        <p:nvGraphicFramePr>
          <p:cNvPr id="79" name="Google Shape;79;p4"/>
          <p:cNvGraphicFramePr/>
          <p:nvPr/>
        </p:nvGraphicFramePr>
        <p:xfrm>
          <a:off x="154983" y="940594"/>
          <a:ext cx="3000000" cy="3000000"/>
        </p:xfrm>
        <a:graphic>
          <a:graphicData uri="http://schemas.openxmlformats.org/drawingml/2006/table">
            <a:tbl>
              <a:tblPr>
                <a:noFill/>
                <a:tableStyleId>{CA30B5DA-4B76-4BC7-8167-8506729AC60D}</a:tableStyleId>
              </a:tblPr>
              <a:tblGrid>
                <a:gridCol w="905650"/>
                <a:gridCol w="4171750"/>
                <a:gridCol w="1020625"/>
                <a:gridCol w="2710875"/>
              </a:tblGrid>
              <a:tr h="127000">
                <a:tc>
                  <a:txBody>
                    <a:bodyPr/>
                    <a:lstStyle/>
                    <a:p>
                      <a:pPr indent="0" lvl="0" marL="0" marR="0" rtl="0" algn="ctr">
                        <a:lnSpc>
                          <a:spcPct val="100000"/>
                        </a:lnSpc>
                        <a:spcBef>
                          <a:spcPts val="0"/>
                        </a:spcBef>
                        <a:spcAft>
                          <a:spcPts val="0"/>
                        </a:spcAft>
                        <a:buClr>
                          <a:srgbClr val="000000"/>
                        </a:buClr>
                        <a:buSzPts val="1000"/>
                        <a:buFont typeface="Arial"/>
                        <a:buNone/>
                      </a:pPr>
                      <a:r>
                        <a:rPr b="1" lang="en-GB" sz="1000" u="none" cap="none" strike="noStrike"/>
                        <a:t>ID</a:t>
                      </a:r>
                      <a:endParaRPr b="1" sz="1000" u="none" cap="none" strike="noStrike">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FE0"/>
                    </a:solidFill>
                  </a:tcPr>
                </a:tc>
                <a:tc>
                  <a:txBody>
                    <a:bodyPr/>
                    <a:lstStyle/>
                    <a:p>
                      <a:pPr indent="0" lvl="0" marL="0" marR="0" rtl="0" algn="just">
                        <a:lnSpc>
                          <a:spcPct val="100000"/>
                        </a:lnSpc>
                        <a:spcBef>
                          <a:spcPts val="0"/>
                        </a:spcBef>
                        <a:spcAft>
                          <a:spcPts val="0"/>
                        </a:spcAft>
                        <a:buClr>
                          <a:srgbClr val="000000"/>
                        </a:buClr>
                        <a:buSzPts val="1000"/>
                        <a:buFont typeface="Arial"/>
                        <a:buNone/>
                      </a:pPr>
                      <a:r>
                        <a:rPr b="1" lang="en-GB" sz="1000" u="none" cap="none" strike="noStrike"/>
                        <a:t>Description</a:t>
                      </a:r>
                      <a:endParaRPr b="1" sz="1000" u="none" cap="none" strike="noStrike">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FE0"/>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GB" sz="1000" u="none" cap="none" strike="noStrike"/>
                        <a:t>Due Date</a:t>
                      </a:r>
                      <a:endParaRPr b="1" sz="1000" u="none" cap="none" strike="noStrike">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FE0"/>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GB" sz="1000" u="none" cap="none" strike="noStrike"/>
                        <a:t>Status</a:t>
                      </a:r>
                      <a:endParaRPr b="1" sz="1000" u="none" cap="none" strike="noStrike">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FE0"/>
                    </a:solidFill>
                  </a:tcPr>
                </a:tc>
              </a:tr>
              <a:tr h="2570625">
                <a:tc>
                  <a:txBody>
                    <a:bodyPr/>
                    <a:lstStyle/>
                    <a:p>
                      <a:pPr indent="0" lvl="0" marL="0" marR="0" rtl="0" algn="ctr">
                        <a:lnSpc>
                          <a:spcPct val="100000"/>
                        </a:lnSpc>
                        <a:spcBef>
                          <a:spcPts val="0"/>
                        </a:spcBef>
                        <a:spcAft>
                          <a:spcPts val="0"/>
                        </a:spcAft>
                        <a:buClr>
                          <a:srgbClr val="000000"/>
                        </a:buClr>
                        <a:buSzPts val="1000"/>
                        <a:buFont typeface="Arial"/>
                        <a:buNone/>
                      </a:pPr>
                      <a:r>
                        <a:rPr lang="en-GB" sz="1000" u="none" cap="none" strike="noStrike"/>
                        <a:t>WGCV-53-ACT-13</a:t>
                      </a:r>
                      <a:endParaRPr sz="1000" u="none" cap="none" strike="noStrike">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3F1F6"/>
                    </a:solidFill>
                  </a:tcPr>
                </a:tc>
                <a:tc>
                  <a:txBody>
                    <a:bodyPr/>
                    <a:lstStyle/>
                    <a:p>
                      <a:pPr indent="0" lvl="0" marL="0" marR="0" rtl="0" algn="just">
                        <a:lnSpc>
                          <a:spcPct val="100000"/>
                        </a:lnSpc>
                        <a:spcBef>
                          <a:spcPts val="0"/>
                        </a:spcBef>
                        <a:spcAft>
                          <a:spcPts val="0"/>
                        </a:spcAft>
                        <a:buClr>
                          <a:srgbClr val="000000"/>
                        </a:buClr>
                        <a:buSzPts val="1000"/>
                        <a:buFont typeface="Arial"/>
                        <a:buNone/>
                      </a:pPr>
                      <a:r>
                        <a:rPr lang="en-GB" sz="1000" u="none" cap="none" strike="noStrike"/>
                        <a:t>Paolo and Nigel to make updates to the FRM Assessment Framework documentation to:</a:t>
                      </a:r>
                      <a:endParaRPr sz="1400" u="none" cap="none" strike="noStrike"/>
                    </a:p>
                    <a:p>
                      <a:pPr indent="-342900" lvl="0" marL="342900" marR="0" rtl="0" algn="just">
                        <a:lnSpc>
                          <a:spcPct val="100000"/>
                        </a:lnSpc>
                        <a:spcBef>
                          <a:spcPts val="600"/>
                        </a:spcBef>
                        <a:spcAft>
                          <a:spcPts val="0"/>
                        </a:spcAft>
                        <a:buClr>
                          <a:srgbClr val="000000"/>
                        </a:buClr>
                        <a:buSzPts val="1000"/>
                        <a:buFont typeface="Arial"/>
                        <a:buChar char="●"/>
                      </a:pPr>
                      <a:r>
                        <a:rPr lang="en-GB" sz="1000" u="none" cap="none" strike="noStrike"/>
                        <a:t>Make clear that the assessment is relative to the intended purpose of the site.</a:t>
                      </a:r>
                      <a:endParaRPr sz="1400" u="none" cap="none" strike="noStrike"/>
                    </a:p>
                    <a:p>
                      <a:pPr indent="-342900" lvl="0" marL="342900" marR="0" rtl="0" algn="just">
                        <a:lnSpc>
                          <a:spcPct val="100000"/>
                        </a:lnSpc>
                        <a:spcBef>
                          <a:spcPts val="0"/>
                        </a:spcBef>
                        <a:spcAft>
                          <a:spcPts val="0"/>
                        </a:spcAft>
                        <a:buClr>
                          <a:srgbClr val="000000"/>
                        </a:buClr>
                        <a:buSzPts val="1000"/>
                        <a:buFont typeface="Arial"/>
                        <a:buChar char="●"/>
                      </a:pPr>
                      <a:r>
                        <a:rPr lang="en-GB" sz="1000" u="none" cap="none" strike="noStrike"/>
                        <a:t>Remove subjectivity in parameters by incorporating clarifications present in the accompanying documentation, but which have to date been left out of the Matrix description.</a:t>
                      </a:r>
                      <a:endParaRPr sz="1400" u="none" cap="none" strike="noStrike"/>
                    </a:p>
                    <a:p>
                      <a:pPr indent="-342900" lvl="0" marL="342900" marR="0" rtl="0" algn="just">
                        <a:lnSpc>
                          <a:spcPct val="100000"/>
                        </a:lnSpc>
                        <a:spcBef>
                          <a:spcPts val="0"/>
                        </a:spcBef>
                        <a:spcAft>
                          <a:spcPts val="0"/>
                        </a:spcAft>
                        <a:buClr>
                          <a:srgbClr val="000000"/>
                        </a:buClr>
                        <a:buSzPts val="1000"/>
                        <a:buFont typeface="Arial"/>
                        <a:buChar char="●"/>
                      </a:pPr>
                      <a:r>
                        <a:rPr lang="en-GB" sz="1000" u="none" cap="none" strike="noStrike"/>
                        <a:t>Clarify that verification should be undertaken by independent people from CEOS, not the person filling in the template (i.e., self-assessment followed by independent review).</a:t>
                      </a:r>
                      <a:endParaRPr sz="1400" u="none" cap="none" strike="noStrike"/>
                    </a:p>
                    <a:p>
                      <a:pPr indent="-342900" lvl="0" marL="342900" marR="0" rtl="0" algn="just">
                        <a:lnSpc>
                          <a:spcPct val="100000"/>
                        </a:lnSpc>
                        <a:spcBef>
                          <a:spcPts val="0"/>
                        </a:spcBef>
                        <a:spcAft>
                          <a:spcPts val="0"/>
                        </a:spcAft>
                        <a:buClr>
                          <a:srgbClr val="000000"/>
                        </a:buClr>
                        <a:buSzPts val="1000"/>
                        <a:buFont typeface="Arial"/>
                        <a:buChar char="●"/>
                      </a:pPr>
                      <a:r>
                        <a:rPr lang="en-GB" sz="1000" u="none" cap="none" strike="noStrike"/>
                        <a:t>Make the Validation column a different colour.</a:t>
                      </a:r>
                      <a:endParaRPr sz="1400" u="none" cap="none" strike="noStrike"/>
                    </a:p>
                    <a:p>
                      <a:pPr indent="-342900" lvl="0" marL="342900" marR="0" rtl="0" algn="just">
                        <a:lnSpc>
                          <a:spcPct val="100000"/>
                        </a:lnSpc>
                        <a:spcBef>
                          <a:spcPts val="0"/>
                        </a:spcBef>
                        <a:spcAft>
                          <a:spcPts val="0"/>
                        </a:spcAft>
                        <a:buClr>
                          <a:srgbClr val="000000"/>
                        </a:buClr>
                        <a:buSzPts val="1000"/>
                        <a:buFont typeface="Arial"/>
                        <a:buChar char="●"/>
                      </a:pPr>
                      <a:r>
                        <a:rPr lang="en-GB" sz="1000" u="none" cap="none" strike="noStrike"/>
                        <a:t>Consider inclusion of additional links to reference materials, mechanisms to allow assessors to provide feedback, etc.</a:t>
                      </a:r>
                      <a:endParaRPr sz="1400" u="none" cap="none" strike="noStrike"/>
                    </a:p>
                    <a:p>
                      <a:pPr indent="0" lvl="0" marL="0" marR="0" rtl="0" algn="just">
                        <a:lnSpc>
                          <a:spcPct val="100000"/>
                        </a:lnSpc>
                        <a:spcBef>
                          <a:spcPts val="600"/>
                        </a:spcBef>
                        <a:spcAft>
                          <a:spcPts val="0"/>
                        </a:spcAft>
                        <a:buClr>
                          <a:srgbClr val="000000"/>
                        </a:buClr>
                        <a:buSzPts val="1000"/>
                        <a:buFont typeface="Arial"/>
                        <a:buNone/>
                      </a:pPr>
                      <a:r>
                        <a:rPr lang="en-GB" sz="1000" u="none" cap="none" strike="noStrike"/>
                        <a:t>Aim to have an updated Version 2.0 by the May timeframe. This will align well with the next NDACC Steering Committee meeting.</a:t>
                      </a:r>
                      <a:endParaRPr sz="1000" u="none" cap="none" strike="noStrike">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GB" sz="1000" u="none" cap="none" strike="noStrike"/>
                        <a:t>May 2024</a:t>
                      </a:r>
                      <a:endParaRPr sz="1000" u="none" cap="none" strike="noStrike">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t>In progress:</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rPr lang="en-GB" sz="1000" u="none" cap="none" strike="noStrike"/>
                        <a:t>Development has been triggered including all the collected feedback:</a:t>
                      </a:r>
                      <a:endParaRPr sz="1000" u="none" cap="none" strike="noStrike"/>
                    </a:p>
                    <a:p>
                      <a:pPr indent="-342900" lvl="0" marL="342900" marR="0" rtl="0" algn="l">
                        <a:lnSpc>
                          <a:spcPct val="100000"/>
                        </a:lnSpc>
                        <a:spcBef>
                          <a:spcPts val="0"/>
                        </a:spcBef>
                        <a:spcAft>
                          <a:spcPts val="0"/>
                        </a:spcAft>
                        <a:buClr>
                          <a:srgbClr val="000000"/>
                        </a:buClr>
                        <a:buSzPts val="1000"/>
                        <a:buFont typeface="Arial"/>
                        <a:buAutoNum type="arabicPeriod"/>
                      </a:pPr>
                      <a:r>
                        <a:rPr lang="en-GB" sz="1000" u="none" cap="none" strike="noStrike"/>
                        <a:t>Intro panel for each assessment</a:t>
                      </a:r>
                      <a:endParaRPr sz="1000" u="none" cap="none" strike="noStrike"/>
                    </a:p>
                    <a:p>
                      <a:pPr indent="-342900" lvl="0" marL="342900" marR="0" rtl="0" algn="l">
                        <a:lnSpc>
                          <a:spcPct val="100000"/>
                        </a:lnSpc>
                        <a:spcBef>
                          <a:spcPts val="0"/>
                        </a:spcBef>
                        <a:spcAft>
                          <a:spcPts val="0"/>
                        </a:spcAft>
                        <a:buClr>
                          <a:srgbClr val="000000"/>
                        </a:buClr>
                        <a:buSzPts val="1000"/>
                        <a:buFont typeface="Arial"/>
                        <a:buAutoNum type="arabicPeriod"/>
                      </a:pPr>
                      <a:r>
                        <a:rPr lang="en-GB" sz="1000" u="none" cap="none" strike="noStrike"/>
                        <a:t>Additional info for Configuration of Parameter (Question) and Answer</a:t>
                      </a:r>
                      <a:endParaRPr sz="1000" u="none" cap="none" strike="noStrike"/>
                    </a:p>
                    <a:p>
                      <a:pPr indent="-342900" lvl="0" marL="342900" marR="0" rtl="0" algn="l">
                        <a:lnSpc>
                          <a:spcPct val="100000"/>
                        </a:lnSpc>
                        <a:spcBef>
                          <a:spcPts val="0"/>
                        </a:spcBef>
                        <a:spcAft>
                          <a:spcPts val="0"/>
                        </a:spcAft>
                        <a:buClr>
                          <a:srgbClr val="000000"/>
                        </a:buClr>
                        <a:buSzPts val="1000"/>
                        <a:buFont typeface="Arial"/>
                        <a:buAutoNum type="arabicPeriod"/>
                      </a:pPr>
                      <a:r>
                        <a:rPr lang="en-GB" sz="1000" u="none" cap="none" strike="noStrike"/>
                        <a:t>Supporting Documents/References</a:t>
                      </a:r>
                      <a:endParaRPr sz="1000" u="none" cap="none" strike="noStrike"/>
                    </a:p>
                    <a:p>
                      <a:pPr indent="-342900" lvl="0" marL="342900" marR="0" rtl="0" algn="l">
                        <a:lnSpc>
                          <a:spcPct val="100000"/>
                        </a:lnSpc>
                        <a:spcBef>
                          <a:spcPts val="0"/>
                        </a:spcBef>
                        <a:spcAft>
                          <a:spcPts val="0"/>
                        </a:spcAft>
                        <a:buClr>
                          <a:srgbClr val="000000"/>
                        </a:buClr>
                        <a:buSzPts val="1000"/>
                        <a:buFont typeface="Arial"/>
                        <a:buAutoNum type="arabicPeriod"/>
                      </a:pPr>
                      <a:r>
                        <a:rPr lang="en-GB" sz="1000" u="none" cap="none" strike="noStrike"/>
                        <a:t>Verification (last column) for independent assessor</a:t>
                      </a:r>
                      <a:endParaRPr sz="1000" u="none" cap="none" strike="noStrike"/>
                    </a:p>
                    <a:p>
                      <a:pPr indent="-342900" lvl="0" marL="342900" marR="0" rtl="0" algn="l">
                        <a:lnSpc>
                          <a:spcPct val="100000"/>
                        </a:lnSpc>
                        <a:spcBef>
                          <a:spcPts val="0"/>
                        </a:spcBef>
                        <a:spcAft>
                          <a:spcPts val="0"/>
                        </a:spcAft>
                        <a:buClr>
                          <a:srgbClr val="000000"/>
                        </a:buClr>
                        <a:buSzPts val="1000"/>
                        <a:buFont typeface="Arial"/>
                        <a:buAutoNum type="arabicPeriod"/>
                      </a:pPr>
                      <a:r>
                        <a:rPr lang="en-GB" sz="1000" u="none" cap="none" strike="noStrike"/>
                        <a:t>Automatic CEOS FRM classification</a:t>
                      </a:r>
                      <a:endParaRPr sz="1000" u="none" cap="none" strike="noStrike"/>
                    </a:p>
                    <a:p>
                      <a:pPr indent="-342900" lvl="0" marL="342900" marR="0" rtl="0" algn="l">
                        <a:lnSpc>
                          <a:spcPct val="100000"/>
                        </a:lnSpc>
                        <a:spcBef>
                          <a:spcPts val="0"/>
                        </a:spcBef>
                        <a:spcAft>
                          <a:spcPts val="0"/>
                        </a:spcAft>
                        <a:buClr>
                          <a:srgbClr val="000000"/>
                        </a:buClr>
                        <a:buSzPts val="1000"/>
                        <a:buFont typeface="Arial"/>
                        <a:buAutoNum type="arabicPeriod"/>
                      </a:pPr>
                      <a:r>
                        <a:rPr lang="en-GB" sz="1000" u="none" cap="none" strike="noStrike"/>
                        <a:t>Assessment report</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rPr lang="en-GB" sz="1000" u="none" cap="none" strike="noStrike"/>
                        <a:t> </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rPr lang="en-GB" sz="1000" u="none" cap="none" strike="noStrike"/>
                        <a:t> </a:t>
                      </a:r>
                      <a:endParaRPr sz="1000" u="none" cap="none" strike="noStrike">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59550">
                <a:tc>
                  <a:txBody>
                    <a:bodyPr/>
                    <a:lstStyle/>
                    <a:p>
                      <a:pPr indent="0" lvl="0" marL="0" marR="0" rtl="0" algn="ctr">
                        <a:lnSpc>
                          <a:spcPct val="100000"/>
                        </a:lnSpc>
                        <a:spcBef>
                          <a:spcPts val="0"/>
                        </a:spcBef>
                        <a:spcAft>
                          <a:spcPts val="0"/>
                        </a:spcAft>
                        <a:buClr>
                          <a:srgbClr val="000000"/>
                        </a:buClr>
                        <a:buSzPts val="1000"/>
                        <a:buFont typeface="Arial"/>
                        <a:buNone/>
                      </a:pPr>
                      <a:r>
                        <a:rPr lang="en-GB" sz="1000" u="none" cap="none" strike="noStrike"/>
                        <a:t>WGCV-53-ACT-14</a:t>
                      </a:r>
                      <a:endParaRPr sz="1000" u="none" cap="none" strike="noStrike">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3F1F6"/>
                    </a:solidFill>
                  </a:tcPr>
                </a:tc>
                <a:tc>
                  <a:txBody>
                    <a:bodyPr/>
                    <a:lstStyle/>
                    <a:p>
                      <a:pPr indent="0" lvl="0" marL="0" marR="0" rtl="0" algn="just">
                        <a:lnSpc>
                          <a:spcPct val="100000"/>
                        </a:lnSpc>
                        <a:spcBef>
                          <a:spcPts val="0"/>
                        </a:spcBef>
                        <a:spcAft>
                          <a:spcPts val="0"/>
                        </a:spcAft>
                        <a:buClr>
                          <a:srgbClr val="000000"/>
                        </a:buClr>
                        <a:buSzPts val="1000"/>
                        <a:buFont typeface="Arial"/>
                        <a:buNone/>
                      </a:pPr>
                      <a:r>
                        <a:rPr lang="en-GB" sz="1000" u="none" cap="none" strike="noStrike"/>
                        <a:t>Paolo, Nigel and Kuze-san, to work with Jean-Christopher Lambert on the issues with the FRM Assessment Framework specifically for the atmospheric domain.</a:t>
                      </a:r>
                      <a:endParaRPr sz="1400" u="none" cap="none" strike="noStrike"/>
                    </a:p>
                    <a:p>
                      <a:pPr indent="0" lvl="0" marL="0" marR="0" rtl="0" algn="just">
                        <a:lnSpc>
                          <a:spcPct val="100000"/>
                        </a:lnSpc>
                        <a:spcBef>
                          <a:spcPts val="600"/>
                        </a:spcBef>
                        <a:spcAft>
                          <a:spcPts val="0"/>
                        </a:spcAft>
                        <a:buClr>
                          <a:srgbClr val="000000"/>
                        </a:buClr>
                        <a:buSzPts val="1000"/>
                        <a:buFont typeface="Arial"/>
                        <a:buNone/>
                      </a:pPr>
                      <a:r>
                        <a:rPr lang="en-GB" sz="1000" u="sng" cap="none" strike="noStrike"/>
                        <a:t>Notes:</a:t>
                      </a:r>
                      <a:r>
                        <a:rPr lang="en-GB" sz="1000" u="none" cap="none" strike="noStrike"/>
                        <a:t> May need some clarifications in the accompanying documentation regarding the situation / approach for  Level 2 atmospheric data.</a:t>
                      </a:r>
                      <a:endParaRPr sz="1000" u="none" cap="none" strike="noStrike">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GB" sz="1000" u="none" cap="none" strike="noStrike"/>
                        <a:t>End April 2024</a:t>
                      </a:r>
                      <a:endParaRPr sz="1000" u="none" cap="none" strike="noStrike">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t>In progress:</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rPr lang="en-GB" sz="1000" u="none" cap="none" strike="noStrike"/>
                        <a:t>Teleconf 2024/06/21 within working group: Paolo Castracane PC, Riza Singh RS, Akihiko Kuze AK, Jean-Christopher Lambert JCL, Harvey Jones HJ, Nigel Fox NF</a:t>
                      </a:r>
                      <a:endParaRPr sz="1400" u="none" cap="none" strike="noStrike"/>
                    </a:p>
                    <a:p>
                      <a:pPr indent="0" lvl="0" marL="0" marR="0" rtl="0" algn="l">
                        <a:lnSpc>
                          <a:spcPct val="100000"/>
                        </a:lnSpc>
                        <a:spcBef>
                          <a:spcPts val="600"/>
                        </a:spcBef>
                        <a:spcAft>
                          <a:spcPts val="0"/>
                        </a:spcAft>
                        <a:buClr>
                          <a:srgbClr val="000000"/>
                        </a:buClr>
                        <a:buSzPts val="1000"/>
                        <a:buFont typeface="Arial"/>
                        <a:buNone/>
                      </a:pPr>
                      <a:r>
                        <a:rPr lang="en-GB" sz="1000" u="none" cap="none" strike="noStrike"/>
                        <a:t> </a:t>
                      </a:r>
                      <a:endParaRPr sz="1000" u="none" cap="none" strike="noStrike">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5"/>
          <p:cNvSpPr txBox="1"/>
          <p:nvPr>
            <p:ph idx="1" type="body"/>
          </p:nvPr>
        </p:nvSpPr>
        <p:spPr>
          <a:xfrm>
            <a:off x="208947" y="841052"/>
            <a:ext cx="8621700" cy="3824948"/>
          </a:xfrm>
          <a:prstGeom prst="rect">
            <a:avLst/>
          </a:prstGeom>
          <a:noFill/>
          <a:ln>
            <a:noFill/>
          </a:ln>
        </p:spPr>
        <p:txBody>
          <a:bodyPr anchorCtr="0" anchor="t" bIns="34275" lIns="68575" spcFirstLastPara="1" rIns="68575" wrap="square" tIns="34275">
            <a:noAutofit/>
          </a:bodyPr>
          <a:lstStyle/>
          <a:p>
            <a:pPr indent="-4763" lvl="0" marL="4763" rtl="0" algn="just">
              <a:lnSpc>
                <a:spcPct val="115000"/>
              </a:lnSpc>
              <a:spcBef>
                <a:spcPts val="800"/>
              </a:spcBef>
              <a:spcAft>
                <a:spcPts val="0"/>
              </a:spcAft>
              <a:buSzPts val="2100"/>
              <a:buNone/>
            </a:pPr>
            <a:r>
              <a:rPr lang="en-GB" sz="1300">
                <a:latin typeface="Arial"/>
                <a:ea typeface="Arial"/>
                <a:cs typeface="Arial"/>
                <a:sym typeface="Arial"/>
              </a:rPr>
              <a:t>It was agreed that aspects such as </a:t>
            </a:r>
            <a:r>
              <a:rPr lang="en-GB" sz="1300">
                <a:highlight>
                  <a:srgbClr val="FFFF00"/>
                </a:highlight>
                <a:latin typeface="Arial"/>
                <a:ea typeface="Arial"/>
                <a:cs typeface="Arial"/>
                <a:sym typeface="Arial"/>
              </a:rPr>
              <a:t>sampling, representativeness, completeness and timeliness </a:t>
            </a:r>
            <a:r>
              <a:rPr lang="en-GB" sz="1300">
                <a:latin typeface="Arial"/>
                <a:ea typeface="Arial"/>
                <a:cs typeface="Arial"/>
                <a:sym typeface="Arial"/>
              </a:rPr>
              <a:t>assume different meaning if related to the single instrument or to a network of instruments and these considerations bring to the following inputs needed to improve the CEOS FRM Assessment guidelines and the MM:</a:t>
            </a:r>
            <a:endParaRPr sz="1300">
              <a:latin typeface="Arial"/>
              <a:ea typeface="Arial"/>
              <a:cs typeface="Arial"/>
              <a:sym typeface="Arial"/>
            </a:endParaRPr>
          </a:p>
          <a:p>
            <a:pPr indent="-171450" lvl="0" marL="171450" rtl="0" algn="just">
              <a:lnSpc>
                <a:spcPct val="115000"/>
              </a:lnSpc>
              <a:spcBef>
                <a:spcPts val="800"/>
              </a:spcBef>
              <a:spcAft>
                <a:spcPts val="0"/>
              </a:spcAft>
              <a:buSzPts val="1300"/>
              <a:buFont typeface="Arial"/>
              <a:buChar char="•"/>
            </a:pPr>
            <a:r>
              <a:rPr lang="en-GB" sz="1300" u="none" strike="noStrike">
                <a:latin typeface="Arial"/>
                <a:ea typeface="Arial"/>
                <a:cs typeface="Arial"/>
                <a:sym typeface="Arial"/>
              </a:rPr>
              <a:t>The intended purpose of the assessment (for a single instrument or for a network) shall be clearly specified in the intro panel. Important to provide greater clarity for the types of sensors and what ranges are needed to be considered adequate for validation.</a:t>
            </a:r>
            <a:endParaRPr sz="1300" u="none" strike="noStrike">
              <a:latin typeface="Arial"/>
              <a:ea typeface="Arial"/>
              <a:cs typeface="Arial"/>
              <a:sym typeface="Arial"/>
            </a:endParaRPr>
          </a:p>
          <a:p>
            <a:pPr indent="-171450" lvl="0" marL="171450" rtl="0" algn="just">
              <a:lnSpc>
                <a:spcPct val="115000"/>
              </a:lnSpc>
              <a:spcBef>
                <a:spcPts val="800"/>
              </a:spcBef>
              <a:spcAft>
                <a:spcPts val="0"/>
              </a:spcAft>
              <a:buSzPts val="1300"/>
              <a:buFont typeface="Arial"/>
              <a:buChar char="•"/>
            </a:pPr>
            <a:r>
              <a:rPr lang="en-GB" sz="1300" u="none" strike="noStrike">
                <a:latin typeface="Arial"/>
                <a:ea typeface="Arial"/>
                <a:cs typeface="Arial"/>
                <a:sym typeface="Arial"/>
              </a:rPr>
              <a:t>FRM quality assessments involving contributors providing appropriate uncertainty and traceability data to ensure enough representativeness. Stick to the validation of satellite data. The criteria become generalised and broader for a network, but doesn’t diminish the traceability, uncertainty, and characteristics of individual stations.</a:t>
            </a:r>
            <a:endParaRPr sz="1300" u="none" strike="noStrike">
              <a:latin typeface="Arial"/>
              <a:ea typeface="Arial"/>
              <a:cs typeface="Arial"/>
              <a:sym typeface="Arial"/>
            </a:endParaRPr>
          </a:p>
          <a:p>
            <a:pPr indent="-171450" lvl="0" marL="171450" rtl="0" algn="just">
              <a:lnSpc>
                <a:spcPct val="115000"/>
              </a:lnSpc>
              <a:spcBef>
                <a:spcPts val="800"/>
              </a:spcBef>
              <a:spcAft>
                <a:spcPts val="0"/>
              </a:spcAft>
              <a:buSzPts val="1300"/>
              <a:buFont typeface="Arial"/>
              <a:buChar char="•"/>
            </a:pPr>
            <a:r>
              <a:rPr lang="en-GB" sz="1300" u="none" strike="noStrike">
                <a:highlight>
                  <a:srgbClr val="FFFF00"/>
                </a:highlight>
                <a:latin typeface="Arial"/>
                <a:ea typeface="Arial"/>
                <a:cs typeface="Arial"/>
                <a:sym typeface="Arial"/>
              </a:rPr>
              <a:t>An additional category (column) including network specific aspects shall be added to the guidelines and to the MM</a:t>
            </a:r>
            <a:r>
              <a:rPr lang="en-GB" sz="1300" u="none" strike="noStrike">
                <a:latin typeface="Arial"/>
                <a:ea typeface="Arial"/>
                <a:cs typeface="Arial"/>
                <a:sym typeface="Arial"/>
              </a:rPr>
              <a:t>.</a:t>
            </a:r>
            <a:endParaRPr sz="1300" u="none" strike="noStrike">
              <a:latin typeface="Arial"/>
              <a:ea typeface="Arial"/>
              <a:cs typeface="Arial"/>
              <a:sym typeface="Arial"/>
            </a:endParaRPr>
          </a:p>
          <a:p>
            <a:pPr indent="-171450" lvl="0" marL="171450" rtl="0" algn="just">
              <a:lnSpc>
                <a:spcPct val="115000"/>
              </a:lnSpc>
              <a:spcBef>
                <a:spcPts val="800"/>
              </a:spcBef>
              <a:spcAft>
                <a:spcPts val="0"/>
              </a:spcAft>
              <a:buSzPts val="1300"/>
              <a:buFont typeface="Arial"/>
              <a:buChar char="•"/>
            </a:pPr>
            <a:r>
              <a:rPr lang="en-GB" sz="1300" u="none" strike="noStrike">
                <a:latin typeface="Arial"/>
                <a:ea typeface="Arial"/>
                <a:cs typeface="Arial"/>
                <a:sym typeface="Arial"/>
              </a:rPr>
              <a:t>Since the FRM concept is more related to the quality of data itself, the aspects in this additional category dedicated to network characteristics will not be taken into account for FRM classification.   </a:t>
            </a:r>
            <a:endParaRPr/>
          </a:p>
          <a:p>
            <a:pPr indent="-171450" lvl="0" marL="171450" rtl="0" algn="just">
              <a:lnSpc>
                <a:spcPct val="115000"/>
              </a:lnSpc>
              <a:spcBef>
                <a:spcPts val="800"/>
              </a:spcBef>
              <a:spcAft>
                <a:spcPts val="0"/>
              </a:spcAft>
              <a:buSzPts val="1300"/>
              <a:buFont typeface="Arial"/>
              <a:buChar char="•"/>
            </a:pPr>
            <a:r>
              <a:rPr lang="en-GB" sz="1300">
                <a:highlight>
                  <a:srgbClr val="FFFF00"/>
                </a:highlight>
                <a:latin typeface="Arial"/>
                <a:ea typeface="Arial"/>
                <a:cs typeface="Arial"/>
                <a:sym typeface="Arial"/>
              </a:rPr>
              <a:t>All agreed to maintain only one CEOS FRM Assessment Framework at the WGCV level.</a:t>
            </a:r>
            <a:endParaRPr sz="1300">
              <a:highlight>
                <a:srgbClr val="FFFF00"/>
              </a:highlight>
              <a:latin typeface="Arial"/>
              <a:ea typeface="Arial"/>
              <a:cs typeface="Arial"/>
              <a:sym typeface="Arial"/>
            </a:endParaRPr>
          </a:p>
          <a:p>
            <a:pPr indent="-95250" lvl="0" marL="171450" rtl="0" algn="l">
              <a:lnSpc>
                <a:spcPct val="115000"/>
              </a:lnSpc>
              <a:spcBef>
                <a:spcPts val="800"/>
              </a:spcBef>
              <a:spcAft>
                <a:spcPts val="0"/>
              </a:spcAft>
              <a:buSzPts val="1200"/>
              <a:buFont typeface="Arial"/>
              <a:buNone/>
            </a:pPr>
            <a:r>
              <a:t/>
            </a:r>
            <a:endParaRPr sz="1200" u="none" strike="noStrike">
              <a:latin typeface="Arial"/>
              <a:ea typeface="Arial"/>
              <a:cs typeface="Arial"/>
              <a:sym typeface="Arial"/>
            </a:endParaRPr>
          </a:p>
          <a:p>
            <a:pPr indent="0" lvl="0" marL="95250" rtl="0" algn="l">
              <a:lnSpc>
                <a:spcPct val="150000"/>
              </a:lnSpc>
              <a:spcBef>
                <a:spcPts val="800"/>
              </a:spcBef>
              <a:spcAft>
                <a:spcPts val="0"/>
              </a:spcAft>
              <a:buSzPts val="2100"/>
              <a:buNone/>
            </a:pPr>
            <a:r>
              <a:t/>
            </a:r>
            <a:endParaRPr sz="1200">
              <a:latin typeface="Arial"/>
              <a:ea typeface="Arial"/>
              <a:cs typeface="Arial"/>
              <a:sym typeface="Arial"/>
            </a:endParaRPr>
          </a:p>
        </p:txBody>
      </p:sp>
      <p:sp>
        <p:nvSpPr>
          <p:cNvPr id="85" name="Google Shape;85;p5"/>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GB"/>
              <a:t>Guidelines Updates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6"/>
          <p:cNvSpPr txBox="1"/>
          <p:nvPr>
            <p:ph type="title"/>
          </p:nvPr>
        </p:nvSpPr>
        <p:spPr>
          <a:xfrm>
            <a:off x="132036" y="67299"/>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GB" sz="2400"/>
              <a:t>Proposed new category “Completeness, coverage and distribution”</a:t>
            </a:r>
            <a:endParaRPr/>
          </a:p>
        </p:txBody>
      </p:sp>
      <p:pic>
        <p:nvPicPr>
          <p:cNvPr descr="A blue and white table with white text&#10;&#10;Description automatically generated" id="91" name="Google Shape;91;p6"/>
          <p:cNvPicPr preferRelativeResize="0"/>
          <p:nvPr/>
        </p:nvPicPr>
        <p:blipFill rotWithShape="1">
          <a:blip r:embed="rId3">
            <a:alphaModFix/>
          </a:blip>
          <a:srcRect b="0" l="0" r="0" t="0"/>
          <a:stretch/>
        </p:blipFill>
        <p:spPr>
          <a:xfrm>
            <a:off x="483551" y="829785"/>
            <a:ext cx="7772400" cy="3921575"/>
          </a:xfrm>
          <a:prstGeom prst="rect">
            <a:avLst/>
          </a:prstGeom>
          <a:noFill/>
          <a:ln>
            <a:noFill/>
          </a:ln>
        </p:spPr>
      </p:pic>
      <p:sp>
        <p:nvSpPr>
          <p:cNvPr id="92" name="Google Shape;92;p6"/>
          <p:cNvSpPr/>
          <p:nvPr/>
        </p:nvSpPr>
        <p:spPr>
          <a:xfrm>
            <a:off x="5814291" y="1131455"/>
            <a:ext cx="1357845" cy="3241963"/>
          </a:xfrm>
          <a:prstGeom prst="rect">
            <a:avLst/>
          </a:prstGeom>
          <a:noFill/>
          <a:ln cap="flat" cmpd="sng" w="76200">
            <a:solidFill>
              <a:srgbClr val="FF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7"/>
          <p:cNvSpPr txBox="1"/>
          <p:nvPr>
            <p:ph type="title"/>
          </p:nvPr>
        </p:nvSpPr>
        <p:spPr>
          <a:xfrm>
            <a:off x="132036" y="99627"/>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GB" sz="2400"/>
              <a:t>“Completeness, coverage and distribution” aspects and assessment criteria</a:t>
            </a:r>
            <a:endParaRPr/>
          </a:p>
        </p:txBody>
      </p:sp>
      <p:sp>
        <p:nvSpPr>
          <p:cNvPr id="98" name="Google Shape;98;p7"/>
          <p:cNvSpPr txBox="1"/>
          <p:nvPr/>
        </p:nvSpPr>
        <p:spPr>
          <a:xfrm>
            <a:off x="132036" y="813072"/>
            <a:ext cx="4439964" cy="407803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The “Completeness, coverage and distribution” category concerns criteria assessing the properties of the measuring system intended as a set of coordinated instruments deployed as network and/or in a context of a campaign. This new category includes the following aspects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6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42900" lvl="0" marL="342900" marR="0" rtl="0" algn="just">
              <a:lnSpc>
                <a:spcPct val="100000"/>
              </a:lnSpc>
              <a:spcBef>
                <a:spcPts val="600"/>
              </a:spcBef>
              <a:spcAft>
                <a:spcPts val="0"/>
              </a:spcAft>
              <a:buClr>
                <a:srgbClr val="000000"/>
              </a:buClr>
              <a:buSzPts val="1400"/>
              <a:buFont typeface="Noto Sans Symbols"/>
              <a:buChar char="∙"/>
            </a:pPr>
            <a:r>
              <a:rPr b="0" i="0" lang="en-GB" sz="1400" u="none" cap="none" strike="noStrike">
                <a:solidFill>
                  <a:srgbClr val="000000"/>
                </a:solidFill>
                <a:latin typeface="Arial"/>
                <a:ea typeface="Arial"/>
                <a:cs typeface="Arial"/>
                <a:sym typeface="Arial"/>
              </a:rPr>
              <a:t>Validation Capacity</a:t>
            </a:r>
            <a:endParaRPr b="0" i="0" sz="1400" u="none" cap="none" strike="noStrike">
              <a:solidFill>
                <a:srgbClr val="000000"/>
              </a:solidFill>
              <a:latin typeface="Arial"/>
              <a:ea typeface="Arial"/>
              <a:cs typeface="Arial"/>
              <a:sym typeface="Arial"/>
            </a:endParaRPr>
          </a:p>
          <a:p>
            <a:pPr indent="-342900" lvl="0" marL="342900" marR="0" rtl="0" algn="just">
              <a:lnSpc>
                <a:spcPct val="100000"/>
              </a:lnSpc>
              <a:spcBef>
                <a:spcPts val="600"/>
              </a:spcBef>
              <a:spcAft>
                <a:spcPts val="0"/>
              </a:spcAft>
              <a:buClr>
                <a:srgbClr val="000000"/>
              </a:buClr>
              <a:buSzPts val="1400"/>
              <a:buFont typeface="Noto Sans Symbols"/>
              <a:buChar char="∙"/>
            </a:pPr>
            <a:r>
              <a:rPr b="0" i="0" lang="en-GB" sz="1400" u="none" cap="none" strike="noStrike">
                <a:solidFill>
                  <a:srgbClr val="000000"/>
                </a:solidFill>
                <a:latin typeface="Arial"/>
                <a:ea typeface="Arial"/>
                <a:cs typeface="Arial"/>
                <a:sym typeface="Arial"/>
              </a:rPr>
              <a:t>Geographical coverage </a:t>
            </a:r>
            <a:endParaRPr b="0" i="0" sz="1400" u="none" cap="none" strike="noStrike">
              <a:solidFill>
                <a:srgbClr val="000000"/>
              </a:solidFill>
              <a:latin typeface="Arial"/>
              <a:ea typeface="Arial"/>
              <a:cs typeface="Arial"/>
              <a:sym typeface="Arial"/>
            </a:endParaRPr>
          </a:p>
          <a:p>
            <a:pPr indent="-342900" lvl="0" marL="342900" marR="0" rtl="0" algn="just">
              <a:lnSpc>
                <a:spcPct val="100000"/>
              </a:lnSpc>
              <a:spcBef>
                <a:spcPts val="600"/>
              </a:spcBef>
              <a:spcAft>
                <a:spcPts val="0"/>
              </a:spcAft>
              <a:buClr>
                <a:srgbClr val="000000"/>
              </a:buClr>
              <a:buSzPts val="1400"/>
              <a:buFont typeface="Noto Sans Symbols"/>
              <a:buChar char="∙"/>
            </a:pPr>
            <a:r>
              <a:rPr b="0" i="0" lang="en-GB" sz="1400" u="none" cap="none" strike="noStrike">
                <a:solidFill>
                  <a:srgbClr val="000000"/>
                </a:solidFill>
                <a:latin typeface="Arial"/>
                <a:ea typeface="Arial"/>
                <a:cs typeface="Arial"/>
                <a:sym typeface="Arial"/>
              </a:rPr>
              <a:t>Temporal sampling</a:t>
            </a:r>
            <a:endParaRPr b="0" i="0" sz="1400" u="none" cap="none" strike="noStrike">
              <a:solidFill>
                <a:srgbClr val="000000"/>
              </a:solidFill>
              <a:latin typeface="Arial"/>
              <a:ea typeface="Arial"/>
              <a:cs typeface="Arial"/>
              <a:sym typeface="Arial"/>
            </a:endParaRPr>
          </a:p>
          <a:p>
            <a:pPr indent="-342900" lvl="0" marL="342900" marR="0" rtl="0" algn="just">
              <a:lnSpc>
                <a:spcPct val="100000"/>
              </a:lnSpc>
              <a:spcBef>
                <a:spcPts val="600"/>
              </a:spcBef>
              <a:spcAft>
                <a:spcPts val="0"/>
              </a:spcAft>
              <a:buClr>
                <a:srgbClr val="000000"/>
              </a:buClr>
              <a:buSzPts val="1400"/>
              <a:buFont typeface="Noto Sans Symbols"/>
              <a:buChar char="∙"/>
            </a:pPr>
            <a:r>
              <a:rPr b="0" i="0" lang="en-GB" sz="1400" u="none" cap="none" strike="noStrike">
                <a:solidFill>
                  <a:srgbClr val="000000"/>
                </a:solidFill>
                <a:latin typeface="Arial"/>
                <a:ea typeface="Arial"/>
                <a:cs typeface="Arial"/>
                <a:sym typeface="Arial"/>
              </a:rPr>
              <a:t>Centralized data, processing, quality assessment and adherence to community standards</a:t>
            </a:r>
            <a:endParaRPr b="0" i="0" sz="1400" u="none" cap="none" strike="noStrike">
              <a:solidFill>
                <a:srgbClr val="000000"/>
              </a:solidFill>
              <a:latin typeface="Arial"/>
              <a:ea typeface="Arial"/>
              <a:cs typeface="Arial"/>
              <a:sym typeface="Arial"/>
            </a:endParaRPr>
          </a:p>
          <a:p>
            <a:pPr indent="-342900" lvl="0" marL="342900" marR="0" rtl="0" algn="just">
              <a:lnSpc>
                <a:spcPct val="100000"/>
              </a:lnSpc>
              <a:spcBef>
                <a:spcPts val="600"/>
              </a:spcBef>
              <a:spcAft>
                <a:spcPts val="0"/>
              </a:spcAft>
              <a:buClr>
                <a:srgbClr val="000000"/>
              </a:buClr>
              <a:buSzPts val="1400"/>
              <a:buFont typeface="Noto Sans Symbols"/>
              <a:buChar char="∙"/>
            </a:pPr>
            <a:r>
              <a:rPr b="0" i="0" lang="en-GB" sz="1400" u="none" cap="none" strike="noStrike">
                <a:solidFill>
                  <a:srgbClr val="000000"/>
                </a:solidFill>
                <a:latin typeface="Arial"/>
                <a:ea typeface="Arial"/>
                <a:cs typeface="Arial"/>
                <a:sym typeface="Arial"/>
              </a:rPr>
              <a:t>Timeliness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6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For each aspects assessment framework grades are provided</a:t>
            </a:r>
            <a:endParaRPr b="0" i="0" sz="1400" u="none" cap="none" strike="noStrike">
              <a:solidFill>
                <a:srgbClr val="000000"/>
              </a:solidFill>
              <a:latin typeface="Arial"/>
              <a:ea typeface="Arial"/>
              <a:cs typeface="Arial"/>
              <a:sym typeface="Arial"/>
            </a:endParaRPr>
          </a:p>
        </p:txBody>
      </p:sp>
      <p:pic>
        <p:nvPicPr>
          <p:cNvPr descr="A screenshot of a computer&#10;&#10;Description automatically generated" id="99" name="Google Shape;99;p7"/>
          <p:cNvPicPr preferRelativeResize="0"/>
          <p:nvPr/>
        </p:nvPicPr>
        <p:blipFill rotWithShape="1">
          <a:blip r:embed="rId3">
            <a:alphaModFix/>
          </a:blip>
          <a:srcRect b="0" l="0" r="0" t="0"/>
          <a:stretch/>
        </p:blipFill>
        <p:spPr>
          <a:xfrm>
            <a:off x="5028035" y="1648690"/>
            <a:ext cx="3901061" cy="2304473"/>
          </a:xfrm>
          <a:prstGeom prst="rect">
            <a:avLst/>
          </a:prstGeom>
          <a:noFill/>
          <a:ln cap="flat" cmpd="sng" w="9525">
            <a:solidFill>
              <a:schemeClr val="accent1"/>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8"/>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GB"/>
              <a:t>Maturity Matrix Tool Updates</a:t>
            </a:r>
            <a:endParaRPr/>
          </a:p>
        </p:txBody>
      </p:sp>
      <p:graphicFrame>
        <p:nvGraphicFramePr>
          <p:cNvPr id="105" name="Google Shape;105;p8"/>
          <p:cNvGraphicFramePr/>
          <p:nvPr/>
        </p:nvGraphicFramePr>
        <p:xfrm>
          <a:off x="548907" y="865502"/>
          <a:ext cx="3000000" cy="3000000"/>
        </p:xfrm>
        <a:graphic>
          <a:graphicData uri="http://schemas.openxmlformats.org/drawingml/2006/table">
            <a:tbl>
              <a:tblPr bandRow="1" firstCol="1" firstRow="1">
                <a:noFill/>
                <a:tableStyleId>{CA30B5DA-4B76-4BC7-8167-8506729AC60D}</a:tableStyleId>
              </a:tblPr>
              <a:tblGrid>
                <a:gridCol w="1969350"/>
                <a:gridCol w="5378925"/>
                <a:gridCol w="850725"/>
              </a:tblGrid>
              <a:tr h="210275">
                <a:tc>
                  <a:txBody>
                    <a:bodyPr/>
                    <a:lstStyle/>
                    <a:p>
                      <a:pPr indent="0" lvl="0" marL="0" marR="0" rtl="0" algn="just">
                        <a:lnSpc>
                          <a:spcPct val="100000"/>
                        </a:lnSpc>
                        <a:spcBef>
                          <a:spcPts val="0"/>
                        </a:spcBef>
                        <a:spcAft>
                          <a:spcPts val="0"/>
                        </a:spcAft>
                        <a:buClr>
                          <a:srgbClr val="000000"/>
                        </a:buClr>
                        <a:buSzPts val="1000"/>
                        <a:buFont typeface="Arial"/>
                        <a:buNone/>
                      </a:pPr>
                      <a:r>
                        <a:rPr lang="en-GB" sz="1000" u="none" cap="none" strike="noStrike">
                          <a:latin typeface="Arial"/>
                          <a:ea typeface="Arial"/>
                          <a:cs typeface="Arial"/>
                          <a:sym typeface="Arial"/>
                        </a:rPr>
                        <a:t>ID Title</a:t>
                      </a:r>
                      <a:endParaRPr sz="1000" u="none" cap="none" strike="noStrike">
                        <a:latin typeface="Arial"/>
                        <a:ea typeface="Arial"/>
                        <a:cs typeface="Arial"/>
                        <a:sym typeface="Arial"/>
                      </a:endParaRPr>
                    </a:p>
                  </a:txBody>
                  <a:tcPr marT="0" marB="0" marR="39475" marL="39475"/>
                </a:tc>
                <a:tc>
                  <a:txBody>
                    <a:bodyPr/>
                    <a:lstStyle/>
                    <a:p>
                      <a:pPr indent="0" lvl="0" marL="0" marR="0" rtl="0" algn="just">
                        <a:lnSpc>
                          <a:spcPct val="100000"/>
                        </a:lnSpc>
                        <a:spcBef>
                          <a:spcPts val="0"/>
                        </a:spcBef>
                        <a:spcAft>
                          <a:spcPts val="0"/>
                        </a:spcAft>
                        <a:buClr>
                          <a:srgbClr val="000000"/>
                        </a:buClr>
                        <a:buSzPts val="1000"/>
                        <a:buFont typeface="Arial"/>
                        <a:buNone/>
                      </a:pPr>
                      <a:r>
                        <a:rPr lang="en-GB" sz="1000" u="none" cap="none" strike="noStrike">
                          <a:latin typeface="Arial"/>
                          <a:ea typeface="Arial"/>
                          <a:cs typeface="Arial"/>
                          <a:sym typeface="Arial"/>
                        </a:rPr>
                        <a:t>Description</a:t>
                      </a:r>
                      <a:endParaRPr sz="1000" u="none" cap="none" strike="noStrike">
                        <a:latin typeface="Arial"/>
                        <a:ea typeface="Arial"/>
                        <a:cs typeface="Arial"/>
                        <a:sym typeface="Arial"/>
                      </a:endParaRPr>
                    </a:p>
                  </a:txBody>
                  <a:tcPr marT="0" marB="0" marR="39475" marL="39475"/>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Arial"/>
                          <a:ea typeface="Arial"/>
                          <a:cs typeface="Arial"/>
                          <a:sym typeface="Arial"/>
                        </a:rPr>
                        <a:t>Status</a:t>
                      </a:r>
                      <a:endParaRPr sz="1000" u="none" cap="none" strike="noStrike">
                        <a:latin typeface="Arial"/>
                        <a:ea typeface="Arial"/>
                        <a:cs typeface="Arial"/>
                        <a:sym typeface="Arial"/>
                      </a:endParaRPr>
                    </a:p>
                  </a:txBody>
                  <a:tcPr marT="0" marB="0" marR="39475" marL="39475"/>
                </a:tc>
              </a:tr>
              <a:tr h="315700">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Arial"/>
                          <a:ea typeface="Arial"/>
                          <a:cs typeface="Arial"/>
                          <a:sym typeface="Arial"/>
                        </a:rPr>
                        <a:t>1) Intro panel for each assessment</a:t>
                      </a:r>
                      <a:endParaRPr b="1" sz="1000" u="none" cap="none" strike="noStrike">
                        <a:solidFill>
                          <a:srgbClr val="0F4761"/>
                        </a:solidFill>
                        <a:latin typeface="Arial"/>
                        <a:ea typeface="Arial"/>
                        <a:cs typeface="Arial"/>
                        <a:sym typeface="Arial"/>
                      </a:endParaRPr>
                    </a:p>
                  </a:txBody>
                  <a:tcPr marT="0" marB="0" marR="39475" marL="39475"/>
                </a:tc>
                <a:tc>
                  <a:txBody>
                    <a:bodyPr/>
                    <a:lstStyle/>
                    <a:p>
                      <a:pPr indent="0" lvl="0" marL="0" marR="0" rtl="0" algn="just">
                        <a:lnSpc>
                          <a:spcPct val="100000"/>
                        </a:lnSpc>
                        <a:spcBef>
                          <a:spcPts val="0"/>
                        </a:spcBef>
                        <a:spcAft>
                          <a:spcPts val="0"/>
                        </a:spcAft>
                        <a:buClr>
                          <a:srgbClr val="000000"/>
                        </a:buClr>
                        <a:buSzPts val="1000"/>
                        <a:buFont typeface="Arial"/>
                        <a:buNone/>
                      </a:pPr>
                      <a:r>
                        <a:rPr lang="en-GB" sz="1000" u="none" cap="none" strike="noStrike">
                          <a:latin typeface="Arial"/>
                          <a:ea typeface="Arial"/>
                          <a:cs typeface="Arial"/>
                          <a:sym typeface="Arial"/>
                        </a:rPr>
                        <a:t>It has been requested to have, before of the first question, an introductive text panel where the assessor can specify and describe the intended purpose of the assessment</a:t>
                      </a:r>
                      <a:endParaRPr sz="1000" u="none" cap="none" strike="noStrike">
                        <a:latin typeface="Arial"/>
                        <a:ea typeface="Arial"/>
                        <a:cs typeface="Arial"/>
                        <a:sym typeface="Arial"/>
                      </a:endParaRPr>
                    </a:p>
                  </a:txBody>
                  <a:tcPr marT="0" marB="0" marR="39475" marL="39475"/>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Arial"/>
                          <a:ea typeface="Arial"/>
                          <a:cs typeface="Arial"/>
                          <a:sym typeface="Arial"/>
                        </a:rPr>
                        <a:t>Done</a:t>
                      </a:r>
                      <a:endParaRPr sz="1000" u="none" cap="none" strike="noStrike">
                        <a:latin typeface="Arial"/>
                        <a:ea typeface="Arial"/>
                        <a:cs typeface="Arial"/>
                        <a:sym typeface="Arial"/>
                      </a:endParaRPr>
                    </a:p>
                  </a:txBody>
                  <a:tcPr marT="0" marB="0" marR="39475" marL="39475">
                    <a:solidFill>
                      <a:srgbClr val="00FA00"/>
                    </a:solidFill>
                  </a:tcPr>
                </a:tc>
              </a:tr>
              <a:tr h="526175">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Arial"/>
                          <a:ea typeface="Arial"/>
                          <a:cs typeface="Arial"/>
                          <a:sym typeface="Arial"/>
                        </a:rPr>
                        <a:t>2) Additional info for Configuration of Parameter (Question) and Answer</a:t>
                      </a:r>
                      <a:endParaRPr b="1" sz="1000" u="none" cap="none" strike="noStrike">
                        <a:solidFill>
                          <a:srgbClr val="0F4761"/>
                        </a:solidFill>
                        <a:latin typeface="Arial"/>
                        <a:ea typeface="Arial"/>
                        <a:cs typeface="Arial"/>
                        <a:sym typeface="Arial"/>
                      </a:endParaRPr>
                    </a:p>
                  </a:txBody>
                  <a:tcPr marT="0" marB="0" marR="39475" marL="39475"/>
                </a:tc>
                <a:tc>
                  <a:txBody>
                    <a:bodyPr/>
                    <a:lstStyle/>
                    <a:p>
                      <a:pPr indent="0" lvl="0" marL="0" marR="0" rtl="0" algn="just">
                        <a:lnSpc>
                          <a:spcPct val="100000"/>
                        </a:lnSpc>
                        <a:spcBef>
                          <a:spcPts val="0"/>
                        </a:spcBef>
                        <a:spcAft>
                          <a:spcPts val="0"/>
                        </a:spcAft>
                        <a:buClr>
                          <a:srgbClr val="000000"/>
                        </a:buClr>
                        <a:buSzPts val="1000"/>
                        <a:buFont typeface="Arial"/>
                        <a:buNone/>
                      </a:pPr>
                      <a:r>
                        <a:rPr lang="en-GB" sz="1000" u="none" cap="none" strike="noStrike">
                          <a:latin typeface="Arial"/>
                          <a:ea typeface="Arial"/>
                          <a:cs typeface="Arial"/>
                          <a:sym typeface="Arial"/>
                        </a:rPr>
                        <a:t>In order to better explain the possible answers, especially for data providers, which are not familiar with uncertainty tree diagrams and other metrological concepts. It could be useful have the possibility to add, links, or documentation during configuration of both parameters (Questions) and answers.</a:t>
                      </a:r>
                      <a:endParaRPr sz="1000" u="none" cap="none" strike="noStrike">
                        <a:latin typeface="Arial"/>
                        <a:ea typeface="Arial"/>
                        <a:cs typeface="Arial"/>
                        <a:sym typeface="Arial"/>
                      </a:endParaRPr>
                    </a:p>
                  </a:txBody>
                  <a:tcPr marT="0" marB="0" marR="39475" marL="39475"/>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Arial"/>
                          <a:ea typeface="Arial"/>
                          <a:cs typeface="Arial"/>
                          <a:sym typeface="Arial"/>
                        </a:rPr>
                        <a:t>Done</a:t>
                      </a:r>
                      <a:endParaRPr sz="1000" u="none" cap="none" strike="noStrike">
                        <a:latin typeface="Arial"/>
                        <a:ea typeface="Arial"/>
                        <a:cs typeface="Arial"/>
                        <a:sym typeface="Arial"/>
                      </a:endParaRPr>
                    </a:p>
                  </a:txBody>
                  <a:tcPr marT="0" marB="0" marR="39475" marL="39475">
                    <a:solidFill>
                      <a:srgbClr val="00FA00"/>
                    </a:solidFill>
                  </a:tcPr>
                </a:tc>
              </a:tr>
              <a:tr h="736650">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Arial"/>
                          <a:ea typeface="Arial"/>
                          <a:cs typeface="Arial"/>
                          <a:sym typeface="Arial"/>
                        </a:rPr>
                        <a:t>3) Supporting Documents/References</a:t>
                      </a:r>
                      <a:endParaRPr b="1" sz="1000" u="none" cap="none" strike="noStrike">
                        <a:solidFill>
                          <a:srgbClr val="0F4761"/>
                        </a:solidFill>
                        <a:latin typeface="Arial"/>
                        <a:ea typeface="Arial"/>
                        <a:cs typeface="Arial"/>
                        <a:sym typeface="Arial"/>
                      </a:endParaRPr>
                    </a:p>
                  </a:txBody>
                  <a:tcPr marT="0" marB="0" marR="39475" marL="39475"/>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Arial"/>
                          <a:ea typeface="Arial"/>
                          <a:cs typeface="Arial"/>
                          <a:sym typeface="Arial"/>
                        </a:rPr>
                        <a:t>We should find ways to encourage the assessor to provide evidence of his assessment, it could be reference papers, links, reports, sample data. Otherwise we cannot verify the FRM assessment. When compiling the matrix, for each question, under the “Comments” textbox, it could be added an item called “Supporting documents/references” allowing  to attach documents/materials.</a:t>
                      </a:r>
                      <a:endParaRPr sz="1000" u="none" cap="none" strike="noStrike">
                        <a:latin typeface="Arial"/>
                        <a:ea typeface="Arial"/>
                        <a:cs typeface="Arial"/>
                        <a:sym typeface="Arial"/>
                      </a:endParaRPr>
                    </a:p>
                  </a:txBody>
                  <a:tcPr marT="0" marB="0" marR="39475" marL="39475"/>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Arial"/>
                          <a:ea typeface="Arial"/>
                          <a:cs typeface="Arial"/>
                          <a:sym typeface="Arial"/>
                        </a:rPr>
                        <a:t>Done</a:t>
                      </a:r>
                      <a:endParaRPr sz="1000" u="none" cap="none" strike="noStrike">
                        <a:latin typeface="Arial"/>
                        <a:ea typeface="Arial"/>
                        <a:cs typeface="Arial"/>
                        <a:sym typeface="Arial"/>
                      </a:endParaRPr>
                    </a:p>
                  </a:txBody>
                  <a:tcPr marT="0" marB="0" marR="39475" marL="39475">
                    <a:solidFill>
                      <a:srgbClr val="00FA00"/>
                    </a:solidFill>
                  </a:tcPr>
                </a:tc>
              </a:tr>
              <a:tr h="631425">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Arial"/>
                          <a:ea typeface="Arial"/>
                          <a:cs typeface="Arial"/>
                          <a:sym typeface="Arial"/>
                        </a:rPr>
                        <a:t>4) Verification (last column) for independent assessor </a:t>
                      </a:r>
                      <a:endParaRPr sz="1000" u="none" cap="none" strike="noStrike">
                        <a:latin typeface="Arial"/>
                        <a:ea typeface="Arial"/>
                        <a:cs typeface="Arial"/>
                        <a:sym typeface="Arial"/>
                      </a:endParaRPr>
                    </a:p>
                  </a:txBody>
                  <a:tcPr marT="0" marB="0" marR="39475" marL="39475"/>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Arial"/>
                          <a:ea typeface="Arial"/>
                          <a:cs typeface="Arial"/>
                          <a:sym typeface="Arial"/>
                        </a:rPr>
                        <a:t>The last column named “Verification” of the FRM MM (but it is also valid for EDAP MM) shall be compiled by an independent assessor (i.e. different from the ones who filled the first part of the MM). In order to highlight this difference (currently Verification columns has the same color of the other columns), it has been requested to change the color of the column</a:t>
                      </a:r>
                      <a:endParaRPr sz="1000" u="none" cap="none" strike="noStrike">
                        <a:latin typeface="Arial"/>
                        <a:ea typeface="Arial"/>
                        <a:cs typeface="Arial"/>
                        <a:sym typeface="Arial"/>
                      </a:endParaRPr>
                    </a:p>
                  </a:txBody>
                  <a:tcPr marT="0" marB="0" marR="39475" marL="39475"/>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Arial"/>
                          <a:ea typeface="Arial"/>
                          <a:cs typeface="Arial"/>
                          <a:sym typeface="Arial"/>
                        </a:rPr>
                        <a:t>In progress</a:t>
                      </a:r>
                      <a:endParaRPr sz="1000" u="none" cap="none" strike="noStrike">
                        <a:latin typeface="Arial"/>
                        <a:ea typeface="Arial"/>
                        <a:cs typeface="Arial"/>
                        <a:sym typeface="Arial"/>
                      </a:endParaRPr>
                    </a:p>
                  </a:txBody>
                  <a:tcPr marT="0" marB="0" marR="39475" marL="39475">
                    <a:solidFill>
                      <a:srgbClr val="FFFF00"/>
                    </a:solidFill>
                  </a:tcPr>
                </a:tc>
              </a:tr>
              <a:tr h="526175">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Arial"/>
                          <a:ea typeface="Arial"/>
                          <a:cs typeface="Arial"/>
                          <a:sym typeface="Arial"/>
                        </a:rPr>
                        <a:t>5) Automatic CEOS FRM classification</a:t>
                      </a:r>
                      <a:endParaRPr b="1" sz="1000" u="none" cap="none" strike="noStrike">
                        <a:solidFill>
                          <a:srgbClr val="0F4761"/>
                        </a:solidFill>
                        <a:latin typeface="Arial"/>
                        <a:ea typeface="Arial"/>
                        <a:cs typeface="Arial"/>
                        <a:sym typeface="Arial"/>
                      </a:endParaRPr>
                    </a:p>
                  </a:txBody>
                  <a:tcPr marT="0" marB="0" marR="39475" marL="39475"/>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Arial"/>
                          <a:ea typeface="Arial"/>
                          <a:cs typeface="Arial"/>
                          <a:sym typeface="Arial"/>
                        </a:rPr>
                        <a:t>The idea is to provide the resulting CEOS-FRM overall classification directly from the tool. The classification: Class A, B, C or D is based on score of matrix cells according to the criteria defined in the reference document.The result should be included in the MM </a:t>
                      </a:r>
                      <a:endParaRPr sz="1000" u="none" cap="none" strike="noStrike">
                        <a:latin typeface="Arial"/>
                        <a:ea typeface="Arial"/>
                        <a:cs typeface="Arial"/>
                        <a:sym typeface="Arial"/>
                      </a:endParaRPr>
                    </a:p>
                  </a:txBody>
                  <a:tcPr marT="0" marB="0" marR="39475" marL="39475"/>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Arial"/>
                          <a:ea typeface="Arial"/>
                          <a:cs typeface="Arial"/>
                          <a:sym typeface="Arial"/>
                        </a:rPr>
                        <a:t>In progress</a:t>
                      </a:r>
                      <a:endParaRPr sz="1000" u="none" cap="none" strike="noStrike">
                        <a:latin typeface="Arial"/>
                        <a:ea typeface="Arial"/>
                        <a:cs typeface="Arial"/>
                        <a:sym typeface="Arial"/>
                      </a:endParaRPr>
                    </a:p>
                  </a:txBody>
                  <a:tcPr marT="0" marB="0" marR="39475" marL="39475">
                    <a:solidFill>
                      <a:srgbClr val="FFFF00"/>
                    </a:solidFill>
                  </a:tcPr>
                </a:tc>
              </a:tr>
              <a:tr h="420950">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Arial"/>
                          <a:ea typeface="Arial"/>
                          <a:cs typeface="Arial"/>
                          <a:sym typeface="Arial"/>
                        </a:rPr>
                        <a:t>6) Assessment report</a:t>
                      </a:r>
                      <a:endParaRPr sz="1000" u="none" cap="none" strike="noStrike">
                        <a:latin typeface="Arial"/>
                        <a:ea typeface="Arial"/>
                        <a:cs typeface="Arial"/>
                        <a:sym typeface="Arial"/>
                      </a:endParaRPr>
                    </a:p>
                  </a:txBody>
                  <a:tcPr marT="0" marB="0" marR="39475" marL="39475"/>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Arial"/>
                          <a:ea typeface="Arial"/>
                          <a:cs typeface="Arial"/>
                          <a:sym typeface="Arial"/>
                        </a:rPr>
                        <a:t>It would be useful to generate an assessment report in pdf at the end of the process, collecting the maturity matrix together with the detailed answers to all questions and eventually links to supporting material provided.</a:t>
                      </a:r>
                      <a:endParaRPr sz="1000" u="none" cap="none" strike="noStrike">
                        <a:latin typeface="Arial"/>
                        <a:ea typeface="Arial"/>
                        <a:cs typeface="Arial"/>
                        <a:sym typeface="Arial"/>
                      </a:endParaRPr>
                    </a:p>
                  </a:txBody>
                  <a:tcPr marT="0" marB="0" marR="39475" marL="39475"/>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Arial"/>
                          <a:ea typeface="Arial"/>
                          <a:cs typeface="Arial"/>
                          <a:sym typeface="Arial"/>
                        </a:rPr>
                        <a:t>In progress</a:t>
                      </a:r>
                      <a:endParaRPr sz="1000" u="none" cap="none" strike="noStrike">
                        <a:latin typeface="Arial"/>
                        <a:ea typeface="Arial"/>
                        <a:cs typeface="Arial"/>
                        <a:sym typeface="Arial"/>
                      </a:endParaRPr>
                    </a:p>
                  </a:txBody>
                  <a:tcPr marT="0" marB="0" marR="39475" marL="39475">
                    <a:solidFill>
                      <a:srgbClr val="FFFF00"/>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9"/>
          <p:cNvSpPr txBox="1"/>
          <p:nvPr>
            <p:ph idx="1" type="body"/>
          </p:nvPr>
        </p:nvSpPr>
        <p:spPr>
          <a:xfrm>
            <a:off x="175322" y="823200"/>
            <a:ext cx="8621700" cy="2950637"/>
          </a:xfrm>
          <a:prstGeom prst="rect">
            <a:avLst/>
          </a:prstGeom>
          <a:noFill/>
          <a:ln>
            <a:noFill/>
          </a:ln>
        </p:spPr>
        <p:txBody>
          <a:bodyPr anchorCtr="0" anchor="t" bIns="34275" lIns="68575" spcFirstLastPara="1" rIns="68575" wrap="square" tIns="34275">
            <a:noAutofit/>
          </a:bodyPr>
          <a:lstStyle/>
          <a:p>
            <a:pPr indent="-268288" lvl="0" marL="312738" rtl="0" algn="l">
              <a:lnSpc>
                <a:spcPct val="100000"/>
              </a:lnSpc>
              <a:spcBef>
                <a:spcPts val="0"/>
              </a:spcBef>
              <a:spcAft>
                <a:spcPts val="0"/>
              </a:spcAft>
              <a:buSzPts val="2100"/>
              <a:buFont typeface="Arial"/>
              <a:buChar char="•"/>
            </a:pPr>
            <a:r>
              <a:rPr i="1" lang="en-GB" sz="1400">
                <a:solidFill>
                  <a:schemeClr val="dk1"/>
                </a:solidFill>
                <a:latin typeface="Arial"/>
                <a:ea typeface="Arial"/>
                <a:cs typeface="Arial"/>
                <a:sym typeface="Arial"/>
              </a:rPr>
              <a:t>CEOS FRM MM - Brewer Spectrometer - NO2 Vertical Column Densities (VCDs) Measurements - Henri Diémoz (</a:t>
            </a:r>
            <a:r>
              <a:rPr lang="en-GB" sz="1400">
                <a:latin typeface="Arial"/>
                <a:ea typeface="Arial"/>
                <a:cs typeface="Arial"/>
                <a:sym typeface="Arial"/>
              </a:rPr>
              <a:t>ARPA Valle d’Aosta</a:t>
            </a:r>
            <a:r>
              <a:rPr i="1" lang="en-GB" sz="1400">
                <a:solidFill>
                  <a:schemeClr val="dk1"/>
                </a:solidFill>
                <a:latin typeface="Arial"/>
                <a:ea typeface="Arial"/>
                <a:cs typeface="Arial"/>
                <a:sym typeface="Arial"/>
              </a:rPr>
              <a:t>) – </a:t>
            </a:r>
            <a:r>
              <a:rPr i="1" lang="en-GB" sz="1400" u="sng">
                <a:solidFill>
                  <a:schemeClr val="dk1"/>
                </a:solidFill>
                <a:latin typeface="Arial"/>
                <a:ea typeface="Arial"/>
                <a:cs typeface="Arial"/>
                <a:sym typeface="Arial"/>
                <a:hlinkClick r:id="rId3">
                  <a:extLst>
                    <a:ext uri="{A12FA001-AC4F-418D-AE19-62706E023703}">
                      <ahyp:hlinkClr val="tx"/>
                    </a:ext>
                  </a:extLst>
                </a:hlinkClick>
              </a:rPr>
              <a:t>BAQUNIN</a:t>
            </a:r>
            <a:r>
              <a:rPr i="1" lang="en-GB" sz="1400">
                <a:solidFill>
                  <a:schemeClr val="dk1"/>
                </a:solidFill>
                <a:latin typeface="Arial"/>
                <a:ea typeface="Arial"/>
                <a:cs typeface="Arial"/>
                <a:sym typeface="Arial"/>
              </a:rPr>
              <a:t> project</a:t>
            </a:r>
            <a:endParaRPr i="1" sz="1400">
              <a:solidFill>
                <a:schemeClr val="dk1"/>
              </a:solidFill>
              <a:latin typeface="Arial"/>
              <a:ea typeface="Arial"/>
              <a:cs typeface="Arial"/>
              <a:sym typeface="Arial"/>
            </a:endParaRPr>
          </a:p>
          <a:p>
            <a:pPr indent="-268288" lvl="0" marL="312738" rtl="0" algn="l">
              <a:lnSpc>
                <a:spcPct val="150000"/>
              </a:lnSpc>
              <a:spcBef>
                <a:spcPts val="800"/>
              </a:spcBef>
              <a:spcAft>
                <a:spcPts val="0"/>
              </a:spcAft>
              <a:buSzPts val="2100"/>
              <a:buFont typeface="Arial"/>
              <a:buChar char="•"/>
            </a:pPr>
            <a:r>
              <a:rPr i="1" lang="en-GB" sz="1400">
                <a:solidFill>
                  <a:schemeClr val="dk1"/>
                </a:solidFill>
                <a:latin typeface="Arial"/>
                <a:ea typeface="Arial"/>
                <a:cs typeface="Arial"/>
                <a:sym typeface="Arial"/>
              </a:rPr>
              <a:t>CEOS FRM MM – </a:t>
            </a:r>
            <a:r>
              <a:rPr i="1" lang="en-GB" sz="1400" u="sng">
                <a:solidFill>
                  <a:schemeClr val="dk1"/>
                </a:solidFill>
                <a:latin typeface="Arial"/>
                <a:ea typeface="Arial"/>
                <a:cs typeface="Arial"/>
                <a:sym typeface="Arial"/>
                <a:hlinkClick r:id="rId4">
                  <a:extLst>
                    <a:ext uri="{A12FA001-AC4F-418D-AE19-62706E023703}">
                      <ahyp:hlinkClr val="tx"/>
                    </a:ext>
                  </a:extLst>
                </a:hlinkClick>
              </a:rPr>
              <a:t>FRM4GHG</a:t>
            </a:r>
            <a:r>
              <a:rPr i="1" lang="en-GB" sz="1400">
                <a:solidFill>
                  <a:schemeClr val="dk1"/>
                </a:solidFill>
                <a:latin typeface="Arial"/>
                <a:ea typeface="Arial"/>
                <a:cs typeface="Arial"/>
                <a:sym typeface="Arial"/>
              </a:rPr>
              <a:t> 2.0 project –</a:t>
            </a:r>
            <a:r>
              <a:rPr b="0" i="0" lang="en-GB" sz="1400">
                <a:solidFill>
                  <a:srgbClr val="222222"/>
                </a:solidFill>
                <a:latin typeface="Arial"/>
                <a:ea typeface="Arial"/>
                <a:cs typeface="Arial"/>
                <a:sym typeface="Arial"/>
              </a:rPr>
              <a:t>COCCON (EM27/SUN) XCO</a:t>
            </a:r>
            <a:r>
              <a:rPr b="0" baseline="-25000" i="0" lang="en-GB" sz="1400">
                <a:solidFill>
                  <a:srgbClr val="222222"/>
                </a:solidFill>
                <a:latin typeface="Arial"/>
                <a:ea typeface="Arial"/>
                <a:cs typeface="Arial"/>
                <a:sym typeface="Arial"/>
              </a:rPr>
              <a:t>2</a:t>
            </a:r>
            <a:r>
              <a:rPr b="0" i="0" lang="en-GB" sz="1400">
                <a:solidFill>
                  <a:srgbClr val="222222"/>
                </a:solidFill>
                <a:latin typeface="Arial"/>
                <a:ea typeface="Arial"/>
                <a:cs typeface="Arial"/>
                <a:sym typeface="Arial"/>
              </a:rPr>
              <a:t>, XCH</a:t>
            </a:r>
            <a:r>
              <a:rPr b="0" baseline="-25000" i="0" lang="en-GB" sz="1400">
                <a:solidFill>
                  <a:srgbClr val="222222"/>
                </a:solidFill>
                <a:latin typeface="Arial"/>
                <a:ea typeface="Arial"/>
                <a:cs typeface="Arial"/>
                <a:sym typeface="Arial"/>
              </a:rPr>
              <a:t>4</a:t>
            </a:r>
            <a:r>
              <a:rPr b="0" i="0" lang="en-GB" sz="1400">
                <a:solidFill>
                  <a:srgbClr val="222222"/>
                </a:solidFill>
                <a:latin typeface="Arial"/>
                <a:ea typeface="Arial"/>
                <a:cs typeface="Arial"/>
                <a:sym typeface="Arial"/>
              </a:rPr>
              <a:t>, and XCO data.</a:t>
            </a:r>
            <a:r>
              <a:rPr i="1" lang="en-GB" sz="1400">
                <a:solidFill>
                  <a:schemeClr val="dk1"/>
                </a:solidFill>
                <a:latin typeface="Arial"/>
                <a:ea typeface="Arial"/>
                <a:cs typeface="Arial"/>
                <a:sym typeface="Arial"/>
              </a:rPr>
              <a:t> – Mahesh Kumar Sha (BIRA) - FRM4GHG team*.  </a:t>
            </a:r>
            <a:endParaRPr/>
          </a:p>
          <a:p>
            <a:pPr indent="-217488" lvl="0" marL="312738" rtl="0" algn="l">
              <a:lnSpc>
                <a:spcPct val="150000"/>
              </a:lnSpc>
              <a:spcBef>
                <a:spcPts val="800"/>
              </a:spcBef>
              <a:spcAft>
                <a:spcPts val="0"/>
              </a:spcAft>
              <a:buSzPts val="2100"/>
              <a:buFont typeface="Arial"/>
              <a:buChar char="•"/>
            </a:pPr>
            <a:r>
              <a:rPr i="1" lang="en-GB" sz="1400">
                <a:solidFill>
                  <a:schemeClr val="dk1"/>
                </a:solidFill>
                <a:latin typeface="Arial"/>
                <a:ea typeface="Arial"/>
                <a:cs typeface="Arial"/>
                <a:sym typeface="Arial"/>
              </a:rPr>
              <a:t>CEOS FRM MM - </a:t>
            </a:r>
            <a:r>
              <a:rPr b="0" i="0" lang="en-GB" sz="1400" u="none" strike="noStrike">
                <a:solidFill>
                  <a:srgbClr val="000000"/>
                </a:solidFill>
                <a:latin typeface="Arial"/>
                <a:ea typeface="Arial"/>
                <a:cs typeface="Arial"/>
                <a:sym typeface="Arial"/>
              </a:rPr>
              <a:t>Tropical Centre for reactive trace gas remote sensing (</a:t>
            </a:r>
            <a:r>
              <a:rPr b="0" i="0" lang="en-GB" sz="1400" u="none" strike="noStrike">
                <a:solidFill>
                  <a:srgbClr val="070706"/>
                </a:solidFill>
                <a:latin typeface="Arial"/>
                <a:ea typeface="Arial"/>
                <a:cs typeface="Arial"/>
                <a:sym typeface="Arial"/>
              </a:rPr>
              <a:t>CREGAR</a:t>
            </a:r>
            <a:r>
              <a:rPr b="0" i="0" lang="en-GB" sz="1400" u="none" strike="noStrike">
                <a:solidFill>
                  <a:srgbClr val="000000"/>
                </a:solidFill>
                <a:latin typeface="Arial"/>
                <a:ea typeface="Arial"/>
                <a:cs typeface="Arial"/>
                <a:sym typeface="Arial"/>
              </a:rPr>
              <a:t>S) in ACTRIS – Martine De Mazière (BIRA) – in progress (waiting the V2 of the Guidelines/MM Tool)</a:t>
            </a:r>
            <a:endParaRPr/>
          </a:p>
          <a:p>
            <a:pPr indent="-46038" lvl="0" marL="90488" rtl="0" algn="just">
              <a:lnSpc>
                <a:spcPct val="150000"/>
              </a:lnSpc>
              <a:spcBef>
                <a:spcPts val="800"/>
              </a:spcBef>
              <a:spcAft>
                <a:spcPts val="0"/>
              </a:spcAft>
              <a:buSzPts val="2100"/>
              <a:buNone/>
            </a:pPr>
            <a:r>
              <a:rPr b="0" i="0" lang="en-GB" sz="1400">
                <a:solidFill>
                  <a:srgbClr val="222222"/>
                </a:solidFill>
                <a:latin typeface="Helvetica Neue"/>
                <a:ea typeface="Helvetica Neue"/>
                <a:cs typeface="Helvetica Neue"/>
                <a:sym typeface="Helvetica Neue"/>
              </a:rPr>
              <a:t>*</a:t>
            </a:r>
            <a:r>
              <a:rPr b="0" i="0" lang="en-GB" sz="1200">
                <a:solidFill>
                  <a:srgbClr val="222222"/>
                </a:solidFill>
                <a:latin typeface="Helvetica Neue"/>
                <a:ea typeface="Helvetica Neue"/>
                <a:cs typeface="Helvetica Neue"/>
                <a:sym typeface="Helvetica Neue"/>
              </a:rPr>
              <a:t>Sha, M.K.; De Mazière, M.; Notholt, J.; Blumenstock, T.; Bogaert, P.; Cardoen, P.; Chen, H.; Desmet, F.; García, O.; Griffith, D.W.T.; et al. Fiducial Reference Measurement for Greenhouse Gases (FRM4GHG). </a:t>
            </a:r>
            <a:r>
              <a:rPr b="0" i="1" lang="en-GB" sz="1200">
                <a:solidFill>
                  <a:srgbClr val="222222"/>
                </a:solidFill>
                <a:latin typeface="Helvetica Neue"/>
                <a:ea typeface="Helvetica Neue"/>
                <a:cs typeface="Helvetica Neue"/>
                <a:sym typeface="Helvetica Neue"/>
              </a:rPr>
              <a:t>Remote Sens.</a:t>
            </a:r>
            <a:r>
              <a:rPr b="0" i="0" lang="en-GB" sz="1200">
                <a:solidFill>
                  <a:srgbClr val="222222"/>
                </a:solidFill>
                <a:latin typeface="Helvetica Neue"/>
                <a:ea typeface="Helvetica Neue"/>
                <a:cs typeface="Helvetica Neue"/>
                <a:sym typeface="Helvetica Neue"/>
              </a:rPr>
              <a:t> </a:t>
            </a:r>
            <a:r>
              <a:rPr b="1" i="0" lang="en-GB" sz="1200">
                <a:solidFill>
                  <a:srgbClr val="222222"/>
                </a:solidFill>
                <a:latin typeface="Helvetica Neue"/>
                <a:ea typeface="Helvetica Neue"/>
                <a:cs typeface="Helvetica Neue"/>
                <a:sym typeface="Helvetica Neue"/>
              </a:rPr>
              <a:t>2024</a:t>
            </a:r>
            <a:r>
              <a:rPr b="0" i="0" lang="en-GB" sz="1200">
                <a:solidFill>
                  <a:srgbClr val="222222"/>
                </a:solidFill>
                <a:latin typeface="Helvetica Neue"/>
                <a:ea typeface="Helvetica Neue"/>
                <a:cs typeface="Helvetica Neue"/>
                <a:sym typeface="Helvetica Neue"/>
              </a:rPr>
              <a:t>, </a:t>
            </a:r>
            <a:r>
              <a:rPr b="0" i="1" lang="en-GB" sz="1200">
                <a:solidFill>
                  <a:srgbClr val="222222"/>
                </a:solidFill>
                <a:latin typeface="Helvetica Neue"/>
                <a:ea typeface="Helvetica Neue"/>
                <a:cs typeface="Helvetica Neue"/>
                <a:sym typeface="Helvetica Neue"/>
              </a:rPr>
              <a:t>16</a:t>
            </a:r>
            <a:r>
              <a:rPr b="0" i="0" lang="en-GB" sz="1200">
                <a:solidFill>
                  <a:srgbClr val="222222"/>
                </a:solidFill>
                <a:latin typeface="Helvetica Neue"/>
                <a:ea typeface="Helvetica Neue"/>
                <a:cs typeface="Helvetica Neue"/>
                <a:sym typeface="Helvetica Neue"/>
              </a:rPr>
              <a:t>, 3525. </a:t>
            </a:r>
            <a:r>
              <a:rPr b="0" i="0" lang="en-GB" sz="1200" u="sng">
                <a:solidFill>
                  <a:srgbClr val="222222"/>
                </a:solidFill>
                <a:latin typeface="Helvetica Neue"/>
                <a:ea typeface="Helvetica Neue"/>
                <a:cs typeface="Helvetica Neue"/>
                <a:sym typeface="Helvetica Neue"/>
                <a:hlinkClick r:id="rId5">
                  <a:extLst>
                    <a:ext uri="{A12FA001-AC4F-418D-AE19-62706E023703}">
                      <ahyp:hlinkClr val="tx"/>
                    </a:ext>
                  </a:extLst>
                </a:hlinkClick>
              </a:rPr>
              <a:t>https://doi.org/10.3390/rs16183525</a:t>
            </a:r>
            <a:endParaRPr i="1" sz="1200">
              <a:solidFill>
                <a:schemeClr val="dk1"/>
              </a:solidFill>
              <a:latin typeface="Arial"/>
              <a:ea typeface="Arial"/>
              <a:cs typeface="Arial"/>
              <a:sym typeface="Arial"/>
            </a:endParaRPr>
          </a:p>
        </p:txBody>
      </p:sp>
      <p:sp>
        <p:nvSpPr>
          <p:cNvPr id="111" name="Google Shape;111;p9"/>
          <p:cNvSpPr txBox="1"/>
          <p:nvPr>
            <p:ph type="title"/>
          </p:nvPr>
        </p:nvSpPr>
        <p:spPr>
          <a:xfrm>
            <a:off x="132036" y="0"/>
            <a:ext cx="7040100" cy="716354"/>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GB" sz="2800"/>
              <a:t>CEOS FRM Assessment: </a:t>
            </a:r>
            <a:br>
              <a:rPr lang="en-GB" sz="2800"/>
            </a:br>
            <a:r>
              <a:rPr lang="en-GB" sz="2800"/>
              <a:t>Exercise Reports </a:t>
            </a:r>
            <a:endParaRPr/>
          </a:p>
        </p:txBody>
      </p:sp>
      <p:pic>
        <p:nvPicPr>
          <p:cNvPr id="112" name="Google Shape;112;p9"/>
          <p:cNvPicPr preferRelativeResize="0"/>
          <p:nvPr/>
        </p:nvPicPr>
        <p:blipFill rotWithShape="1">
          <a:blip r:embed="rId6">
            <a:alphaModFix/>
          </a:blip>
          <a:srcRect b="0" l="0" r="0" t="0"/>
          <a:stretch/>
        </p:blipFill>
        <p:spPr>
          <a:xfrm>
            <a:off x="2028413" y="3992286"/>
            <a:ext cx="1328060" cy="523220"/>
          </a:xfrm>
          <a:prstGeom prst="rect">
            <a:avLst/>
          </a:prstGeom>
          <a:noFill/>
          <a:ln cap="flat" cmpd="sng" w="9525">
            <a:solidFill>
              <a:schemeClr val="accent1"/>
            </a:solidFill>
            <a:prstDash val="solid"/>
            <a:miter lim="800000"/>
            <a:headEnd len="sm" w="sm" type="none"/>
            <a:tailEnd len="sm" w="sm" type="none"/>
          </a:ln>
        </p:spPr>
      </p:pic>
      <p:sp>
        <p:nvSpPr>
          <p:cNvPr id="113" name="Google Shape;113;p9"/>
          <p:cNvSpPr txBox="1"/>
          <p:nvPr/>
        </p:nvSpPr>
        <p:spPr>
          <a:xfrm>
            <a:off x="132036" y="3992286"/>
            <a:ext cx="1884945" cy="523220"/>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Maturity Matrix Tool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sng" cap="none" strike="noStrike">
                <a:solidFill>
                  <a:srgbClr val="0563C1"/>
                </a:solidFill>
                <a:latin typeface="Times New Roman"/>
                <a:ea typeface="Times New Roman"/>
                <a:cs typeface="Times New Roman"/>
                <a:sym typeface="Times New Roman"/>
                <a:hlinkClick r:id="rId7">
                  <a:extLst>
                    <a:ext uri="{A12FA001-AC4F-418D-AE19-62706E023703}">
                      <ahyp:hlinkClr val="tx"/>
                    </a:ext>
                  </a:extLst>
                </a:hlinkClick>
              </a:rPr>
              <a:t>https://mmt.skytek.dev</a:t>
            </a:r>
            <a:endParaRPr b="0" i="0" sz="1400" u="none" cap="none" strike="noStrike">
              <a:solidFill>
                <a:srgbClr val="000000"/>
              </a:solidFill>
              <a:latin typeface="Arial"/>
              <a:ea typeface="Arial"/>
              <a:cs typeface="Arial"/>
              <a:sym typeface="Arial"/>
            </a:endParaRPr>
          </a:p>
        </p:txBody>
      </p:sp>
      <p:sp>
        <p:nvSpPr>
          <p:cNvPr id="114" name="Google Shape;114;p9"/>
          <p:cNvSpPr txBox="1"/>
          <p:nvPr/>
        </p:nvSpPr>
        <p:spPr>
          <a:xfrm>
            <a:off x="3367905" y="3992286"/>
            <a:ext cx="4399358" cy="523220"/>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GB" sz="1400" u="none" cap="none" strike="noStrike">
                <a:solidFill>
                  <a:srgbClr val="000000"/>
                </a:solidFill>
                <a:latin typeface="Arial"/>
                <a:ea typeface="Arial"/>
                <a:cs typeface="Arial"/>
                <a:sym typeface="Arial"/>
              </a:rPr>
              <a:t>Support provided by Jarek Dobrzanski </a:t>
            </a:r>
            <a:r>
              <a:rPr b="0" i="1" lang="en-GB" sz="1400" u="none" cap="none" strike="noStrike">
                <a:solidFill>
                  <a:srgbClr val="000000"/>
                </a:solidFill>
                <a:latin typeface="Calibri"/>
                <a:ea typeface="Calibri"/>
                <a:cs typeface="Calibri"/>
                <a:sym typeface="Calibri"/>
              </a:rPr>
              <a:t>(Skytek, Ireland https://skytek.com/)</a:t>
            </a:r>
            <a:endParaRPr b="0" i="1" sz="1400" u="none" cap="none" strike="noStrike">
              <a:solidFill>
                <a:srgbClr val="000000"/>
              </a:solidFill>
              <a:latin typeface="Arial"/>
              <a:ea typeface="Arial"/>
              <a:cs typeface="Arial"/>
              <a:sym typeface="Arial"/>
            </a:endParaRPr>
          </a:p>
        </p:txBody>
      </p:sp>
      <p:sp>
        <p:nvSpPr>
          <p:cNvPr id="115" name="Google Shape;115;p9"/>
          <p:cNvSpPr txBox="1"/>
          <p:nvPr/>
        </p:nvSpPr>
        <p:spPr>
          <a:xfrm>
            <a:off x="0" y="4536265"/>
            <a:ext cx="4602822" cy="307777"/>
          </a:xfrm>
          <a:prstGeom prst="rect">
            <a:avLst/>
          </a:prstGeom>
          <a:noFill/>
          <a:ln>
            <a:noFill/>
          </a:ln>
        </p:spPr>
        <p:txBody>
          <a:bodyPr anchorCtr="0" anchor="t" bIns="45700" lIns="91425" spcFirstLastPara="1" rIns="91425" wrap="square" tIns="45700">
            <a:spAutoFit/>
          </a:bodyPr>
          <a:lstStyle/>
          <a:p>
            <a:pPr indent="0" lvl="0" marL="50800" marR="0" rtl="0" algn="l">
              <a:lnSpc>
                <a:spcPct val="100000"/>
              </a:lnSpc>
              <a:spcBef>
                <a:spcPts val="0"/>
              </a:spcBef>
              <a:spcAft>
                <a:spcPts val="0"/>
              </a:spcAft>
              <a:buClr>
                <a:srgbClr val="000000"/>
              </a:buClr>
              <a:buSzPts val="1400"/>
              <a:buFont typeface="Arial"/>
              <a:buNone/>
            </a:pPr>
            <a:r>
              <a:rPr b="0" i="0" lang="en-GB" sz="1400" u="sng" cap="none" strike="noStrike">
                <a:solidFill>
                  <a:srgbClr val="000000"/>
                </a:solidFill>
                <a:latin typeface="Calibri"/>
                <a:ea typeface="Calibri"/>
                <a:cs typeface="Calibri"/>
                <a:sym typeface="Calibri"/>
              </a:rPr>
              <a:t>Dedicated credentials provided for all the selected users</a:t>
            </a:r>
            <a:endParaRPr b="0" i="0" sz="1400" u="sng" cap="none" strike="noStrike">
              <a:solidFill>
                <a:srgbClr val="0563C1"/>
              </a:solidFill>
              <a:latin typeface="Times New Roman"/>
              <a:ea typeface="Times New Roman"/>
              <a:cs typeface="Times New Roman"/>
              <a:sym typeface="Times New Roman"/>
            </a:endParaRPr>
          </a:p>
        </p:txBody>
      </p:sp>
      <p:sp>
        <p:nvSpPr>
          <p:cNvPr id="116" name="Google Shape;116;p9"/>
          <p:cNvSpPr/>
          <p:nvPr/>
        </p:nvSpPr>
        <p:spPr>
          <a:xfrm>
            <a:off x="175325" y="2914650"/>
            <a:ext cx="8668500" cy="966028"/>
          </a:xfrm>
          <a:prstGeom prst="rect">
            <a:avLst/>
          </a:prstGeom>
          <a:noFill/>
          <a:ln cap="flat" cmpd="sng" w="1905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0x01010058EE4449C427DB43A2348806447B5C86</vt:lpwstr>
  </property>
  <property fmtid="{D5CDD505-2E9C-101B-9397-08002B2CF9AE}" pid="3" name="MediaServiceImageTags">
    <vt:lpwstr/>
  </property>
</Properties>
</file>