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embeddedFontLs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hHL26hkXWRzrl1nIDJ1wbA1l3r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18A911-F462-4C03-820C-31B3BAB572CF}">
  <a:tblStyle styleId="{6718A911-F462-4C03-820C-31B3BAB572CF}"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OpenSans-bold.fntdata"/><Relationship Id="rId16" Type="http://schemas.openxmlformats.org/officeDocument/2006/relationships/slide" Target="slides/slide11.xml"/><Relationship Id="rId38" Type="http://schemas.openxmlformats.org/officeDocument/2006/relationships/font" Target="fonts/Open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5.jpg"/><Relationship Id="rId4" Type="http://schemas.openxmlformats.org/officeDocument/2006/relationships/image" Target="../media/image27.jpg"/><Relationship Id="rId5" Type="http://schemas.openxmlformats.org/officeDocument/2006/relationships/image" Target="../media/image1.png"/><Relationship Id="rId6" Type="http://schemas.openxmlformats.org/officeDocument/2006/relationships/image" Target="../media/image39.png"/><Relationship Id="rId7"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34"/>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34"/>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34"/>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34"/>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34"/>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34"/>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34"/>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34"/>
          <p:cNvPicPr preferRelativeResize="0"/>
          <p:nvPr/>
        </p:nvPicPr>
        <p:blipFill rotWithShape="1">
          <a:blip r:embed="rId7">
            <a:alphaModFix amt="34000"/>
          </a:blip>
          <a:srcRect b="0" l="0" r="0" t="0"/>
          <a:stretch/>
        </p:blipFill>
        <p:spPr>
          <a:xfrm rot="-5400000">
            <a:off x="5792642" y="4819952"/>
            <a:ext cx="1719709" cy="2366806"/>
          </a:xfrm>
          <a:prstGeom prst="rtTriangle">
            <a:avLst/>
          </a:prstGeom>
          <a:noFill/>
          <a:ln>
            <a:noFill/>
          </a:ln>
        </p:spPr>
      </p:pic>
      <p:sp>
        <p:nvSpPr>
          <p:cNvPr id="20" name="Google Shape;20;p34"/>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35"/>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24" name="Google Shape;24;p3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3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3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35"/>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WGCV-54, 15-18 October 2024</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35"/>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3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3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36"/>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34" name="Google Shape;34;p3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3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3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36"/>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36"/>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3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0" name="Google Shape;40;p3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3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Arial"/>
                <a:ea typeface="Arial"/>
                <a:cs typeface="Arial"/>
                <a:sym typeface="Arial"/>
              </a:rPr>
              <a:t>WGCV-52, 5-9 June 2023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3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37"/>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45" name="Google Shape;45;p3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3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3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3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9" name="Google Shape;49;p3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37"/>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Arial"/>
                <a:ea typeface="Arial"/>
                <a:cs typeface="Arial"/>
                <a:sym typeface="Arial"/>
              </a:rPr>
              <a:t>WGCV-52, 5-9 June 2023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3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38"/>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54" name="Google Shape;54;p3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3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3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38"/>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38"/>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9" name="Google Shape;59;p3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0" name="Google Shape;60;p3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38"/>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Arial"/>
                <a:ea typeface="Arial"/>
                <a:cs typeface="Arial"/>
                <a:sym typeface="Arial"/>
              </a:rPr>
              <a:t>WGCV-52, 5-9 June 2023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33"/>
          <p:cNvPicPr preferRelativeResize="0"/>
          <p:nvPr/>
        </p:nvPicPr>
        <p:blipFill rotWithShape="1">
          <a:blip r:embed="rId1">
            <a:alphaModFix amt="34000"/>
          </a:blip>
          <a:srcRect b="0" l="0" r="-5833" t="0"/>
          <a:stretch/>
        </p:blipFill>
        <p:spPr>
          <a:xfrm flipH="1">
            <a:off x="9304422" y="0"/>
            <a:ext cx="2887578" cy="1037492"/>
          </a:xfrm>
          <a:prstGeom prst="rect">
            <a:avLst/>
          </a:prstGeom>
          <a:noFill/>
          <a:ln>
            <a:noFill/>
          </a:ln>
        </p:spPr>
      </p:pic>
      <p:pic>
        <p:nvPicPr>
          <p:cNvPr id="8" name="Google Shape;8;p33"/>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3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3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31.jpg"/><Relationship Id="rId5"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14.png"/><Relationship Id="rId11" Type="http://schemas.openxmlformats.org/officeDocument/2006/relationships/image" Target="../media/image46.png"/><Relationship Id="rId10" Type="http://schemas.openxmlformats.org/officeDocument/2006/relationships/image" Target="../media/image33.png"/><Relationship Id="rId9" Type="http://schemas.openxmlformats.org/officeDocument/2006/relationships/image" Target="../media/image34.png"/><Relationship Id="rId5" Type="http://schemas.openxmlformats.org/officeDocument/2006/relationships/hyperlink" Target="https://zenodo.org/doi/10.5281/zenodo.10559900" TargetMode="External"/><Relationship Id="rId6" Type="http://schemas.openxmlformats.org/officeDocument/2006/relationships/image" Target="../media/image20.png"/><Relationship Id="rId7" Type="http://schemas.openxmlformats.org/officeDocument/2006/relationships/hyperlink" Target="https://zenodo.org/records/10559901" TargetMode="External"/><Relationship Id="rId8"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bipm-cenv2024.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jpg"/><Relationship Id="rId4" Type="http://schemas.openxmlformats.org/officeDocument/2006/relationships/image" Target="../media/image22.jpg"/><Relationship Id="rId5"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hyperlink" Target="https://ssrn.com/abstract=4910141" TargetMode="External"/><Relationship Id="rId5" Type="http://schemas.openxmlformats.org/officeDocument/2006/relationships/hyperlink" Target="https://doi.org/10.22541/au.170958900.06861359/v1" TargetMode="External"/><Relationship Id="rId6"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gcc02.safelinks.protection.outlook.com/?url=https%3A%2F%2Fgeo-trees.org%2F&amp;data=05%7C01%7C%7C1fa594651c254d22636708db65df470e%7Ced5b36e701ee4ebc867ee03cfa0d4697%7C0%7C0%7C638215781872964908%7CUnknown%7CTWFpbGZsb3d8eyJWIjoiMC4wLjAwMDAiLCJQIjoiV2luMzIiLCJBTiI6Ik1haWwiLCJXVCI6Mn0%3D%7C3000%7C%7C%7C&amp;sdata=hOqSst7tNnFWBTIUMBE8ubdJqFF9AEQ8L41ct1CNLz4%3D&amp;reserved=0" TargetMode="Externa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rmets.onlinelibrary.wiley.com/doi/full/10.1002/gdj3.235" TargetMode="External"/><Relationship Id="rId4" Type="http://schemas.openxmlformats.org/officeDocument/2006/relationships/hyperlink" Target="https://www.sciencedirect.com/science/article/pii/S0168192324000662" TargetMode="External"/><Relationship Id="rId5" Type="http://schemas.openxmlformats.org/officeDocument/2006/relationships/hyperlink" Target="https://www.sciencedirect.com/science/article/pii/S0034425724000774#f006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7.jp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3.png"/><Relationship Id="rId4" Type="http://schemas.openxmlformats.org/officeDocument/2006/relationships/image" Target="../media/image40.png"/><Relationship Id="rId5"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4.jpg"/><Relationship Id="rId4" Type="http://schemas.openxmlformats.org/officeDocument/2006/relationships/image" Target="../media/image41.jpg"/><Relationship Id="rId5"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2.png"/><Relationship Id="rId4" Type="http://schemas.openxmlformats.org/officeDocument/2006/relationships/image" Target="../media/image38.jpg"/><Relationship Id="rId5" Type="http://schemas.openxmlformats.org/officeDocument/2006/relationships/image" Target="../media/image4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gif"/><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US" sz="7500"/>
              <a:t>WGCV-54</a:t>
            </a:r>
            <a:endParaRPr sz="7500"/>
          </a:p>
          <a:p>
            <a:pPr indent="0" lvl="0" marL="0" rtl="0" algn="l">
              <a:lnSpc>
                <a:spcPct val="90000"/>
              </a:lnSpc>
              <a:spcBef>
                <a:spcPts val="0"/>
              </a:spcBef>
              <a:spcAft>
                <a:spcPts val="0"/>
              </a:spcAft>
              <a:buClr>
                <a:schemeClr val="lt1"/>
              </a:buClr>
              <a:buSzPts val="8000"/>
              <a:buFont typeface="Arial"/>
              <a:buNone/>
            </a:pPr>
            <a:r>
              <a:rPr i="1" lang="en-US" sz="4000"/>
              <a:t>Land Product Validation Subgroup</a:t>
            </a:r>
            <a:endParaRPr i="1" sz="4000"/>
          </a:p>
        </p:txBody>
      </p:sp>
      <p:sp>
        <p:nvSpPr>
          <p:cNvPr id="67" name="Google Shape;67;p1"/>
          <p:cNvSpPr/>
          <p:nvPr/>
        </p:nvSpPr>
        <p:spPr>
          <a:xfrm>
            <a:off x="6566054" y="4148583"/>
            <a:ext cx="5449900"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Michael Cosh</a:t>
            </a:r>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Agenda Item 2.9</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WGCV-54, USGS, Sioux Falls, SD USA</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October 15-18, 2024</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Vegetation Indices	</a:t>
            </a:r>
            <a:endParaRPr/>
          </a:p>
        </p:txBody>
      </p:sp>
      <p:sp>
        <p:nvSpPr>
          <p:cNvPr id="131" name="Google Shape;131;p10"/>
          <p:cNvSpPr txBox="1"/>
          <p:nvPr>
            <p:ph idx="1" type="body"/>
          </p:nvPr>
        </p:nvSpPr>
        <p:spPr>
          <a:xfrm>
            <a:off x="803468" y="1169545"/>
            <a:ext cx="11134035" cy="5102507"/>
          </a:xfrm>
          <a:prstGeom prst="rect">
            <a:avLst/>
          </a:prstGeom>
          <a:noFill/>
          <a:ln>
            <a:noFill/>
          </a:ln>
        </p:spPr>
        <p:txBody>
          <a:bodyPr anchorCtr="0" anchor="t" bIns="45000" lIns="90000" spcFirstLastPara="1" rIns="90000" wrap="square" tIns="45000">
            <a:spAutoFit/>
          </a:bodyPr>
          <a:lstStyle/>
          <a:p>
            <a:pPr indent="0" lvl="0" marL="76200" rtl="0" algn="l">
              <a:lnSpc>
                <a:spcPct val="100000"/>
              </a:lnSpc>
              <a:spcBef>
                <a:spcPts val="1000"/>
              </a:spcBef>
              <a:spcAft>
                <a:spcPts val="0"/>
              </a:spcAft>
              <a:buSzPts val="2800"/>
              <a:buNone/>
            </a:pPr>
            <a:r>
              <a:rPr b="1" lang="en-US" sz="1800" strike="noStrike">
                <a:solidFill>
                  <a:srgbClr val="000000"/>
                </a:solidFill>
                <a:latin typeface="Calibri"/>
                <a:ea typeface="Calibri"/>
                <a:cs typeface="Calibri"/>
                <a:sym typeface="Calibri"/>
              </a:rPr>
              <a:t>Protocol Development</a:t>
            </a:r>
            <a:endParaRPr b="0" sz="1800" strike="noStrike">
              <a:solidFill>
                <a:srgbClr val="000000"/>
              </a:solidFill>
              <a:latin typeface="Arial"/>
              <a:ea typeface="Arial"/>
              <a:cs typeface="Arial"/>
              <a:sym typeface="Arial"/>
            </a:endParaRPr>
          </a:p>
          <a:p>
            <a:pPr indent="-343080" lvl="0" marL="343080" rtl="0" algn="l">
              <a:lnSpc>
                <a:spcPct val="100000"/>
              </a:lnSpc>
              <a:spcBef>
                <a:spcPts val="1000"/>
              </a:spcBef>
              <a:spcAft>
                <a:spcPts val="0"/>
              </a:spcAft>
              <a:buClr>
                <a:srgbClr val="000000"/>
              </a:buClr>
              <a:buSzPts val="2800"/>
              <a:buFont typeface="Arial"/>
              <a:buChar char="•"/>
            </a:pPr>
            <a:r>
              <a:rPr b="0" lang="en-US" sz="1800" strike="noStrike">
                <a:solidFill>
                  <a:srgbClr val="000000"/>
                </a:solidFill>
                <a:latin typeface="Arial"/>
                <a:ea typeface="Arial"/>
                <a:cs typeface="Arial"/>
                <a:sym typeface="Arial"/>
              </a:rPr>
              <a:t>Formed a small group of VI experts to review the outline (November 2022)</a:t>
            </a:r>
            <a:endParaRPr b="0" sz="1800" strike="noStrike">
              <a:solidFill>
                <a:srgbClr val="000000"/>
              </a:solidFill>
              <a:latin typeface="Arial"/>
              <a:ea typeface="Arial"/>
              <a:cs typeface="Arial"/>
              <a:sym typeface="Arial"/>
            </a:endParaRPr>
          </a:p>
          <a:p>
            <a:pPr indent="-216000" lvl="2" marL="648000" rtl="0" algn="l">
              <a:lnSpc>
                <a:spcPct val="100000"/>
              </a:lnSpc>
              <a:spcBef>
                <a:spcPts val="500"/>
              </a:spcBef>
              <a:spcAft>
                <a:spcPts val="0"/>
              </a:spcAft>
              <a:buClr>
                <a:srgbClr val="000000"/>
              </a:buClr>
              <a:buSzPts val="810"/>
              <a:buFont typeface="Noto Sans Symbols"/>
              <a:buChar char="●"/>
            </a:pPr>
            <a:r>
              <a:rPr b="0" lang="en-US" sz="1800" strike="noStrike">
                <a:solidFill>
                  <a:srgbClr val="000000"/>
                </a:solidFill>
                <a:latin typeface="Arial"/>
                <a:ea typeface="Arial"/>
                <a:cs typeface="Arial"/>
                <a:sym typeface="Arial"/>
              </a:rPr>
              <a:t>Carolien Toté (VITO, Belgium)</a:t>
            </a:r>
            <a:endParaRPr b="0" sz="1800" strike="noStrike">
              <a:solidFill>
                <a:srgbClr val="000000"/>
              </a:solidFill>
              <a:latin typeface="Arial"/>
              <a:ea typeface="Arial"/>
              <a:cs typeface="Arial"/>
              <a:sym typeface="Arial"/>
            </a:endParaRPr>
          </a:p>
          <a:p>
            <a:pPr indent="-216000" lvl="2" marL="648000" rtl="0" algn="l">
              <a:lnSpc>
                <a:spcPct val="100000"/>
              </a:lnSpc>
              <a:spcBef>
                <a:spcPts val="500"/>
              </a:spcBef>
              <a:spcAft>
                <a:spcPts val="0"/>
              </a:spcAft>
              <a:buClr>
                <a:srgbClr val="000000"/>
              </a:buClr>
              <a:buSzPts val="810"/>
              <a:buFont typeface="Noto Sans Symbols"/>
              <a:buChar char="●"/>
            </a:pPr>
            <a:r>
              <a:rPr b="0" lang="en-US" sz="1800" strike="noStrike">
                <a:solidFill>
                  <a:srgbClr val="000000"/>
                </a:solidFill>
                <a:latin typeface="Arial"/>
                <a:ea typeface="Arial"/>
                <a:cs typeface="Arial"/>
                <a:sym typeface="Arial"/>
              </a:rPr>
              <a:t>Kamel Didan (University of Arizona, USA) </a:t>
            </a:r>
            <a:endParaRPr b="0" sz="1800" strike="noStrike">
              <a:solidFill>
                <a:srgbClr val="000000"/>
              </a:solidFill>
              <a:latin typeface="Arial"/>
              <a:ea typeface="Arial"/>
              <a:cs typeface="Arial"/>
              <a:sym typeface="Arial"/>
            </a:endParaRPr>
          </a:p>
          <a:p>
            <a:pPr indent="-216000" lvl="2" marL="648000" rtl="0" algn="l">
              <a:lnSpc>
                <a:spcPct val="100000"/>
              </a:lnSpc>
              <a:spcBef>
                <a:spcPts val="500"/>
              </a:spcBef>
              <a:spcAft>
                <a:spcPts val="0"/>
              </a:spcAft>
              <a:buClr>
                <a:srgbClr val="000000"/>
              </a:buClr>
              <a:buSzPts val="810"/>
              <a:buFont typeface="Noto Sans Symbols"/>
              <a:buChar char="●"/>
            </a:pPr>
            <a:r>
              <a:rPr b="0" lang="en-US" sz="1800" strike="noStrike">
                <a:solidFill>
                  <a:srgbClr val="000000"/>
                </a:solidFill>
                <a:latin typeface="Arial"/>
                <a:ea typeface="Arial"/>
                <a:cs typeface="Arial"/>
                <a:sym typeface="Arial"/>
              </a:rPr>
              <a:t>Molly Brown (University of Maryland, USA)</a:t>
            </a:r>
            <a:endParaRPr b="0" sz="1800" strike="noStrike">
              <a:solidFill>
                <a:srgbClr val="000000"/>
              </a:solidFill>
              <a:latin typeface="Arial"/>
              <a:ea typeface="Arial"/>
              <a:cs typeface="Arial"/>
              <a:sym typeface="Arial"/>
            </a:endParaRPr>
          </a:p>
          <a:p>
            <a:pPr indent="-216000" lvl="2" marL="648000" rtl="0" algn="l">
              <a:lnSpc>
                <a:spcPct val="100000"/>
              </a:lnSpc>
              <a:spcBef>
                <a:spcPts val="500"/>
              </a:spcBef>
              <a:spcAft>
                <a:spcPts val="0"/>
              </a:spcAft>
              <a:buClr>
                <a:srgbClr val="000000"/>
              </a:buClr>
              <a:buSzPts val="810"/>
              <a:buFont typeface="Noto Sans Symbols"/>
              <a:buChar char="●"/>
            </a:pPr>
            <a:r>
              <a:rPr b="0" lang="en-US" sz="1800" strike="noStrike">
                <a:solidFill>
                  <a:srgbClr val="000000"/>
                </a:solidFill>
                <a:latin typeface="Arial"/>
                <a:ea typeface="Arial"/>
                <a:cs typeface="Arial"/>
                <a:sym typeface="Arial"/>
              </a:rPr>
              <a:t>Kazuhito Ichii (Chiba University, Japan)</a:t>
            </a:r>
            <a:endParaRPr b="0" sz="1800" strike="noStrike">
              <a:solidFill>
                <a:srgbClr val="000000"/>
              </a:solidFill>
              <a:latin typeface="Arial"/>
              <a:ea typeface="Arial"/>
              <a:cs typeface="Arial"/>
              <a:sym typeface="Arial"/>
            </a:endParaRPr>
          </a:p>
          <a:p>
            <a:pPr indent="-343080" lvl="0" marL="343080" rtl="0" algn="l">
              <a:lnSpc>
                <a:spcPct val="100000"/>
              </a:lnSpc>
              <a:spcBef>
                <a:spcPts val="1000"/>
              </a:spcBef>
              <a:spcAft>
                <a:spcPts val="0"/>
              </a:spcAft>
              <a:buClr>
                <a:srgbClr val="000000"/>
              </a:buClr>
              <a:buSzPts val="2800"/>
              <a:buFont typeface="Arial"/>
              <a:buChar char="•"/>
            </a:pPr>
            <a:r>
              <a:rPr b="0" lang="en-US" sz="1800" strike="noStrike">
                <a:solidFill>
                  <a:srgbClr val="000000"/>
                </a:solidFill>
                <a:latin typeface="Arial"/>
                <a:ea typeface="Arial"/>
                <a:cs typeface="Arial"/>
                <a:sym typeface="Arial"/>
              </a:rPr>
              <a:t>Held a kick-off meeting with the expert group (December 15, 2022)</a:t>
            </a:r>
            <a:endParaRPr b="0" sz="1800" strike="noStrike">
              <a:solidFill>
                <a:srgbClr val="000000"/>
              </a:solidFill>
              <a:latin typeface="Arial"/>
              <a:ea typeface="Arial"/>
              <a:cs typeface="Arial"/>
              <a:sym typeface="Arial"/>
            </a:endParaRPr>
          </a:p>
          <a:p>
            <a:pPr indent="-343080" lvl="0" marL="343080" rtl="0" algn="l">
              <a:lnSpc>
                <a:spcPct val="100000"/>
              </a:lnSpc>
              <a:spcBef>
                <a:spcPts val="1000"/>
              </a:spcBef>
              <a:spcAft>
                <a:spcPts val="0"/>
              </a:spcAft>
              <a:buClr>
                <a:srgbClr val="000000"/>
              </a:buClr>
              <a:buSzPts val="2800"/>
              <a:buFont typeface="Arial"/>
              <a:buChar char="•"/>
            </a:pPr>
            <a:r>
              <a:rPr b="0" lang="en-US" sz="1800" strike="noStrike">
                <a:solidFill>
                  <a:srgbClr val="000000"/>
                </a:solidFill>
                <a:latin typeface="Arial"/>
                <a:ea typeface="Arial"/>
                <a:cs typeface="Arial"/>
                <a:sym typeface="Arial"/>
              </a:rPr>
              <a:t>Held a 2nd meeting to the group’s review comments/suggestions (Jan 2023)</a:t>
            </a:r>
            <a:endParaRPr b="0" sz="1800" strike="noStrike">
              <a:solidFill>
                <a:srgbClr val="000000"/>
              </a:solidFill>
              <a:latin typeface="Arial"/>
              <a:ea typeface="Arial"/>
              <a:cs typeface="Arial"/>
              <a:sym typeface="Arial"/>
            </a:endParaRPr>
          </a:p>
          <a:p>
            <a:pPr indent="-343080" lvl="0" marL="343080" rtl="0" algn="l">
              <a:lnSpc>
                <a:spcPct val="100000"/>
              </a:lnSpc>
              <a:spcBef>
                <a:spcPts val="1000"/>
              </a:spcBef>
              <a:spcAft>
                <a:spcPts val="0"/>
              </a:spcAft>
              <a:buClr>
                <a:srgbClr val="000000"/>
              </a:buClr>
              <a:buSzPts val="2800"/>
              <a:buFont typeface="Arial"/>
              <a:buChar char="•"/>
            </a:pPr>
            <a:r>
              <a:rPr b="0" lang="en-US" sz="1800" strike="noStrike">
                <a:solidFill>
                  <a:srgbClr val="000000"/>
                </a:solidFill>
                <a:latin typeface="Arial"/>
                <a:ea typeface="Arial"/>
                <a:cs typeface="Arial"/>
                <a:sym typeface="Arial"/>
              </a:rPr>
              <a:t>Revised the outline and shared the revised outline with them (March 2023)</a:t>
            </a:r>
            <a:endParaRPr b="0" sz="1800" strike="noStrike">
              <a:solidFill>
                <a:srgbClr val="000000"/>
              </a:solidFill>
              <a:latin typeface="Arial"/>
              <a:ea typeface="Arial"/>
              <a:cs typeface="Arial"/>
              <a:sym typeface="Arial"/>
            </a:endParaRPr>
          </a:p>
          <a:p>
            <a:pPr indent="-343080" lvl="0" marL="343080" rtl="0" algn="l">
              <a:lnSpc>
                <a:spcPct val="100000"/>
              </a:lnSpc>
              <a:spcBef>
                <a:spcPts val="1000"/>
              </a:spcBef>
              <a:spcAft>
                <a:spcPts val="0"/>
              </a:spcAft>
              <a:buClr>
                <a:srgbClr val="000000"/>
              </a:buClr>
              <a:buSzPts val="2800"/>
              <a:buFont typeface="Arial"/>
              <a:buChar char="•"/>
            </a:pPr>
            <a:r>
              <a:rPr b="0" lang="en-US" sz="1800" strike="noStrike">
                <a:solidFill>
                  <a:srgbClr val="000000"/>
                </a:solidFill>
                <a:latin typeface="Arial"/>
                <a:ea typeface="Arial"/>
                <a:cs typeface="Arial"/>
                <a:sym typeface="Arial"/>
              </a:rPr>
              <a:t>Completed the first complete draft (December 3, 2023)</a:t>
            </a:r>
            <a:endParaRPr b="0" sz="1800" strike="noStrike">
              <a:solidFill>
                <a:srgbClr val="000000"/>
              </a:solidFill>
              <a:latin typeface="Arial"/>
              <a:ea typeface="Arial"/>
              <a:cs typeface="Arial"/>
              <a:sym typeface="Arial"/>
            </a:endParaRPr>
          </a:p>
          <a:p>
            <a:pPr indent="-343080" lvl="0" marL="343080" rtl="0" algn="l">
              <a:lnSpc>
                <a:spcPct val="100000"/>
              </a:lnSpc>
              <a:spcBef>
                <a:spcPts val="1000"/>
              </a:spcBef>
              <a:spcAft>
                <a:spcPts val="0"/>
              </a:spcAft>
              <a:buClr>
                <a:srgbClr val="000000"/>
              </a:buClr>
              <a:buSzPts val="2800"/>
              <a:buFont typeface="Arial"/>
              <a:buChar char="•"/>
            </a:pPr>
            <a:r>
              <a:rPr b="0" lang="en-US" sz="1800" strike="noStrike">
                <a:solidFill>
                  <a:srgbClr val="000000"/>
                </a:solidFill>
                <a:latin typeface="Arial"/>
                <a:ea typeface="Arial"/>
                <a:cs typeface="Arial"/>
                <a:sym typeface="Arial"/>
              </a:rPr>
              <a:t>Had the group review one more time (December 2023 - January 2024)</a:t>
            </a:r>
            <a:endParaRPr b="0" sz="1800" strike="noStrike">
              <a:solidFill>
                <a:srgbClr val="000000"/>
              </a:solidFill>
              <a:latin typeface="Arial"/>
              <a:ea typeface="Arial"/>
              <a:cs typeface="Arial"/>
              <a:sym typeface="Arial"/>
            </a:endParaRPr>
          </a:p>
          <a:p>
            <a:pPr indent="-343080" lvl="0" marL="343080" rtl="0" algn="l">
              <a:lnSpc>
                <a:spcPct val="100000"/>
              </a:lnSpc>
              <a:spcBef>
                <a:spcPts val="1000"/>
              </a:spcBef>
              <a:spcAft>
                <a:spcPts val="0"/>
              </a:spcAft>
              <a:buClr>
                <a:srgbClr val="000000"/>
              </a:buClr>
              <a:buSzPts val="2800"/>
              <a:buFont typeface="Arial"/>
              <a:buChar char="•"/>
            </a:pPr>
            <a:r>
              <a:rPr b="0" lang="en-US" sz="1800" strike="noStrike">
                <a:solidFill>
                  <a:srgbClr val="000000"/>
                </a:solidFill>
                <a:latin typeface="Arial"/>
                <a:ea typeface="Arial"/>
                <a:cs typeface="Arial"/>
                <a:sym typeface="Arial"/>
              </a:rPr>
              <a:t>Reviewed and updated the VI listserv list (May 2024)</a:t>
            </a:r>
            <a:endParaRPr b="0" sz="1800" strike="noStrike">
              <a:solidFill>
                <a:srgbClr val="000000"/>
              </a:solidFill>
              <a:latin typeface="Arial"/>
              <a:ea typeface="Arial"/>
              <a:cs typeface="Arial"/>
              <a:sym typeface="Arial"/>
            </a:endParaRPr>
          </a:p>
          <a:p>
            <a:pPr indent="-343080" lvl="0" marL="343080" rtl="0" algn="l">
              <a:lnSpc>
                <a:spcPct val="100000"/>
              </a:lnSpc>
              <a:spcBef>
                <a:spcPts val="1000"/>
              </a:spcBef>
              <a:spcAft>
                <a:spcPts val="0"/>
              </a:spcAft>
              <a:buClr>
                <a:srgbClr val="000000"/>
              </a:buClr>
              <a:buSzPts val="2800"/>
              <a:buFont typeface="Arial"/>
              <a:buChar char="•"/>
            </a:pPr>
            <a:r>
              <a:rPr b="0" lang="en-US" sz="1800" strike="noStrike">
                <a:solidFill>
                  <a:srgbClr val="000000"/>
                </a:solidFill>
                <a:latin typeface="Arial"/>
                <a:ea typeface="Arial"/>
                <a:cs typeface="Arial"/>
                <a:sym typeface="Arial"/>
              </a:rPr>
              <a:t>Plan to send the draft protocol document for the community feedback (August 2024)</a:t>
            </a:r>
            <a:endParaRPr b="0" sz="1800"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1"/>
          <p:cNvSpPr txBox="1"/>
          <p:nvPr/>
        </p:nvSpPr>
        <p:spPr>
          <a:xfrm>
            <a:off x="52096" y="1044352"/>
            <a:ext cx="6219304" cy="2024608"/>
          </a:xfrm>
          <a:prstGeom prst="rect">
            <a:avLst/>
          </a:prstGeom>
          <a:noFill/>
          <a:ln>
            <a:noFill/>
          </a:ln>
        </p:spPr>
        <p:txBody>
          <a:bodyPr anchorCtr="0" anchor="t" bIns="45700" lIns="91425" spcFirstLastPara="1" rIns="91425" wrap="square" tIns="45700">
            <a:noAutofit/>
          </a:bodyPr>
          <a:lstStyle/>
          <a:p>
            <a:pPr indent="0" lvl="0" marL="50800" marR="0" rtl="0" algn="l">
              <a:lnSpc>
                <a:spcPct val="90000"/>
              </a:lnSpc>
              <a:spcBef>
                <a:spcPts val="1000"/>
              </a:spcBef>
              <a:spcAft>
                <a:spcPts val="0"/>
              </a:spcAft>
              <a:buClr>
                <a:schemeClr val="dk1"/>
              </a:buClr>
              <a:buSzPts val="2800"/>
              <a:buFont typeface="Noto Sans Symbols"/>
              <a:buNone/>
            </a:pPr>
            <a:r>
              <a:rPr b="1" i="0" lang="en-US" sz="2400" u="none" cap="none" strike="noStrike">
                <a:solidFill>
                  <a:schemeClr val="dk1"/>
                </a:solidFill>
                <a:latin typeface="Arial"/>
                <a:ea typeface="Arial"/>
                <a:cs typeface="Arial"/>
                <a:sym typeface="Arial"/>
              </a:rPr>
              <a:t>Guideline document update:</a:t>
            </a:r>
            <a:endParaRPr/>
          </a:p>
          <a:p>
            <a:pPr indent="0" lvl="0" marL="50800" marR="0" rtl="0" algn="l">
              <a:lnSpc>
                <a:spcPct val="90000"/>
              </a:lnSpc>
              <a:spcBef>
                <a:spcPts val="1000"/>
              </a:spcBef>
              <a:spcAft>
                <a:spcPts val="0"/>
              </a:spcAft>
              <a:buClr>
                <a:schemeClr val="dk1"/>
              </a:buClr>
              <a:buSzPts val="2800"/>
              <a:buFont typeface="Noto Sans Symbols"/>
              <a:buNone/>
            </a:pPr>
            <a:r>
              <a:rPr b="0" i="0" lang="en-US" sz="2000" u="none" cap="none" strike="noStrike">
                <a:solidFill>
                  <a:srgbClr val="FF0000"/>
                </a:solidFill>
                <a:latin typeface="Arial"/>
                <a:ea typeface="Arial"/>
                <a:cs typeface="Arial"/>
                <a:sym typeface="Arial"/>
              </a:rPr>
              <a:t>Version 0.1 is ready</a:t>
            </a:r>
            <a:r>
              <a:rPr b="0" i="0" lang="en-US" sz="2000" u="none" cap="none" strike="noStrike">
                <a:solidFill>
                  <a:schemeClr val="dk1"/>
                </a:solidFill>
                <a:latin typeface="Arial"/>
                <a:ea typeface="Arial"/>
                <a:cs typeface="Arial"/>
                <a:sym typeface="Arial"/>
              </a:rPr>
              <a:t>, sent out for community review on August 30</a:t>
            </a:r>
            <a:r>
              <a:rPr b="0" baseline="30000" i="0" lang="en-US" sz="2000" u="none" cap="none" strike="noStrike">
                <a:solidFill>
                  <a:schemeClr val="dk1"/>
                </a:solidFill>
                <a:latin typeface="Arial"/>
                <a:ea typeface="Arial"/>
                <a:cs typeface="Arial"/>
                <a:sym typeface="Arial"/>
              </a:rPr>
              <a:t>th</a:t>
            </a:r>
            <a:r>
              <a:rPr b="0" i="0" lang="en-US" sz="2000" u="none" cap="none" strike="noStrike">
                <a:solidFill>
                  <a:schemeClr val="dk1"/>
                </a:solidFill>
                <a:latin typeface="Arial"/>
                <a:ea typeface="Arial"/>
                <a:cs typeface="Arial"/>
                <a:sym typeface="Arial"/>
              </a:rPr>
              <a:t>, 2024</a:t>
            </a:r>
            <a:endParaRPr/>
          </a:p>
          <a:p>
            <a:pPr indent="0" lvl="0" marL="50800" marR="0" rtl="0" algn="l">
              <a:lnSpc>
                <a:spcPct val="90000"/>
              </a:lnSpc>
              <a:spcBef>
                <a:spcPts val="2000"/>
              </a:spcBef>
              <a:spcAft>
                <a:spcPts val="0"/>
              </a:spcAft>
              <a:buClr>
                <a:schemeClr val="dk1"/>
              </a:buClr>
              <a:buSzPts val="2800"/>
              <a:buFont typeface="Noto Sans Symbols"/>
              <a:buNone/>
            </a:pPr>
            <a:r>
              <a:rPr b="1" i="0" lang="en-US" sz="2400" u="none" cap="none" strike="noStrike">
                <a:solidFill>
                  <a:schemeClr val="dk1"/>
                </a:solidFill>
                <a:latin typeface="Arial"/>
                <a:ea typeface="Arial"/>
                <a:cs typeface="Arial"/>
                <a:sym typeface="Arial"/>
              </a:rPr>
              <a:t>Next steps:</a:t>
            </a:r>
            <a:endParaRPr/>
          </a:p>
          <a:p>
            <a:pPr indent="0" lvl="0" marL="50800" marR="0" rtl="0" algn="l">
              <a:lnSpc>
                <a:spcPct val="90000"/>
              </a:lnSpc>
              <a:spcBef>
                <a:spcPts val="1000"/>
              </a:spcBef>
              <a:spcAft>
                <a:spcPts val="0"/>
              </a:spcAft>
              <a:buClr>
                <a:schemeClr val="dk1"/>
              </a:buClr>
              <a:buSzPts val="2800"/>
              <a:buFont typeface="Noto Sans Symbols"/>
              <a:buNone/>
            </a:pPr>
            <a:r>
              <a:rPr b="0" i="0" lang="en-US" sz="2000" u="none" cap="none" strike="noStrike">
                <a:solidFill>
                  <a:schemeClr val="dk1"/>
                </a:solidFill>
                <a:latin typeface="Arial"/>
                <a:ea typeface="Arial"/>
                <a:cs typeface="Arial"/>
                <a:sym typeface="Arial"/>
              </a:rPr>
              <a:t>Revisions due on October 1</a:t>
            </a:r>
            <a:r>
              <a:rPr b="0" baseline="30000" i="0" lang="en-US" sz="2000" u="none" cap="none" strike="noStrike">
                <a:solidFill>
                  <a:schemeClr val="dk1"/>
                </a:solidFill>
                <a:latin typeface="Arial"/>
                <a:ea typeface="Arial"/>
                <a:cs typeface="Arial"/>
                <a:sym typeface="Arial"/>
              </a:rPr>
              <a:t>st</a:t>
            </a:r>
            <a:r>
              <a:rPr b="0" i="0" lang="en-US" sz="2000" u="none" cap="none" strike="noStrike">
                <a:solidFill>
                  <a:schemeClr val="dk1"/>
                </a:solidFill>
                <a:latin typeface="Arial"/>
                <a:ea typeface="Arial"/>
                <a:cs typeface="Arial"/>
                <a:sym typeface="Arial"/>
              </a:rPr>
              <a:t>, 2024</a:t>
            </a:r>
            <a:endParaRPr/>
          </a:p>
          <a:p>
            <a:pPr indent="0" lvl="0" marL="50800" marR="0" rtl="0" algn="l">
              <a:lnSpc>
                <a:spcPct val="90000"/>
              </a:lnSpc>
              <a:spcBef>
                <a:spcPts val="1000"/>
              </a:spcBef>
              <a:spcAft>
                <a:spcPts val="0"/>
              </a:spcAft>
              <a:buClr>
                <a:schemeClr val="dk1"/>
              </a:buClr>
              <a:buSzPts val="2800"/>
              <a:buFont typeface="Noto Sans Symbols"/>
              <a:buNone/>
            </a:pPr>
            <a:r>
              <a:t/>
            </a:r>
            <a:endParaRPr b="1" i="0" sz="2000" u="none" cap="none" strike="noStrike">
              <a:solidFill>
                <a:schemeClr val="dk1"/>
              </a:solidFill>
              <a:latin typeface="Arial"/>
              <a:ea typeface="Arial"/>
              <a:cs typeface="Arial"/>
              <a:sym typeface="Arial"/>
            </a:endParaRPr>
          </a:p>
          <a:p>
            <a:pPr indent="0" lvl="0" marL="50800" marR="0" rtl="0" algn="l">
              <a:lnSpc>
                <a:spcPct val="90000"/>
              </a:lnSpc>
              <a:spcBef>
                <a:spcPts val="1000"/>
              </a:spcBef>
              <a:spcAft>
                <a:spcPts val="0"/>
              </a:spcAft>
              <a:buClr>
                <a:schemeClr val="dk1"/>
              </a:buClr>
              <a:buSzPts val="2800"/>
              <a:buFont typeface="Noto Sans Symbols"/>
              <a:buNone/>
            </a:pPr>
            <a:r>
              <a:t/>
            </a:r>
            <a:endParaRPr b="0" i="0" sz="2000" u="none" cap="none" strike="noStrike">
              <a:solidFill>
                <a:schemeClr val="dk1"/>
              </a:solidFill>
              <a:latin typeface="Arial"/>
              <a:ea typeface="Arial"/>
              <a:cs typeface="Arial"/>
              <a:sym typeface="Arial"/>
            </a:endParaRPr>
          </a:p>
          <a:p>
            <a:pPr indent="0" lvl="0" marL="50800" marR="0" rtl="0" algn="l">
              <a:lnSpc>
                <a:spcPct val="90000"/>
              </a:lnSpc>
              <a:spcBef>
                <a:spcPts val="1000"/>
              </a:spcBef>
              <a:spcAft>
                <a:spcPts val="0"/>
              </a:spcAft>
              <a:buClr>
                <a:schemeClr val="dk1"/>
              </a:buClr>
              <a:buSzPts val="2800"/>
              <a:buFont typeface="Noto Sans Symbols"/>
              <a:buNone/>
            </a:pPr>
            <a:r>
              <a:t/>
            </a:r>
            <a:endParaRPr b="0" i="0" sz="2000" u="none" cap="none" strike="noStrike">
              <a:solidFill>
                <a:schemeClr val="dk1"/>
              </a:solidFill>
              <a:latin typeface="Arial"/>
              <a:ea typeface="Arial"/>
              <a:cs typeface="Arial"/>
              <a:sym typeface="Arial"/>
            </a:endParaRPr>
          </a:p>
          <a:p>
            <a:pPr indent="0" lvl="0" marL="50800" marR="0" rtl="0" algn="l">
              <a:lnSpc>
                <a:spcPct val="90000"/>
              </a:lnSpc>
              <a:spcBef>
                <a:spcPts val="2000"/>
              </a:spcBef>
              <a:spcAft>
                <a:spcPts val="0"/>
              </a:spcAft>
              <a:buClr>
                <a:schemeClr val="dk1"/>
              </a:buClr>
              <a:buSzPts val="2800"/>
              <a:buFont typeface="Noto Sans Symbols"/>
              <a:buNone/>
            </a:pPr>
            <a:r>
              <a:t/>
            </a:r>
            <a:endParaRPr b="1" i="0" sz="2000" u="none" cap="none" strike="noStrike">
              <a:solidFill>
                <a:schemeClr val="dk1"/>
              </a:solidFill>
              <a:latin typeface="Arial"/>
              <a:ea typeface="Arial"/>
              <a:cs typeface="Arial"/>
              <a:sym typeface="Arial"/>
            </a:endParaRPr>
          </a:p>
        </p:txBody>
      </p:sp>
      <p:pic>
        <p:nvPicPr>
          <p:cNvPr id="137" name="Google Shape;137;p11"/>
          <p:cNvPicPr preferRelativeResize="0"/>
          <p:nvPr/>
        </p:nvPicPr>
        <p:blipFill rotWithShape="1">
          <a:blip r:embed="rId3">
            <a:alphaModFix/>
          </a:blip>
          <a:srcRect b="0" l="0" r="0" t="0"/>
          <a:stretch/>
        </p:blipFill>
        <p:spPr>
          <a:xfrm>
            <a:off x="7735169" y="1080728"/>
            <a:ext cx="4050431" cy="526511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38" name="Google Shape;138;p11"/>
          <p:cNvPicPr preferRelativeResize="0"/>
          <p:nvPr/>
        </p:nvPicPr>
        <p:blipFill rotWithShape="1">
          <a:blip r:embed="rId4">
            <a:alphaModFix/>
          </a:blip>
          <a:srcRect b="0" l="0" r="0" t="0"/>
          <a:stretch/>
        </p:blipFill>
        <p:spPr>
          <a:xfrm>
            <a:off x="3285460" y="3226762"/>
            <a:ext cx="3541436" cy="3261594"/>
          </a:xfrm>
          <a:prstGeom prst="rect">
            <a:avLst/>
          </a:prstGeom>
          <a:noFill/>
          <a:ln>
            <a:noFill/>
          </a:ln>
        </p:spPr>
      </p:pic>
      <p:sp>
        <p:nvSpPr>
          <p:cNvPr id="139" name="Google Shape;139;p11"/>
          <p:cNvSpPr txBox="1"/>
          <p:nvPr/>
        </p:nvSpPr>
        <p:spPr>
          <a:xfrm>
            <a:off x="68404" y="3287898"/>
            <a:ext cx="2762920" cy="3139321"/>
          </a:xfrm>
          <a:prstGeom prst="rect">
            <a:avLst/>
          </a:prstGeom>
          <a:noFill/>
          <a:ln>
            <a:noFill/>
          </a:ln>
        </p:spPr>
        <p:txBody>
          <a:bodyPr anchorCtr="0" anchor="t" bIns="45700" lIns="91425" spcFirstLastPara="1" rIns="91425" wrap="square" tIns="45700">
            <a:spAutoFit/>
          </a:bodyPr>
          <a:lstStyle/>
          <a:p>
            <a:pPr indent="0" lvl="0" marL="50800" marR="0" rtl="0" algn="l">
              <a:lnSpc>
                <a:spcPct val="100000"/>
              </a:lnSpc>
              <a:spcBef>
                <a:spcPts val="0"/>
              </a:spcBef>
              <a:spcAft>
                <a:spcPts val="0"/>
              </a:spcAft>
              <a:buClr>
                <a:srgbClr val="000000"/>
              </a:buClr>
              <a:buSzPts val="1800"/>
              <a:buFont typeface="Noto Sans Symbols"/>
              <a:buNone/>
            </a:pPr>
            <a:r>
              <a:rPr b="0" i="0" lang="en-US" sz="1800" u="none" cap="none" strike="noStrike">
                <a:solidFill>
                  <a:srgbClr val="000000"/>
                </a:solidFill>
                <a:latin typeface="Arial"/>
                <a:ea typeface="Arial"/>
                <a:cs typeface="Arial"/>
                <a:sym typeface="Arial"/>
              </a:rPr>
              <a:t>Expected completion of Version 1.0: </a:t>
            </a:r>
            <a:endParaRPr/>
          </a:p>
          <a:p>
            <a:pPr indent="0" lvl="0" marL="50800" marR="0" rtl="0" algn="l">
              <a:lnSpc>
                <a:spcPct val="100000"/>
              </a:lnSpc>
              <a:spcBef>
                <a:spcPts val="0"/>
              </a:spcBef>
              <a:spcAft>
                <a:spcPts val="0"/>
              </a:spcAft>
              <a:buClr>
                <a:srgbClr val="000000"/>
              </a:buClr>
              <a:buSzPts val="1800"/>
              <a:buFont typeface="Noto Sans Symbols"/>
              <a:buNone/>
            </a:pPr>
            <a:r>
              <a:rPr b="0" i="0" lang="en-US" sz="1800" u="none" cap="none" strike="noStrike">
                <a:solidFill>
                  <a:srgbClr val="000000"/>
                </a:solidFill>
                <a:latin typeface="Arial"/>
                <a:ea typeface="Arial"/>
                <a:cs typeface="Arial"/>
                <a:sym typeface="Arial"/>
              </a:rPr>
              <a:t>Winter 2024 – 2025</a:t>
            </a:r>
            <a:endParaRPr/>
          </a:p>
          <a:p>
            <a:pPr indent="0" lvl="0" marL="50800" marR="0" rtl="0" algn="l">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Arial"/>
              <a:ea typeface="Arial"/>
              <a:cs typeface="Arial"/>
              <a:sym typeface="Arial"/>
            </a:endParaRPr>
          </a:p>
          <a:p>
            <a:pPr indent="0" lvl="0" marL="50800" marR="0" rtl="0" algn="l">
              <a:lnSpc>
                <a:spcPct val="100000"/>
              </a:lnSpc>
              <a:spcBef>
                <a:spcPts val="0"/>
              </a:spcBef>
              <a:spcAft>
                <a:spcPts val="0"/>
              </a:spcAft>
              <a:buClr>
                <a:srgbClr val="000000"/>
              </a:buClr>
              <a:buSzPts val="1800"/>
              <a:buFont typeface="Noto Sans Symbols"/>
              <a:buNone/>
            </a:pPr>
            <a:r>
              <a:rPr b="0" i="0" lang="en-US" sz="1800" u="none" cap="none" strike="noStrike">
                <a:solidFill>
                  <a:srgbClr val="000000"/>
                </a:solidFill>
                <a:latin typeface="Arial"/>
                <a:ea typeface="Arial"/>
                <a:cs typeface="Arial"/>
                <a:sym typeface="Arial"/>
              </a:rPr>
              <a:t>Editors and chapter leads will address reviewers’ comments</a:t>
            </a:r>
            <a:endParaRPr/>
          </a:p>
          <a:p>
            <a:pPr indent="0" lvl="0" marL="50800" marR="0" rtl="0" algn="l">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Arial"/>
              <a:ea typeface="Arial"/>
              <a:cs typeface="Arial"/>
              <a:sym typeface="Arial"/>
            </a:endParaRPr>
          </a:p>
          <a:p>
            <a:pPr indent="0" lvl="0" marL="50800" marR="0" rtl="0" algn="l">
              <a:lnSpc>
                <a:spcPct val="100000"/>
              </a:lnSpc>
              <a:spcBef>
                <a:spcPts val="0"/>
              </a:spcBef>
              <a:spcAft>
                <a:spcPts val="0"/>
              </a:spcAft>
              <a:buClr>
                <a:srgbClr val="000000"/>
              </a:buClr>
              <a:buSzPts val="1800"/>
              <a:buFont typeface="Noto Sans Symbols"/>
              <a:buNone/>
            </a:pPr>
            <a:r>
              <a:rPr b="0" i="0" lang="en-US" sz="1800" u="none" cap="none" strike="noStrike">
                <a:solidFill>
                  <a:srgbClr val="000000"/>
                </a:solidFill>
                <a:latin typeface="Arial"/>
                <a:ea typeface="Arial"/>
                <a:cs typeface="Arial"/>
                <a:sym typeface="Arial"/>
              </a:rPr>
              <a:t>One round of revisions is planned </a:t>
            </a:r>
            <a:endParaRPr/>
          </a:p>
          <a:p>
            <a:pPr indent="0" lvl="0" marL="50800" marR="0" rtl="0" algn="l">
              <a:lnSpc>
                <a:spcPct val="100000"/>
              </a:lnSpc>
              <a:spcBef>
                <a:spcPts val="0"/>
              </a:spcBef>
              <a:spcAft>
                <a:spcPts val="0"/>
              </a:spcAft>
              <a:buClr>
                <a:srgbClr val="000000"/>
              </a:buClr>
              <a:buSzPts val="1800"/>
              <a:buFont typeface="Noto Sans Symbols"/>
              <a:buNone/>
            </a:pPr>
            <a:r>
              <a:rPr b="0" i="0" lang="en-US" sz="1800" u="none" cap="none" strike="noStrike">
                <a:solidFill>
                  <a:srgbClr val="000000"/>
                </a:solidFill>
                <a:latin typeface="Arial"/>
                <a:ea typeface="Arial"/>
                <a:cs typeface="Arial"/>
                <a:sym typeface="Arial"/>
              </a:rPr>
              <a:t>(no re-review)</a:t>
            </a:r>
            <a:endParaRPr/>
          </a:p>
        </p:txBody>
      </p:sp>
      <p:sp>
        <p:nvSpPr>
          <p:cNvPr id="140" name="Google Shape;140;p11"/>
          <p:cNvSpPr txBox="1"/>
          <p:nvPr>
            <p:ph type="title"/>
          </p:nvPr>
        </p:nvSpPr>
        <p:spPr>
          <a:xfrm>
            <a:off x="176050" y="212510"/>
            <a:ext cx="9387000" cy="74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400"/>
              <a:buFont typeface="Arial"/>
              <a:buNone/>
            </a:pPr>
            <a:r>
              <a:rPr lang="en-US"/>
              <a:t>Land Cover</a:t>
            </a:r>
            <a:endParaRPr sz="1400">
              <a:solidFill>
                <a:schemeClr val="dk1"/>
              </a:solidFill>
            </a:endParaRPr>
          </a:p>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Land Cover</a:t>
            </a:r>
            <a:endParaRPr/>
          </a:p>
        </p:txBody>
      </p:sp>
      <p:pic>
        <p:nvPicPr>
          <p:cNvPr id="146" name="Google Shape;146;p12"/>
          <p:cNvPicPr preferRelativeResize="0"/>
          <p:nvPr/>
        </p:nvPicPr>
        <p:blipFill rotWithShape="1">
          <a:blip r:embed="rId3">
            <a:alphaModFix/>
          </a:blip>
          <a:srcRect b="0" l="0" r="0" t="0"/>
          <a:stretch/>
        </p:blipFill>
        <p:spPr>
          <a:xfrm>
            <a:off x="8141443" y="1228201"/>
            <a:ext cx="3432857" cy="2459360"/>
          </a:xfrm>
          <a:prstGeom prst="rect">
            <a:avLst/>
          </a:prstGeom>
          <a:noFill/>
          <a:ln>
            <a:noFill/>
          </a:ln>
        </p:spPr>
      </p:pic>
      <p:pic>
        <p:nvPicPr>
          <p:cNvPr descr="A collage of different colors&#10;&#10;Description automatically generated" id="147" name="Google Shape;147;p12"/>
          <p:cNvPicPr preferRelativeResize="0"/>
          <p:nvPr/>
        </p:nvPicPr>
        <p:blipFill rotWithShape="1">
          <a:blip r:embed="rId4">
            <a:alphaModFix/>
          </a:blip>
          <a:srcRect b="0" l="0" r="0" t="0"/>
          <a:stretch/>
        </p:blipFill>
        <p:spPr>
          <a:xfrm>
            <a:off x="767408" y="1228201"/>
            <a:ext cx="3295502" cy="5105905"/>
          </a:xfrm>
          <a:prstGeom prst="rect">
            <a:avLst/>
          </a:prstGeom>
          <a:noFill/>
          <a:ln>
            <a:noFill/>
          </a:ln>
        </p:spPr>
      </p:pic>
      <p:sp>
        <p:nvSpPr>
          <p:cNvPr id="148" name="Google Shape;148;p12"/>
          <p:cNvSpPr txBox="1"/>
          <p:nvPr/>
        </p:nvSpPr>
        <p:spPr>
          <a:xfrm>
            <a:off x="7881083" y="3700892"/>
            <a:ext cx="3953575" cy="245936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b="0" i="0" lang="en-US" sz="2000" u="none" cap="none" strike="noStrike">
                <a:solidFill>
                  <a:schemeClr val="dk1"/>
                </a:solidFill>
                <a:latin typeface="Times New Roman"/>
                <a:ea typeface="Times New Roman"/>
                <a:cs typeface="Times New Roman"/>
                <a:sym typeface="Times New Roman"/>
              </a:rPr>
              <a:t>Comparative validation of recent high-resolution global land cover maps</a:t>
            </a:r>
            <a:endParaRPr/>
          </a:p>
          <a:p>
            <a:pPr indent="-406400" lvl="0" marL="457200" marR="0" rtl="0" algn="l">
              <a:lnSpc>
                <a:spcPct val="90000"/>
              </a:lnSpc>
              <a:spcBef>
                <a:spcPts val="1000"/>
              </a:spcBef>
              <a:spcAft>
                <a:spcPts val="0"/>
              </a:spcAft>
              <a:buClr>
                <a:schemeClr val="dk1"/>
              </a:buClr>
              <a:buSzPts val="2800"/>
              <a:buFont typeface="Noto Sans Symbols"/>
              <a:buChar char="❖"/>
            </a:pPr>
            <a:r>
              <a:rPr b="0" i="0" lang="en-US" sz="2000" u="none" cap="none" strike="noStrike">
                <a:solidFill>
                  <a:schemeClr val="dk1"/>
                </a:solidFill>
                <a:latin typeface="Times New Roman"/>
                <a:ea typeface="Times New Roman"/>
                <a:cs typeface="Times New Roman"/>
                <a:sym typeface="Times New Roman"/>
              </a:rPr>
              <a:t>Accuracy comparison – global, continental, and for 47 countries</a:t>
            </a:r>
            <a:endParaRPr/>
          </a:p>
          <a:p>
            <a:pPr indent="-406400" lvl="0" marL="457200" marR="0" rtl="0" algn="l">
              <a:lnSpc>
                <a:spcPct val="90000"/>
              </a:lnSpc>
              <a:spcBef>
                <a:spcPts val="1000"/>
              </a:spcBef>
              <a:spcAft>
                <a:spcPts val="0"/>
              </a:spcAft>
              <a:buClr>
                <a:schemeClr val="dk1"/>
              </a:buClr>
              <a:buSzPts val="2800"/>
              <a:buFont typeface="Noto Sans Symbols"/>
              <a:buChar char="❖"/>
            </a:pPr>
            <a:r>
              <a:rPr b="0" i="0" lang="en-US" sz="2000" u="none" cap="none" strike="noStrike">
                <a:solidFill>
                  <a:srgbClr val="FF0000"/>
                </a:solidFill>
                <a:latin typeface="Times New Roman"/>
                <a:ea typeface="Times New Roman"/>
                <a:cs typeface="Times New Roman"/>
                <a:sym typeface="Times New Roman"/>
              </a:rPr>
              <a:t>Assessing spatial details </a:t>
            </a:r>
            <a:endParaRPr/>
          </a:p>
          <a:p>
            <a:pPr indent="-406400" lvl="0" marL="457200" marR="0" rtl="0" algn="l">
              <a:lnSpc>
                <a:spcPct val="90000"/>
              </a:lnSpc>
              <a:spcBef>
                <a:spcPts val="1000"/>
              </a:spcBef>
              <a:spcAft>
                <a:spcPts val="0"/>
              </a:spcAft>
              <a:buClr>
                <a:schemeClr val="dk1"/>
              </a:buClr>
              <a:buSzPts val="2800"/>
              <a:buFont typeface="Noto Sans Symbols"/>
              <a:buChar char="❖"/>
            </a:pPr>
            <a:r>
              <a:rPr b="0" i="0" lang="en-US" sz="2000" u="none" cap="none" strike="noStrike">
                <a:solidFill>
                  <a:schemeClr val="dk1"/>
                </a:solidFill>
                <a:latin typeface="Times New Roman"/>
                <a:ea typeface="Times New Roman"/>
                <a:cs typeface="Times New Roman"/>
                <a:sym typeface="Times New Roman"/>
              </a:rPr>
              <a:t>Integrating reference data uncertainty to map validation </a:t>
            </a:r>
            <a:endParaRPr b="0" i="0" sz="2000" u="none" cap="none" strike="noStrike">
              <a:solidFill>
                <a:schemeClr val="dk1"/>
              </a:solidFill>
              <a:latin typeface="Arial"/>
              <a:ea typeface="Arial"/>
              <a:cs typeface="Arial"/>
              <a:sym typeface="Arial"/>
            </a:endParaRPr>
          </a:p>
        </p:txBody>
      </p:sp>
      <p:pic>
        <p:nvPicPr>
          <p:cNvPr descr="A group of green and blue data tables&#10;&#10;Description automatically generated" id="149" name="Google Shape;149;p12"/>
          <p:cNvPicPr preferRelativeResize="0"/>
          <p:nvPr/>
        </p:nvPicPr>
        <p:blipFill rotWithShape="1">
          <a:blip r:embed="rId5">
            <a:alphaModFix/>
          </a:blip>
          <a:srcRect b="0" l="0" r="0" t="0"/>
          <a:stretch/>
        </p:blipFill>
        <p:spPr>
          <a:xfrm>
            <a:off x="4185267" y="1321793"/>
            <a:ext cx="3134870" cy="47581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Land Cover</a:t>
            </a:r>
            <a:endParaRPr/>
          </a:p>
        </p:txBody>
      </p:sp>
      <p:sp>
        <p:nvSpPr>
          <p:cNvPr id="155" name="Google Shape;155;p13"/>
          <p:cNvSpPr txBox="1"/>
          <p:nvPr/>
        </p:nvSpPr>
        <p:spPr>
          <a:xfrm>
            <a:off x="6953022" y="3874746"/>
            <a:ext cx="4896753" cy="245936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b="0" i="0" lang="en-US" sz="2000" u="none" cap="none" strike="noStrike">
                <a:solidFill>
                  <a:schemeClr val="dk1"/>
                </a:solidFill>
                <a:latin typeface="Times New Roman"/>
                <a:ea typeface="Times New Roman"/>
                <a:cs typeface="Times New Roman"/>
                <a:sym typeface="Times New Roman"/>
              </a:rPr>
              <a:t>Comparative validation of recent high-resolution global land cover maps</a:t>
            </a:r>
            <a:endParaRPr/>
          </a:p>
          <a:p>
            <a:pPr indent="-406400" lvl="0" marL="457200" marR="0" rtl="0" algn="l">
              <a:lnSpc>
                <a:spcPct val="90000"/>
              </a:lnSpc>
              <a:spcBef>
                <a:spcPts val="1000"/>
              </a:spcBef>
              <a:spcAft>
                <a:spcPts val="0"/>
              </a:spcAft>
              <a:buClr>
                <a:schemeClr val="dk1"/>
              </a:buClr>
              <a:buSzPts val="2800"/>
              <a:buFont typeface="Noto Sans Symbols"/>
              <a:buChar char="❖"/>
            </a:pPr>
            <a:r>
              <a:rPr b="0" i="0" lang="en-US" sz="2000" u="none" cap="none" strike="noStrike">
                <a:solidFill>
                  <a:schemeClr val="dk1"/>
                </a:solidFill>
                <a:latin typeface="Times New Roman"/>
                <a:ea typeface="Times New Roman"/>
                <a:cs typeface="Times New Roman"/>
                <a:sym typeface="Times New Roman"/>
              </a:rPr>
              <a:t>Accuracy comparison – global, continental and for 47 countries</a:t>
            </a:r>
            <a:endParaRPr/>
          </a:p>
          <a:p>
            <a:pPr indent="-406400" lvl="0" marL="457200" marR="0" rtl="0" algn="l">
              <a:lnSpc>
                <a:spcPct val="90000"/>
              </a:lnSpc>
              <a:spcBef>
                <a:spcPts val="1000"/>
              </a:spcBef>
              <a:spcAft>
                <a:spcPts val="0"/>
              </a:spcAft>
              <a:buClr>
                <a:schemeClr val="dk1"/>
              </a:buClr>
              <a:buSzPts val="2800"/>
              <a:buFont typeface="Noto Sans Symbols"/>
              <a:buChar char="❖"/>
            </a:pPr>
            <a:r>
              <a:rPr b="0" i="0" lang="en-US" sz="2000" u="none" cap="none" strike="noStrike">
                <a:solidFill>
                  <a:schemeClr val="dk1"/>
                </a:solidFill>
                <a:latin typeface="Times New Roman"/>
                <a:ea typeface="Times New Roman"/>
                <a:cs typeface="Times New Roman"/>
                <a:sym typeface="Times New Roman"/>
              </a:rPr>
              <a:t>Assessing spatial details </a:t>
            </a:r>
            <a:endParaRPr/>
          </a:p>
          <a:p>
            <a:pPr indent="-406400" lvl="0" marL="457200" marR="0" rtl="0" algn="l">
              <a:lnSpc>
                <a:spcPct val="90000"/>
              </a:lnSpc>
              <a:spcBef>
                <a:spcPts val="1000"/>
              </a:spcBef>
              <a:spcAft>
                <a:spcPts val="0"/>
              </a:spcAft>
              <a:buClr>
                <a:schemeClr val="dk1"/>
              </a:buClr>
              <a:buSzPts val="2800"/>
              <a:buFont typeface="Noto Sans Symbols"/>
              <a:buChar char="❖"/>
            </a:pPr>
            <a:r>
              <a:rPr b="0" i="0" lang="en-US" sz="2000" u="none" cap="none" strike="noStrike">
                <a:solidFill>
                  <a:srgbClr val="FF0000"/>
                </a:solidFill>
                <a:latin typeface="Times New Roman"/>
                <a:ea typeface="Times New Roman"/>
                <a:cs typeface="Times New Roman"/>
                <a:sym typeface="Times New Roman"/>
              </a:rPr>
              <a:t>Integrating reference data uncertainty to map validation </a:t>
            </a:r>
            <a:endParaRPr b="0" i="0" sz="2000" u="none" cap="none" strike="noStrike">
              <a:solidFill>
                <a:srgbClr val="FF0000"/>
              </a:solidFill>
              <a:latin typeface="Arial"/>
              <a:ea typeface="Arial"/>
              <a:cs typeface="Arial"/>
              <a:sym typeface="Arial"/>
            </a:endParaRPr>
          </a:p>
        </p:txBody>
      </p:sp>
      <p:pic>
        <p:nvPicPr>
          <p:cNvPr descr="A screenshot of a computer&#10;&#10;Description automatically generated" id="156" name="Google Shape;156;p13"/>
          <p:cNvPicPr preferRelativeResize="0"/>
          <p:nvPr/>
        </p:nvPicPr>
        <p:blipFill rotWithShape="1">
          <a:blip r:embed="rId3">
            <a:alphaModFix/>
          </a:blip>
          <a:srcRect b="0" l="0" r="0" t="0"/>
          <a:stretch/>
        </p:blipFill>
        <p:spPr>
          <a:xfrm>
            <a:off x="688194" y="1196752"/>
            <a:ext cx="3466531" cy="3816424"/>
          </a:xfrm>
          <a:prstGeom prst="rect">
            <a:avLst/>
          </a:prstGeom>
          <a:noFill/>
          <a:ln>
            <a:noFill/>
          </a:ln>
        </p:spPr>
      </p:pic>
      <p:sp>
        <p:nvSpPr>
          <p:cNvPr id="157" name="Google Shape;157;p13"/>
          <p:cNvSpPr/>
          <p:nvPr/>
        </p:nvSpPr>
        <p:spPr>
          <a:xfrm>
            <a:off x="688194" y="1844824"/>
            <a:ext cx="4913616" cy="1453858"/>
          </a:xfrm>
          <a:prstGeom prst="rect">
            <a:avLst/>
          </a:prstGeom>
          <a:no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8" name="Google Shape;158;p13"/>
          <p:cNvSpPr/>
          <p:nvPr/>
        </p:nvSpPr>
        <p:spPr>
          <a:xfrm>
            <a:off x="695400" y="3429000"/>
            <a:ext cx="4913615" cy="1724000"/>
          </a:xfrm>
          <a:prstGeom prst="rect">
            <a:avLst/>
          </a:prstGeom>
          <a:no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9" name="Google Shape;159;p13"/>
          <p:cNvSpPr txBox="1"/>
          <p:nvPr/>
        </p:nvSpPr>
        <p:spPr>
          <a:xfrm>
            <a:off x="3484675" y="1283356"/>
            <a:ext cx="2060179"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FF0000"/>
                </a:solidFill>
                <a:latin typeface="Verdana"/>
                <a:ea typeface="Verdana"/>
                <a:cs typeface="Verdana"/>
                <a:sym typeface="Verdana"/>
              </a:rPr>
              <a:t>Validation data is error-free</a:t>
            </a:r>
            <a:endParaRPr b="0" i="0" sz="1050" u="none" cap="none" strike="noStrike">
              <a:solidFill>
                <a:srgbClr val="FF0000"/>
              </a:solidFill>
              <a:latin typeface="Verdana"/>
              <a:ea typeface="Verdana"/>
              <a:cs typeface="Verdana"/>
              <a:sym typeface="Verdana"/>
            </a:endParaRPr>
          </a:p>
        </p:txBody>
      </p:sp>
      <p:sp>
        <p:nvSpPr>
          <p:cNvPr id="160" name="Google Shape;160;p13"/>
          <p:cNvSpPr txBox="1"/>
          <p:nvPr/>
        </p:nvSpPr>
        <p:spPr>
          <a:xfrm>
            <a:off x="3669845" y="2231319"/>
            <a:ext cx="1875009" cy="755015"/>
          </a:xfrm>
          <a:prstGeom prst="rect">
            <a:avLst/>
          </a:prstGeom>
          <a:noFill/>
          <a:ln>
            <a:noFill/>
          </a:ln>
        </p:spPr>
        <p:txBody>
          <a:bodyPr anchorCtr="0" anchor="t" bIns="45700" lIns="91425" spcFirstLastPara="1" rIns="91425" wrap="square" tIns="45700">
            <a:spAutoFit/>
          </a:bodyPr>
          <a:lstStyle/>
          <a:p>
            <a:pPr indent="0" lvl="0" marL="0" marR="0" rtl="0" algn="l">
              <a:lnSpc>
                <a:spcPct val="171428"/>
              </a:lnSpc>
              <a:spcBef>
                <a:spcPts val="0"/>
              </a:spcBef>
              <a:spcAft>
                <a:spcPts val="0"/>
              </a:spcAft>
              <a:buNone/>
            </a:pPr>
            <a:r>
              <a:rPr b="0" i="0" lang="en-US" sz="1050" u="none" cap="none" strike="noStrike">
                <a:solidFill>
                  <a:srgbClr val="FF0000"/>
                </a:solidFill>
                <a:latin typeface="Verdana"/>
                <a:ea typeface="Verdana"/>
                <a:cs typeface="Verdana"/>
                <a:sym typeface="Verdana"/>
              </a:rPr>
              <a:t>Using landscape context to account for validation data error.</a:t>
            </a:r>
            <a:endParaRPr/>
          </a:p>
        </p:txBody>
      </p:sp>
      <p:sp>
        <p:nvSpPr>
          <p:cNvPr id="161" name="Google Shape;161;p13"/>
          <p:cNvSpPr txBox="1"/>
          <p:nvPr/>
        </p:nvSpPr>
        <p:spPr>
          <a:xfrm>
            <a:off x="3799553" y="3751618"/>
            <a:ext cx="1875009" cy="755015"/>
          </a:xfrm>
          <a:prstGeom prst="rect">
            <a:avLst/>
          </a:prstGeom>
          <a:noFill/>
          <a:ln>
            <a:noFill/>
          </a:ln>
        </p:spPr>
        <p:txBody>
          <a:bodyPr anchorCtr="0" anchor="t" bIns="45700" lIns="91425" spcFirstLastPara="1" rIns="91425" wrap="square" tIns="45700">
            <a:spAutoFit/>
          </a:bodyPr>
          <a:lstStyle/>
          <a:p>
            <a:pPr indent="0" lvl="0" marL="0" marR="0" rtl="0" algn="l">
              <a:lnSpc>
                <a:spcPct val="171428"/>
              </a:lnSpc>
              <a:spcBef>
                <a:spcPts val="0"/>
              </a:spcBef>
              <a:spcAft>
                <a:spcPts val="0"/>
              </a:spcAft>
              <a:buNone/>
            </a:pPr>
            <a:r>
              <a:rPr b="0" i="0" lang="en-US" sz="1050" u="none" cap="none" strike="noStrike">
                <a:solidFill>
                  <a:srgbClr val="FF0000"/>
                </a:solidFill>
                <a:latin typeface="Verdana"/>
                <a:ea typeface="Verdana"/>
                <a:cs typeface="Verdana"/>
                <a:sym typeface="Verdana"/>
              </a:rPr>
              <a:t>the more homogeneous the landscape, the less the validation data error</a:t>
            </a:r>
            <a:endParaRPr/>
          </a:p>
        </p:txBody>
      </p:sp>
      <p:pic>
        <p:nvPicPr>
          <p:cNvPr descr="A graph of different colored bars&#10;&#10;Description automatically generated" id="162" name="Google Shape;162;p13"/>
          <p:cNvPicPr preferRelativeResize="0"/>
          <p:nvPr/>
        </p:nvPicPr>
        <p:blipFill rotWithShape="1">
          <a:blip r:embed="rId4">
            <a:alphaModFix/>
          </a:blip>
          <a:srcRect b="0" l="0" r="0" t="0"/>
          <a:stretch/>
        </p:blipFill>
        <p:spPr>
          <a:xfrm>
            <a:off x="6951206" y="1116974"/>
            <a:ext cx="4564642" cy="27301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Snow</a:t>
            </a:r>
            <a:endParaRPr/>
          </a:p>
        </p:txBody>
      </p:sp>
      <p:sp>
        <p:nvSpPr>
          <p:cNvPr id="168" name="Google Shape;168;p14"/>
          <p:cNvSpPr txBox="1"/>
          <p:nvPr/>
        </p:nvSpPr>
        <p:spPr>
          <a:xfrm>
            <a:off x="841882" y="1030590"/>
            <a:ext cx="6601037" cy="5689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Arial"/>
                <a:ea typeface="Arial"/>
                <a:cs typeface="Arial"/>
                <a:sym typeface="Arial"/>
              </a:rPr>
              <a:t>NASA Snow Community Meeting</a:t>
            </a:r>
            <a:endParaRPr/>
          </a:p>
        </p:txBody>
      </p:sp>
      <p:sp>
        <p:nvSpPr>
          <p:cNvPr id="169" name="Google Shape;169;p14"/>
          <p:cNvSpPr txBox="1"/>
          <p:nvPr/>
        </p:nvSpPr>
        <p:spPr>
          <a:xfrm>
            <a:off x="911424" y="1643724"/>
            <a:ext cx="1002700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August 14-15, 2024, Boulder, CO</a:t>
            </a:r>
            <a:endParaRPr/>
          </a:p>
        </p:txBody>
      </p:sp>
      <p:sp>
        <p:nvSpPr>
          <p:cNvPr id="170" name="Google Shape;170;p14"/>
          <p:cNvSpPr txBox="1"/>
          <p:nvPr/>
        </p:nvSpPr>
        <p:spPr>
          <a:xfrm>
            <a:off x="911424" y="2157746"/>
            <a:ext cx="10225136"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Objective: To cohesively summarize existing and ongoing snowpack monitoring efforts and identify remaining knowledge gaps and next steps for the snow community, specifically through recognition of the completion of NASA SnowEx multi-year field experiment and recent Earth System Explorers satellite mission proposals</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Toward consensus across snow community</a:t>
            </a:r>
            <a:endParaRPr/>
          </a:p>
          <a:p>
            <a:pPr indent="-287338" lvl="0" marL="573088"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Community building</a:t>
            </a:r>
            <a:endParaRPr/>
          </a:p>
          <a:p>
            <a:pPr indent="-287338" lvl="0" marL="573088"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Snow mission requirements</a:t>
            </a:r>
            <a:endParaRPr/>
          </a:p>
          <a:p>
            <a:pPr indent="-287338" lvl="0" marL="573088"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Science questions</a:t>
            </a:r>
            <a:endParaRPr/>
          </a:p>
          <a:p>
            <a:pPr indent="-287338" lvl="0" marL="573088"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Applications</a:t>
            </a:r>
            <a:endParaRPr/>
          </a:p>
          <a:p>
            <a:pPr indent="-287338" lvl="0" marL="573088"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Next steps</a:t>
            </a:r>
            <a:endParaRPr/>
          </a:p>
          <a:p>
            <a:pPr indent="-342900" lvl="0" marL="342900" marR="0" rtl="0" algn="l">
              <a:lnSpc>
                <a:spcPct val="100000"/>
              </a:lnSpc>
              <a:spcBef>
                <a:spcPts val="0"/>
              </a:spcBef>
              <a:spcAft>
                <a:spcPts val="0"/>
              </a:spcAft>
              <a:buClr>
                <a:srgbClr val="000000"/>
              </a:buClr>
              <a:buSzPts val="1400"/>
              <a:buFont typeface="Arial"/>
              <a:buAutoNum type="arabicPeriod" startAt="2"/>
            </a:pPr>
            <a:r>
              <a:rPr b="0" i="0" lang="en-US" sz="1400" u="none" cap="none" strike="noStrike">
                <a:solidFill>
                  <a:srgbClr val="000000"/>
                </a:solidFill>
                <a:latin typeface="Arial"/>
                <a:ea typeface="Arial"/>
                <a:cs typeface="Arial"/>
                <a:sym typeface="Arial"/>
              </a:rPr>
              <a:t>Summarize the current state of snow sensing, modeling, and technologies</a:t>
            </a:r>
            <a:endParaRPr/>
          </a:p>
          <a:p>
            <a:pPr indent="-342900" lvl="0" marL="342900" marR="0" rtl="0" algn="l">
              <a:lnSpc>
                <a:spcPct val="100000"/>
              </a:lnSpc>
              <a:spcBef>
                <a:spcPts val="0"/>
              </a:spcBef>
              <a:spcAft>
                <a:spcPts val="0"/>
              </a:spcAft>
              <a:buClr>
                <a:srgbClr val="000000"/>
              </a:buClr>
              <a:buSzPts val="1400"/>
              <a:buFont typeface="Arial"/>
              <a:buAutoNum type="arabicPeriod" startAt="2"/>
            </a:pPr>
            <a:r>
              <a:rPr b="0" i="0" lang="en-US" sz="1400" u="none" cap="none" strike="noStrike">
                <a:solidFill>
                  <a:srgbClr val="000000"/>
                </a:solidFill>
                <a:latin typeface="Arial"/>
                <a:ea typeface="Arial"/>
                <a:cs typeface="Arial"/>
                <a:sym typeface="Arial"/>
              </a:rPr>
              <a:t>Outline white paper concepts for the next decadal survey</a:t>
            </a:r>
            <a:endParaRPr/>
          </a:p>
        </p:txBody>
      </p:sp>
      <p:sp>
        <p:nvSpPr>
          <p:cNvPr id="171" name="Google Shape;171;p14"/>
          <p:cNvSpPr txBox="1"/>
          <p:nvPr/>
        </p:nvSpPr>
        <p:spPr>
          <a:xfrm>
            <a:off x="8350309" y="4256540"/>
            <a:ext cx="2592288" cy="1477328"/>
          </a:xfrm>
          <a:prstGeom prst="rect">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Approximately 200 in-person and virtual attendees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Summary report in prep now</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Snow Cover</a:t>
            </a:r>
            <a:endParaRPr/>
          </a:p>
        </p:txBody>
      </p:sp>
      <p:sp>
        <p:nvSpPr>
          <p:cNvPr id="177" name="Google Shape;177;p15"/>
          <p:cNvSpPr txBox="1"/>
          <p:nvPr/>
        </p:nvSpPr>
        <p:spPr>
          <a:xfrm>
            <a:off x="749519" y="1312680"/>
            <a:ext cx="1002700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Global Climate Observing System program (GCOS) </a:t>
            </a:r>
            <a:endParaRPr/>
          </a:p>
        </p:txBody>
      </p:sp>
      <p:sp>
        <p:nvSpPr>
          <p:cNvPr id="178" name="Google Shape;178;p15"/>
          <p:cNvSpPr txBox="1"/>
          <p:nvPr/>
        </p:nvSpPr>
        <p:spPr>
          <a:xfrm>
            <a:off x="736071" y="1736392"/>
            <a:ext cx="11048561"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Current Essential Climate Variable (ECV) guidance for snow is being reviewed over the next ~6 months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These requirements mainly focused on data requirements that are not currently met by any satellite mission</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GCOS snow group has reached out to the snow community for input in the development of the requirements.  </a:t>
            </a:r>
            <a:endParaRPr/>
          </a:p>
        </p:txBody>
      </p:sp>
      <p:sp>
        <p:nvSpPr>
          <p:cNvPr id="179" name="Google Shape;179;p15"/>
          <p:cNvSpPr txBox="1"/>
          <p:nvPr/>
        </p:nvSpPr>
        <p:spPr>
          <a:xfrm>
            <a:off x="736071" y="5076331"/>
            <a:ext cx="10928309" cy="92333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We will work with this group to develop a validation protocol once the requirements are in place</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In the meantime the CEOS LPV Snow will point to the protocols developed by the SnowPEx satellite snow product intercomparison and evaluation exercise which focuses on existing SCE and SWE products</a:t>
            </a:r>
            <a:endParaRPr b="0" i="0" sz="1400" u="none" cap="none" strike="noStrike">
              <a:solidFill>
                <a:srgbClr val="000000"/>
              </a:solidFill>
              <a:latin typeface="Arial"/>
              <a:ea typeface="Arial"/>
              <a:cs typeface="Arial"/>
              <a:sym typeface="Arial"/>
            </a:endParaRPr>
          </a:p>
        </p:txBody>
      </p:sp>
      <p:sp>
        <p:nvSpPr>
          <p:cNvPr id="180" name="Google Shape;180;p15"/>
          <p:cNvSpPr txBox="1"/>
          <p:nvPr/>
        </p:nvSpPr>
        <p:spPr>
          <a:xfrm>
            <a:off x="1487488" y="2955345"/>
            <a:ext cx="9217024"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Update on process: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Meeting July 5 to discuss review: </a:t>
            </a:r>
            <a:endParaRPr/>
          </a:p>
          <a:p>
            <a:pPr indent="-285750" lvl="1" marL="7429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Plan to focus on the three existing snow ECV products (variables/quantities) – </a:t>
            </a:r>
            <a:r>
              <a:rPr b="1" i="0" lang="en-US" sz="1400" u="none" cap="none" strike="noStrike">
                <a:solidFill>
                  <a:srgbClr val="000000"/>
                </a:solidFill>
                <a:latin typeface="Arial"/>
                <a:ea typeface="Arial"/>
                <a:cs typeface="Arial"/>
                <a:sym typeface="Arial"/>
              </a:rPr>
              <a:t>Area Covered by Snow</a:t>
            </a:r>
            <a:r>
              <a:rPr b="0" i="0" lang="en-US" sz="1400" u="none" cap="none" strike="noStrike">
                <a:solidFill>
                  <a:srgbClr val="000000"/>
                </a:solidFill>
                <a:latin typeface="Arial"/>
                <a:ea typeface="Arial"/>
                <a:cs typeface="Arial"/>
                <a:sym typeface="Arial"/>
              </a:rPr>
              <a:t>, </a:t>
            </a:r>
            <a:r>
              <a:rPr b="1" i="0" lang="en-US" sz="1400" u="none" cap="none" strike="noStrike">
                <a:solidFill>
                  <a:srgbClr val="000000"/>
                </a:solidFill>
                <a:latin typeface="Arial"/>
                <a:ea typeface="Arial"/>
                <a:cs typeface="Arial"/>
                <a:sym typeface="Arial"/>
              </a:rPr>
              <a:t>Snow Depth</a:t>
            </a:r>
            <a:r>
              <a:rPr b="0" i="0" lang="en-US" sz="1400" u="none" cap="none" strike="noStrike">
                <a:solidFill>
                  <a:srgbClr val="000000"/>
                </a:solidFill>
                <a:latin typeface="Arial"/>
                <a:ea typeface="Arial"/>
                <a:cs typeface="Arial"/>
                <a:sym typeface="Arial"/>
              </a:rPr>
              <a:t>, </a:t>
            </a:r>
            <a:r>
              <a:rPr b="1" i="0" lang="en-US" sz="1400" u="none" cap="none" strike="noStrike">
                <a:solidFill>
                  <a:srgbClr val="000000"/>
                </a:solidFill>
                <a:latin typeface="Arial"/>
                <a:ea typeface="Arial"/>
                <a:cs typeface="Arial"/>
                <a:sym typeface="Arial"/>
              </a:rPr>
              <a:t>Snow Water Equivalent</a:t>
            </a:r>
            <a:r>
              <a:rPr b="0" i="0" lang="en-US" sz="1400" u="none" cap="none" strike="noStrike">
                <a:solidFill>
                  <a:srgbClr val="000000"/>
                </a:solidFill>
                <a:latin typeface="Arial"/>
                <a:ea typeface="Arial"/>
                <a:cs typeface="Arial"/>
                <a:sym typeface="Arial"/>
              </a:rPr>
              <a:t>. </a:t>
            </a:r>
            <a:endParaRPr/>
          </a:p>
          <a:p>
            <a:pPr indent="-285750" lvl="1" marL="7429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As this is a GCOS initiative, it will concentrate on the GCOS requirements which are intended for </a:t>
            </a:r>
            <a:r>
              <a:rPr b="1" i="0" lang="en-US" sz="1400" u="sng" cap="none" strike="noStrike">
                <a:solidFill>
                  <a:srgbClr val="000000"/>
                </a:solidFill>
                <a:latin typeface="Arial"/>
                <a:ea typeface="Arial"/>
                <a:cs typeface="Arial"/>
                <a:sym typeface="Arial"/>
              </a:rPr>
              <a:t>climate</a:t>
            </a:r>
            <a:r>
              <a:rPr b="0" i="0" lang="en-US" sz="1400" u="none" cap="none" strike="noStrike">
                <a:solidFill>
                  <a:srgbClr val="000000"/>
                </a:solidFill>
                <a:latin typeface="Arial"/>
                <a:ea typeface="Arial"/>
                <a:cs typeface="Arial"/>
                <a:sym typeface="Arial"/>
              </a:rPr>
              <a:t> monitoring</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Preliminary requirements drafted</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Next meeting to discuss will be scheduled for late Sept/early Oct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Surface Radiation</a:t>
            </a:r>
            <a:endParaRPr/>
          </a:p>
        </p:txBody>
      </p:sp>
      <p:sp>
        <p:nvSpPr>
          <p:cNvPr id="186" name="Google Shape;186;p16"/>
          <p:cNvSpPr txBox="1"/>
          <p:nvPr/>
        </p:nvSpPr>
        <p:spPr>
          <a:xfrm>
            <a:off x="8820729" y="6197030"/>
            <a:ext cx="28448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87" name="Google Shape;187;p16"/>
          <p:cNvSpPr txBox="1"/>
          <p:nvPr/>
        </p:nvSpPr>
        <p:spPr>
          <a:xfrm>
            <a:off x="448811" y="1013579"/>
            <a:ext cx="10888299" cy="1692771"/>
          </a:xfrm>
          <a:prstGeom prst="rect">
            <a:avLst/>
          </a:prstGeom>
          <a:noFill/>
          <a:ln>
            <a:noFill/>
          </a:ln>
        </p:spPr>
        <p:txBody>
          <a:bodyPr anchorCtr="0" anchor="t" bIns="45700" lIns="91425" spcFirstLastPara="1" rIns="91425" wrap="square" tIns="45700">
            <a:spAutoFit/>
          </a:bodyPr>
          <a:lstStyle/>
          <a:p>
            <a:pPr indent="-285750" lvl="1" marL="74295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SALVAL: </a:t>
            </a:r>
            <a:endParaRPr/>
          </a:p>
          <a:p>
            <a:pPr indent="-342900" lvl="4" marL="2171700" marR="0" rtl="0" algn="l">
              <a:lnSpc>
                <a:spcPct val="100000"/>
              </a:lnSpc>
              <a:spcBef>
                <a:spcPts val="0"/>
              </a:spcBef>
              <a:spcAft>
                <a:spcPts val="0"/>
              </a:spcAft>
              <a:buClr>
                <a:srgbClr val="000000"/>
              </a:buClr>
              <a:buSzPts val="2000"/>
              <a:buFont typeface="Courier New"/>
              <a:buChar char="o"/>
            </a:pPr>
            <a:r>
              <a:rPr b="0" i="0" lang="en-US" sz="2000" u="none" cap="none" strike="noStrike">
                <a:solidFill>
                  <a:srgbClr val="000000"/>
                </a:solidFill>
                <a:latin typeface="Arial"/>
                <a:ea typeface="Arial"/>
                <a:cs typeface="Arial"/>
                <a:sym typeface="Arial"/>
              </a:rPr>
              <a:t>2024 annual update has started (inclusion updated values for ground data and satellite products).</a:t>
            </a:r>
            <a:endParaRPr/>
          </a:p>
          <a:p>
            <a:pPr indent="-342900" lvl="4" marL="2171700" marR="0" rtl="0" algn="l">
              <a:lnSpc>
                <a:spcPct val="100000"/>
              </a:lnSpc>
              <a:spcBef>
                <a:spcPts val="0"/>
              </a:spcBef>
              <a:spcAft>
                <a:spcPts val="0"/>
              </a:spcAft>
              <a:buClr>
                <a:srgbClr val="000000"/>
              </a:buClr>
              <a:buSzPts val="2000"/>
              <a:buFont typeface="Courier New"/>
              <a:buChar char="o"/>
            </a:pPr>
            <a:r>
              <a:rPr b="0" i="0" lang="en-US" sz="2000" u="none" cap="none" strike="noStrike">
                <a:solidFill>
                  <a:srgbClr val="000000"/>
                </a:solidFill>
                <a:latin typeface="Arial"/>
                <a:ea typeface="Arial"/>
                <a:cs typeface="Arial"/>
                <a:sym typeface="Arial"/>
              </a:rPr>
              <a:t>New sampling LANDVAL-V2 for product intercomparison will be tested in the tool: from 720 to 2000 samples.</a:t>
            </a:r>
            <a:endParaRPr b="0" i="0" sz="2000" u="none" cap="none" strike="noStrike">
              <a:solidFill>
                <a:srgbClr val="000000"/>
              </a:solidFill>
              <a:latin typeface="Arial"/>
              <a:ea typeface="Arial"/>
              <a:cs typeface="Arial"/>
              <a:sym typeface="Arial"/>
            </a:endParaRPr>
          </a:p>
        </p:txBody>
      </p:sp>
      <p:pic>
        <p:nvPicPr>
          <p:cNvPr id="188" name="Google Shape;188;p16"/>
          <p:cNvPicPr preferRelativeResize="0"/>
          <p:nvPr/>
        </p:nvPicPr>
        <p:blipFill rotWithShape="1">
          <a:blip r:embed="rId3">
            <a:alphaModFix/>
          </a:blip>
          <a:srcRect b="0" l="0" r="0" t="0"/>
          <a:stretch/>
        </p:blipFill>
        <p:spPr>
          <a:xfrm>
            <a:off x="568032" y="2624693"/>
            <a:ext cx="4459982" cy="527747"/>
          </a:xfrm>
          <a:prstGeom prst="rect">
            <a:avLst/>
          </a:prstGeom>
          <a:noFill/>
          <a:ln>
            <a:noFill/>
          </a:ln>
        </p:spPr>
      </p:pic>
      <p:pic>
        <p:nvPicPr>
          <p:cNvPr id="189" name="Google Shape;189;p16"/>
          <p:cNvPicPr preferRelativeResize="0"/>
          <p:nvPr/>
        </p:nvPicPr>
        <p:blipFill rotWithShape="1">
          <a:blip r:embed="rId4">
            <a:alphaModFix/>
          </a:blip>
          <a:srcRect b="0" l="0" r="0" t="0"/>
          <a:stretch/>
        </p:blipFill>
        <p:spPr>
          <a:xfrm>
            <a:off x="652670" y="2936660"/>
            <a:ext cx="3955107" cy="307619"/>
          </a:xfrm>
          <a:prstGeom prst="rect">
            <a:avLst/>
          </a:prstGeom>
          <a:noFill/>
          <a:ln>
            <a:noFill/>
          </a:ln>
        </p:spPr>
      </p:pic>
      <p:sp>
        <p:nvSpPr>
          <p:cNvPr id="190" name="Google Shape;190;p16"/>
          <p:cNvSpPr/>
          <p:nvPr/>
        </p:nvSpPr>
        <p:spPr>
          <a:xfrm>
            <a:off x="1799465" y="3296542"/>
            <a:ext cx="268054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DOI </a:t>
            </a: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10.5281/zenodo.10559900</a:t>
            </a:r>
            <a:endParaRPr b="0" i="0" sz="1400" u="none" cap="none" strike="noStrike">
              <a:solidFill>
                <a:srgbClr val="000000"/>
              </a:solidFill>
              <a:latin typeface="Arial"/>
              <a:ea typeface="Arial"/>
              <a:cs typeface="Arial"/>
              <a:sym typeface="Arial"/>
            </a:endParaRPr>
          </a:p>
        </p:txBody>
      </p:sp>
      <p:pic>
        <p:nvPicPr>
          <p:cNvPr descr="Preview for 1_Global_Map_LANDVALV2.png" id="191" name="Google Shape;191;p16"/>
          <p:cNvPicPr preferRelativeResize="0"/>
          <p:nvPr/>
        </p:nvPicPr>
        <p:blipFill rotWithShape="1">
          <a:blip r:embed="rId6">
            <a:alphaModFix/>
          </a:blip>
          <a:srcRect b="0" l="0" r="0" t="0"/>
          <a:stretch/>
        </p:blipFill>
        <p:spPr>
          <a:xfrm>
            <a:off x="731025" y="3877062"/>
            <a:ext cx="3836059" cy="2680446"/>
          </a:xfrm>
          <a:prstGeom prst="rect">
            <a:avLst/>
          </a:prstGeom>
          <a:noFill/>
          <a:ln>
            <a:noFill/>
          </a:ln>
        </p:spPr>
      </p:pic>
      <p:sp>
        <p:nvSpPr>
          <p:cNvPr id="192" name="Google Shape;192;p16"/>
          <p:cNvSpPr/>
          <p:nvPr/>
        </p:nvSpPr>
        <p:spPr>
          <a:xfrm>
            <a:off x="703417" y="3600063"/>
            <a:ext cx="273504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sng" cap="none" strike="noStrike">
                <a:solidFill>
                  <a:srgbClr val="000000"/>
                </a:solidFill>
                <a:latin typeface="Arial"/>
                <a:ea typeface="Arial"/>
                <a:cs typeface="Arial"/>
                <a:sym typeface="Arial"/>
                <a:hlinkClick r:id="rId7">
                  <a:extLst>
                    <a:ext uri="{A12FA001-AC4F-418D-AE19-62706E023703}">
                      <ahyp:hlinkClr val="tx"/>
                    </a:ext>
                  </a:extLst>
                </a:hlinkClick>
              </a:rPr>
              <a:t>https://zenodo.org/records/10559901</a:t>
            </a:r>
            <a:r>
              <a:rPr b="0" i="0" lang="en-US" sz="1200" u="none" cap="none" strike="noStrike">
                <a:solidFill>
                  <a:srgbClr val="000000"/>
                </a:solidFill>
                <a:latin typeface="Arial"/>
                <a:ea typeface="Arial"/>
                <a:cs typeface="Arial"/>
                <a:sym typeface="Arial"/>
              </a:rPr>
              <a:t> </a:t>
            </a:r>
            <a:endParaRPr/>
          </a:p>
        </p:txBody>
      </p:sp>
      <p:pic>
        <p:nvPicPr>
          <p:cNvPr descr="Preview for 2_continents.png" id="193" name="Google Shape;193;p16"/>
          <p:cNvPicPr preferRelativeResize="0"/>
          <p:nvPr/>
        </p:nvPicPr>
        <p:blipFill rotWithShape="1">
          <a:blip r:embed="rId8">
            <a:alphaModFix/>
          </a:blip>
          <a:srcRect b="0" l="0" r="0" t="0"/>
          <a:stretch/>
        </p:blipFill>
        <p:spPr>
          <a:xfrm>
            <a:off x="4751793" y="2979938"/>
            <a:ext cx="2920676" cy="1504148"/>
          </a:xfrm>
          <a:prstGeom prst="rect">
            <a:avLst/>
          </a:prstGeom>
          <a:noFill/>
          <a:ln>
            <a:noFill/>
          </a:ln>
        </p:spPr>
      </p:pic>
      <p:pic>
        <p:nvPicPr>
          <p:cNvPr descr="Preview for 3_biomes.png" id="194" name="Google Shape;194;p16"/>
          <p:cNvPicPr preferRelativeResize="0"/>
          <p:nvPr/>
        </p:nvPicPr>
        <p:blipFill rotWithShape="1">
          <a:blip r:embed="rId9">
            <a:alphaModFix/>
          </a:blip>
          <a:srcRect b="0" l="0" r="0" t="0"/>
          <a:stretch/>
        </p:blipFill>
        <p:spPr>
          <a:xfrm>
            <a:off x="5471873" y="4807080"/>
            <a:ext cx="5688632" cy="1756365"/>
          </a:xfrm>
          <a:prstGeom prst="rect">
            <a:avLst/>
          </a:prstGeom>
          <a:noFill/>
          <a:ln>
            <a:noFill/>
          </a:ln>
        </p:spPr>
      </p:pic>
      <p:pic>
        <p:nvPicPr>
          <p:cNvPr descr="Preview for 4_ecoregions.png" id="195" name="Google Shape;195;p16"/>
          <p:cNvPicPr preferRelativeResize="0"/>
          <p:nvPr/>
        </p:nvPicPr>
        <p:blipFill rotWithShape="1">
          <a:blip r:embed="rId10">
            <a:alphaModFix/>
          </a:blip>
          <a:srcRect b="0" l="0" r="0" t="0"/>
          <a:stretch/>
        </p:blipFill>
        <p:spPr>
          <a:xfrm>
            <a:off x="7913745" y="2416770"/>
            <a:ext cx="4129502" cy="2183474"/>
          </a:xfrm>
          <a:prstGeom prst="rect">
            <a:avLst/>
          </a:prstGeom>
          <a:noFill/>
          <a:ln>
            <a:noFill/>
          </a:ln>
        </p:spPr>
      </p:pic>
      <p:pic>
        <p:nvPicPr>
          <p:cNvPr id="196" name="Google Shape;196;p16"/>
          <p:cNvPicPr preferRelativeResize="0"/>
          <p:nvPr/>
        </p:nvPicPr>
        <p:blipFill rotWithShape="1">
          <a:blip r:embed="rId11">
            <a:alphaModFix/>
          </a:blip>
          <a:srcRect b="0" l="0" r="0" t="0"/>
          <a:stretch/>
        </p:blipFill>
        <p:spPr>
          <a:xfrm>
            <a:off x="703005" y="3187009"/>
            <a:ext cx="1168468" cy="41731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Surface Radiation</a:t>
            </a:r>
            <a:endParaRPr/>
          </a:p>
        </p:txBody>
      </p:sp>
      <p:sp>
        <p:nvSpPr>
          <p:cNvPr id="202" name="Google Shape;202;p17"/>
          <p:cNvSpPr txBox="1"/>
          <p:nvPr/>
        </p:nvSpPr>
        <p:spPr>
          <a:xfrm>
            <a:off x="442818" y="954941"/>
            <a:ext cx="11098630" cy="53783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LP DAAC to Release Gap Filled MODIS Version 6.1 Albedo, BRDF, and NBAR Data Product</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Expected in Fall 2024 </a:t>
            </a:r>
            <a:endParaRPr/>
          </a:p>
          <a:p>
            <a:pPr indent="-285750" lvl="1" marL="742950" marR="0" rtl="0" algn="l">
              <a:lnSpc>
                <a:spcPct val="100000"/>
              </a:lnSpc>
              <a:spcBef>
                <a:spcPts val="3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The LP DAAC will announce the availability of the Terra+Aqua Combined MODIS Version 6.1 Bidirectional Reflectance Distribution Function and Albedo (BRDF/Albedo) Gap-Filled Snow-Free Daily L3 Global 30ArcSec Climate Modelling Grid (CMG) data product (MCD43GF). </a:t>
            </a:r>
            <a:endParaRPr/>
          </a:p>
          <a:p>
            <a:pPr indent="-285750" lvl="1" marL="742950" marR="0" rtl="0" algn="l">
              <a:lnSpc>
                <a:spcPct val="100000"/>
              </a:lnSpc>
              <a:spcBef>
                <a:spcPts val="3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The data product includes Albedo, Bidirectional Reflectance Distribution Function (BRDF), and Nadir BRDF-Adjusted Reflectance (NBAR) data. Currently, the collection only contains data from </a:t>
            </a:r>
            <a:r>
              <a:rPr b="1" i="0" lang="en-US" sz="2400" u="none" cap="none" strike="noStrike">
                <a:solidFill>
                  <a:srgbClr val="000000"/>
                </a:solidFill>
                <a:latin typeface="Arial"/>
                <a:ea typeface="Arial"/>
                <a:cs typeface="Arial"/>
                <a:sym typeface="Arial"/>
              </a:rPr>
              <a:t>2013 through 2021</a:t>
            </a:r>
            <a:r>
              <a:rPr b="0" i="0" lang="en-US" sz="2400" u="none" cap="none" strike="noStrike">
                <a:solidFill>
                  <a:srgbClr val="000000"/>
                </a:solidFill>
                <a:latin typeface="Arial"/>
                <a:ea typeface="Arial"/>
                <a:cs typeface="Arial"/>
                <a:sym typeface="Arial"/>
              </a:rPr>
              <a:t>. The remaining historic data will be added at a later date.</a:t>
            </a:r>
            <a:endParaRPr b="0" i="0" sz="2400" u="none" cap="none" strike="noStrike">
              <a:solidFill>
                <a:srgbClr val="000000"/>
              </a:solidFill>
              <a:latin typeface="Arial"/>
              <a:ea typeface="Arial"/>
              <a:cs typeface="Arial"/>
              <a:sym typeface="Arial"/>
            </a:endParaRPr>
          </a:p>
          <a:p>
            <a:pPr indent="-285750" lvl="1" marL="742950" marR="0" rtl="0" algn="l">
              <a:lnSpc>
                <a:spcPct val="100000"/>
              </a:lnSpc>
              <a:spcBef>
                <a:spcPts val="3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The older MCD43GF Version 6 data product will remain available until the complete MCD43GF Version 6.1 data record is available.</a:t>
            </a:r>
            <a:endParaRPr b="0" i="0" sz="16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Soil Moisture</a:t>
            </a:r>
            <a:br>
              <a:rPr lang="en-US"/>
            </a:br>
            <a:endParaRPr/>
          </a:p>
        </p:txBody>
      </p:sp>
      <p:sp>
        <p:nvSpPr>
          <p:cNvPr id="208" name="Google Shape;208;p18"/>
          <p:cNvSpPr txBox="1"/>
          <p:nvPr/>
        </p:nvSpPr>
        <p:spPr>
          <a:xfrm>
            <a:off x="176048" y="1021438"/>
            <a:ext cx="11176536" cy="5760641"/>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Relevant projects:</a:t>
            </a:r>
            <a:endParaRPr/>
          </a:p>
          <a:p>
            <a:pPr indent="-342900" lvl="0" marL="342900" marR="0" rtl="0" algn="just">
              <a:lnSpc>
                <a:spcPct val="100000"/>
              </a:lnSpc>
              <a:spcBef>
                <a:spcPts val="32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Fiducial Reference Measurements for Soil Moisture (FRM4SM)</a:t>
            </a:r>
            <a:endParaRPr/>
          </a:p>
          <a:p>
            <a:pPr indent="-285750" lvl="1" marL="742950" marR="0" rtl="0" algn="just">
              <a:lnSpc>
                <a:spcPct val="100000"/>
              </a:lnSpc>
              <a:spcBef>
                <a:spcPts val="32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Direct negotiations w. ESA for a Phase 2 (2025-2026)</a:t>
            </a:r>
            <a:endParaRPr/>
          </a:p>
          <a:p>
            <a:pPr indent="-285750" lvl="1" marL="742950" marR="0" rtl="0" algn="just">
              <a:lnSpc>
                <a:spcPct val="100000"/>
              </a:lnSpc>
              <a:spcBef>
                <a:spcPts val="32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Dedicated budget to update the CEOS LPV validation good practice protocol</a:t>
            </a:r>
            <a:endParaRPr/>
          </a:p>
          <a:p>
            <a:pPr indent="-285750" lvl="1" marL="742950" marR="0" rtl="0" algn="just">
              <a:lnSpc>
                <a:spcPct val="100000"/>
              </a:lnSpc>
              <a:spcBef>
                <a:spcPts val="32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Exchange w. Copernicus Evaluation and Quality Control (EQC) framework to integrate QA4SM activities</a:t>
            </a:r>
            <a:endParaRPr/>
          </a:p>
          <a:p>
            <a:pPr indent="-184150" lvl="1" marL="742950" marR="0" rtl="0" algn="just">
              <a:lnSpc>
                <a:spcPct val="100000"/>
              </a:lnSpc>
              <a:spcBef>
                <a:spcPts val="32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just">
              <a:lnSpc>
                <a:spcPct val="100000"/>
              </a:lnSpc>
              <a:spcBef>
                <a:spcPts val="32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ESA Climate Change Initiative (CCI) </a:t>
            </a:r>
            <a:endParaRPr/>
          </a:p>
          <a:p>
            <a:pPr indent="-285750" lvl="1" marL="742950" marR="0" rtl="0" algn="just">
              <a:lnSpc>
                <a:spcPct val="100000"/>
              </a:lnSpc>
              <a:spcBef>
                <a:spcPts val="32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New satellite-only root zone soil moisture products provided in the next release </a:t>
            </a:r>
            <a:endParaRPr/>
          </a:p>
          <a:p>
            <a:pPr indent="-285750" lvl="1" marL="742950" marR="0" rtl="0" algn="just">
              <a:lnSpc>
                <a:spcPct val="100000"/>
              </a:lnSpc>
              <a:spcBef>
                <a:spcPts val="32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Proposal for new CCI AWU in preparation, important open questions regarding the validation of high-res soil moisture</a:t>
            </a:r>
            <a:endParaRPr/>
          </a:p>
          <a:p>
            <a:pPr indent="-285750" lvl="1" marL="742950" marR="0" rtl="0" algn="just">
              <a:lnSpc>
                <a:spcPct val="100000"/>
              </a:lnSpc>
              <a:spcBef>
                <a:spcPts val="32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Proposal for new CCI ET in discussion, joint forces w. ESA CCI soil moisture team</a:t>
            </a:r>
            <a:endParaRPr/>
          </a:p>
          <a:p>
            <a:pPr indent="-285750" lvl="1" marL="742950" marR="0" rtl="0" algn="just">
              <a:lnSpc>
                <a:spcPct val="100000"/>
              </a:lnSpc>
              <a:spcBef>
                <a:spcPts val="32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Potential of expanding QA4SM to validate other variables</a:t>
            </a:r>
            <a:endParaRPr/>
          </a:p>
          <a:p>
            <a:pPr indent="-241300" lvl="0" marL="342900" marR="0" rtl="0" algn="just">
              <a:lnSpc>
                <a:spcPct val="100000"/>
              </a:lnSpc>
              <a:spcBef>
                <a:spcPts val="32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just">
              <a:lnSpc>
                <a:spcPct val="100000"/>
              </a:lnSpc>
              <a:spcBef>
                <a:spcPts val="32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EURAMET Green Deal Call 2024</a:t>
            </a:r>
            <a:endParaRPr/>
          </a:p>
          <a:p>
            <a:pPr indent="-285750" lvl="1" marL="742950" marR="0" rtl="0" algn="just">
              <a:lnSpc>
                <a:spcPct val="100000"/>
              </a:lnSpc>
              <a:spcBef>
                <a:spcPts val="32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Proposal in development: “Metrology for ground-based reference measurements for satellite soil moisture validation”</a:t>
            </a:r>
            <a:endParaRPr/>
          </a:p>
          <a:p>
            <a:pPr indent="-285750" lvl="1" marL="742950" marR="0" rtl="0" algn="just">
              <a:lnSpc>
                <a:spcPct val="100000"/>
              </a:lnSpc>
              <a:spcBef>
                <a:spcPts val="32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~3 M€ project, led by the German National Metrology Institute (Miroslav Zboril) </a:t>
            </a:r>
            <a:endParaRPr/>
          </a:p>
          <a:p>
            <a:pPr indent="-285750" lvl="1" marL="742950" marR="0" rtl="0" algn="just">
              <a:lnSpc>
                <a:spcPct val="100000"/>
              </a:lnSpc>
              <a:spcBef>
                <a:spcPts val="32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Focus: Development of soil moisture “super sites”, transferring SI-traceability from the lab into the field, aiming to get long-term funding for the operation via meteorological institutes, WMO, etc</a:t>
            </a:r>
            <a:endParaRPr b="1" i="0" sz="1600" u="none" cap="none" strike="noStrike">
              <a:solidFill>
                <a:schemeClr val="dk1"/>
              </a:solidFill>
              <a:latin typeface="Arial"/>
              <a:ea typeface="Arial"/>
              <a:cs typeface="Arial"/>
              <a:sym typeface="Arial"/>
            </a:endParaRPr>
          </a:p>
          <a:p>
            <a:pPr indent="0" lvl="1" marL="457200" marR="0" rtl="0" algn="just">
              <a:lnSpc>
                <a:spcPct val="100000"/>
              </a:lnSpc>
              <a:spcBef>
                <a:spcPts val="32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241300" lvl="0" marL="342900" marR="0" rtl="0" algn="just">
              <a:lnSpc>
                <a:spcPct val="100000"/>
              </a:lnSpc>
              <a:spcBef>
                <a:spcPts val="32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Soil Moisture</a:t>
            </a:r>
            <a:br>
              <a:rPr lang="en-US"/>
            </a:br>
            <a:endParaRPr/>
          </a:p>
        </p:txBody>
      </p:sp>
      <p:sp>
        <p:nvSpPr>
          <p:cNvPr id="214" name="Google Shape;214;p19"/>
          <p:cNvSpPr txBox="1"/>
          <p:nvPr/>
        </p:nvSpPr>
        <p:spPr>
          <a:xfrm>
            <a:off x="823260" y="1137022"/>
            <a:ext cx="10545480" cy="554503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Upcoming workshops:</a:t>
            </a:r>
            <a:endParaRPr b="0" i="0" sz="2400" u="none" cap="none" strike="noStrike">
              <a:solidFill>
                <a:schemeClr val="dk1"/>
              </a:solidFill>
              <a:latin typeface="Arial"/>
              <a:ea typeface="Arial"/>
              <a:cs typeface="Arial"/>
              <a:sym typeface="Arial"/>
            </a:endParaRPr>
          </a:p>
          <a:p>
            <a:pPr indent="-342900" lvl="0" marL="342900" marR="0" rtl="0" algn="just">
              <a:lnSpc>
                <a:spcPct val="100000"/>
              </a:lnSpc>
              <a:spcBef>
                <a:spcPts val="48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BIPM-WMO Metrology for Climate Action Workshop 2024</a:t>
            </a:r>
            <a:endParaRPr/>
          </a:p>
          <a:p>
            <a:pPr indent="-285750" lvl="1" marL="742950" marR="0" rtl="0" algn="just">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16-18 September @ BIPM headquarters, Sevres, France. </a:t>
            </a:r>
            <a:endParaRPr/>
          </a:p>
          <a:p>
            <a:pPr indent="-285750" lvl="1" marL="742950" marR="0" rtl="0" algn="just">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Free online attendance possible: </a:t>
            </a:r>
            <a:r>
              <a:rPr b="0" i="0" lang="en-US" sz="2000" u="sng" cap="none" strike="noStrike">
                <a:solidFill>
                  <a:schemeClr val="dk1"/>
                </a:solidFill>
                <a:latin typeface="Arial"/>
                <a:ea typeface="Arial"/>
                <a:cs typeface="Arial"/>
                <a:sym typeface="Arial"/>
                <a:hlinkClick r:id="rId3">
                  <a:extLst>
                    <a:ext uri="{A12FA001-AC4F-418D-AE19-62706E023703}">
                      <ahyp:hlinkClr val="tx"/>
                    </a:ext>
                  </a:extLst>
                </a:hlinkClick>
              </a:rPr>
              <a:t>https://bipm-cenv2024.org/</a:t>
            </a:r>
            <a:r>
              <a:rPr b="0" i="0" lang="en-US" sz="2000" u="none" cap="none" strike="noStrike">
                <a:solidFill>
                  <a:schemeClr val="dk1"/>
                </a:solidFill>
                <a:latin typeface="Arial"/>
                <a:ea typeface="Arial"/>
                <a:cs typeface="Arial"/>
                <a:sym typeface="Arial"/>
              </a:rPr>
              <a:t> </a:t>
            </a:r>
            <a:endParaRPr/>
          </a:p>
          <a:p>
            <a:pPr indent="-190500" lvl="0" marL="342900" marR="0" rtl="0" algn="just">
              <a:lnSpc>
                <a:spcPct val="100000"/>
              </a:lnSpc>
              <a:spcBef>
                <a:spcPts val="48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just">
              <a:lnSpc>
                <a:spcPct val="100000"/>
              </a:lnSpc>
              <a:spcBef>
                <a:spcPts val="48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EGU General Assembly 2025</a:t>
            </a:r>
            <a:endParaRPr/>
          </a:p>
          <a:p>
            <a:pPr indent="-285750" lvl="1" marL="742950" marR="0" rtl="0" algn="just">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27 April-2 May, Vienna, Austria</a:t>
            </a:r>
            <a:endParaRPr/>
          </a:p>
          <a:p>
            <a:pPr indent="-285750" lvl="1" marL="742950" marR="0" rtl="0" algn="just">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Several Cal/Val sessions proposed (incl. Soil Moisture)</a:t>
            </a:r>
            <a:endParaRPr/>
          </a:p>
          <a:p>
            <a:pPr indent="-190500" lvl="0" marL="342900" marR="0" rtl="0" algn="just">
              <a:lnSpc>
                <a:spcPct val="100000"/>
              </a:lnSpc>
              <a:spcBef>
                <a:spcPts val="48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just">
              <a:lnSpc>
                <a:spcPct val="100000"/>
              </a:lnSpc>
              <a:spcBef>
                <a:spcPts val="48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ESA Living Planet Symposium 2025</a:t>
            </a:r>
            <a:endParaRPr b="0" i="0" sz="2000" u="none" cap="none" strike="noStrike">
              <a:solidFill>
                <a:schemeClr val="dk1"/>
              </a:solidFill>
              <a:latin typeface="Arial"/>
              <a:ea typeface="Arial"/>
              <a:cs typeface="Arial"/>
              <a:sym typeface="Arial"/>
            </a:endParaRPr>
          </a:p>
          <a:p>
            <a:pPr indent="-285750" lvl="1" marL="742950" marR="0" rtl="0" algn="just">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23-27 June, Vienna, Austria</a:t>
            </a:r>
            <a:endParaRPr/>
          </a:p>
          <a:p>
            <a:pPr indent="-285750" lvl="1" marL="742950" marR="0" rtl="0" algn="just">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Several Cal/Val sessions proposed (incl. Soil Moisture)</a:t>
            </a:r>
            <a:endParaRPr/>
          </a:p>
          <a:p>
            <a:pPr indent="-190500" lvl="0" marL="342900" marR="0" rtl="0" algn="just">
              <a:lnSpc>
                <a:spcPct val="100000"/>
              </a:lnSpc>
              <a:spcBef>
                <a:spcPts val="48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73" name="Google Shape;73;p2"/>
          <p:cNvSpPr txBox="1"/>
          <p:nvPr>
            <p:ph type="title"/>
          </p:nvPr>
        </p:nvSpPr>
        <p:spPr>
          <a:xfrm>
            <a:off x="176050" y="212510"/>
            <a:ext cx="9387000" cy="74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400"/>
              <a:buFont typeface="Arial"/>
              <a:buNone/>
            </a:pPr>
            <a:r>
              <a:rPr lang="en-US"/>
              <a:t>Focus Areas</a:t>
            </a:r>
            <a:endParaRPr sz="1400">
              <a:solidFill>
                <a:schemeClr val="dk1"/>
              </a:solidFill>
            </a:endParaRPr>
          </a:p>
          <a:p>
            <a:pPr indent="0" lvl="0" marL="0" rtl="0" algn="l">
              <a:lnSpc>
                <a:spcPct val="90000"/>
              </a:lnSpc>
              <a:spcBef>
                <a:spcPts val="0"/>
              </a:spcBef>
              <a:spcAft>
                <a:spcPts val="0"/>
              </a:spcAft>
              <a:buSzPts val="4400"/>
              <a:buNone/>
            </a:pPr>
            <a:r>
              <a:t/>
            </a:r>
            <a:endParaRPr/>
          </a:p>
        </p:txBody>
      </p:sp>
      <p:graphicFrame>
        <p:nvGraphicFramePr>
          <p:cNvPr id="74" name="Google Shape;74;p2"/>
          <p:cNvGraphicFramePr/>
          <p:nvPr/>
        </p:nvGraphicFramePr>
        <p:xfrm>
          <a:off x="979229" y="1211274"/>
          <a:ext cx="3000000" cy="3000000"/>
        </p:xfrm>
        <a:graphic>
          <a:graphicData uri="http://schemas.openxmlformats.org/drawingml/2006/table">
            <a:tbl>
              <a:tblPr bandRow="1" firstRow="1">
                <a:noFill/>
                <a:tableStyleId>{6718A911-F462-4C03-820C-31B3BAB572CF}</a:tableStyleId>
              </a:tblPr>
              <a:tblGrid>
                <a:gridCol w="2226425"/>
              </a:tblGrid>
              <a:tr h="400900">
                <a:tc>
                  <a:txBody>
                    <a:bodyPr/>
                    <a:lstStyle/>
                    <a:p>
                      <a:pPr indent="0" lvl="0" marL="0" marR="0" rtl="0" algn="l">
                        <a:lnSpc>
                          <a:spcPct val="100000"/>
                        </a:lnSpc>
                        <a:spcBef>
                          <a:spcPts val="0"/>
                        </a:spcBef>
                        <a:spcAft>
                          <a:spcPts val="0"/>
                        </a:spcAft>
                        <a:buNone/>
                      </a:pPr>
                      <a:r>
                        <a:rPr lang="en-US" sz="1400" u="none" cap="none" strike="noStrike"/>
                        <a:t>Focus Area</a:t>
                      </a:r>
                      <a:endParaRPr/>
                    </a:p>
                  </a:txBody>
                  <a:tcPr marT="45725" marB="45725" marR="91450" marL="91450"/>
                </a:tc>
              </a:tr>
              <a:tr h="400900">
                <a:tc>
                  <a:txBody>
                    <a:bodyPr/>
                    <a:lstStyle/>
                    <a:p>
                      <a:pPr indent="0" lvl="0" marL="0" marR="0" rtl="0" algn="l">
                        <a:lnSpc>
                          <a:spcPct val="100000"/>
                        </a:lnSpc>
                        <a:spcBef>
                          <a:spcPts val="0"/>
                        </a:spcBef>
                        <a:spcAft>
                          <a:spcPts val="0"/>
                        </a:spcAft>
                        <a:buNone/>
                      </a:pPr>
                      <a:r>
                        <a:rPr lang="en-US" sz="1400" u="none" cap="none" strike="noStrike"/>
                        <a:t>Biophysical</a:t>
                      </a:r>
                      <a:endParaRPr/>
                    </a:p>
                  </a:txBody>
                  <a:tcPr marT="45725" marB="45725" marR="91450" marL="91450"/>
                </a:tc>
              </a:tr>
              <a:tr h="400900">
                <a:tc>
                  <a:txBody>
                    <a:bodyPr/>
                    <a:lstStyle/>
                    <a:p>
                      <a:pPr indent="0" lvl="0" marL="0" marR="0" rtl="0" algn="l">
                        <a:lnSpc>
                          <a:spcPct val="100000"/>
                        </a:lnSpc>
                        <a:spcBef>
                          <a:spcPts val="0"/>
                        </a:spcBef>
                        <a:spcAft>
                          <a:spcPts val="0"/>
                        </a:spcAft>
                        <a:buNone/>
                      </a:pPr>
                      <a:r>
                        <a:rPr lang="en-US" sz="1400" u="none" cap="none" strike="noStrike"/>
                        <a:t>Fire/Burn Area</a:t>
                      </a:r>
                      <a:endParaRPr/>
                    </a:p>
                  </a:txBody>
                  <a:tcPr marT="45725" marB="45725" marR="91450" marL="91450"/>
                </a:tc>
              </a:tr>
              <a:tr h="400900">
                <a:tc>
                  <a:txBody>
                    <a:bodyPr/>
                    <a:lstStyle/>
                    <a:p>
                      <a:pPr indent="0" lvl="0" marL="0" marR="0" rtl="0" algn="l">
                        <a:lnSpc>
                          <a:spcPct val="100000"/>
                        </a:lnSpc>
                        <a:spcBef>
                          <a:spcPts val="0"/>
                        </a:spcBef>
                        <a:spcAft>
                          <a:spcPts val="0"/>
                        </a:spcAft>
                        <a:buNone/>
                      </a:pPr>
                      <a:r>
                        <a:rPr lang="en-US" sz="1400" u="none" cap="none" strike="noStrike"/>
                        <a:t>Phenology</a:t>
                      </a:r>
                      <a:endParaRPr/>
                    </a:p>
                  </a:txBody>
                  <a:tcPr marT="45725" marB="45725" marR="91450" marL="91450"/>
                </a:tc>
              </a:tr>
              <a:tr h="400900">
                <a:tc>
                  <a:txBody>
                    <a:bodyPr/>
                    <a:lstStyle/>
                    <a:p>
                      <a:pPr indent="0" lvl="0" marL="0" marR="0" rtl="0" algn="l">
                        <a:lnSpc>
                          <a:spcPct val="100000"/>
                        </a:lnSpc>
                        <a:spcBef>
                          <a:spcPts val="0"/>
                        </a:spcBef>
                        <a:spcAft>
                          <a:spcPts val="0"/>
                        </a:spcAft>
                        <a:buNone/>
                      </a:pPr>
                      <a:r>
                        <a:rPr lang="en-US" sz="1400" u="none" cap="none" strike="noStrike"/>
                        <a:t>Vegetation Index</a:t>
                      </a:r>
                      <a:endParaRPr/>
                    </a:p>
                  </a:txBody>
                  <a:tcPr marT="45725" marB="45725" marR="91450" marL="91450"/>
                </a:tc>
              </a:tr>
              <a:tr h="400900">
                <a:tc>
                  <a:txBody>
                    <a:bodyPr/>
                    <a:lstStyle/>
                    <a:p>
                      <a:pPr indent="0" lvl="0" marL="0" marR="0" rtl="0" algn="l">
                        <a:lnSpc>
                          <a:spcPct val="100000"/>
                        </a:lnSpc>
                        <a:spcBef>
                          <a:spcPts val="0"/>
                        </a:spcBef>
                        <a:spcAft>
                          <a:spcPts val="0"/>
                        </a:spcAft>
                        <a:buNone/>
                      </a:pPr>
                      <a:r>
                        <a:rPr lang="en-US" sz="1400" u="none" cap="none" strike="noStrike"/>
                        <a:t>Land Cover</a:t>
                      </a:r>
                      <a:endParaRPr/>
                    </a:p>
                  </a:txBody>
                  <a:tcPr marT="45725" marB="45725" marR="91450" marL="91450"/>
                </a:tc>
              </a:tr>
              <a:tr h="400900">
                <a:tc>
                  <a:txBody>
                    <a:bodyPr/>
                    <a:lstStyle/>
                    <a:p>
                      <a:pPr indent="0" lvl="0" marL="0" marR="0" rtl="0" algn="l">
                        <a:lnSpc>
                          <a:spcPct val="100000"/>
                        </a:lnSpc>
                        <a:spcBef>
                          <a:spcPts val="0"/>
                        </a:spcBef>
                        <a:spcAft>
                          <a:spcPts val="0"/>
                        </a:spcAft>
                        <a:buNone/>
                      </a:pPr>
                      <a:r>
                        <a:rPr lang="en-US" sz="1400" u="none" cap="none" strike="noStrike"/>
                        <a:t>Snow Cover</a:t>
                      </a:r>
                      <a:endParaRPr/>
                    </a:p>
                  </a:txBody>
                  <a:tcPr marT="45725" marB="45725" marR="91450" marL="91450"/>
                </a:tc>
              </a:tr>
              <a:tr h="400900">
                <a:tc>
                  <a:txBody>
                    <a:bodyPr/>
                    <a:lstStyle/>
                    <a:p>
                      <a:pPr indent="0" lvl="0" marL="0" marR="0" rtl="0" algn="l">
                        <a:lnSpc>
                          <a:spcPct val="100000"/>
                        </a:lnSpc>
                        <a:spcBef>
                          <a:spcPts val="0"/>
                        </a:spcBef>
                        <a:spcAft>
                          <a:spcPts val="0"/>
                        </a:spcAft>
                        <a:buNone/>
                      </a:pPr>
                      <a:r>
                        <a:rPr lang="en-US" sz="1400" u="none" cap="none" strike="noStrike"/>
                        <a:t>Surface Radiation</a:t>
                      </a:r>
                      <a:endParaRPr/>
                    </a:p>
                  </a:txBody>
                  <a:tcPr marT="45725" marB="45725" marR="91450" marL="91450"/>
                </a:tc>
              </a:tr>
              <a:tr h="400900">
                <a:tc>
                  <a:txBody>
                    <a:bodyPr/>
                    <a:lstStyle/>
                    <a:p>
                      <a:pPr indent="0" lvl="0" marL="0" marR="0" rtl="0" algn="l">
                        <a:lnSpc>
                          <a:spcPct val="100000"/>
                        </a:lnSpc>
                        <a:spcBef>
                          <a:spcPts val="0"/>
                        </a:spcBef>
                        <a:spcAft>
                          <a:spcPts val="0"/>
                        </a:spcAft>
                        <a:buNone/>
                      </a:pPr>
                      <a:r>
                        <a:rPr lang="en-US" sz="1400" u="none" cap="none" strike="noStrike"/>
                        <a:t>Soil Moisture</a:t>
                      </a:r>
                      <a:endParaRPr/>
                    </a:p>
                  </a:txBody>
                  <a:tcPr marT="45725" marB="45725" marR="91450" marL="91450"/>
                </a:tc>
              </a:tr>
              <a:tr h="400900">
                <a:tc>
                  <a:txBody>
                    <a:bodyPr/>
                    <a:lstStyle/>
                    <a:p>
                      <a:pPr indent="0" lvl="0" marL="0" marR="0" rtl="0" algn="l">
                        <a:lnSpc>
                          <a:spcPct val="100000"/>
                        </a:lnSpc>
                        <a:spcBef>
                          <a:spcPts val="0"/>
                        </a:spcBef>
                        <a:spcAft>
                          <a:spcPts val="0"/>
                        </a:spcAft>
                        <a:buNone/>
                      </a:pPr>
                      <a:r>
                        <a:rPr lang="en-US" sz="1400" u="none" cap="none" strike="noStrike"/>
                        <a:t>LST and Emissivity</a:t>
                      </a:r>
                      <a:endParaRPr/>
                    </a:p>
                  </a:txBody>
                  <a:tcPr marT="45725" marB="45725" marR="91450" marL="91450"/>
                </a:tc>
              </a:tr>
              <a:tr h="400900">
                <a:tc>
                  <a:txBody>
                    <a:bodyPr/>
                    <a:lstStyle/>
                    <a:p>
                      <a:pPr indent="0" lvl="0" marL="0" marR="0" rtl="0" algn="l">
                        <a:lnSpc>
                          <a:spcPct val="100000"/>
                        </a:lnSpc>
                        <a:spcBef>
                          <a:spcPts val="0"/>
                        </a:spcBef>
                        <a:spcAft>
                          <a:spcPts val="0"/>
                        </a:spcAft>
                        <a:buNone/>
                      </a:pPr>
                      <a:r>
                        <a:rPr lang="en-US" sz="1400" u="none" cap="none" strike="noStrike"/>
                        <a:t>Aboveground Biomass</a:t>
                      </a:r>
                      <a:endParaRPr/>
                    </a:p>
                  </a:txBody>
                  <a:tcPr marT="45725" marB="45725" marR="91450" marL="91450"/>
                </a:tc>
              </a:tr>
              <a:tr h="400900">
                <a:tc>
                  <a:txBody>
                    <a:bodyPr/>
                    <a:lstStyle/>
                    <a:p>
                      <a:pPr indent="0" lvl="0" marL="0" marR="0" rtl="0" algn="l">
                        <a:lnSpc>
                          <a:spcPct val="100000"/>
                        </a:lnSpc>
                        <a:spcBef>
                          <a:spcPts val="0"/>
                        </a:spcBef>
                        <a:spcAft>
                          <a:spcPts val="0"/>
                        </a:spcAft>
                        <a:buNone/>
                      </a:pPr>
                      <a:r>
                        <a:rPr lang="en-US" sz="1400" u="none" cap="none" strike="noStrike"/>
                        <a:t>Evapotranspiration</a:t>
                      </a:r>
                      <a:endParaRPr/>
                    </a:p>
                  </a:txBody>
                  <a:tcPr marT="45725" marB="45725" marR="91450" marL="91450"/>
                </a:tc>
              </a:tr>
              <a:tr h="400900">
                <a:tc>
                  <a:txBody>
                    <a:bodyPr/>
                    <a:lstStyle/>
                    <a:p>
                      <a:pPr indent="0" lvl="0" marL="0" marR="0" rtl="0" algn="l">
                        <a:lnSpc>
                          <a:spcPct val="100000"/>
                        </a:lnSpc>
                        <a:spcBef>
                          <a:spcPts val="0"/>
                        </a:spcBef>
                        <a:spcAft>
                          <a:spcPts val="0"/>
                        </a:spcAft>
                        <a:buNone/>
                      </a:pPr>
                      <a:r>
                        <a:rPr lang="en-US" sz="1400" u="none" cap="none" strike="noStrike"/>
                        <a:t>GPP/NPP</a:t>
                      </a:r>
                      <a:endParaRPr/>
                    </a:p>
                  </a:txBody>
                  <a:tcPr marT="45725" marB="45725" marR="91450" marL="91450"/>
                </a:tc>
              </a:tr>
            </a:tbl>
          </a:graphicData>
        </a:graphic>
      </p:graphicFrame>
      <p:pic>
        <p:nvPicPr>
          <p:cNvPr descr="Diagram&#10;&#10;Description automatically generated" id="75" name="Google Shape;75;p2"/>
          <p:cNvPicPr preferRelativeResize="0"/>
          <p:nvPr/>
        </p:nvPicPr>
        <p:blipFill rotWithShape="1">
          <a:blip r:embed="rId3">
            <a:alphaModFix/>
          </a:blip>
          <a:srcRect b="0" l="0" r="0" t="0"/>
          <a:stretch/>
        </p:blipFill>
        <p:spPr>
          <a:xfrm>
            <a:off x="4994675" y="1311857"/>
            <a:ext cx="5125557" cy="4966801"/>
          </a:xfrm>
          <a:prstGeom prst="rect">
            <a:avLst/>
          </a:prstGeom>
          <a:noFill/>
          <a:ln>
            <a:noFill/>
          </a:ln>
        </p:spPr>
      </p:pic>
      <p:sp>
        <p:nvSpPr>
          <p:cNvPr id="76" name="Google Shape;76;p2"/>
          <p:cNvSpPr txBox="1"/>
          <p:nvPr/>
        </p:nvSpPr>
        <p:spPr>
          <a:xfrm>
            <a:off x="234605" y="3685078"/>
            <a:ext cx="4700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12</a:t>
            </a:r>
            <a:endParaRPr/>
          </a:p>
        </p:txBody>
      </p:sp>
      <p:sp>
        <p:nvSpPr>
          <p:cNvPr id="77" name="Google Shape;77;p2"/>
          <p:cNvSpPr/>
          <p:nvPr/>
        </p:nvSpPr>
        <p:spPr>
          <a:xfrm>
            <a:off x="802888" y="1706138"/>
            <a:ext cx="47717" cy="4716693"/>
          </a:xfrm>
          <a:prstGeom prst="leftBrace">
            <a:avLst>
              <a:gd fmla="val 8333" name="adj1"/>
              <a:gd fmla="val 50000" name="adj2"/>
            </a:avLst>
          </a:prstGeom>
          <a:noFill/>
          <a:ln cap="flat" cmpd="sng" w="22225">
            <a:solidFill>
              <a:srgbClr val="2F41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LST and E	</a:t>
            </a:r>
            <a:endParaRPr/>
          </a:p>
        </p:txBody>
      </p:sp>
      <p:sp>
        <p:nvSpPr>
          <p:cNvPr id="220" name="Google Shape;220;p20"/>
          <p:cNvSpPr/>
          <p:nvPr/>
        </p:nvSpPr>
        <p:spPr>
          <a:xfrm>
            <a:off x="812800" y="1052736"/>
            <a:ext cx="10513168" cy="57290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chemeClr val="dk1"/>
                </a:solidFill>
                <a:latin typeface="Arial"/>
                <a:ea typeface="Arial"/>
                <a:cs typeface="Arial"/>
                <a:sym typeface="Arial"/>
              </a:rPr>
              <a:t>Upcoming Conferences</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7th International Symposium on Recent Advances in Quantitative Remote Sensing (RAQRS'VII), Valencia, Sep 23-27</a:t>
            </a:r>
            <a:endParaRPr/>
          </a:p>
          <a:p>
            <a:pPr indent="-342900" lvl="0" marL="342900" marR="0" rtl="0" algn="l">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EUMETSAT Meteorological Satellite Conference 2024. Würzburg, Germany, 30 Sep – 4 Oct.</a:t>
            </a:r>
            <a:endParaRPr/>
          </a:p>
          <a:p>
            <a:pPr indent="-342900" lvl="0" marL="342900" marR="0" rtl="0" algn="l">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ECOSTRESS Science and Applications Team meeting, Pasadena, CA, 30 Sep – 2 Oct.</a:t>
            </a:r>
            <a:endParaRPr/>
          </a:p>
          <a:p>
            <a:pPr indent="-342900" lvl="0" marL="342900" marR="0" rtl="0" algn="l">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EARSeL Thermal Remote Sensing Workshop. 2-4 December 2024, Leicester, UK.</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LST CCI 2024 User Workshop. 5-6 December 2024, Leicester, UK.</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480"/>
              </a:spcBef>
              <a:spcAft>
                <a:spcPts val="0"/>
              </a:spcAft>
              <a:buClr>
                <a:srgbClr val="000000"/>
              </a:buClr>
              <a:buSzPts val="2400"/>
              <a:buFont typeface="Arial"/>
              <a:buNone/>
            </a:pPr>
            <a:r>
              <a:rPr b="0" i="0" lang="en-US" sz="2400" u="sng" cap="none" strike="noStrike">
                <a:solidFill>
                  <a:schemeClr val="dk1"/>
                </a:solidFill>
                <a:latin typeface="Arial"/>
                <a:ea typeface="Arial"/>
                <a:cs typeface="Arial"/>
                <a:sym typeface="Arial"/>
              </a:rPr>
              <a:t>Project news</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TIRCALNet preparation study, coordination meeting in June 2024.</a:t>
            </a:r>
            <a:endParaRPr/>
          </a:p>
          <a:p>
            <a:pPr indent="-342900" lvl="0" marL="342900" marR="0" rtl="0" algn="l">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Validation of ECOSTRESS Collection 2 LSTE products is underway.</a:t>
            </a:r>
            <a:endParaRPr/>
          </a:p>
          <a:p>
            <a:pPr indent="-342900" lvl="0" marL="342900" marR="0" rtl="0" algn="l">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Analyses of thermal camera in situ measurement intercomparison campaign available.</a:t>
            </a:r>
            <a:endParaRPr/>
          </a:p>
          <a:p>
            <a:pPr indent="-342900" lvl="0" marL="342900" marR="0" rtl="0" algn="l">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International science workshop on High resolution Thermal remote sensing expected in India during November 2024</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LST and E</a:t>
            </a:r>
            <a:endParaRPr/>
          </a:p>
        </p:txBody>
      </p:sp>
      <p:sp>
        <p:nvSpPr>
          <p:cNvPr id="226" name="Google Shape;226;p21"/>
          <p:cNvSpPr/>
          <p:nvPr/>
        </p:nvSpPr>
        <p:spPr>
          <a:xfrm>
            <a:off x="703300" y="1047751"/>
            <a:ext cx="107854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TIRCalNet Preparation Study</a:t>
            </a:r>
            <a:endParaRPr/>
          </a:p>
          <a:p>
            <a:pPr indent="-342900" lvl="0" marL="342900" marR="0" rtl="0" algn="l">
              <a:lnSpc>
                <a:spcPct val="100000"/>
              </a:lnSpc>
              <a:spcBef>
                <a:spcPts val="36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Goal: Prepare the roadmap for the TIRCalNet operations.</a:t>
            </a:r>
            <a:endParaRPr/>
          </a:p>
          <a:p>
            <a:pPr indent="-342900" lvl="0" marL="342900" marR="0" rtl="0" algn="l">
              <a:lnSpc>
                <a:spcPct val="100000"/>
              </a:lnSpc>
              <a:spcBef>
                <a:spcPts val="36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Cooperation between TIRCalNet Preparation Study team (Uni. Leicester, KIT, RAL Space), CNES and JPL. </a:t>
            </a:r>
            <a:endParaRPr/>
          </a:p>
          <a:p>
            <a:pPr indent="-342900" lvl="0" marL="342900" marR="0" rtl="0" algn="l">
              <a:lnSpc>
                <a:spcPct val="100000"/>
              </a:lnSpc>
              <a:spcBef>
                <a:spcPts val="36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Study at La Crau site: </a:t>
            </a:r>
            <a:endParaRPr/>
          </a:p>
          <a:p>
            <a:pPr indent="-285750" lvl="1" marL="742950" marR="0" rtl="0" algn="l">
              <a:lnSpc>
                <a:spcPct val="100000"/>
              </a:lnSpc>
              <a:spcBef>
                <a:spcPts val="36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Characterization of site uncertainties: Emissivity measurements + drone flights.</a:t>
            </a:r>
            <a:endParaRPr/>
          </a:p>
          <a:p>
            <a:pPr indent="-285750" lvl="1" marL="742950" marR="0" rtl="0" algn="l">
              <a:lnSpc>
                <a:spcPct val="100000"/>
              </a:lnSpc>
              <a:spcBef>
                <a:spcPts val="36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Characterization of instruments uncertainties. </a:t>
            </a:r>
            <a:endParaRPr/>
          </a:p>
          <a:p>
            <a:pPr indent="-285750" lvl="1" marL="742950" marR="0" rtl="0" algn="l">
              <a:lnSpc>
                <a:spcPct val="100000"/>
              </a:lnSpc>
              <a:spcBef>
                <a:spcPts val="36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Characterization of atmospheric propagation approach: common methodology.</a:t>
            </a:r>
            <a:endParaRPr/>
          </a:p>
        </p:txBody>
      </p:sp>
      <p:pic>
        <p:nvPicPr>
          <p:cNvPr id="227" name="Google Shape;227;p21"/>
          <p:cNvPicPr preferRelativeResize="0"/>
          <p:nvPr/>
        </p:nvPicPr>
        <p:blipFill rotWithShape="1">
          <a:blip r:embed="rId3">
            <a:alphaModFix/>
          </a:blip>
          <a:srcRect b="0" l="0" r="0" t="0"/>
          <a:stretch/>
        </p:blipFill>
        <p:spPr>
          <a:xfrm>
            <a:off x="1343472" y="4216470"/>
            <a:ext cx="3603005" cy="2166393"/>
          </a:xfrm>
          <a:prstGeom prst="rect">
            <a:avLst/>
          </a:prstGeom>
          <a:noFill/>
          <a:ln>
            <a:noFill/>
          </a:ln>
        </p:spPr>
      </p:pic>
      <p:pic>
        <p:nvPicPr>
          <p:cNvPr id="228" name="Google Shape;228;p21"/>
          <p:cNvPicPr preferRelativeResize="0"/>
          <p:nvPr/>
        </p:nvPicPr>
        <p:blipFill rotWithShape="1">
          <a:blip r:embed="rId4">
            <a:alphaModFix/>
          </a:blip>
          <a:srcRect b="0" l="0" r="0" t="0"/>
          <a:stretch/>
        </p:blipFill>
        <p:spPr>
          <a:xfrm>
            <a:off x="9835280" y="3352800"/>
            <a:ext cx="2172951" cy="2897267"/>
          </a:xfrm>
          <a:prstGeom prst="rect">
            <a:avLst/>
          </a:prstGeom>
          <a:noFill/>
          <a:ln>
            <a:noFill/>
          </a:ln>
        </p:spPr>
      </p:pic>
      <p:pic>
        <p:nvPicPr>
          <p:cNvPr id="229" name="Google Shape;229;p21"/>
          <p:cNvPicPr preferRelativeResize="0"/>
          <p:nvPr/>
        </p:nvPicPr>
        <p:blipFill rotWithShape="1">
          <a:blip r:embed="rId5">
            <a:alphaModFix/>
          </a:blip>
          <a:srcRect b="0" l="0" r="0" t="0"/>
          <a:stretch/>
        </p:blipFill>
        <p:spPr>
          <a:xfrm rot="5400000">
            <a:off x="7845591" y="4333451"/>
            <a:ext cx="2190418" cy="16428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Above Ground Biomass</a:t>
            </a:r>
            <a:endParaRPr/>
          </a:p>
        </p:txBody>
      </p:sp>
      <p:pic>
        <p:nvPicPr>
          <p:cNvPr id="235" name="Google Shape;235;p22"/>
          <p:cNvPicPr preferRelativeResize="0"/>
          <p:nvPr/>
        </p:nvPicPr>
        <p:blipFill rotWithShape="1">
          <a:blip r:embed="rId3">
            <a:alphaModFix/>
          </a:blip>
          <a:srcRect b="0" l="0" r="0" t="0"/>
          <a:stretch/>
        </p:blipFill>
        <p:spPr>
          <a:xfrm>
            <a:off x="1284564" y="1168110"/>
            <a:ext cx="4131940" cy="5331535"/>
          </a:xfrm>
          <a:prstGeom prst="rect">
            <a:avLst/>
          </a:prstGeom>
          <a:noFill/>
          <a:ln>
            <a:noFill/>
          </a:ln>
        </p:spPr>
      </p:pic>
      <p:sp>
        <p:nvSpPr>
          <p:cNvPr id="236" name="Google Shape;236;p22"/>
          <p:cNvSpPr txBox="1"/>
          <p:nvPr/>
        </p:nvSpPr>
        <p:spPr>
          <a:xfrm>
            <a:off x="6096000" y="1237913"/>
            <a:ext cx="5328745" cy="23698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000000"/>
                </a:solidFill>
                <a:latin typeface="Arial"/>
                <a:ea typeface="Arial"/>
                <a:cs typeface="Arial"/>
                <a:sym typeface="Arial"/>
              </a:rPr>
              <a:t>Protocol Update Status</a:t>
            </a:r>
            <a:endParaRPr/>
          </a:p>
          <a:p>
            <a:pPr indent="0" lvl="0" marL="0" marR="0" rtl="0" algn="l">
              <a:lnSpc>
                <a:spcPct val="100000"/>
              </a:lnSpc>
              <a:spcBef>
                <a:spcPts val="0"/>
              </a:spcBef>
              <a:spcAft>
                <a:spcPts val="0"/>
              </a:spcAft>
              <a:buNone/>
            </a:pPr>
            <a:r>
              <a:t/>
            </a:r>
            <a:endParaRPr b="1" i="0" sz="3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V2.0 is currently being drafted</a:t>
            </a:r>
            <a:endParaRPr/>
          </a:p>
          <a:p>
            <a:pPr indent="-285750" lvl="0" marL="28575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Some authors have provided revisions to chapters.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Above Ground Biomass</a:t>
            </a:r>
            <a:endParaRPr/>
          </a:p>
        </p:txBody>
      </p:sp>
      <p:pic>
        <p:nvPicPr>
          <p:cNvPr id="242" name="Google Shape;242;p23"/>
          <p:cNvPicPr preferRelativeResize="0"/>
          <p:nvPr/>
        </p:nvPicPr>
        <p:blipFill rotWithShape="1">
          <a:blip r:embed="rId3">
            <a:alphaModFix/>
          </a:blip>
          <a:srcRect b="0" l="0" r="0" t="0"/>
          <a:stretch/>
        </p:blipFill>
        <p:spPr>
          <a:xfrm>
            <a:off x="898600" y="5416071"/>
            <a:ext cx="960091" cy="965679"/>
          </a:xfrm>
          <a:prstGeom prst="rect">
            <a:avLst/>
          </a:prstGeom>
          <a:noFill/>
          <a:ln>
            <a:noFill/>
          </a:ln>
        </p:spPr>
      </p:pic>
      <p:sp>
        <p:nvSpPr>
          <p:cNvPr id="243" name="Google Shape;243;p23"/>
          <p:cNvSpPr txBox="1"/>
          <p:nvPr/>
        </p:nvSpPr>
        <p:spPr>
          <a:xfrm>
            <a:off x="274839" y="1072606"/>
            <a:ext cx="11642321"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Two papers that use NASA GEDI and ESA CCI forest biomass estimates are currently in review</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National Forest Biomass Assessments Enhanced with Earth Observation to Aid Climate Policy Needs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Hunka, Neha and May, Paul and Babcock, Chad and Armando Alanís de la Rosa, José and de los Ángeles Soriano-Luna, Maria and Mayorga Saucedo, Rafael and Armston, John and Santoro, Maurizio and Requena Suarez, Daniela and Herold, Martin and Málaga, Natalia and Healey, Sean P. and Kennedy, Robert and Hudak, Andrew and Duncanson, Laura. Available at SSRN: </a:t>
            </a:r>
            <a:r>
              <a:rPr b="0" i="0" lang="en-US" sz="1600" u="sng" cap="none" strike="noStrike">
                <a:solidFill>
                  <a:srgbClr val="000000"/>
                </a:solidFill>
                <a:latin typeface="Arial"/>
                <a:ea typeface="Arial"/>
                <a:cs typeface="Arial"/>
                <a:sym typeface="Arial"/>
                <a:hlinkClick r:id="rId4">
                  <a:extLst>
                    <a:ext uri="{A12FA001-AC4F-418D-AE19-62706E023703}">
                      <ahyp:hlinkClr val="tx"/>
                    </a:ext>
                  </a:extLst>
                </a:hlinkClick>
              </a:rPr>
              <a:t>https://ssrn.com/abstract=4910141</a:t>
            </a:r>
            <a:endParaRPr b="0" i="0" sz="1600" u="sng"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Intergovernmental Panel on Climate Change (IPCC) Tier 1 forest biomass estimates from Earth Observation</a:t>
            </a:r>
            <a:endParaRPr b="1" i="0" sz="1600" u="sng"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Neha Hunka, Laura Duncanson, John Armston, et al. </a:t>
            </a:r>
            <a:r>
              <a:rPr b="0" i="1" lang="en-US" sz="1600" u="none" cap="none" strike="noStrike">
                <a:solidFill>
                  <a:srgbClr val="000000"/>
                </a:solidFill>
                <a:latin typeface="Arial"/>
                <a:ea typeface="Arial"/>
                <a:cs typeface="Arial"/>
                <a:sym typeface="Arial"/>
              </a:rPr>
              <a:t>Authorea.</a:t>
            </a:r>
            <a:r>
              <a:rPr b="0" i="0" lang="en-US" sz="1600" u="none" cap="none" strike="noStrike">
                <a:solidFill>
                  <a:srgbClr val="000000"/>
                </a:solidFill>
                <a:latin typeface="Arial"/>
                <a:ea typeface="Arial"/>
                <a:cs typeface="Arial"/>
                <a:sym typeface="Arial"/>
              </a:rPr>
              <a:t> March 04, 2024.</a:t>
            </a:r>
            <a:br>
              <a:rPr b="0" i="0" lang="en-US" sz="1600" u="none" cap="none" strike="noStrike">
                <a:solidFill>
                  <a:srgbClr val="000000"/>
                </a:solidFill>
                <a:latin typeface="Arial"/>
                <a:ea typeface="Arial"/>
                <a:cs typeface="Arial"/>
                <a:sym typeface="Arial"/>
              </a:rPr>
            </a:br>
            <a:r>
              <a:rPr b="1" i="0" lang="en-US" sz="1600" u="none" cap="none" strike="noStrike">
                <a:solidFill>
                  <a:srgbClr val="000000"/>
                </a:solidFill>
                <a:latin typeface="Arial"/>
                <a:ea typeface="Arial"/>
                <a:cs typeface="Arial"/>
                <a:sym typeface="Arial"/>
              </a:rPr>
              <a:t>DOI: </a:t>
            </a:r>
            <a:r>
              <a:rPr b="1" i="0" lang="en-US" sz="1600" u="sng" cap="none" strike="noStrike">
                <a:solidFill>
                  <a:srgbClr val="000000"/>
                </a:solidFill>
                <a:latin typeface="Arial"/>
                <a:ea typeface="Arial"/>
                <a:cs typeface="Arial"/>
                <a:sym typeface="Arial"/>
                <a:hlinkClick r:id="rId5">
                  <a:extLst>
                    <a:ext uri="{A12FA001-AC4F-418D-AE19-62706E023703}">
                      <ahyp:hlinkClr val="tx"/>
                    </a:ext>
                  </a:extLst>
                </a:hlinkClick>
              </a:rPr>
              <a:t>10.22541/au.170958900.06861359/v1</a:t>
            </a:r>
            <a:endParaRPr b="1" i="0" sz="16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Results to be submitted to the IPCC Emission Factors Database in October 2024</a:t>
            </a:r>
            <a:endParaRPr b="0" i="0" sz="1600" u="none" cap="none" strike="noStrike">
              <a:solidFill>
                <a:srgbClr val="000000"/>
              </a:solidFill>
              <a:latin typeface="Arial"/>
              <a:ea typeface="Arial"/>
              <a:cs typeface="Arial"/>
              <a:sym typeface="Arial"/>
            </a:endParaRPr>
          </a:p>
        </p:txBody>
      </p:sp>
      <p:pic>
        <p:nvPicPr>
          <p:cNvPr id="244" name="Google Shape;244;p23"/>
          <p:cNvPicPr preferRelativeResize="0"/>
          <p:nvPr/>
        </p:nvPicPr>
        <p:blipFill rotWithShape="1">
          <a:blip r:embed="rId6">
            <a:alphaModFix/>
          </a:blip>
          <a:srcRect b="0" l="0" r="0" t="0"/>
          <a:stretch/>
        </p:blipFill>
        <p:spPr>
          <a:xfrm>
            <a:off x="3286042" y="4534461"/>
            <a:ext cx="5842713" cy="1847289"/>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4"/>
          <p:cNvSpPr txBox="1"/>
          <p:nvPr>
            <p:ph idx="1" type="body"/>
          </p:nvPr>
        </p:nvSpPr>
        <p:spPr>
          <a:xfrm>
            <a:off x="348300" y="1097564"/>
            <a:ext cx="11495400" cy="4662871"/>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b="0" i="0" lang="en-US" sz="2800">
                <a:solidFill>
                  <a:srgbClr val="000000"/>
                </a:solidFill>
                <a:latin typeface="Calibri"/>
                <a:ea typeface="Calibri"/>
                <a:cs typeface="Calibri"/>
                <a:sym typeface="Calibri"/>
              </a:rPr>
              <a:t>Forest Biomass Reference Network (GEO-TREES) (CARB-21-03)</a:t>
            </a:r>
            <a:endParaRPr/>
          </a:p>
        </p:txBody>
      </p:sp>
      <p:sp>
        <p:nvSpPr>
          <p:cNvPr id="250" name="Google Shape;250;p2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CARB-21-03</a:t>
            </a:r>
            <a:endParaRPr/>
          </a:p>
        </p:txBody>
      </p:sp>
      <p:sp>
        <p:nvSpPr>
          <p:cNvPr id="251" name="Google Shape;251;p24"/>
          <p:cNvSpPr txBox="1"/>
          <p:nvPr/>
        </p:nvSpPr>
        <p:spPr>
          <a:xfrm>
            <a:off x="818146" y="1573936"/>
            <a:ext cx="9750391"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In Progress…The project office is up and running via funding from the French government.</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https://geo-trees.org</a:t>
            </a:r>
            <a:r>
              <a:rPr b="0" i="0" lang="en-US" sz="2000" u="none" cap="none" strike="noStrike">
                <a:solidFill>
                  <a:srgbClr val="000000"/>
                </a:solidFill>
                <a:latin typeface="Calibri"/>
                <a:ea typeface="Calibri"/>
                <a:cs typeface="Calibri"/>
                <a:sym typeface="Calibri"/>
              </a:rPr>
              <a:t> and is actively soliciting funding, with various opportunities in the pipeline.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Nothing concrete as yet in terms of actual funding for data collection, but likely in the near future.</a:t>
            </a:r>
            <a:endParaRPr/>
          </a:p>
          <a:p>
            <a:pPr indent="0" lvl="0" marL="0" marR="0" rtl="0" algn="l">
              <a:lnSpc>
                <a:spcPct val="100000"/>
              </a:lnSpc>
              <a:spcBef>
                <a:spcPts val="0"/>
              </a:spcBef>
              <a:spcAft>
                <a:spcPts val="0"/>
              </a:spcAft>
              <a:buNone/>
            </a:pPr>
            <a:br>
              <a:rPr b="0" i="0" lang="en-US" sz="2000" u="none" cap="none" strike="noStrike">
                <a:solidFill>
                  <a:srgbClr val="000000"/>
                </a:solidFill>
                <a:latin typeface="Calibri"/>
                <a:ea typeface="Calibri"/>
                <a:cs typeface="Calibri"/>
                <a:sym typeface="Calibri"/>
              </a:rPr>
            </a:br>
            <a:endParaRPr b="0" i="0" sz="2000" u="none" cap="none" strike="noStrike">
              <a:solidFill>
                <a:srgbClr val="000000"/>
              </a:solidFill>
              <a:latin typeface="Calibri"/>
              <a:ea typeface="Calibri"/>
              <a:cs typeface="Calibri"/>
              <a:sym typeface="Calibri"/>
            </a:endParaRPr>
          </a:p>
        </p:txBody>
      </p:sp>
      <p:pic>
        <p:nvPicPr>
          <p:cNvPr descr="A picture containing text, screenshot, sky, cloud&#10;&#10;Description automatically generated" id="252" name="Google Shape;252;p24"/>
          <p:cNvPicPr preferRelativeResize="0"/>
          <p:nvPr/>
        </p:nvPicPr>
        <p:blipFill rotWithShape="1">
          <a:blip r:embed="rId4">
            <a:alphaModFix/>
          </a:blip>
          <a:srcRect b="0" l="0" r="0" t="0"/>
          <a:stretch/>
        </p:blipFill>
        <p:spPr>
          <a:xfrm>
            <a:off x="2704698" y="2957590"/>
            <a:ext cx="6035041" cy="338984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Evapotranspiration</a:t>
            </a:r>
            <a:endParaRPr/>
          </a:p>
        </p:txBody>
      </p:sp>
      <p:sp>
        <p:nvSpPr>
          <p:cNvPr id="258" name="Google Shape;258;p25"/>
          <p:cNvSpPr/>
          <p:nvPr/>
        </p:nvSpPr>
        <p:spPr>
          <a:xfrm>
            <a:off x="598712" y="1310471"/>
            <a:ext cx="11593288" cy="2201244"/>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Workshops:</a:t>
            </a:r>
            <a:endParaRPr b="1" i="0" sz="2400" u="none" cap="none" strike="noStrike">
              <a:solidFill>
                <a:srgbClr val="000000"/>
              </a:solidFill>
              <a:latin typeface="Calibri"/>
              <a:ea typeface="Calibri"/>
              <a:cs typeface="Calibri"/>
              <a:sym typeface="Calibri"/>
            </a:endParaRPr>
          </a:p>
          <a:p>
            <a:pPr indent="-342900" lvl="0" marL="342900" marR="0" rtl="0" algn="l">
              <a:lnSpc>
                <a:spcPct val="114000"/>
              </a:lnSpc>
              <a:spcBef>
                <a:spcPts val="6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AGU Chapman conference:</a:t>
            </a:r>
            <a:endParaRPr/>
          </a:p>
          <a:p>
            <a:pPr indent="-342900" lvl="1" marL="800100" marR="0" rtl="0" algn="l">
              <a:lnSpc>
                <a:spcPct val="114000"/>
              </a:lnSpc>
              <a:spcBef>
                <a:spcPts val="6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The Energy Balance Closure Problem: Causes, Corrections, and Implications (Sep 14-19, 2025 Boulder)</a:t>
            </a:r>
            <a:endParaRPr/>
          </a:p>
          <a:p>
            <a:pPr indent="-333375" lvl="1" marL="344488" marR="0" rtl="0" algn="l">
              <a:lnSpc>
                <a:spcPct val="114000"/>
              </a:lnSpc>
              <a:spcBef>
                <a:spcPts val="6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International Science Workshop on High-Resolution Thermal Earth Observation (Nov. 19-21, 2024 India, abstract and registration due 9/30)</a:t>
            </a:r>
            <a:endParaRPr/>
          </a:p>
          <a:p>
            <a:pPr indent="-333375" lvl="1" marL="344488" marR="0" rtl="0" algn="l">
              <a:lnSpc>
                <a:spcPct val="114000"/>
              </a:lnSpc>
              <a:spcBef>
                <a:spcPts val="6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ECOSTRESS Science Team meeting (Sep 30-Oct 2, 2024 Pasadena, LA)</a:t>
            </a:r>
            <a:endParaRPr b="0" i="0" sz="1600" u="none" cap="none" strike="noStrike">
              <a:solidFill>
                <a:srgbClr val="000000"/>
              </a:solidFill>
              <a:latin typeface="Arial"/>
              <a:ea typeface="Arial"/>
              <a:cs typeface="Arial"/>
              <a:sym typeface="Arial"/>
            </a:endParaRPr>
          </a:p>
        </p:txBody>
      </p:sp>
      <p:sp>
        <p:nvSpPr>
          <p:cNvPr id="259" name="Google Shape;259;p25"/>
          <p:cNvSpPr/>
          <p:nvPr/>
        </p:nvSpPr>
        <p:spPr>
          <a:xfrm>
            <a:off x="598712" y="3738636"/>
            <a:ext cx="11593288" cy="3617785"/>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Publications (large regional or continental product):</a:t>
            </a:r>
            <a:endParaRPr/>
          </a:p>
          <a:p>
            <a:pPr indent="-342900" lvl="0" marL="342900" marR="0" rtl="0" algn="l">
              <a:lnSpc>
                <a:spcPct val="114000"/>
              </a:lnSpc>
              <a:spcBef>
                <a:spcPts val="600"/>
              </a:spcBef>
              <a:spcAft>
                <a:spcPts val="0"/>
              </a:spcAft>
              <a:buClr>
                <a:srgbClr val="000000"/>
              </a:buClr>
              <a:buSzPts val="1600"/>
              <a:buFont typeface="Arial"/>
              <a:buChar char="•"/>
            </a:pPr>
            <a:r>
              <a:rPr b="0" i="0" lang="en-US" sz="1600" u="none" cap="none" strike="noStrike">
                <a:solidFill>
                  <a:srgbClr val="1C1D1E"/>
                </a:solidFill>
                <a:latin typeface="Arial"/>
                <a:ea typeface="Arial"/>
                <a:cs typeface="Arial"/>
                <a:sym typeface="Arial"/>
              </a:rPr>
              <a:t>Evapotranspiration and surface energy fluxes across Europe, Africa and Eastern South America throughout the operational life of the Meteosat second generation satellite (</a:t>
            </a:r>
            <a:r>
              <a:rPr b="0" i="0" lang="en-US" sz="1600" u="sng" cap="none" strike="noStrike">
                <a:solidFill>
                  <a:srgbClr val="1C1D1E"/>
                </a:solidFill>
                <a:latin typeface="Arial"/>
                <a:ea typeface="Arial"/>
                <a:cs typeface="Arial"/>
                <a:sym typeface="Arial"/>
                <a:hlinkClick r:id="rId3">
                  <a:extLst>
                    <a:ext uri="{A12FA001-AC4F-418D-AE19-62706E023703}">
                      <ahyp:hlinkClr val="tx"/>
                    </a:ext>
                  </a:extLst>
                </a:hlinkClick>
              </a:rPr>
              <a:t>https://rmets.onlinelibrary.wiley.com/doi/full/10.1002/gdj3.235</a:t>
            </a:r>
            <a:r>
              <a:rPr b="0" i="0" lang="en-US" sz="1600" u="none" cap="none" strike="noStrike">
                <a:solidFill>
                  <a:srgbClr val="1C1D1E"/>
                </a:solidFill>
                <a:latin typeface="Arial"/>
                <a:ea typeface="Arial"/>
                <a:cs typeface="Arial"/>
                <a:sym typeface="Arial"/>
              </a:rPr>
              <a:t>)</a:t>
            </a:r>
            <a:endParaRPr/>
          </a:p>
          <a:p>
            <a:pPr indent="-342900" lvl="0" marL="342900" marR="0" rtl="0" algn="l">
              <a:lnSpc>
                <a:spcPct val="114000"/>
              </a:lnSpc>
              <a:spcBef>
                <a:spcPts val="600"/>
              </a:spcBef>
              <a:spcAft>
                <a:spcPts val="0"/>
              </a:spcAft>
              <a:buClr>
                <a:srgbClr val="000000"/>
              </a:buClr>
              <a:buSzPts val="1600"/>
              <a:buFont typeface="Arial"/>
              <a:buChar char="•"/>
            </a:pPr>
            <a:r>
              <a:rPr b="0" i="0" lang="en-US" sz="1600" u="none" cap="none" strike="noStrike">
                <a:solidFill>
                  <a:srgbClr val="1F1F1F"/>
                </a:solidFill>
                <a:latin typeface="Arial"/>
                <a:ea typeface="Arial"/>
                <a:cs typeface="Arial"/>
                <a:sym typeface="Arial"/>
              </a:rPr>
              <a:t>A brief history of the thermal IR-based Two-Source Energy Balance (TSEB) model – diagnosing evapotranspiration from plant to global scales (</a:t>
            </a:r>
            <a:r>
              <a:rPr b="0" i="0" lang="en-US" sz="1600" u="sng" cap="none" strike="noStrike">
                <a:solidFill>
                  <a:srgbClr val="1F1F1F"/>
                </a:solidFill>
                <a:latin typeface="Arial"/>
                <a:ea typeface="Arial"/>
                <a:cs typeface="Arial"/>
                <a:sym typeface="Arial"/>
                <a:hlinkClick r:id="rId4">
                  <a:extLst>
                    <a:ext uri="{A12FA001-AC4F-418D-AE19-62706E023703}">
                      <ahyp:hlinkClr val="tx"/>
                    </a:ext>
                  </a:extLst>
                </a:hlinkClick>
              </a:rPr>
              <a:t>https://www.sciencedirect.com/science/article/pii/S0168192324000662</a:t>
            </a:r>
            <a:r>
              <a:rPr b="0" i="0" lang="en-US" sz="1600" u="none" cap="none" strike="noStrike">
                <a:solidFill>
                  <a:srgbClr val="1F1F1F"/>
                </a:solidFill>
                <a:latin typeface="Arial"/>
                <a:ea typeface="Arial"/>
                <a:cs typeface="Arial"/>
                <a:sym typeface="Arial"/>
              </a:rPr>
              <a:t>)</a:t>
            </a:r>
            <a:endParaRPr/>
          </a:p>
          <a:p>
            <a:pPr indent="-342900" lvl="0" marL="342900" marR="0" rtl="0" algn="l">
              <a:lnSpc>
                <a:spcPct val="114000"/>
              </a:lnSpc>
              <a:spcBef>
                <a:spcPts val="600"/>
              </a:spcBef>
              <a:spcAft>
                <a:spcPts val="0"/>
              </a:spcAft>
              <a:buClr>
                <a:srgbClr val="000000"/>
              </a:buClr>
              <a:buSzPts val="1600"/>
              <a:buFont typeface="Arial"/>
              <a:buChar char="•"/>
            </a:pPr>
            <a:r>
              <a:rPr b="0" i="0" lang="en-US" sz="1600" u="none" cap="none" strike="noStrike">
                <a:solidFill>
                  <a:srgbClr val="1F1F1F"/>
                </a:solidFill>
                <a:latin typeface="Arial"/>
                <a:ea typeface="Arial"/>
                <a:cs typeface="Arial"/>
                <a:sym typeface="Arial"/>
              </a:rPr>
              <a:t>Spatial-temporal patterns of land surface evapotranspiration from global products (</a:t>
            </a:r>
            <a:r>
              <a:rPr b="0" i="0" lang="en-US" sz="1600" u="sng" cap="none" strike="noStrike">
                <a:solidFill>
                  <a:srgbClr val="1F1F1F"/>
                </a:solidFill>
                <a:latin typeface="Arial"/>
                <a:ea typeface="Arial"/>
                <a:cs typeface="Arial"/>
                <a:sym typeface="Arial"/>
                <a:hlinkClick r:id="rId5">
                  <a:extLst>
                    <a:ext uri="{A12FA001-AC4F-418D-AE19-62706E023703}">
                      <ahyp:hlinkClr val="tx"/>
                    </a:ext>
                  </a:extLst>
                </a:hlinkClick>
              </a:rPr>
              <a:t>https://www.sciencedirect.com/science/article/pii/S0034425724000774#f0060</a:t>
            </a:r>
            <a:r>
              <a:rPr b="0" i="0" lang="en-US" sz="1600" u="none" cap="none" strike="noStrike">
                <a:solidFill>
                  <a:srgbClr val="1F1F1F"/>
                </a:solidFill>
                <a:latin typeface="Arial"/>
                <a:ea typeface="Arial"/>
                <a:cs typeface="Arial"/>
                <a:sym typeface="Arial"/>
              </a:rPr>
              <a:t>)</a:t>
            </a:r>
            <a:endParaRPr/>
          </a:p>
          <a:p>
            <a:pPr indent="-241300" lvl="0" marL="342900" marR="0" rtl="0" algn="l">
              <a:lnSpc>
                <a:spcPct val="114000"/>
              </a:lnSpc>
              <a:spcBef>
                <a:spcPts val="600"/>
              </a:spcBef>
              <a:spcAft>
                <a:spcPts val="0"/>
              </a:spcAft>
              <a:buClr>
                <a:srgbClr val="000000"/>
              </a:buClr>
              <a:buSzPts val="1600"/>
              <a:buFont typeface="Arial"/>
              <a:buNone/>
            </a:pPr>
            <a:r>
              <a:t/>
            </a:r>
            <a:endParaRPr b="0" i="0" sz="1600" u="none" cap="none" strike="noStrike">
              <a:solidFill>
                <a:srgbClr val="1C1D1E"/>
              </a:solidFill>
              <a:latin typeface="Open Sans"/>
              <a:ea typeface="Open Sans"/>
              <a:cs typeface="Open Sans"/>
              <a:sym typeface="Open Sans"/>
            </a:endParaRPr>
          </a:p>
          <a:p>
            <a:pPr indent="-241300" lvl="0" marL="342900" marR="0" rtl="0" algn="l">
              <a:lnSpc>
                <a:spcPct val="114000"/>
              </a:lnSpc>
              <a:spcBef>
                <a:spcPts val="600"/>
              </a:spcBef>
              <a:spcAft>
                <a:spcPts val="0"/>
              </a:spcAft>
              <a:buClr>
                <a:srgbClr val="000000"/>
              </a:buClr>
              <a:buSzPts val="1600"/>
              <a:buFont typeface="Arial"/>
              <a:buNone/>
            </a:pPr>
            <a:r>
              <a:t/>
            </a:r>
            <a:endParaRPr b="0" i="0" sz="1600" u="none" cap="none" strike="noStrike">
              <a:solidFill>
                <a:srgbClr val="1C1D1E"/>
              </a:solidFill>
              <a:latin typeface="Open Sans"/>
              <a:ea typeface="Open Sans"/>
              <a:cs typeface="Open Sans"/>
              <a:sym typeface="Open Sans"/>
            </a:endParaRPr>
          </a:p>
          <a:p>
            <a:pPr indent="-190500" lvl="0" marL="342900" marR="0" rtl="0" algn="l">
              <a:lnSpc>
                <a:spcPct val="114000"/>
              </a:lnSpc>
              <a:spcBef>
                <a:spcPts val="60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Evapotranspiration</a:t>
            </a:r>
            <a:endParaRPr/>
          </a:p>
        </p:txBody>
      </p:sp>
      <p:sp>
        <p:nvSpPr>
          <p:cNvPr id="265" name="Google Shape;265;p26"/>
          <p:cNvSpPr txBox="1"/>
          <p:nvPr/>
        </p:nvSpPr>
        <p:spPr>
          <a:xfrm>
            <a:off x="480291" y="1048306"/>
            <a:ext cx="4901215"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400" u="none" cap="none" strike="noStrike">
                <a:solidFill>
                  <a:srgbClr val="000000"/>
                </a:solidFill>
                <a:latin typeface="Arial"/>
                <a:ea typeface="Arial"/>
                <a:cs typeface="Arial"/>
                <a:sym typeface="Arial"/>
              </a:rPr>
              <a:t>Tang et al., 2024 RSE</a:t>
            </a:r>
            <a:endParaRPr/>
          </a:p>
          <a:p>
            <a:pPr indent="0" lvl="0" marL="0" marR="0" rtl="0" algn="l">
              <a:lnSpc>
                <a:spcPct val="100000"/>
              </a:lnSpc>
              <a:spcBef>
                <a:spcPts val="0"/>
              </a:spcBef>
              <a:spcAft>
                <a:spcPts val="0"/>
              </a:spcAft>
              <a:buNone/>
            </a:pPr>
            <a:r>
              <a:rPr b="0" i="1" lang="en-US" sz="1400" u="none" cap="none" strike="noStrike">
                <a:solidFill>
                  <a:srgbClr val="000000"/>
                </a:solidFill>
                <a:latin typeface="Arial"/>
                <a:ea typeface="Arial"/>
                <a:cs typeface="Arial"/>
                <a:sym typeface="Arial"/>
              </a:rPr>
              <a:t>https://www.sciencedirect.com/science/article/pii/S0034425724000774#f0010</a:t>
            </a:r>
            <a:endParaRPr/>
          </a:p>
        </p:txBody>
      </p:sp>
      <p:pic>
        <p:nvPicPr>
          <p:cNvPr descr="Fig. 1" id="266" name="Google Shape;266;p26"/>
          <p:cNvPicPr preferRelativeResize="0"/>
          <p:nvPr/>
        </p:nvPicPr>
        <p:blipFill rotWithShape="1">
          <a:blip r:embed="rId3">
            <a:alphaModFix/>
          </a:blip>
          <a:srcRect b="0" l="0" r="0" t="0"/>
          <a:stretch/>
        </p:blipFill>
        <p:spPr>
          <a:xfrm>
            <a:off x="6095999" y="1257208"/>
            <a:ext cx="5144655" cy="5078455"/>
          </a:xfrm>
          <a:prstGeom prst="rect">
            <a:avLst/>
          </a:prstGeom>
          <a:noFill/>
          <a:ln>
            <a:noFill/>
          </a:ln>
        </p:spPr>
      </p:pic>
      <p:pic>
        <p:nvPicPr>
          <p:cNvPr id="267" name="Google Shape;267;p26"/>
          <p:cNvPicPr preferRelativeResize="0"/>
          <p:nvPr/>
        </p:nvPicPr>
        <p:blipFill rotWithShape="1">
          <a:blip r:embed="rId4">
            <a:alphaModFix/>
          </a:blip>
          <a:srcRect b="0" l="0" r="0" t="0"/>
          <a:stretch/>
        </p:blipFill>
        <p:spPr>
          <a:xfrm>
            <a:off x="571912" y="1785245"/>
            <a:ext cx="4809594" cy="447404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Evapotranspiration</a:t>
            </a:r>
            <a:endParaRPr/>
          </a:p>
        </p:txBody>
      </p:sp>
      <p:sp>
        <p:nvSpPr>
          <p:cNvPr id="273" name="Google Shape;273;p27"/>
          <p:cNvSpPr txBox="1"/>
          <p:nvPr/>
        </p:nvSpPr>
        <p:spPr>
          <a:xfrm>
            <a:off x="348299" y="1409190"/>
            <a:ext cx="11495400" cy="466287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2800"/>
              <a:buFont typeface="Noto Sans Symbols"/>
              <a:buNone/>
            </a:pPr>
            <a:r>
              <a:t/>
            </a:r>
            <a:endParaRPr b="0" i="0" sz="2800" u="none" cap="none" strike="noStrike">
              <a:solidFill>
                <a:schemeClr val="dk1"/>
              </a:solidFill>
              <a:latin typeface="Arial"/>
              <a:ea typeface="Arial"/>
              <a:cs typeface="Arial"/>
              <a:sym typeface="Arial"/>
            </a:endParaRPr>
          </a:p>
        </p:txBody>
      </p:sp>
      <p:pic>
        <p:nvPicPr>
          <p:cNvPr descr="A map of the united states&#10;&#10;Description automatically generated" id="274" name="Google Shape;274;p27"/>
          <p:cNvPicPr preferRelativeResize="0"/>
          <p:nvPr/>
        </p:nvPicPr>
        <p:blipFill rotWithShape="1">
          <a:blip r:embed="rId3">
            <a:alphaModFix/>
          </a:blip>
          <a:srcRect b="0" l="0" r="0" t="0"/>
          <a:stretch/>
        </p:blipFill>
        <p:spPr>
          <a:xfrm>
            <a:off x="891058" y="1643495"/>
            <a:ext cx="2863809" cy="1708953"/>
          </a:xfrm>
          <a:prstGeom prst="rect">
            <a:avLst/>
          </a:prstGeom>
          <a:noFill/>
          <a:ln>
            <a:noFill/>
          </a:ln>
        </p:spPr>
      </p:pic>
      <p:sp>
        <p:nvSpPr>
          <p:cNvPr id="275" name="Google Shape;275;p27"/>
          <p:cNvSpPr txBox="1"/>
          <p:nvPr/>
        </p:nvSpPr>
        <p:spPr>
          <a:xfrm>
            <a:off x="999569" y="3352448"/>
            <a:ext cx="21755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Evaporative Stress Index</a:t>
            </a:r>
            <a:endParaRPr/>
          </a:p>
        </p:txBody>
      </p:sp>
      <p:pic>
        <p:nvPicPr>
          <p:cNvPr descr="A map of the world&#10;&#10;Description automatically generated with medium confidence" id="276" name="Google Shape;276;p27"/>
          <p:cNvPicPr preferRelativeResize="0"/>
          <p:nvPr/>
        </p:nvPicPr>
        <p:blipFill rotWithShape="1">
          <a:blip r:embed="rId4">
            <a:alphaModFix/>
          </a:blip>
          <a:srcRect b="0" l="0" r="0" t="0"/>
          <a:stretch/>
        </p:blipFill>
        <p:spPr>
          <a:xfrm>
            <a:off x="3754867" y="2557961"/>
            <a:ext cx="4001637" cy="2076037"/>
          </a:xfrm>
          <a:prstGeom prst="rect">
            <a:avLst/>
          </a:prstGeom>
          <a:noFill/>
          <a:ln>
            <a:noFill/>
          </a:ln>
        </p:spPr>
      </p:pic>
      <p:sp>
        <p:nvSpPr>
          <p:cNvPr id="277" name="Google Shape;277;p27"/>
          <p:cNvSpPr txBox="1"/>
          <p:nvPr/>
        </p:nvSpPr>
        <p:spPr>
          <a:xfrm>
            <a:off x="5021026" y="4728627"/>
            <a:ext cx="176202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SERVIR Global ESI</a:t>
            </a:r>
            <a:endParaRPr/>
          </a:p>
        </p:txBody>
      </p:sp>
      <p:pic>
        <p:nvPicPr>
          <p:cNvPr descr="A picture containing text, map, screenshot&#10;&#10;Description automatically generated" id="278" name="Google Shape;278;p27"/>
          <p:cNvPicPr preferRelativeResize="0"/>
          <p:nvPr/>
        </p:nvPicPr>
        <p:blipFill rotWithShape="1">
          <a:blip r:embed="rId5">
            <a:alphaModFix/>
          </a:blip>
          <a:srcRect b="0" l="0" r="0" t="0"/>
          <a:stretch/>
        </p:blipFill>
        <p:spPr>
          <a:xfrm>
            <a:off x="8152120" y="3064996"/>
            <a:ext cx="3358170" cy="2076037"/>
          </a:xfrm>
          <a:prstGeom prst="rect">
            <a:avLst/>
          </a:prstGeom>
          <a:noFill/>
          <a:ln>
            <a:noFill/>
          </a:ln>
        </p:spPr>
      </p:pic>
      <p:sp>
        <p:nvSpPr>
          <p:cNvPr id="279" name="Google Shape;279;p27"/>
          <p:cNvSpPr txBox="1"/>
          <p:nvPr/>
        </p:nvSpPr>
        <p:spPr>
          <a:xfrm>
            <a:off x="9533670" y="5141033"/>
            <a:ext cx="12939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ECOSTRESS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GPP/NPP</a:t>
            </a:r>
            <a:endParaRPr/>
          </a:p>
        </p:txBody>
      </p:sp>
      <p:sp>
        <p:nvSpPr>
          <p:cNvPr id="285" name="Google Shape;285;p28"/>
          <p:cNvSpPr txBox="1"/>
          <p:nvPr>
            <p:ph idx="1" type="body"/>
          </p:nvPr>
        </p:nvSpPr>
        <p:spPr>
          <a:xfrm>
            <a:off x="348300" y="1097550"/>
            <a:ext cx="11495400" cy="4662900"/>
          </a:xfrm>
          <a:prstGeom prst="rect">
            <a:avLst/>
          </a:prstGeom>
          <a:noFill/>
          <a:ln>
            <a:noFill/>
          </a:ln>
        </p:spPr>
        <p:txBody>
          <a:bodyPr anchorCtr="0" anchor="t" bIns="45700" lIns="91425" spcFirstLastPara="1" rIns="91425" wrap="square" tIns="45700">
            <a:noAutofit/>
          </a:bodyPr>
          <a:lstStyle/>
          <a:p>
            <a:pPr indent="-214311" lvl="0" marL="214311" rtl="0" algn="l">
              <a:lnSpc>
                <a:spcPct val="150000"/>
              </a:lnSpc>
              <a:spcBef>
                <a:spcPts val="0"/>
              </a:spcBef>
              <a:spcAft>
                <a:spcPts val="0"/>
              </a:spcAft>
              <a:buSzPts val="1600"/>
              <a:buChar char="❖"/>
            </a:pPr>
            <a:r>
              <a:rPr b="0" i="0" lang="en-US" sz="2000">
                <a:solidFill>
                  <a:srgbClr val="000000"/>
                </a:solidFill>
                <a:latin typeface="Calibri"/>
                <a:ea typeface="Calibri"/>
                <a:cs typeface="Calibri"/>
                <a:sym typeface="Calibri"/>
              </a:rPr>
              <a:t>WGCV to consider potential for GPP/NPP land product Focus Area within LPV</a:t>
            </a:r>
            <a:endParaRPr sz="2000"/>
          </a:p>
          <a:p>
            <a:pPr indent="0" lvl="0" marL="0" rtl="0" algn="l">
              <a:lnSpc>
                <a:spcPct val="150000"/>
              </a:lnSpc>
              <a:spcBef>
                <a:spcPts val="0"/>
              </a:spcBef>
              <a:spcAft>
                <a:spcPts val="0"/>
              </a:spcAft>
              <a:buSzPts val="1600"/>
              <a:buNone/>
            </a:pPr>
            <a:r>
              <a:rPr lang="en-US" sz="2000"/>
              <a:t>	MODIS GPP/NPP uses FPAR, Land Cover, modelled products (LST), etc.</a:t>
            </a:r>
            <a:endParaRPr/>
          </a:p>
          <a:p>
            <a:pPr indent="0" lvl="0" marL="0" rtl="0" algn="l">
              <a:lnSpc>
                <a:spcPct val="150000"/>
              </a:lnSpc>
              <a:spcBef>
                <a:spcPts val="0"/>
              </a:spcBef>
              <a:spcAft>
                <a:spcPts val="0"/>
              </a:spcAft>
              <a:buSzPts val="1600"/>
              <a:buNone/>
            </a:pPr>
            <a:r>
              <a:rPr lang="en-US" sz="2000"/>
              <a:t>	New missions as well with GPP/NPP implications</a:t>
            </a:r>
            <a:endParaRPr/>
          </a:p>
          <a:p>
            <a:pPr indent="0" lvl="0" marL="0" rtl="0" algn="l">
              <a:lnSpc>
                <a:spcPct val="90000"/>
              </a:lnSpc>
              <a:spcBef>
                <a:spcPts val="1000"/>
              </a:spcBef>
              <a:spcAft>
                <a:spcPts val="0"/>
              </a:spcAft>
              <a:buSzPts val="2800"/>
              <a:buNone/>
            </a:pPr>
            <a:r>
              <a:t/>
            </a:r>
            <a:endParaRPr sz="2000"/>
          </a:p>
        </p:txBody>
      </p:sp>
      <p:pic>
        <p:nvPicPr>
          <p:cNvPr id="286" name="Google Shape;286;p28"/>
          <p:cNvPicPr preferRelativeResize="0"/>
          <p:nvPr/>
        </p:nvPicPr>
        <p:blipFill rotWithShape="1">
          <a:blip r:embed="rId3">
            <a:alphaModFix/>
          </a:blip>
          <a:srcRect b="0" l="0" r="0" t="0"/>
          <a:stretch/>
        </p:blipFill>
        <p:spPr>
          <a:xfrm>
            <a:off x="1114572" y="3029184"/>
            <a:ext cx="2122889" cy="2122889"/>
          </a:xfrm>
          <a:prstGeom prst="rect">
            <a:avLst/>
          </a:prstGeom>
          <a:noFill/>
          <a:ln>
            <a:noFill/>
          </a:ln>
        </p:spPr>
      </p:pic>
      <p:sp>
        <p:nvSpPr>
          <p:cNvPr id="287" name="Google Shape;287;p28"/>
          <p:cNvSpPr txBox="1"/>
          <p:nvPr/>
        </p:nvSpPr>
        <p:spPr>
          <a:xfrm>
            <a:off x="2783499" y="5622983"/>
            <a:ext cx="720581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GPP/NPP - Gross Primary Production/Net Primary Production</a:t>
            </a:r>
            <a:endParaRPr/>
          </a:p>
        </p:txBody>
      </p:sp>
      <p:pic>
        <p:nvPicPr>
          <p:cNvPr id="288" name="Google Shape;288;p28"/>
          <p:cNvPicPr preferRelativeResize="0"/>
          <p:nvPr/>
        </p:nvPicPr>
        <p:blipFill rotWithShape="1">
          <a:blip r:embed="rId4">
            <a:alphaModFix/>
          </a:blip>
          <a:srcRect b="0" l="0" r="0" t="0"/>
          <a:stretch/>
        </p:blipFill>
        <p:spPr>
          <a:xfrm>
            <a:off x="4201432" y="3018257"/>
            <a:ext cx="3634957" cy="2122890"/>
          </a:xfrm>
          <a:prstGeom prst="rect">
            <a:avLst/>
          </a:prstGeom>
          <a:noFill/>
          <a:ln>
            <a:noFill/>
          </a:ln>
        </p:spPr>
      </p:pic>
      <p:sp>
        <p:nvSpPr>
          <p:cNvPr id="289" name="Google Shape;289;p28"/>
          <p:cNvSpPr txBox="1"/>
          <p:nvPr/>
        </p:nvSpPr>
        <p:spPr>
          <a:xfrm>
            <a:off x="1364736" y="5194130"/>
            <a:ext cx="16225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MODIS GPP/NPP</a:t>
            </a:r>
            <a:endParaRPr/>
          </a:p>
        </p:txBody>
      </p:sp>
      <p:sp>
        <p:nvSpPr>
          <p:cNvPr id="290" name="Google Shape;290;p28"/>
          <p:cNvSpPr txBox="1"/>
          <p:nvPr/>
        </p:nvSpPr>
        <p:spPr>
          <a:xfrm>
            <a:off x="5202192" y="5206450"/>
            <a:ext cx="159851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OCO2 and OCO3</a:t>
            </a:r>
            <a:endParaRPr/>
          </a:p>
        </p:txBody>
      </p:sp>
      <p:sp>
        <p:nvSpPr>
          <p:cNvPr id="291" name="Google Shape;291;p28"/>
          <p:cNvSpPr txBox="1"/>
          <p:nvPr/>
        </p:nvSpPr>
        <p:spPr>
          <a:xfrm>
            <a:off x="9772234" y="5167333"/>
            <a:ext cx="8226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TEMPO</a:t>
            </a:r>
            <a:endParaRPr/>
          </a:p>
        </p:txBody>
      </p:sp>
      <p:pic>
        <p:nvPicPr>
          <p:cNvPr descr="A map of the united states&#10;&#10;Description automatically generated with medium confidence" id="292" name="Google Shape;292;p28"/>
          <p:cNvPicPr preferRelativeResize="0"/>
          <p:nvPr/>
        </p:nvPicPr>
        <p:blipFill rotWithShape="1">
          <a:blip r:embed="rId5">
            <a:alphaModFix/>
          </a:blip>
          <a:srcRect b="0" l="0" r="0" t="0"/>
          <a:stretch/>
        </p:blipFill>
        <p:spPr>
          <a:xfrm>
            <a:off x="8530723" y="3125861"/>
            <a:ext cx="2908905" cy="19036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Earth Observation Assessment</a:t>
            </a:r>
            <a:endParaRPr/>
          </a:p>
        </p:txBody>
      </p:sp>
      <p:pic>
        <p:nvPicPr>
          <p:cNvPr descr="A document with text and images&#10;&#10;Description automatically generated" id="298" name="Google Shape;298;p29"/>
          <p:cNvPicPr preferRelativeResize="0"/>
          <p:nvPr/>
        </p:nvPicPr>
        <p:blipFill rotWithShape="1">
          <a:blip r:embed="rId3">
            <a:alphaModFix/>
          </a:blip>
          <a:srcRect b="0" l="0" r="0" t="0"/>
          <a:stretch/>
        </p:blipFill>
        <p:spPr>
          <a:xfrm>
            <a:off x="1585326" y="1174283"/>
            <a:ext cx="6326274" cy="4822256"/>
          </a:xfrm>
          <a:prstGeom prst="rect">
            <a:avLst/>
          </a:prstGeom>
          <a:noFill/>
          <a:ln>
            <a:noFill/>
          </a:ln>
        </p:spPr>
      </p:pic>
      <p:sp>
        <p:nvSpPr>
          <p:cNvPr id="299" name="Google Shape;299;p29"/>
          <p:cNvSpPr txBox="1"/>
          <p:nvPr/>
        </p:nvSpPr>
        <p:spPr>
          <a:xfrm>
            <a:off x="8556859" y="1992429"/>
            <a:ext cx="3017173"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2023: 	Agriculture and Forestry</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Climate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2024: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2025: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2026: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2027: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2028: 	Agriculture and Forestry</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Climate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2029: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83" name="Google Shape;83;p3"/>
          <p:cNvSpPr txBox="1"/>
          <p:nvPr>
            <p:ph type="title"/>
          </p:nvPr>
        </p:nvSpPr>
        <p:spPr>
          <a:xfrm>
            <a:off x="176050" y="212510"/>
            <a:ext cx="9387000" cy="74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400"/>
              <a:buFont typeface="Arial"/>
              <a:buNone/>
            </a:pPr>
            <a:r>
              <a:rPr lang="en-US"/>
              <a:t>Focus Area Leads</a:t>
            </a:r>
            <a:endParaRPr sz="1400">
              <a:solidFill>
                <a:schemeClr val="dk1"/>
              </a:solidFill>
            </a:endParaRPr>
          </a:p>
          <a:p>
            <a:pPr indent="0" lvl="0" marL="0" rtl="0" algn="l">
              <a:lnSpc>
                <a:spcPct val="90000"/>
              </a:lnSpc>
              <a:spcBef>
                <a:spcPts val="0"/>
              </a:spcBef>
              <a:spcAft>
                <a:spcPts val="0"/>
              </a:spcAft>
              <a:buSzPts val="4400"/>
              <a:buNone/>
            </a:pPr>
            <a:r>
              <a:t/>
            </a:r>
            <a:endParaRPr/>
          </a:p>
        </p:txBody>
      </p:sp>
      <p:graphicFrame>
        <p:nvGraphicFramePr>
          <p:cNvPr id="84" name="Google Shape;84;p3"/>
          <p:cNvGraphicFramePr/>
          <p:nvPr/>
        </p:nvGraphicFramePr>
        <p:xfrm>
          <a:off x="435379" y="1138544"/>
          <a:ext cx="3000000" cy="3000000"/>
        </p:xfrm>
        <a:graphic>
          <a:graphicData uri="http://schemas.openxmlformats.org/drawingml/2006/table">
            <a:tbl>
              <a:tblPr>
                <a:noFill/>
                <a:tableStyleId>{6718A911-F462-4C03-820C-31B3BAB572CF}</a:tableStyleId>
              </a:tblPr>
              <a:tblGrid>
                <a:gridCol w="1435850"/>
                <a:gridCol w="1398625"/>
                <a:gridCol w="1842275"/>
                <a:gridCol w="2587875"/>
                <a:gridCol w="1596575"/>
                <a:gridCol w="2707575"/>
              </a:tblGrid>
              <a:tr h="174775">
                <a:tc>
                  <a:txBody>
                    <a:bodyPr/>
                    <a:lstStyle/>
                    <a:p>
                      <a:pPr indent="0" lvl="0" marL="0" marR="0" rtl="0" algn="l">
                        <a:lnSpc>
                          <a:spcPct val="100000"/>
                        </a:lnSpc>
                        <a:spcBef>
                          <a:spcPts val="0"/>
                        </a:spcBef>
                        <a:spcAft>
                          <a:spcPts val="0"/>
                        </a:spcAft>
                        <a:buNone/>
                      </a:pPr>
                      <a:r>
                        <a:rPr lang="en-US" sz="900" u="none" cap="none" strike="noStrike"/>
                        <a:t> </a:t>
                      </a:r>
                      <a:endParaRPr b="0" i="0" sz="900" u="none" cap="none" strike="noStrike">
                        <a:solidFill>
                          <a:srgbClr val="000000"/>
                        </a:solidFill>
                        <a:latin typeface="Arial"/>
                        <a:ea typeface="Arial"/>
                        <a:cs typeface="Arial"/>
                        <a:sym typeface="Arial"/>
                      </a:endParaRPr>
                    </a:p>
                  </a:txBody>
                  <a:tcPr marT="4650" marB="0" marR="4650" marL="4650" anchor="b"/>
                </a:tc>
                <a:tc>
                  <a:txBody>
                    <a:bodyPr/>
                    <a:lstStyle/>
                    <a:p>
                      <a:pPr indent="0" lvl="0" marL="0" marR="0" rtl="0" algn="l">
                        <a:lnSpc>
                          <a:spcPct val="100000"/>
                        </a:lnSpc>
                        <a:spcBef>
                          <a:spcPts val="0"/>
                        </a:spcBef>
                        <a:spcAft>
                          <a:spcPts val="0"/>
                        </a:spcAft>
                        <a:buNone/>
                      </a:pPr>
                      <a:r>
                        <a:rPr b="1" lang="en-US" sz="900" u="none" cap="none" strike="noStrike"/>
                        <a:t>First Name</a:t>
                      </a:r>
                      <a:endParaRPr b="1"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b="1" lang="en-US" sz="900" u="none" cap="none" strike="noStrike"/>
                        <a:t>Last Name</a:t>
                      </a:r>
                      <a:endParaRPr b="1"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b="1" lang="en-US" sz="900" u="none" cap="none" strike="noStrike"/>
                        <a:t>Institution</a:t>
                      </a:r>
                      <a:endParaRPr b="1"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b="1" lang="en-US" sz="900" u="none" cap="none" strike="noStrike"/>
                        <a:t>Institution</a:t>
                      </a:r>
                      <a:endParaRPr b="1"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b="1" lang="en-US" sz="900" u="none" cap="none" strike="noStrike"/>
                        <a:t>End of Term</a:t>
                      </a:r>
                      <a:endParaRPr b="1" i="0" sz="900" u="none" cap="none" strike="noStrike">
                        <a:solidFill>
                          <a:srgbClr val="000000"/>
                        </a:solidFill>
                        <a:latin typeface="Calibri"/>
                        <a:ea typeface="Calibri"/>
                        <a:cs typeface="Calibri"/>
                        <a:sym typeface="Calibri"/>
                      </a:endParaRPr>
                    </a:p>
                  </a:txBody>
                  <a:tcPr marT="4650" marB="0" marR="4650" marL="4650" anchor="b"/>
                </a:tc>
              </a:tr>
              <a:tr h="150325">
                <a:tc rowSpan="3">
                  <a:txBody>
                    <a:bodyPr/>
                    <a:lstStyle/>
                    <a:p>
                      <a:pPr indent="0" lvl="0" marL="0" marR="0" rtl="0" algn="ctr">
                        <a:lnSpc>
                          <a:spcPct val="100000"/>
                        </a:lnSpc>
                        <a:spcBef>
                          <a:spcPts val="0"/>
                        </a:spcBef>
                        <a:spcAft>
                          <a:spcPts val="0"/>
                        </a:spcAft>
                        <a:buNone/>
                      </a:pPr>
                      <a:r>
                        <a:rPr b="1" lang="en-US" sz="900" u="none" cap="none" strike="noStrike"/>
                        <a:t>Admin</a:t>
                      </a:r>
                      <a:endParaRPr b="1" i="0" sz="900" u="none" cap="none" strike="noStrike">
                        <a:solidFill>
                          <a:srgbClr val="000000"/>
                        </a:solidFill>
                        <a:latin typeface="Calibri"/>
                        <a:ea typeface="Calibri"/>
                        <a:cs typeface="Calibri"/>
                        <a:sym typeface="Calibri"/>
                      </a:endParaRPr>
                    </a:p>
                  </a:txBody>
                  <a:tcPr marT="4650" marB="0" marR="4650" marL="4650" anchor="ctr"/>
                </a:tc>
                <a:tc>
                  <a:txBody>
                    <a:bodyPr/>
                    <a:lstStyle/>
                    <a:p>
                      <a:pPr indent="0" lvl="0" marL="0" marR="0" rtl="0" algn="l">
                        <a:lnSpc>
                          <a:spcPct val="100000"/>
                        </a:lnSpc>
                        <a:spcBef>
                          <a:spcPts val="0"/>
                        </a:spcBef>
                        <a:spcAft>
                          <a:spcPts val="0"/>
                        </a:spcAft>
                        <a:buNone/>
                      </a:pPr>
                      <a:r>
                        <a:rPr lang="en-US" sz="900" u="none" cap="none" strike="noStrike">
                          <a:highlight>
                            <a:srgbClr val="FFFF00"/>
                          </a:highlight>
                        </a:rPr>
                        <a:t>Michael</a:t>
                      </a:r>
                      <a:endParaRPr b="0" i="0" sz="900" u="none" cap="none" strike="noStrike">
                        <a:solidFill>
                          <a:srgbClr val="000000"/>
                        </a:solidFill>
                        <a:highlight>
                          <a:srgbClr val="FFFF00"/>
                        </a:highlight>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highlight>
                            <a:srgbClr val="FFFF00"/>
                          </a:highlight>
                        </a:rPr>
                        <a:t>Cosh </a:t>
                      </a:r>
                      <a:endParaRPr b="0" i="0" sz="900" u="none" cap="none" strike="noStrike">
                        <a:solidFill>
                          <a:srgbClr val="000000"/>
                        </a:solidFill>
                        <a:highlight>
                          <a:srgbClr val="FFFF00"/>
                        </a:highlight>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highlight>
                            <a:srgbClr val="FFFF00"/>
                          </a:highlight>
                        </a:rPr>
                        <a:t>USDA </a:t>
                      </a:r>
                      <a:endParaRPr b="0" i="0" sz="900" u="none" cap="none" strike="noStrike">
                        <a:solidFill>
                          <a:srgbClr val="000000"/>
                        </a:solidFill>
                        <a:highlight>
                          <a:srgbClr val="FFFF00"/>
                        </a:highlight>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highlight>
                            <a:srgbClr val="FFFF00"/>
                          </a:highlight>
                        </a:rPr>
                        <a:t>USA </a:t>
                      </a:r>
                      <a:endParaRPr b="0" i="0" sz="900" u="none" cap="none" strike="noStrike">
                        <a:solidFill>
                          <a:srgbClr val="000000"/>
                        </a:solidFill>
                        <a:highlight>
                          <a:srgbClr val="FFFF00"/>
                        </a:highlight>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highlight>
                            <a:srgbClr val="FFFF00"/>
                          </a:highlight>
                        </a:rPr>
                        <a:t>Apr 2025  </a:t>
                      </a:r>
                      <a:endParaRPr b="0" i="0" sz="900" u="none" cap="none" strike="noStrike">
                        <a:solidFill>
                          <a:srgbClr val="000000"/>
                        </a:solidFill>
                        <a:highlight>
                          <a:srgbClr val="FFFF00"/>
                        </a:highlight>
                        <a:latin typeface="Calibri"/>
                        <a:ea typeface="Calibri"/>
                        <a:cs typeface="Calibri"/>
                        <a:sym typeface="Calibri"/>
                      </a:endParaRPr>
                    </a:p>
                  </a:txBody>
                  <a:tcPr marT="4650" marB="0" marR="4650" marL="4650" anchor="b"/>
                </a:tc>
              </a:tr>
              <a:tr h="228525">
                <a:tc vMerge="1"/>
                <a:tc>
                  <a:txBody>
                    <a:bodyPr/>
                    <a:lstStyle/>
                    <a:p>
                      <a:pPr indent="0" lvl="0" marL="0" marR="0" rtl="0" algn="l">
                        <a:lnSpc>
                          <a:spcPct val="100000"/>
                        </a:lnSpc>
                        <a:spcBef>
                          <a:spcPts val="0"/>
                        </a:spcBef>
                        <a:spcAft>
                          <a:spcPts val="0"/>
                        </a:spcAft>
                        <a:buNone/>
                      </a:pPr>
                      <a:r>
                        <a:rPr lang="en-US" sz="900" u="none" cap="none" strike="noStrike"/>
                        <a:t>Fabrizio</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Niro</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ESA</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Italy</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Apr 2025 (promotion to Chair)</a:t>
                      </a:r>
                      <a:endParaRPr b="0" i="0" sz="900" u="none" cap="none" strike="noStrike">
                        <a:solidFill>
                          <a:srgbClr val="000000"/>
                        </a:solidFill>
                        <a:latin typeface="Calibri"/>
                        <a:ea typeface="Calibri"/>
                        <a:cs typeface="Calibri"/>
                        <a:sym typeface="Calibri"/>
                      </a:endParaRPr>
                    </a:p>
                  </a:txBody>
                  <a:tcPr marT="4650" marB="0" marR="4650" marL="4650" anchor="b"/>
                </a:tc>
              </a:tr>
              <a:tr h="150325">
                <a:tc vMerge="1"/>
                <a:tc>
                  <a:txBody>
                    <a:bodyPr/>
                    <a:lstStyle/>
                    <a:p>
                      <a:pPr indent="0" lvl="0" marL="0" marR="0" rtl="0" algn="l">
                        <a:lnSpc>
                          <a:spcPct val="100000"/>
                        </a:lnSpc>
                        <a:spcBef>
                          <a:spcPts val="0"/>
                        </a:spcBef>
                        <a:spcAft>
                          <a:spcPts val="0"/>
                        </a:spcAft>
                        <a:buNone/>
                      </a:pPr>
                      <a:r>
                        <a:rPr lang="en-US" sz="900" u="none" cap="none" strike="noStrike"/>
                        <a:t>Jaime</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Nickeson</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GSFC</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USA</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 </a:t>
                      </a:r>
                      <a:endParaRPr b="0" i="0" sz="900" u="none" cap="none" strike="noStrike">
                        <a:solidFill>
                          <a:srgbClr val="000000"/>
                        </a:solidFill>
                        <a:latin typeface="Calibri"/>
                        <a:ea typeface="Calibri"/>
                        <a:cs typeface="Calibri"/>
                        <a:sym typeface="Calibri"/>
                      </a:endParaRPr>
                    </a:p>
                  </a:txBody>
                  <a:tcPr marT="4650" marB="0" marR="4650" marL="4650" anchor="b"/>
                </a:tc>
              </a:tr>
              <a:tr h="150325">
                <a:tc rowSpan="3">
                  <a:txBody>
                    <a:bodyPr/>
                    <a:lstStyle/>
                    <a:p>
                      <a:pPr indent="0" lvl="0" marL="0" marR="0" rtl="0" algn="ctr">
                        <a:lnSpc>
                          <a:spcPct val="100000"/>
                        </a:lnSpc>
                        <a:spcBef>
                          <a:spcPts val="0"/>
                        </a:spcBef>
                        <a:spcAft>
                          <a:spcPts val="0"/>
                        </a:spcAft>
                        <a:buNone/>
                      </a:pPr>
                      <a:r>
                        <a:rPr b="1" lang="en-US" sz="900" u="none" cap="none" strike="noStrike"/>
                        <a:t>Land Cover</a:t>
                      </a:r>
                      <a:endParaRPr b="1" i="0" sz="900" u="none" cap="none" strike="noStrike">
                        <a:solidFill>
                          <a:srgbClr val="000000"/>
                        </a:solidFill>
                        <a:latin typeface="Calibri"/>
                        <a:ea typeface="Calibri"/>
                        <a:cs typeface="Calibri"/>
                        <a:sym typeface="Calibri"/>
                      </a:endParaRPr>
                    </a:p>
                  </a:txBody>
                  <a:tcPr marT="4650" marB="0" marR="4650" marL="4650" anchor="ctr"/>
                </a:tc>
                <a:tc>
                  <a:txBody>
                    <a:bodyPr/>
                    <a:lstStyle/>
                    <a:p>
                      <a:pPr indent="0" lvl="0" marL="0" marR="0" rtl="0" algn="l">
                        <a:lnSpc>
                          <a:spcPct val="100000"/>
                        </a:lnSpc>
                        <a:spcBef>
                          <a:spcPts val="0"/>
                        </a:spcBef>
                        <a:spcAft>
                          <a:spcPts val="0"/>
                        </a:spcAft>
                        <a:buNone/>
                      </a:pPr>
                      <a:r>
                        <a:rPr lang="en-US" sz="900" u="none" cap="none" strike="noStrike"/>
                        <a:t>Alexandra</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Tyukavina</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University of Maryland</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USA</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March 2027 (2</a:t>
                      </a:r>
                      <a:r>
                        <a:rPr baseline="30000" lang="en-US" sz="900" u="none" cap="none" strike="noStrike"/>
                        <a:t>nd</a:t>
                      </a:r>
                      <a:r>
                        <a:rPr lang="en-US" sz="900" u="none" cap="none" strike="noStrike"/>
                        <a:t> term)</a:t>
                      </a:r>
                      <a:endParaRPr b="0" i="0" sz="900" u="none" cap="none" strike="noStrike">
                        <a:solidFill>
                          <a:srgbClr val="000000"/>
                        </a:solidFill>
                        <a:latin typeface="Calibri"/>
                        <a:ea typeface="Calibri"/>
                        <a:cs typeface="Calibri"/>
                        <a:sym typeface="Calibri"/>
                      </a:endParaRPr>
                    </a:p>
                  </a:txBody>
                  <a:tcPr marT="4650" marB="0" marR="4650" marL="4650" anchor="b"/>
                </a:tc>
              </a:tr>
              <a:tr h="150325">
                <a:tc vMerge="1"/>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Nandika</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Tsendbazar</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Wageningen University</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Netherlands</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April 2027(1</a:t>
                      </a:r>
                      <a:r>
                        <a:rPr b="0" baseline="30000" i="0" lang="en-US" sz="900" u="none" cap="none" strike="noStrike">
                          <a:solidFill>
                            <a:schemeClr val="dk1"/>
                          </a:solidFill>
                          <a:latin typeface="Calibri"/>
                          <a:ea typeface="Calibri"/>
                          <a:cs typeface="Calibri"/>
                          <a:sym typeface="Calibri"/>
                        </a:rPr>
                        <a:t>st</a:t>
                      </a:r>
                      <a:r>
                        <a:rPr b="0" i="0" lang="en-US" sz="900" u="none" cap="none" strike="noStrike">
                          <a:solidFill>
                            <a:schemeClr val="dk1"/>
                          </a:solidFill>
                          <a:latin typeface="Calibri"/>
                          <a:ea typeface="Calibri"/>
                          <a:cs typeface="Calibri"/>
                          <a:sym typeface="Calibri"/>
                        </a:rPr>
                        <a:t> term)</a:t>
                      </a:r>
                      <a:endParaRPr/>
                    </a:p>
                  </a:txBody>
                  <a:tcPr marT="4650" marB="0" marR="4650" marL="4650" anchor="b"/>
                </a:tc>
              </a:tr>
              <a:tr h="184800">
                <a:tc vMerge="1"/>
                <a:tc>
                  <a:txBody>
                    <a:bodyPr/>
                    <a:lstStyle/>
                    <a:p>
                      <a:pPr indent="0" lvl="0" marL="0" marR="0" rtl="0" algn="l">
                        <a:lnSpc>
                          <a:spcPct val="100000"/>
                        </a:lnSpc>
                        <a:spcBef>
                          <a:spcPts val="0"/>
                        </a:spcBef>
                        <a:spcAft>
                          <a:spcPts val="0"/>
                        </a:spcAft>
                        <a:buNone/>
                      </a:pPr>
                      <a:r>
                        <a:rPr lang="en-US" sz="900" u="none" cap="none" strike="noStrike">
                          <a:solidFill>
                            <a:srgbClr val="00B050"/>
                          </a:solidFill>
                        </a:rPr>
                        <a:t>Sophie</a:t>
                      </a:r>
                      <a:endParaRPr b="0" i="0" sz="900" u="none" cap="none" strike="noStrike">
                        <a:solidFill>
                          <a:srgbClr val="00B05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rgbClr val="00B050"/>
                          </a:solidFill>
                        </a:rPr>
                        <a:t>Bontemps</a:t>
                      </a:r>
                      <a:endParaRPr b="0" i="0" sz="900" u="none" cap="none" strike="noStrike">
                        <a:solidFill>
                          <a:srgbClr val="00B05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rgbClr val="00B050"/>
                          </a:solidFill>
                        </a:rPr>
                        <a:t>Université Catholique de Louvain</a:t>
                      </a:r>
                      <a:endParaRPr b="0" i="0" sz="900" u="none" cap="none" strike="noStrike">
                        <a:solidFill>
                          <a:srgbClr val="00B05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rgbClr val="00B050"/>
                          </a:solidFill>
                        </a:rPr>
                        <a:t>Belgium</a:t>
                      </a:r>
                      <a:endParaRPr b="0" i="0" sz="900" u="none" cap="none" strike="noStrike">
                        <a:solidFill>
                          <a:srgbClr val="00B05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rgbClr val="00B050"/>
                          </a:solidFill>
                          <a:latin typeface="Calibri"/>
                          <a:ea typeface="Calibri"/>
                          <a:cs typeface="Calibri"/>
                          <a:sym typeface="Calibri"/>
                        </a:rPr>
                        <a:t>Ex-officio</a:t>
                      </a:r>
                      <a:endParaRPr/>
                    </a:p>
                  </a:txBody>
                  <a:tcPr marT="4650" marB="0" marR="4650" marL="4650" anchor="b"/>
                </a:tc>
              </a:tr>
              <a:tr h="150325">
                <a:tc rowSpan="3">
                  <a:txBody>
                    <a:bodyPr/>
                    <a:lstStyle/>
                    <a:p>
                      <a:pPr indent="0" lvl="0" marL="0" marR="0" rtl="0" algn="ctr">
                        <a:lnSpc>
                          <a:spcPct val="100000"/>
                        </a:lnSpc>
                        <a:spcBef>
                          <a:spcPts val="0"/>
                        </a:spcBef>
                        <a:spcAft>
                          <a:spcPts val="0"/>
                        </a:spcAft>
                        <a:buNone/>
                      </a:pPr>
                      <a:r>
                        <a:rPr b="1" lang="en-US" sz="900" u="none" cap="none" strike="noStrike"/>
                        <a:t>Biophysical</a:t>
                      </a:r>
                      <a:endParaRPr b="1" i="0" sz="900" u="none" cap="none" strike="noStrike">
                        <a:solidFill>
                          <a:srgbClr val="000000"/>
                        </a:solidFill>
                        <a:latin typeface="Calibri"/>
                        <a:ea typeface="Calibri"/>
                        <a:cs typeface="Calibri"/>
                        <a:sym typeface="Calibri"/>
                      </a:endParaRPr>
                    </a:p>
                  </a:txBody>
                  <a:tcPr marT="4650" marB="0" marR="4650" marL="4650" anchor="ctr"/>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Richard </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Fernandes</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Natural Resources Canada</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Canada</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Apr 2027 (last term)</a:t>
                      </a:r>
                      <a:endParaRPr/>
                    </a:p>
                  </a:txBody>
                  <a:tcPr marT="4650" marB="0" marR="4650" marL="4650" anchor="b"/>
                </a:tc>
              </a:tr>
              <a:tr h="228525">
                <a:tc vMerge="1"/>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Hao</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Tang</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University of Maryland</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USA</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April 2027 (1</a:t>
                      </a:r>
                      <a:r>
                        <a:rPr b="0" baseline="30000" i="0" lang="en-US" sz="900" u="none" cap="none" strike="noStrike">
                          <a:solidFill>
                            <a:schemeClr val="dk1"/>
                          </a:solidFill>
                          <a:latin typeface="Calibri"/>
                          <a:ea typeface="Calibri"/>
                          <a:cs typeface="Calibri"/>
                          <a:sym typeface="Calibri"/>
                        </a:rPr>
                        <a:t>st</a:t>
                      </a:r>
                      <a:r>
                        <a:rPr b="0" i="0" lang="en-US" sz="900" u="none" cap="none" strike="noStrike">
                          <a:solidFill>
                            <a:schemeClr val="dk1"/>
                          </a:solidFill>
                          <a:latin typeface="Calibri"/>
                          <a:ea typeface="Calibri"/>
                          <a:cs typeface="Calibri"/>
                          <a:sym typeface="Calibri"/>
                        </a:rPr>
                        <a:t> term)</a:t>
                      </a:r>
                      <a:endParaRPr/>
                    </a:p>
                  </a:txBody>
                  <a:tcPr marT="4650" marB="0" marR="4650" marL="4650" anchor="b"/>
                </a:tc>
              </a:tr>
              <a:tr h="150325">
                <a:tc vMerge="1"/>
                <a:tc>
                  <a:txBody>
                    <a:bodyPr/>
                    <a:lstStyle/>
                    <a:p>
                      <a:pPr indent="0" lvl="0" marL="0" marR="0" rtl="0" algn="l">
                        <a:lnSpc>
                          <a:spcPct val="100000"/>
                        </a:lnSpc>
                        <a:spcBef>
                          <a:spcPts val="0"/>
                        </a:spcBef>
                        <a:spcAft>
                          <a:spcPts val="0"/>
                        </a:spcAft>
                        <a:buNone/>
                      </a:pPr>
                      <a:r>
                        <a:rPr lang="en-US" sz="900" u="none" cap="none" strike="noStrike">
                          <a:solidFill>
                            <a:schemeClr val="dk1"/>
                          </a:solidFill>
                        </a:rPr>
                        <a:t>Luke</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Brown</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University of Salford</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UK</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Jan 2026 (1</a:t>
                      </a:r>
                      <a:r>
                        <a:rPr baseline="30000" lang="en-US" sz="900" u="none" cap="none" strike="noStrike">
                          <a:solidFill>
                            <a:schemeClr val="dk1"/>
                          </a:solidFill>
                        </a:rPr>
                        <a:t>st</a:t>
                      </a:r>
                      <a:r>
                        <a:rPr lang="en-US" sz="900" u="none" cap="none" strike="noStrike">
                          <a:solidFill>
                            <a:schemeClr val="dk1"/>
                          </a:solidFill>
                        </a:rPr>
                        <a:t> term)</a:t>
                      </a:r>
                      <a:endParaRPr b="0" i="0" sz="900" u="none" cap="none" strike="noStrike">
                        <a:solidFill>
                          <a:schemeClr val="dk1"/>
                        </a:solidFill>
                        <a:latin typeface="Calibri"/>
                        <a:ea typeface="Calibri"/>
                        <a:cs typeface="Calibri"/>
                        <a:sym typeface="Calibri"/>
                      </a:endParaRPr>
                    </a:p>
                  </a:txBody>
                  <a:tcPr marT="4650" marB="0" marR="4650" marL="4650" anchor="b"/>
                </a:tc>
              </a:tr>
              <a:tr h="150325">
                <a:tc rowSpan="2">
                  <a:txBody>
                    <a:bodyPr/>
                    <a:lstStyle/>
                    <a:p>
                      <a:pPr indent="0" lvl="0" marL="0" marR="0" rtl="0" algn="ctr">
                        <a:lnSpc>
                          <a:spcPct val="100000"/>
                        </a:lnSpc>
                        <a:spcBef>
                          <a:spcPts val="0"/>
                        </a:spcBef>
                        <a:spcAft>
                          <a:spcPts val="0"/>
                        </a:spcAft>
                        <a:buNone/>
                      </a:pPr>
                      <a:r>
                        <a:rPr b="1" lang="en-US" sz="900" u="none" cap="none" strike="noStrike"/>
                        <a:t>Fire/Burn Area</a:t>
                      </a:r>
                      <a:endParaRPr b="1" i="0" sz="900" u="none" cap="none" strike="noStrike">
                        <a:solidFill>
                          <a:srgbClr val="000000"/>
                        </a:solidFill>
                        <a:latin typeface="Calibri"/>
                        <a:ea typeface="Calibri"/>
                        <a:cs typeface="Calibri"/>
                        <a:sym typeface="Calibri"/>
                      </a:endParaRPr>
                    </a:p>
                  </a:txBody>
                  <a:tcPr marT="4650" marB="0" marR="4650" marL="4650" anchor="ctr"/>
                </a:tc>
                <a:tc>
                  <a:txBody>
                    <a:bodyPr/>
                    <a:lstStyle/>
                    <a:p>
                      <a:pPr indent="0" lvl="0" marL="0" marR="0" rtl="0" algn="l">
                        <a:lnSpc>
                          <a:spcPct val="100000"/>
                        </a:lnSpc>
                        <a:spcBef>
                          <a:spcPts val="0"/>
                        </a:spcBef>
                        <a:spcAft>
                          <a:spcPts val="0"/>
                        </a:spcAft>
                        <a:buNone/>
                      </a:pPr>
                      <a:r>
                        <a:rPr lang="en-US" sz="900" u="none" cap="none" strike="noStrike"/>
                        <a:t>Louis</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Giglio</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University of Maryland</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USA</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Sep 2026 (2nd term)</a:t>
                      </a:r>
                      <a:endParaRPr b="0" i="0" sz="900" u="none" cap="none" strike="noStrike">
                        <a:solidFill>
                          <a:srgbClr val="000000"/>
                        </a:solidFill>
                        <a:latin typeface="Calibri"/>
                        <a:ea typeface="Calibri"/>
                        <a:cs typeface="Calibri"/>
                        <a:sym typeface="Calibri"/>
                      </a:endParaRPr>
                    </a:p>
                  </a:txBody>
                  <a:tcPr marT="4650" marB="0" marR="4650" marL="4650" anchor="b"/>
                </a:tc>
              </a:tr>
              <a:tr h="150325">
                <a:tc vMerge="1"/>
                <a:tc>
                  <a:txBody>
                    <a:bodyPr/>
                    <a:lstStyle/>
                    <a:p>
                      <a:pPr indent="0" lvl="0" marL="0" marR="0" rtl="0" algn="l">
                        <a:lnSpc>
                          <a:spcPct val="100000"/>
                        </a:lnSpc>
                        <a:spcBef>
                          <a:spcPts val="0"/>
                        </a:spcBef>
                        <a:spcAft>
                          <a:spcPts val="0"/>
                        </a:spcAft>
                        <a:buNone/>
                      </a:pPr>
                      <a:r>
                        <a:rPr lang="en-US" sz="900" u="none" cap="none" strike="noStrike">
                          <a:solidFill>
                            <a:schemeClr val="dk1"/>
                          </a:solidFill>
                        </a:rPr>
                        <a:t>Bernardo</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Mota</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National Physical Lab</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UK</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Jan 2026 (1</a:t>
                      </a:r>
                      <a:r>
                        <a:rPr baseline="30000" lang="en-US" sz="900" u="none" cap="none" strike="noStrike">
                          <a:solidFill>
                            <a:schemeClr val="dk1"/>
                          </a:solidFill>
                        </a:rPr>
                        <a:t>st</a:t>
                      </a:r>
                      <a:r>
                        <a:rPr lang="en-US" sz="900" u="none" cap="none" strike="noStrike">
                          <a:solidFill>
                            <a:schemeClr val="dk1"/>
                          </a:solidFill>
                        </a:rPr>
                        <a:t> term)</a:t>
                      </a:r>
                      <a:endParaRPr b="0" i="0" sz="900" u="none" cap="none" strike="noStrike">
                        <a:solidFill>
                          <a:schemeClr val="dk1"/>
                        </a:solidFill>
                        <a:latin typeface="Calibri"/>
                        <a:ea typeface="Calibri"/>
                        <a:cs typeface="Calibri"/>
                        <a:sym typeface="Calibri"/>
                      </a:endParaRPr>
                    </a:p>
                  </a:txBody>
                  <a:tcPr marT="4650" marB="0" marR="4650" marL="4650" anchor="b"/>
                </a:tc>
              </a:tr>
              <a:tr h="150325">
                <a:tc rowSpan="3">
                  <a:txBody>
                    <a:bodyPr/>
                    <a:lstStyle/>
                    <a:p>
                      <a:pPr indent="0" lvl="0" marL="0" marR="0" rtl="0" algn="ctr">
                        <a:lnSpc>
                          <a:spcPct val="100000"/>
                        </a:lnSpc>
                        <a:spcBef>
                          <a:spcPts val="0"/>
                        </a:spcBef>
                        <a:spcAft>
                          <a:spcPts val="0"/>
                        </a:spcAft>
                        <a:buNone/>
                      </a:pPr>
                      <a:r>
                        <a:rPr b="1" lang="en-US" sz="900" u="none" cap="none" strike="noStrike"/>
                        <a:t>Surface Rad</a:t>
                      </a:r>
                      <a:endParaRPr b="1" i="0" sz="900" u="none" cap="none" strike="noStrike">
                        <a:solidFill>
                          <a:srgbClr val="000000"/>
                        </a:solidFill>
                        <a:latin typeface="Calibri"/>
                        <a:ea typeface="Calibri"/>
                        <a:cs typeface="Calibri"/>
                        <a:sym typeface="Calibri"/>
                      </a:endParaRPr>
                    </a:p>
                  </a:txBody>
                  <a:tcPr marT="4650" marB="0" marR="4650" marL="4650" anchor="ctr"/>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Zhuosen</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Wang</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UMass Boston</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USA</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ex-officio</a:t>
                      </a:r>
                      <a:endParaRPr b="0" i="0" sz="900" u="none" cap="none" strike="noStrike">
                        <a:solidFill>
                          <a:schemeClr val="dk1"/>
                        </a:solidFill>
                        <a:latin typeface="Calibri"/>
                        <a:ea typeface="Calibri"/>
                        <a:cs typeface="Calibri"/>
                        <a:sym typeface="Calibri"/>
                      </a:endParaRPr>
                    </a:p>
                  </a:txBody>
                  <a:tcPr marT="4650" marB="0" marR="4650" marL="4650" anchor="b"/>
                </a:tc>
              </a:tr>
              <a:tr h="150325">
                <a:tc vMerge="1"/>
                <a:tc>
                  <a:txBody>
                    <a:bodyPr/>
                    <a:lstStyle/>
                    <a:p>
                      <a:pPr indent="0" lvl="0" marL="0" marR="0" rtl="0" algn="l">
                        <a:lnSpc>
                          <a:spcPct val="100000"/>
                        </a:lnSpc>
                        <a:spcBef>
                          <a:spcPts val="0"/>
                        </a:spcBef>
                        <a:spcAft>
                          <a:spcPts val="0"/>
                        </a:spcAft>
                        <a:buNone/>
                      </a:pPr>
                      <a:r>
                        <a:rPr lang="en-US" sz="900" u="none" cap="none" strike="noStrike">
                          <a:solidFill>
                            <a:schemeClr val="dk1"/>
                          </a:solidFill>
                        </a:rPr>
                        <a:t>Angela</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Erb</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UMass Boston</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USA</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Jan 2026 (1</a:t>
                      </a:r>
                      <a:r>
                        <a:rPr baseline="30000" lang="en-US" sz="900" u="none" cap="none" strike="noStrike">
                          <a:solidFill>
                            <a:schemeClr val="dk1"/>
                          </a:solidFill>
                        </a:rPr>
                        <a:t>st</a:t>
                      </a:r>
                      <a:r>
                        <a:rPr lang="en-US" sz="900" u="none" cap="none" strike="noStrike">
                          <a:solidFill>
                            <a:schemeClr val="dk1"/>
                          </a:solidFill>
                        </a:rPr>
                        <a:t> term)</a:t>
                      </a:r>
                      <a:endParaRPr b="0" i="0" sz="900" u="none" cap="none" strike="noStrike">
                        <a:solidFill>
                          <a:schemeClr val="dk1"/>
                        </a:solidFill>
                        <a:latin typeface="Calibri"/>
                        <a:ea typeface="Calibri"/>
                        <a:cs typeface="Calibri"/>
                        <a:sym typeface="Calibri"/>
                      </a:endParaRPr>
                    </a:p>
                  </a:txBody>
                  <a:tcPr marT="4650" marB="0" marR="4650" marL="4650" anchor="b"/>
                </a:tc>
              </a:tr>
              <a:tr h="150325">
                <a:tc vMerge="1"/>
                <a:tc>
                  <a:txBody>
                    <a:bodyPr/>
                    <a:lstStyle/>
                    <a:p>
                      <a:pPr indent="0" lvl="0" marL="0" marR="0" rtl="0" algn="l">
                        <a:lnSpc>
                          <a:spcPct val="100000"/>
                        </a:lnSpc>
                        <a:spcBef>
                          <a:spcPts val="0"/>
                        </a:spcBef>
                        <a:spcAft>
                          <a:spcPts val="0"/>
                        </a:spcAft>
                        <a:buNone/>
                      </a:pPr>
                      <a:r>
                        <a:rPr lang="en-US" sz="900" u="none" cap="none" strike="noStrike">
                          <a:solidFill>
                            <a:schemeClr val="dk1"/>
                          </a:solidFill>
                        </a:rPr>
                        <a:t>Jorge</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Sanchez-Zapero</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EOLab</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Spain </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Jan 2026 (1</a:t>
                      </a:r>
                      <a:r>
                        <a:rPr baseline="30000" lang="en-US" sz="900" u="none" cap="none" strike="noStrike">
                          <a:solidFill>
                            <a:schemeClr val="dk1"/>
                          </a:solidFill>
                        </a:rPr>
                        <a:t>st</a:t>
                      </a:r>
                      <a:r>
                        <a:rPr lang="en-US" sz="900" u="none" cap="none" strike="noStrike">
                          <a:solidFill>
                            <a:schemeClr val="dk1"/>
                          </a:solidFill>
                        </a:rPr>
                        <a:t> term)</a:t>
                      </a:r>
                      <a:endParaRPr b="0" i="0" sz="900" u="none" cap="none" strike="noStrike">
                        <a:solidFill>
                          <a:schemeClr val="dk1"/>
                        </a:solidFill>
                        <a:latin typeface="Calibri"/>
                        <a:ea typeface="Calibri"/>
                        <a:cs typeface="Calibri"/>
                        <a:sym typeface="Calibri"/>
                      </a:endParaRPr>
                    </a:p>
                  </a:txBody>
                  <a:tcPr marT="4650" marB="0" marR="4650" marL="4650" anchor="b"/>
                </a:tc>
              </a:tr>
              <a:tr h="150325">
                <a:tc rowSpan="2">
                  <a:txBody>
                    <a:bodyPr/>
                    <a:lstStyle/>
                    <a:p>
                      <a:pPr indent="0" lvl="0" marL="0" marR="0" rtl="0" algn="ctr">
                        <a:lnSpc>
                          <a:spcPct val="100000"/>
                        </a:lnSpc>
                        <a:spcBef>
                          <a:spcPts val="0"/>
                        </a:spcBef>
                        <a:spcAft>
                          <a:spcPts val="0"/>
                        </a:spcAft>
                        <a:buNone/>
                      </a:pPr>
                      <a:r>
                        <a:rPr b="1" lang="en-US" sz="900" u="none" cap="none" strike="noStrike"/>
                        <a:t>Soil Moisture</a:t>
                      </a:r>
                      <a:endParaRPr b="1" i="0" sz="900" u="none" cap="none" strike="noStrike">
                        <a:solidFill>
                          <a:srgbClr val="000000"/>
                        </a:solidFill>
                        <a:latin typeface="Calibri"/>
                        <a:ea typeface="Calibri"/>
                        <a:cs typeface="Calibri"/>
                        <a:sym typeface="Calibri"/>
                      </a:endParaRPr>
                    </a:p>
                  </a:txBody>
                  <a:tcPr marT="4650" marB="0" marR="4650" marL="4650" anchor="ctr"/>
                </a:tc>
                <a:tc>
                  <a:txBody>
                    <a:bodyPr/>
                    <a:lstStyle/>
                    <a:p>
                      <a:pPr indent="0" lvl="0" marL="0" marR="0" rtl="0" algn="l">
                        <a:lnSpc>
                          <a:spcPct val="100000"/>
                        </a:lnSpc>
                        <a:spcBef>
                          <a:spcPts val="0"/>
                        </a:spcBef>
                        <a:spcAft>
                          <a:spcPts val="0"/>
                        </a:spcAft>
                        <a:buNone/>
                      </a:pPr>
                      <a:r>
                        <a:rPr lang="en-US" sz="900" u="none" cap="none" strike="noStrike"/>
                        <a:t>John</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Bolten</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NASA GSFC</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USA</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Apr 2026 (2nd term)</a:t>
                      </a:r>
                      <a:endParaRPr b="0" i="0" sz="900" u="none" cap="none" strike="noStrike">
                        <a:solidFill>
                          <a:srgbClr val="000000"/>
                        </a:solidFill>
                        <a:latin typeface="Calibri"/>
                        <a:ea typeface="Calibri"/>
                        <a:cs typeface="Calibri"/>
                        <a:sym typeface="Calibri"/>
                      </a:endParaRPr>
                    </a:p>
                  </a:txBody>
                  <a:tcPr marT="4650" marB="0" marR="4650" marL="4650" anchor="b"/>
                </a:tc>
              </a:tr>
              <a:tr h="150325">
                <a:tc vMerge="1"/>
                <a:tc>
                  <a:txBody>
                    <a:bodyPr/>
                    <a:lstStyle/>
                    <a:p>
                      <a:pPr indent="0" lvl="0" marL="0" marR="0" rtl="0" algn="l">
                        <a:lnSpc>
                          <a:spcPct val="100000"/>
                        </a:lnSpc>
                        <a:spcBef>
                          <a:spcPts val="0"/>
                        </a:spcBef>
                        <a:spcAft>
                          <a:spcPts val="0"/>
                        </a:spcAft>
                        <a:buNone/>
                      </a:pPr>
                      <a:r>
                        <a:rPr lang="en-US" sz="900" u="none" cap="none" strike="noStrike">
                          <a:solidFill>
                            <a:schemeClr val="dk1"/>
                          </a:solidFill>
                        </a:rPr>
                        <a:t>Alex</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Gruber</a:t>
                      </a:r>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TU Wien</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Austria</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Sept 2026 (1st term)</a:t>
                      </a:r>
                      <a:endParaRPr b="0" i="0" sz="900" u="none" cap="none" strike="noStrike">
                        <a:solidFill>
                          <a:schemeClr val="dk1"/>
                        </a:solidFill>
                        <a:latin typeface="Calibri"/>
                        <a:ea typeface="Calibri"/>
                        <a:cs typeface="Calibri"/>
                        <a:sym typeface="Calibri"/>
                      </a:endParaRPr>
                    </a:p>
                  </a:txBody>
                  <a:tcPr marT="4650" marB="0" marR="4650" marL="4650" anchor="b"/>
                </a:tc>
              </a:tr>
              <a:tr h="150325">
                <a:tc rowSpan="2">
                  <a:txBody>
                    <a:bodyPr/>
                    <a:lstStyle/>
                    <a:p>
                      <a:pPr indent="0" lvl="0" marL="0" marR="0" rtl="0" algn="ctr">
                        <a:lnSpc>
                          <a:spcPct val="100000"/>
                        </a:lnSpc>
                        <a:spcBef>
                          <a:spcPts val="0"/>
                        </a:spcBef>
                        <a:spcAft>
                          <a:spcPts val="0"/>
                        </a:spcAft>
                        <a:buNone/>
                      </a:pPr>
                      <a:r>
                        <a:rPr b="1" lang="en-US" sz="900" u="none" cap="none" strike="noStrike"/>
                        <a:t>LST</a:t>
                      </a:r>
                      <a:endParaRPr b="1" i="0" sz="900" u="none" cap="none" strike="noStrike">
                        <a:solidFill>
                          <a:srgbClr val="000000"/>
                        </a:solidFill>
                        <a:latin typeface="Calibri"/>
                        <a:ea typeface="Calibri"/>
                        <a:cs typeface="Calibri"/>
                        <a:sym typeface="Calibri"/>
                      </a:endParaRPr>
                    </a:p>
                  </a:txBody>
                  <a:tcPr marT="4650" marB="0" marR="4650" marL="4650" anchor="ctr"/>
                </a:tc>
                <a:tc>
                  <a:txBody>
                    <a:bodyPr/>
                    <a:lstStyle/>
                    <a:p>
                      <a:pPr indent="0" lvl="0" marL="0" marR="0" rtl="0" algn="l">
                        <a:lnSpc>
                          <a:spcPct val="100000"/>
                        </a:lnSpc>
                        <a:spcBef>
                          <a:spcPts val="0"/>
                        </a:spcBef>
                        <a:spcAft>
                          <a:spcPts val="0"/>
                        </a:spcAft>
                        <a:buNone/>
                      </a:pPr>
                      <a:r>
                        <a:rPr lang="en-US" sz="900" u="none" cap="none" strike="noStrike">
                          <a:solidFill>
                            <a:schemeClr val="dk1"/>
                          </a:solidFill>
                          <a:highlight>
                            <a:srgbClr val="FFFF00"/>
                          </a:highlight>
                        </a:rPr>
                        <a:t>Glynn</a:t>
                      </a:r>
                      <a:endParaRPr b="0" i="0" sz="900" u="none" cap="none" strike="noStrike">
                        <a:solidFill>
                          <a:schemeClr val="dk1"/>
                        </a:solidFill>
                        <a:highlight>
                          <a:srgbClr val="FFFF00"/>
                        </a:highlight>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highlight>
                            <a:srgbClr val="FFFF00"/>
                          </a:highlight>
                        </a:rPr>
                        <a:t>Hulley</a:t>
                      </a:r>
                      <a:endParaRPr b="0" i="0" sz="900" u="none" cap="none" strike="noStrike">
                        <a:solidFill>
                          <a:schemeClr val="dk1"/>
                        </a:solidFill>
                        <a:highlight>
                          <a:srgbClr val="FFFF00"/>
                        </a:highlight>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highlight>
                            <a:srgbClr val="FFFF00"/>
                          </a:highlight>
                        </a:rPr>
                        <a:t>NASA/JPL</a:t>
                      </a:r>
                      <a:endParaRPr b="0" i="0" sz="900" u="none" cap="none" strike="noStrike">
                        <a:solidFill>
                          <a:schemeClr val="dk1"/>
                        </a:solidFill>
                        <a:highlight>
                          <a:srgbClr val="FFFF00"/>
                        </a:highlight>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highlight>
                            <a:srgbClr val="FFFF00"/>
                          </a:highlight>
                        </a:rPr>
                        <a:t>USA</a:t>
                      </a:r>
                      <a:endParaRPr b="0" i="0" sz="900" u="none" cap="none" strike="noStrike">
                        <a:solidFill>
                          <a:schemeClr val="dk1"/>
                        </a:solidFill>
                        <a:highlight>
                          <a:srgbClr val="FFFF00"/>
                        </a:highlight>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highlight>
                            <a:srgbClr val="FFFF00"/>
                          </a:highlight>
                        </a:rPr>
                        <a:t>July 2024 (2</a:t>
                      </a:r>
                      <a:r>
                        <a:rPr baseline="30000" lang="en-US" sz="900" u="none" cap="none" strike="noStrike">
                          <a:solidFill>
                            <a:schemeClr val="dk1"/>
                          </a:solidFill>
                          <a:highlight>
                            <a:srgbClr val="FFFF00"/>
                          </a:highlight>
                        </a:rPr>
                        <a:t>nd</a:t>
                      </a:r>
                      <a:r>
                        <a:rPr lang="en-US" sz="900" u="none" cap="none" strike="noStrike">
                          <a:solidFill>
                            <a:schemeClr val="dk1"/>
                          </a:solidFill>
                          <a:highlight>
                            <a:srgbClr val="FFFF00"/>
                          </a:highlight>
                        </a:rPr>
                        <a:t> term)</a:t>
                      </a:r>
                      <a:endParaRPr b="0" i="0" sz="900" u="none" cap="none" strike="noStrike">
                        <a:solidFill>
                          <a:schemeClr val="dk1"/>
                        </a:solidFill>
                        <a:highlight>
                          <a:srgbClr val="FFFF00"/>
                        </a:highlight>
                        <a:latin typeface="Calibri"/>
                        <a:ea typeface="Calibri"/>
                        <a:cs typeface="Calibri"/>
                        <a:sym typeface="Calibri"/>
                      </a:endParaRPr>
                    </a:p>
                  </a:txBody>
                  <a:tcPr marT="4650" marB="0" marR="4650" marL="4650" anchor="b"/>
                </a:tc>
              </a:tr>
              <a:tr h="187175">
                <a:tc vMerge="1"/>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Lluis</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Perez Planells</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Karlsruhe Institute of Technology</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Germany</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Sept 2026 (1st term)</a:t>
                      </a:r>
                      <a:endParaRPr b="0" i="0" sz="900" u="none" cap="none" strike="noStrike">
                        <a:solidFill>
                          <a:schemeClr val="dk1"/>
                        </a:solidFill>
                        <a:latin typeface="Calibri"/>
                        <a:ea typeface="Calibri"/>
                        <a:cs typeface="Calibri"/>
                        <a:sym typeface="Calibri"/>
                      </a:endParaRPr>
                    </a:p>
                  </a:txBody>
                  <a:tcPr marT="4650" marB="0" marR="4650" marL="4650" anchor="b"/>
                </a:tc>
              </a:tr>
              <a:tr h="228525">
                <a:tc rowSpan="2">
                  <a:txBody>
                    <a:bodyPr/>
                    <a:lstStyle/>
                    <a:p>
                      <a:pPr indent="0" lvl="0" marL="0" marR="0" rtl="0" algn="ctr">
                        <a:lnSpc>
                          <a:spcPct val="100000"/>
                        </a:lnSpc>
                        <a:spcBef>
                          <a:spcPts val="0"/>
                        </a:spcBef>
                        <a:spcAft>
                          <a:spcPts val="0"/>
                        </a:spcAft>
                        <a:buNone/>
                      </a:pPr>
                      <a:r>
                        <a:rPr b="1" lang="en-US" sz="900" u="none" cap="none" strike="noStrike"/>
                        <a:t>Phenology</a:t>
                      </a:r>
                      <a:endParaRPr b="1" i="0" sz="900" u="none" cap="none" strike="noStrike">
                        <a:solidFill>
                          <a:srgbClr val="000000"/>
                        </a:solidFill>
                        <a:latin typeface="Calibri"/>
                        <a:ea typeface="Calibri"/>
                        <a:cs typeface="Calibri"/>
                        <a:sym typeface="Calibri"/>
                      </a:endParaRPr>
                    </a:p>
                  </a:txBody>
                  <a:tcPr marT="4650" marB="0" marR="4650" marL="4650" anchor="ctr"/>
                </a:tc>
                <a:tc>
                  <a:txBody>
                    <a:bodyPr/>
                    <a:lstStyle/>
                    <a:p>
                      <a:pPr indent="0" lvl="0" marL="0" marR="0" rtl="0" algn="l">
                        <a:lnSpc>
                          <a:spcPct val="100000"/>
                        </a:lnSpc>
                        <a:spcBef>
                          <a:spcPts val="0"/>
                        </a:spcBef>
                        <a:spcAft>
                          <a:spcPts val="0"/>
                        </a:spcAft>
                        <a:buNone/>
                      </a:pPr>
                      <a:r>
                        <a:rPr lang="en-US" sz="900" u="none" cap="none" strike="noStrike"/>
                        <a:t>Joshua</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Gray</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North Carolina State University</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USA</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Jan 2025 (2</a:t>
                      </a:r>
                      <a:r>
                        <a:rPr baseline="30000" lang="en-US" sz="900" u="none" cap="none" strike="noStrike"/>
                        <a:t>nd</a:t>
                      </a:r>
                      <a:r>
                        <a:rPr lang="en-US" sz="900" u="none" cap="none" strike="noStrike"/>
                        <a:t> term)</a:t>
                      </a:r>
                      <a:endParaRPr b="0" i="0" sz="900" u="none" cap="none" strike="noStrike">
                        <a:solidFill>
                          <a:srgbClr val="000000"/>
                        </a:solidFill>
                        <a:latin typeface="Calibri"/>
                        <a:ea typeface="Calibri"/>
                        <a:cs typeface="Calibri"/>
                        <a:sym typeface="Calibri"/>
                      </a:endParaRPr>
                    </a:p>
                  </a:txBody>
                  <a:tcPr marT="4650" marB="0" marR="4650" marL="4650" anchor="b"/>
                </a:tc>
              </a:tr>
              <a:tr h="150325">
                <a:tc vMerge="1"/>
                <a:tc>
                  <a:txBody>
                    <a:bodyPr/>
                    <a:lstStyle/>
                    <a:p>
                      <a:pPr indent="0" lvl="0" marL="0" marR="0" rtl="0" algn="l">
                        <a:lnSpc>
                          <a:spcPct val="100000"/>
                        </a:lnSpc>
                        <a:spcBef>
                          <a:spcPts val="0"/>
                        </a:spcBef>
                        <a:spcAft>
                          <a:spcPts val="0"/>
                        </a:spcAft>
                        <a:buNone/>
                      </a:pPr>
                      <a:r>
                        <a:rPr lang="en-US" sz="900" u="none" cap="none" strike="noStrike"/>
                        <a:t>Victor</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Rodríguez-Galiano</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University of Seville</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Spain</a:t>
                      </a:r>
                      <a:endParaRPr b="0" i="0" sz="900" u="none" cap="none" strike="noStrike">
                        <a:solidFill>
                          <a:srgbClr val="00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t>Aug 2025 (2</a:t>
                      </a:r>
                      <a:r>
                        <a:rPr baseline="30000" lang="en-US" sz="900" u="none" cap="none" strike="noStrike"/>
                        <a:t>nd</a:t>
                      </a:r>
                      <a:r>
                        <a:rPr lang="en-US" sz="900" u="none" cap="none" strike="noStrike"/>
                        <a:t> term)</a:t>
                      </a:r>
                      <a:endParaRPr b="0" i="0" sz="900" u="none" cap="none" strike="noStrike">
                        <a:solidFill>
                          <a:srgbClr val="000000"/>
                        </a:solidFill>
                        <a:latin typeface="Calibri"/>
                        <a:ea typeface="Calibri"/>
                        <a:cs typeface="Calibri"/>
                        <a:sym typeface="Calibri"/>
                      </a:endParaRPr>
                    </a:p>
                  </a:txBody>
                  <a:tcPr marT="4650" marB="0" marR="4650" marL="4650" anchor="b"/>
                </a:tc>
              </a:tr>
              <a:tr h="150325">
                <a:tc rowSpan="2">
                  <a:txBody>
                    <a:bodyPr/>
                    <a:lstStyle/>
                    <a:p>
                      <a:pPr indent="0" lvl="0" marL="0" marR="0" rtl="0" algn="ctr">
                        <a:lnSpc>
                          <a:spcPct val="100000"/>
                        </a:lnSpc>
                        <a:spcBef>
                          <a:spcPts val="0"/>
                        </a:spcBef>
                        <a:spcAft>
                          <a:spcPts val="0"/>
                        </a:spcAft>
                        <a:buNone/>
                      </a:pPr>
                      <a:r>
                        <a:rPr b="1" lang="en-US" sz="900" u="none" cap="none" strike="noStrike">
                          <a:solidFill>
                            <a:schemeClr val="dk1"/>
                          </a:solidFill>
                        </a:rPr>
                        <a:t>Snow Cover</a:t>
                      </a:r>
                      <a:endParaRPr b="1" i="0" sz="900" u="none" cap="none" strike="noStrike">
                        <a:solidFill>
                          <a:schemeClr val="dk1"/>
                        </a:solidFill>
                        <a:latin typeface="Calibri"/>
                        <a:ea typeface="Calibri"/>
                        <a:cs typeface="Calibri"/>
                        <a:sym typeface="Calibri"/>
                      </a:endParaRPr>
                    </a:p>
                  </a:txBody>
                  <a:tcPr marT="4650" marB="0" marR="4650" marL="4650" anchor="ctr"/>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Carrie</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Vuyovich</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NASA GSFC</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USA</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Jan 2026 (1</a:t>
                      </a:r>
                      <a:r>
                        <a:rPr baseline="30000" lang="en-US" sz="900" u="none" cap="none" strike="noStrike">
                          <a:solidFill>
                            <a:schemeClr val="dk1"/>
                          </a:solidFill>
                        </a:rPr>
                        <a:t>st</a:t>
                      </a:r>
                      <a:r>
                        <a:rPr lang="en-US" sz="900" u="none" cap="none" strike="noStrike">
                          <a:solidFill>
                            <a:schemeClr val="dk1"/>
                          </a:solidFill>
                        </a:rPr>
                        <a:t> term)</a:t>
                      </a:r>
                      <a:endParaRPr b="0" i="0" sz="900" u="none" cap="none" strike="noStrike">
                        <a:solidFill>
                          <a:schemeClr val="dk1"/>
                        </a:solidFill>
                        <a:latin typeface="Calibri"/>
                        <a:ea typeface="Calibri"/>
                        <a:cs typeface="Calibri"/>
                        <a:sym typeface="Calibri"/>
                      </a:endParaRPr>
                    </a:p>
                  </a:txBody>
                  <a:tcPr marT="4650" marB="0" marR="4650" marL="4650" anchor="b"/>
                </a:tc>
              </a:tr>
              <a:tr h="150325">
                <a:tc vMerge="1"/>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Juha</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Lemmetyinen</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FMI</a:t>
                      </a:r>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Finland</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Sept 2026 (1</a:t>
                      </a:r>
                      <a:r>
                        <a:rPr baseline="30000" lang="en-US" sz="900" u="none" cap="none" strike="noStrike">
                          <a:solidFill>
                            <a:schemeClr val="dk1"/>
                          </a:solidFill>
                        </a:rPr>
                        <a:t>st</a:t>
                      </a:r>
                      <a:r>
                        <a:rPr lang="en-US" sz="900" u="none" cap="none" strike="noStrike">
                          <a:solidFill>
                            <a:schemeClr val="dk1"/>
                          </a:solidFill>
                        </a:rPr>
                        <a:t> term)</a:t>
                      </a:r>
                      <a:endParaRPr b="0" i="0" sz="900" u="none" cap="none" strike="noStrike">
                        <a:solidFill>
                          <a:schemeClr val="dk1"/>
                        </a:solidFill>
                        <a:latin typeface="Calibri"/>
                        <a:ea typeface="Calibri"/>
                        <a:cs typeface="Calibri"/>
                        <a:sym typeface="Calibri"/>
                      </a:endParaRPr>
                    </a:p>
                  </a:txBody>
                  <a:tcPr marT="4650" marB="0" marR="4650" marL="4650" anchor="b"/>
                </a:tc>
              </a:tr>
              <a:tr h="150325">
                <a:tc rowSpan="3">
                  <a:txBody>
                    <a:bodyPr/>
                    <a:lstStyle/>
                    <a:p>
                      <a:pPr indent="0" lvl="0" marL="0" marR="0" rtl="0" algn="ctr">
                        <a:lnSpc>
                          <a:spcPct val="100000"/>
                        </a:lnSpc>
                        <a:spcBef>
                          <a:spcPts val="0"/>
                        </a:spcBef>
                        <a:spcAft>
                          <a:spcPts val="0"/>
                        </a:spcAft>
                        <a:buNone/>
                      </a:pPr>
                      <a:r>
                        <a:rPr b="1" lang="en-US" sz="900" u="none" cap="none" strike="noStrike"/>
                        <a:t>Veg Index</a:t>
                      </a:r>
                      <a:endParaRPr b="1" i="0" sz="900" u="none" cap="none" strike="noStrike">
                        <a:solidFill>
                          <a:srgbClr val="000000"/>
                        </a:solidFill>
                        <a:latin typeface="Calibri"/>
                        <a:ea typeface="Calibri"/>
                        <a:cs typeface="Calibri"/>
                        <a:sym typeface="Calibri"/>
                      </a:endParaRPr>
                    </a:p>
                  </a:txBody>
                  <a:tcPr marT="4650" marB="0" marR="4650" marL="4650" anchor="ctr"/>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Simon</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Kraatz</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USDA</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USA</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Apr 2027 1</a:t>
                      </a:r>
                      <a:r>
                        <a:rPr b="0" baseline="30000" i="0" lang="en-US" sz="900" u="none" cap="none" strike="noStrike">
                          <a:solidFill>
                            <a:schemeClr val="dk1"/>
                          </a:solidFill>
                          <a:latin typeface="Calibri"/>
                          <a:ea typeface="Calibri"/>
                          <a:cs typeface="Calibri"/>
                          <a:sym typeface="Calibri"/>
                        </a:rPr>
                        <a:t>st</a:t>
                      </a:r>
                      <a:r>
                        <a:rPr b="0" i="0" lang="en-US" sz="900" u="none" cap="none" strike="noStrike">
                          <a:solidFill>
                            <a:schemeClr val="dk1"/>
                          </a:solidFill>
                          <a:latin typeface="Calibri"/>
                          <a:ea typeface="Calibri"/>
                          <a:cs typeface="Calibri"/>
                          <a:sym typeface="Calibri"/>
                        </a:rPr>
                        <a:t> term</a:t>
                      </a:r>
                      <a:endParaRPr/>
                    </a:p>
                  </a:txBody>
                  <a:tcPr marT="4650" marB="0" marR="4650" marL="4650" anchor="b"/>
                </a:tc>
              </a:tr>
              <a:tr h="150325">
                <a:tc vMerge="1"/>
                <a:tc>
                  <a:txBody>
                    <a:bodyPr/>
                    <a:lstStyle/>
                    <a:p>
                      <a:pPr indent="0" lvl="0" marL="0" marR="0" rtl="0" algn="l">
                        <a:lnSpc>
                          <a:spcPct val="100000"/>
                        </a:lnSpc>
                        <a:spcBef>
                          <a:spcPts val="0"/>
                        </a:spcBef>
                        <a:spcAft>
                          <a:spcPts val="0"/>
                        </a:spcAft>
                        <a:buNone/>
                      </a:pPr>
                      <a:r>
                        <a:rPr lang="en-US" sz="900" u="none" cap="none" strike="noStrike">
                          <a:solidFill>
                            <a:srgbClr val="00B050"/>
                          </a:solidFill>
                        </a:rPr>
                        <a:t>Tomoaki</a:t>
                      </a:r>
                      <a:endParaRPr b="0" i="0" sz="900" u="none" cap="none" strike="noStrike">
                        <a:solidFill>
                          <a:srgbClr val="00B05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rgbClr val="00B050"/>
                          </a:solidFill>
                        </a:rPr>
                        <a:t>Miura</a:t>
                      </a:r>
                      <a:endParaRPr b="0" i="0" sz="900" u="none" cap="none" strike="noStrike">
                        <a:solidFill>
                          <a:srgbClr val="00B05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rgbClr val="00B050"/>
                          </a:solidFill>
                        </a:rPr>
                        <a:t>University of Hawai'i</a:t>
                      </a:r>
                      <a:endParaRPr b="0" i="0" sz="900" u="none" cap="none" strike="noStrike">
                        <a:solidFill>
                          <a:srgbClr val="00B05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rgbClr val="00B050"/>
                          </a:solidFill>
                        </a:rPr>
                        <a:t>USA </a:t>
                      </a:r>
                      <a:endParaRPr b="0" i="0" sz="900" u="none" cap="none" strike="noStrike">
                        <a:solidFill>
                          <a:srgbClr val="00B05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rgbClr val="00B050"/>
                          </a:solidFill>
                        </a:rPr>
                        <a:t>Ex-officio</a:t>
                      </a:r>
                      <a:endParaRPr b="0" i="0" sz="900" u="none" cap="none" strike="noStrike">
                        <a:solidFill>
                          <a:srgbClr val="00B050"/>
                        </a:solidFill>
                        <a:latin typeface="Calibri"/>
                        <a:ea typeface="Calibri"/>
                        <a:cs typeface="Calibri"/>
                        <a:sym typeface="Calibri"/>
                      </a:endParaRPr>
                    </a:p>
                  </a:txBody>
                  <a:tcPr marT="4650" marB="0" marR="4650" marL="4650" anchor="b"/>
                </a:tc>
              </a:tr>
              <a:tr h="150325">
                <a:tc vMerge="1"/>
                <a:tc>
                  <a:txBody>
                    <a:bodyPr/>
                    <a:lstStyle/>
                    <a:p>
                      <a:pPr indent="0" lvl="0" marL="0" marR="0" rtl="0" algn="l">
                        <a:lnSpc>
                          <a:spcPct val="100000"/>
                        </a:lnSpc>
                        <a:spcBef>
                          <a:spcPts val="0"/>
                        </a:spcBef>
                        <a:spcAft>
                          <a:spcPts val="0"/>
                        </a:spcAft>
                        <a:buNone/>
                      </a:pPr>
                      <a:r>
                        <a:rPr lang="en-US" sz="900" u="none" cap="none" strike="noStrike">
                          <a:solidFill>
                            <a:srgbClr val="FF0000"/>
                          </a:solidFill>
                        </a:rPr>
                        <a:t>Else</a:t>
                      </a:r>
                      <a:endParaRPr b="0" i="0" sz="900" u="none" cap="none" strike="noStrike">
                        <a:solidFill>
                          <a:srgbClr val="FF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rgbClr val="FF0000"/>
                          </a:solidFill>
                        </a:rPr>
                        <a:t>Swinnen</a:t>
                      </a:r>
                      <a:endParaRPr b="0" i="0" sz="900" u="none" cap="none" strike="noStrike">
                        <a:solidFill>
                          <a:srgbClr val="FF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rgbClr val="FF0000"/>
                          </a:solidFill>
                        </a:rPr>
                        <a:t>VITO</a:t>
                      </a:r>
                      <a:endParaRPr b="0" i="0" sz="900" u="none" cap="none" strike="noStrike">
                        <a:solidFill>
                          <a:srgbClr val="FF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rgbClr val="FF0000"/>
                          </a:solidFill>
                        </a:rPr>
                        <a:t>Belgium</a:t>
                      </a:r>
                      <a:endParaRPr b="0" i="0" sz="900" u="none" cap="none" strike="noStrike">
                        <a:solidFill>
                          <a:srgbClr val="FF0000"/>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rgbClr val="FF0000"/>
                          </a:solidFill>
                        </a:rPr>
                        <a:t>Apr 2023 (2</a:t>
                      </a:r>
                      <a:r>
                        <a:rPr baseline="30000" lang="en-US" sz="900" u="none" cap="none" strike="noStrike">
                          <a:solidFill>
                            <a:srgbClr val="FF0000"/>
                          </a:solidFill>
                        </a:rPr>
                        <a:t>nd</a:t>
                      </a:r>
                      <a:r>
                        <a:rPr lang="en-US" sz="900" u="none" cap="none" strike="noStrike">
                          <a:solidFill>
                            <a:srgbClr val="FF0000"/>
                          </a:solidFill>
                        </a:rPr>
                        <a:t> term)</a:t>
                      </a:r>
                      <a:endParaRPr b="0" i="0" sz="900" u="none" cap="none" strike="noStrike">
                        <a:solidFill>
                          <a:srgbClr val="FF0000"/>
                        </a:solidFill>
                        <a:latin typeface="Calibri"/>
                        <a:ea typeface="Calibri"/>
                        <a:cs typeface="Calibri"/>
                        <a:sym typeface="Calibri"/>
                      </a:endParaRPr>
                    </a:p>
                  </a:txBody>
                  <a:tcPr marT="4650" marB="0" marR="4650" marL="4650" anchor="b"/>
                </a:tc>
              </a:tr>
              <a:tr h="150325">
                <a:tc rowSpan="3">
                  <a:txBody>
                    <a:bodyPr/>
                    <a:lstStyle/>
                    <a:p>
                      <a:pPr indent="0" lvl="0" marL="0" marR="0" rtl="0" algn="ctr">
                        <a:lnSpc>
                          <a:spcPct val="100000"/>
                        </a:lnSpc>
                        <a:spcBef>
                          <a:spcPts val="0"/>
                        </a:spcBef>
                        <a:spcAft>
                          <a:spcPts val="0"/>
                        </a:spcAft>
                        <a:buNone/>
                      </a:pPr>
                      <a:r>
                        <a:rPr b="1" lang="en-US" sz="900" u="none" cap="none" strike="noStrike"/>
                        <a:t>Biomass</a:t>
                      </a:r>
                      <a:endParaRPr b="1" i="0" sz="900" u="none" cap="none" strike="noStrike">
                        <a:solidFill>
                          <a:srgbClr val="000000"/>
                        </a:solidFill>
                        <a:latin typeface="Calibri"/>
                        <a:ea typeface="Calibri"/>
                        <a:cs typeface="Calibri"/>
                        <a:sym typeface="Calibri"/>
                      </a:endParaRPr>
                    </a:p>
                  </a:txBody>
                  <a:tcPr marT="4650" marB="0" marR="4650" marL="4650" anchor="ctr"/>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Laura</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Duncanson</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UMD/GSFC</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USA</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ex-officio</a:t>
                      </a:r>
                      <a:endParaRPr b="0" i="0" sz="900" u="none" cap="none" strike="noStrike">
                        <a:solidFill>
                          <a:schemeClr val="dk1"/>
                        </a:solidFill>
                        <a:latin typeface="Calibri"/>
                        <a:ea typeface="Calibri"/>
                        <a:cs typeface="Calibri"/>
                        <a:sym typeface="Calibri"/>
                      </a:endParaRPr>
                    </a:p>
                  </a:txBody>
                  <a:tcPr marT="4650" marB="0" marR="4650" marL="4650" anchor="b"/>
                </a:tc>
              </a:tr>
              <a:tr h="150325">
                <a:tc vMerge="1"/>
                <a:tc>
                  <a:txBody>
                    <a:bodyPr/>
                    <a:lstStyle/>
                    <a:p>
                      <a:pPr indent="0" lvl="0" marL="0" marR="0" rtl="0" algn="l">
                        <a:lnSpc>
                          <a:spcPct val="100000"/>
                        </a:lnSpc>
                        <a:spcBef>
                          <a:spcPts val="0"/>
                        </a:spcBef>
                        <a:spcAft>
                          <a:spcPts val="0"/>
                        </a:spcAft>
                        <a:buNone/>
                      </a:pPr>
                      <a:r>
                        <a:rPr lang="en-US" sz="900" u="none" cap="none" strike="noStrike">
                          <a:solidFill>
                            <a:schemeClr val="dk1"/>
                          </a:solidFill>
                        </a:rPr>
                        <a:t>Kim</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Calders</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Ghent University </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Belgium</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Feb 2026 (1</a:t>
                      </a:r>
                      <a:r>
                        <a:rPr baseline="30000" lang="en-US" sz="900" u="none" cap="none" strike="noStrike">
                          <a:solidFill>
                            <a:schemeClr val="dk1"/>
                          </a:solidFill>
                        </a:rPr>
                        <a:t>st</a:t>
                      </a:r>
                      <a:r>
                        <a:rPr lang="en-US" sz="900" u="none" cap="none" strike="noStrike">
                          <a:solidFill>
                            <a:schemeClr val="dk1"/>
                          </a:solidFill>
                        </a:rPr>
                        <a:t> term)</a:t>
                      </a:r>
                      <a:endParaRPr b="0" i="0" sz="900" u="none" cap="none" strike="noStrike">
                        <a:solidFill>
                          <a:schemeClr val="dk1"/>
                        </a:solidFill>
                        <a:latin typeface="Calibri"/>
                        <a:ea typeface="Calibri"/>
                        <a:cs typeface="Calibri"/>
                        <a:sym typeface="Calibri"/>
                      </a:endParaRPr>
                    </a:p>
                  </a:txBody>
                  <a:tcPr marT="4650" marB="0" marR="4650" marL="4650" anchor="b"/>
                </a:tc>
              </a:tr>
              <a:tr h="150325">
                <a:tc vMerge="1"/>
                <a:tc>
                  <a:txBody>
                    <a:bodyPr/>
                    <a:lstStyle/>
                    <a:p>
                      <a:pPr indent="0" lvl="0" marL="0" marR="0" rtl="0" algn="l">
                        <a:lnSpc>
                          <a:spcPct val="100000"/>
                        </a:lnSpc>
                        <a:spcBef>
                          <a:spcPts val="0"/>
                        </a:spcBef>
                        <a:spcAft>
                          <a:spcPts val="0"/>
                        </a:spcAft>
                        <a:buNone/>
                      </a:pPr>
                      <a:r>
                        <a:rPr lang="en-US" sz="900" u="none" cap="none" strike="noStrike">
                          <a:solidFill>
                            <a:schemeClr val="dk1"/>
                          </a:solidFill>
                        </a:rPr>
                        <a:t>Neha</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Hunka</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UMD</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USA</a:t>
                      </a:r>
                      <a:endParaRPr b="0" i="0" sz="900" u="none" cap="none" strike="noStrike">
                        <a:solidFill>
                          <a:schemeClr val="dk1"/>
                        </a:solidFill>
                        <a:latin typeface="Calibri"/>
                        <a:ea typeface="Calibri"/>
                        <a:cs typeface="Calibri"/>
                        <a:sym typeface="Calibri"/>
                      </a:endParaRPr>
                    </a:p>
                  </a:txBody>
                  <a:tcPr marT="4650" marB="0" marR="4650" marL="4650" anchor="b"/>
                </a:tc>
                <a:tc>
                  <a:txBody>
                    <a:bodyPr/>
                    <a:lstStyle/>
                    <a:p>
                      <a:pPr indent="0" lvl="0" marL="0" marR="0" rtl="0" algn="l">
                        <a:lnSpc>
                          <a:spcPct val="100000"/>
                        </a:lnSpc>
                        <a:spcBef>
                          <a:spcPts val="0"/>
                        </a:spcBef>
                        <a:spcAft>
                          <a:spcPts val="0"/>
                        </a:spcAft>
                        <a:buNone/>
                      </a:pPr>
                      <a:r>
                        <a:rPr lang="en-US" sz="900" u="none" cap="none" strike="noStrike">
                          <a:solidFill>
                            <a:schemeClr val="dk1"/>
                          </a:solidFill>
                        </a:rPr>
                        <a:t>Feb 2026 (1</a:t>
                      </a:r>
                      <a:r>
                        <a:rPr baseline="30000" lang="en-US" sz="900" u="none" cap="none" strike="noStrike">
                          <a:solidFill>
                            <a:schemeClr val="dk1"/>
                          </a:solidFill>
                        </a:rPr>
                        <a:t>st</a:t>
                      </a:r>
                      <a:r>
                        <a:rPr lang="en-US" sz="900" u="none" cap="none" strike="noStrike">
                          <a:solidFill>
                            <a:schemeClr val="dk1"/>
                          </a:solidFill>
                        </a:rPr>
                        <a:t> term)</a:t>
                      </a:r>
                      <a:endParaRPr b="0" i="0" sz="900" u="none" cap="none" strike="noStrike">
                        <a:solidFill>
                          <a:schemeClr val="dk1"/>
                        </a:solidFill>
                        <a:latin typeface="Calibri"/>
                        <a:ea typeface="Calibri"/>
                        <a:cs typeface="Calibri"/>
                        <a:sym typeface="Calibri"/>
                      </a:endParaRPr>
                    </a:p>
                  </a:txBody>
                  <a:tcPr marT="4650" marB="0" marR="4650" marL="4650" anchor="b"/>
                </a:tc>
              </a:tr>
              <a:tr h="150325">
                <a:tc rowSpan="2">
                  <a:txBody>
                    <a:bodyPr/>
                    <a:lstStyle/>
                    <a:p>
                      <a:pPr indent="0" lvl="0" marL="0" marR="0" rtl="0" algn="ctr">
                        <a:lnSpc>
                          <a:spcPct val="100000"/>
                        </a:lnSpc>
                        <a:spcBef>
                          <a:spcPts val="0"/>
                        </a:spcBef>
                        <a:spcAft>
                          <a:spcPts val="0"/>
                        </a:spcAft>
                        <a:buNone/>
                      </a:pPr>
                      <a:r>
                        <a:rPr b="1" i="0" lang="en-US" sz="900" u="none" cap="none" strike="noStrike">
                          <a:solidFill>
                            <a:srgbClr val="000000"/>
                          </a:solidFill>
                          <a:latin typeface="Calibri"/>
                          <a:ea typeface="Calibri"/>
                          <a:cs typeface="Calibri"/>
                          <a:sym typeface="Calibri"/>
                        </a:rPr>
                        <a:t>ET</a:t>
                      </a:r>
                      <a:endParaRPr/>
                    </a:p>
                  </a:txBody>
                  <a:tcPr marT="4650" marB="0" marR="4650" marL="4650" anchor="ctr"/>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Yun</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Yang</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Mississippi State</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USA</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~Jan 2027 (1</a:t>
                      </a:r>
                      <a:r>
                        <a:rPr b="0" baseline="30000" i="0" lang="en-US" sz="900" u="none" cap="none" strike="noStrike">
                          <a:solidFill>
                            <a:schemeClr val="dk1"/>
                          </a:solidFill>
                          <a:latin typeface="Calibri"/>
                          <a:ea typeface="Calibri"/>
                          <a:cs typeface="Calibri"/>
                          <a:sym typeface="Calibri"/>
                        </a:rPr>
                        <a:t>st</a:t>
                      </a:r>
                      <a:r>
                        <a:rPr b="0" i="0" lang="en-US" sz="900" u="none" cap="none" strike="noStrike">
                          <a:solidFill>
                            <a:schemeClr val="dk1"/>
                          </a:solidFill>
                          <a:latin typeface="Calibri"/>
                          <a:ea typeface="Calibri"/>
                          <a:cs typeface="Calibri"/>
                          <a:sym typeface="Calibri"/>
                        </a:rPr>
                        <a:t> term)</a:t>
                      </a:r>
                      <a:endParaRPr/>
                    </a:p>
                  </a:txBody>
                  <a:tcPr marT="4650" marB="0" marR="4650" marL="4650" anchor="b"/>
                </a:tc>
              </a:tr>
              <a:tr h="150325">
                <a:tc vMerge="1"/>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Carmelo</a:t>
                      </a:r>
                      <a:endParaRPr/>
                    </a:p>
                  </a:txBody>
                  <a:tcPr marT="4650" marB="0" marR="4650" marL="4650" anchor="b"/>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Cammalleri</a:t>
                      </a:r>
                      <a:endParaRPr sz="900" u="none" cap="none" strike="noStrike"/>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Politecnico di Milano</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Italy</a:t>
                      </a:r>
                      <a:endParaRPr/>
                    </a:p>
                  </a:txBody>
                  <a:tcPr marT="4650" marB="0" marR="4650" marL="4650" anchor="b"/>
                </a:tc>
                <a:tc>
                  <a:txBody>
                    <a:bodyPr/>
                    <a:lstStyle/>
                    <a:p>
                      <a:pPr indent="0" lvl="0" marL="0" marR="0" rtl="0" algn="l">
                        <a:lnSpc>
                          <a:spcPct val="100000"/>
                        </a:lnSpc>
                        <a:spcBef>
                          <a:spcPts val="0"/>
                        </a:spcBef>
                        <a:spcAft>
                          <a:spcPts val="0"/>
                        </a:spcAft>
                        <a:buClr>
                          <a:schemeClr val="dk1"/>
                        </a:buClr>
                        <a:buSzPts val="900"/>
                        <a:buFont typeface="Arial"/>
                        <a:buNone/>
                      </a:pPr>
                      <a:r>
                        <a:rPr b="0" i="0" lang="en-US" sz="900" u="none" cap="none" strike="noStrike">
                          <a:solidFill>
                            <a:schemeClr val="dk1"/>
                          </a:solidFill>
                          <a:latin typeface="Calibri"/>
                          <a:ea typeface="Calibri"/>
                          <a:cs typeface="Calibri"/>
                          <a:sym typeface="Calibri"/>
                        </a:rPr>
                        <a:t>~Jan 2027 (1</a:t>
                      </a:r>
                      <a:r>
                        <a:rPr b="0" baseline="30000" i="0" lang="en-US" sz="900" u="none" cap="none" strike="noStrike">
                          <a:solidFill>
                            <a:schemeClr val="dk1"/>
                          </a:solidFill>
                          <a:latin typeface="Calibri"/>
                          <a:ea typeface="Calibri"/>
                          <a:cs typeface="Calibri"/>
                          <a:sym typeface="Calibri"/>
                        </a:rPr>
                        <a:t>st</a:t>
                      </a:r>
                      <a:r>
                        <a:rPr b="0" i="0" lang="en-US" sz="900" u="none" cap="none" strike="noStrike">
                          <a:solidFill>
                            <a:schemeClr val="dk1"/>
                          </a:solidFill>
                          <a:latin typeface="Calibri"/>
                          <a:ea typeface="Calibri"/>
                          <a:cs typeface="Calibri"/>
                          <a:sym typeface="Calibri"/>
                        </a:rPr>
                        <a:t> term)</a:t>
                      </a:r>
                      <a:endParaRPr/>
                    </a:p>
                  </a:txBody>
                  <a:tcPr marT="4650" marB="0" marR="4650" marL="4650" anchor="b"/>
                </a:tc>
              </a:tr>
              <a:tr h="195800">
                <a:tc rowSpan="2">
                  <a:txBody>
                    <a:bodyPr/>
                    <a:lstStyle/>
                    <a:p>
                      <a:pPr indent="0" lvl="0" marL="0" marR="0" rtl="0" algn="ctr">
                        <a:lnSpc>
                          <a:spcPct val="100000"/>
                        </a:lnSpc>
                        <a:spcBef>
                          <a:spcPts val="0"/>
                        </a:spcBef>
                        <a:spcAft>
                          <a:spcPts val="0"/>
                        </a:spcAft>
                        <a:buNone/>
                      </a:pPr>
                      <a:r>
                        <a:rPr b="1" i="0" lang="en-US" sz="900" u="none" cap="none" strike="noStrike">
                          <a:solidFill>
                            <a:srgbClr val="000000"/>
                          </a:solidFill>
                          <a:latin typeface="Calibri"/>
                          <a:ea typeface="Calibri"/>
                          <a:cs typeface="Calibri"/>
                          <a:sym typeface="Calibri"/>
                        </a:rPr>
                        <a:t>GPP/NPP</a:t>
                      </a:r>
                      <a:endParaRPr/>
                    </a:p>
                  </a:txBody>
                  <a:tcPr marT="4650" marB="0" marR="4650" marL="4650" anchor="ctr"/>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Arthur</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Endsley</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University of Montana</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USA</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Sept 2027 (1</a:t>
                      </a:r>
                      <a:r>
                        <a:rPr b="0" baseline="30000" i="0" lang="en-US" sz="900" u="none" cap="none" strike="noStrike">
                          <a:solidFill>
                            <a:schemeClr val="dk1"/>
                          </a:solidFill>
                          <a:latin typeface="Calibri"/>
                          <a:ea typeface="Calibri"/>
                          <a:cs typeface="Calibri"/>
                          <a:sym typeface="Calibri"/>
                        </a:rPr>
                        <a:t>st</a:t>
                      </a:r>
                      <a:r>
                        <a:rPr b="0" i="0" lang="en-US" sz="900" u="none" cap="none" strike="noStrike">
                          <a:solidFill>
                            <a:schemeClr val="dk1"/>
                          </a:solidFill>
                          <a:latin typeface="Calibri"/>
                          <a:ea typeface="Calibri"/>
                          <a:cs typeface="Calibri"/>
                          <a:sym typeface="Calibri"/>
                        </a:rPr>
                        <a:t> term)</a:t>
                      </a:r>
                      <a:endParaRPr/>
                    </a:p>
                  </a:txBody>
                  <a:tcPr marT="4650" marB="0" marR="4650" marL="4650" anchor="b"/>
                </a:tc>
              </a:tr>
              <a:tr h="150325">
                <a:tc vMerge="1"/>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Alvaro</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Moreno Martinez</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University of Valencia</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Spain</a:t>
                      </a:r>
                      <a:endParaRPr/>
                    </a:p>
                  </a:txBody>
                  <a:tcPr marT="4650" marB="0" marR="4650" marL="4650" anchor="b"/>
                </a:tc>
                <a:tc>
                  <a:txBody>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Oct 2027 (1</a:t>
                      </a:r>
                      <a:r>
                        <a:rPr b="0" baseline="30000" i="0" lang="en-US" sz="900" u="none" cap="none" strike="noStrike">
                          <a:solidFill>
                            <a:schemeClr val="dk1"/>
                          </a:solidFill>
                          <a:latin typeface="Calibri"/>
                          <a:ea typeface="Calibri"/>
                          <a:cs typeface="Calibri"/>
                          <a:sym typeface="Calibri"/>
                        </a:rPr>
                        <a:t>st</a:t>
                      </a:r>
                      <a:r>
                        <a:rPr b="0" i="0" lang="en-US" sz="900" u="none" cap="none" strike="noStrike">
                          <a:solidFill>
                            <a:schemeClr val="dk1"/>
                          </a:solidFill>
                          <a:latin typeface="Calibri"/>
                          <a:ea typeface="Calibri"/>
                          <a:cs typeface="Calibri"/>
                          <a:sym typeface="Calibri"/>
                        </a:rPr>
                        <a:t> term)</a:t>
                      </a:r>
                      <a:endParaRPr/>
                    </a:p>
                  </a:txBody>
                  <a:tcPr marT="4650" marB="0" marR="4650" marL="4650" anchor="b"/>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Earth Observation Assessment</a:t>
            </a:r>
            <a:endParaRPr/>
          </a:p>
        </p:txBody>
      </p:sp>
      <p:pic>
        <p:nvPicPr>
          <p:cNvPr id="305" name="Google Shape;305;p30"/>
          <p:cNvPicPr preferRelativeResize="0"/>
          <p:nvPr/>
        </p:nvPicPr>
        <p:blipFill rotWithShape="1">
          <a:blip r:embed="rId3">
            <a:alphaModFix/>
          </a:blip>
          <a:srcRect b="0" l="0" r="0" t="0"/>
          <a:stretch/>
        </p:blipFill>
        <p:spPr>
          <a:xfrm>
            <a:off x="1029903" y="1116531"/>
            <a:ext cx="10289406" cy="4939510"/>
          </a:xfrm>
          <a:prstGeom prst="rect">
            <a:avLst/>
          </a:prstGeom>
          <a:noFill/>
          <a:ln>
            <a:noFill/>
          </a:ln>
        </p:spPr>
      </p:pic>
      <p:sp>
        <p:nvSpPr>
          <p:cNvPr id="306" name="Google Shape;306;p30"/>
          <p:cNvSpPr txBox="1"/>
          <p:nvPr/>
        </p:nvSpPr>
        <p:spPr>
          <a:xfrm>
            <a:off x="176048" y="6056041"/>
            <a:ext cx="614091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https://usgeo.gov/eoa/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LPV Contributing Satellites Review</a:t>
            </a:r>
            <a:endParaRPr/>
          </a:p>
        </p:txBody>
      </p:sp>
      <p:sp>
        <p:nvSpPr>
          <p:cNvPr id="312" name="Google Shape;312;p31"/>
          <p:cNvSpPr txBox="1"/>
          <p:nvPr/>
        </p:nvSpPr>
        <p:spPr>
          <a:xfrm>
            <a:off x="530352" y="1240057"/>
            <a:ext cx="11131296"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There is a need for a review on satellites which contribute to LPV development, not just in primary, but in ancillary datasets, both public and commercial</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Challenges:</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  Moving Target: Aqua, Terra</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  Decommissioning cycles, GEDI, ECOSTRESS</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  Commercial transparency</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  Interdependencies of products on multiple satellites</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  Constellations</a:t>
            </a:r>
            <a:endParaRPr/>
          </a:p>
        </p:txBody>
      </p:sp>
      <p:pic>
        <p:nvPicPr>
          <p:cNvPr descr="A picture containing map, earth, screenshot, text&#10;&#10;Description automatically generated" id="313" name="Google Shape;313;p31"/>
          <p:cNvPicPr preferRelativeResize="0"/>
          <p:nvPr/>
        </p:nvPicPr>
        <p:blipFill rotWithShape="1">
          <a:blip r:embed="rId3">
            <a:alphaModFix/>
          </a:blip>
          <a:srcRect b="0" l="0" r="0" t="0"/>
          <a:stretch/>
        </p:blipFill>
        <p:spPr>
          <a:xfrm>
            <a:off x="200432" y="4186782"/>
            <a:ext cx="3916130" cy="2116483"/>
          </a:xfrm>
          <a:prstGeom prst="rect">
            <a:avLst/>
          </a:prstGeom>
          <a:noFill/>
          <a:ln>
            <a:noFill/>
          </a:ln>
        </p:spPr>
      </p:pic>
      <p:pic>
        <p:nvPicPr>
          <p:cNvPr descr="Earth%20Fleet_Operating%20MAY%202015.jpg" id="314" name="Google Shape;314;p31"/>
          <p:cNvPicPr preferRelativeResize="0"/>
          <p:nvPr/>
        </p:nvPicPr>
        <p:blipFill rotWithShape="1">
          <a:blip r:embed="rId4">
            <a:alphaModFix/>
          </a:blip>
          <a:srcRect b="0" l="0" r="0" t="0"/>
          <a:stretch/>
        </p:blipFill>
        <p:spPr>
          <a:xfrm>
            <a:off x="4116562" y="4186781"/>
            <a:ext cx="2821979" cy="2116484"/>
          </a:xfrm>
          <a:prstGeom prst="rect">
            <a:avLst/>
          </a:prstGeom>
          <a:noFill/>
          <a:ln>
            <a:noFill/>
          </a:ln>
        </p:spPr>
      </p:pic>
      <p:pic>
        <p:nvPicPr>
          <p:cNvPr id="315" name="Google Shape;315;p31"/>
          <p:cNvPicPr preferRelativeResize="0"/>
          <p:nvPr/>
        </p:nvPicPr>
        <p:blipFill rotWithShape="1">
          <a:blip r:embed="rId5">
            <a:alphaModFix/>
          </a:blip>
          <a:srcRect b="0" l="0" r="0" t="0"/>
          <a:stretch/>
        </p:blipFill>
        <p:spPr>
          <a:xfrm>
            <a:off x="7016344" y="4186781"/>
            <a:ext cx="4950840" cy="211648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321" name="Google Shape;321;p32"/>
          <p:cNvSpPr txBox="1"/>
          <p:nvPr>
            <p:ph type="title"/>
          </p:nvPr>
        </p:nvSpPr>
        <p:spPr>
          <a:xfrm>
            <a:off x="176050" y="212510"/>
            <a:ext cx="9387000" cy="74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400"/>
              <a:buFont typeface="Arial"/>
              <a:buNone/>
            </a:pPr>
            <a:r>
              <a:rPr lang="en-US"/>
              <a:t>Discussions</a:t>
            </a:r>
            <a:endParaRPr sz="1400">
              <a:solidFill>
                <a:schemeClr val="dk1"/>
              </a:solidFill>
            </a:endParaRPr>
          </a:p>
          <a:p>
            <a:pPr indent="0" lvl="0" marL="0" rtl="0" algn="l">
              <a:lnSpc>
                <a:spcPct val="90000"/>
              </a:lnSpc>
              <a:spcBef>
                <a:spcPts val="0"/>
              </a:spcBef>
              <a:spcAft>
                <a:spcPts val="0"/>
              </a:spcAft>
              <a:buSzPts val="4400"/>
              <a:buNone/>
            </a:pPr>
            <a:r>
              <a:t/>
            </a:r>
            <a:endParaRPr/>
          </a:p>
        </p:txBody>
      </p:sp>
      <p:sp>
        <p:nvSpPr>
          <p:cNvPr id="322" name="Google Shape;322;p32"/>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2800"/>
              <a:buFont typeface="Noto Sans Symbols"/>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90" name="Google Shape;90;p4"/>
          <p:cNvSpPr txBox="1"/>
          <p:nvPr>
            <p:ph type="title"/>
          </p:nvPr>
        </p:nvSpPr>
        <p:spPr>
          <a:xfrm>
            <a:off x="176050" y="212510"/>
            <a:ext cx="9387000" cy="74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400"/>
              <a:buFont typeface="Arial"/>
              <a:buNone/>
            </a:pPr>
            <a:r>
              <a:rPr lang="en-US"/>
              <a:t>LPV Validation Stage Status </a:t>
            </a:r>
            <a:endParaRPr sz="1400">
              <a:solidFill>
                <a:schemeClr val="dk1"/>
              </a:solidFill>
            </a:endParaRPr>
          </a:p>
          <a:p>
            <a:pPr indent="0" lvl="0" marL="0" rtl="0" algn="l">
              <a:lnSpc>
                <a:spcPct val="90000"/>
              </a:lnSpc>
              <a:spcBef>
                <a:spcPts val="0"/>
              </a:spcBef>
              <a:spcAft>
                <a:spcPts val="0"/>
              </a:spcAft>
              <a:buSzPts val="4400"/>
              <a:buNone/>
            </a:pPr>
            <a:r>
              <a:t/>
            </a:r>
            <a:endParaRPr/>
          </a:p>
        </p:txBody>
      </p:sp>
      <p:pic>
        <p:nvPicPr>
          <p:cNvPr descr="A black and white text on a white background&#10;&#10;Description automatically generated" id="91" name="Google Shape;91;p4"/>
          <p:cNvPicPr preferRelativeResize="0"/>
          <p:nvPr/>
        </p:nvPicPr>
        <p:blipFill rotWithShape="1">
          <a:blip r:embed="rId3">
            <a:alphaModFix/>
          </a:blip>
          <a:srcRect b="0" l="0" r="0" t="0"/>
          <a:stretch/>
        </p:blipFill>
        <p:spPr>
          <a:xfrm>
            <a:off x="2264439" y="1195276"/>
            <a:ext cx="7493000" cy="5105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97" name="Google Shape;97;p5"/>
          <p:cNvSpPr txBox="1"/>
          <p:nvPr>
            <p:ph type="title"/>
          </p:nvPr>
        </p:nvSpPr>
        <p:spPr>
          <a:xfrm>
            <a:off x="176050" y="212510"/>
            <a:ext cx="9387000" cy="74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400"/>
              <a:buFont typeface="Arial"/>
              <a:buNone/>
            </a:pPr>
            <a:r>
              <a:rPr lang="en-US"/>
              <a:t>Focus Area Protocols Update</a:t>
            </a:r>
            <a:endParaRPr sz="1400">
              <a:solidFill>
                <a:schemeClr val="dk1"/>
              </a:solidFill>
            </a:endParaRPr>
          </a:p>
          <a:p>
            <a:pPr indent="0" lvl="0" marL="0" rtl="0" algn="l">
              <a:lnSpc>
                <a:spcPct val="90000"/>
              </a:lnSpc>
              <a:spcBef>
                <a:spcPts val="0"/>
              </a:spcBef>
              <a:spcAft>
                <a:spcPts val="0"/>
              </a:spcAft>
              <a:buSzPts val="4400"/>
              <a:buNone/>
            </a:pPr>
            <a:r>
              <a:t/>
            </a:r>
            <a:endParaRPr/>
          </a:p>
        </p:txBody>
      </p:sp>
      <p:graphicFrame>
        <p:nvGraphicFramePr>
          <p:cNvPr id="98" name="Google Shape;98;p5"/>
          <p:cNvGraphicFramePr/>
          <p:nvPr/>
        </p:nvGraphicFramePr>
        <p:xfrm>
          <a:off x="2250980" y="1126948"/>
          <a:ext cx="3000000" cy="3000000"/>
        </p:xfrm>
        <a:graphic>
          <a:graphicData uri="http://schemas.openxmlformats.org/drawingml/2006/table">
            <a:tbl>
              <a:tblPr bandRow="1" firstRow="1">
                <a:noFill/>
                <a:tableStyleId>{6718A911-F462-4C03-820C-31B3BAB572CF}</a:tableStyleId>
              </a:tblPr>
              <a:tblGrid>
                <a:gridCol w="3845025"/>
                <a:gridCol w="3845025"/>
              </a:tblGrid>
              <a:tr h="359700">
                <a:tc>
                  <a:txBody>
                    <a:bodyPr/>
                    <a:lstStyle/>
                    <a:p>
                      <a:pPr indent="0" lvl="0" marL="0" marR="0" rtl="0" algn="l">
                        <a:lnSpc>
                          <a:spcPct val="100000"/>
                        </a:lnSpc>
                        <a:spcBef>
                          <a:spcPts val="0"/>
                        </a:spcBef>
                        <a:spcAft>
                          <a:spcPts val="0"/>
                        </a:spcAft>
                        <a:buNone/>
                      </a:pPr>
                      <a:r>
                        <a:rPr lang="en-US" sz="1400" u="none" cap="none" strike="noStrike"/>
                        <a:t>Focus Area</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Protocol</a:t>
                      </a:r>
                      <a:endParaRPr/>
                    </a:p>
                  </a:txBody>
                  <a:tcPr marT="45725" marB="45725" marR="91450" marL="91450"/>
                </a:tc>
              </a:tr>
              <a:tr h="359700">
                <a:tc>
                  <a:txBody>
                    <a:bodyPr/>
                    <a:lstStyle/>
                    <a:p>
                      <a:pPr indent="0" lvl="0" marL="0" marR="0" rtl="0" algn="l">
                        <a:lnSpc>
                          <a:spcPct val="100000"/>
                        </a:lnSpc>
                        <a:spcBef>
                          <a:spcPts val="0"/>
                        </a:spcBef>
                        <a:spcAft>
                          <a:spcPts val="0"/>
                        </a:spcAft>
                        <a:buNone/>
                      </a:pPr>
                      <a:r>
                        <a:rPr lang="en-US" sz="1400" u="none" cap="none" strike="noStrike"/>
                        <a:t>Biophysical</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LAI(2014)</a:t>
                      </a:r>
                      <a:endParaRPr/>
                    </a:p>
                  </a:txBody>
                  <a:tcPr marT="45725" marB="45725" marR="91450" marL="91450"/>
                </a:tc>
              </a:tr>
              <a:tr h="488800">
                <a:tc>
                  <a:txBody>
                    <a:bodyPr/>
                    <a:lstStyle/>
                    <a:p>
                      <a:pPr indent="0" lvl="0" marL="0" marR="0" rtl="0" algn="l">
                        <a:lnSpc>
                          <a:spcPct val="100000"/>
                        </a:lnSpc>
                        <a:spcBef>
                          <a:spcPts val="0"/>
                        </a:spcBef>
                        <a:spcAft>
                          <a:spcPts val="0"/>
                        </a:spcAft>
                        <a:buNone/>
                      </a:pPr>
                      <a:r>
                        <a:rPr lang="en-US" sz="1400" u="none" cap="none" strike="noStrike"/>
                        <a:t>Fire/Burn Area</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Burned Area Targeting 2025</a:t>
                      </a:r>
                      <a:endParaRPr/>
                    </a:p>
                    <a:p>
                      <a:pPr indent="0" lvl="0" marL="0" marR="0" rtl="0" algn="l">
                        <a:lnSpc>
                          <a:spcPct val="100000"/>
                        </a:lnSpc>
                        <a:spcBef>
                          <a:spcPts val="0"/>
                        </a:spcBef>
                        <a:spcAft>
                          <a:spcPts val="0"/>
                        </a:spcAft>
                        <a:buNone/>
                      </a:pPr>
                      <a:r>
                        <a:rPr lang="en-US" sz="1400" u="none" cap="none" strike="noStrike"/>
                        <a:t>Active Fire next</a:t>
                      </a:r>
                      <a:endParaRPr/>
                    </a:p>
                  </a:txBody>
                  <a:tcPr marT="45725" marB="45725" marR="91450" marL="91450"/>
                </a:tc>
              </a:tr>
              <a:tr h="359700">
                <a:tc>
                  <a:txBody>
                    <a:bodyPr/>
                    <a:lstStyle/>
                    <a:p>
                      <a:pPr indent="0" lvl="0" marL="0" marR="0" rtl="0" algn="l">
                        <a:lnSpc>
                          <a:spcPct val="100000"/>
                        </a:lnSpc>
                        <a:spcBef>
                          <a:spcPts val="0"/>
                        </a:spcBef>
                        <a:spcAft>
                          <a:spcPts val="0"/>
                        </a:spcAft>
                        <a:buNone/>
                      </a:pPr>
                      <a:r>
                        <a:rPr lang="en-US" sz="1400" u="none" cap="none" strike="noStrike"/>
                        <a:t>Phenology</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Targeting end of 2024</a:t>
                      </a:r>
                      <a:endParaRPr/>
                    </a:p>
                  </a:txBody>
                  <a:tcPr marT="45725" marB="45725" marR="91450" marL="91450"/>
                </a:tc>
              </a:tr>
              <a:tr h="359700">
                <a:tc>
                  <a:txBody>
                    <a:bodyPr/>
                    <a:lstStyle/>
                    <a:p>
                      <a:pPr indent="0" lvl="0" marL="0" marR="0" rtl="0" algn="l">
                        <a:lnSpc>
                          <a:spcPct val="100000"/>
                        </a:lnSpc>
                        <a:spcBef>
                          <a:spcPts val="0"/>
                        </a:spcBef>
                        <a:spcAft>
                          <a:spcPts val="0"/>
                        </a:spcAft>
                        <a:buNone/>
                      </a:pPr>
                      <a:r>
                        <a:rPr lang="en-US" sz="1400" u="none" cap="none" strike="noStrike"/>
                        <a:t>Vegetation Index</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Targeting end of 2024</a:t>
                      </a:r>
                      <a:endParaRPr/>
                    </a:p>
                  </a:txBody>
                  <a:tcPr marT="45725" marB="45725" marR="91450" marL="91450"/>
                </a:tc>
              </a:tr>
              <a:tr h="359700">
                <a:tc>
                  <a:txBody>
                    <a:bodyPr/>
                    <a:lstStyle/>
                    <a:p>
                      <a:pPr indent="0" lvl="0" marL="0" marR="0" rtl="0" algn="l">
                        <a:lnSpc>
                          <a:spcPct val="100000"/>
                        </a:lnSpc>
                        <a:spcBef>
                          <a:spcPts val="0"/>
                        </a:spcBef>
                        <a:spcAft>
                          <a:spcPts val="0"/>
                        </a:spcAft>
                        <a:buNone/>
                      </a:pPr>
                      <a:r>
                        <a:rPr lang="en-US" sz="1400" u="none" cap="none" strike="noStrike"/>
                        <a:t>Land Cover</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Revision of first public comment -&gt; WGCV 55</a:t>
                      </a:r>
                      <a:endParaRPr/>
                    </a:p>
                  </a:txBody>
                  <a:tcPr marT="45725" marB="45725" marR="91450" marL="91450"/>
                </a:tc>
              </a:tr>
              <a:tr h="359700">
                <a:tc>
                  <a:txBody>
                    <a:bodyPr/>
                    <a:lstStyle/>
                    <a:p>
                      <a:pPr indent="0" lvl="0" marL="0" marR="0" rtl="0" algn="l">
                        <a:lnSpc>
                          <a:spcPct val="100000"/>
                        </a:lnSpc>
                        <a:spcBef>
                          <a:spcPts val="0"/>
                        </a:spcBef>
                        <a:spcAft>
                          <a:spcPts val="0"/>
                        </a:spcAft>
                        <a:buNone/>
                      </a:pPr>
                      <a:r>
                        <a:rPr lang="en-US" sz="1400" u="none" cap="none" strike="noStrike"/>
                        <a:t>Snow Cover</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690075">
                <a:tc>
                  <a:txBody>
                    <a:bodyPr/>
                    <a:lstStyle/>
                    <a:p>
                      <a:pPr indent="0" lvl="0" marL="0" marR="0" rtl="0" algn="l">
                        <a:lnSpc>
                          <a:spcPct val="100000"/>
                        </a:lnSpc>
                        <a:spcBef>
                          <a:spcPts val="0"/>
                        </a:spcBef>
                        <a:spcAft>
                          <a:spcPts val="0"/>
                        </a:spcAft>
                        <a:buNone/>
                      </a:pPr>
                      <a:r>
                        <a:rPr lang="en-US" sz="1400" u="none" cap="none" strike="noStrike"/>
                        <a:t>Surface Radiation</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Albedo(2019)</a:t>
                      </a:r>
                      <a:endParaRPr/>
                    </a:p>
                    <a:p>
                      <a:pPr indent="0" lvl="0" marL="0" marR="0" rtl="0" algn="l">
                        <a:lnSpc>
                          <a:spcPct val="100000"/>
                        </a:lnSpc>
                        <a:spcBef>
                          <a:spcPts val="0"/>
                        </a:spcBef>
                        <a:spcAft>
                          <a:spcPts val="0"/>
                        </a:spcAft>
                        <a:buNone/>
                      </a:pPr>
                      <a:r>
                        <a:rPr lang="en-US" sz="1400" u="none" cap="none" strike="noStrike"/>
                        <a:t>Global Downward Radiation Product Validation Best</a:t>
                      </a:r>
                      <a:endParaRPr/>
                    </a:p>
                  </a:txBody>
                  <a:tcPr marT="45725" marB="45725" marR="91450" marL="91450"/>
                </a:tc>
              </a:tr>
              <a:tr h="359700">
                <a:tc>
                  <a:txBody>
                    <a:bodyPr/>
                    <a:lstStyle/>
                    <a:p>
                      <a:pPr indent="0" lvl="0" marL="0" marR="0" rtl="0" algn="l">
                        <a:lnSpc>
                          <a:spcPct val="100000"/>
                        </a:lnSpc>
                        <a:spcBef>
                          <a:spcPts val="0"/>
                        </a:spcBef>
                        <a:spcAft>
                          <a:spcPts val="0"/>
                        </a:spcAft>
                        <a:buNone/>
                      </a:pPr>
                      <a:r>
                        <a:rPr lang="en-US" sz="1400" u="none" cap="none" strike="noStrike"/>
                        <a:t>Soil Moisture</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SM(2020)</a:t>
                      </a:r>
                      <a:endParaRPr/>
                    </a:p>
                  </a:txBody>
                  <a:tcPr marT="45725" marB="45725" marR="91450" marL="91450"/>
                </a:tc>
              </a:tr>
              <a:tr h="359700">
                <a:tc>
                  <a:txBody>
                    <a:bodyPr/>
                    <a:lstStyle/>
                    <a:p>
                      <a:pPr indent="0" lvl="0" marL="0" marR="0" rtl="0" algn="l">
                        <a:lnSpc>
                          <a:spcPct val="100000"/>
                        </a:lnSpc>
                        <a:spcBef>
                          <a:spcPts val="0"/>
                        </a:spcBef>
                        <a:spcAft>
                          <a:spcPts val="0"/>
                        </a:spcAft>
                        <a:buNone/>
                      </a:pPr>
                      <a:r>
                        <a:rPr lang="en-US" sz="1400" u="none" cap="none" strike="noStrike"/>
                        <a:t>LST and Emissivity</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LST (2019)</a:t>
                      </a:r>
                      <a:endParaRPr/>
                    </a:p>
                  </a:txBody>
                  <a:tcPr marT="45725" marB="45725" marR="91450" marL="91450"/>
                </a:tc>
              </a:tr>
              <a:tr h="359700">
                <a:tc>
                  <a:txBody>
                    <a:bodyPr/>
                    <a:lstStyle/>
                    <a:p>
                      <a:pPr indent="0" lvl="0" marL="0" marR="0" rtl="0" algn="l">
                        <a:lnSpc>
                          <a:spcPct val="100000"/>
                        </a:lnSpc>
                        <a:spcBef>
                          <a:spcPts val="0"/>
                        </a:spcBef>
                        <a:spcAft>
                          <a:spcPts val="0"/>
                        </a:spcAft>
                        <a:buNone/>
                      </a:pPr>
                      <a:r>
                        <a:rPr lang="en-US" sz="1400" u="none" cap="none" strike="noStrike"/>
                        <a:t>Aboveground Biomass</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AGWB(2021)</a:t>
                      </a:r>
                      <a:endParaRPr/>
                    </a:p>
                  </a:txBody>
                  <a:tcPr marT="45725" marB="45725" marR="91450" marL="91450"/>
                </a:tc>
              </a:tr>
              <a:tr h="359700">
                <a:tc>
                  <a:txBody>
                    <a:bodyPr/>
                    <a:lstStyle/>
                    <a:p>
                      <a:pPr indent="0" lvl="0" marL="0" marR="0" rtl="0" algn="l">
                        <a:lnSpc>
                          <a:spcPct val="100000"/>
                        </a:lnSpc>
                        <a:spcBef>
                          <a:spcPts val="0"/>
                        </a:spcBef>
                        <a:spcAft>
                          <a:spcPts val="0"/>
                        </a:spcAft>
                        <a:buNone/>
                      </a:pPr>
                      <a:r>
                        <a:rPr lang="en-US" sz="1400" u="none" cap="none" strike="noStrike"/>
                        <a:t>Evapotranspiration</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59700">
                <a:tc>
                  <a:txBody>
                    <a:bodyPr/>
                    <a:lstStyle/>
                    <a:p>
                      <a:pPr indent="0" lvl="0" marL="0" marR="0" rtl="0" algn="l">
                        <a:lnSpc>
                          <a:spcPct val="100000"/>
                        </a:lnSpc>
                        <a:spcBef>
                          <a:spcPts val="0"/>
                        </a:spcBef>
                        <a:spcAft>
                          <a:spcPts val="0"/>
                        </a:spcAft>
                        <a:buNone/>
                      </a:pPr>
                      <a:r>
                        <a:rPr lang="en-US" sz="1400" u="none" cap="none" strike="noStrike"/>
                        <a:t>GPP/NPP</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Biophysical</a:t>
            </a:r>
            <a:endParaRPr/>
          </a:p>
        </p:txBody>
      </p:sp>
      <p:sp>
        <p:nvSpPr>
          <p:cNvPr id="104" name="Google Shape;104;p6"/>
          <p:cNvSpPr txBox="1"/>
          <p:nvPr/>
        </p:nvSpPr>
        <p:spPr>
          <a:xfrm>
            <a:off x="577702" y="1177393"/>
            <a:ext cx="11036596" cy="5135525"/>
          </a:xfrm>
          <a:prstGeom prst="rect">
            <a:avLst/>
          </a:prstGeom>
          <a:noFill/>
          <a:ln>
            <a:noFill/>
          </a:ln>
        </p:spPr>
        <p:txBody>
          <a:bodyPr anchorCtr="0" anchor="t" bIns="45700" lIns="91425" spcFirstLastPara="1" rIns="91425" wrap="square" tIns="45700">
            <a:normAutofit/>
          </a:bodyPr>
          <a:lstStyle/>
          <a:p>
            <a:pPr indent="-381000" lvl="0" marL="457200" marR="0" rtl="0" algn="l">
              <a:lnSpc>
                <a:spcPct val="100000"/>
              </a:lnSpc>
              <a:spcBef>
                <a:spcPts val="480"/>
              </a:spcBef>
              <a:spcAft>
                <a:spcPts val="0"/>
              </a:spcAft>
              <a:buClr>
                <a:schemeClr val="dk1"/>
              </a:buClr>
              <a:buSzPts val="2400"/>
              <a:buFont typeface="Arial"/>
              <a:buChar char="•"/>
            </a:pPr>
            <a:r>
              <a:rPr b="0" i="0" lang="en-US" sz="1200" u="none" cap="none" strike="noStrike">
                <a:solidFill>
                  <a:schemeClr val="dk1"/>
                </a:solidFill>
                <a:latin typeface="Arial"/>
                <a:ea typeface="Arial"/>
                <a:cs typeface="Arial"/>
                <a:sym typeface="Arial"/>
              </a:rPr>
              <a:t>Definitions: </a:t>
            </a:r>
            <a:endParaRPr/>
          </a:p>
          <a:p>
            <a:pPr indent="-342900" lvl="1" marL="914400" marR="0" rtl="0" algn="l">
              <a:lnSpc>
                <a:spcPct val="100000"/>
              </a:lnSpc>
              <a:spcBef>
                <a:spcPts val="360"/>
              </a:spcBef>
              <a:spcAft>
                <a:spcPts val="0"/>
              </a:spcAft>
              <a:buClr>
                <a:schemeClr val="dk1"/>
              </a:buClr>
              <a:buSzPts val="1800"/>
              <a:buFont typeface="Arial"/>
              <a:buChar char="–"/>
            </a:pPr>
            <a:r>
              <a:rPr b="0" i="0" lang="en-US" sz="1200" u="none" cap="none" strike="noStrike">
                <a:solidFill>
                  <a:schemeClr val="dk1"/>
                </a:solidFill>
                <a:latin typeface="Arial"/>
                <a:ea typeface="Arial"/>
                <a:cs typeface="Arial"/>
                <a:sym typeface="Arial"/>
              </a:rPr>
              <a:t>3 Geomatics Canada Open Files (version controlled DOI labelled)</a:t>
            </a:r>
            <a:endParaRPr/>
          </a:p>
          <a:p>
            <a:pPr indent="-342900" lvl="1" marL="914400" marR="0" rtl="0" algn="l">
              <a:lnSpc>
                <a:spcPct val="100000"/>
              </a:lnSpc>
              <a:spcBef>
                <a:spcPts val="360"/>
              </a:spcBef>
              <a:spcAft>
                <a:spcPts val="0"/>
              </a:spcAft>
              <a:buClr>
                <a:schemeClr val="dk1"/>
              </a:buClr>
              <a:buSzPts val="1800"/>
              <a:buFont typeface="Arial"/>
              <a:buChar char="–"/>
            </a:pPr>
            <a:r>
              <a:rPr b="0" i="0" lang="en-US" sz="1200" u="none" cap="none" strike="noStrike">
                <a:solidFill>
                  <a:schemeClr val="dk1"/>
                </a:solidFill>
                <a:latin typeface="Arial"/>
                <a:ea typeface="Arial"/>
                <a:cs typeface="Arial"/>
                <a:sym typeface="Arial"/>
              </a:rPr>
              <a:t>Revised LAI, FAPAR to conform with current GCOS definitions.</a:t>
            </a:r>
            <a:endParaRPr/>
          </a:p>
          <a:p>
            <a:pPr indent="-342900" lvl="1" marL="914400" marR="0" rtl="0" algn="l">
              <a:lnSpc>
                <a:spcPct val="100000"/>
              </a:lnSpc>
              <a:spcBef>
                <a:spcPts val="360"/>
              </a:spcBef>
              <a:spcAft>
                <a:spcPts val="0"/>
              </a:spcAft>
              <a:buClr>
                <a:schemeClr val="dk1"/>
              </a:buClr>
              <a:buSzPts val="1800"/>
              <a:buFont typeface="Arial"/>
              <a:buChar char="–"/>
            </a:pPr>
            <a:r>
              <a:rPr b="0" i="0" lang="en-US" sz="1200" u="none" cap="none" strike="noStrike">
                <a:solidFill>
                  <a:schemeClr val="dk1"/>
                </a:solidFill>
                <a:latin typeface="Arial"/>
                <a:ea typeface="Arial"/>
                <a:cs typeface="Arial"/>
                <a:sym typeface="Arial"/>
              </a:rPr>
              <a:t>Added FCOVER corresponding to FAO definition.</a:t>
            </a:r>
            <a:endParaRPr/>
          </a:p>
          <a:p>
            <a:pPr indent="-342900" lvl="1" marL="914400" marR="0" rtl="0" algn="l">
              <a:lnSpc>
                <a:spcPct val="100000"/>
              </a:lnSpc>
              <a:spcBef>
                <a:spcPts val="360"/>
              </a:spcBef>
              <a:spcAft>
                <a:spcPts val="0"/>
              </a:spcAft>
              <a:buClr>
                <a:schemeClr val="dk1"/>
              </a:buClr>
              <a:buSzPts val="1800"/>
              <a:buFont typeface="Arial"/>
              <a:buChar char="–"/>
            </a:pPr>
            <a:r>
              <a:rPr b="0" i="0" lang="en-US" sz="1200" u="none" cap="none" strike="noStrike">
                <a:solidFill>
                  <a:schemeClr val="dk1"/>
                </a:solidFill>
                <a:latin typeface="Arial"/>
                <a:ea typeface="Arial"/>
                <a:cs typeface="Arial"/>
                <a:sym typeface="Arial"/>
              </a:rPr>
              <a:t>Added definition of “Related Quantities” to each definition to increase clarity in community.</a:t>
            </a:r>
            <a:endParaRPr/>
          </a:p>
          <a:p>
            <a:pPr indent="0" lvl="1" marL="457200" marR="0" rtl="0" algn="l">
              <a:lnSpc>
                <a:spcPct val="100000"/>
              </a:lnSpc>
              <a:spcBef>
                <a:spcPts val="360"/>
              </a:spcBef>
              <a:spcAft>
                <a:spcPts val="0"/>
              </a:spcAft>
              <a:buClr>
                <a:schemeClr val="dk1"/>
              </a:buClr>
              <a:buSzPts val="1800"/>
              <a:buFont typeface="Arial"/>
              <a:buNone/>
            </a:pPr>
            <a:r>
              <a:t/>
            </a:r>
            <a:endParaRPr b="0" i="0" sz="1200" u="none" cap="none" strike="noStrike">
              <a:solidFill>
                <a:schemeClr val="dk1"/>
              </a:solidFill>
              <a:latin typeface="Arial"/>
              <a:ea typeface="Arial"/>
              <a:cs typeface="Arial"/>
              <a:sym typeface="Arial"/>
            </a:endParaRPr>
          </a:p>
          <a:p>
            <a:pPr indent="-381000" lvl="0" marL="457200" marR="0" rtl="0" algn="l">
              <a:lnSpc>
                <a:spcPct val="100000"/>
              </a:lnSpc>
              <a:spcBef>
                <a:spcPts val="480"/>
              </a:spcBef>
              <a:spcAft>
                <a:spcPts val="0"/>
              </a:spcAft>
              <a:buClr>
                <a:schemeClr val="dk1"/>
              </a:buClr>
              <a:buSzPts val="2400"/>
              <a:buFont typeface="Arial"/>
              <a:buChar char="•"/>
            </a:pPr>
            <a:r>
              <a:rPr b="0" i="0" lang="en-US" sz="1200" u="none" cap="none" strike="noStrike">
                <a:solidFill>
                  <a:schemeClr val="dk1"/>
                </a:solidFill>
                <a:latin typeface="Arial"/>
                <a:ea typeface="Arial"/>
                <a:cs typeface="Arial"/>
                <a:sym typeface="Arial"/>
              </a:rPr>
              <a:t>Revised Product List</a:t>
            </a:r>
            <a:endParaRPr/>
          </a:p>
          <a:p>
            <a:pPr indent="-342900" lvl="1" marL="914400" marR="0" rtl="0" algn="l">
              <a:lnSpc>
                <a:spcPct val="100000"/>
              </a:lnSpc>
              <a:spcBef>
                <a:spcPts val="360"/>
              </a:spcBef>
              <a:spcAft>
                <a:spcPts val="0"/>
              </a:spcAft>
              <a:buClr>
                <a:schemeClr val="dk1"/>
              </a:buClr>
              <a:buSzPts val="1800"/>
              <a:buFont typeface="Arial"/>
              <a:buChar char="–"/>
            </a:pPr>
            <a:r>
              <a:rPr b="0" i="0" lang="en-US" sz="1200" u="none" cap="none" strike="noStrike">
                <a:solidFill>
                  <a:schemeClr val="dk1"/>
                </a:solidFill>
                <a:latin typeface="Arial"/>
                <a:ea typeface="Arial"/>
                <a:cs typeface="Arial"/>
                <a:sym typeface="Arial"/>
              </a:rPr>
              <a:t>Deleted 20 (mainly different resolutions of same products)</a:t>
            </a:r>
            <a:endParaRPr/>
          </a:p>
          <a:p>
            <a:pPr indent="-342900" lvl="1" marL="914400" marR="0" rtl="0" algn="l">
              <a:lnSpc>
                <a:spcPct val="100000"/>
              </a:lnSpc>
              <a:spcBef>
                <a:spcPts val="360"/>
              </a:spcBef>
              <a:spcAft>
                <a:spcPts val="0"/>
              </a:spcAft>
              <a:buClr>
                <a:schemeClr val="dk1"/>
              </a:buClr>
              <a:buSzPts val="1800"/>
              <a:buFont typeface="Arial"/>
              <a:buChar char="–"/>
            </a:pPr>
            <a:r>
              <a:rPr b="0" i="0" lang="en-US" sz="1200" u="none" cap="none" strike="noStrike">
                <a:solidFill>
                  <a:schemeClr val="dk1"/>
                </a:solidFill>
                <a:latin typeface="Arial"/>
                <a:ea typeface="Arial"/>
                <a:cs typeface="Arial"/>
                <a:sym typeface="Arial"/>
              </a:rPr>
              <a:t>Added new products: 6 LAI, 8 FAPAR, 8 FCOVER; including 7 &lt;100m resolution continental products.</a:t>
            </a:r>
            <a:endParaRPr/>
          </a:p>
          <a:p>
            <a:pPr indent="0" lvl="1" marL="457200" marR="0" rtl="0" algn="l">
              <a:lnSpc>
                <a:spcPct val="100000"/>
              </a:lnSpc>
              <a:spcBef>
                <a:spcPts val="360"/>
              </a:spcBef>
              <a:spcAft>
                <a:spcPts val="0"/>
              </a:spcAft>
              <a:buClr>
                <a:schemeClr val="dk1"/>
              </a:buClr>
              <a:buSzPts val="1800"/>
              <a:buFont typeface="Arial"/>
              <a:buNone/>
            </a:pPr>
            <a:r>
              <a:t/>
            </a:r>
            <a:endParaRPr b="0" i="0" sz="1200" u="none" cap="none" strike="noStrike">
              <a:solidFill>
                <a:schemeClr val="dk1"/>
              </a:solidFill>
              <a:latin typeface="Arial"/>
              <a:ea typeface="Arial"/>
              <a:cs typeface="Arial"/>
              <a:sym typeface="Arial"/>
            </a:endParaRPr>
          </a:p>
          <a:p>
            <a:pPr indent="-381000" lvl="0" marL="457200" marR="0" rtl="0" algn="l">
              <a:lnSpc>
                <a:spcPct val="100000"/>
              </a:lnSpc>
              <a:spcBef>
                <a:spcPts val="480"/>
              </a:spcBef>
              <a:spcAft>
                <a:spcPts val="0"/>
              </a:spcAft>
              <a:buClr>
                <a:schemeClr val="dk1"/>
              </a:buClr>
              <a:buSzPts val="2400"/>
              <a:buFont typeface="Arial"/>
              <a:buChar char="•"/>
            </a:pPr>
            <a:r>
              <a:rPr b="0" i="0" lang="en-US" sz="1200" u="none" cap="none" strike="noStrike">
                <a:solidFill>
                  <a:schemeClr val="dk1"/>
                </a:solidFill>
                <a:latin typeface="Arial"/>
                <a:ea typeface="Arial"/>
                <a:cs typeface="Arial"/>
                <a:sym typeface="Arial"/>
              </a:rPr>
              <a:t>CEOS Validation Stage Assessment</a:t>
            </a:r>
            <a:endParaRPr/>
          </a:p>
          <a:p>
            <a:pPr indent="-342900" lvl="1" marL="914400" marR="0" rtl="0" algn="l">
              <a:lnSpc>
                <a:spcPct val="100000"/>
              </a:lnSpc>
              <a:spcBef>
                <a:spcPts val="360"/>
              </a:spcBef>
              <a:spcAft>
                <a:spcPts val="0"/>
              </a:spcAft>
              <a:buClr>
                <a:schemeClr val="dk1"/>
              </a:buClr>
              <a:buSzPts val="1800"/>
              <a:buFont typeface="Arial"/>
              <a:buChar char="–"/>
            </a:pPr>
            <a:r>
              <a:rPr b="0" i="0" lang="en-US" sz="1200" u="none" cap="none" strike="noStrike">
                <a:solidFill>
                  <a:schemeClr val="dk1"/>
                </a:solidFill>
                <a:latin typeface="Arial"/>
                <a:ea typeface="Arial"/>
                <a:cs typeface="Arial"/>
                <a:sym typeface="Arial"/>
              </a:rPr>
              <a:t>Assessed validation stage by continent.</a:t>
            </a:r>
            <a:endParaRPr/>
          </a:p>
          <a:p>
            <a:pPr indent="-342900" lvl="1" marL="914400" marR="0" rtl="0" algn="l">
              <a:lnSpc>
                <a:spcPct val="100000"/>
              </a:lnSpc>
              <a:spcBef>
                <a:spcPts val="360"/>
              </a:spcBef>
              <a:spcAft>
                <a:spcPts val="0"/>
              </a:spcAft>
              <a:buClr>
                <a:schemeClr val="dk1"/>
              </a:buClr>
              <a:buSzPts val="1800"/>
              <a:buFont typeface="Arial"/>
              <a:buChar char="–"/>
            </a:pPr>
            <a:r>
              <a:rPr b="0" i="0" lang="en-US" sz="1200" u="none" cap="none" strike="noStrike">
                <a:solidFill>
                  <a:schemeClr val="dk1"/>
                </a:solidFill>
                <a:latin typeface="Arial"/>
                <a:ea typeface="Arial"/>
                <a:cs typeface="Arial"/>
                <a:sym typeface="Arial"/>
              </a:rPr>
              <a:t>Geomatics Canada Open File summarizing findings</a:t>
            </a:r>
            <a:endParaRPr/>
          </a:p>
          <a:p>
            <a:pPr indent="-342900" lvl="2" marL="1371600" marR="0" rtl="0" algn="l">
              <a:lnSpc>
                <a:spcPct val="100000"/>
              </a:lnSpc>
              <a:spcBef>
                <a:spcPts val="360"/>
              </a:spcBef>
              <a:spcAft>
                <a:spcPts val="0"/>
              </a:spcAft>
              <a:buClr>
                <a:schemeClr val="dk1"/>
              </a:buClr>
              <a:buSzPts val="1800"/>
              <a:buFont typeface="Arial"/>
              <a:buChar char="•"/>
            </a:pPr>
            <a:r>
              <a:rPr b="0" i="0" lang="en-US" sz="1200" u="none" cap="none" strike="noStrike">
                <a:solidFill>
                  <a:schemeClr val="dk1"/>
                </a:solidFill>
                <a:latin typeface="Arial"/>
                <a:ea typeface="Arial"/>
                <a:cs typeface="Arial"/>
                <a:sym typeface="Arial"/>
              </a:rPr>
              <a:t>A total of 22 LAI products, 17 fAPAR products and 8 fCOVER products were identified and evaluated in terms of continental scale CEOS validation stage</a:t>
            </a:r>
            <a:r>
              <a:rPr b="1" i="0" lang="en-US"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a:p>
            <a:pPr indent="-342900" lvl="2" marL="1371600" marR="0" rtl="0" algn="l">
              <a:lnSpc>
                <a:spcPct val="100000"/>
              </a:lnSpc>
              <a:spcBef>
                <a:spcPts val="360"/>
              </a:spcBef>
              <a:spcAft>
                <a:spcPts val="0"/>
              </a:spcAft>
              <a:buClr>
                <a:schemeClr val="dk1"/>
              </a:buClr>
              <a:buSzPts val="1800"/>
              <a:buFont typeface="Arial"/>
              <a:buChar char="•"/>
            </a:pPr>
            <a:r>
              <a:rPr b="0" i="0" lang="en-US" sz="1200" u="none" cap="none" strike="noStrike">
                <a:solidFill>
                  <a:schemeClr val="dk1"/>
                </a:solidFill>
                <a:highlight>
                  <a:srgbClr val="FFFF00"/>
                </a:highlight>
                <a:latin typeface="Arial"/>
                <a:ea typeface="Arial"/>
                <a:cs typeface="Arial"/>
                <a:sym typeface="Arial"/>
              </a:rPr>
              <a:t>Stage 3 validated products are currently available for Europe and North America at &gt;=250m resolution and for regions of North America above 40degrees at 20m resolution.   Stage 2 validated &gt;250m resolution products are also available for Africa and Asia and it is likely these will soon achieve Stage 3.  Stage 1 validate products are available for South America and Australia/Oceania.  </a:t>
            </a:r>
            <a:endParaRPr b="0" i="0" sz="1200" u="none" cap="none" strike="noStrike">
              <a:solidFill>
                <a:schemeClr val="dk1"/>
              </a:solidFill>
              <a:highlight>
                <a:srgbClr val="FFFF00"/>
              </a:highlight>
              <a:latin typeface="Arial"/>
              <a:ea typeface="Arial"/>
              <a:cs typeface="Arial"/>
              <a:sym typeface="Arial"/>
            </a:endParaRPr>
          </a:p>
          <a:p>
            <a:pPr indent="-342900" lvl="1" marL="914400" marR="0" rtl="0" algn="l">
              <a:lnSpc>
                <a:spcPct val="100000"/>
              </a:lnSpc>
              <a:spcBef>
                <a:spcPts val="360"/>
              </a:spcBef>
              <a:spcAft>
                <a:spcPts val="0"/>
              </a:spcAft>
              <a:buClr>
                <a:schemeClr val="dk1"/>
              </a:buClr>
              <a:buSzPts val="1800"/>
              <a:buFont typeface="Arial"/>
              <a:buChar char="–"/>
            </a:pPr>
            <a:r>
              <a:rPr b="0" i="0" lang="en-US" sz="1200" u="none" cap="none" strike="noStrike">
                <a:solidFill>
                  <a:schemeClr val="dk1"/>
                </a:solidFill>
                <a:latin typeface="Arial"/>
                <a:ea typeface="Arial"/>
                <a:cs typeface="Arial"/>
                <a:sym typeface="Arial"/>
              </a:rPr>
              <a:t>Up to LPV to decide how to update product validation stage table – suggest it be uniform across variables.</a:t>
            </a:r>
            <a:endParaRPr/>
          </a:p>
          <a:p>
            <a:pPr indent="-228600" lvl="1" marL="914400" marR="0" rtl="0" algn="l">
              <a:lnSpc>
                <a:spcPct val="100000"/>
              </a:lnSpc>
              <a:spcBef>
                <a:spcPts val="360"/>
              </a:spcBef>
              <a:spcAft>
                <a:spcPts val="0"/>
              </a:spcAft>
              <a:buClr>
                <a:schemeClr val="dk1"/>
              </a:buClr>
              <a:buSzPts val="1800"/>
              <a:buFont typeface="Arial"/>
              <a:buNone/>
            </a:pPr>
            <a:r>
              <a:t/>
            </a:r>
            <a:endParaRPr b="0" i="0" sz="1200" u="none" cap="none" strike="noStrike">
              <a:solidFill>
                <a:schemeClr val="dk1"/>
              </a:solidFill>
              <a:latin typeface="Arial"/>
              <a:ea typeface="Arial"/>
              <a:cs typeface="Arial"/>
              <a:sym typeface="Arial"/>
            </a:endParaRPr>
          </a:p>
          <a:p>
            <a:pPr indent="-381000" lvl="0" marL="457200" marR="0" rtl="0" algn="l">
              <a:lnSpc>
                <a:spcPct val="100000"/>
              </a:lnSpc>
              <a:spcBef>
                <a:spcPts val="480"/>
              </a:spcBef>
              <a:spcAft>
                <a:spcPts val="0"/>
              </a:spcAft>
              <a:buClr>
                <a:schemeClr val="dk1"/>
              </a:buClr>
              <a:buSzPts val="2400"/>
              <a:buFont typeface="Arial"/>
              <a:buChar char="•"/>
            </a:pPr>
            <a:r>
              <a:rPr b="0" i="0" lang="en-US" sz="1200" u="none" cap="none" strike="noStrike">
                <a:solidFill>
                  <a:schemeClr val="dk1"/>
                </a:solidFill>
                <a:latin typeface="Arial"/>
                <a:ea typeface="Arial"/>
                <a:cs typeface="Arial"/>
                <a:sym typeface="Arial"/>
              </a:rPr>
              <a:t>Outline of new good practice document for medium resolution products including fCOVER.</a:t>
            </a:r>
            <a:endParaRPr/>
          </a:p>
          <a:p>
            <a:pPr indent="-228600" lvl="0" marL="457200" marR="0" rtl="0" algn="l">
              <a:lnSpc>
                <a:spcPct val="100000"/>
              </a:lnSpc>
              <a:spcBef>
                <a:spcPts val="480"/>
              </a:spcBef>
              <a:spcAft>
                <a:spcPts val="0"/>
              </a:spcAft>
              <a:buClr>
                <a:schemeClr val="dk1"/>
              </a:buClr>
              <a:buSzPts val="2400"/>
              <a:buFont typeface="Arial"/>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480"/>
              </a:spcBef>
              <a:spcAft>
                <a:spcPts val="0"/>
              </a:spcAft>
              <a:buClr>
                <a:schemeClr val="dk1"/>
              </a:buClr>
              <a:buSzPts val="24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Biophysical</a:t>
            </a:r>
            <a:endParaRPr/>
          </a:p>
        </p:txBody>
      </p:sp>
      <p:sp>
        <p:nvSpPr>
          <p:cNvPr id="110" name="Google Shape;110;p7"/>
          <p:cNvSpPr txBox="1"/>
          <p:nvPr/>
        </p:nvSpPr>
        <p:spPr>
          <a:xfrm>
            <a:off x="680545" y="1334922"/>
            <a:ext cx="10515600" cy="5523078"/>
          </a:xfrm>
          <a:prstGeom prst="rect">
            <a:avLst/>
          </a:prstGeom>
          <a:noFill/>
          <a:ln>
            <a:noFill/>
          </a:ln>
        </p:spPr>
        <p:txBody>
          <a:bodyPr anchorCtr="0" anchor="t" bIns="45700" lIns="91425" spcFirstLastPara="1" rIns="91425" wrap="square" tIns="45700">
            <a:noAutofit/>
          </a:bodyPr>
          <a:lstStyle/>
          <a:p>
            <a:pPr indent="0" lvl="0" marL="76200" marR="0" rtl="0" algn="l">
              <a:lnSpc>
                <a:spcPct val="100000"/>
              </a:lnSpc>
              <a:spcBef>
                <a:spcPts val="480"/>
              </a:spcBef>
              <a:spcAft>
                <a:spcPts val="0"/>
              </a:spcAft>
              <a:buClr>
                <a:schemeClr val="dk1"/>
              </a:buClr>
              <a:buSzPts val="2400"/>
              <a:buFont typeface="Arial"/>
              <a:buNone/>
            </a:pPr>
            <a:r>
              <a:rPr b="1" i="0" lang="en-US" sz="2800" u="none" cap="none" strike="noStrike">
                <a:solidFill>
                  <a:schemeClr val="dk1"/>
                </a:solidFill>
                <a:latin typeface="Arial"/>
                <a:ea typeface="Arial"/>
                <a:cs typeface="Arial"/>
                <a:sym typeface="Arial"/>
              </a:rPr>
              <a:t>Good Practices Update</a:t>
            </a:r>
            <a:endParaRPr/>
          </a:p>
          <a:p>
            <a:pPr indent="-381000" lvl="0" marL="4572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Discussions on proposed new sections</a:t>
            </a:r>
            <a:endParaRPr/>
          </a:p>
          <a:p>
            <a:pPr indent="-342900" lvl="1" marL="914400" marR="0" rtl="0" algn="l">
              <a:lnSpc>
                <a:spcPct val="100000"/>
              </a:lnSpc>
              <a:spcBef>
                <a:spcPts val="360"/>
              </a:spcBef>
              <a:spcAft>
                <a:spcPts val="0"/>
              </a:spcAft>
              <a:buClr>
                <a:schemeClr val="dk1"/>
              </a:buClr>
              <a:buSzPts val="1800"/>
              <a:buFont typeface="Arial"/>
              <a:buChar char="–"/>
            </a:pPr>
            <a:r>
              <a:rPr b="0" i="0" lang="en-US" sz="2400" u="none" cap="none" strike="noStrike">
                <a:solidFill>
                  <a:schemeClr val="dk1"/>
                </a:solidFill>
                <a:latin typeface="Arial"/>
                <a:ea typeface="Arial"/>
                <a:cs typeface="Arial"/>
                <a:sym typeface="Arial"/>
              </a:rPr>
              <a:t>Revise </a:t>
            </a:r>
            <a:r>
              <a:rPr b="0" i="1" lang="en-US" sz="2400" u="none" cap="none" strike="noStrike">
                <a:solidFill>
                  <a:schemeClr val="dk1"/>
                </a:solidFill>
                <a:latin typeface="Arial"/>
                <a:ea typeface="Arial"/>
                <a:cs typeface="Arial"/>
                <a:sym typeface="Arial"/>
              </a:rPr>
              <a:t>Definitions</a:t>
            </a:r>
            <a:endParaRPr/>
          </a:p>
          <a:p>
            <a:pPr indent="-342900" lvl="2" marL="1371600" marR="0" rtl="0" algn="l">
              <a:lnSpc>
                <a:spcPct val="100000"/>
              </a:lnSpc>
              <a:spcBef>
                <a:spcPts val="360"/>
              </a:spcBef>
              <a:spcAft>
                <a:spcPts val="0"/>
              </a:spcAft>
              <a:buClr>
                <a:schemeClr val="dk1"/>
              </a:buClr>
              <a:buSzPts val="1800"/>
              <a:buFont typeface="Arial"/>
              <a:buChar char="•"/>
            </a:pPr>
            <a:r>
              <a:rPr b="0" i="0" lang="en-US" sz="2400" u="none" cap="none" strike="noStrike">
                <a:solidFill>
                  <a:schemeClr val="dk1"/>
                </a:solidFill>
                <a:latin typeface="Arial"/>
                <a:ea typeface="Arial"/>
                <a:cs typeface="Arial"/>
                <a:sym typeface="Arial"/>
              </a:rPr>
              <a:t>inclusion of FAPAR, FCOVER</a:t>
            </a:r>
            <a:endParaRPr/>
          </a:p>
          <a:p>
            <a:pPr indent="-342900" lvl="1" marL="914400" marR="0" rtl="0" algn="l">
              <a:lnSpc>
                <a:spcPct val="100000"/>
              </a:lnSpc>
              <a:spcBef>
                <a:spcPts val="360"/>
              </a:spcBef>
              <a:spcAft>
                <a:spcPts val="0"/>
              </a:spcAft>
              <a:buClr>
                <a:schemeClr val="dk1"/>
              </a:buClr>
              <a:buSzPts val="1800"/>
              <a:buFont typeface="Arial"/>
              <a:buChar char="–"/>
            </a:pPr>
            <a:r>
              <a:rPr b="0" i="0" lang="en-US" sz="2400" u="none" cap="none" strike="noStrike">
                <a:solidFill>
                  <a:schemeClr val="dk1"/>
                </a:solidFill>
                <a:latin typeface="Arial"/>
                <a:ea typeface="Arial"/>
                <a:cs typeface="Arial"/>
                <a:sym typeface="Arial"/>
              </a:rPr>
              <a:t>Revise </a:t>
            </a:r>
            <a:r>
              <a:rPr b="0" i="1" lang="en-US" sz="2400" u="none" cap="none" strike="noStrike">
                <a:solidFill>
                  <a:schemeClr val="dk1"/>
                </a:solidFill>
                <a:latin typeface="Arial"/>
                <a:ea typeface="Arial"/>
                <a:cs typeface="Arial"/>
                <a:sym typeface="Arial"/>
              </a:rPr>
              <a:t>In Situ Reference Estimates</a:t>
            </a:r>
            <a:endParaRPr/>
          </a:p>
          <a:p>
            <a:pPr indent="-342900" lvl="2" marL="1371600" marR="0" rtl="0" algn="l">
              <a:lnSpc>
                <a:spcPct val="100000"/>
              </a:lnSpc>
              <a:spcBef>
                <a:spcPts val="360"/>
              </a:spcBef>
              <a:spcAft>
                <a:spcPts val="0"/>
              </a:spcAft>
              <a:buClr>
                <a:schemeClr val="dk1"/>
              </a:buClr>
              <a:buSzPts val="1800"/>
              <a:buFont typeface="Arial"/>
              <a:buChar char="•"/>
            </a:pPr>
            <a:r>
              <a:rPr b="0" i="0" lang="en-US" sz="2400" u="none" cap="none" strike="noStrike">
                <a:solidFill>
                  <a:schemeClr val="dk1"/>
                </a:solidFill>
                <a:latin typeface="Arial"/>
                <a:ea typeface="Arial"/>
                <a:cs typeface="Arial"/>
                <a:sym typeface="Arial"/>
              </a:rPr>
              <a:t>include new sensor and tech development (e.g. terrestrial laser scanner)</a:t>
            </a:r>
            <a:endParaRPr/>
          </a:p>
          <a:p>
            <a:pPr indent="-342900" lvl="1" marL="914400" marR="0" rtl="0" algn="l">
              <a:lnSpc>
                <a:spcPct val="100000"/>
              </a:lnSpc>
              <a:spcBef>
                <a:spcPts val="360"/>
              </a:spcBef>
              <a:spcAft>
                <a:spcPts val="0"/>
              </a:spcAft>
              <a:buClr>
                <a:schemeClr val="dk1"/>
              </a:buClr>
              <a:buSzPts val="1800"/>
              <a:buFont typeface="Arial"/>
              <a:buChar char="–"/>
            </a:pPr>
            <a:r>
              <a:rPr b="0" i="0" lang="en-US" sz="2400" u="none" cap="none" strike="noStrike">
                <a:solidFill>
                  <a:schemeClr val="dk1"/>
                </a:solidFill>
                <a:latin typeface="Arial"/>
                <a:ea typeface="Arial"/>
                <a:cs typeface="Arial"/>
                <a:sym typeface="Arial"/>
              </a:rPr>
              <a:t>Add new section on high resolution data products</a:t>
            </a:r>
            <a:endParaRPr/>
          </a:p>
          <a:p>
            <a:pPr indent="-342900" lvl="2" marL="1371600" marR="0" rtl="0" algn="l">
              <a:lnSpc>
                <a:spcPct val="100000"/>
              </a:lnSpc>
              <a:spcBef>
                <a:spcPts val="360"/>
              </a:spcBef>
              <a:spcAft>
                <a:spcPts val="0"/>
              </a:spcAft>
              <a:buClr>
                <a:schemeClr val="dk1"/>
              </a:buClr>
              <a:buSzPts val="1800"/>
              <a:buFont typeface="Arial"/>
              <a:buChar char="•"/>
            </a:pPr>
            <a:r>
              <a:rPr b="0" i="0" lang="en-US" sz="2400" u="none" cap="none" strike="noStrike">
                <a:solidFill>
                  <a:schemeClr val="dk1"/>
                </a:solidFill>
                <a:latin typeface="Arial"/>
                <a:ea typeface="Arial"/>
                <a:cs typeface="Arial"/>
                <a:sym typeface="Arial"/>
              </a:rPr>
              <a:t>high resolution vs. ESU</a:t>
            </a:r>
            <a:endParaRPr/>
          </a:p>
          <a:p>
            <a:pPr indent="-342900" lvl="1" marL="914400" marR="0" rtl="0" algn="l">
              <a:lnSpc>
                <a:spcPct val="100000"/>
              </a:lnSpc>
              <a:spcBef>
                <a:spcPts val="360"/>
              </a:spcBef>
              <a:spcAft>
                <a:spcPts val="0"/>
              </a:spcAft>
              <a:buClr>
                <a:schemeClr val="dk1"/>
              </a:buClr>
              <a:buSzPts val="1800"/>
              <a:buFont typeface="Arial"/>
              <a:buChar char="–"/>
            </a:pPr>
            <a:r>
              <a:rPr b="0" i="0" lang="en-US" sz="2400" u="none" cap="none" strike="noStrike">
                <a:solidFill>
                  <a:schemeClr val="dk1"/>
                </a:solidFill>
                <a:latin typeface="Arial"/>
                <a:ea typeface="Arial"/>
                <a:cs typeface="Arial"/>
                <a:sym typeface="Arial"/>
              </a:rPr>
              <a:t>Add new section on 3D data products</a:t>
            </a:r>
            <a:endParaRPr/>
          </a:p>
          <a:p>
            <a:pPr indent="-342900" lvl="2" marL="1371600" marR="0" rtl="0" algn="l">
              <a:lnSpc>
                <a:spcPct val="100000"/>
              </a:lnSpc>
              <a:spcBef>
                <a:spcPts val="360"/>
              </a:spcBef>
              <a:spcAft>
                <a:spcPts val="0"/>
              </a:spcAft>
              <a:buClr>
                <a:schemeClr val="dk1"/>
              </a:buClr>
              <a:buSzPts val="1800"/>
              <a:buFont typeface="Arial"/>
              <a:buChar char="•"/>
            </a:pPr>
            <a:r>
              <a:rPr b="0" i="0" lang="en-US" sz="2400" u="none" cap="none" strike="noStrike">
                <a:solidFill>
                  <a:schemeClr val="dk1"/>
                </a:solidFill>
                <a:latin typeface="Arial"/>
                <a:ea typeface="Arial"/>
                <a:cs typeface="Arial"/>
                <a:sym typeface="Arial"/>
              </a:rPr>
              <a:t>lidar</a:t>
            </a:r>
            <a:endParaRPr/>
          </a:p>
          <a:p>
            <a:pPr indent="-228600" lvl="1" marL="914400" marR="0" rtl="0" algn="l">
              <a:lnSpc>
                <a:spcPct val="100000"/>
              </a:lnSpc>
              <a:spcBef>
                <a:spcPts val="36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a:p>
            <a:pPr indent="-228600" lvl="1" marL="914400" marR="0" rtl="0" algn="l">
              <a:lnSpc>
                <a:spcPct val="100000"/>
              </a:lnSpc>
              <a:spcBef>
                <a:spcPts val="36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Fire/Burn Area</a:t>
            </a:r>
            <a:endParaRPr/>
          </a:p>
        </p:txBody>
      </p:sp>
      <p:sp>
        <p:nvSpPr>
          <p:cNvPr id="116" name="Google Shape;116;p8"/>
          <p:cNvSpPr txBox="1"/>
          <p:nvPr/>
        </p:nvSpPr>
        <p:spPr>
          <a:xfrm>
            <a:off x="8568660" y="6573137"/>
            <a:ext cx="28448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7" name="Google Shape;117;p8"/>
          <p:cNvSpPr txBox="1"/>
          <p:nvPr/>
        </p:nvSpPr>
        <p:spPr>
          <a:xfrm>
            <a:off x="301212" y="1097199"/>
            <a:ext cx="4726923" cy="60631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C0C0C"/>
                </a:solidFill>
                <a:latin typeface="Arial"/>
                <a:ea typeface="Arial"/>
                <a:cs typeface="Arial"/>
                <a:sym typeface="Arial"/>
              </a:rPr>
              <a:t>Validation Protocol Status</a:t>
            </a:r>
            <a:endParaRPr b="0" i="0" sz="2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222222"/>
                </a:solidFill>
                <a:latin typeface="Arial"/>
                <a:ea typeface="Arial"/>
                <a:cs typeface="Arial"/>
                <a:sym typeface="Arial"/>
              </a:rPr>
              <a:t>Update of 11-page 2010 draft burned area validation protocol ongoing</a:t>
            </a:r>
            <a:endParaRPr/>
          </a:p>
          <a:p>
            <a:pPr indent="-285750" lvl="0" marL="28575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222222"/>
                </a:solidFill>
                <a:latin typeface="Arial"/>
                <a:ea typeface="Arial"/>
                <a:cs typeface="Arial"/>
                <a:sym typeface="Arial"/>
              </a:rPr>
              <a:t>Currently 34 pages</a:t>
            </a:r>
            <a:endParaRPr/>
          </a:p>
          <a:p>
            <a:pPr indent="-285750" lvl="0" marL="28575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222222"/>
                </a:solidFill>
                <a:latin typeface="Arial"/>
                <a:ea typeface="Arial"/>
                <a:cs typeface="Arial"/>
                <a:sym typeface="Arial"/>
              </a:rPr>
              <a:t>Engaged additional section authors</a:t>
            </a:r>
            <a:endParaRPr/>
          </a:p>
          <a:p>
            <a:pPr indent="-285750" lvl="0" marL="28575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222222"/>
                </a:solidFill>
                <a:latin typeface="Arial"/>
                <a:ea typeface="Arial"/>
                <a:cs typeface="Arial"/>
                <a:sym typeface="Arial"/>
              </a:rPr>
              <a:t>Discussion-ready draft for GOFC Fire Implementation Team meeting (17-18 Sep.) and 13th EARSeL Workshop on Forest Fires (19-20 Sep.) in Milan</a:t>
            </a:r>
            <a:endParaRPr b="0" i="0" sz="2400" u="none" cap="none" strike="noStrike">
              <a:solidFill>
                <a:srgbClr val="222222"/>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222222"/>
                </a:solidFill>
                <a:latin typeface="Arial"/>
                <a:ea typeface="Arial"/>
                <a:cs typeface="Arial"/>
                <a:sym typeface="Arial"/>
              </a:rPr>
              <a:t>Active Fire protocol to follow</a:t>
            </a:r>
            <a:endParaRPr/>
          </a:p>
          <a:p>
            <a:pPr indent="0" lvl="0" marL="0" marR="0" rtl="0" algn="l">
              <a:lnSpc>
                <a:spcPct val="100000"/>
              </a:lnSpc>
              <a:spcBef>
                <a:spcPts val="0"/>
              </a:spcBef>
              <a:spcAft>
                <a:spcPts val="0"/>
              </a:spcAft>
              <a:buNone/>
            </a:pPr>
            <a:r>
              <a:t/>
            </a:r>
            <a:endParaRPr b="0" i="0" sz="2400" u="none" cap="none" strike="noStrike">
              <a:solidFill>
                <a:srgbClr val="22222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222222"/>
              </a:solidFill>
              <a:latin typeface="Arial"/>
              <a:ea typeface="Arial"/>
              <a:cs typeface="Arial"/>
              <a:sym typeface="Arial"/>
            </a:endParaRPr>
          </a:p>
          <a:p>
            <a:pPr indent="-133350" lvl="0" marL="285750" marR="0" rtl="0" algn="l">
              <a:lnSpc>
                <a:spcPct val="100000"/>
              </a:lnSpc>
              <a:spcBef>
                <a:spcPts val="0"/>
              </a:spcBef>
              <a:spcAft>
                <a:spcPts val="0"/>
              </a:spcAft>
              <a:buClr>
                <a:srgbClr val="000000"/>
              </a:buClr>
              <a:buSzPts val="2400"/>
              <a:buFont typeface="Noto Sans Symbols"/>
              <a:buNone/>
            </a:pPr>
            <a:r>
              <a:t/>
            </a:r>
            <a:endParaRPr b="0" i="0" sz="2400" u="none" cap="none" strike="noStrike">
              <a:solidFill>
                <a:srgbClr val="222222"/>
              </a:solidFill>
              <a:latin typeface="Arial"/>
              <a:ea typeface="Arial"/>
              <a:cs typeface="Arial"/>
              <a:sym typeface="Arial"/>
            </a:endParaRPr>
          </a:p>
        </p:txBody>
      </p:sp>
      <p:pic>
        <p:nvPicPr>
          <p:cNvPr id="118" name="Google Shape;118;p8"/>
          <p:cNvPicPr preferRelativeResize="0"/>
          <p:nvPr/>
        </p:nvPicPr>
        <p:blipFill rotWithShape="1">
          <a:blip r:embed="rId3">
            <a:alphaModFix/>
          </a:blip>
          <a:srcRect b="0" l="0" r="0" t="0"/>
          <a:stretch/>
        </p:blipFill>
        <p:spPr>
          <a:xfrm>
            <a:off x="8568660" y="1582172"/>
            <a:ext cx="3532908" cy="4571999"/>
          </a:xfrm>
          <a:prstGeom prst="rect">
            <a:avLst/>
          </a:prstGeom>
          <a:noFill/>
          <a:ln cap="flat" cmpd="sng" w="9525">
            <a:solidFill>
              <a:schemeClr val="dk1"/>
            </a:solidFill>
            <a:prstDash val="solid"/>
            <a:round/>
            <a:headEnd len="sm" w="sm" type="none"/>
            <a:tailEnd len="sm" w="sm" type="none"/>
          </a:ln>
        </p:spPr>
      </p:pic>
      <p:pic>
        <p:nvPicPr>
          <p:cNvPr id="119" name="Google Shape;119;p8"/>
          <p:cNvPicPr preferRelativeResize="0"/>
          <p:nvPr/>
        </p:nvPicPr>
        <p:blipFill rotWithShape="1">
          <a:blip r:embed="rId4">
            <a:alphaModFix/>
          </a:blip>
          <a:srcRect b="0" l="0" r="0" t="0"/>
          <a:stretch/>
        </p:blipFill>
        <p:spPr>
          <a:xfrm>
            <a:off x="5029521" y="1101899"/>
            <a:ext cx="3530136" cy="456841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Phenology</a:t>
            </a:r>
            <a:endParaRPr/>
          </a:p>
        </p:txBody>
      </p:sp>
      <p:sp>
        <p:nvSpPr>
          <p:cNvPr id="125" name="Google Shape;125;p9"/>
          <p:cNvSpPr txBox="1"/>
          <p:nvPr/>
        </p:nvSpPr>
        <p:spPr>
          <a:xfrm>
            <a:off x="812800" y="1253330"/>
            <a:ext cx="10515600" cy="4839965"/>
          </a:xfrm>
          <a:prstGeom prst="rect">
            <a:avLst/>
          </a:prstGeom>
          <a:noFill/>
          <a:ln>
            <a:noFill/>
          </a:ln>
        </p:spPr>
        <p:txBody>
          <a:bodyPr anchorCtr="0" anchor="t" bIns="45700" lIns="91425" spcFirstLastPara="1" rIns="91425" wrap="square" tIns="45700">
            <a:norm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b="0" i="0" lang="en-US" sz="2000" u="none" cap="none" strike="noStrike">
                <a:solidFill>
                  <a:schemeClr val="dk1"/>
                </a:solidFill>
                <a:latin typeface="Arial"/>
                <a:ea typeface="Arial"/>
                <a:cs typeface="Arial"/>
                <a:sym typeface="Arial"/>
              </a:rPr>
              <a:t>Copernicus Land Monitoring Service (CLMS) has signed a new contract for the continuation and evolution of the High-Resolution Vegetation Phenology and Productivity (HR-VPP) product suite:</a:t>
            </a:r>
            <a:endParaRPr/>
          </a:p>
          <a:p>
            <a:pPr indent="-381000" lvl="1" marL="914400" marR="0" rtl="0" algn="l">
              <a:lnSpc>
                <a:spcPct val="90000"/>
              </a:lnSpc>
              <a:spcBef>
                <a:spcPts val="500"/>
              </a:spcBef>
              <a:spcAft>
                <a:spcPts val="0"/>
              </a:spcAft>
              <a:buClr>
                <a:schemeClr val="dk1"/>
              </a:buClr>
              <a:buSzPts val="2400"/>
              <a:buFont typeface="Noto Sans Symbols"/>
              <a:buChar char="▪"/>
            </a:pPr>
            <a:r>
              <a:rPr b="0" i="0" lang="en-US" sz="2000" u="none" cap="none" strike="noStrike">
                <a:solidFill>
                  <a:schemeClr val="dk1"/>
                </a:solidFill>
                <a:latin typeface="Arial"/>
                <a:ea typeface="Arial"/>
                <a:cs typeface="Arial"/>
                <a:sym typeface="Arial"/>
              </a:rPr>
              <a:t>Consortium comprises VITO, in partnership with Lund University, Joanneum Research, and Space4Environment. </a:t>
            </a:r>
            <a:endParaRPr/>
          </a:p>
          <a:p>
            <a:pPr indent="-381000" lvl="1" marL="914400" marR="0" rtl="0" algn="l">
              <a:lnSpc>
                <a:spcPct val="90000"/>
              </a:lnSpc>
              <a:spcBef>
                <a:spcPts val="500"/>
              </a:spcBef>
              <a:spcAft>
                <a:spcPts val="0"/>
              </a:spcAft>
              <a:buClr>
                <a:schemeClr val="dk1"/>
              </a:buClr>
              <a:buSzPts val="2400"/>
              <a:buFont typeface="Noto Sans Symbols"/>
              <a:buChar char="▪"/>
            </a:pPr>
            <a:r>
              <a:rPr b="0" i="0" lang="en-US" sz="2000" u="none" cap="none" strike="noStrike">
                <a:solidFill>
                  <a:schemeClr val="dk1"/>
                </a:solidFill>
                <a:latin typeface="Arial"/>
                <a:ea typeface="Arial"/>
                <a:cs typeface="Arial"/>
                <a:sym typeface="Arial"/>
              </a:rPr>
              <a:t>Calibration report to be published in autumn 2025</a:t>
            </a:r>
            <a:endParaRPr/>
          </a:p>
          <a:p>
            <a:pPr indent="-228600" lvl="1" marL="914400" marR="0" rtl="0" algn="l">
              <a:lnSpc>
                <a:spcPct val="90000"/>
              </a:lnSpc>
              <a:spcBef>
                <a:spcPts val="500"/>
              </a:spcBef>
              <a:spcAft>
                <a:spcPts val="0"/>
              </a:spcAft>
              <a:buClr>
                <a:schemeClr val="dk1"/>
              </a:buClr>
              <a:buSzPts val="2400"/>
              <a:buFont typeface="Noto Sans Symbols"/>
              <a:buNone/>
            </a:pPr>
            <a:r>
              <a:t/>
            </a:r>
            <a:endParaRPr b="0" i="0" sz="2400" u="none" cap="none" strike="noStrike">
              <a:solidFill>
                <a:schemeClr val="dk1"/>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Noto Sans Symbols"/>
              <a:buChar char="❖"/>
            </a:pPr>
            <a:r>
              <a:rPr b="0" i="0" lang="en-US" sz="2000" u="none" cap="none" strike="noStrike">
                <a:solidFill>
                  <a:schemeClr val="dk1"/>
                </a:solidFill>
                <a:latin typeface="Arial"/>
                <a:ea typeface="Arial"/>
                <a:cs typeface="Arial"/>
                <a:sym typeface="Arial"/>
              </a:rPr>
              <a:t>Review paper: Gong et al. Satellite remote sensing of vegetation phenology: Progress, challenges, and opportunities. ISPRS J. Photo. Rem. Sens.</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b="0" i="0" sz="2000" u="none" cap="none" strike="noStrike">
              <a:solidFill>
                <a:schemeClr val="dk1"/>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Noto Sans Symbols"/>
              <a:buChar char="❖"/>
            </a:pPr>
            <a:r>
              <a:rPr b="0" i="0" lang="en-US" sz="2000" u="none" cap="none" strike="noStrike">
                <a:solidFill>
                  <a:schemeClr val="dk1"/>
                </a:solidFill>
                <a:latin typeface="Arial"/>
                <a:ea typeface="Arial"/>
                <a:cs typeface="Arial"/>
                <a:sym typeface="Arial"/>
              </a:rPr>
              <a:t>Special Issue in the journal “Forest”: Vegetation and Remote Sensing Phenology in Deciduous Forests. </a:t>
            </a:r>
            <a:endParaRPr/>
          </a:p>
          <a:p>
            <a:pPr indent="-381000" lvl="1" marL="914400" marR="0" rtl="0" algn="l">
              <a:lnSpc>
                <a:spcPct val="90000"/>
              </a:lnSpc>
              <a:spcBef>
                <a:spcPts val="500"/>
              </a:spcBef>
              <a:spcAft>
                <a:spcPts val="0"/>
              </a:spcAft>
              <a:buClr>
                <a:schemeClr val="dk1"/>
              </a:buClr>
              <a:buSzPts val="2400"/>
              <a:buFont typeface="Noto Sans Symbols"/>
              <a:buChar char="▪"/>
            </a:pPr>
            <a:r>
              <a:rPr b="0" i="0" lang="en-US" sz="2000" u="none" cap="none" strike="noStrike">
                <a:solidFill>
                  <a:schemeClr val="dk1"/>
                </a:solidFill>
                <a:latin typeface="Arial"/>
                <a:ea typeface="Arial"/>
                <a:cs typeface="Arial"/>
                <a:sym typeface="Arial"/>
              </a:rPr>
              <a:t>Deadline for manuscript submissions: 31 October 2025 </a:t>
            </a:r>
            <a:endParaRPr b="0" i="0" sz="2000" u="none" cap="none" strike="noStrike">
              <a:solidFill>
                <a:schemeClr val="dk1"/>
              </a:solidFill>
              <a:latin typeface="Arial"/>
              <a:ea typeface="Arial"/>
              <a:cs typeface="Arial"/>
              <a:sym typeface="Arial"/>
            </a:endParaRPr>
          </a:p>
          <a:p>
            <a:pPr indent="-228600" lvl="0" marL="457200" marR="0" rtl="0" algn="l">
              <a:lnSpc>
                <a:spcPct val="90000"/>
              </a:lnSpc>
              <a:spcBef>
                <a:spcPts val="1000"/>
              </a:spcBef>
              <a:spcAft>
                <a:spcPts val="0"/>
              </a:spcAft>
              <a:buClr>
                <a:schemeClr val="dk1"/>
              </a:buClr>
              <a:buSzPts val="2800"/>
              <a:buFont typeface="Noto Sans Symbols"/>
              <a:buNone/>
            </a:pPr>
            <a:r>
              <a:t/>
            </a:r>
            <a:endParaRPr b="0" i="0" sz="28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Noto Sans Symbols"/>
              <a:buNone/>
            </a:pPr>
            <a:r>
              <a:t/>
            </a:r>
            <a:endParaRPr b="0" i="0" sz="2800" u="none" cap="none" strike="noStrike">
              <a:solidFill>
                <a:schemeClr val="dk1"/>
              </a:solidFill>
              <a:latin typeface="Arial"/>
              <a:ea typeface="Arial"/>
              <a:cs typeface="Arial"/>
              <a:sym typeface="Arial"/>
            </a:endParaRPr>
          </a:p>
          <a:p>
            <a:pPr indent="0" lvl="1" marL="457200" marR="0" rtl="0" algn="l">
              <a:lnSpc>
                <a:spcPct val="90000"/>
              </a:lnSpc>
              <a:spcBef>
                <a:spcPts val="500"/>
              </a:spcBef>
              <a:spcAft>
                <a:spcPts val="0"/>
              </a:spcAft>
              <a:buClr>
                <a:schemeClr val="dk1"/>
              </a:buClr>
              <a:buSzPts val="2400"/>
              <a:buFont typeface="Noto Sans Symbols"/>
              <a:buNone/>
            </a:pPr>
            <a:r>
              <a:t/>
            </a:r>
            <a:endParaRPr b="0" i="1" sz="24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