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6858000" cx="12192000"/>
  <p:notesSz cx="6858000" cy="9144000"/>
  <p:embeddedFontLst>
    <p:embeddedFont>
      <p:font typeface="Montserrat"/>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 roundtripDataSignature="AMtx7mgPVZktNrFeEfGVeWbrBwDz1vIkX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7B5FADC-74E4-4871-A9C9-A6DD430AF510}">
  <a:tblStyle styleId="{B7B5FADC-74E4-4871-A9C9-A6DD430AF510}"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F1EF"/>
          </a:solidFill>
        </a:fill>
      </a:tcStyle>
    </a:wholeTbl>
    <a:band1H>
      <a:tcTxStyle/>
      <a:tcStyle>
        <a:fill>
          <a:solidFill>
            <a:srgbClr val="CAE3DE"/>
          </a:solidFill>
        </a:fill>
      </a:tcStyle>
    </a:band1H>
    <a:band2H>
      <a:tcTxStyle/>
    </a:band2H>
    <a:band1V>
      <a:tcTxStyle/>
      <a:tcStyle>
        <a:fill>
          <a:solidFill>
            <a:srgbClr val="CAE3DE"/>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Montserrat-bold.fntdata"/><Relationship Id="rId14" Type="http://schemas.openxmlformats.org/officeDocument/2006/relationships/slide" Target="slides/slide8.xml"/><Relationship Id="rId36" Type="http://schemas.openxmlformats.org/officeDocument/2006/relationships/font" Target="fonts/Montserrat-regular.fntdata"/><Relationship Id="rId17" Type="http://schemas.openxmlformats.org/officeDocument/2006/relationships/slide" Target="slides/slide11.xml"/><Relationship Id="rId39" Type="http://schemas.openxmlformats.org/officeDocument/2006/relationships/font" Target="fonts/Montserrat-boldItalic.fntdata"/><Relationship Id="rId16" Type="http://schemas.openxmlformats.org/officeDocument/2006/relationships/slide" Target="slides/slide10.xml"/><Relationship Id="rId38" Type="http://schemas.openxmlformats.org/officeDocument/2006/relationships/font" Target="fonts/Montserrat-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4" name="Google Shape;10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242" name="Google Shape;242;p1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257" name="Google Shape;257;p1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
        <p:nvSpPr>
          <p:cNvPr id="303" name="Google Shape;303;p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322" name="Google Shape;322;p1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44" name="Google Shape;144;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US" sz="1100" u="none" cap="none" strike="noStrike">
                <a:solidFill>
                  <a:srgbClr val="000000"/>
                </a:solidFill>
                <a:latin typeface="Verdana"/>
                <a:ea typeface="Verdana"/>
                <a:cs typeface="Verdana"/>
                <a:sym typeface="Verdana"/>
              </a:rPr>
              <a:t>‹#›</a:t>
            </a:fld>
            <a:endParaRPr b="0" i="0" sz="11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20.jpg"/><Relationship Id="rId4" Type="http://schemas.openxmlformats.org/officeDocument/2006/relationships/image" Target="../media/image6.jpg"/><Relationship Id="rId5" Type="http://schemas.openxmlformats.org/officeDocument/2006/relationships/image" Target="../media/image11.png"/><Relationship Id="rId6"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9.jpg"/><Relationship Id="rId4" Type="http://schemas.openxmlformats.org/officeDocument/2006/relationships/image" Target="../media/image8.png"/><Relationship Id="rId5" Type="http://schemas.openxmlformats.org/officeDocument/2006/relationships/image" Target="../media/image14.png"/><Relationship Id="rId6" Type="http://schemas.openxmlformats.org/officeDocument/2006/relationships/image" Target="../media/image3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 name="Shape 13"/>
        <p:cNvGrpSpPr/>
        <p:nvPr/>
      </p:nvGrpSpPr>
      <p:grpSpPr>
        <a:xfrm>
          <a:off x="0" y="0"/>
          <a:ext cx="0" cy="0"/>
          <a:chOff x="0" y="0"/>
          <a:chExt cx="0" cy="0"/>
        </a:xfrm>
      </p:grpSpPr>
      <p:pic>
        <p:nvPicPr>
          <p:cNvPr id="14" name="Google Shape;14;p32"/>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5" name="Google Shape;15;p32"/>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6" name="Google Shape;16;p32"/>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7" name="Google Shape;17;p32"/>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 name="Google Shape;18;p32"/>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9" name="Google Shape;19;p32"/>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20" name="Google Shape;20;p32"/>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21" name="Google Shape;21;p32"/>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2" name="Google Shape;22;p32"/>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1">
  <p:cSld name="DARK1">
    <p:bg>
      <p:bgPr>
        <a:blipFill>
          <a:blip r:embed="rId2">
            <a:alphaModFix/>
          </a:blip>
          <a:stretch>
            <a:fillRect/>
          </a:stretch>
        </a:blipFill>
      </p:bgPr>
    </p:bg>
    <p:spTree>
      <p:nvGrpSpPr>
        <p:cNvPr id="89" name="Shape 89"/>
        <p:cNvGrpSpPr/>
        <p:nvPr/>
      </p:nvGrpSpPr>
      <p:grpSpPr>
        <a:xfrm>
          <a:off x="0" y="0"/>
          <a:ext cx="0" cy="0"/>
          <a:chOff x="0" y="0"/>
          <a:chExt cx="0" cy="0"/>
        </a:xfrm>
      </p:grpSpPr>
      <p:pic>
        <p:nvPicPr>
          <p:cNvPr id="90" name="Google Shape;90;p35"/>
          <p:cNvPicPr preferRelativeResize="0"/>
          <p:nvPr/>
        </p:nvPicPr>
        <p:blipFill rotWithShape="1">
          <a:blip r:embed="rId3">
            <a:alphaModFix/>
          </a:blip>
          <a:srcRect b="0" l="0" r="0" t="0"/>
          <a:stretch/>
        </p:blipFill>
        <p:spPr>
          <a:xfrm>
            <a:off x="0" y="0"/>
            <a:ext cx="12158753" cy="6858000"/>
          </a:xfrm>
          <a:prstGeom prst="rect">
            <a:avLst/>
          </a:prstGeom>
          <a:noFill/>
          <a:ln>
            <a:noFill/>
          </a:ln>
        </p:spPr>
      </p:pic>
      <p:sp>
        <p:nvSpPr>
          <p:cNvPr id="91" name="Google Shape;91;p35"/>
          <p:cNvSpPr/>
          <p:nvPr/>
        </p:nvSpPr>
        <p:spPr>
          <a:xfrm>
            <a:off x="-1" y="0"/>
            <a:ext cx="12192261" cy="6858000"/>
          </a:xfrm>
          <a:prstGeom prst="rect">
            <a:avLst/>
          </a:prstGeom>
          <a:solidFill>
            <a:srgbClr val="003249">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96" u="none" cap="none" strike="noStrike">
              <a:solidFill>
                <a:schemeClr val="lt1"/>
              </a:solidFill>
              <a:latin typeface="Arial"/>
              <a:ea typeface="Arial"/>
              <a:cs typeface="Arial"/>
              <a:sym typeface="Arial"/>
            </a:endParaRPr>
          </a:p>
        </p:txBody>
      </p:sp>
      <p:sp>
        <p:nvSpPr>
          <p:cNvPr id="92" name="Google Shape;92;p35"/>
          <p:cNvSpPr txBox="1"/>
          <p:nvPr>
            <p:ph type="title"/>
          </p:nvPr>
        </p:nvSpPr>
        <p:spPr>
          <a:xfrm>
            <a:off x="215411" y="154800"/>
            <a:ext cx="10081234" cy="565200"/>
          </a:xfrm>
          <a:prstGeom prst="rect">
            <a:avLst/>
          </a:prstGeom>
          <a:noFill/>
          <a:ln>
            <a:noFill/>
          </a:ln>
        </p:spPr>
        <p:txBody>
          <a:bodyPr anchorCtr="0" anchor="ctr" bIns="45700" lIns="91425" spcFirstLastPara="1" rIns="91425" wrap="square" tIns="45700">
            <a:spAutoFit/>
          </a:bodyPr>
          <a:lstStyle>
            <a:lvl1pPr lvl="0" algn="just">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35"/>
          <p:cNvSpPr txBox="1"/>
          <p:nvPr>
            <p:ph idx="1" type="body"/>
          </p:nvPr>
        </p:nvSpPr>
        <p:spPr>
          <a:xfrm>
            <a:off x="219001" y="882000"/>
            <a:ext cx="11732718"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94" name="Google Shape;94;p35"/>
          <p:cNvPicPr preferRelativeResize="0"/>
          <p:nvPr/>
        </p:nvPicPr>
        <p:blipFill rotWithShape="1">
          <a:blip r:embed="rId4">
            <a:alphaModFix/>
          </a:blip>
          <a:srcRect b="0" l="0" r="0" t="0"/>
          <a:stretch/>
        </p:blipFill>
        <p:spPr>
          <a:xfrm>
            <a:off x="10303315" y="-216085"/>
            <a:ext cx="2088182" cy="1314000"/>
          </a:xfrm>
          <a:prstGeom prst="rect">
            <a:avLst/>
          </a:prstGeom>
          <a:noFill/>
          <a:ln>
            <a:noFill/>
          </a:ln>
        </p:spPr>
      </p:pic>
      <p:sp>
        <p:nvSpPr>
          <p:cNvPr id="95" name="Google Shape;95;p35"/>
          <p:cNvSpPr txBox="1"/>
          <p:nvPr/>
        </p:nvSpPr>
        <p:spPr>
          <a:xfrm>
            <a:off x="8183562" y="6201716"/>
            <a:ext cx="3741265" cy="215444"/>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US" sz="798" u="none" cap="none" strike="noStrike">
                <a:solidFill>
                  <a:srgbClr val="8197A6"/>
                </a:solidFill>
                <a:latin typeface="Arial"/>
                <a:ea typeface="Arial"/>
                <a:cs typeface="Arial"/>
                <a:sym typeface="Arial"/>
              </a:rPr>
              <a:t>‹#›</a:t>
            </a:fld>
            <a:endParaRPr b="0" i="0" sz="798" u="none" cap="none" strike="noStrike">
              <a:solidFill>
                <a:srgbClr val="8197A6"/>
              </a:solidFill>
              <a:latin typeface="Arial"/>
              <a:ea typeface="Arial"/>
              <a:cs typeface="Arial"/>
              <a:sym typeface="Arial"/>
            </a:endParaRPr>
          </a:p>
        </p:txBody>
      </p:sp>
      <p:cxnSp>
        <p:nvCxnSpPr>
          <p:cNvPr id="96" name="Google Shape;96;p35"/>
          <p:cNvCxnSpPr/>
          <p:nvPr/>
        </p:nvCxnSpPr>
        <p:spPr>
          <a:xfrm>
            <a:off x="220831" y="6422971"/>
            <a:ext cx="11703996" cy="0"/>
          </a:xfrm>
          <a:prstGeom prst="straightConnector1">
            <a:avLst/>
          </a:prstGeom>
          <a:noFill/>
          <a:ln cap="flat" cmpd="sng" w="9525">
            <a:solidFill>
              <a:schemeClr val="lt1"/>
            </a:solidFill>
            <a:prstDash val="solid"/>
            <a:round/>
            <a:headEnd len="sm" w="sm" type="none"/>
            <a:tailEnd len="sm" w="sm" type="none"/>
          </a:ln>
        </p:spPr>
      </p:cxnSp>
      <p:cxnSp>
        <p:nvCxnSpPr>
          <p:cNvPr id="97" name="Google Shape;97;p35"/>
          <p:cNvCxnSpPr/>
          <p:nvPr/>
        </p:nvCxnSpPr>
        <p:spPr>
          <a:xfrm>
            <a:off x="217667" y="882193"/>
            <a:ext cx="11736308" cy="0"/>
          </a:xfrm>
          <a:prstGeom prst="straightConnector1">
            <a:avLst/>
          </a:prstGeom>
          <a:noFill/>
          <a:ln cap="flat" cmpd="sng" w="9525">
            <a:solidFill>
              <a:schemeClr val="lt1"/>
            </a:solidFill>
            <a:prstDash val="solid"/>
            <a:round/>
            <a:headEnd len="sm" w="sm" type="none"/>
            <a:tailEnd len="sm" w="sm" type="none"/>
          </a:ln>
        </p:spPr>
      </p:cxnSp>
      <p:pic>
        <p:nvPicPr>
          <p:cNvPr id="98" name="Google Shape;98;p35"/>
          <p:cNvPicPr preferRelativeResize="0"/>
          <p:nvPr/>
        </p:nvPicPr>
        <p:blipFill rotWithShape="1">
          <a:blip r:embed="rId5">
            <a:alphaModFix/>
          </a:blip>
          <a:srcRect b="0" l="0" r="0" t="0"/>
          <a:stretch/>
        </p:blipFill>
        <p:spPr>
          <a:xfrm>
            <a:off x="10314596" y="6584400"/>
            <a:ext cx="1633533" cy="104400"/>
          </a:xfrm>
          <a:prstGeom prst="rect">
            <a:avLst/>
          </a:prstGeom>
          <a:noFill/>
          <a:ln>
            <a:noFill/>
          </a:ln>
        </p:spPr>
      </p:pic>
      <p:pic>
        <p:nvPicPr>
          <p:cNvPr id="99" name="Google Shape;99;p35"/>
          <p:cNvPicPr preferRelativeResize="0"/>
          <p:nvPr/>
        </p:nvPicPr>
        <p:blipFill rotWithShape="1">
          <a:blip r:embed="rId6">
            <a:alphaModFix/>
          </a:blip>
          <a:srcRect b="0" l="0" r="0" t="0"/>
          <a:stretch/>
        </p:blipFill>
        <p:spPr>
          <a:xfrm>
            <a:off x="10106" y="6454648"/>
            <a:ext cx="9929648" cy="40513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solidFill>
          <a:srgbClr val="003249"/>
        </a:solidFill>
      </p:bgPr>
    </p:bg>
    <p:spTree>
      <p:nvGrpSpPr>
        <p:cNvPr id="100" name="Shape 100"/>
        <p:cNvGrpSpPr/>
        <p:nvPr/>
      </p:nvGrpSpPr>
      <p:grpSpPr>
        <a:xfrm>
          <a:off x="0" y="0"/>
          <a:ext cx="0" cy="0"/>
          <a:chOff x="0" y="0"/>
          <a:chExt cx="0" cy="0"/>
        </a:xfrm>
      </p:grpSpPr>
      <p:sp>
        <p:nvSpPr>
          <p:cNvPr id="101" name="Google Shape;101;p43"/>
          <p:cNvSpPr txBox="1"/>
          <p:nvPr>
            <p:ph type="title"/>
          </p:nvPr>
        </p:nvSpPr>
        <p:spPr>
          <a:xfrm>
            <a:off x="215411" y="154800"/>
            <a:ext cx="10081234"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sz="2992"/>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3" name="Shape 23"/>
        <p:cNvGrpSpPr/>
        <p:nvPr/>
      </p:nvGrpSpPr>
      <p:grpSpPr>
        <a:xfrm>
          <a:off x="0" y="0"/>
          <a:ext cx="0" cy="0"/>
          <a:chOff x="0" y="0"/>
          <a:chExt cx="0" cy="0"/>
        </a:xfrm>
      </p:grpSpPr>
      <p:sp>
        <p:nvSpPr>
          <p:cNvPr id="24" name="Google Shape;24;p3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5" name="Google Shape;25;p33"/>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6" name="Google Shape;26;p3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7" name="Google Shape;27;p3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8" name="Google Shape;28;p3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9" name="Google Shape;29;p33"/>
          <p:cNvSpPr txBox="1"/>
          <p:nvPr/>
        </p:nvSpPr>
        <p:spPr>
          <a:xfrm>
            <a:off x="8442036" y="6574604"/>
            <a:ext cx="3749075" cy="29234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300"/>
              <a:buFont typeface="Arial"/>
              <a:buNone/>
            </a:pPr>
            <a:r>
              <a:rPr b="1" i="0" lang="en-US" sz="1300" u="none" cap="none" strike="noStrike">
                <a:solidFill>
                  <a:schemeClr val="accent1"/>
                </a:solidFill>
                <a:latin typeface="Arial"/>
                <a:ea typeface="Arial"/>
                <a:cs typeface="Arial"/>
                <a:sym typeface="Arial"/>
              </a:rPr>
              <a:t>Atmospheric Composition SG  -  Slide </a:t>
            </a:r>
            <a:fld id="{00000000-1234-1234-1234-123412341234}" type="slidenum">
              <a:rPr b="1" i="0" lang="en-US" sz="1300" u="none" cap="none" strike="noStrike">
                <a:solidFill>
                  <a:schemeClr val="accent1"/>
                </a:solidFill>
                <a:latin typeface="Arial"/>
                <a:ea typeface="Arial"/>
                <a:cs typeface="Arial"/>
                <a:sym typeface="Arial"/>
              </a:rPr>
              <a:t>‹#›</a:t>
            </a:fld>
            <a:endParaRPr b="1" i="0" sz="1300" u="none" cap="none" strike="noStrike">
              <a:solidFill>
                <a:schemeClr val="accent1"/>
              </a:solidFill>
              <a:latin typeface="Arial"/>
              <a:ea typeface="Arial"/>
              <a:cs typeface="Arial"/>
              <a:sym typeface="Arial"/>
            </a:endParaRPr>
          </a:p>
        </p:txBody>
      </p:sp>
      <p:sp>
        <p:nvSpPr>
          <p:cNvPr id="30" name="Google Shape;30;p33"/>
          <p:cNvSpPr txBox="1"/>
          <p:nvPr/>
        </p:nvSpPr>
        <p:spPr>
          <a:xfrm>
            <a:off x="-24384" y="6562799"/>
            <a:ext cx="4925700" cy="29234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accent1"/>
                </a:solidFill>
                <a:latin typeface="Arial"/>
                <a:ea typeface="Arial"/>
                <a:cs typeface="Arial"/>
                <a:sym typeface="Arial"/>
              </a:rPr>
              <a:t>WGCV-54, 15-18 October 2024</a:t>
            </a:r>
            <a:endParaRPr b="1" i="0" sz="1300" u="none" cap="none" strike="noStrike">
              <a:solidFill>
                <a:schemeClr val="accent1"/>
              </a:solidFill>
              <a:latin typeface="Arial"/>
              <a:ea typeface="Arial"/>
              <a:cs typeface="Arial"/>
              <a:sym typeface="Arial"/>
            </a:endParaRPr>
          </a:p>
        </p:txBody>
      </p:sp>
      <p:sp>
        <p:nvSpPr>
          <p:cNvPr id="31" name="Google Shape;31;p33"/>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2" name="Google Shape;32;p3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3" name="Shape 33"/>
        <p:cNvGrpSpPr/>
        <p:nvPr/>
      </p:nvGrpSpPr>
      <p:grpSpPr>
        <a:xfrm>
          <a:off x="0" y="0"/>
          <a:ext cx="0" cy="0"/>
          <a:chOff x="0" y="0"/>
          <a:chExt cx="0" cy="0"/>
        </a:xfrm>
      </p:grpSpPr>
      <p:sp>
        <p:nvSpPr>
          <p:cNvPr id="34" name="Google Shape;34;p3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5" name="Google Shape;35;p3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6" name="Google Shape;36;p3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7" name="Google Shape;37;p3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8" name="Google Shape;38;p3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9" name="Google Shape;39;p36"/>
          <p:cNvSpPr txBox="1"/>
          <p:nvPr/>
        </p:nvSpPr>
        <p:spPr>
          <a:xfrm>
            <a:off x="7555832" y="6574604"/>
            <a:ext cx="4635279" cy="29234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300"/>
              <a:buFont typeface="Arial"/>
              <a:buNone/>
            </a:pPr>
            <a:r>
              <a:rPr b="1" i="0" lang="en-US" sz="1300" u="none" cap="none" strike="noStrike">
                <a:solidFill>
                  <a:schemeClr val="accent1"/>
                </a:solidFill>
                <a:latin typeface="Arial"/>
                <a:ea typeface="Arial"/>
                <a:cs typeface="Arial"/>
                <a:sym typeface="Arial"/>
              </a:rPr>
              <a:t>Atmospheric Composition SG  -  Slide </a:t>
            </a:r>
            <a:fld id="{00000000-1234-1234-1234-123412341234}" type="slidenum">
              <a:rPr b="1" i="0" lang="en-US" sz="1300" u="none" cap="none" strike="noStrike">
                <a:solidFill>
                  <a:schemeClr val="accent1"/>
                </a:solidFill>
                <a:latin typeface="Arial"/>
                <a:ea typeface="Arial"/>
                <a:cs typeface="Arial"/>
                <a:sym typeface="Arial"/>
              </a:rPr>
              <a:t>‹#›</a:t>
            </a:fld>
            <a:endParaRPr b="1" i="0" sz="1300" u="none" cap="none" strike="noStrike">
              <a:solidFill>
                <a:schemeClr val="accent1"/>
              </a:solidFill>
              <a:latin typeface="Arial"/>
              <a:ea typeface="Arial"/>
              <a:cs typeface="Arial"/>
              <a:sym typeface="Arial"/>
            </a:endParaRPr>
          </a:p>
        </p:txBody>
      </p:sp>
      <p:sp>
        <p:nvSpPr>
          <p:cNvPr id="40" name="Google Shape;40;p3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1" name="Google Shape;41;p36"/>
          <p:cNvSpPr txBox="1"/>
          <p:nvPr/>
        </p:nvSpPr>
        <p:spPr>
          <a:xfrm>
            <a:off x="-24384" y="6562799"/>
            <a:ext cx="4925700" cy="29234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accent1"/>
                </a:solidFill>
                <a:latin typeface="Arial"/>
                <a:ea typeface="Arial"/>
                <a:cs typeface="Arial"/>
                <a:sym typeface="Arial"/>
              </a:rPr>
              <a:t>WGCV-54, 15-18 October 2024</a:t>
            </a:r>
            <a:endParaRPr b="1" i="0" sz="1300" u="none" cap="none" strike="noStrike">
              <a:solidFill>
                <a:schemeClr val="accen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 name="Shape 42"/>
        <p:cNvGrpSpPr/>
        <p:nvPr/>
      </p:nvGrpSpPr>
      <p:grpSpPr>
        <a:xfrm>
          <a:off x="0" y="0"/>
          <a:ext cx="0" cy="0"/>
          <a:chOff x="0" y="0"/>
          <a:chExt cx="0" cy="0"/>
        </a:xfrm>
      </p:grpSpPr>
      <p:sp>
        <p:nvSpPr>
          <p:cNvPr id="43" name="Google Shape;43;p3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4" name="Google Shape;44;p3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5" name="Google Shape;45;p3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type="obj">
  <p:cSld name="OBJECT">
    <p:spTree>
      <p:nvGrpSpPr>
        <p:cNvPr id="46" name="Shape 46"/>
        <p:cNvGrpSpPr/>
        <p:nvPr/>
      </p:nvGrpSpPr>
      <p:grpSpPr>
        <a:xfrm>
          <a:off x="0" y="0"/>
          <a:ext cx="0" cy="0"/>
          <a:chOff x="0" y="0"/>
          <a:chExt cx="0" cy="0"/>
        </a:xfrm>
      </p:grpSpPr>
      <p:sp>
        <p:nvSpPr>
          <p:cNvPr id="47" name="Google Shape;47;p38"/>
          <p:cNvSpPr txBox="1"/>
          <p:nvPr>
            <p:ph type="title"/>
          </p:nvPr>
        </p:nvSpPr>
        <p:spPr>
          <a:xfrm>
            <a:off x="609600" y="274638"/>
            <a:ext cx="11055019" cy="7556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3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8" name="Google Shape;48;p38"/>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9" name="Shape 49"/>
        <p:cNvGrpSpPr/>
        <p:nvPr/>
      </p:nvGrpSpPr>
      <p:grpSpPr>
        <a:xfrm>
          <a:off x="0" y="0"/>
          <a:ext cx="0" cy="0"/>
          <a:chOff x="0" y="0"/>
          <a:chExt cx="0" cy="0"/>
        </a:xfrm>
      </p:grpSpPr>
      <p:sp>
        <p:nvSpPr>
          <p:cNvPr id="50" name="Google Shape;50;p3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1" name="Google Shape;51;p3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2" name="Google Shape;52;p3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3" name="Google Shape;53;p3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4" name="Google Shape;54;p3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5" name="Google Shape;55;p39"/>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6" name="Google Shape;56;p39"/>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7" name="Google Shape;57;p39"/>
          <p:cNvSpPr txBox="1"/>
          <p:nvPr/>
        </p:nvSpPr>
        <p:spPr>
          <a:xfrm>
            <a:off x="8025064" y="6574604"/>
            <a:ext cx="4166048" cy="29234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300"/>
              <a:buFont typeface="Arial"/>
              <a:buNone/>
            </a:pPr>
            <a:r>
              <a:rPr b="1" i="0" lang="en-US" sz="1300" u="none" cap="none" strike="noStrike">
                <a:solidFill>
                  <a:schemeClr val="accent1"/>
                </a:solidFill>
                <a:latin typeface="Arial"/>
                <a:ea typeface="Arial"/>
                <a:cs typeface="Arial"/>
                <a:sym typeface="Arial"/>
              </a:rPr>
              <a:t>Atmospheric Composition SG  -  Slide </a:t>
            </a:r>
            <a:fld id="{00000000-1234-1234-1234-123412341234}" type="slidenum">
              <a:rPr b="1" i="0" lang="en-US" sz="1300" u="none" cap="none" strike="noStrike">
                <a:solidFill>
                  <a:schemeClr val="accent1"/>
                </a:solidFill>
                <a:latin typeface="Arial"/>
                <a:ea typeface="Arial"/>
                <a:cs typeface="Arial"/>
                <a:sym typeface="Arial"/>
              </a:rPr>
              <a:t>‹#›</a:t>
            </a:fld>
            <a:endParaRPr b="1" i="0" sz="1300" u="none" cap="none" strike="noStrike">
              <a:solidFill>
                <a:schemeClr val="accent1"/>
              </a:solidFill>
              <a:latin typeface="Arial"/>
              <a:ea typeface="Arial"/>
              <a:cs typeface="Arial"/>
              <a:sym typeface="Arial"/>
            </a:endParaRPr>
          </a:p>
        </p:txBody>
      </p:sp>
      <p:sp>
        <p:nvSpPr>
          <p:cNvPr id="58" name="Google Shape;58;p3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9" name="Google Shape;59;p39"/>
          <p:cNvSpPr txBox="1"/>
          <p:nvPr/>
        </p:nvSpPr>
        <p:spPr>
          <a:xfrm>
            <a:off x="-24384" y="6562799"/>
            <a:ext cx="4925568" cy="29234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300"/>
              <a:buFont typeface="Arial"/>
              <a:buNone/>
            </a:pPr>
            <a:r>
              <a:rPr b="1" i="0" lang="en-US" sz="1300" u="none" cap="none" strike="noStrike">
                <a:solidFill>
                  <a:schemeClr val="accent1"/>
                </a:solidFill>
                <a:latin typeface="Arial"/>
                <a:ea typeface="Arial"/>
                <a:cs typeface="Arial"/>
                <a:sym typeface="Arial"/>
              </a:rPr>
              <a:t>WGCV-53, 5-8 March 2024</a:t>
            </a:r>
            <a:endParaRPr b="0" i="0" sz="13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0" name="Shape 60"/>
        <p:cNvGrpSpPr/>
        <p:nvPr/>
      </p:nvGrpSpPr>
      <p:grpSpPr>
        <a:xfrm>
          <a:off x="0" y="0"/>
          <a:ext cx="0" cy="0"/>
          <a:chOff x="0" y="0"/>
          <a:chExt cx="0" cy="0"/>
        </a:xfrm>
      </p:grpSpPr>
      <p:sp>
        <p:nvSpPr>
          <p:cNvPr id="61" name="Google Shape;61;p4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62" name="Google Shape;62;p40"/>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63" name="Google Shape;63;p4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64" name="Google Shape;64;p4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5" name="Google Shape;65;p4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6" name="Google Shape;66;p40"/>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7" name="Google Shape;67;p40"/>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68" name="Google Shape;68;p40"/>
          <p:cNvSpPr txBox="1"/>
          <p:nvPr/>
        </p:nvSpPr>
        <p:spPr>
          <a:xfrm>
            <a:off x="7501690" y="6574604"/>
            <a:ext cx="4689422" cy="29234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300"/>
              <a:buFont typeface="Arial"/>
              <a:buNone/>
            </a:pPr>
            <a:r>
              <a:rPr b="1" i="0" lang="en-US" sz="1300" u="none" cap="none" strike="noStrike">
                <a:solidFill>
                  <a:schemeClr val="accent1"/>
                </a:solidFill>
                <a:latin typeface="Arial"/>
                <a:ea typeface="Arial"/>
                <a:cs typeface="Arial"/>
                <a:sym typeface="Arial"/>
              </a:rPr>
              <a:t>Atmospheric Composition SG  -  Slide </a:t>
            </a:r>
            <a:fld id="{00000000-1234-1234-1234-123412341234}" type="slidenum">
              <a:rPr b="1" i="0" lang="en-US" sz="1300" u="none" cap="none" strike="noStrike">
                <a:solidFill>
                  <a:schemeClr val="accent1"/>
                </a:solidFill>
                <a:latin typeface="Arial"/>
                <a:ea typeface="Arial"/>
                <a:cs typeface="Arial"/>
                <a:sym typeface="Arial"/>
              </a:rPr>
              <a:t>‹#›</a:t>
            </a:fld>
            <a:endParaRPr b="1" i="0" sz="1300" u="none" cap="none" strike="noStrike">
              <a:solidFill>
                <a:schemeClr val="accent1"/>
              </a:solidFill>
              <a:latin typeface="Arial"/>
              <a:ea typeface="Arial"/>
              <a:cs typeface="Arial"/>
              <a:sym typeface="Arial"/>
            </a:endParaRPr>
          </a:p>
        </p:txBody>
      </p:sp>
      <p:sp>
        <p:nvSpPr>
          <p:cNvPr id="69" name="Google Shape;69;p4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0" name="Google Shape;70;p40"/>
          <p:cNvSpPr txBox="1"/>
          <p:nvPr/>
        </p:nvSpPr>
        <p:spPr>
          <a:xfrm>
            <a:off x="-24384" y="6562799"/>
            <a:ext cx="4925568" cy="29234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300"/>
              <a:buFont typeface="Arial"/>
              <a:buNone/>
            </a:pPr>
            <a:r>
              <a:rPr b="1" i="0" lang="en-US" sz="1300" u="none" cap="none" strike="noStrike">
                <a:solidFill>
                  <a:schemeClr val="accent1"/>
                </a:solidFill>
                <a:latin typeface="Arial"/>
                <a:ea typeface="Arial"/>
                <a:cs typeface="Arial"/>
                <a:sym typeface="Arial"/>
              </a:rPr>
              <a:t>WGCV-53, 5-8 March 2024</a:t>
            </a:r>
            <a:endParaRPr b="0" i="0" sz="13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71" name="Shape 71"/>
        <p:cNvGrpSpPr/>
        <p:nvPr/>
      </p:nvGrpSpPr>
      <p:grpSpPr>
        <a:xfrm>
          <a:off x="0" y="0"/>
          <a:ext cx="0" cy="0"/>
          <a:chOff x="0" y="0"/>
          <a:chExt cx="0" cy="0"/>
        </a:xfrm>
      </p:grpSpPr>
      <p:sp>
        <p:nvSpPr>
          <p:cNvPr id="72" name="Google Shape;72;p4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SzPts val="1400"/>
              <a:buNone/>
              <a:defRPr b="0" i="0" sz="6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3" name="Google Shape;73;p4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74" name="Google Shape;74;p4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5" name="Google Shape;75;p4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6" name="Google Shape;76;p4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solidFill>
          <a:srgbClr val="003249"/>
        </a:solidFill>
      </p:bgPr>
    </p:bg>
    <p:spTree>
      <p:nvGrpSpPr>
        <p:cNvPr id="77" name="Shape 77"/>
        <p:cNvGrpSpPr/>
        <p:nvPr/>
      </p:nvGrpSpPr>
      <p:grpSpPr>
        <a:xfrm>
          <a:off x="0" y="0"/>
          <a:ext cx="0" cy="0"/>
          <a:chOff x="0" y="0"/>
          <a:chExt cx="0" cy="0"/>
        </a:xfrm>
      </p:grpSpPr>
      <p:sp>
        <p:nvSpPr>
          <p:cNvPr id="78" name="Google Shape;78;p42"/>
          <p:cNvSpPr txBox="1"/>
          <p:nvPr>
            <p:ph type="title"/>
          </p:nvPr>
        </p:nvSpPr>
        <p:spPr>
          <a:xfrm>
            <a:off x="215411" y="154800"/>
            <a:ext cx="10081234" cy="565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2992"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2" Type="http://schemas.openxmlformats.org/officeDocument/2006/relationships/theme" Target="../theme/theme1.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8.png"/><Relationship Id="rId3" Type="http://schemas.openxmlformats.org/officeDocument/2006/relationships/image" Target="../media/image38.png"/><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31"/>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31"/>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3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3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1" name="Google Shape;11;p31"/>
          <p:cNvSpPr txBox="1"/>
          <p:nvPr/>
        </p:nvSpPr>
        <p:spPr>
          <a:xfrm>
            <a:off x="8466420" y="6570497"/>
            <a:ext cx="3749075" cy="29234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300"/>
              <a:buFont typeface="Arial"/>
              <a:buNone/>
            </a:pPr>
            <a:r>
              <a:rPr b="1" i="0" lang="en-US" sz="1300" u="none" cap="none" strike="noStrike">
                <a:solidFill>
                  <a:schemeClr val="accent1"/>
                </a:solidFill>
                <a:latin typeface="Arial"/>
                <a:ea typeface="Arial"/>
                <a:cs typeface="Arial"/>
                <a:sym typeface="Arial"/>
              </a:rPr>
              <a:t>Atmospheric Composition SG  -  Slide </a:t>
            </a:r>
            <a:fld id="{00000000-1234-1234-1234-123412341234}" type="slidenum">
              <a:rPr b="1" i="0" lang="en-US" sz="1300" u="none" cap="none" strike="noStrike">
                <a:solidFill>
                  <a:schemeClr val="accent1"/>
                </a:solidFill>
                <a:latin typeface="Arial"/>
                <a:ea typeface="Arial"/>
                <a:cs typeface="Arial"/>
                <a:sym typeface="Arial"/>
              </a:rPr>
              <a:t>‹#›</a:t>
            </a:fld>
            <a:endParaRPr b="1" i="0" sz="1300" u="none" cap="none" strike="noStrike">
              <a:solidFill>
                <a:schemeClr val="accent1"/>
              </a:solidFill>
              <a:latin typeface="Arial"/>
              <a:ea typeface="Arial"/>
              <a:cs typeface="Arial"/>
              <a:sym typeface="Arial"/>
            </a:endParaRPr>
          </a:p>
        </p:txBody>
      </p:sp>
      <p:sp>
        <p:nvSpPr>
          <p:cNvPr id="12" name="Google Shape;12;p31"/>
          <p:cNvSpPr txBox="1"/>
          <p:nvPr/>
        </p:nvSpPr>
        <p:spPr>
          <a:xfrm>
            <a:off x="0" y="6584031"/>
            <a:ext cx="4925700" cy="29234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accent1"/>
                </a:solidFill>
                <a:latin typeface="Arial"/>
                <a:ea typeface="Arial"/>
                <a:cs typeface="Arial"/>
                <a:sym typeface="Arial"/>
              </a:rPr>
              <a:t>WGCV-54, 16-17 October 2024</a:t>
            </a:r>
            <a:endParaRPr b="1" i="0" sz="1300" u="none" cap="none" strike="noStrike">
              <a:solidFill>
                <a:schemeClr val="accen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 name="Shape 79"/>
        <p:cNvGrpSpPr/>
        <p:nvPr/>
      </p:nvGrpSpPr>
      <p:grpSpPr>
        <a:xfrm>
          <a:off x="0" y="0"/>
          <a:ext cx="0" cy="0"/>
          <a:chOff x="0" y="0"/>
          <a:chExt cx="0" cy="0"/>
        </a:xfrm>
      </p:grpSpPr>
      <p:sp>
        <p:nvSpPr>
          <p:cNvPr id="80" name="Google Shape;80;p34"/>
          <p:cNvSpPr txBox="1"/>
          <p:nvPr/>
        </p:nvSpPr>
        <p:spPr>
          <a:xfrm>
            <a:off x="770887" y="447366"/>
            <a:ext cx="6688666" cy="2111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770" u="none" cap="none" strike="noStrike">
              <a:solidFill>
                <a:srgbClr val="000000"/>
              </a:solidFill>
              <a:latin typeface="Arial"/>
              <a:ea typeface="Arial"/>
              <a:cs typeface="Arial"/>
              <a:sym typeface="Arial"/>
            </a:endParaRPr>
          </a:p>
        </p:txBody>
      </p:sp>
      <p:sp>
        <p:nvSpPr>
          <p:cNvPr id="81" name="Google Shape;81;p34"/>
          <p:cNvSpPr txBox="1"/>
          <p:nvPr>
            <p:ph type="title"/>
          </p:nvPr>
        </p:nvSpPr>
        <p:spPr>
          <a:xfrm>
            <a:off x="215411" y="154800"/>
            <a:ext cx="10081234" cy="565200"/>
          </a:xfrm>
          <a:prstGeom prst="rect">
            <a:avLst/>
          </a:prstGeom>
          <a:noFill/>
          <a:ln>
            <a:noFill/>
          </a:ln>
        </p:spPr>
        <p:txBody>
          <a:bodyPr anchorCtr="0" anchor="ctr" bIns="45700" lIns="91425" spcFirstLastPara="1" rIns="91425" wrap="square" tIns="45700">
            <a:spAutoFit/>
          </a:bodyPr>
          <a:lstStyle>
            <a:lvl1pPr lvl="0" marR="0" rtl="0" algn="just">
              <a:spcBef>
                <a:spcPts val="0"/>
              </a:spcBef>
              <a:spcAft>
                <a:spcPts val="0"/>
              </a:spcAft>
              <a:buSzPts val="1400"/>
              <a:buNone/>
              <a:defRPr b="1" i="0" sz="2992"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2116" u="none" cap="none" strike="noStrike">
                <a:solidFill>
                  <a:schemeClr val="lt1"/>
                </a:solidFill>
                <a:latin typeface="Verdana"/>
                <a:ea typeface="Verdana"/>
                <a:cs typeface="Verdana"/>
                <a:sym typeface="Verdana"/>
              </a:defRPr>
            </a:lvl9pPr>
          </a:lstStyle>
          <a:p/>
        </p:txBody>
      </p:sp>
      <p:sp>
        <p:nvSpPr>
          <p:cNvPr id="82" name="Google Shape;82;p34"/>
          <p:cNvSpPr txBox="1"/>
          <p:nvPr/>
        </p:nvSpPr>
        <p:spPr>
          <a:xfrm>
            <a:off x="220801" y="6202800"/>
            <a:ext cx="120857" cy="215444"/>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None/>
            </a:pPr>
            <a:r>
              <a:rPr b="0" i="0" lang="en-US" sz="798" u="none" cap="none" strike="noStrike">
                <a:solidFill>
                  <a:srgbClr val="8197A6"/>
                </a:solidFill>
                <a:latin typeface="Arial"/>
                <a:ea typeface="Arial"/>
                <a:cs typeface="Arial"/>
                <a:sym typeface="Arial"/>
              </a:rPr>
              <a:t> </a:t>
            </a:r>
            <a:endParaRPr/>
          </a:p>
        </p:txBody>
      </p:sp>
      <p:sp>
        <p:nvSpPr>
          <p:cNvPr id="83" name="Google Shape;83;p34"/>
          <p:cNvSpPr txBox="1"/>
          <p:nvPr>
            <p:ph idx="1" type="body"/>
          </p:nvPr>
        </p:nvSpPr>
        <p:spPr>
          <a:xfrm>
            <a:off x="218263" y="882000"/>
            <a:ext cx="11732718" cy="532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9000"/>
              </a:lnSpc>
              <a:spcBef>
                <a:spcPts val="359"/>
              </a:spcBef>
              <a:spcAft>
                <a:spcPts val="0"/>
              </a:spcAft>
              <a:buClr>
                <a:srgbClr val="8197A6"/>
              </a:buClr>
              <a:buSzPts val="1795"/>
              <a:buFont typeface="Arial"/>
              <a:buNone/>
              <a:defRPr b="0" i="0" sz="1795" u="none" cap="none" strike="noStrike">
                <a:solidFill>
                  <a:srgbClr val="8197A6"/>
                </a:solidFill>
                <a:latin typeface="Arial"/>
                <a:ea typeface="Arial"/>
                <a:cs typeface="Arial"/>
                <a:sym typeface="Arial"/>
              </a:defRPr>
            </a:lvl1pPr>
            <a:lvl2pPr indent="-228600" lvl="1" marL="914400" marR="0" rtl="0" algn="l">
              <a:lnSpc>
                <a:spcPct val="119000"/>
              </a:lnSpc>
              <a:spcBef>
                <a:spcPts val="359"/>
              </a:spcBef>
              <a:spcAft>
                <a:spcPts val="0"/>
              </a:spcAft>
              <a:buClr>
                <a:schemeClr val="accent1"/>
              </a:buClr>
              <a:buSzPts val="1795"/>
              <a:buFont typeface="Verdana"/>
              <a:buNone/>
              <a:defRPr b="0" i="0" sz="1795" u="none" cap="none" strike="noStrike">
                <a:solidFill>
                  <a:srgbClr val="8197A6"/>
                </a:solidFill>
                <a:latin typeface="Arial"/>
                <a:ea typeface="Arial"/>
                <a:cs typeface="Arial"/>
                <a:sym typeface="Arial"/>
              </a:defRPr>
            </a:lvl2pPr>
            <a:lvl3pPr indent="-228600" lvl="2" marL="1371600" marR="0" rtl="0" algn="l">
              <a:lnSpc>
                <a:spcPct val="119000"/>
              </a:lnSpc>
              <a:spcBef>
                <a:spcPts val="359"/>
              </a:spcBef>
              <a:spcAft>
                <a:spcPts val="0"/>
              </a:spcAft>
              <a:buClr>
                <a:schemeClr val="accent1"/>
              </a:buClr>
              <a:buSzPts val="1795"/>
              <a:buFont typeface="Verdana"/>
              <a:buNone/>
              <a:defRPr b="0" i="0" sz="1795" u="none" cap="none" strike="noStrike">
                <a:solidFill>
                  <a:srgbClr val="8197A6"/>
                </a:solidFill>
                <a:latin typeface="Arial"/>
                <a:ea typeface="Arial"/>
                <a:cs typeface="Arial"/>
                <a:sym typeface="Arial"/>
              </a:defRPr>
            </a:lvl3pPr>
            <a:lvl4pPr indent="-228600" lvl="3" marL="1828800" marR="0" rtl="0" algn="l">
              <a:lnSpc>
                <a:spcPct val="119000"/>
              </a:lnSpc>
              <a:spcBef>
                <a:spcPts val="359"/>
              </a:spcBef>
              <a:spcAft>
                <a:spcPts val="0"/>
              </a:spcAft>
              <a:buClr>
                <a:schemeClr val="accent1"/>
              </a:buClr>
              <a:buSzPts val="1795"/>
              <a:buFont typeface="Verdana"/>
              <a:buNone/>
              <a:defRPr b="0" i="0" sz="1795" u="none" cap="none" strike="noStrike">
                <a:solidFill>
                  <a:srgbClr val="8197A6"/>
                </a:solidFill>
                <a:latin typeface="Arial"/>
                <a:ea typeface="Arial"/>
                <a:cs typeface="Arial"/>
                <a:sym typeface="Arial"/>
              </a:defRPr>
            </a:lvl4pPr>
            <a:lvl5pPr indent="-228600" lvl="4" marL="2286000" marR="0" rtl="0" algn="l">
              <a:lnSpc>
                <a:spcPct val="119000"/>
              </a:lnSpc>
              <a:spcBef>
                <a:spcPts val="359"/>
              </a:spcBef>
              <a:spcAft>
                <a:spcPts val="0"/>
              </a:spcAft>
              <a:buClr>
                <a:schemeClr val="accent1"/>
              </a:buClr>
              <a:buSzPts val="1795"/>
              <a:buFont typeface="Verdana"/>
              <a:buNone/>
              <a:defRPr b="0" i="0" sz="1795" u="none" cap="none" strike="noStrike">
                <a:solidFill>
                  <a:srgbClr val="8197A6"/>
                </a:solidFill>
                <a:latin typeface="Arial"/>
                <a:ea typeface="Arial"/>
                <a:cs typeface="Arial"/>
                <a:sym typeface="Arial"/>
              </a:defRPr>
            </a:lvl5pPr>
            <a:lvl6pPr indent="-326326" lvl="5" marL="2743200" marR="0" rtl="0" algn="l">
              <a:lnSpc>
                <a:spcPct val="119000"/>
              </a:lnSpc>
              <a:spcBef>
                <a:spcPts val="308"/>
              </a:spcBef>
              <a:spcAft>
                <a:spcPts val="0"/>
              </a:spcAft>
              <a:buClr>
                <a:schemeClr val="accent1"/>
              </a:buClr>
              <a:buSzPts val="1539"/>
              <a:buFont typeface="Verdana"/>
              <a:buChar char="–"/>
              <a:defRPr b="0" i="0" sz="1539" u="none" cap="none" strike="noStrike">
                <a:solidFill>
                  <a:schemeClr val="lt2"/>
                </a:solidFill>
                <a:latin typeface="Arial"/>
                <a:ea typeface="Arial"/>
                <a:cs typeface="Arial"/>
                <a:sym typeface="Arial"/>
              </a:defRPr>
            </a:lvl6pPr>
            <a:lvl7pPr indent="-326326" lvl="6" marL="3200400" marR="0" rtl="0" algn="l">
              <a:lnSpc>
                <a:spcPct val="119000"/>
              </a:lnSpc>
              <a:spcBef>
                <a:spcPts val="308"/>
              </a:spcBef>
              <a:spcAft>
                <a:spcPts val="0"/>
              </a:spcAft>
              <a:buClr>
                <a:schemeClr val="accent1"/>
              </a:buClr>
              <a:buSzPts val="1539"/>
              <a:buFont typeface="Verdana"/>
              <a:buChar char="–"/>
              <a:defRPr b="0" i="0" sz="1539" u="none" cap="none" strike="noStrike">
                <a:solidFill>
                  <a:schemeClr val="lt2"/>
                </a:solidFill>
                <a:latin typeface="Arial"/>
                <a:ea typeface="Arial"/>
                <a:cs typeface="Arial"/>
                <a:sym typeface="Arial"/>
              </a:defRPr>
            </a:lvl7pPr>
            <a:lvl8pPr indent="-326326" lvl="7" marL="3657600" marR="0" rtl="0" algn="l">
              <a:lnSpc>
                <a:spcPct val="119000"/>
              </a:lnSpc>
              <a:spcBef>
                <a:spcPts val="308"/>
              </a:spcBef>
              <a:spcAft>
                <a:spcPts val="0"/>
              </a:spcAft>
              <a:buClr>
                <a:schemeClr val="accent1"/>
              </a:buClr>
              <a:buSzPts val="1539"/>
              <a:buFont typeface="Verdana"/>
              <a:buChar char="–"/>
              <a:defRPr b="0" i="0" sz="1539" u="none" cap="none" strike="noStrike">
                <a:solidFill>
                  <a:schemeClr val="lt2"/>
                </a:solidFill>
                <a:latin typeface="Arial"/>
                <a:ea typeface="Arial"/>
                <a:cs typeface="Arial"/>
                <a:sym typeface="Arial"/>
              </a:defRPr>
            </a:lvl8pPr>
            <a:lvl9pPr indent="-326326" lvl="8" marL="4114800" marR="0" rtl="0" algn="l">
              <a:lnSpc>
                <a:spcPct val="119000"/>
              </a:lnSpc>
              <a:spcBef>
                <a:spcPts val="308"/>
              </a:spcBef>
              <a:spcAft>
                <a:spcPts val="0"/>
              </a:spcAft>
              <a:buClr>
                <a:schemeClr val="accent1"/>
              </a:buClr>
              <a:buSzPts val="1539"/>
              <a:buFont typeface="Verdana"/>
              <a:buChar char="–"/>
              <a:defRPr b="0" i="0" sz="1539" u="none" cap="none" strike="noStrike">
                <a:solidFill>
                  <a:schemeClr val="lt2"/>
                </a:solidFill>
                <a:latin typeface="Arial"/>
                <a:ea typeface="Arial"/>
                <a:cs typeface="Arial"/>
                <a:sym typeface="Arial"/>
              </a:defRPr>
            </a:lvl9pPr>
          </a:lstStyle>
          <a:p/>
        </p:txBody>
      </p:sp>
      <p:pic>
        <p:nvPicPr>
          <p:cNvPr id="84" name="Google Shape;84;p34"/>
          <p:cNvPicPr preferRelativeResize="0"/>
          <p:nvPr/>
        </p:nvPicPr>
        <p:blipFill rotWithShape="1">
          <a:blip r:embed="rId1">
            <a:alphaModFix/>
          </a:blip>
          <a:srcRect b="0" l="0" r="0" t="0"/>
          <a:stretch/>
        </p:blipFill>
        <p:spPr>
          <a:xfrm>
            <a:off x="10314596" y="6584400"/>
            <a:ext cx="1633533" cy="104400"/>
          </a:xfrm>
          <a:prstGeom prst="rect">
            <a:avLst/>
          </a:prstGeom>
          <a:noFill/>
          <a:ln>
            <a:noFill/>
          </a:ln>
        </p:spPr>
      </p:pic>
      <p:sp>
        <p:nvSpPr>
          <p:cNvPr id="85" name="Google Shape;85;p34"/>
          <p:cNvSpPr txBox="1"/>
          <p:nvPr/>
        </p:nvSpPr>
        <p:spPr>
          <a:xfrm>
            <a:off x="11648673" y="6202801"/>
            <a:ext cx="274325" cy="215123"/>
          </a:xfrm>
          <a:prstGeom prst="rect">
            <a:avLst/>
          </a:prstGeom>
          <a:noFill/>
          <a:ln>
            <a:noFill/>
          </a:ln>
        </p:spPr>
        <p:txBody>
          <a:bodyPr anchorCtr="0" anchor="t" bIns="45700" lIns="91425" spcFirstLastPara="1" rIns="0" wrap="square" tIns="45700">
            <a:spAutoFit/>
          </a:bodyPr>
          <a:lstStyle/>
          <a:p>
            <a:pPr indent="0" lvl="0" marL="0" marR="0" rtl="0" algn="r">
              <a:lnSpc>
                <a:spcPct val="100000"/>
              </a:lnSpc>
              <a:spcBef>
                <a:spcPts val="0"/>
              </a:spcBef>
              <a:spcAft>
                <a:spcPts val="0"/>
              </a:spcAft>
              <a:buNone/>
            </a:pPr>
            <a:r>
              <a:rPr b="0" i="0" lang="en-US" sz="798" u="none" cap="none" strike="noStrike">
                <a:solidFill>
                  <a:schemeClr val="lt1"/>
                </a:solidFill>
                <a:latin typeface="Arial"/>
                <a:ea typeface="Arial"/>
                <a:cs typeface="Arial"/>
                <a:sym typeface="Arial"/>
              </a:rPr>
              <a:t>  </a:t>
            </a:r>
            <a:fld id="{00000000-1234-1234-1234-123412341234}" type="slidenum">
              <a:rPr b="0" i="0" lang="en-US" sz="798" u="none" cap="none" strike="noStrike">
                <a:solidFill>
                  <a:srgbClr val="8197A6"/>
                </a:solidFill>
                <a:latin typeface="Arial"/>
                <a:ea typeface="Arial"/>
                <a:cs typeface="Arial"/>
                <a:sym typeface="Arial"/>
              </a:rPr>
              <a:t>‹#›</a:t>
            </a:fld>
            <a:endParaRPr b="0" i="0" sz="798" u="none" cap="none" strike="noStrike">
              <a:solidFill>
                <a:srgbClr val="8197A6"/>
              </a:solidFill>
              <a:latin typeface="Arial"/>
              <a:ea typeface="Arial"/>
              <a:cs typeface="Arial"/>
              <a:sym typeface="Arial"/>
            </a:endParaRPr>
          </a:p>
        </p:txBody>
      </p:sp>
      <p:pic>
        <p:nvPicPr>
          <p:cNvPr id="86" name="Google Shape;86;p34"/>
          <p:cNvPicPr preferRelativeResize="0"/>
          <p:nvPr/>
        </p:nvPicPr>
        <p:blipFill rotWithShape="1">
          <a:blip r:embed="rId2">
            <a:alphaModFix/>
          </a:blip>
          <a:srcRect b="0" l="0" r="0" t="0"/>
          <a:stretch/>
        </p:blipFill>
        <p:spPr>
          <a:xfrm>
            <a:off x="10303315" y="-216085"/>
            <a:ext cx="2088182" cy="1314000"/>
          </a:xfrm>
          <a:prstGeom prst="rect">
            <a:avLst/>
          </a:prstGeom>
          <a:noFill/>
          <a:ln>
            <a:noFill/>
          </a:ln>
        </p:spPr>
      </p:pic>
      <p:cxnSp>
        <p:nvCxnSpPr>
          <p:cNvPr id="87" name="Google Shape;87;p34"/>
          <p:cNvCxnSpPr/>
          <p:nvPr/>
        </p:nvCxnSpPr>
        <p:spPr>
          <a:xfrm>
            <a:off x="220831" y="6422971"/>
            <a:ext cx="11703996" cy="0"/>
          </a:xfrm>
          <a:prstGeom prst="straightConnector1">
            <a:avLst/>
          </a:prstGeom>
          <a:noFill/>
          <a:ln cap="flat" cmpd="sng" w="9525">
            <a:solidFill>
              <a:schemeClr val="lt1"/>
            </a:solidFill>
            <a:prstDash val="solid"/>
            <a:round/>
            <a:headEnd len="sm" w="sm" type="none"/>
            <a:tailEnd len="sm" w="sm" type="none"/>
          </a:ln>
        </p:spPr>
      </p:cxnSp>
      <p:pic>
        <p:nvPicPr>
          <p:cNvPr id="88" name="Google Shape;88;p34"/>
          <p:cNvPicPr preferRelativeResize="0"/>
          <p:nvPr/>
        </p:nvPicPr>
        <p:blipFill rotWithShape="1">
          <a:blip r:embed="rId3">
            <a:alphaModFix/>
          </a:blip>
          <a:srcRect b="0" l="0" r="0" t="0"/>
          <a:stretch/>
        </p:blipFill>
        <p:spPr>
          <a:xfrm>
            <a:off x="0" y="6461245"/>
            <a:ext cx="9929648" cy="40513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4"/>
    <p:sldLayoutId id="2147483660"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5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48.png"/><Relationship Id="rId5"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acp.copernicus.org/articles/special_issue1256.html" TargetMode="External"/><Relationship Id="rId4" Type="http://schemas.openxmlformats.org/officeDocument/2006/relationships/image" Target="../media/image44.png"/><Relationship Id="rId5"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0.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hyperlink" Target="mailto:roeland@meteo.be" TargetMode="External"/><Relationship Id="rId6" Type="http://schemas.openxmlformats.org/officeDocument/2006/relationships/hyperlink" Target="mailto:h.smit@fz-juelich.d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4.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5.png"/><Relationship Id="rId4" Type="http://schemas.openxmlformats.org/officeDocument/2006/relationships/image" Target="../media/image49.png"/><Relationship Id="rId10" Type="http://schemas.openxmlformats.org/officeDocument/2006/relationships/image" Target="../media/image60.gif"/><Relationship Id="rId9" Type="http://schemas.openxmlformats.org/officeDocument/2006/relationships/image" Target="../media/image62.png"/><Relationship Id="rId5" Type="http://schemas.openxmlformats.org/officeDocument/2006/relationships/image" Target="../media/image61.png"/><Relationship Id="rId6" Type="http://schemas.openxmlformats.org/officeDocument/2006/relationships/image" Target="../media/image52.png"/><Relationship Id="rId7" Type="http://schemas.openxmlformats.org/officeDocument/2006/relationships/image" Target="../media/image54.png"/><Relationship Id="rId8"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53.jpg"/><Relationship Id="rId4" Type="http://schemas.openxmlformats.org/officeDocument/2006/relationships/image" Target="../media/image67.jpg"/><Relationship Id="rId10" Type="http://schemas.openxmlformats.org/officeDocument/2006/relationships/image" Target="../media/image56.png"/><Relationship Id="rId9" Type="http://schemas.openxmlformats.org/officeDocument/2006/relationships/image" Target="../media/image54.png"/><Relationship Id="rId5" Type="http://schemas.openxmlformats.org/officeDocument/2006/relationships/image" Target="../media/image57.jpg"/><Relationship Id="rId6" Type="http://schemas.openxmlformats.org/officeDocument/2006/relationships/image" Target="../media/image63.png"/><Relationship Id="rId7" Type="http://schemas.openxmlformats.org/officeDocument/2006/relationships/image" Target="../media/image51.png"/><Relationship Id="rId8" Type="http://schemas.openxmlformats.org/officeDocument/2006/relationships/image" Target="../media/image6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66.jpg"/><Relationship Id="rId4" Type="http://schemas.openxmlformats.org/officeDocument/2006/relationships/image" Target="../media/image71.jpg"/><Relationship Id="rId5" Type="http://schemas.openxmlformats.org/officeDocument/2006/relationships/image" Target="../media/image65.jpg"/><Relationship Id="rId6" Type="http://schemas.openxmlformats.org/officeDocument/2006/relationships/image" Target="../media/image72.jpg"/><Relationship Id="rId7" Type="http://schemas.openxmlformats.org/officeDocument/2006/relationships/image" Target="../media/image7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53.jpg"/><Relationship Id="rId4" Type="http://schemas.openxmlformats.org/officeDocument/2006/relationships/image" Target="../media/image64.png"/><Relationship Id="rId5" Type="http://schemas.openxmlformats.org/officeDocument/2006/relationships/image" Target="../media/image6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36.png"/><Relationship Id="rId5" Type="http://schemas.openxmlformats.org/officeDocument/2006/relationships/image" Target="../media/image10.png"/><Relationship Id="rId6" Type="http://schemas.openxmlformats.org/officeDocument/2006/relationships/image" Target="../media/image13.png"/><Relationship Id="rId7"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6.jpg"/><Relationship Id="rId4" Type="http://schemas.openxmlformats.org/officeDocument/2006/relationships/image" Target="../media/image19.png"/><Relationship Id="rId5" Type="http://schemas.openxmlformats.org/officeDocument/2006/relationships/image" Target="../media/image18.jpg"/><Relationship Id="rId6" Type="http://schemas.openxmlformats.org/officeDocument/2006/relationships/image" Target="../media/image24.png"/><Relationship Id="rId7" Type="http://schemas.openxmlformats.org/officeDocument/2006/relationships/image" Target="../media/image32.png"/><Relationship Id="rId8"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8.png"/><Relationship Id="rId5" Type="http://schemas.openxmlformats.org/officeDocument/2006/relationships/image" Target="../media/image26.png"/><Relationship Id="rId6" Type="http://schemas.openxmlformats.org/officeDocument/2006/relationships/image" Target="../media/image42.png"/><Relationship Id="rId7" Type="http://schemas.openxmlformats.org/officeDocument/2006/relationships/image" Target="../media/image41.png"/><Relationship Id="rId8"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
          <p:cNvSpPr txBox="1"/>
          <p:nvPr>
            <p:ph type="title"/>
          </p:nvPr>
        </p:nvSpPr>
        <p:spPr>
          <a:xfrm>
            <a:off x="176046" y="175938"/>
            <a:ext cx="9211793" cy="397264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US">
                <a:latin typeface="Montserrat"/>
                <a:ea typeface="Montserrat"/>
                <a:cs typeface="Montserrat"/>
                <a:sym typeface="Montserrat"/>
              </a:rPr>
              <a:t>WGCV-54</a:t>
            </a:r>
            <a:endParaRPr>
              <a:latin typeface="Montserrat"/>
              <a:ea typeface="Montserrat"/>
              <a:cs typeface="Montserrat"/>
              <a:sym typeface="Montserrat"/>
            </a:endParaRPr>
          </a:p>
          <a:p>
            <a:pPr indent="0" lvl="0" marL="0" rtl="0" algn="l">
              <a:lnSpc>
                <a:spcPct val="90000"/>
              </a:lnSpc>
              <a:spcBef>
                <a:spcPts val="0"/>
              </a:spcBef>
              <a:spcAft>
                <a:spcPts val="0"/>
              </a:spcAft>
              <a:buClr>
                <a:schemeClr val="lt1"/>
              </a:buClr>
              <a:buSzPts val="8000"/>
              <a:buFont typeface="Arial"/>
              <a:buNone/>
            </a:pPr>
            <a:r>
              <a:rPr i="1" lang="en-US" sz="6000">
                <a:latin typeface="Montserrat"/>
                <a:ea typeface="Montserrat"/>
                <a:cs typeface="Montserrat"/>
                <a:sym typeface="Montserrat"/>
              </a:rPr>
              <a:t>Atmospheric Composition </a:t>
            </a:r>
            <a:br>
              <a:rPr i="1" lang="en-US" sz="6000">
                <a:latin typeface="Montserrat"/>
                <a:ea typeface="Montserrat"/>
                <a:cs typeface="Montserrat"/>
                <a:sym typeface="Montserrat"/>
              </a:rPr>
            </a:br>
            <a:r>
              <a:rPr i="1" lang="en-US" sz="6000">
                <a:latin typeface="Montserrat"/>
                <a:ea typeface="Montserrat"/>
                <a:cs typeface="Montserrat"/>
                <a:sym typeface="Montserrat"/>
              </a:rPr>
              <a:t>Sub Group</a:t>
            </a:r>
            <a:endParaRPr i="1" sz="6000">
              <a:latin typeface="Montserrat"/>
              <a:ea typeface="Montserrat"/>
              <a:cs typeface="Montserrat"/>
              <a:sym typeface="Montserrat"/>
            </a:endParaRPr>
          </a:p>
        </p:txBody>
      </p:sp>
      <p:sp>
        <p:nvSpPr>
          <p:cNvPr id="107" name="Google Shape;107;p1"/>
          <p:cNvSpPr/>
          <p:nvPr/>
        </p:nvSpPr>
        <p:spPr>
          <a:xfrm>
            <a:off x="6229350" y="4951312"/>
            <a:ext cx="5825877" cy="1798319"/>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Clr>
                <a:srgbClr val="000000"/>
              </a:buClr>
              <a:buSzPts val="1700"/>
              <a:buFont typeface="Arial"/>
              <a:buNone/>
            </a:pPr>
            <a:r>
              <a:rPr b="1" i="0" lang="en-US" sz="1700" u="none" cap="none" strike="noStrike">
                <a:solidFill>
                  <a:schemeClr val="accent1"/>
                </a:solidFill>
                <a:latin typeface="Montserrat"/>
                <a:ea typeface="Montserrat"/>
                <a:cs typeface="Montserrat"/>
                <a:sym typeface="Montserrat"/>
              </a:rPr>
              <a:t>Jean-Christopher Lambert, BIRA-IASB</a:t>
            </a:r>
            <a:endParaRPr b="1" i="0" sz="17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700"/>
              <a:buFont typeface="Arial"/>
              <a:buNone/>
            </a:pPr>
            <a:r>
              <a:rPr b="1" i="0" lang="en-US" sz="1700" u="none" cap="none" strike="noStrike">
                <a:solidFill>
                  <a:schemeClr val="accent1"/>
                </a:solidFill>
                <a:latin typeface="Montserrat"/>
                <a:ea typeface="Montserrat"/>
                <a:cs typeface="Montserrat"/>
                <a:sym typeface="Montserrat"/>
              </a:rPr>
              <a:t>Agenda Item 2.7</a:t>
            </a:r>
            <a:endParaRPr b="1" i="0" sz="17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None/>
            </a:pPr>
            <a:r>
              <a:rPr b="1" i="0" lang="en-US" sz="1700" u="none" cap="none" strike="noStrike">
                <a:solidFill>
                  <a:schemeClr val="accent1"/>
                </a:solidFill>
                <a:latin typeface="Montserrat"/>
                <a:ea typeface="Montserrat"/>
                <a:cs typeface="Montserrat"/>
                <a:sym typeface="Montserrat"/>
              </a:rPr>
              <a:t>WGCV-54</a:t>
            </a:r>
            <a:endParaRPr/>
          </a:p>
          <a:p>
            <a:pPr indent="0" lvl="0" marL="0" marR="0" rtl="0" algn="r">
              <a:lnSpc>
                <a:spcPct val="150000"/>
              </a:lnSpc>
              <a:spcBef>
                <a:spcPts val="0"/>
              </a:spcBef>
              <a:spcAft>
                <a:spcPts val="0"/>
              </a:spcAft>
              <a:buNone/>
            </a:pPr>
            <a:r>
              <a:rPr b="1" i="0" lang="en-US" sz="1700" u="none" cap="none" strike="noStrike">
                <a:solidFill>
                  <a:schemeClr val="accent1"/>
                </a:solidFill>
                <a:latin typeface="Montserrat"/>
                <a:ea typeface="Montserrat"/>
                <a:cs typeface="Montserrat"/>
                <a:sym typeface="Montserrat"/>
              </a:rPr>
              <a:t>15-18 October 2024</a:t>
            </a:r>
            <a:endParaRPr/>
          </a:p>
          <a:p>
            <a:pPr indent="0" lvl="0" marL="0" marR="0" rtl="0" algn="r">
              <a:lnSpc>
                <a:spcPct val="150000"/>
              </a:lnSpc>
              <a:spcBef>
                <a:spcPts val="0"/>
              </a:spcBef>
              <a:spcAft>
                <a:spcPts val="0"/>
              </a:spcAft>
              <a:buNone/>
            </a:pPr>
            <a:r>
              <a:rPr b="1" i="0" lang="en-US" sz="1700" u="none" cap="none" strike="noStrike">
                <a:solidFill>
                  <a:schemeClr val="accent1"/>
                </a:solidFill>
                <a:latin typeface="Montserrat"/>
                <a:ea typeface="Montserrat"/>
                <a:cs typeface="Montserrat"/>
                <a:sym typeface="Montserrat"/>
              </a:rPr>
              <a:t>Sioux Falls, South Dakota, USA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0"/>
          <p:cNvSpPr txBox="1"/>
          <p:nvPr>
            <p:ph type="title"/>
          </p:nvPr>
        </p:nvSpPr>
        <p:spPr>
          <a:xfrm>
            <a:off x="215411" y="169314"/>
            <a:ext cx="9471063" cy="552487"/>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None/>
            </a:pPr>
            <a:r>
              <a:rPr lang="en-US">
                <a:solidFill>
                  <a:schemeClr val="lt1"/>
                </a:solidFill>
              </a:rPr>
              <a:t>4. Correlative measurements status</a:t>
            </a:r>
            <a:endParaRPr/>
          </a:p>
        </p:txBody>
      </p:sp>
      <p:sp>
        <p:nvSpPr>
          <p:cNvPr id="238" name="Google Shape;238;p10"/>
          <p:cNvSpPr txBox="1"/>
          <p:nvPr>
            <p:ph idx="1" type="body"/>
          </p:nvPr>
        </p:nvSpPr>
        <p:spPr>
          <a:xfrm>
            <a:off x="219001" y="1034400"/>
            <a:ext cx="11732718" cy="5328000"/>
          </a:xfrm>
          <a:prstGeom prst="rect">
            <a:avLst/>
          </a:prstGeom>
          <a:noFill/>
          <a:ln>
            <a:noFill/>
          </a:ln>
        </p:spPr>
        <p:txBody>
          <a:bodyPr anchorCtr="0" anchor="t" bIns="45700" lIns="91425" spcFirstLastPara="1" rIns="91425" wrap="square" tIns="45700">
            <a:noAutofit/>
          </a:bodyPr>
          <a:lstStyle/>
          <a:p>
            <a:pPr indent="-284978" lvl="0" marL="284978" rtl="0" algn="l">
              <a:lnSpc>
                <a:spcPct val="119000"/>
              </a:lnSpc>
              <a:spcBef>
                <a:spcPts val="0"/>
              </a:spcBef>
              <a:spcAft>
                <a:spcPts val="0"/>
              </a:spcAft>
              <a:buSzPts val="1700"/>
              <a:buFont typeface="Arial"/>
              <a:buChar char="•"/>
            </a:pPr>
            <a:r>
              <a:rPr lang="en-US">
                <a:solidFill>
                  <a:schemeClr val="lt1"/>
                </a:solidFill>
              </a:rPr>
              <a:t>Ground-based, shipborne, and airborne measurements all underway</a:t>
            </a:r>
            <a:endParaRPr/>
          </a:p>
          <a:p>
            <a:pPr indent="-284978" lvl="1" marL="1063920" rtl="0" algn="l">
              <a:lnSpc>
                <a:spcPct val="119000"/>
              </a:lnSpc>
              <a:spcBef>
                <a:spcPts val="319"/>
              </a:spcBef>
              <a:spcAft>
                <a:spcPts val="0"/>
              </a:spcAft>
              <a:buSzPts val="1596"/>
              <a:buFont typeface="Arial"/>
              <a:buChar char="•"/>
            </a:pPr>
            <a:r>
              <a:rPr lang="en-US" sz="1596">
                <a:solidFill>
                  <a:schemeClr val="lt1"/>
                </a:solidFill>
              </a:rPr>
              <a:t>Correlative instruments for BBR and MSI related single sensor (L1, MSI L2) and BM-RAD synergy products are underway since 26 July (this includes also ground-based radars and lidars validating MSI cloud products)</a:t>
            </a:r>
            <a:endParaRPr/>
          </a:p>
          <a:p>
            <a:pPr indent="-284978" lvl="1" marL="1063920" rtl="0" algn="l">
              <a:lnSpc>
                <a:spcPct val="119000"/>
              </a:lnSpc>
              <a:spcBef>
                <a:spcPts val="319"/>
              </a:spcBef>
              <a:spcAft>
                <a:spcPts val="0"/>
              </a:spcAft>
              <a:buSzPts val="1596"/>
              <a:buFont typeface="Arial"/>
              <a:buChar char="•"/>
            </a:pPr>
            <a:r>
              <a:rPr lang="en-US" sz="1596">
                <a:solidFill>
                  <a:schemeClr val="lt1"/>
                </a:solidFill>
              </a:rPr>
              <a:t>Correlative measurements for CPR and ATLID (L1, and L2) and for the full synergy suite are underway since 9 and 10th of August respectively, including the first underflight on 11 August</a:t>
            </a:r>
            <a:endParaRPr/>
          </a:p>
          <a:p>
            <a:pPr indent="-284978" lvl="1" marL="1063920" rtl="0" algn="l">
              <a:lnSpc>
                <a:spcPct val="119000"/>
              </a:lnSpc>
              <a:spcBef>
                <a:spcPts val="319"/>
              </a:spcBef>
              <a:spcAft>
                <a:spcPts val="0"/>
              </a:spcAft>
              <a:buSzPts val="1596"/>
              <a:buFont typeface="Arial"/>
              <a:buChar char="•"/>
            </a:pPr>
            <a:r>
              <a:rPr lang="en-US" sz="1596">
                <a:solidFill>
                  <a:schemeClr val="lt1"/>
                </a:solidFill>
                <a:latin typeface="Arial"/>
                <a:ea typeface="Arial"/>
                <a:cs typeface="Arial"/>
                <a:sym typeface="Arial"/>
              </a:rPr>
              <a:t>Many of the network stations involved in EarthCARE validation have begun dedicated measurements, including  CloudNet, Earlinet  (example below), LALINET, ADNET, others have collected routine data (MPLNET, E-PROFILE) </a:t>
            </a:r>
            <a:endParaRPr sz="1596">
              <a:solidFill>
                <a:schemeClr val="lt1"/>
              </a:solidFill>
            </a:endParaRPr>
          </a:p>
          <a:p>
            <a:pPr indent="-170995" lvl="1" marL="1063920" rtl="0" algn="l">
              <a:lnSpc>
                <a:spcPct val="119000"/>
              </a:lnSpc>
              <a:spcBef>
                <a:spcPts val="359"/>
              </a:spcBef>
              <a:spcAft>
                <a:spcPts val="0"/>
              </a:spcAft>
              <a:buSzPts val="1795"/>
              <a:buFont typeface="Arial"/>
              <a:buNone/>
            </a:pPr>
            <a:r>
              <a:t/>
            </a:r>
            <a:endParaRPr>
              <a:solidFill>
                <a:schemeClr val="lt1"/>
              </a:solidFill>
            </a:endParaRPr>
          </a:p>
          <a:p>
            <a:pPr indent="0" lvl="0" marL="0" rtl="0" algn="l">
              <a:lnSpc>
                <a:spcPct val="119000"/>
              </a:lnSpc>
              <a:spcBef>
                <a:spcPts val="340"/>
              </a:spcBef>
              <a:spcAft>
                <a:spcPts val="0"/>
              </a:spcAft>
              <a:buSzPts val="1700"/>
              <a:buNone/>
            </a:pPr>
            <a:r>
              <a:rPr lang="en-US">
                <a:solidFill>
                  <a:schemeClr val="lt1"/>
                </a:solidFill>
              </a:rPr>
              <a:t>ATMO ACCESS  - EU project</a:t>
            </a:r>
            <a:endParaRPr/>
          </a:p>
          <a:p>
            <a:pPr indent="-284978" lvl="0" marL="284978" rtl="0" algn="l">
              <a:lnSpc>
                <a:spcPct val="119000"/>
              </a:lnSpc>
              <a:spcBef>
                <a:spcPts val="340"/>
              </a:spcBef>
              <a:spcAft>
                <a:spcPts val="0"/>
              </a:spcAft>
              <a:buSzPts val="1700"/>
              <a:buFont typeface="Arial"/>
              <a:buChar char="•"/>
            </a:pPr>
            <a:r>
              <a:rPr lang="en-US">
                <a:solidFill>
                  <a:schemeClr val="lt1"/>
                </a:solidFill>
              </a:rPr>
              <a:t>53 Stations (mostly ACTRIS) participating, of which 28 are observing routinely.  Includes EARLINET (lidar, most 355 and Depol) and CLOUDNET stations. </a:t>
            </a:r>
            <a:endParaRPr/>
          </a:p>
          <a:p>
            <a:pPr indent="-284978" lvl="0" marL="284978" rtl="0" algn="l">
              <a:lnSpc>
                <a:spcPct val="119000"/>
              </a:lnSpc>
              <a:spcBef>
                <a:spcPts val="340"/>
              </a:spcBef>
              <a:spcAft>
                <a:spcPts val="0"/>
              </a:spcAft>
              <a:buSzPts val="1700"/>
              <a:buFont typeface="Arial"/>
              <a:buChar char="•"/>
            </a:pPr>
            <a:r>
              <a:rPr lang="en-US">
                <a:solidFill>
                  <a:schemeClr val="lt1"/>
                </a:solidFill>
              </a:rPr>
              <a:t>ATMO ACCESS project encompasses 2 prelaunch rehearsals, intercalibration with other networks/systems, bespoke data processing, and dedicated observation campaign during EarthCARE Commissioning Phase and until February 2025, with fast delivery.  Intercalibration with MPLNET is ogoing, and will also be performed with eVe, EMORAL and BASTA</a:t>
            </a:r>
            <a:endParaRPr/>
          </a:p>
          <a:p>
            <a:pPr indent="-170995" lvl="1" marL="1063920" rtl="0" algn="l">
              <a:lnSpc>
                <a:spcPct val="119000"/>
              </a:lnSpc>
              <a:spcBef>
                <a:spcPts val="359"/>
              </a:spcBef>
              <a:spcAft>
                <a:spcPts val="0"/>
              </a:spcAft>
              <a:buSzPts val="1795"/>
              <a:buFont typeface="Arial"/>
              <a:buNone/>
            </a:pPr>
            <a:r>
              <a:t/>
            </a:r>
            <a:endParaRPr>
              <a:solidFill>
                <a:schemeClr val="lt1"/>
              </a:solidFill>
            </a:endParaRPr>
          </a:p>
          <a:p>
            <a:pPr indent="0" lvl="1" marL="778941" rtl="0" algn="l">
              <a:lnSpc>
                <a:spcPct val="119000"/>
              </a:lnSpc>
              <a:spcBef>
                <a:spcPts val="359"/>
              </a:spcBef>
              <a:spcAft>
                <a:spcPts val="0"/>
              </a:spcAft>
              <a:buSzPts val="1795"/>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1"/>
          <p:cNvSpPr txBox="1"/>
          <p:nvPr>
            <p:ph type="title"/>
          </p:nvPr>
        </p:nvSpPr>
        <p:spPr>
          <a:xfrm>
            <a:off x="215411" y="154800"/>
            <a:ext cx="10081234" cy="565200"/>
          </a:xfrm>
          <a:prstGeom prst="rect">
            <a:avLst/>
          </a:prstGeom>
          <a:noFill/>
          <a:ln>
            <a:noFill/>
          </a:ln>
        </p:spPr>
        <p:txBody>
          <a:bodyPr anchorCtr="0" anchor="ctr" bIns="45700" lIns="91425" spcFirstLastPara="1" rIns="91425" wrap="square" tIns="45700">
            <a:spAutoFit/>
          </a:bodyPr>
          <a:lstStyle/>
          <a:p>
            <a:pPr indent="0" lvl="0" marL="0" rtl="0" algn="just">
              <a:spcBef>
                <a:spcPts val="0"/>
              </a:spcBef>
              <a:spcAft>
                <a:spcPts val="0"/>
              </a:spcAft>
              <a:buNone/>
            </a:pPr>
            <a:r>
              <a:rPr lang="en-US">
                <a:solidFill>
                  <a:schemeClr val="lt1"/>
                </a:solidFill>
              </a:rPr>
              <a:t>5. Airborne campaigns overview</a:t>
            </a:r>
            <a:endParaRPr/>
          </a:p>
        </p:txBody>
      </p:sp>
      <p:sp>
        <p:nvSpPr>
          <p:cNvPr id="245" name="Google Shape;245;p11"/>
          <p:cNvSpPr txBox="1"/>
          <p:nvPr>
            <p:ph idx="1" type="body"/>
          </p:nvPr>
        </p:nvSpPr>
        <p:spPr>
          <a:xfrm>
            <a:off x="218044" y="1045332"/>
            <a:ext cx="11732718" cy="5574279"/>
          </a:xfrm>
          <a:prstGeom prst="rect">
            <a:avLst/>
          </a:prstGeom>
          <a:noFill/>
          <a:ln>
            <a:noFill/>
          </a:ln>
        </p:spPr>
        <p:txBody>
          <a:bodyPr anchorCtr="0" anchor="t" bIns="45700" lIns="91425" spcFirstLastPara="1" rIns="91425" wrap="square" tIns="45700">
            <a:noAutofit/>
          </a:bodyPr>
          <a:lstStyle/>
          <a:p>
            <a:pPr indent="-284978" lvl="0" marL="284978" rtl="0" algn="l">
              <a:lnSpc>
                <a:spcPct val="119000"/>
              </a:lnSpc>
              <a:spcBef>
                <a:spcPts val="0"/>
              </a:spcBef>
              <a:spcAft>
                <a:spcPts val="0"/>
              </a:spcAft>
              <a:buSzPts val="1700"/>
              <a:buFont typeface="Arial"/>
              <a:buChar char="•"/>
            </a:pPr>
            <a:r>
              <a:rPr lang="en-US">
                <a:solidFill>
                  <a:schemeClr val="lt1"/>
                </a:solidFill>
              </a:rPr>
              <a:t>Collaborations ongoing with large number (22 and counting) of airborne campaigns, often complemented with ground and/or ship-based instruments. National scientific institutions (mainly Europe and Canada) and NASA</a:t>
            </a:r>
            <a:endParaRPr/>
          </a:p>
          <a:p>
            <a:pPr indent="-284978" lvl="0" marL="284978" rtl="0" algn="l">
              <a:lnSpc>
                <a:spcPct val="119000"/>
              </a:lnSpc>
              <a:spcBef>
                <a:spcPts val="340"/>
              </a:spcBef>
              <a:spcAft>
                <a:spcPts val="0"/>
              </a:spcAft>
              <a:buSzPts val="1700"/>
              <a:buFont typeface="Arial"/>
              <a:buChar char="•"/>
            </a:pPr>
            <a:r>
              <a:rPr lang="en-US">
                <a:solidFill>
                  <a:schemeClr val="lt1"/>
                </a:solidFill>
              </a:rPr>
              <a:t>Campaigns are a mix of dedicated validation campaigns and collaborative piggybacking campaigns</a:t>
            </a:r>
            <a:endParaRPr/>
          </a:p>
          <a:p>
            <a:pPr indent="-284978" lvl="0" marL="284978" rtl="0" algn="l">
              <a:lnSpc>
                <a:spcPct val="119000"/>
              </a:lnSpc>
              <a:spcBef>
                <a:spcPts val="340"/>
              </a:spcBef>
              <a:spcAft>
                <a:spcPts val="0"/>
              </a:spcAft>
              <a:buSzPts val="1700"/>
              <a:buFont typeface="Arial"/>
              <a:buChar char="•"/>
            </a:pPr>
            <a:r>
              <a:rPr lang="en-US">
                <a:solidFill>
                  <a:schemeClr val="lt1"/>
                </a:solidFill>
              </a:rPr>
              <a:t>Strong synergies with NASA PACE mission: reciprocal EarthCARE and PACE underflights during ORCESTRA and PACE PAX campaigns, complemented by science projects with synergistic retrievals</a:t>
            </a:r>
            <a:endParaRPr/>
          </a:p>
          <a:p>
            <a:pPr indent="-284978" lvl="0" marL="284978" rtl="0" algn="l">
              <a:lnSpc>
                <a:spcPct val="119000"/>
              </a:lnSpc>
              <a:spcBef>
                <a:spcPts val="340"/>
              </a:spcBef>
              <a:spcAft>
                <a:spcPts val="0"/>
              </a:spcAft>
              <a:buSzPts val="1700"/>
              <a:buFont typeface="Arial"/>
              <a:buChar char="•"/>
            </a:pPr>
            <a:r>
              <a:rPr lang="en-US">
                <a:solidFill>
                  <a:srgbClr val="FFC000"/>
                </a:solidFill>
              </a:rPr>
              <a:t>41 </a:t>
            </a:r>
            <a:r>
              <a:rPr lang="en-US">
                <a:solidFill>
                  <a:schemeClr val="lt1"/>
                </a:solidFill>
              </a:rPr>
              <a:t>underflights of </a:t>
            </a:r>
            <a:r>
              <a:rPr lang="en-US">
                <a:solidFill>
                  <a:srgbClr val="FFC000"/>
                </a:solidFill>
              </a:rPr>
              <a:t>33</a:t>
            </a:r>
            <a:r>
              <a:rPr lang="en-US">
                <a:solidFill>
                  <a:schemeClr val="lt1"/>
                </a:solidFill>
              </a:rPr>
              <a:t> EarthCARE orbits have already been performed between 11 August and 10 October 2024 with many more to follow during the EarthCARE lifetime:</a:t>
            </a:r>
            <a:endParaRPr/>
          </a:p>
          <a:p>
            <a:pPr indent="-284978" lvl="1" marL="1064195" rtl="0" algn="l">
              <a:lnSpc>
                <a:spcPct val="119000"/>
              </a:lnSpc>
              <a:spcBef>
                <a:spcPts val="340"/>
              </a:spcBef>
              <a:spcAft>
                <a:spcPts val="0"/>
              </a:spcAft>
              <a:buSzPts val="1700"/>
              <a:buFont typeface="Arial"/>
              <a:buChar char="•"/>
            </a:pPr>
            <a:r>
              <a:rPr lang="en-US">
                <a:solidFill>
                  <a:schemeClr val="lt1"/>
                </a:solidFill>
              </a:rPr>
              <a:t>These underflights were performed by </a:t>
            </a:r>
            <a:r>
              <a:rPr lang="en-US">
                <a:solidFill>
                  <a:srgbClr val="FFCC4E"/>
                </a:solidFill>
              </a:rPr>
              <a:t>7</a:t>
            </a:r>
            <a:r>
              <a:rPr lang="en-US">
                <a:solidFill>
                  <a:schemeClr val="lt1"/>
                </a:solidFill>
              </a:rPr>
              <a:t> Aircraft involved in </a:t>
            </a:r>
            <a:r>
              <a:rPr lang="en-US">
                <a:solidFill>
                  <a:srgbClr val="FFCC4E"/>
                </a:solidFill>
              </a:rPr>
              <a:t>6</a:t>
            </a:r>
            <a:r>
              <a:rPr lang="en-US">
                <a:solidFill>
                  <a:schemeClr val="lt1"/>
                </a:solidFill>
              </a:rPr>
              <a:t> Campaigns, including tandem and triple underflights.</a:t>
            </a:r>
            <a:endParaRPr/>
          </a:p>
          <a:p>
            <a:pPr indent="-284978" lvl="1" marL="1064195" rtl="0" algn="l">
              <a:lnSpc>
                <a:spcPct val="119000"/>
              </a:lnSpc>
              <a:spcBef>
                <a:spcPts val="340"/>
              </a:spcBef>
              <a:spcAft>
                <a:spcPts val="0"/>
              </a:spcAft>
              <a:buSzPts val="1700"/>
              <a:buFont typeface="Arial"/>
              <a:buChar char="•"/>
            </a:pPr>
            <a:r>
              <a:rPr lang="en-US">
                <a:solidFill>
                  <a:schemeClr val="lt1"/>
                </a:solidFill>
              </a:rPr>
              <a:t>The airborne payloads included </a:t>
            </a:r>
            <a:r>
              <a:rPr lang="en-US">
                <a:solidFill>
                  <a:srgbClr val="FFCC4E"/>
                </a:solidFill>
                <a:latin typeface="Arial"/>
                <a:ea typeface="Arial"/>
                <a:cs typeface="Arial"/>
                <a:sym typeface="Arial"/>
              </a:rPr>
              <a:t>5</a:t>
            </a:r>
            <a:r>
              <a:rPr b="0" i="0" lang="en-US">
                <a:solidFill>
                  <a:schemeClr val="lt1"/>
                </a:solidFill>
                <a:latin typeface="Arial"/>
                <a:ea typeface="Arial"/>
                <a:cs typeface="Arial"/>
                <a:sym typeface="Arial"/>
              </a:rPr>
              <a:t> lidars,</a:t>
            </a:r>
            <a:r>
              <a:rPr b="0" i="0" lang="en-US">
                <a:solidFill>
                  <a:srgbClr val="FFCC4E"/>
                </a:solidFill>
                <a:latin typeface="Arial"/>
                <a:ea typeface="Arial"/>
                <a:cs typeface="Arial"/>
                <a:sym typeface="Arial"/>
              </a:rPr>
              <a:t> 3</a:t>
            </a:r>
            <a:r>
              <a:rPr b="0" i="0" lang="en-US">
                <a:solidFill>
                  <a:schemeClr val="lt1"/>
                </a:solidFill>
                <a:latin typeface="Arial"/>
                <a:ea typeface="Arial"/>
                <a:cs typeface="Arial"/>
                <a:sym typeface="Arial"/>
              </a:rPr>
              <a:t> imagers, </a:t>
            </a:r>
            <a:r>
              <a:rPr b="0" i="0" lang="en-US">
                <a:solidFill>
                  <a:srgbClr val="FFCC4E"/>
                </a:solidFill>
                <a:latin typeface="Arial"/>
                <a:ea typeface="Arial"/>
                <a:cs typeface="Arial"/>
                <a:sym typeface="Arial"/>
              </a:rPr>
              <a:t>1</a:t>
            </a:r>
            <a:r>
              <a:rPr b="0" i="0" lang="en-US">
                <a:solidFill>
                  <a:schemeClr val="lt1"/>
                </a:solidFill>
                <a:latin typeface="Arial"/>
                <a:ea typeface="Arial"/>
                <a:cs typeface="Arial"/>
                <a:sym typeface="Arial"/>
              </a:rPr>
              <a:t> polarimeter, </a:t>
            </a:r>
            <a:r>
              <a:rPr b="0" i="0" lang="en-US">
                <a:solidFill>
                  <a:srgbClr val="FFCC4E"/>
                </a:solidFill>
                <a:latin typeface="Arial"/>
                <a:ea typeface="Arial"/>
                <a:cs typeface="Arial"/>
                <a:sym typeface="Arial"/>
              </a:rPr>
              <a:t>3</a:t>
            </a:r>
            <a:r>
              <a:rPr b="0" i="0" lang="en-US">
                <a:solidFill>
                  <a:schemeClr val="lt1"/>
                </a:solidFill>
                <a:latin typeface="Arial"/>
                <a:ea typeface="Arial"/>
                <a:cs typeface="Arial"/>
                <a:sym typeface="Arial"/>
              </a:rPr>
              <a:t> radars, and </a:t>
            </a:r>
            <a:r>
              <a:rPr b="0" i="0" lang="en-US">
                <a:solidFill>
                  <a:srgbClr val="FFCC4E"/>
                </a:solidFill>
                <a:latin typeface="Arial"/>
                <a:ea typeface="Arial"/>
                <a:cs typeface="Arial"/>
                <a:sym typeface="Arial"/>
              </a:rPr>
              <a:t>4</a:t>
            </a:r>
            <a:r>
              <a:rPr b="0" i="0" lang="en-US">
                <a:solidFill>
                  <a:schemeClr val="lt1"/>
                </a:solidFill>
                <a:latin typeface="Arial"/>
                <a:ea typeface="Arial"/>
                <a:cs typeface="Arial"/>
                <a:sym typeface="Arial"/>
              </a:rPr>
              <a:t> different in-situ sampling suites, complemented by several ground-based and ship-borne instruments</a:t>
            </a:r>
            <a:endParaRPr/>
          </a:p>
          <a:p>
            <a:pPr indent="-284978" lvl="0" marL="284978" rtl="0" algn="l">
              <a:lnSpc>
                <a:spcPct val="119000"/>
              </a:lnSpc>
              <a:spcBef>
                <a:spcPts val="340"/>
              </a:spcBef>
              <a:spcAft>
                <a:spcPts val="0"/>
              </a:spcAft>
              <a:buSzPts val="1700"/>
              <a:buFont typeface="Arial"/>
              <a:buChar char="•"/>
            </a:pPr>
            <a:r>
              <a:rPr lang="en-US">
                <a:solidFill>
                  <a:srgbClr val="FFCC4E"/>
                </a:solidFill>
              </a:rPr>
              <a:t>https://blogs.esa.int/campaignearth/category/earthcare/</a:t>
            </a:r>
            <a:endParaRPr/>
          </a:p>
          <a:p>
            <a:pPr indent="0" lvl="0" marL="0" rtl="0" algn="l">
              <a:lnSpc>
                <a:spcPct val="119000"/>
              </a:lnSpc>
              <a:spcBef>
                <a:spcPts val="359"/>
              </a:spcBef>
              <a:spcAft>
                <a:spcPts val="0"/>
              </a:spcAft>
              <a:buSzPts val="1795"/>
              <a:buNone/>
            </a:pPr>
            <a:r>
              <a:t/>
            </a:r>
            <a:endParaRPr/>
          </a:p>
          <a:p>
            <a:pPr indent="0" lvl="1" marL="779216" rtl="0" algn="l">
              <a:lnSpc>
                <a:spcPct val="119000"/>
              </a:lnSpc>
              <a:spcBef>
                <a:spcPts val="359"/>
              </a:spcBef>
              <a:spcAft>
                <a:spcPts val="0"/>
              </a:spcAft>
              <a:buSzPts val="1795"/>
              <a:buNone/>
            </a:pPr>
            <a:r>
              <a:t/>
            </a:r>
            <a:endParaRPr/>
          </a:p>
          <a:p>
            <a:pPr indent="0" lvl="1" marL="444883" rtl="0" algn="l">
              <a:lnSpc>
                <a:spcPct val="119000"/>
              </a:lnSpc>
              <a:spcBef>
                <a:spcPts val="359"/>
              </a:spcBef>
              <a:spcAft>
                <a:spcPts val="0"/>
              </a:spcAft>
              <a:buSzPts val="1795"/>
              <a:buNone/>
            </a:pPr>
            <a:r>
              <a:t/>
            </a:r>
            <a:endParaRPr/>
          </a:p>
        </p:txBody>
      </p:sp>
      <p:pic>
        <p:nvPicPr>
          <p:cNvPr descr="A blue and black logo&#10;&#10;Description automatically generated" id="246" name="Google Shape;246;p11"/>
          <p:cNvPicPr preferRelativeResize="0"/>
          <p:nvPr/>
        </p:nvPicPr>
        <p:blipFill rotWithShape="1">
          <a:blip r:embed="rId3">
            <a:alphaModFix/>
          </a:blip>
          <a:srcRect b="0" l="0" r="0" t="0"/>
          <a:stretch/>
        </p:blipFill>
        <p:spPr>
          <a:xfrm>
            <a:off x="9762203" y="216356"/>
            <a:ext cx="940923" cy="585137"/>
          </a:xfrm>
          <a:prstGeom prst="rect">
            <a:avLst/>
          </a:prstGeom>
          <a:noFill/>
          <a:ln>
            <a:noFill/>
          </a:ln>
        </p:spPr>
      </p:pic>
      <p:pic>
        <p:nvPicPr>
          <p:cNvPr descr="A group of blue and white logos&#10;&#10;Description automatically generated" id="247" name="Google Shape;247;p11"/>
          <p:cNvPicPr preferRelativeResize="0"/>
          <p:nvPr/>
        </p:nvPicPr>
        <p:blipFill rotWithShape="1">
          <a:blip r:embed="rId4">
            <a:alphaModFix/>
          </a:blip>
          <a:srcRect b="0" l="0" r="0" t="0"/>
          <a:stretch/>
        </p:blipFill>
        <p:spPr>
          <a:xfrm>
            <a:off x="4873982" y="5474294"/>
            <a:ext cx="3286453" cy="9421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2"/>
          <p:cNvSpPr txBox="1"/>
          <p:nvPr>
            <p:ph type="title"/>
          </p:nvPr>
        </p:nvSpPr>
        <p:spPr>
          <a:xfrm>
            <a:off x="215411" y="169314"/>
            <a:ext cx="9471063" cy="552487"/>
          </a:xfrm>
          <a:prstGeom prst="rect">
            <a:avLst/>
          </a:prstGeom>
          <a:noFill/>
          <a:ln>
            <a:noFill/>
          </a:ln>
        </p:spPr>
        <p:txBody>
          <a:bodyPr anchorCtr="0" anchor="ctr" bIns="45700" lIns="91425" spcFirstLastPara="1" rIns="91425" wrap="square" tIns="45700">
            <a:spAutoFit/>
          </a:bodyPr>
          <a:lstStyle/>
          <a:p>
            <a:pPr indent="0" lvl="0" marL="0" rtl="0" algn="just">
              <a:spcBef>
                <a:spcPts val="0"/>
              </a:spcBef>
              <a:spcAft>
                <a:spcPts val="0"/>
              </a:spcAft>
              <a:buNone/>
            </a:pPr>
            <a:r>
              <a:rPr lang="en-US">
                <a:solidFill>
                  <a:schemeClr val="lt1"/>
                </a:solidFill>
              </a:rPr>
              <a:t>5. Airborne campaigns overview</a:t>
            </a:r>
            <a:endParaRPr/>
          </a:p>
        </p:txBody>
      </p:sp>
      <p:graphicFrame>
        <p:nvGraphicFramePr>
          <p:cNvPr id="253" name="Google Shape;253;p12"/>
          <p:cNvGraphicFramePr/>
          <p:nvPr/>
        </p:nvGraphicFramePr>
        <p:xfrm>
          <a:off x="218477" y="1052154"/>
          <a:ext cx="3000000" cy="3000000"/>
        </p:xfrm>
        <a:graphic>
          <a:graphicData uri="http://schemas.openxmlformats.org/drawingml/2006/table">
            <a:tbl>
              <a:tblPr bandRow="1" firstRow="1">
                <a:noFill/>
                <a:tableStyleId>{B7B5FADC-74E4-4871-A9C9-A6DD430AF510}</a:tableStyleId>
              </a:tblPr>
              <a:tblGrid>
                <a:gridCol w="2443450"/>
                <a:gridCol w="1467525"/>
                <a:gridCol w="1955475"/>
                <a:gridCol w="1955475"/>
                <a:gridCol w="1955475"/>
                <a:gridCol w="1955475"/>
              </a:tblGrid>
              <a:tr h="369825">
                <a:tc gridSpan="2">
                  <a:txBody>
                    <a:bodyPr/>
                    <a:lstStyle/>
                    <a:p>
                      <a:pPr indent="0" lvl="0" marL="0" marR="0" rtl="0" algn="l">
                        <a:spcBef>
                          <a:spcPts val="0"/>
                        </a:spcBef>
                        <a:spcAft>
                          <a:spcPts val="0"/>
                        </a:spcAft>
                        <a:buNone/>
                      </a:pPr>
                      <a:r>
                        <a:rPr lang="en-US" sz="1700" u="none" cap="none" strike="noStrike"/>
                        <a:t>2024</a:t>
                      </a:r>
                      <a:endParaRPr/>
                    </a:p>
                  </a:txBody>
                  <a:tcPr marT="45600" marB="45600" marR="91200" marL="9120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hMerge="1"/>
                <a:tc gridSpan="2">
                  <a:txBody>
                    <a:bodyPr/>
                    <a:lstStyle/>
                    <a:p>
                      <a:pPr indent="0" lvl="0" marL="0" marR="0" rtl="0" algn="l">
                        <a:spcBef>
                          <a:spcPts val="0"/>
                        </a:spcBef>
                        <a:spcAft>
                          <a:spcPts val="0"/>
                        </a:spcAft>
                        <a:buNone/>
                      </a:pPr>
                      <a:r>
                        <a:rPr lang="en-US" sz="1700"/>
                        <a:t>2025</a:t>
                      </a:r>
                      <a:endParaRPr/>
                    </a:p>
                  </a:txBody>
                  <a:tcPr marT="45600" marB="45600" marR="91200" marL="9120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hMerge="1"/>
                <a:tc gridSpan="2">
                  <a:txBody>
                    <a:bodyPr/>
                    <a:lstStyle/>
                    <a:p>
                      <a:pPr indent="0" lvl="0" marL="0" marR="0" rtl="0" algn="l">
                        <a:spcBef>
                          <a:spcPts val="0"/>
                        </a:spcBef>
                        <a:spcAft>
                          <a:spcPts val="0"/>
                        </a:spcAft>
                        <a:buNone/>
                      </a:pPr>
                      <a:r>
                        <a:rPr lang="en-US" sz="1700"/>
                        <a:t>2026</a:t>
                      </a:r>
                      <a:endParaRPr/>
                    </a:p>
                  </a:txBody>
                  <a:tcPr marT="45600" marB="45600" marR="91200" marL="9120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hMerge="1"/>
              </a:tr>
              <a:tr h="921400">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PERCUSION</a:t>
                      </a:r>
                      <a:r>
                        <a:rPr b="1" i="0" lang="en-US" sz="1900" u="none" strike="noStrike">
                          <a:solidFill>
                            <a:srgbClr val="000000"/>
                          </a:solidFill>
                          <a:latin typeface="Arial"/>
                          <a:ea typeface="Arial"/>
                          <a:cs typeface="Arial"/>
                          <a:sym typeface="Arial"/>
                        </a:rPr>
                        <a:t> </a:t>
                      </a:r>
                      <a:r>
                        <a:rPr b="0" i="0" lang="en-US" sz="1900" u="none" strike="noStrike">
                          <a:solidFill>
                            <a:srgbClr val="000000"/>
                          </a:solidFill>
                          <a:latin typeface="Arial"/>
                          <a:ea typeface="Arial"/>
                          <a:cs typeface="Arial"/>
                          <a:sym typeface="Arial"/>
                        </a:rPr>
                        <a:t>(ORCESTRA)</a:t>
                      </a:r>
                      <a:endParaRPr/>
                    </a:p>
                  </a:txBody>
                  <a:tcPr marT="9500" marB="0" marR="9500" marL="9500" anchor="b">
                    <a:lnL cap="flat" cmpd="sng" w="38100">
                      <a:solidFill>
                        <a:schemeClr val="dk1"/>
                      </a:solidFill>
                      <a:prstDash val="solid"/>
                      <a:round/>
                      <a:headEnd len="sm" w="sm" type="none"/>
                      <a:tailEnd len="sm" w="sm" type="none"/>
                    </a:lnL>
                    <a:lnT cap="flat" cmpd="sng" w="38100">
                      <a:solidFill>
                        <a:schemeClr val="dk1"/>
                      </a:solidFill>
                      <a:prstDash val="solid"/>
                      <a:round/>
                      <a:headEnd len="sm" w="sm" type="none"/>
                      <a:tailEnd len="sm" w="sm" type="none"/>
                    </a:lnT>
                  </a:tcPr>
                </a:tc>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Cape Verde, Barbados, Germany</a:t>
                      </a:r>
                      <a:endParaRPr/>
                    </a:p>
                  </a:txBody>
                  <a:tcPr marT="9500" marB="0" marR="9500" marL="9500" anchor="b">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tcPr>
                </a:tc>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GLOVE</a:t>
                      </a:r>
                      <a:endParaRPr/>
                    </a:p>
                  </a:txBody>
                  <a:tcPr marT="9500" marB="0" marR="9500" marL="9500" anchor="b">
                    <a:lnL cap="flat" cmpd="sng" w="38100">
                      <a:solidFill>
                        <a:schemeClr val="dk1"/>
                      </a:solidFill>
                      <a:prstDash val="solid"/>
                      <a:round/>
                      <a:headEnd len="sm" w="sm" type="none"/>
                      <a:tailEnd len="sm" w="sm" type="none"/>
                    </a:lnL>
                    <a:lnT cap="flat" cmpd="sng" w="38100">
                      <a:solidFill>
                        <a:schemeClr val="dk1"/>
                      </a:solidFill>
                      <a:prstDash val="solid"/>
                      <a:round/>
                      <a:headEnd len="sm" w="sm" type="none"/>
                      <a:tailEnd len="sm" w="sm" type="none"/>
                    </a:lnT>
                  </a:tcPr>
                </a:tc>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USA</a:t>
                      </a:r>
                      <a:endParaRPr/>
                    </a:p>
                  </a:txBody>
                  <a:tcPr marT="9500" marB="0" marR="9500" marL="9500" anchor="b">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tcPr>
                </a:tc>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PONEX</a:t>
                      </a:r>
                      <a:endParaRPr/>
                    </a:p>
                  </a:txBody>
                  <a:tcPr marT="9500" marB="0" marR="9500" marL="9500" anchor="b">
                    <a:lnL cap="flat" cmpd="sng" w="38100">
                      <a:solidFill>
                        <a:schemeClr val="dk1"/>
                      </a:solidFill>
                      <a:prstDash val="solid"/>
                      <a:round/>
                      <a:headEnd len="sm" w="sm" type="none"/>
                      <a:tailEnd len="sm" w="sm" type="none"/>
                    </a:lnL>
                    <a:lnT cap="flat" cmpd="sng" w="38100">
                      <a:solidFill>
                        <a:schemeClr val="dk1"/>
                      </a:solidFill>
                      <a:prstDash val="solid"/>
                      <a:round/>
                      <a:headEnd len="sm" w="sm" type="none"/>
                      <a:tailEnd len="sm" w="sm" type="none"/>
                    </a:lnT>
                  </a:tcPr>
                </a:tc>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Canadian Arctic</a:t>
                      </a:r>
                      <a:endParaRPr/>
                    </a:p>
                  </a:txBody>
                  <a:tcPr marT="9500" marB="0" marR="9500" marL="9500" anchor="b">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tcPr>
                </a:tc>
              </a:tr>
              <a:tr h="617425">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MAESTRO</a:t>
                      </a:r>
                      <a:r>
                        <a:rPr b="1" i="0" lang="en-US" sz="1900" u="none" strike="noStrike">
                          <a:solidFill>
                            <a:srgbClr val="000000"/>
                          </a:solidFill>
                          <a:latin typeface="Arial"/>
                          <a:ea typeface="Arial"/>
                          <a:cs typeface="Arial"/>
                          <a:sym typeface="Arial"/>
                        </a:rPr>
                        <a:t> </a:t>
                      </a:r>
                      <a:r>
                        <a:rPr b="0" i="0" lang="en-US" sz="1900" u="none" strike="noStrike">
                          <a:solidFill>
                            <a:srgbClr val="000000"/>
                          </a:solidFill>
                          <a:latin typeface="Arial"/>
                          <a:ea typeface="Arial"/>
                          <a:cs typeface="Arial"/>
                          <a:sym typeface="Arial"/>
                        </a:rPr>
                        <a:t>(ORCESTRA)</a:t>
                      </a:r>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Cape Verde </a:t>
                      </a:r>
                      <a:endParaRPr/>
                    </a:p>
                  </a:txBody>
                  <a:tcPr marT="9500" marB="0" marR="9500" marL="9500" anchor="b">
                    <a:lnR cap="flat" cmpd="sng" w="38100">
                      <a:solidFill>
                        <a:schemeClr val="dk1"/>
                      </a:solidFill>
                      <a:prstDash val="solid"/>
                      <a:round/>
                      <a:headEnd len="sm" w="sm" type="none"/>
                      <a:tailEnd len="sm" w="sm" type="none"/>
                    </a:lnR>
                  </a:tcPr>
                </a:tc>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POST-Maestro </a:t>
                      </a:r>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France</a:t>
                      </a:r>
                      <a:endParaRPr/>
                    </a:p>
                  </a:txBody>
                  <a:tcPr marT="9500" marB="0" marR="9500" marL="9500" anchor="b">
                    <a:lnR cap="flat" cmpd="sng" w="38100">
                      <a:solidFill>
                        <a:schemeClr val="dk1"/>
                      </a:solidFill>
                      <a:prstDash val="solid"/>
                      <a:round/>
                      <a:headEnd len="sm" w="sm" type="none"/>
                      <a:tailEnd len="sm" w="sm" type="none"/>
                    </a:lnR>
                  </a:tcPr>
                </a:tc>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CELLO-Palau</a:t>
                      </a:r>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Palau</a:t>
                      </a:r>
                      <a:endParaRPr/>
                    </a:p>
                  </a:txBody>
                  <a:tcPr marT="9500" marB="0" marR="9500" marL="9500" anchor="b">
                    <a:lnR cap="flat" cmpd="sng" w="38100">
                      <a:solidFill>
                        <a:schemeClr val="dk1"/>
                      </a:solidFill>
                      <a:prstDash val="solid"/>
                      <a:round/>
                      <a:headEnd len="sm" w="sm" type="none"/>
                      <a:tailEnd len="sm" w="sm" type="none"/>
                    </a:lnR>
                  </a:tcPr>
                </a:tc>
              </a:tr>
              <a:tr h="402125">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CELLO(ORCESTRA) </a:t>
                      </a:r>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Cape Verde</a:t>
                      </a:r>
                      <a:endParaRPr/>
                    </a:p>
                  </a:txBody>
                  <a:tcPr marT="9500" marB="0" marR="9500" marL="9500" anchor="b">
                    <a:lnR cap="flat" cmpd="sng" w="38100">
                      <a:solidFill>
                        <a:schemeClr val="dk1"/>
                      </a:solidFill>
                      <a:prstDash val="solid"/>
                      <a:round/>
                      <a:headEnd len="sm" w="sm" type="none"/>
                      <a:tailEnd len="sm" w="sm" type="none"/>
                    </a:lnR>
                  </a:tcPr>
                </a:tc>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CELLO-ARCTIC</a:t>
                      </a:r>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Norway/Romania</a:t>
                      </a:r>
                      <a:endParaRPr/>
                    </a:p>
                  </a:txBody>
                  <a:tcPr marT="9500" marB="0" marR="9500" marL="9500" anchor="b">
                    <a:lnR cap="flat" cmpd="sng" w="38100">
                      <a:solidFill>
                        <a:schemeClr val="dk1"/>
                      </a:solidFill>
                      <a:prstDash val="solid"/>
                      <a:round/>
                      <a:headEnd len="sm" w="sm" type="none"/>
                      <a:tailEnd len="sm" w="sm" type="none"/>
                    </a:lnR>
                  </a:tcPr>
                </a:tc>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 </a:t>
                      </a:r>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t/>
                      </a:r>
                      <a:endParaRPr b="0" i="0" sz="1900" u="none" strike="noStrike">
                        <a:solidFill>
                          <a:srgbClr val="000000"/>
                        </a:solidFill>
                        <a:latin typeface="Arial"/>
                        <a:ea typeface="Arial"/>
                        <a:cs typeface="Arial"/>
                        <a:sym typeface="Arial"/>
                      </a:endParaRPr>
                    </a:p>
                  </a:txBody>
                  <a:tcPr marT="9500" marB="0" marR="9500" marL="9500" anchor="b">
                    <a:lnR cap="flat" cmpd="sng" w="38100">
                      <a:solidFill>
                        <a:schemeClr val="dk1"/>
                      </a:solidFill>
                      <a:prstDash val="solid"/>
                      <a:round/>
                      <a:headEnd len="sm" w="sm" type="none"/>
                      <a:tailEnd len="sm" w="sm" type="none"/>
                    </a:lnR>
                  </a:tcPr>
                </a:tc>
              </a:tr>
              <a:tr h="369825">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ARCSiX </a:t>
                      </a:r>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Arctic</a:t>
                      </a:r>
                      <a:endParaRPr/>
                    </a:p>
                  </a:txBody>
                  <a:tcPr marT="9500" marB="0" marR="9500" marL="9500" anchor="b">
                    <a:lnR cap="flat" cmpd="sng" w="38100">
                      <a:solidFill>
                        <a:schemeClr val="dk1"/>
                      </a:solidFill>
                      <a:prstDash val="solid"/>
                      <a:round/>
                      <a:headEnd len="sm" w="sm" type="none"/>
                      <a:tailEnd len="sm" w="sm" type="none"/>
                    </a:lnR>
                  </a:tcPr>
                </a:tc>
                <a:tc>
                  <a:txBody>
                    <a:bodyPr/>
                    <a:lstStyle/>
                    <a:p>
                      <a:pPr indent="0" lvl="0" marL="0" marR="0" rtl="0" algn="l">
                        <a:spcBef>
                          <a:spcPts val="0"/>
                        </a:spcBef>
                        <a:spcAft>
                          <a:spcPts val="0"/>
                        </a:spcAft>
                        <a:buNone/>
                      </a:pPr>
                      <a:r>
                        <a:t/>
                      </a:r>
                      <a:endParaRPr b="0" i="0" sz="1900" u="none" strike="noStrike">
                        <a:solidFill>
                          <a:srgbClr val="000000"/>
                        </a:solidFill>
                        <a:latin typeface="Arial"/>
                        <a:ea typeface="Arial"/>
                        <a:cs typeface="Arial"/>
                        <a:sym typeface="Arial"/>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t/>
                      </a:r>
                      <a:endParaRPr b="0" i="0" sz="1900" u="none" strike="noStrike">
                        <a:solidFill>
                          <a:srgbClr val="000000"/>
                        </a:solidFill>
                        <a:latin typeface="Arial"/>
                        <a:ea typeface="Arial"/>
                        <a:cs typeface="Arial"/>
                        <a:sym typeface="Arial"/>
                      </a:endParaRPr>
                    </a:p>
                  </a:txBody>
                  <a:tcPr marT="9500" marB="0" marR="9500" marL="9500" anchor="b">
                    <a:lnR cap="flat" cmpd="sng" w="38100">
                      <a:solidFill>
                        <a:schemeClr val="dk1"/>
                      </a:solidFill>
                      <a:prstDash val="solid"/>
                      <a:round/>
                      <a:headEnd len="sm" w="sm" type="none"/>
                      <a:tailEnd len="sm" w="sm" type="none"/>
                    </a:lnR>
                  </a:tcPr>
                </a:tc>
                <a:tc>
                  <a:txBody>
                    <a:bodyPr/>
                    <a:lstStyle/>
                    <a:p>
                      <a:pPr indent="0" lvl="0" marL="0" marR="0" rtl="0" algn="l">
                        <a:spcBef>
                          <a:spcPts val="0"/>
                        </a:spcBef>
                        <a:spcAft>
                          <a:spcPts val="0"/>
                        </a:spcAft>
                        <a:buNone/>
                      </a:pPr>
                      <a:r>
                        <a:t/>
                      </a:r>
                      <a:endParaRPr b="0" i="0" sz="1900" u="none" strike="noStrike">
                        <a:solidFill>
                          <a:srgbClr val="000000"/>
                        </a:solidFill>
                        <a:latin typeface="Arial"/>
                        <a:ea typeface="Arial"/>
                        <a:cs typeface="Arial"/>
                        <a:sym typeface="Arial"/>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t/>
                      </a:r>
                      <a:endParaRPr b="0" i="0" sz="1900" u="none" strike="noStrike">
                        <a:solidFill>
                          <a:srgbClr val="000000"/>
                        </a:solidFill>
                        <a:latin typeface="Arial"/>
                        <a:ea typeface="Arial"/>
                        <a:cs typeface="Arial"/>
                        <a:sym typeface="Arial"/>
                      </a:endParaRPr>
                    </a:p>
                  </a:txBody>
                  <a:tcPr marT="9500" marB="0" marR="9500" marL="9500" anchor="b">
                    <a:lnR cap="flat" cmpd="sng" w="38100">
                      <a:solidFill>
                        <a:schemeClr val="dk1"/>
                      </a:solidFill>
                      <a:prstDash val="solid"/>
                      <a:round/>
                      <a:headEnd len="sm" w="sm" type="none"/>
                      <a:tailEnd len="sm" w="sm" type="none"/>
                    </a:lnR>
                  </a:tcPr>
                </a:tc>
              </a:tr>
              <a:tr h="369825">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BAIVEC</a:t>
                      </a:r>
                      <a:r>
                        <a:rPr b="1" i="0" lang="en-US" sz="1900" u="none" strike="noStrike">
                          <a:solidFill>
                            <a:srgbClr val="000000"/>
                          </a:solidFill>
                          <a:latin typeface="Arial"/>
                          <a:ea typeface="Arial"/>
                          <a:cs typeface="Arial"/>
                          <a:sym typeface="Arial"/>
                        </a:rPr>
                        <a:t>  </a:t>
                      </a:r>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France</a:t>
                      </a:r>
                      <a:endParaRPr/>
                    </a:p>
                  </a:txBody>
                  <a:tcPr marT="9500" marB="0" marR="9500" marL="9500" anchor="b">
                    <a:lnR cap="flat" cmpd="sng" w="38100">
                      <a:solidFill>
                        <a:schemeClr val="dk1"/>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900"/>
                        <a:buFont typeface="Arial"/>
                        <a:buNone/>
                      </a:pPr>
                      <a:r>
                        <a:rPr b="0" i="0" lang="en-US" sz="1900" u="none" strike="noStrike">
                          <a:solidFill>
                            <a:srgbClr val="000000"/>
                          </a:solidFill>
                          <a:latin typeface="Arial"/>
                          <a:ea typeface="Arial"/>
                          <a:cs typeface="Arial"/>
                          <a:sym typeface="Arial"/>
                        </a:rPr>
                        <a:t>Tentative: </a:t>
                      </a:r>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t/>
                      </a:r>
                      <a:endParaRPr b="0" i="0" sz="1900" u="none" strike="noStrike">
                        <a:solidFill>
                          <a:srgbClr val="000000"/>
                        </a:solidFill>
                        <a:latin typeface="Arial"/>
                        <a:ea typeface="Arial"/>
                        <a:cs typeface="Arial"/>
                        <a:sym typeface="Arial"/>
                      </a:endParaRPr>
                    </a:p>
                  </a:txBody>
                  <a:tcPr marT="9500" marB="0" marR="9500" marL="9500" anchor="b">
                    <a:lnR cap="flat" cmpd="sng" w="38100">
                      <a:solidFill>
                        <a:schemeClr val="dk1"/>
                      </a:solidFill>
                      <a:prstDash val="solid"/>
                      <a:round/>
                      <a:headEnd len="sm" w="sm" type="none"/>
                      <a:tailEnd len="sm" w="sm" type="none"/>
                    </a:lnR>
                  </a:tcPr>
                </a:tc>
                <a:tc>
                  <a:txBody>
                    <a:bodyPr/>
                    <a:lstStyle/>
                    <a:p>
                      <a:pPr indent="0" lvl="0" marL="0" marR="0" rtl="0" algn="l">
                        <a:spcBef>
                          <a:spcPts val="0"/>
                        </a:spcBef>
                        <a:spcAft>
                          <a:spcPts val="0"/>
                        </a:spcAft>
                        <a:buNone/>
                      </a:pPr>
                      <a:r>
                        <a:t/>
                      </a:r>
                      <a:endParaRPr b="0" i="0" sz="1900" u="none" strike="noStrike">
                        <a:solidFill>
                          <a:srgbClr val="000000"/>
                        </a:solidFill>
                        <a:latin typeface="Arial"/>
                        <a:ea typeface="Arial"/>
                        <a:cs typeface="Arial"/>
                        <a:sym typeface="Arial"/>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t/>
                      </a:r>
                      <a:endParaRPr b="0" i="0" sz="1900" u="none" strike="noStrike">
                        <a:solidFill>
                          <a:srgbClr val="000000"/>
                        </a:solidFill>
                        <a:latin typeface="Arial"/>
                        <a:ea typeface="Arial"/>
                        <a:cs typeface="Arial"/>
                        <a:sym typeface="Arial"/>
                      </a:endParaRPr>
                    </a:p>
                  </a:txBody>
                  <a:tcPr marT="9500" marB="0" marR="9500" marL="9500" anchor="b">
                    <a:lnR cap="flat" cmpd="sng" w="38100">
                      <a:solidFill>
                        <a:schemeClr val="dk1"/>
                      </a:solidFill>
                      <a:prstDash val="solid"/>
                      <a:round/>
                      <a:headEnd len="sm" w="sm" type="none"/>
                      <a:tailEnd len="sm" w="sm" type="none"/>
                    </a:lnR>
                  </a:tcPr>
                </a:tc>
              </a:tr>
              <a:tr h="313475">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PACE-PAX</a:t>
                      </a:r>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USA</a:t>
                      </a:r>
                      <a:endParaRPr/>
                    </a:p>
                  </a:txBody>
                  <a:tcPr marT="9500" marB="0" marR="9500" marL="9500" anchor="b">
                    <a:lnR cap="flat" cmpd="sng" w="38100">
                      <a:solidFill>
                        <a:schemeClr val="dk1"/>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8197A6"/>
                        </a:buClr>
                        <a:buSzPts val="1900"/>
                        <a:buFont typeface="Arial"/>
                        <a:buNone/>
                      </a:pPr>
                      <a:r>
                        <a:rPr b="0" i="0" lang="en-US" sz="1900" u="none" strike="noStrike">
                          <a:solidFill>
                            <a:srgbClr val="8197A6"/>
                          </a:solidFill>
                          <a:latin typeface="Arial"/>
                          <a:ea typeface="Arial"/>
                          <a:cs typeface="Arial"/>
                          <a:sym typeface="Arial"/>
                        </a:rPr>
                        <a:t>HALO South </a:t>
                      </a:r>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8197A6"/>
                        </a:buClr>
                        <a:buSzPts val="1900"/>
                        <a:buFont typeface="Arial"/>
                        <a:buNone/>
                      </a:pPr>
                      <a:r>
                        <a:rPr b="0" i="0" lang="en-US" sz="1900" u="none" strike="noStrike">
                          <a:solidFill>
                            <a:srgbClr val="8197A6"/>
                          </a:solidFill>
                          <a:latin typeface="Arial"/>
                          <a:ea typeface="Arial"/>
                          <a:cs typeface="Arial"/>
                          <a:sym typeface="Arial"/>
                        </a:rPr>
                        <a:t>New Zealand</a:t>
                      </a:r>
                      <a:endParaRPr/>
                    </a:p>
                  </a:txBody>
                  <a:tcPr marT="9500" marB="0" marR="9500" marL="9500" anchor="b">
                    <a:lnR cap="flat" cmpd="sng" w="38100">
                      <a:solidFill>
                        <a:schemeClr val="dk1"/>
                      </a:solidFill>
                      <a:prstDash val="solid"/>
                      <a:round/>
                      <a:headEnd len="sm" w="sm" type="none"/>
                      <a:tailEnd len="sm" w="sm" type="none"/>
                    </a:lnR>
                  </a:tcPr>
                </a:tc>
                <a:tc>
                  <a:txBody>
                    <a:bodyPr/>
                    <a:lstStyle/>
                    <a:p>
                      <a:pPr indent="0" lvl="0" marL="0" marR="0" rtl="0" algn="l">
                        <a:spcBef>
                          <a:spcPts val="0"/>
                        </a:spcBef>
                        <a:spcAft>
                          <a:spcPts val="0"/>
                        </a:spcAft>
                        <a:buNone/>
                      </a:pPr>
                      <a:r>
                        <a:t/>
                      </a:r>
                      <a:endParaRPr b="0" i="0" sz="1900" u="none" strike="noStrike">
                        <a:solidFill>
                          <a:srgbClr val="000000"/>
                        </a:solidFill>
                        <a:latin typeface="Arial"/>
                        <a:ea typeface="Arial"/>
                        <a:cs typeface="Arial"/>
                        <a:sym typeface="Arial"/>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t/>
                      </a:r>
                      <a:endParaRPr b="0" i="0" sz="1900" u="none" strike="noStrike">
                        <a:solidFill>
                          <a:srgbClr val="000000"/>
                        </a:solidFill>
                        <a:latin typeface="Arial"/>
                        <a:ea typeface="Arial"/>
                        <a:cs typeface="Arial"/>
                        <a:sym typeface="Arial"/>
                      </a:endParaRPr>
                    </a:p>
                  </a:txBody>
                  <a:tcPr marT="9500" marB="0" marR="9500" marL="9500" anchor="b">
                    <a:lnR cap="flat" cmpd="sng" w="38100">
                      <a:solidFill>
                        <a:schemeClr val="dk1"/>
                      </a:solidFill>
                      <a:prstDash val="solid"/>
                      <a:round/>
                      <a:headEnd len="sm" w="sm" type="none"/>
                      <a:tailEnd len="sm" w="sm" type="none"/>
                    </a:lnR>
                  </a:tcPr>
                </a:tc>
              </a:tr>
              <a:tr h="369825">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ECALOT</a:t>
                      </a:r>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Canada</a:t>
                      </a:r>
                      <a:endParaRPr/>
                    </a:p>
                  </a:txBody>
                  <a:tcPr marT="9500" marB="0" marR="9500" marL="9500" anchor="b">
                    <a:lnR cap="flat" cmpd="sng" w="38100">
                      <a:solidFill>
                        <a:schemeClr val="dk1"/>
                      </a:solidFill>
                      <a:prstDash val="solid"/>
                      <a:round/>
                      <a:headEnd len="sm" w="sm" type="none"/>
                      <a:tailEnd len="sm" w="sm" type="none"/>
                    </a:lnR>
                  </a:tcPr>
                </a:tc>
                <a:tc>
                  <a:txBody>
                    <a:bodyPr/>
                    <a:lstStyle/>
                    <a:p>
                      <a:pPr indent="0" lvl="0" marL="0" marR="0" rtl="0" algn="l">
                        <a:spcBef>
                          <a:spcPts val="0"/>
                        </a:spcBef>
                        <a:spcAft>
                          <a:spcPts val="0"/>
                        </a:spcAft>
                        <a:buNone/>
                      </a:pPr>
                      <a:r>
                        <a:rPr b="0" i="0" lang="en-US" sz="1900" u="none" strike="noStrike">
                          <a:solidFill>
                            <a:srgbClr val="8197A6"/>
                          </a:solidFill>
                          <a:latin typeface="Arial"/>
                          <a:ea typeface="Arial"/>
                          <a:cs typeface="Arial"/>
                          <a:sym typeface="Arial"/>
                        </a:rPr>
                        <a:t>CARINA </a:t>
                      </a:r>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rPr b="0" i="0" lang="en-US" sz="1900" u="none" strike="noStrike">
                          <a:solidFill>
                            <a:srgbClr val="8197A6"/>
                          </a:solidFill>
                          <a:latin typeface="Arial"/>
                          <a:ea typeface="Arial"/>
                          <a:cs typeface="Arial"/>
                          <a:sym typeface="Arial"/>
                        </a:rPr>
                        <a:t>Australia </a:t>
                      </a:r>
                      <a:endParaRPr/>
                    </a:p>
                  </a:txBody>
                  <a:tcPr marT="9500" marB="0" marR="9500" marL="9500" anchor="b">
                    <a:lnR cap="flat" cmpd="sng" w="38100">
                      <a:solidFill>
                        <a:schemeClr val="dk1"/>
                      </a:solidFill>
                      <a:prstDash val="solid"/>
                      <a:round/>
                      <a:headEnd len="sm" w="sm" type="none"/>
                      <a:tailEnd len="sm" w="sm" type="none"/>
                    </a:lnR>
                  </a:tcPr>
                </a:tc>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Tentative:</a:t>
                      </a:r>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t/>
                      </a:r>
                      <a:endParaRPr b="0" i="0" sz="1900" u="none" strike="noStrike">
                        <a:solidFill>
                          <a:srgbClr val="000000"/>
                        </a:solidFill>
                        <a:latin typeface="Arial"/>
                        <a:ea typeface="Arial"/>
                        <a:cs typeface="Arial"/>
                        <a:sym typeface="Arial"/>
                      </a:endParaRPr>
                    </a:p>
                  </a:txBody>
                  <a:tcPr marT="9500" marB="0" marR="9500" marL="9500" anchor="b">
                    <a:lnR cap="flat" cmpd="sng" w="38100">
                      <a:solidFill>
                        <a:schemeClr val="dk1"/>
                      </a:solidFill>
                      <a:prstDash val="solid"/>
                      <a:round/>
                      <a:headEnd len="sm" w="sm" type="none"/>
                      <a:tailEnd len="sm" w="sm" type="none"/>
                    </a:lnR>
                  </a:tcPr>
                </a:tc>
              </a:tr>
              <a:tr h="617425">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WhyMSIE</a:t>
                      </a:r>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USA</a:t>
                      </a:r>
                      <a:endParaRPr/>
                    </a:p>
                  </a:txBody>
                  <a:tcPr marT="9500" marB="0" marR="9500" marL="9500" anchor="b">
                    <a:lnR cap="flat" cmpd="sng" w="38100">
                      <a:solidFill>
                        <a:schemeClr val="dk1"/>
                      </a:solidFill>
                      <a:prstDash val="solid"/>
                      <a:round/>
                      <a:headEnd len="sm" w="sm" type="none"/>
                      <a:tailEnd len="sm" w="sm" type="none"/>
                    </a:lnR>
                  </a:tcPr>
                </a:tc>
                <a:tc>
                  <a:txBody>
                    <a:bodyPr/>
                    <a:lstStyle/>
                    <a:p>
                      <a:pPr indent="0" lvl="0" marL="0" marR="0" rtl="0" algn="l">
                        <a:spcBef>
                          <a:spcPts val="0"/>
                        </a:spcBef>
                        <a:spcAft>
                          <a:spcPts val="0"/>
                        </a:spcAft>
                        <a:buNone/>
                      </a:pPr>
                      <a:r>
                        <a:rPr b="0" i="0" lang="en-US" sz="1900" u="none" strike="noStrike">
                          <a:solidFill>
                            <a:srgbClr val="8197A6"/>
                          </a:solidFill>
                          <a:latin typeface="Arial"/>
                          <a:ea typeface="Arial"/>
                          <a:cs typeface="Arial"/>
                          <a:sym typeface="Arial"/>
                        </a:rPr>
                        <a:t>Bermuda HSRL-2 </a:t>
                      </a:r>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rPr b="0" i="0" lang="en-US" sz="1900" u="none" strike="noStrike">
                          <a:solidFill>
                            <a:srgbClr val="8197A6"/>
                          </a:solidFill>
                          <a:latin typeface="Arial"/>
                          <a:ea typeface="Arial"/>
                          <a:cs typeface="Arial"/>
                          <a:sym typeface="Arial"/>
                        </a:rPr>
                        <a:t>Bermuda</a:t>
                      </a:r>
                      <a:endParaRPr/>
                    </a:p>
                  </a:txBody>
                  <a:tcPr marT="9500" marB="0" marR="9500" marL="9500" anchor="b">
                    <a:lnR cap="flat" cmpd="sng" w="38100">
                      <a:solidFill>
                        <a:schemeClr val="dk1"/>
                      </a:solidFill>
                      <a:prstDash val="solid"/>
                      <a:round/>
                      <a:headEnd len="sm" w="sm" type="none"/>
                      <a:tailEnd len="sm" w="sm" type="none"/>
                    </a:lnR>
                  </a:tcPr>
                </a:tc>
                <a:tc>
                  <a:txBody>
                    <a:bodyPr/>
                    <a:lstStyle/>
                    <a:p>
                      <a:pPr indent="0" lvl="0" marL="0" marR="0" rtl="0" algn="l">
                        <a:spcBef>
                          <a:spcPts val="0"/>
                        </a:spcBef>
                        <a:spcAft>
                          <a:spcPts val="0"/>
                        </a:spcAft>
                        <a:buNone/>
                      </a:pPr>
                      <a:r>
                        <a:rPr b="0" i="0" lang="en-US" sz="1900" u="none" strike="noStrike">
                          <a:solidFill>
                            <a:srgbClr val="8197A6"/>
                          </a:solidFill>
                          <a:latin typeface="Arial"/>
                          <a:ea typeface="Arial"/>
                          <a:cs typeface="Arial"/>
                          <a:sym typeface="Arial"/>
                        </a:rPr>
                        <a:t>CoSENSE</a:t>
                      </a:r>
                      <a:endParaRPr b="0" i="0" sz="1900" u="none" strike="noStrike">
                        <a:solidFill>
                          <a:srgbClr val="8197A6"/>
                        </a:solidFill>
                        <a:latin typeface="Arial"/>
                        <a:ea typeface="Arial"/>
                        <a:cs typeface="Arial"/>
                        <a:sym typeface="Arial"/>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rPr b="0" i="0" lang="en-US" sz="1900" u="none" strike="noStrike">
                          <a:solidFill>
                            <a:srgbClr val="8197A6"/>
                          </a:solidFill>
                          <a:latin typeface="Arial"/>
                          <a:ea typeface="Arial"/>
                          <a:cs typeface="Arial"/>
                          <a:sym typeface="Arial"/>
                        </a:rPr>
                        <a:t>Mediterranean</a:t>
                      </a:r>
                      <a:endParaRPr/>
                    </a:p>
                  </a:txBody>
                  <a:tcPr marT="9500" marB="0" marR="9500" marL="9500" anchor="b">
                    <a:lnR cap="flat" cmpd="sng" w="38100">
                      <a:solidFill>
                        <a:schemeClr val="dk1"/>
                      </a:solidFill>
                      <a:prstDash val="solid"/>
                      <a:round/>
                      <a:headEnd len="sm" w="sm" type="none"/>
                      <a:tailEnd len="sm" w="sm" type="none"/>
                    </a:lnR>
                  </a:tcPr>
                </a:tc>
              </a:tr>
              <a:tr h="369825">
                <a:tc>
                  <a:txBody>
                    <a:bodyPr/>
                    <a:lstStyle/>
                    <a:p>
                      <a:pPr indent="0" lvl="0" marL="0" marR="0" rtl="0" algn="l">
                        <a:spcBef>
                          <a:spcPts val="0"/>
                        </a:spcBef>
                        <a:spcAft>
                          <a:spcPts val="0"/>
                        </a:spcAft>
                        <a:buNone/>
                      </a:pPr>
                      <a:r>
                        <a:rPr b="0" i="0" lang="en-US" sz="1900" u="none" strike="noStrike">
                          <a:solidFill>
                            <a:srgbClr val="000000"/>
                          </a:solidFill>
                          <a:latin typeface="Arial"/>
                          <a:ea typeface="Arial"/>
                          <a:cs typeface="Arial"/>
                          <a:sym typeface="Arial"/>
                        </a:rPr>
                        <a:t> Tentative:</a:t>
                      </a:r>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t/>
                      </a:r>
                      <a:endParaRPr b="0" i="0" sz="1900" u="none" strike="noStrike">
                        <a:solidFill>
                          <a:srgbClr val="000000"/>
                        </a:solidFill>
                        <a:latin typeface="Arial"/>
                        <a:ea typeface="Arial"/>
                        <a:cs typeface="Arial"/>
                        <a:sym typeface="Arial"/>
                      </a:endParaRPr>
                    </a:p>
                  </a:txBody>
                  <a:tcPr marT="9500" marB="0" marR="9500" marL="9500" anchor="b">
                    <a:lnR cap="flat" cmpd="sng" w="38100">
                      <a:solidFill>
                        <a:schemeClr val="dk1"/>
                      </a:solidFill>
                      <a:prstDash val="solid"/>
                      <a:round/>
                      <a:headEnd len="sm" w="sm" type="none"/>
                      <a:tailEnd len="sm" w="sm" type="none"/>
                    </a:lnR>
                  </a:tcPr>
                </a:tc>
                <a:tc>
                  <a:txBody>
                    <a:bodyPr/>
                    <a:lstStyle/>
                    <a:p>
                      <a:pPr indent="0" lvl="0" marL="0" marR="0" rtl="0" algn="l">
                        <a:spcBef>
                          <a:spcPts val="0"/>
                        </a:spcBef>
                        <a:spcAft>
                          <a:spcPts val="0"/>
                        </a:spcAft>
                        <a:buNone/>
                      </a:pPr>
                      <a:r>
                        <a:rPr b="0" i="0" lang="en-US" sz="1900" u="none" strike="noStrike">
                          <a:solidFill>
                            <a:srgbClr val="8197A6"/>
                          </a:solidFill>
                          <a:latin typeface="Arial"/>
                          <a:ea typeface="Arial"/>
                          <a:cs typeface="Arial"/>
                          <a:sym typeface="Arial"/>
                        </a:rPr>
                        <a:t>ARISTOTLE </a:t>
                      </a:r>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rPr b="0" i="0" lang="en-US" sz="1900" u="none" strike="noStrike">
                          <a:solidFill>
                            <a:srgbClr val="8197A6"/>
                          </a:solidFill>
                          <a:latin typeface="Arial"/>
                          <a:ea typeface="Arial"/>
                          <a:cs typeface="Arial"/>
                          <a:sym typeface="Arial"/>
                        </a:rPr>
                        <a:t>Antarctica </a:t>
                      </a:r>
                      <a:endParaRPr/>
                    </a:p>
                  </a:txBody>
                  <a:tcPr marT="9500" marB="0" marR="9500" marL="9500" anchor="b">
                    <a:lnR cap="flat" cmpd="sng" w="38100">
                      <a:solidFill>
                        <a:schemeClr val="dk1"/>
                      </a:solidFill>
                      <a:prstDash val="solid"/>
                      <a:round/>
                      <a:headEnd len="sm" w="sm" type="none"/>
                      <a:tailEnd len="sm" w="sm" type="none"/>
                    </a:lnR>
                  </a:tcPr>
                </a:tc>
                <a:tc>
                  <a:txBody>
                    <a:bodyPr/>
                    <a:lstStyle/>
                    <a:p>
                      <a:pPr indent="0" lvl="0" marL="0" marR="0" rtl="0" algn="l">
                        <a:spcBef>
                          <a:spcPts val="0"/>
                        </a:spcBef>
                        <a:spcAft>
                          <a:spcPts val="0"/>
                        </a:spcAft>
                        <a:buNone/>
                      </a:pPr>
                      <a:r>
                        <a:rPr b="0" i="0" lang="en-US" sz="1900" u="none" strike="noStrike">
                          <a:solidFill>
                            <a:srgbClr val="8197A6"/>
                          </a:solidFill>
                          <a:latin typeface="Arial"/>
                          <a:ea typeface="Arial"/>
                          <a:cs typeface="Arial"/>
                          <a:sym typeface="Arial"/>
                        </a:rPr>
                        <a:t>NURTURE - </a:t>
                      </a:r>
                      <a:endParaRPr/>
                    </a:p>
                  </a:txBody>
                  <a:tcPr marT="9500" marB="0" marR="9500" marL="9500" anchor="b">
                    <a:lnL cap="flat" cmpd="sng" w="38100">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rPr b="0" i="0" lang="en-US" sz="1900" u="none" strike="noStrike">
                          <a:solidFill>
                            <a:srgbClr val="8197A6"/>
                          </a:solidFill>
                          <a:latin typeface="Arial"/>
                          <a:ea typeface="Arial"/>
                          <a:cs typeface="Arial"/>
                          <a:sym typeface="Arial"/>
                        </a:rPr>
                        <a:t>Canada</a:t>
                      </a:r>
                      <a:endParaRPr/>
                    </a:p>
                  </a:txBody>
                  <a:tcPr marT="9500" marB="0" marR="9500" marL="9500" anchor="b">
                    <a:lnR cap="flat" cmpd="sng" w="38100">
                      <a:solidFill>
                        <a:schemeClr val="dk1"/>
                      </a:solidFill>
                      <a:prstDash val="solid"/>
                      <a:round/>
                      <a:headEnd len="sm" w="sm" type="none"/>
                      <a:tailEnd len="sm" w="sm" type="none"/>
                    </a:lnR>
                  </a:tcPr>
                </a:tc>
              </a:tr>
              <a:tr h="369825">
                <a:tc>
                  <a:txBody>
                    <a:bodyPr/>
                    <a:lstStyle/>
                    <a:p>
                      <a:pPr indent="0" lvl="0" marL="0" marR="0" rtl="0" algn="l">
                        <a:spcBef>
                          <a:spcPts val="0"/>
                        </a:spcBef>
                        <a:spcAft>
                          <a:spcPts val="0"/>
                        </a:spcAft>
                        <a:buNone/>
                      </a:pPr>
                      <a:r>
                        <a:rPr b="0" i="0" lang="en-US" sz="1900" u="none" strike="noStrike">
                          <a:solidFill>
                            <a:srgbClr val="8197A6"/>
                          </a:solidFill>
                          <a:latin typeface="Arial"/>
                          <a:ea typeface="Arial"/>
                          <a:cs typeface="Arial"/>
                          <a:sym typeface="Arial"/>
                        </a:rPr>
                        <a:t>VERIFY</a:t>
                      </a:r>
                      <a:endParaRPr/>
                    </a:p>
                  </a:txBody>
                  <a:tcPr marT="9500" marB="0" marR="9500" marL="9500" anchor="b">
                    <a:lnL cap="flat" cmpd="sng" w="38100">
                      <a:solidFill>
                        <a:schemeClr val="dk1"/>
                      </a:solidFill>
                      <a:prstDash val="solid"/>
                      <a:round/>
                      <a:headEnd len="sm" w="sm" type="none"/>
                      <a:tailEnd len="sm" w="sm" type="none"/>
                    </a:lnL>
                    <a:lnB cap="flat" cmpd="sng" w="381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900" u="none" strike="noStrike">
                          <a:solidFill>
                            <a:srgbClr val="8197A6"/>
                          </a:solidFill>
                          <a:latin typeface="Arial"/>
                          <a:ea typeface="Arial"/>
                          <a:cs typeface="Arial"/>
                          <a:sym typeface="Arial"/>
                        </a:rPr>
                        <a:t>UK</a:t>
                      </a:r>
                      <a:endParaRPr/>
                    </a:p>
                  </a:txBody>
                  <a:tcPr marT="9500" marB="0" marR="9500" marL="9500" anchor="b">
                    <a:lnR cap="flat" cmpd="sng" w="38100">
                      <a:solidFill>
                        <a:schemeClr val="dk1"/>
                      </a:solidFill>
                      <a:prstDash val="solid"/>
                      <a:round/>
                      <a:headEnd len="sm" w="sm" type="none"/>
                      <a:tailEnd len="sm" w="sm" type="none"/>
                    </a:lnR>
                    <a:lnB cap="flat" cmpd="sng" w="381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900" u="none" strike="noStrike">
                          <a:solidFill>
                            <a:srgbClr val="8197A6"/>
                          </a:solidFill>
                          <a:latin typeface="Arial"/>
                          <a:ea typeface="Arial"/>
                          <a:cs typeface="Arial"/>
                          <a:sym typeface="Arial"/>
                        </a:rPr>
                        <a:t>Piper Seneca</a:t>
                      </a:r>
                      <a:endParaRPr/>
                    </a:p>
                  </a:txBody>
                  <a:tcPr marT="9500" marB="0" marR="9500" marL="9500" anchor="b">
                    <a:lnL cap="flat" cmpd="sng" w="38100">
                      <a:solidFill>
                        <a:schemeClr val="dk1"/>
                      </a:solidFill>
                      <a:prstDash val="solid"/>
                      <a:round/>
                      <a:headEnd len="sm" w="sm" type="none"/>
                      <a:tailEnd len="sm" w="sm" type="none"/>
                    </a:lnL>
                    <a:lnB cap="flat" cmpd="sng" w="381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900" u="none" strike="noStrike">
                          <a:solidFill>
                            <a:srgbClr val="8197A6"/>
                          </a:solidFill>
                          <a:latin typeface="Arial"/>
                          <a:ea typeface="Arial"/>
                          <a:cs typeface="Arial"/>
                          <a:sym typeface="Arial"/>
                        </a:rPr>
                        <a:t>Mediterranean</a:t>
                      </a:r>
                      <a:endParaRPr/>
                    </a:p>
                  </a:txBody>
                  <a:tcPr marT="9500" marB="0" marR="9500" marL="9500" anchor="b">
                    <a:lnR cap="flat" cmpd="sng" w="38100">
                      <a:solidFill>
                        <a:schemeClr val="dk1"/>
                      </a:solidFill>
                      <a:prstDash val="solid"/>
                      <a:round/>
                      <a:headEnd len="sm" w="sm" type="none"/>
                      <a:tailEnd len="sm" w="sm" type="none"/>
                    </a:lnR>
                    <a:lnB cap="flat" cmpd="sng" w="381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900" u="none" strike="noStrike">
                          <a:solidFill>
                            <a:srgbClr val="8197A6"/>
                          </a:solidFill>
                          <a:latin typeface="Arial"/>
                          <a:ea typeface="Arial"/>
                          <a:cs typeface="Arial"/>
                          <a:sym typeface="Arial"/>
                        </a:rPr>
                        <a:t>BACCOPA</a:t>
                      </a:r>
                      <a:endParaRPr/>
                    </a:p>
                  </a:txBody>
                  <a:tcPr marT="9500" marB="0" marR="9500" marL="9500" anchor="b">
                    <a:lnL cap="flat" cmpd="sng" w="38100">
                      <a:solidFill>
                        <a:schemeClr val="dk1"/>
                      </a:solidFill>
                      <a:prstDash val="solid"/>
                      <a:round/>
                      <a:headEnd len="sm" w="sm" type="none"/>
                      <a:tailEnd len="sm" w="sm" type="none"/>
                    </a:lnL>
                    <a:lnB cap="flat" cmpd="sng" w="381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900" u="none" strike="noStrike">
                          <a:solidFill>
                            <a:srgbClr val="8197A6"/>
                          </a:solidFill>
                          <a:latin typeface="Arial"/>
                          <a:ea typeface="Arial"/>
                          <a:cs typeface="Arial"/>
                          <a:sym typeface="Arial"/>
                        </a:rPr>
                        <a:t>Africa</a:t>
                      </a:r>
                      <a:endParaRPr/>
                    </a:p>
                  </a:txBody>
                  <a:tcPr marT="9500" marB="0" marR="9500" marL="9500" anchor="b">
                    <a:lnR cap="flat" cmpd="sng" w="38100">
                      <a:solidFill>
                        <a:schemeClr val="dk1"/>
                      </a:solidFill>
                      <a:prstDash val="solid"/>
                      <a:round/>
                      <a:headEnd len="sm" w="sm" type="none"/>
                      <a:tailEnd len="sm" w="sm" type="none"/>
                    </a:lnR>
                    <a:lnB cap="flat" cmpd="sng" w="38100">
                      <a:solidFill>
                        <a:schemeClr val="dk1"/>
                      </a:solidFill>
                      <a:prstDash val="solid"/>
                      <a:round/>
                      <a:headEnd len="sm" w="sm" type="none"/>
                      <a:tailEnd len="sm" w="sm" type="none"/>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3"/>
          <p:cNvSpPr txBox="1"/>
          <p:nvPr>
            <p:ph type="title"/>
          </p:nvPr>
        </p:nvSpPr>
        <p:spPr>
          <a:xfrm>
            <a:off x="215411" y="154800"/>
            <a:ext cx="10081234" cy="565200"/>
          </a:xfrm>
          <a:prstGeom prst="rect">
            <a:avLst/>
          </a:prstGeom>
          <a:noFill/>
          <a:ln>
            <a:noFill/>
          </a:ln>
        </p:spPr>
        <p:txBody>
          <a:bodyPr anchorCtr="0" anchor="ctr" bIns="45700" lIns="91425" spcFirstLastPara="1" rIns="91425" wrap="square" tIns="45700">
            <a:spAutoFit/>
          </a:bodyPr>
          <a:lstStyle/>
          <a:p>
            <a:pPr indent="0" lvl="0" marL="0" rtl="0" algn="just">
              <a:spcBef>
                <a:spcPts val="0"/>
              </a:spcBef>
              <a:spcAft>
                <a:spcPts val="0"/>
              </a:spcAft>
              <a:buNone/>
            </a:pPr>
            <a:r>
              <a:rPr lang="en-US">
                <a:solidFill>
                  <a:schemeClr val="lt1"/>
                </a:solidFill>
              </a:rPr>
              <a:t>5. Airborne campaigns overview</a:t>
            </a:r>
            <a:endParaRPr b="0">
              <a:solidFill>
                <a:schemeClr val="lt1"/>
              </a:solidFill>
            </a:endParaRPr>
          </a:p>
        </p:txBody>
      </p:sp>
      <p:sp>
        <p:nvSpPr>
          <p:cNvPr id="260" name="Google Shape;260;p13"/>
          <p:cNvSpPr txBox="1"/>
          <p:nvPr>
            <p:ph idx="1" type="body"/>
          </p:nvPr>
        </p:nvSpPr>
        <p:spPr>
          <a:xfrm>
            <a:off x="219001" y="882000"/>
            <a:ext cx="11732718" cy="5328000"/>
          </a:xfrm>
          <a:prstGeom prst="rect">
            <a:avLst/>
          </a:prstGeom>
          <a:noFill/>
          <a:ln>
            <a:noFill/>
          </a:ln>
        </p:spPr>
        <p:txBody>
          <a:bodyPr anchorCtr="0" anchor="t" bIns="45700" lIns="91425" spcFirstLastPara="1" rIns="91425" wrap="square" tIns="45700">
            <a:noAutofit/>
          </a:bodyPr>
          <a:lstStyle/>
          <a:p>
            <a:pPr indent="0" lvl="0" marL="0" rtl="0" algn="l">
              <a:lnSpc>
                <a:spcPct val="119000"/>
              </a:lnSpc>
              <a:spcBef>
                <a:spcPts val="0"/>
              </a:spcBef>
              <a:spcAft>
                <a:spcPts val="0"/>
              </a:spcAft>
              <a:buSzPts val="1700"/>
              <a:buNone/>
            </a:pPr>
            <a:r>
              <a:rPr lang="en-US"/>
              <a:t>X</a:t>
            </a:r>
            <a:endParaRPr/>
          </a:p>
          <a:p>
            <a:pPr indent="0" lvl="0" marL="0" rtl="0" algn="l">
              <a:lnSpc>
                <a:spcPct val="119000"/>
              </a:lnSpc>
              <a:spcBef>
                <a:spcPts val="359"/>
              </a:spcBef>
              <a:spcAft>
                <a:spcPts val="0"/>
              </a:spcAft>
              <a:buSzPts val="1795"/>
              <a:buNone/>
            </a:pPr>
            <a:r>
              <a:t/>
            </a:r>
            <a:endParaRPr/>
          </a:p>
          <a:p>
            <a:pPr indent="0" lvl="1" marL="779216" rtl="0" algn="l">
              <a:lnSpc>
                <a:spcPct val="119000"/>
              </a:lnSpc>
              <a:spcBef>
                <a:spcPts val="359"/>
              </a:spcBef>
              <a:spcAft>
                <a:spcPts val="0"/>
              </a:spcAft>
              <a:buSzPts val="1795"/>
              <a:buNone/>
            </a:pPr>
            <a:r>
              <a:t/>
            </a:r>
            <a:endParaRPr/>
          </a:p>
          <a:p>
            <a:pPr indent="0" lvl="1" marL="444883" rtl="0" algn="l">
              <a:lnSpc>
                <a:spcPct val="119000"/>
              </a:lnSpc>
              <a:spcBef>
                <a:spcPts val="359"/>
              </a:spcBef>
              <a:spcAft>
                <a:spcPts val="0"/>
              </a:spcAft>
              <a:buSzPts val="1795"/>
              <a:buNone/>
            </a:pPr>
            <a:r>
              <a:t/>
            </a:r>
            <a:endParaRPr/>
          </a:p>
        </p:txBody>
      </p:sp>
      <p:pic>
        <p:nvPicPr>
          <p:cNvPr descr="A blue and black logo&#10;&#10;Description automatically generated" id="261" name="Google Shape;261;p13"/>
          <p:cNvPicPr preferRelativeResize="0"/>
          <p:nvPr/>
        </p:nvPicPr>
        <p:blipFill rotWithShape="1">
          <a:blip r:embed="rId3">
            <a:alphaModFix/>
          </a:blip>
          <a:srcRect b="0" l="0" r="0" t="0"/>
          <a:stretch/>
        </p:blipFill>
        <p:spPr>
          <a:xfrm>
            <a:off x="9762203" y="216356"/>
            <a:ext cx="940923" cy="585137"/>
          </a:xfrm>
          <a:prstGeom prst="rect">
            <a:avLst/>
          </a:prstGeom>
          <a:noFill/>
          <a:ln>
            <a:noFill/>
          </a:ln>
        </p:spPr>
      </p:pic>
      <p:pic>
        <p:nvPicPr>
          <p:cNvPr descr="A map of the world&#10;&#10;Description automatically generated" id="262" name="Google Shape;262;p13"/>
          <p:cNvPicPr preferRelativeResize="0"/>
          <p:nvPr/>
        </p:nvPicPr>
        <p:blipFill rotWithShape="1">
          <a:blip r:embed="rId4">
            <a:alphaModFix/>
          </a:blip>
          <a:srcRect b="0" l="0" r="0" t="0"/>
          <a:stretch/>
        </p:blipFill>
        <p:spPr>
          <a:xfrm>
            <a:off x="240281" y="801492"/>
            <a:ext cx="7751205" cy="5577304"/>
          </a:xfrm>
          <a:prstGeom prst="rect">
            <a:avLst/>
          </a:prstGeom>
          <a:noFill/>
          <a:ln>
            <a:noFill/>
          </a:ln>
        </p:spPr>
      </p:pic>
      <p:sp>
        <p:nvSpPr>
          <p:cNvPr id="263" name="Google Shape;263;p13"/>
          <p:cNvSpPr txBox="1"/>
          <p:nvPr/>
        </p:nvSpPr>
        <p:spPr>
          <a:xfrm>
            <a:off x="8455860" y="889139"/>
            <a:ext cx="3159503" cy="7347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96" u="none" cap="none" strike="noStrike">
                <a:solidFill>
                  <a:schemeClr val="lt1"/>
                </a:solidFill>
                <a:latin typeface="Arial"/>
                <a:ea typeface="Arial"/>
                <a:cs typeface="Arial"/>
                <a:sym typeface="Arial"/>
              </a:rPr>
              <a:t>Many airborne campaigns are combied with ground and or marine component</a:t>
            </a:r>
            <a:endParaRPr/>
          </a:p>
        </p:txBody>
      </p:sp>
      <p:pic>
        <p:nvPicPr>
          <p:cNvPr descr="A map of the world&#10;&#10;Description automatically generated" id="264" name="Google Shape;264;p13"/>
          <p:cNvPicPr preferRelativeResize="0"/>
          <p:nvPr/>
        </p:nvPicPr>
        <p:blipFill rotWithShape="1">
          <a:blip r:embed="rId5">
            <a:alphaModFix/>
          </a:blip>
          <a:srcRect b="0" l="0" r="0" t="0"/>
          <a:stretch/>
        </p:blipFill>
        <p:spPr>
          <a:xfrm>
            <a:off x="7568057" y="1810002"/>
            <a:ext cx="4242519" cy="4736131"/>
          </a:xfrm>
          <a:prstGeom prst="rect">
            <a:avLst/>
          </a:prstGeom>
          <a:noFill/>
          <a:ln>
            <a:noFill/>
          </a:ln>
        </p:spPr>
      </p:pic>
      <p:sp>
        <p:nvSpPr>
          <p:cNvPr id="265" name="Google Shape;265;p13"/>
          <p:cNvSpPr/>
          <p:nvPr/>
        </p:nvSpPr>
        <p:spPr>
          <a:xfrm>
            <a:off x="5222737" y="3516046"/>
            <a:ext cx="149220" cy="116061"/>
          </a:xfrm>
          <a:prstGeom prst="wedgeEllipseCallout">
            <a:avLst>
              <a:gd fmla="val -13539" name="adj1"/>
              <a:gd fmla="val 82215" name="adj2"/>
            </a:avLst>
          </a:prstGeom>
          <a:solidFill>
            <a:schemeClr val="lt1"/>
          </a:solidFill>
          <a:ln cap="flat" cmpd="sng" w="25400">
            <a:solidFill>
              <a:srgbClr val="00494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96" u="none" cap="none" strike="noStrik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4"/>
          <p:cNvSpPr txBox="1"/>
          <p:nvPr>
            <p:ph type="title"/>
          </p:nvPr>
        </p:nvSpPr>
        <p:spPr>
          <a:xfrm>
            <a:off x="215411" y="154800"/>
            <a:ext cx="10081234" cy="565200"/>
          </a:xfrm>
          <a:prstGeom prst="rect">
            <a:avLst/>
          </a:prstGeom>
          <a:noFill/>
          <a:ln>
            <a:noFill/>
          </a:ln>
        </p:spPr>
        <p:txBody>
          <a:bodyPr anchorCtr="0" anchor="ctr" bIns="45700" lIns="91425" spcFirstLastPara="1" rIns="91425" wrap="square" tIns="45700">
            <a:spAutoFit/>
          </a:bodyPr>
          <a:lstStyle/>
          <a:p>
            <a:pPr indent="0" lvl="0" marL="0" rtl="0" algn="just">
              <a:spcBef>
                <a:spcPts val="0"/>
              </a:spcBef>
              <a:spcAft>
                <a:spcPts val="0"/>
              </a:spcAft>
              <a:buNone/>
            </a:pPr>
            <a:r>
              <a:rPr lang="en-US">
                <a:solidFill>
                  <a:schemeClr val="lt1"/>
                </a:solidFill>
              </a:rPr>
              <a:t>Outlook</a:t>
            </a:r>
            <a:endParaRPr/>
          </a:p>
        </p:txBody>
      </p:sp>
      <p:sp>
        <p:nvSpPr>
          <p:cNvPr id="271" name="Google Shape;271;p14"/>
          <p:cNvSpPr txBox="1"/>
          <p:nvPr>
            <p:ph idx="1" type="body"/>
          </p:nvPr>
        </p:nvSpPr>
        <p:spPr>
          <a:xfrm>
            <a:off x="219001" y="1229360"/>
            <a:ext cx="11732718" cy="5102560"/>
          </a:xfrm>
          <a:prstGeom prst="rect">
            <a:avLst/>
          </a:prstGeom>
          <a:noFill/>
          <a:ln>
            <a:noFill/>
          </a:ln>
        </p:spPr>
        <p:txBody>
          <a:bodyPr anchorCtr="0" anchor="t" bIns="45700" lIns="91425" spcFirstLastPara="1" rIns="91425" wrap="square" tIns="45700">
            <a:noAutofit/>
          </a:bodyPr>
          <a:lstStyle/>
          <a:p>
            <a:pPr indent="-284978" lvl="0" marL="284978" rtl="0" algn="l">
              <a:lnSpc>
                <a:spcPct val="119000"/>
              </a:lnSpc>
              <a:spcBef>
                <a:spcPts val="0"/>
              </a:spcBef>
              <a:spcAft>
                <a:spcPts val="0"/>
              </a:spcAft>
              <a:buSzPts val="1700"/>
              <a:buFont typeface="Arial"/>
              <a:buChar char="•"/>
            </a:pPr>
            <a:r>
              <a:rPr lang="en-US">
                <a:solidFill>
                  <a:schemeClr val="lt1"/>
                </a:solidFill>
              </a:rPr>
              <a:t>Pre-operational Data release to </a:t>
            </a:r>
            <a:r>
              <a:rPr b="1" lang="en-US">
                <a:solidFill>
                  <a:srgbClr val="FFFF00"/>
                </a:solidFill>
              </a:rPr>
              <a:t>validation teams</a:t>
            </a:r>
            <a:endParaRPr/>
          </a:p>
          <a:p>
            <a:pPr indent="-284978" lvl="1" marL="1064195" rtl="0" algn="l">
              <a:lnSpc>
                <a:spcPct val="119000"/>
              </a:lnSpc>
              <a:spcBef>
                <a:spcPts val="340"/>
              </a:spcBef>
              <a:spcAft>
                <a:spcPts val="0"/>
              </a:spcAft>
              <a:buSzPts val="1700"/>
              <a:buFont typeface="Arial"/>
              <a:buChar char="•"/>
            </a:pPr>
            <a:r>
              <a:rPr lang="en-US">
                <a:solidFill>
                  <a:schemeClr val="lt1"/>
                </a:solidFill>
              </a:rPr>
              <a:t>Level1 available</a:t>
            </a:r>
            <a:endParaRPr/>
          </a:p>
          <a:p>
            <a:pPr indent="-284978" lvl="1" marL="1064195" rtl="0" algn="l">
              <a:lnSpc>
                <a:spcPct val="119000"/>
              </a:lnSpc>
              <a:spcBef>
                <a:spcPts val="340"/>
              </a:spcBef>
              <a:spcAft>
                <a:spcPts val="0"/>
              </a:spcAft>
              <a:buSzPts val="1700"/>
              <a:buFont typeface="Arial"/>
              <a:buChar char="•"/>
            </a:pPr>
            <a:r>
              <a:rPr lang="en-US">
                <a:solidFill>
                  <a:schemeClr val="lt1"/>
                </a:solidFill>
              </a:rPr>
              <a:t>Level 2 staggered release between October ‘24 and February ‘25</a:t>
            </a:r>
            <a:endParaRPr/>
          </a:p>
          <a:p>
            <a:pPr indent="-170995" lvl="0" marL="284978" rtl="0" algn="l">
              <a:lnSpc>
                <a:spcPct val="119000"/>
              </a:lnSpc>
              <a:spcBef>
                <a:spcPts val="359"/>
              </a:spcBef>
              <a:spcAft>
                <a:spcPts val="0"/>
              </a:spcAft>
              <a:buSzPts val="1795"/>
              <a:buFont typeface="Arial"/>
              <a:buNone/>
            </a:pPr>
            <a:r>
              <a:t/>
            </a:r>
            <a:endParaRPr>
              <a:solidFill>
                <a:schemeClr val="lt1"/>
              </a:solidFill>
            </a:endParaRPr>
          </a:p>
          <a:p>
            <a:pPr indent="-284978" lvl="0" marL="284978" rtl="0" algn="l">
              <a:lnSpc>
                <a:spcPct val="119000"/>
              </a:lnSpc>
              <a:spcBef>
                <a:spcPts val="340"/>
              </a:spcBef>
              <a:spcAft>
                <a:spcPts val="0"/>
              </a:spcAft>
              <a:buSzPts val="1700"/>
              <a:buFont typeface="Arial"/>
              <a:buChar char="•"/>
            </a:pPr>
            <a:r>
              <a:rPr lang="en-US">
                <a:solidFill>
                  <a:schemeClr val="lt1"/>
                </a:solidFill>
              </a:rPr>
              <a:t>Validation analysis (intercomparisons) reporting at </a:t>
            </a:r>
            <a:r>
              <a:rPr b="1" lang="en-US">
                <a:solidFill>
                  <a:schemeClr val="lt1"/>
                </a:solidFill>
              </a:rPr>
              <a:t>workshops</a:t>
            </a:r>
            <a:r>
              <a:rPr lang="en-US">
                <a:solidFill>
                  <a:schemeClr val="lt1"/>
                </a:solidFill>
              </a:rPr>
              <a:t> aligned with </a:t>
            </a:r>
            <a:r>
              <a:rPr b="1" lang="en-US">
                <a:solidFill>
                  <a:srgbClr val="FFFF00"/>
                </a:solidFill>
              </a:rPr>
              <a:t>public release</a:t>
            </a:r>
            <a:r>
              <a:rPr lang="en-US">
                <a:solidFill>
                  <a:schemeClr val="lt1"/>
                </a:solidFill>
              </a:rPr>
              <a:t>:</a:t>
            </a:r>
            <a:endParaRPr/>
          </a:p>
          <a:p>
            <a:pPr indent="-170995" lvl="0" marL="284978" rtl="0" algn="l">
              <a:lnSpc>
                <a:spcPct val="119000"/>
              </a:lnSpc>
              <a:spcBef>
                <a:spcPts val="359"/>
              </a:spcBef>
              <a:spcAft>
                <a:spcPts val="0"/>
              </a:spcAft>
              <a:buSzPts val="1795"/>
              <a:buFont typeface="Arial"/>
              <a:buNone/>
            </a:pPr>
            <a:r>
              <a:t/>
            </a:r>
            <a:endParaRPr>
              <a:solidFill>
                <a:schemeClr val="lt1"/>
              </a:solidFill>
            </a:endParaRPr>
          </a:p>
          <a:p>
            <a:pPr indent="-284978" lvl="0" marL="284978" rtl="0" algn="l">
              <a:lnSpc>
                <a:spcPct val="119000"/>
              </a:lnSpc>
              <a:spcBef>
                <a:spcPts val="340"/>
              </a:spcBef>
              <a:spcAft>
                <a:spcPts val="0"/>
              </a:spcAft>
              <a:buSzPts val="1700"/>
              <a:buFont typeface="Arial"/>
              <a:buChar char="•"/>
            </a:pPr>
            <a:r>
              <a:rPr lang="en-US">
                <a:solidFill>
                  <a:schemeClr val="lt1"/>
                </a:solidFill>
              </a:rPr>
              <a:t>Operational data </a:t>
            </a:r>
            <a:r>
              <a:rPr b="1" lang="en-US">
                <a:solidFill>
                  <a:srgbClr val="FFFF00"/>
                </a:solidFill>
              </a:rPr>
              <a:t>public release </a:t>
            </a:r>
            <a:r>
              <a:rPr lang="en-US">
                <a:solidFill>
                  <a:schemeClr val="lt1"/>
                </a:solidFill>
              </a:rPr>
              <a:t>(for both ESA and JAXA products)</a:t>
            </a:r>
            <a:endParaRPr/>
          </a:p>
          <a:p>
            <a:pPr indent="-284978" lvl="1" marL="1064195" rtl="0" algn="l">
              <a:lnSpc>
                <a:spcPct val="119000"/>
              </a:lnSpc>
              <a:spcBef>
                <a:spcPts val="340"/>
              </a:spcBef>
              <a:spcAft>
                <a:spcPts val="0"/>
              </a:spcAft>
              <a:buSzPts val="1700"/>
              <a:buFont typeface="Arial"/>
              <a:buChar char="•"/>
            </a:pPr>
            <a:r>
              <a:rPr lang="en-US">
                <a:solidFill>
                  <a:schemeClr val="lt1"/>
                </a:solidFill>
              </a:rPr>
              <a:t>Level 1 by </a:t>
            </a:r>
            <a:r>
              <a:rPr b="1" lang="en-US">
                <a:solidFill>
                  <a:schemeClr val="lt1"/>
                </a:solidFill>
              </a:rPr>
              <a:t>January 2025 </a:t>
            </a:r>
            <a:r>
              <a:rPr lang="en-US">
                <a:solidFill>
                  <a:schemeClr val="lt1"/>
                </a:solidFill>
              </a:rPr>
              <a:t>(1st In-Orbit Validation Workshop, online)</a:t>
            </a:r>
            <a:endParaRPr/>
          </a:p>
          <a:p>
            <a:pPr indent="-284978" lvl="1" marL="1064195" rtl="0" algn="l">
              <a:lnSpc>
                <a:spcPct val="119000"/>
              </a:lnSpc>
              <a:spcBef>
                <a:spcPts val="340"/>
              </a:spcBef>
              <a:spcAft>
                <a:spcPts val="0"/>
              </a:spcAft>
              <a:buSzPts val="1700"/>
              <a:buFont typeface="Arial"/>
              <a:buChar char="•"/>
            </a:pPr>
            <a:r>
              <a:rPr lang="en-US">
                <a:solidFill>
                  <a:schemeClr val="lt1"/>
                </a:solidFill>
              </a:rPr>
              <a:t>Level 2a and 2-sensor L2B by </a:t>
            </a:r>
            <a:r>
              <a:rPr b="1" lang="en-US">
                <a:solidFill>
                  <a:schemeClr val="lt1"/>
                </a:solidFill>
              </a:rPr>
              <a:t>March 2025</a:t>
            </a:r>
            <a:r>
              <a:rPr lang="en-US">
                <a:solidFill>
                  <a:schemeClr val="lt1"/>
                </a:solidFill>
              </a:rPr>
              <a:t> (2nd In-Orbit Validation Workshop, Frascati)</a:t>
            </a:r>
            <a:endParaRPr/>
          </a:p>
          <a:p>
            <a:pPr indent="-284978" lvl="1" marL="1064195" rtl="0" algn="l">
              <a:lnSpc>
                <a:spcPct val="119000"/>
              </a:lnSpc>
              <a:spcBef>
                <a:spcPts val="340"/>
              </a:spcBef>
              <a:spcAft>
                <a:spcPts val="0"/>
              </a:spcAft>
              <a:buSzPts val="1700"/>
              <a:buFont typeface="Arial"/>
              <a:buChar char="•"/>
            </a:pPr>
            <a:r>
              <a:rPr lang="en-US">
                <a:solidFill>
                  <a:schemeClr val="lt1"/>
                </a:solidFill>
              </a:rPr>
              <a:t>3- and 4-sensor L2B products by </a:t>
            </a:r>
            <a:r>
              <a:rPr b="1" lang="en-US">
                <a:solidFill>
                  <a:schemeClr val="lt1"/>
                </a:solidFill>
              </a:rPr>
              <a:t>December 2025 </a:t>
            </a:r>
            <a:r>
              <a:rPr lang="en-US">
                <a:solidFill>
                  <a:schemeClr val="lt1"/>
                </a:solidFill>
              </a:rPr>
              <a:t>(2025 Science and Validation Workshop, Tokyo)</a:t>
            </a:r>
            <a:endParaRPr>
              <a:solidFill>
                <a:schemeClr val="lt1"/>
              </a:solidFill>
            </a:endParaRPr>
          </a:p>
          <a:p>
            <a:pPr indent="-170995" lvl="1" marL="1064195" rtl="0" algn="l">
              <a:lnSpc>
                <a:spcPct val="119000"/>
              </a:lnSpc>
              <a:spcBef>
                <a:spcPts val="359"/>
              </a:spcBef>
              <a:spcAft>
                <a:spcPts val="0"/>
              </a:spcAft>
              <a:buSzPts val="1795"/>
              <a:buFont typeface="Arial"/>
              <a:buNone/>
            </a:pPr>
            <a:r>
              <a:t/>
            </a:r>
            <a:endParaRPr>
              <a:solidFill>
                <a:schemeClr val="lt1"/>
              </a:solidFill>
            </a:endParaRPr>
          </a:p>
          <a:p>
            <a:pPr indent="-215128" lvl="1" marL="1064195" rtl="0" algn="l">
              <a:lnSpc>
                <a:spcPct val="119000"/>
              </a:lnSpc>
              <a:spcBef>
                <a:spcPts val="220"/>
              </a:spcBef>
              <a:spcAft>
                <a:spcPts val="0"/>
              </a:spcAft>
              <a:buSzPts val="1100"/>
              <a:buFont typeface="Arial"/>
              <a:buNone/>
            </a:pPr>
            <a:r>
              <a:t/>
            </a:r>
            <a:endParaRPr sz="1100">
              <a:solidFill>
                <a:schemeClr val="lt1"/>
              </a:solidFill>
            </a:endParaRPr>
          </a:p>
          <a:p>
            <a:pPr indent="0" lvl="0" marL="1" rtl="0" algn="l">
              <a:lnSpc>
                <a:spcPct val="119000"/>
              </a:lnSpc>
              <a:spcBef>
                <a:spcPts val="480"/>
              </a:spcBef>
              <a:spcAft>
                <a:spcPts val="0"/>
              </a:spcAft>
              <a:buSzPts val="2400"/>
              <a:buNone/>
            </a:pPr>
            <a:r>
              <a:rPr lang="en-US" sz="2400">
                <a:solidFill>
                  <a:schemeClr val="lt1"/>
                </a:solidFill>
                <a:latin typeface="Verdana"/>
                <a:ea typeface="Verdana"/>
                <a:cs typeface="Verdana"/>
                <a:sym typeface="Verdana"/>
              </a:rPr>
              <a:t> Questions ?  ⇨  Rob.Koopman@esa.int</a:t>
            </a:r>
            <a:endParaRPr sz="2400">
              <a:solidFill>
                <a:schemeClr val="lt1"/>
              </a:solidFill>
              <a:latin typeface="Verdana"/>
              <a:ea typeface="Verdana"/>
              <a:cs typeface="Verdana"/>
              <a:sym typeface="Verdana"/>
            </a:endParaRPr>
          </a:p>
          <a:p>
            <a:pPr indent="-170995" lvl="0" marL="284978" rtl="0" algn="l">
              <a:lnSpc>
                <a:spcPct val="119000"/>
              </a:lnSpc>
              <a:spcBef>
                <a:spcPts val="359"/>
              </a:spcBef>
              <a:spcAft>
                <a:spcPts val="0"/>
              </a:spcAft>
              <a:buSzPts val="1795"/>
              <a:buFont typeface="Arial"/>
              <a:buNone/>
            </a:pPr>
            <a:r>
              <a:t/>
            </a:r>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5"/>
          <p:cNvSpPr txBox="1"/>
          <p:nvPr>
            <p:ph idx="1" type="body"/>
          </p:nvPr>
        </p:nvSpPr>
        <p:spPr>
          <a:xfrm>
            <a:off x="324233" y="1282493"/>
            <a:ext cx="10096630" cy="4662871"/>
          </a:xfrm>
          <a:prstGeom prst="rect">
            <a:avLst/>
          </a:prstGeom>
          <a:noFill/>
          <a:ln>
            <a:noFill/>
          </a:ln>
        </p:spPr>
        <p:txBody>
          <a:bodyPr anchorCtr="0" anchor="ctr" bIns="45700" lIns="91425" spcFirstLastPara="1" rIns="91425" wrap="square" tIns="45700">
            <a:noAutofit/>
          </a:bodyPr>
          <a:lstStyle/>
          <a:p>
            <a:pPr indent="-406400" lvl="0" marL="457200" rtl="0" algn="l">
              <a:lnSpc>
                <a:spcPct val="90000"/>
              </a:lnSpc>
              <a:spcBef>
                <a:spcPts val="1200"/>
              </a:spcBef>
              <a:spcAft>
                <a:spcPts val="0"/>
              </a:spcAft>
              <a:buSzPts val="2800"/>
              <a:buChar char="❖"/>
            </a:pPr>
            <a:r>
              <a:rPr lang="en-US"/>
              <a:t>VC-20-01: Tropospheric ozone data validation and harmonization </a:t>
            </a:r>
            <a:r>
              <a:rPr lang="en-US" sz="2600"/>
              <a:t>(Lead DLR, Co-Leads BIRA-IASB &amp; NASA)</a:t>
            </a:r>
            <a:endParaRPr/>
          </a:p>
          <a:p>
            <a:pPr indent="-406400" lvl="0" marL="457200" rtl="0" algn="l">
              <a:lnSpc>
                <a:spcPct val="90000"/>
              </a:lnSpc>
              <a:spcBef>
                <a:spcPts val="1200"/>
              </a:spcBef>
              <a:spcAft>
                <a:spcPts val="0"/>
              </a:spcAft>
              <a:buSzPts val="2800"/>
              <a:buChar char="❖"/>
            </a:pPr>
            <a:r>
              <a:rPr lang="en-US"/>
              <a:t>TOAR-II Community Special Issue in progress </a:t>
            </a:r>
            <a:r>
              <a:rPr lang="en-US" sz="2400" u="sng">
                <a:solidFill>
                  <a:schemeClr val="hlink"/>
                </a:solidFill>
                <a:hlinkClick r:id="rId3"/>
              </a:rPr>
              <a:t>https://acp.copernicus.org/articles/special_issue1256.html</a:t>
            </a:r>
            <a:endParaRPr/>
          </a:p>
          <a:p>
            <a:pPr indent="-406400" lvl="0" marL="457200" rtl="0" algn="l">
              <a:lnSpc>
                <a:spcPct val="90000"/>
              </a:lnSpc>
              <a:spcBef>
                <a:spcPts val="1200"/>
              </a:spcBef>
              <a:spcAft>
                <a:spcPts val="0"/>
              </a:spcAft>
              <a:buSzPts val="2800"/>
              <a:buChar char="❖"/>
            </a:pPr>
            <a:r>
              <a:rPr lang="en-US"/>
              <a:t>Community papers deadline November 30.                        12 satellite-based papers/preprints so far, out of 28 in total</a:t>
            </a:r>
            <a:endParaRPr/>
          </a:p>
          <a:p>
            <a:pPr indent="-406400" lvl="0" marL="457200" rtl="0" algn="l">
              <a:lnSpc>
                <a:spcPct val="90000"/>
              </a:lnSpc>
              <a:spcBef>
                <a:spcPts val="1200"/>
              </a:spcBef>
              <a:spcAft>
                <a:spcPts val="0"/>
              </a:spcAft>
              <a:buSzPts val="2800"/>
              <a:buChar char="❖"/>
            </a:pPr>
            <a:r>
              <a:rPr lang="en-US"/>
              <a:t>Summary papers come after, in 2025, including constellation wide assessment using cross-harmonized satellite data anchored to HEGIFTOM</a:t>
            </a:r>
            <a:endParaRPr/>
          </a:p>
        </p:txBody>
      </p:sp>
      <p:sp>
        <p:nvSpPr>
          <p:cNvPr id="277" name="Google Shape;277;p15"/>
          <p:cNvSpPr/>
          <p:nvPr/>
        </p:nvSpPr>
        <p:spPr>
          <a:xfrm>
            <a:off x="10269908" y="1035170"/>
            <a:ext cx="1923393" cy="5538509"/>
          </a:xfrm>
          <a:prstGeom prst="rect">
            <a:avLst/>
          </a:prstGeom>
          <a:gradFill>
            <a:gsLst>
              <a:gs pos="0">
                <a:srgbClr val="1E73BC"/>
              </a:gs>
              <a:gs pos="100000">
                <a:srgbClr val="373053"/>
              </a:gs>
            </a:gsLst>
            <a:lin ang="5400000" scaled="0"/>
          </a:gra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None/>
            </a:pPr>
            <a:r>
              <a:t/>
            </a:r>
            <a:endParaRPr b="0" i="0" sz="2400" u="none" cap="none" strike="noStrike">
              <a:solidFill>
                <a:schemeClr val="lt1"/>
              </a:solidFill>
              <a:latin typeface="Arial"/>
              <a:ea typeface="Arial"/>
              <a:cs typeface="Arial"/>
              <a:sym typeface="Arial"/>
            </a:endParaRPr>
          </a:p>
        </p:txBody>
      </p:sp>
      <p:grpSp>
        <p:nvGrpSpPr>
          <p:cNvPr id="278" name="Google Shape;278;p15"/>
          <p:cNvGrpSpPr/>
          <p:nvPr/>
        </p:nvGrpSpPr>
        <p:grpSpPr>
          <a:xfrm>
            <a:off x="10495571" y="1224246"/>
            <a:ext cx="1725493" cy="1689658"/>
            <a:chOff x="8702217" y="4841328"/>
            <a:chExt cx="1456560" cy="1410102"/>
          </a:xfrm>
        </p:grpSpPr>
        <p:grpSp>
          <p:nvGrpSpPr>
            <p:cNvPr id="279" name="Google Shape;279;p15"/>
            <p:cNvGrpSpPr/>
            <p:nvPr/>
          </p:nvGrpSpPr>
          <p:grpSpPr>
            <a:xfrm>
              <a:off x="8702217" y="4841328"/>
              <a:ext cx="1296144" cy="1318039"/>
              <a:chOff x="7011073" y="4626883"/>
              <a:chExt cx="1296144" cy="1318039"/>
            </a:xfrm>
          </p:grpSpPr>
          <p:sp>
            <p:nvSpPr>
              <p:cNvPr id="280" name="Google Shape;280;p15"/>
              <p:cNvSpPr/>
              <p:nvPr/>
            </p:nvSpPr>
            <p:spPr>
              <a:xfrm>
                <a:off x="7011073" y="4626883"/>
                <a:ext cx="1296144" cy="131803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None/>
                </a:pPr>
                <a:r>
                  <a:t/>
                </a:r>
                <a:endParaRPr b="0" i="0" sz="2400" u="none" cap="none" strike="noStrike">
                  <a:solidFill>
                    <a:schemeClr val="lt1"/>
                  </a:solidFill>
                  <a:latin typeface="Arial"/>
                  <a:ea typeface="Arial"/>
                  <a:cs typeface="Arial"/>
                  <a:sym typeface="Arial"/>
                </a:endParaRPr>
              </a:p>
            </p:txBody>
          </p:sp>
          <p:pic>
            <p:nvPicPr>
              <p:cNvPr id="281" name="Google Shape;281;p15"/>
              <p:cNvPicPr preferRelativeResize="0"/>
              <p:nvPr/>
            </p:nvPicPr>
            <p:blipFill rotWithShape="1">
              <a:blip r:embed="rId4">
                <a:alphaModFix/>
              </a:blip>
              <a:srcRect b="0" l="0" r="0" t="0"/>
              <a:stretch/>
            </p:blipFill>
            <p:spPr>
              <a:xfrm>
                <a:off x="7098324" y="4698890"/>
                <a:ext cx="1045934" cy="1044191"/>
              </a:xfrm>
              <a:prstGeom prst="rect">
                <a:avLst/>
              </a:prstGeom>
              <a:noFill/>
              <a:ln>
                <a:noFill/>
              </a:ln>
            </p:spPr>
          </p:pic>
        </p:grpSp>
        <p:sp>
          <p:nvSpPr>
            <p:cNvPr id="282" name="Google Shape;282;p15"/>
            <p:cNvSpPr txBox="1"/>
            <p:nvPr/>
          </p:nvSpPr>
          <p:spPr>
            <a:xfrm rot="-1115559">
              <a:off x="9183566" y="5810614"/>
              <a:ext cx="952780" cy="296667"/>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None/>
              </a:pPr>
              <a:r>
                <a:rPr b="1" i="0" lang="en-US" sz="1800" u="none" cap="none" strike="noStrike">
                  <a:solidFill>
                    <a:srgbClr val="78BA20"/>
                  </a:solidFill>
                  <a:latin typeface="Arial"/>
                  <a:ea typeface="Arial"/>
                  <a:cs typeface="Arial"/>
                  <a:sym typeface="Arial"/>
                </a:rPr>
                <a:t>Phase II</a:t>
              </a:r>
              <a:endParaRPr/>
            </a:p>
          </p:txBody>
        </p:sp>
        <p:sp>
          <p:nvSpPr>
            <p:cNvPr id="283" name="Google Shape;283;p15"/>
            <p:cNvSpPr txBox="1"/>
            <p:nvPr/>
          </p:nvSpPr>
          <p:spPr>
            <a:xfrm>
              <a:off x="9682111" y="4939678"/>
              <a:ext cx="155939" cy="321068"/>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None/>
              </a:pPr>
              <a:r>
                <a:t/>
              </a:r>
              <a:endParaRPr b="0" i="0" sz="2000" u="none" cap="none" strike="noStrike">
                <a:solidFill>
                  <a:srgbClr val="78BA20"/>
                </a:solidFill>
                <a:latin typeface="Arial"/>
                <a:ea typeface="Arial"/>
                <a:cs typeface="Arial"/>
                <a:sym typeface="Arial"/>
              </a:endParaRPr>
            </a:p>
          </p:txBody>
        </p:sp>
      </p:grpSp>
      <p:pic>
        <p:nvPicPr>
          <p:cNvPr id="284" name="Google Shape;284;p15"/>
          <p:cNvPicPr preferRelativeResize="0"/>
          <p:nvPr/>
        </p:nvPicPr>
        <p:blipFill rotWithShape="1">
          <a:blip r:embed="rId5">
            <a:alphaModFix/>
          </a:blip>
          <a:srcRect b="0" l="0" r="0" t="0"/>
          <a:stretch/>
        </p:blipFill>
        <p:spPr>
          <a:xfrm>
            <a:off x="10424000" y="4679977"/>
            <a:ext cx="1615208" cy="1633154"/>
          </a:xfrm>
          <a:prstGeom prst="rect">
            <a:avLst/>
          </a:prstGeom>
          <a:noFill/>
          <a:ln>
            <a:noFill/>
          </a:ln>
        </p:spPr>
      </p:pic>
      <p:sp>
        <p:nvSpPr>
          <p:cNvPr id="285" name="Google Shape;285;p15"/>
          <p:cNvSpPr txBox="1"/>
          <p:nvPr>
            <p:ph type="title"/>
          </p:nvPr>
        </p:nvSpPr>
        <p:spPr>
          <a:xfrm>
            <a:off x="176048" y="175939"/>
            <a:ext cx="8476339"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Tropospheric Ozone Activity</a:t>
            </a:r>
            <a:endParaRPr/>
          </a:p>
        </p:txBody>
      </p:sp>
      <p:sp>
        <p:nvSpPr>
          <p:cNvPr id="286" name="Google Shape;286;p15"/>
          <p:cNvSpPr/>
          <p:nvPr/>
        </p:nvSpPr>
        <p:spPr>
          <a:xfrm>
            <a:off x="8325941" y="473975"/>
            <a:ext cx="128272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92D050"/>
                </a:solidFill>
                <a:latin typeface="Arial"/>
                <a:ea typeface="Arial"/>
                <a:cs typeface="Arial"/>
                <a:sym typeface="Arial"/>
              </a:rPr>
              <a:t>VC-20-01</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6"/>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Tropospheric Ozone Datasets</a:t>
            </a:r>
            <a:endParaRPr/>
          </a:p>
        </p:txBody>
      </p:sp>
      <p:grpSp>
        <p:nvGrpSpPr>
          <p:cNvPr id="292" name="Google Shape;292;p16"/>
          <p:cNvGrpSpPr/>
          <p:nvPr/>
        </p:nvGrpSpPr>
        <p:grpSpPr>
          <a:xfrm>
            <a:off x="78324" y="3939162"/>
            <a:ext cx="11546405" cy="2592073"/>
            <a:chOff x="78324" y="3939162"/>
            <a:chExt cx="11546405" cy="2592073"/>
          </a:xfrm>
        </p:grpSpPr>
        <p:pic>
          <p:nvPicPr>
            <p:cNvPr id="293" name="Google Shape;293;p16"/>
            <p:cNvPicPr preferRelativeResize="0"/>
            <p:nvPr/>
          </p:nvPicPr>
          <p:blipFill rotWithShape="1">
            <a:blip r:embed="rId3">
              <a:alphaModFix/>
            </a:blip>
            <a:srcRect b="39295" l="2750" r="9333" t="18482"/>
            <a:stretch/>
          </p:blipFill>
          <p:spPr>
            <a:xfrm>
              <a:off x="78324" y="4150192"/>
              <a:ext cx="8196503" cy="2381043"/>
            </a:xfrm>
            <a:prstGeom prst="rect">
              <a:avLst/>
            </a:prstGeom>
            <a:noFill/>
            <a:ln>
              <a:noFill/>
            </a:ln>
          </p:spPr>
        </p:pic>
        <p:sp>
          <p:nvSpPr>
            <p:cNvPr id="294" name="Google Shape;294;p16"/>
            <p:cNvSpPr txBox="1"/>
            <p:nvPr/>
          </p:nvSpPr>
          <p:spPr>
            <a:xfrm>
              <a:off x="8625608" y="3939162"/>
              <a:ext cx="2999121" cy="214175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67"/>
                <a:buFont typeface="Arial"/>
                <a:buNone/>
              </a:pPr>
              <a:r>
                <a:rPr b="1" i="0" lang="en-US" sz="1867" u="none" cap="none" strike="noStrike">
                  <a:solidFill>
                    <a:schemeClr val="dk1"/>
                  </a:solidFill>
                  <a:latin typeface="Calibri"/>
                  <a:ea typeface="Calibri"/>
                  <a:cs typeface="Calibri"/>
                  <a:sym typeface="Calibri"/>
                </a:rPr>
                <a:t>Residual techniques</a:t>
              </a:r>
              <a:br>
                <a:rPr b="1" i="0" lang="en-US" sz="1600" u="none" cap="none" strike="noStrike">
                  <a:solidFill>
                    <a:schemeClr val="dk1"/>
                  </a:solidFill>
                  <a:latin typeface="Calibri"/>
                  <a:ea typeface="Calibri"/>
                  <a:cs typeface="Calibri"/>
                  <a:sym typeface="Calibri"/>
                </a:rPr>
              </a:br>
              <a:r>
                <a:rPr b="0" i="0" lang="en-US" sz="1600" u="none" cap="none" strike="noStrike">
                  <a:solidFill>
                    <a:schemeClr val="dk1"/>
                  </a:solidFill>
                  <a:latin typeface="Calibri"/>
                  <a:ea typeface="Calibri"/>
                  <a:cs typeface="Calibri"/>
                  <a:sym typeface="Calibri"/>
                </a:rPr>
                <a:t>🡪 partial column calculated as difference between total and pseudo-stratospheric columns, </a:t>
              </a:r>
              <a:br>
                <a:rPr b="0" i="0" lang="en-US" sz="1600" u="none" cap="none" strike="noStrike">
                  <a:solidFill>
                    <a:schemeClr val="dk1"/>
                  </a:solidFill>
                  <a:latin typeface="Calibri"/>
                  <a:ea typeface="Calibri"/>
                  <a:cs typeface="Calibri"/>
                  <a:sym typeface="Calibri"/>
                </a:rPr>
              </a:br>
              <a:r>
                <a:rPr b="0" i="0" lang="en-US" sz="1600" u="none" cap="none" strike="noStrike">
                  <a:solidFill>
                    <a:schemeClr val="dk1"/>
                  </a:solidFill>
                  <a:latin typeface="Calibri"/>
                  <a:ea typeface="Calibri"/>
                  <a:cs typeface="Calibri"/>
                  <a:sym typeface="Calibri"/>
                </a:rPr>
                <a:t>often gridded in time &amp; space</a:t>
              </a:r>
              <a:endParaRPr/>
            </a:p>
            <a:p>
              <a:pPr indent="0" lvl="0" marL="0" marR="0" rtl="0" algn="l">
                <a:lnSpc>
                  <a:spcPct val="100000"/>
                </a:lnSpc>
                <a:spcBef>
                  <a:spcPts val="80"/>
                </a:spcBef>
                <a:spcAft>
                  <a:spcPts val="0"/>
                </a:spcAft>
                <a:buClr>
                  <a:srgbClr val="000000"/>
                </a:buClr>
                <a:buSzPts val="400"/>
                <a:buFont typeface="Arial"/>
                <a:buNone/>
              </a:pPr>
              <a:r>
                <a:t/>
              </a:r>
              <a:endParaRPr b="0" i="0" sz="400" u="none" cap="none" strike="noStrike">
                <a:solidFill>
                  <a:schemeClr val="dk1"/>
                </a:solidFill>
                <a:latin typeface="Calibri"/>
                <a:ea typeface="Calibri"/>
                <a:cs typeface="Calibri"/>
                <a:sym typeface="Calibri"/>
              </a:endParaRPr>
            </a:p>
            <a:p>
              <a:pPr indent="-226477" lvl="0" marL="355591" marR="0" rtl="0" algn="l">
                <a:lnSpc>
                  <a:spcPct val="100000"/>
                </a:lnSpc>
                <a:spcBef>
                  <a:spcPts val="293"/>
                </a:spcBef>
                <a:spcAft>
                  <a:spcPts val="0"/>
                </a:spcAft>
                <a:buClr>
                  <a:srgbClr val="000000"/>
                </a:buClr>
                <a:buSzPts val="1467"/>
                <a:buFont typeface="Arial"/>
                <a:buChar char="•"/>
              </a:pPr>
              <a:r>
                <a:rPr b="0" i="0" lang="en-US" sz="1467" u="none" cap="none" strike="noStrike">
                  <a:solidFill>
                    <a:srgbClr val="C166FF"/>
                  </a:solidFill>
                  <a:latin typeface="Calibri"/>
                  <a:ea typeface="Calibri"/>
                  <a:cs typeface="Calibri"/>
                  <a:sym typeface="Calibri"/>
                </a:rPr>
                <a:t>Cloud-free TC minus </a:t>
              </a:r>
              <a:br>
                <a:rPr b="0" i="0" lang="en-US" sz="1467" u="none" cap="none" strike="noStrike">
                  <a:solidFill>
                    <a:srgbClr val="C166FF"/>
                  </a:solidFill>
                  <a:latin typeface="Calibri"/>
                  <a:ea typeface="Calibri"/>
                  <a:cs typeface="Calibri"/>
                  <a:sym typeface="Calibri"/>
                </a:rPr>
              </a:br>
              <a:r>
                <a:rPr b="0" i="0" lang="en-US" sz="1467" u="none" cap="none" strike="noStrike">
                  <a:solidFill>
                    <a:srgbClr val="C166FF"/>
                  </a:solidFill>
                  <a:latin typeface="Calibri"/>
                  <a:ea typeface="Calibri"/>
                  <a:cs typeface="Calibri"/>
                  <a:sym typeface="Calibri"/>
                </a:rPr>
                <a:t>above Convective Cloud TC</a:t>
              </a:r>
              <a:endParaRPr/>
            </a:p>
            <a:p>
              <a:pPr indent="-226477" lvl="0" marL="355591" marR="0" rtl="0" algn="l">
                <a:lnSpc>
                  <a:spcPct val="100000"/>
                </a:lnSpc>
                <a:spcBef>
                  <a:spcPts val="293"/>
                </a:spcBef>
                <a:spcAft>
                  <a:spcPts val="0"/>
                </a:spcAft>
                <a:buClr>
                  <a:srgbClr val="000000"/>
                </a:buClr>
                <a:buSzPts val="1467"/>
                <a:buFont typeface="Arial"/>
                <a:buChar char="•"/>
              </a:pPr>
              <a:r>
                <a:rPr b="0" i="0" lang="en-US" sz="1467" u="none" cap="none" strike="noStrike">
                  <a:solidFill>
                    <a:srgbClr val="3838FF"/>
                  </a:solidFill>
                  <a:latin typeface="Calibri"/>
                  <a:ea typeface="Calibri"/>
                  <a:cs typeface="Calibri"/>
                  <a:sym typeface="Calibri"/>
                </a:rPr>
                <a:t>Nadir TC minus Limb PROF</a:t>
              </a:r>
              <a:endParaRPr/>
            </a:p>
            <a:p>
              <a:pPr indent="-226477" lvl="0" marL="355591" marR="0" rtl="0" algn="l">
                <a:lnSpc>
                  <a:spcPct val="100000"/>
                </a:lnSpc>
                <a:spcBef>
                  <a:spcPts val="293"/>
                </a:spcBef>
                <a:spcAft>
                  <a:spcPts val="0"/>
                </a:spcAft>
                <a:buClr>
                  <a:srgbClr val="000000"/>
                </a:buClr>
                <a:buSzPts val="1467"/>
                <a:buFont typeface="Arial"/>
                <a:buChar char="•"/>
              </a:pPr>
              <a:r>
                <a:rPr b="0" i="0" lang="en-US" sz="1467" u="none" cap="none" strike="noStrike">
                  <a:solidFill>
                    <a:srgbClr val="FFA31A"/>
                  </a:solidFill>
                  <a:latin typeface="Calibri"/>
                  <a:ea typeface="Calibri"/>
                  <a:cs typeface="Calibri"/>
                  <a:sym typeface="Calibri"/>
                </a:rPr>
                <a:t>Nadir TC minus Reanalysis PROF</a:t>
              </a:r>
              <a:endParaRPr b="0" i="0" sz="1467" u="none" cap="none" strike="noStrike">
                <a:solidFill>
                  <a:srgbClr val="C166FF"/>
                </a:solidFill>
                <a:latin typeface="Calibri"/>
                <a:ea typeface="Calibri"/>
                <a:cs typeface="Calibri"/>
                <a:sym typeface="Calibri"/>
              </a:endParaRPr>
            </a:p>
          </p:txBody>
        </p:sp>
      </p:grpSp>
      <p:grpSp>
        <p:nvGrpSpPr>
          <p:cNvPr id="295" name="Google Shape;295;p16"/>
          <p:cNvGrpSpPr/>
          <p:nvPr/>
        </p:nvGrpSpPr>
        <p:grpSpPr>
          <a:xfrm>
            <a:off x="78335" y="1107896"/>
            <a:ext cx="11791931" cy="2667244"/>
            <a:chOff x="78335" y="1107896"/>
            <a:chExt cx="11791931" cy="2667244"/>
          </a:xfrm>
        </p:grpSpPr>
        <p:pic>
          <p:nvPicPr>
            <p:cNvPr id="296" name="Google Shape;296;p16"/>
            <p:cNvPicPr preferRelativeResize="0"/>
            <p:nvPr/>
          </p:nvPicPr>
          <p:blipFill rotWithShape="1">
            <a:blip r:embed="rId4">
              <a:alphaModFix/>
            </a:blip>
            <a:srcRect b="34852" l="2750" r="9333" t="18482"/>
            <a:stretch/>
          </p:blipFill>
          <p:spPr>
            <a:xfrm>
              <a:off x="78335" y="1107896"/>
              <a:ext cx="8196742" cy="2631755"/>
            </a:xfrm>
            <a:prstGeom prst="rect">
              <a:avLst/>
            </a:prstGeom>
            <a:noFill/>
            <a:ln>
              <a:noFill/>
            </a:ln>
          </p:spPr>
        </p:pic>
        <p:sp>
          <p:nvSpPr>
            <p:cNvPr id="297" name="Google Shape;297;p16"/>
            <p:cNvSpPr txBox="1"/>
            <p:nvPr/>
          </p:nvSpPr>
          <p:spPr>
            <a:xfrm>
              <a:off x="8625607" y="1751560"/>
              <a:ext cx="3244659" cy="20235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67"/>
                <a:buFont typeface="Arial"/>
                <a:buNone/>
              </a:pPr>
              <a:r>
                <a:rPr b="1" i="0" lang="en-US" sz="1867" u="none" cap="none" strike="noStrike">
                  <a:solidFill>
                    <a:schemeClr val="dk1"/>
                  </a:solidFill>
                  <a:latin typeface="Calibri"/>
                  <a:ea typeface="Calibri"/>
                  <a:cs typeface="Calibri"/>
                  <a:sym typeface="Calibri"/>
                </a:rPr>
                <a:t>Optimal Estimation retrievals</a:t>
              </a:r>
              <a:br>
                <a:rPr b="1" i="0" lang="en-US" sz="1600" u="none" cap="none" strike="noStrike">
                  <a:solidFill>
                    <a:schemeClr val="dk1"/>
                  </a:solidFill>
                  <a:latin typeface="Calibri"/>
                  <a:ea typeface="Calibri"/>
                  <a:cs typeface="Calibri"/>
                  <a:sym typeface="Calibri"/>
                </a:rPr>
              </a:br>
              <a:r>
                <a:rPr b="0" i="0" lang="en-US" sz="1600" u="none" cap="none" strike="noStrike">
                  <a:solidFill>
                    <a:schemeClr val="dk1"/>
                  </a:solidFill>
                  <a:latin typeface="Calibri"/>
                  <a:ea typeface="Calibri"/>
                  <a:cs typeface="Calibri"/>
                  <a:sym typeface="Calibri"/>
                </a:rPr>
                <a:t>🡪 vertical profile at pixel level or at pixel-cluster level</a:t>
              </a:r>
              <a:endParaRPr/>
            </a:p>
            <a:p>
              <a:pPr indent="0" lvl="0" marL="0" marR="0" rtl="0" algn="l">
                <a:lnSpc>
                  <a:spcPct val="100000"/>
                </a:lnSpc>
                <a:spcBef>
                  <a:spcPts val="107"/>
                </a:spcBef>
                <a:spcAft>
                  <a:spcPts val="0"/>
                </a:spcAft>
                <a:buClr>
                  <a:srgbClr val="000000"/>
                </a:buClr>
                <a:buSzPts val="533"/>
                <a:buFont typeface="Arial"/>
                <a:buNone/>
              </a:pPr>
              <a:r>
                <a:t/>
              </a:r>
              <a:endParaRPr b="0" i="0" sz="533" u="none" cap="none" strike="noStrike">
                <a:solidFill>
                  <a:schemeClr val="dk1"/>
                </a:solidFill>
                <a:latin typeface="Calibri"/>
                <a:ea typeface="Calibri"/>
                <a:cs typeface="Calibri"/>
                <a:sym typeface="Calibri"/>
              </a:endParaRPr>
            </a:p>
            <a:p>
              <a:pPr indent="-226477" lvl="0" marL="355591" marR="0" rtl="0" algn="l">
                <a:lnSpc>
                  <a:spcPct val="100000"/>
                </a:lnSpc>
                <a:spcBef>
                  <a:spcPts val="293"/>
                </a:spcBef>
                <a:spcAft>
                  <a:spcPts val="0"/>
                </a:spcAft>
                <a:buClr>
                  <a:srgbClr val="000000"/>
                </a:buClr>
                <a:buSzPts val="1467"/>
                <a:buFont typeface="Arial"/>
                <a:buChar char="•"/>
              </a:pPr>
              <a:r>
                <a:rPr b="0" i="0" lang="en-US" sz="1467" u="none" cap="none" strike="noStrike">
                  <a:solidFill>
                    <a:srgbClr val="C166FF"/>
                  </a:solidFill>
                  <a:latin typeface="Calibri"/>
                  <a:ea typeface="Calibri"/>
                  <a:cs typeface="Calibri"/>
                  <a:sym typeface="Calibri"/>
                </a:rPr>
                <a:t>UV-VIS</a:t>
              </a:r>
              <a:endParaRPr/>
            </a:p>
            <a:p>
              <a:pPr indent="-226477" lvl="0" marL="355591" marR="0" rtl="0" algn="l">
                <a:lnSpc>
                  <a:spcPct val="100000"/>
                </a:lnSpc>
                <a:spcBef>
                  <a:spcPts val="293"/>
                </a:spcBef>
                <a:spcAft>
                  <a:spcPts val="0"/>
                </a:spcAft>
                <a:buClr>
                  <a:srgbClr val="000000"/>
                </a:buClr>
                <a:buSzPts val="1467"/>
                <a:buFont typeface="Arial"/>
                <a:buChar char="•"/>
              </a:pPr>
              <a:r>
                <a:rPr b="0" i="0" lang="en-US" sz="1467" u="none" cap="none" strike="noStrike">
                  <a:solidFill>
                    <a:srgbClr val="3838FF"/>
                  </a:solidFill>
                  <a:latin typeface="Calibri"/>
                  <a:ea typeface="Calibri"/>
                  <a:cs typeface="Calibri"/>
                  <a:sym typeface="Calibri"/>
                </a:rPr>
                <a:t>TIR</a:t>
              </a:r>
              <a:endParaRPr/>
            </a:p>
            <a:p>
              <a:pPr indent="-226477" lvl="0" marL="355591" marR="0" rtl="0" algn="l">
                <a:lnSpc>
                  <a:spcPct val="100000"/>
                </a:lnSpc>
                <a:spcBef>
                  <a:spcPts val="293"/>
                </a:spcBef>
                <a:spcAft>
                  <a:spcPts val="0"/>
                </a:spcAft>
                <a:buClr>
                  <a:srgbClr val="000000"/>
                </a:buClr>
                <a:buSzPts val="1467"/>
                <a:buFont typeface="Arial"/>
                <a:buChar char="•"/>
              </a:pPr>
              <a:r>
                <a:rPr b="0" i="0" lang="en-US" sz="1467" u="none" cap="none" strike="noStrike">
                  <a:solidFill>
                    <a:srgbClr val="FFA31A"/>
                  </a:solidFill>
                  <a:latin typeface="Calibri"/>
                  <a:ea typeface="Calibri"/>
                  <a:cs typeface="Calibri"/>
                  <a:sym typeface="Calibri"/>
                </a:rPr>
                <a:t>Synergy UV-VIS+TIR</a:t>
              </a:r>
              <a:endParaRPr b="0" i="0" sz="1467" u="none" cap="none" strike="noStrike">
                <a:solidFill>
                  <a:srgbClr val="3838FF"/>
                </a:solidFill>
                <a:latin typeface="Calibri"/>
                <a:ea typeface="Calibri"/>
                <a:cs typeface="Calibri"/>
                <a:sym typeface="Calibri"/>
              </a:endParaRPr>
            </a:p>
          </p:txBody>
        </p:sp>
      </p:grpSp>
      <p:sp>
        <p:nvSpPr>
          <p:cNvPr id="298" name="Google Shape;298;p16"/>
          <p:cNvSpPr/>
          <p:nvPr/>
        </p:nvSpPr>
        <p:spPr>
          <a:xfrm>
            <a:off x="8325941" y="473975"/>
            <a:ext cx="128272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92D050"/>
                </a:solidFill>
                <a:latin typeface="Arial"/>
                <a:ea typeface="Arial"/>
                <a:cs typeface="Arial"/>
                <a:sym typeface="Arial"/>
              </a:rPr>
              <a:t>VC-20-01</a:t>
            </a:r>
            <a:endParaRPr b="0" i="0" sz="2000" u="none" cap="none" strike="noStrike">
              <a:solidFill>
                <a:srgbClr val="000000"/>
              </a:solidFill>
              <a:latin typeface="Arial"/>
              <a:ea typeface="Arial"/>
              <a:cs typeface="Arial"/>
              <a:sym typeface="Arial"/>
            </a:endParaRPr>
          </a:p>
        </p:txBody>
      </p:sp>
      <p:sp>
        <p:nvSpPr>
          <p:cNvPr id="299" name="Google Shape;299;p16"/>
          <p:cNvSpPr txBox="1"/>
          <p:nvPr/>
        </p:nvSpPr>
        <p:spPr>
          <a:xfrm>
            <a:off x="8602133" y="1107896"/>
            <a:ext cx="360226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000000"/>
                </a:solidFill>
                <a:latin typeface="Arial"/>
                <a:ea typeface="Arial"/>
                <a:cs typeface="Arial"/>
                <a:sym typeface="Arial"/>
              </a:rPr>
              <a:t>SATELLITE DATASETS</a:t>
            </a:r>
            <a:endParaRPr b="1" i="0" sz="2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7"/>
          <p:cNvSpPr/>
          <p:nvPr/>
        </p:nvSpPr>
        <p:spPr>
          <a:xfrm>
            <a:off x="10269908" y="1035170"/>
            <a:ext cx="1923393" cy="5538509"/>
          </a:xfrm>
          <a:prstGeom prst="rect">
            <a:avLst/>
          </a:prstGeom>
          <a:gradFill>
            <a:gsLst>
              <a:gs pos="0">
                <a:srgbClr val="1E73BC"/>
              </a:gs>
              <a:gs pos="100000">
                <a:srgbClr val="373053"/>
              </a:gs>
            </a:gsLst>
            <a:lin ang="5400000" scaled="0"/>
          </a:gra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None/>
            </a:pPr>
            <a:r>
              <a:t/>
            </a:r>
            <a:endParaRPr b="0" i="0" sz="2400" u="none" cap="none" strike="noStrike">
              <a:solidFill>
                <a:schemeClr val="lt1"/>
              </a:solidFill>
              <a:latin typeface="Arial"/>
              <a:ea typeface="Arial"/>
              <a:cs typeface="Arial"/>
              <a:sym typeface="Arial"/>
            </a:endParaRPr>
          </a:p>
        </p:txBody>
      </p:sp>
      <p:grpSp>
        <p:nvGrpSpPr>
          <p:cNvPr id="306" name="Google Shape;306;p17"/>
          <p:cNvGrpSpPr/>
          <p:nvPr/>
        </p:nvGrpSpPr>
        <p:grpSpPr>
          <a:xfrm>
            <a:off x="10495571" y="1224246"/>
            <a:ext cx="1725493" cy="1689658"/>
            <a:chOff x="8702217" y="4841328"/>
            <a:chExt cx="1456560" cy="1410102"/>
          </a:xfrm>
        </p:grpSpPr>
        <p:grpSp>
          <p:nvGrpSpPr>
            <p:cNvPr id="307" name="Google Shape;307;p17"/>
            <p:cNvGrpSpPr/>
            <p:nvPr/>
          </p:nvGrpSpPr>
          <p:grpSpPr>
            <a:xfrm>
              <a:off x="8702217" y="4841328"/>
              <a:ext cx="1296144" cy="1318039"/>
              <a:chOff x="7011073" y="4626883"/>
              <a:chExt cx="1296144" cy="1318039"/>
            </a:xfrm>
          </p:grpSpPr>
          <p:sp>
            <p:nvSpPr>
              <p:cNvPr id="308" name="Google Shape;308;p17"/>
              <p:cNvSpPr/>
              <p:nvPr/>
            </p:nvSpPr>
            <p:spPr>
              <a:xfrm>
                <a:off x="7011073" y="4626883"/>
                <a:ext cx="1296144" cy="131803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None/>
                </a:pPr>
                <a:r>
                  <a:t/>
                </a:r>
                <a:endParaRPr b="0" i="0" sz="2400" u="none" cap="none" strike="noStrike">
                  <a:solidFill>
                    <a:schemeClr val="lt1"/>
                  </a:solidFill>
                  <a:latin typeface="Arial"/>
                  <a:ea typeface="Arial"/>
                  <a:cs typeface="Arial"/>
                  <a:sym typeface="Arial"/>
                </a:endParaRPr>
              </a:p>
            </p:txBody>
          </p:sp>
          <p:pic>
            <p:nvPicPr>
              <p:cNvPr id="309" name="Google Shape;309;p17"/>
              <p:cNvPicPr preferRelativeResize="0"/>
              <p:nvPr/>
            </p:nvPicPr>
            <p:blipFill rotWithShape="1">
              <a:blip r:embed="rId3">
                <a:alphaModFix/>
              </a:blip>
              <a:srcRect b="0" l="0" r="0" t="0"/>
              <a:stretch/>
            </p:blipFill>
            <p:spPr>
              <a:xfrm>
                <a:off x="7098324" y="4698890"/>
                <a:ext cx="1045934" cy="1044191"/>
              </a:xfrm>
              <a:prstGeom prst="rect">
                <a:avLst/>
              </a:prstGeom>
              <a:noFill/>
              <a:ln>
                <a:noFill/>
              </a:ln>
            </p:spPr>
          </p:pic>
        </p:grpSp>
        <p:sp>
          <p:nvSpPr>
            <p:cNvPr id="310" name="Google Shape;310;p17"/>
            <p:cNvSpPr txBox="1"/>
            <p:nvPr/>
          </p:nvSpPr>
          <p:spPr>
            <a:xfrm rot="-1115559">
              <a:off x="9183566" y="5810614"/>
              <a:ext cx="952780" cy="296667"/>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None/>
              </a:pPr>
              <a:r>
                <a:rPr b="1" i="0" lang="en-US" sz="1800" u="none" cap="none" strike="noStrike">
                  <a:solidFill>
                    <a:srgbClr val="78BA20"/>
                  </a:solidFill>
                  <a:latin typeface="Arial"/>
                  <a:ea typeface="Arial"/>
                  <a:cs typeface="Arial"/>
                  <a:sym typeface="Arial"/>
                </a:rPr>
                <a:t>Phase II</a:t>
              </a:r>
              <a:endParaRPr/>
            </a:p>
          </p:txBody>
        </p:sp>
        <p:sp>
          <p:nvSpPr>
            <p:cNvPr id="311" name="Google Shape;311;p17"/>
            <p:cNvSpPr txBox="1"/>
            <p:nvPr/>
          </p:nvSpPr>
          <p:spPr>
            <a:xfrm>
              <a:off x="9682111" y="4939678"/>
              <a:ext cx="155939" cy="321068"/>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None/>
              </a:pPr>
              <a:r>
                <a:t/>
              </a:r>
              <a:endParaRPr b="0" i="0" sz="2000" u="none" cap="none" strike="noStrike">
                <a:solidFill>
                  <a:srgbClr val="78BA20"/>
                </a:solidFill>
                <a:latin typeface="Arial"/>
                <a:ea typeface="Arial"/>
                <a:cs typeface="Arial"/>
                <a:sym typeface="Arial"/>
              </a:endParaRPr>
            </a:p>
          </p:txBody>
        </p:sp>
      </p:grpSp>
      <p:pic>
        <p:nvPicPr>
          <p:cNvPr id="312" name="Google Shape;312;p17"/>
          <p:cNvPicPr preferRelativeResize="0"/>
          <p:nvPr/>
        </p:nvPicPr>
        <p:blipFill rotWithShape="1">
          <a:blip r:embed="rId4">
            <a:alphaModFix/>
          </a:blip>
          <a:srcRect b="0" l="0" r="0" t="0"/>
          <a:stretch/>
        </p:blipFill>
        <p:spPr>
          <a:xfrm>
            <a:off x="10424000" y="4679977"/>
            <a:ext cx="1615208" cy="1633154"/>
          </a:xfrm>
          <a:prstGeom prst="rect">
            <a:avLst/>
          </a:prstGeom>
          <a:noFill/>
          <a:ln>
            <a:noFill/>
          </a:ln>
        </p:spPr>
      </p:pic>
      <p:sp>
        <p:nvSpPr>
          <p:cNvPr id="313" name="Google Shape;313;p17"/>
          <p:cNvSpPr txBox="1"/>
          <p:nvPr/>
        </p:nvSpPr>
        <p:spPr>
          <a:xfrm>
            <a:off x="10191897" y="2906836"/>
            <a:ext cx="2079415"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800" u="none" cap="none" strike="noStrike">
                <a:solidFill>
                  <a:srgbClr val="FFFF00"/>
                </a:solidFill>
                <a:latin typeface="Arial"/>
                <a:ea typeface="Arial"/>
                <a:cs typeface="Arial"/>
                <a:sym typeface="Arial"/>
              </a:rPr>
              <a:t>WG</a:t>
            </a:r>
            <a:endParaRPr b="1" i="0" sz="2800" u="none" cap="none" strike="noStrike">
              <a:solidFill>
                <a:srgbClr val="FFFF00"/>
              </a:solidFill>
              <a:latin typeface="Arial"/>
              <a:ea typeface="Arial"/>
              <a:cs typeface="Arial"/>
              <a:sym typeface="Arial"/>
            </a:endParaRPr>
          </a:p>
          <a:p>
            <a:pPr indent="0" lvl="0" marL="0" marR="0" rtl="0" algn="ctr">
              <a:lnSpc>
                <a:spcPct val="100000"/>
              </a:lnSpc>
              <a:spcBef>
                <a:spcPts val="0"/>
              </a:spcBef>
              <a:spcAft>
                <a:spcPts val="0"/>
              </a:spcAft>
              <a:buNone/>
            </a:pPr>
            <a:r>
              <a:rPr b="1" i="0" lang="en-US" sz="2800" u="none" cap="none" strike="noStrike">
                <a:solidFill>
                  <a:srgbClr val="FFFF00"/>
                </a:solidFill>
                <a:latin typeface="Arial"/>
                <a:ea typeface="Arial"/>
                <a:cs typeface="Arial"/>
                <a:sym typeface="Arial"/>
              </a:rPr>
              <a:t>HEGIFTOM</a:t>
            </a:r>
            <a:endParaRPr b="1" i="0" sz="2800" u="none" cap="none" strike="noStrike">
              <a:solidFill>
                <a:srgbClr val="FFFF00"/>
              </a:solidFill>
              <a:latin typeface="Arial"/>
              <a:ea typeface="Arial"/>
              <a:cs typeface="Arial"/>
              <a:sym typeface="Arial"/>
            </a:endParaRPr>
          </a:p>
        </p:txBody>
      </p:sp>
      <p:sp>
        <p:nvSpPr>
          <p:cNvPr id="314" name="Google Shape;314;p17"/>
          <p:cNvSpPr/>
          <p:nvPr/>
        </p:nvSpPr>
        <p:spPr>
          <a:xfrm>
            <a:off x="181154" y="1107960"/>
            <a:ext cx="9982336" cy="32316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800" u="none" cap="none" strike="noStrike">
                <a:solidFill>
                  <a:srgbClr val="002060"/>
                </a:solidFill>
                <a:latin typeface="Arial"/>
                <a:ea typeface="Arial"/>
                <a:cs typeface="Arial"/>
                <a:sym typeface="Arial"/>
              </a:rPr>
              <a:t>TOAR-II Focus Working Group</a:t>
            </a:r>
            <a:r>
              <a:rPr b="0" i="0" lang="en-US" sz="2800" u="none" cap="none" strike="noStrike">
                <a:solidFill>
                  <a:srgbClr val="002060"/>
                </a:solidFill>
                <a:latin typeface="Arial"/>
                <a:ea typeface="Arial"/>
                <a:cs typeface="Arial"/>
                <a:sym typeface="Arial"/>
              </a:rPr>
              <a:t>: </a:t>
            </a:r>
            <a:r>
              <a:rPr b="1" i="0" lang="en-US" sz="2800" u="none" cap="none" strike="noStrike">
                <a:solidFill>
                  <a:srgbClr val="C00000"/>
                </a:solidFill>
                <a:latin typeface="Arial"/>
                <a:ea typeface="Arial"/>
                <a:cs typeface="Arial"/>
                <a:sym typeface="Arial"/>
              </a:rPr>
              <a:t>HEGIFTOM</a:t>
            </a:r>
            <a:r>
              <a:rPr b="1" i="0" lang="en-US" sz="2800" u="none" cap="none" strike="noStrike">
                <a:solidFill>
                  <a:srgbClr val="002060"/>
                </a:solidFill>
                <a:latin typeface="Arial"/>
                <a:ea typeface="Arial"/>
                <a:cs typeface="Arial"/>
                <a:sym typeface="Arial"/>
              </a:rPr>
              <a:t>  </a:t>
            </a:r>
            <a:endParaRPr b="0" i="0" sz="28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800" u="none" cap="none" strike="noStrike">
              <a:solidFill>
                <a:srgbClr val="002060"/>
              </a:solidFill>
              <a:latin typeface="Arial"/>
              <a:ea typeface="Arial"/>
              <a:cs typeface="Arial"/>
              <a:sym typeface="Arial"/>
            </a:endParaRPr>
          </a:p>
          <a:p>
            <a:pPr indent="0" lvl="8" marL="0" marR="0" rtl="0" algn="r">
              <a:lnSpc>
                <a:spcPct val="100000"/>
              </a:lnSpc>
              <a:spcBef>
                <a:spcPts val="0"/>
              </a:spcBef>
              <a:spcAft>
                <a:spcPts val="0"/>
              </a:spcAft>
              <a:buNone/>
            </a:pPr>
            <a:r>
              <a:rPr b="1" i="0" lang="en-US" sz="2400" u="none" cap="none" strike="noStrike">
                <a:solidFill>
                  <a:srgbClr val="C00000"/>
                </a:solidFill>
                <a:latin typeface="Arial"/>
                <a:ea typeface="Arial"/>
                <a:cs typeface="Arial"/>
                <a:sym typeface="Arial"/>
              </a:rPr>
              <a:t>H</a:t>
            </a:r>
            <a:r>
              <a:rPr b="0" i="0" lang="en-US" sz="2400" u="none" cap="none" strike="noStrike">
                <a:solidFill>
                  <a:srgbClr val="002060"/>
                </a:solidFill>
                <a:latin typeface="Arial"/>
                <a:ea typeface="Arial"/>
                <a:cs typeface="Arial"/>
                <a:sym typeface="Arial"/>
              </a:rPr>
              <a:t>armonization and </a:t>
            </a:r>
            <a:endParaRPr/>
          </a:p>
          <a:p>
            <a:pPr indent="0" lvl="8" marL="0" marR="0" rtl="0" algn="r">
              <a:lnSpc>
                <a:spcPct val="100000"/>
              </a:lnSpc>
              <a:spcBef>
                <a:spcPts val="0"/>
              </a:spcBef>
              <a:spcAft>
                <a:spcPts val="0"/>
              </a:spcAft>
              <a:buNone/>
            </a:pPr>
            <a:r>
              <a:rPr b="1" i="0" lang="en-US" sz="2400" u="none" cap="none" strike="noStrike">
                <a:solidFill>
                  <a:srgbClr val="C00000"/>
                </a:solidFill>
                <a:latin typeface="Arial"/>
                <a:ea typeface="Arial"/>
                <a:cs typeface="Arial"/>
                <a:sym typeface="Arial"/>
              </a:rPr>
              <a:t>E</a:t>
            </a:r>
            <a:r>
              <a:rPr b="0" i="0" lang="en-US" sz="2400" u="none" cap="none" strike="noStrike">
                <a:solidFill>
                  <a:srgbClr val="002060"/>
                </a:solidFill>
                <a:latin typeface="Arial"/>
                <a:ea typeface="Arial"/>
                <a:cs typeface="Arial"/>
                <a:sym typeface="Arial"/>
              </a:rPr>
              <a:t>valuation of </a:t>
            </a:r>
            <a:endParaRPr/>
          </a:p>
          <a:p>
            <a:pPr indent="0" lvl="8" marL="0" marR="0" rtl="0" algn="r">
              <a:lnSpc>
                <a:spcPct val="100000"/>
              </a:lnSpc>
              <a:spcBef>
                <a:spcPts val="0"/>
              </a:spcBef>
              <a:spcAft>
                <a:spcPts val="0"/>
              </a:spcAft>
              <a:buNone/>
            </a:pPr>
            <a:r>
              <a:rPr b="1" i="0" lang="en-US" sz="2400" u="none" cap="none" strike="noStrike">
                <a:solidFill>
                  <a:srgbClr val="C00000"/>
                </a:solidFill>
                <a:latin typeface="Arial"/>
                <a:ea typeface="Arial"/>
                <a:cs typeface="Arial"/>
                <a:sym typeface="Arial"/>
              </a:rPr>
              <a:t>G</a:t>
            </a:r>
            <a:r>
              <a:rPr b="0" i="0" lang="en-US" sz="2400" u="none" cap="none" strike="noStrike">
                <a:solidFill>
                  <a:srgbClr val="002060"/>
                </a:solidFill>
                <a:latin typeface="Arial"/>
                <a:ea typeface="Arial"/>
                <a:cs typeface="Arial"/>
                <a:sym typeface="Arial"/>
              </a:rPr>
              <a:t>round-based </a:t>
            </a:r>
            <a:endParaRPr/>
          </a:p>
          <a:p>
            <a:pPr indent="0" lvl="8" marL="0" marR="0" rtl="0" algn="r">
              <a:lnSpc>
                <a:spcPct val="100000"/>
              </a:lnSpc>
              <a:spcBef>
                <a:spcPts val="0"/>
              </a:spcBef>
              <a:spcAft>
                <a:spcPts val="0"/>
              </a:spcAft>
              <a:buNone/>
            </a:pPr>
            <a:r>
              <a:rPr b="1" i="0" lang="en-US" sz="2400" u="none" cap="none" strike="noStrike">
                <a:solidFill>
                  <a:srgbClr val="C00000"/>
                </a:solidFill>
                <a:latin typeface="Arial"/>
                <a:ea typeface="Arial"/>
                <a:cs typeface="Arial"/>
                <a:sym typeface="Arial"/>
              </a:rPr>
              <a:t>I</a:t>
            </a:r>
            <a:r>
              <a:rPr b="0" i="0" lang="en-US" sz="2400" u="none" cap="none" strike="noStrike">
                <a:solidFill>
                  <a:srgbClr val="002060"/>
                </a:solidFill>
                <a:latin typeface="Arial"/>
                <a:ea typeface="Arial"/>
                <a:cs typeface="Arial"/>
                <a:sym typeface="Arial"/>
              </a:rPr>
              <a:t>nstruments for </a:t>
            </a:r>
            <a:endParaRPr/>
          </a:p>
          <a:p>
            <a:pPr indent="0" lvl="8" marL="0" marR="0" rtl="0" algn="r">
              <a:lnSpc>
                <a:spcPct val="100000"/>
              </a:lnSpc>
              <a:spcBef>
                <a:spcPts val="0"/>
              </a:spcBef>
              <a:spcAft>
                <a:spcPts val="0"/>
              </a:spcAft>
              <a:buNone/>
            </a:pPr>
            <a:r>
              <a:rPr b="1" i="0" lang="en-US" sz="2400" u="none" cap="none" strike="noStrike">
                <a:solidFill>
                  <a:srgbClr val="C00000"/>
                </a:solidFill>
                <a:latin typeface="Arial"/>
                <a:ea typeface="Arial"/>
                <a:cs typeface="Arial"/>
                <a:sym typeface="Arial"/>
              </a:rPr>
              <a:t>F</a:t>
            </a:r>
            <a:r>
              <a:rPr b="0" i="0" lang="en-US" sz="2400" u="none" cap="none" strike="noStrike">
                <a:solidFill>
                  <a:srgbClr val="002060"/>
                </a:solidFill>
                <a:latin typeface="Arial"/>
                <a:ea typeface="Arial"/>
                <a:cs typeface="Arial"/>
                <a:sym typeface="Arial"/>
              </a:rPr>
              <a:t>ree </a:t>
            </a:r>
            <a:endParaRPr b="0" i="0" sz="2400" u="none" cap="none" strike="noStrike">
              <a:solidFill>
                <a:srgbClr val="002060"/>
              </a:solidFill>
              <a:latin typeface="Arial"/>
              <a:ea typeface="Arial"/>
              <a:cs typeface="Arial"/>
              <a:sym typeface="Arial"/>
            </a:endParaRPr>
          </a:p>
          <a:p>
            <a:pPr indent="0" lvl="8" marL="0" marR="0" rtl="0" algn="r">
              <a:lnSpc>
                <a:spcPct val="100000"/>
              </a:lnSpc>
              <a:spcBef>
                <a:spcPts val="0"/>
              </a:spcBef>
              <a:spcAft>
                <a:spcPts val="0"/>
              </a:spcAft>
              <a:buNone/>
            </a:pPr>
            <a:r>
              <a:rPr b="1" i="0" lang="en-US" sz="2400" u="none" cap="none" strike="noStrike">
                <a:solidFill>
                  <a:srgbClr val="C00000"/>
                </a:solidFill>
                <a:latin typeface="Arial"/>
                <a:ea typeface="Arial"/>
                <a:cs typeface="Arial"/>
                <a:sym typeface="Arial"/>
              </a:rPr>
              <a:t>T</a:t>
            </a:r>
            <a:r>
              <a:rPr b="0" i="0" lang="en-US" sz="2400" u="none" cap="none" strike="noStrike">
                <a:solidFill>
                  <a:srgbClr val="002060"/>
                </a:solidFill>
                <a:latin typeface="Arial"/>
                <a:ea typeface="Arial"/>
                <a:cs typeface="Arial"/>
                <a:sym typeface="Arial"/>
              </a:rPr>
              <a:t>ropospheric </a:t>
            </a:r>
            <a:r>
              <a:rPr b="1" i="0" lang="en-US" sz="2400" u="none" cap="none" strike="noStrike">
                <a:solidFill>
                  <a:srgbClr val="C00000"/>
                </a:solidFill>
                <a:latin typeface="Arial"/>
                <a:ea typeface="Arial"/>
                <a:cs typeface="Arial"/>
                <a:sym typeface="Arial"/>
              </a:rPr>
              <a:t>O</a:t>
            </a:r>
            <a:r>
              <a:rPr b="0" i="0" lang="en-US" sz="2400" u="none" cap="none" strike="noStrike">
                <a:solidFill>
                  <a:srgbClr val="002060"/>
                </a:solidFill>
                <a:latin typeface="Arial"/>
                <a:ea typeface="Arial"/>
                <a:cs typeface="Arial"/>
                <a:sym typeface="Arial"/>
              </a:rPr>
              <a:t>zone </a:t>
            </a:r>
            <a:endParaRPr/>
          </a:p>
          <a:p>
            <a:pPr indent="0" lvl="8" marL="0" marR="0" rtl="0" algn="r">
              <a:lnSpc>
                <a:spcPct val="100000"/>
              </a:lnSpc>
              <a:spcBef>
                <a:spcPts val="0"/>
              </a:spcBef>
              <a:spcAft>
                <a:spcPts val="0"/>
              </a:spcAft>
              <a:buNone/>
            </a:pPr>
            <a:r>
              <a:rPr b="1" i="0" lang="en-US" sz="2400" u="none" cap="none" strike="noStrike">
                <a:solidFill>
                  <a:srgbClr val="C00000"/>
                </a:solidFill>
                <a:latin typeface="Arial"/>
                <a:ea typeface="Arial"/>
                <a:cs typeface="Arial"/>
                <a:sym typeface="Arial"/>
              </a:rPr>
              <a:t>M</a:t>
            </a:r>
            <a:r>
              <a:rPr b="0" i="0" lang="en-US" sz="2400" u="none" cap="none" strike="noStrike">
                <a:solidFill>
                  <a:srgbClr val="002060"/>
                </a:solidFill>
                <a:latin typeface="Arial"/>
                <a:ea typeface="Arial"/>
                <a:cs typeface="Arial"/>
                <a:sym typeface="Arial"/>
              </a:rPr>
              <a:t>easurements</a:t>
            </a:r>
            <a:endParaRPr b="1" i="0" sz="2000" u="none" cap="none" strike="noStrike">
              <a:solidFill>
                <a:srgbClr val="002060"/>
              </a:solidFill>
              <a:latin typeface="Arial"/>
              <a:ea typeface="Arial"/>
              <a:cs typeface="Arial"/>
              <a:sym typeface="Arial"/>
            </a:endParaRPr>
          </a:p>
        </p:txBody>
      </p:sp>
      <p:sp>
        <p:nvSpPr>
          <p:cNvPr id="315" name="Google Shape;315;p17"/>
          <p:cNvSpPr/>
          <p:nvPr/>
        </p:nvSpPr>
        <p:spPr>
          <a:xfrm>
            <a:off x="3124904" y="4499835"/>
            <a:ext cx="4281516" cy="307777"/>
          </a:xfrm>
          <a:prstGeom prst="rect">
            <a:avLst/>
          </a:prstGeom>
          <a:solidFill>
            <a:srgbClr val="CFD6E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400" u="none" cap="none" strike="noStrike">
                <a:solidFill>
                  <a:srgbClr val="002060"/>
                </a:solidFill>
                <a:latin typeface="Arial"/>
                <a:ea typeface="Arial"/>
                <a:cs typeface="Arial"/>
                <a:sym typeface="Arial"/>
              </a:rPr>
              <a:t>https://igacproject.org/hegiftom-focus-working-group</a:t>
            </a:r>
            <a:endParaRPr/>
          </a:p>
        </p:txBody>
      </p:sp>
      <p:sp>
        <p:nvSpPr>
          <p:cNvPr id="316" name="Google Shape;316;p17"/>
          <p:cNvSpPr/>
          <p:nvPr/>
        </p:nvSpPr>
        <p:spPr>
          <a:xfrm>
            <a:off x="811669" y="4829677"/>
            <a:ext cx="8721305" cy="169277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rgbClr val="002060"/>
                </a:solidFill>
                <a:latin typeface="arial"/>
                <a:ea typeface="arial"/>
                <a:cs typeface="arial"/>
                <a:sym typeface="arial"/>
              </a:rPr>
              <a:t>HEGIFTOM Core Group</a:t>
            </a:r>
            <a:endParaRPr b="1" i="0" sz="20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None/>
            </a:pPr>
            <a:r>
              <a:rPr b="0" i="0" lang="en-US" sz="1400" u="none" cap="none" strike="noStrike">
                <a:solidFill>
                  <a:srgbClr val="002060"/>
                </a:solidFill>
                <a:latin typeface="arial"/>
                <a:ea typeface="arial"/>
                <a:cs typeface="arial"/>
                <a:sym typeface="arial"/>
              </a:rPr>
              <a:t>Roeland Van Malderen (Co-Chair: </a:t>
            </a:r>
            <a:r>
              <a:rPr b="0" i="0" lang="en-US" sz="1400" u="sng" cap="none" strike="noStrike">
                <a:solidFill>
                  <a:srgbClr val="002060"/>
                </a:solidFill>
                <a:latin typeface="arial"/>
                <a:ea typeface="arial"/>
                <a:cs typeface="arial"/>
                <a:sym typeface="arial"/>
                <a:hlinkClick r:id="rId5">
                  <a:extLst>
                    <a:ext uri="{A12FA001-AC4F-418D-AE19-62706E023703}">
                      <ahyp:hlinkClr val="tx"/>
                    </a:ext>
                  </a:extLst>
                </a:hlinkClick>
              </a:rPr>
              <a:t>roeland@meteo.be</a:t>
            </a:r>
            <a:r>
              <a:rPr b="0" i="0" lang="en-US" sz="1400" u="none" cap="none" strike="noStrike">
                <a:solidFill>
                  <a:srgbClr val="002060"/>
                </a:solidFill>
                <a:latin typeface="arial"/>
                <a:ea typeface="arial"/>
                <a:cs typeface="arial"/>
                <a:sym typeface="arial"/>
              </a:rPr>
              <a:t> &amp; Sondes),</a:t>
            </a:r>
            <a:endParaRPr/>
          </a:p>
          <a:p>
            <a:pPr indent="0" lvl="0" marL="0" marR="0" rtl="0" algn="ctr">
              <a:lnSpc>
                <a:spcPct val="100000"/>
              </a:lnSpc>
              <a:spcBef>
                <a:spcPts val="0"/>
              </a:spcBef>
              <a:spcAft>
                <a:spcPts val="0"/>
              </a:spcAft>
              <a:buNone/>
            </a:pPr>
            <a:r>
              <a:rPr b="0" i="0" lang="en-US" sz="1400" u="none" cap="none" strike="noStrike">
                <a:solidFill>
                  <a:srgbClr val="002060"/>
                </a:solidFill>
                <a:latin typeface="arial"/>
                <a:ea typeface="arial"/>
                <a:cs typeface="arial"/>
                <a:sym typeface="arial"/>
              </a:rPr>
              <a:t>Herman Smit ( Co-Chair: </a:t>
            </a:r>
            <a:r>
              <a:rPr b="0" i="0" lang="en-US" sz="1400" u="sng" cap="none" strike="noStrike">
                <a:solidFill>
                  <a:srgbClr val="002060"/>
                </a:solidFill>
                <a:latin typeface="arial"/>
                <a:ea typeface="arial"/>
                <a:cs typeface="arial"/>
                <a:sym typeface="arial"/>
                <a:hlinkClick r:id="rId6">
                  <a:extLst>
                    <a:ext uri="{A12FA001-AC4F-418D-AE19-62706E023703}">
                      <ahyp:hlinkClr val="tx"/>
                    </a:ext>
                  </a:extLst>
                </a:hlinkClick>
              </a:rPr>
              <a:t>h.smit@fz-juelich.de</a:t>
            </a:r>
            <a:r>
              <a:rPr b="0" i="0" lang="en-US" sz="1400" u="none" cap="none" strike="noStrike">
                <a:solidFill>
                  <a:srgbClr val="002060"/>
                </a:solidFill>
                <a:latin typeface="arial"/>
                <a:ea typeface="arial"/>
                <a:cs typeface="arial"/>
                <a:sym typeface="arial"/>
              </a:rPr>
              <a:t> &amp; Sondes), </a:t>
            </a:r>
            <a:endParaRPr/>
          </a:p>
          <a:p>
            <a:pPr indent="0" lvl="0" marL="0" marR="0" rtl="0" algn="ctr">
              <a:lnSpc>
                <a:spcPct val="100000"/>
              </a:lnSpc>
              <a:spcBef>
                <a:spcPts val="0"/>
              </a:spcBef>
              <a:spcAft>
                <a:spcPts val="0"/>
              </a:spcAft>
              <a:buNone/>
            </a:pPr>
            <a:r>
              <a:rPr b="0" i="0" lang="en-US" sz="1400" u="none" cap="none" strike="noStrike">
                <a:solidFill>
                  <a:srgbClr val="002060"/>
                </a:solidFill>
                <a:latin typeface="arial"/>
                <a:ea typeface="arial"/>
                <a:cs typeface="arial"/>
                <a:sym typeface="arial"/>
              </a:rPr>
              <a:t>Romain Blot (IAGOS), Corinne Vigouroux &amp; James Hannigan (FTIR),</a:t>
            </a:r>
            <a:endParaRPr/>
          </a:p>
          <a:p>
            <a:pPr indent="0" lvl="0" marL="0" marR="0" rtl="0" algn="ctr">
              <a:lnSpc>
                <a:spcPct val="100000"/>
              </a:lnSpc>
              <a:spcBef>
                <a:spcPts val="0"/>
              </a:spcBef>
              <a:spcAft>
                <a:spcPts val="0"/>
              </a:spcAft>
              <a:buNone/>
            </a:pPr>
            <a:r>
              <a:rPr b="0" i="0" lang="en-US" sz="1400" u="none" cap="none" strike="noStrike">
                <a:solidFill>
                  <a:srgbClr val="002060"/>
                </a:solidFill>
                <a:latin typeface="arial"/>
                <a:ea typeface="arial"/>
                <a:cs typeface="arial"/>
                <a:sym typeface="arial"/>
              </a:rPr>
              <a:t>Thierry Leblanc (LIDAR), Irina Petropavlovskikh (Brewer/Dobson Umkehr)</a:t>
            </a:r>
            <a:endParaRPr/>
          </a:p>
          <a:p>
            <a:pPr indent="0" lvl="0" marL="0" marR="0" rtl="0" algn="ctr">
              <a:lnSpc>
                <a:spcPct val="100000"/>
              </a:lnSpc>
              <a:spcBef>
                <a:spcPts val="0"/>
              </a:spcBef>
              <a:spcAft>
                <a:spcPts val="0"/>
              </a:spcAft>
              <a:buNone/>
            </a:pPr>
            <a:r>
              <a:rPr b="0" i="0" lang="en-US" sz="1400" u="none" cap="none" strike="noStrike">
                <a:solidFill>
                  <a:srgbClr val="002060"/>
                </a:solidFill>
                <a:latin typeface="Arial"/>
                <a:ea typeface="Arial"/>
                <a:cs typeface="Arial"/>
                <a:sym typeface="Arial"/>
              </a:rPr>
              <a:t>Michel Van Roozendael (MAX-DOAS), </a:t>
            </a:r>
            <a:r>
              <a:rPr b="0" i="0" lang="en-US" sz="1400" u="none" cap="none" strike="noStrike">
                <a:solidFill>
                  <a:srgbClr val="002060"/>
                </a:solidFill>
                <a:latin typeface="arial"/>
                <a:ea typeface="arial"/>
                <a:cs typeface="arial"/>
                <a:sym typeface="arial"/>
              </a:rPr>
              <a:t>Alexander Cede </a:t>
            </a:r>
            <a:r>
              <a:rPr b="0" i="0" lang="en-US" sz="1400" u="none" cap="none" strike="noStrike">
                <a:solidFill>
                  <a:srgbClr val="7030A0"/>
                </a:solidFill>
                <a:latin typeface="arial"/>
                <a:ea typeface="arial"/>
                <a:cs typeface="arial"/>
                <a:sym typeface="arial"/>
              </a:rPr>
              <a:t>&amp; </a:t>
            </a:r>
            <a:r>
              <a:rPr b="0" i="0" lang="en-US" sz="1400" u="none" cap="none" strike="noStrike">
                <a:solidFill>
                  <a:srgbClr val="002060"/>
                </a:solidFill>
                <a:latin typeface="arial"/>
                <a:ea typeface="arial"/>
                <a:cs typeface="arial"/>
                <a:sym typeface="arial"/>
              </a:rPr>
              <a:t>Thomas Hanisco (Pandora),  </a:t>
            </a:r>
            <a:endParaRPr b="0" i="0" sz="14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None/>
            </a:pPr>
            <a:r>
              <a:rPr b="0" i="0" lang="en-US" sz="1400" u="none" cap="none" strike="noStrike">
                <a:solidFill>
                  <a:srgbClr val="002060"/>
                </a:solidFill>
                <a:latin typeface="arial"/>
                <a:ea typeface="arial"/>
                <a:cs typeface="arial"/>
                <a:sym typeface="arial"/>
              </a:rPr>
              <a:t>Owen Cooper, TOAR-II SSC-Liaison Member</a:t>
            </a:r>
            <a:endParaRPr b="0" i="0" sz="1200" u="none" cap="none" strike="noStrike">
              <a:solidFill>
                <a:srgbClr val="002060"/>
              </a:solidFill>
              <a:latin typeface="arial"/>
              <a:ea typeface="arial"/>
              <a:cs typeface="arial"/>
              <a:sym typeface="arial"/>
            </a:endParaRPr>
          </a:p>
        </p:txBody>
      </p:sp>
      <p:sp>
        <p:nvSpPr>
          <p:cNvPr id="317" name="Google Shape;317;p17"/>
          <p:cNvSpPr/>
          <p:nvPr/>
        </p:nvSpPr>
        <p:spPr>
          <a:xfrm>
            <a:off x="166060" y="2051336"/>
            <a:ext cx="6096000" cy="20005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002060"/>
                </a:solidFill>
                <a:latin typeface="Arial"/>
                <a:ea typeface="Arial"/>
                <a:cs typeface="Arial"/>
                <a:sym typeface="Arial"/>
              </a:rPr>
              <a:t>Major Deliverable:</a:t>
            </a:r>
            <a:endParaRPr/>
          </a:p>
          <a:p>
            <a:pPr indent="0" lvl="0" marL="0" marR="0" rtl="0" algn="l">
              <a:lnSpc>
                <a:spcPct val="100000"/>
              </a:lnSpc>
              <a:spcBef>
                <a:spcPts val="0"/>
              </a:spcBef>
              <a:spcAft>
                <a:spcPts val="0"/>
              </a:spcAft>
              <a:buNone/>
            </a:pPr>
            <a:r>
              <a:rPr b="1" i="1" lang="en-US" sz="2000" u="sng" cap="none" strike="noStrike">
                <a:solidFill>
                  <a:srgbClr val="002060"/>
                </a:solidFill>
                <a:latin typeface="Arial"/>
                <a:ea typeface="Arial"/>
                <a:cs typeface="Arial"/>
                <a:sym typeface="Arial"/>
              </a:rPr>
              <a:t>Quality assessed </a:t>
            </a:r>
            <a:r>
              <a:rPr b="0" i="0" lang="en-US" sz="2000" u="none" cap="none" strike="noStrike">
                <a:solidFill>
                  <a:srgbClr val="002060"/>
                </a:solidFill>
                <a:latin typeface="Arial"/>
                <a:ea typeface="Arial"/>
                <a:cs typeface="Arial"/>
                <a:sym typeface="Arial"/>
              </a:rPr>
              <a:t>ozone data sets from established ground-/air-based instruments, whereby  each measurement gets also an </a:t>
            </a:r>
            <a:r>
              <a:rPr b="1" i="1" lang="en-US" sz="2000" u="sng" cap="none" strike="noStrike">
                <a:solidFill>
                  <a:srgbClr val="002060"/>
                </a:solidFill>
                <a:latin typeface="Arial"/>
                <a:ea typeface="Arial"/>
                <a:cs typeface="Arial"/>
                <a:sym typeface="Arial"/>
              </a:rPr>
              <a:t>uncertainty</a:t>
            </a:r>
            <a:r>
              <a:rPr b="0" i="0" lang="en-US" sz="2000" u="none" cap="none" strike="noStrike">
                <a:solidFill>
                  <a:srgbClr val="002060"/>
                </a:solidFill>
                <a:latin typeface="Arial"/>
                <a:ea typeface="Arial"/>
                <a:cs typeface="Arial"/>
                <a:sym typeface="Arial"/>
              </a:rPr>
              <a:t> and a </a:t>
            </a:r>
            <a:r>
              <a:rPr b="1" i="1" lang="en-US" sz="2000" u="sng" cap="none" strike="noStrike">
                <a:solidFill>
                  <a:srgbClr val="002060"/>
                </a:solidFill>
                <a:latin typeface="Arial"/>
                <a:ea typeface="Arial"/>
                <a:cs typeface="Arial"/>
                <a:sym typeface="Arial"/>
              </a:rPr>
              <a:t>quality flag</a:t>
            </a:r>
            <a:r>
              <a:rPr b="0" i="0" lang="en-US" sz="2000" u="none" cap="none" strike="noStrike">
                <a:solidFill>
                  <a:srgbClr val="002060"/>
                </a:solidFill>
                <a:latin typeface="Arial"/>
                <a:ea typeface="Arial"/>
                <a:cs typeface="Arial"/>
                <a:sym typeface="Arial"/>
              </a:rPr>
              <a:t>, with </a:t>
            </a:r>
            <a:r>
              <a:rPr b="1" i="1" lang="en-US" sz="2000" u="sng" cap="none" strike="noStrike">
                <a:solidFill>
                  <a:srgbClr val="002060"/>
                </a:solidFill>
                <a:latin typeface="Arial"/>
                <a:ea typeface="Arial"/>
                <a:cs typeface="Arial"/>
                <a:sym typeface="Arial"/>
              </a:rPr>
              <a:t>representativeness</a:t>
            </a:r>
            <a:r>
              <a:rPr b="0" i="0" lang="en-US" sz="2000" u="none" cap="none" strike="noStrike">
                <a:solidFill>
                  <a:srgbClr val="002060"/>
                </a:solidFill>
                <a:latin typeface="Arial"/>
                <a:ea typeface="Arial"/>
                <a:cs typeface="Arial"/>
                <a:sym typeface="Arial"/>
              </a:rPr>
              <a:t> and </a:t>
            </a:r>
            <a:r>
              <a:rPr b="1" i="1" lang="en-US" sz="2000" u="sng" cap="none" strike="noStrike">
                <a:solidFill>
                  <a:srgbClr val="002060"/>
                </a:solidFill>
                <a:latin typeface="Arial"/>
                <a:ea typeface="Arial"/>
                <a:cs typeface="Arial"/>
                <a:sym typeface="Arial"/>
              </a:rPr>
              <a:t>instrumental drifts </a:t>
            </a:r>
            <a:r>
              <a:rPr b="0" i="0" lang="en-US" sz="2000" u="none" cap="none" strike="noStrike">
                <a:solidFill>
                  <a:srgbClr val="002060"/>
                </a:solidFill>
                <a:latin typeface="Arial"/>
                <a:ea typeface="Arial"/>
                <a:cs typeface="Arial"/>
                <a:sym typeface="Arial"/>
              </a:rPr>
              <a:t>characterized and evaluated</a:t>
            </a:r>
            <a:endParaRPr b="0" i="0" sz="2000" u="none" cap="none" strike="noStrike">
              <a:solidFill>
                <a:srgbClr val="000000"/>
              </a:solidFill>
              <a:latin typeface="Arial"/>
              <a:ea typeface="Arial"/>
              <a:cs typeface="Arial"/>
              <a:sym typeface="Arial"/>
            </a:endParaRPr>
          </a:p>
        </p:txBody>
      </p:sp>
      <p:sp>
        <p:nvSpPr>
          <p:cNvPr id="318" name="Google Shape;318;p17"/>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Tropospheric Ozone Datasets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8"/>
          <p:cNvSpPr/>
          <p:nvPr/>
        </p:nvSpPr>
        <p:spPr>
          <a:xfrm>
            <a:off x="734854" y="1065801"/>
            <a:ext cx="8828058"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400" u="none" cap="none" strike="noStrike">
                <a:solidFill>
                  <a:schemeClr val="dk1"/>
                </a:solidFill>
                <a:latin typeface="Arial"/>
                <a:ea typeface="Arial"/>
                <a:cs typeface="Arial"/>
                <a:sym typeface="Arial"/>
              </a:rPr>
              <a:t>Ground-based Free Tropospheric Ozone Measuring Platforms  </a:t>
            </a:r>
            <a:endParaRPr b="0" i="0" sz="2400" u="none" cap="none" strike="noStrike">
              <a:solidFill>
                <a:schemeClr val="dk1"/>
              </a:solidFill>
              <a:latin typeface="Arial"/>
              <a:ea typeface="Arial"/>
              <a:cs typeface="Arial"/>
              <a:sym typeface="Arial"/>
            </a:endParaRPr>
          </a:p>
        </p:txBody>
      </p:sp>
      <p:graphicFrame>
        <p:nvGraphicFramePr>
          <p:cNvPr id="325" name="Google Shape;325;p18"/>
          <p:cNvGraphicFramePr/>
          <p:nvPr/>
        </p:nvGraphicFramePr>
        <p:xfrm>
          <a:off x="272880" y="1546612"/>
          <a:ext cx="3000000" cy="3000000"/>
        </p:xfrm>
        <a:graphic>
          <a:graphicData uri="http://schemas.openxmlformats.org/drawingml/2006/table">
            <a:tbl>
              <a:tblPr bandRow="1" firstCol="1" firstRow="1">
                <a:noFill/>
                <a:tableStyleId>{B7B5FADC-74E4-4871-A9C9-A6DD430AF510}</a:tableStyleId>
              </a:tblPr>
              <a:tblGrid>
                <a:gridCol w="2422400"/>
                <a:gridCol w="1440500"/>
                <a:gridCol w="3008375"/>
                <a:gridCol w="2932700"/>
              </a:tblGrid>
              <a:tr h="191450">
                <a:tc>
                  <a:txBody>
                    <a:bodyPr/>
                    <a:lstStyle/>
                    <a:p>
                      <a:pPr indent="0" lvl="0" marL="0" marR="0" rtl="0" algn="ctr">
                        <a:lnSpc>
                          <a:spcPct val="115000"/>
                        </a:lnSpc>
                        <a:spcBef>
                          <a:spcPts val="0"/>
                        </a:spcBef>
                        <a:spcAft>
                          <a:spcPts val="0"/>
                        </a:spcAft>
                        <a:buNone/>
                      </a:pPr>
                      <a:r>
                        <a:rPr lang="en-US" sz="1600" u="none" cap="none" strike="noStrike"/>
                        <a:t>Instrument/Platform</a:t>
                      </a:r>
                      <a:endParaRPr sz="1400" u="none" cap="none" strike="noStrike">
                        <a:latin typeface="Calibri"/>
                        <a:ea typeface="Calibri"/>
                        <a:cs typeface="Calibri"/>
                        <a:sym typeface="Calibri"/>
                      </a:endParaRPr>
                    </a:p>
                  </a:txBody>
                  <a:tcPr marT="0" marB="0" marR="52375" marL="52375"/>
                </a:tc>
                <a:tc>
                  <a:txBody>
                    <a:bodyPr/>
                    <a:lstStyle/>
                    <a:p>
                      <a:pPr indent="0" lvl="0" marL="0" marR="0" rtl="0" algn="ctr">
                        <a:lnSpc>
                          <a:spcPct val="115000"/>
                        </a:lnSpc>
                        <a:spcBef>
                          <a:spcPts val="0"/>
                        </a:spcBef>
                        <a:spcAft>
                          <a:spcPts val="0"/>
                        </a:spcAft>
                        <a:buNone/>
                      </a:pPr>
                      <a:r>
                        <a:rPr lang="en-US" sz="1600" u="none" cap="none" strike="noStrike"/>
                        <a:t>Time period</a:t>
                      </a:r>
                      <a:endParaRPr sz="1400" u="none" cap="none" strike="noStrike">
                        <a:latin typeface="Calibri"/>
                        <a:ea typeface="Calibri"/>
                        <a:cs typeface="Calibri"/>
                        <a:sym typeface="Calibri"/>
                      </a:endParaRPr>
                    </a:p>
                  </a:txBody>
                  <a:tcPr marT="0" marB="0" marR="52375" marL="52375"/>
                </a:tc>
                <a:tc>
                  <a:txBody>
                    <a:bodyPr/>
                    <a:lstStyle/>
                    <a:p>
                      <a:pPr indent="0" lvl="0" marL="0" marR="0" rtl="0" algn="ctr">
                        <a:lnSpc>
                          <a:spcPct val="115000"/>
                        </a:lnSpc>
                        <a:spcBef>
                          <a:spcPts val="0"/>
                        </a:spcBef>
                        <a:spcAft>
                          <a:spcPts val="0"/>
                        </a:spcAft>
                        <a:buNone/>
                      </a:pPr>
                      <a:r>
                        <a:rPr lang="en-US" sz="1600" u="none" cap="none" strike="noStrike"/>
                        <a:t>Coverage/Network</a:t>
                      </a:r>
                      <a:endParaRPr sz="1400" u="none" cap="none" strike="noStrike">
                        <a:latin typeface="Calibri"/>
                        <a:ea typeface="Calibri"/>
                        <a:cs typeface="Calibri"/>
                        <a:sym typeface="Calibri"/>
                      </a:endParaRPr>
                    </a:p>
                  </a:txBody>
                  <a:tcPr marT="0" marB="0" marR="52375" marL="52375"/>
                </a:tc>
                <a:tc>
                  <a:txBody>
                    <a:bodyPr/>
                    <a:lstStyle/>
                    <a:p>
                      <a:pPr indent="0" lvl="0" marL="0" marR="0" rtl="0" algn="ctr">
                        <a:lnSpc>
                          <a:spcPct val="115000"/>
                        </a:lnSpc>
                        <a:spcBef>
                          <a:spcPts val="0"/>
                        </a:spcBef>
                        <a:spcAft>
                          <a:spcPts val="0"/>
                        </a:spcAft>
                        <a:buNone/>
                      </a:pPr>
                      <a:r>
                        <a:rPr lang="en-US" sz="1600" u="none" cap="none" strike="noStrike"/>
                        <a:t>Groups in HEGIFTOM</a:t>
                      </a:r>
                      <a:endParaRPr sz="1400" u="none" cap="none" strike="noStrike">
                        <a:latin typeface="Calibri"/>
                        <a:ea typeface="Calibri"/>
                        <a:cs typeface="Calibri"/>
                        <a:sym typeface="Calibri"/>
                      </a:endParaRPr>
                    </a:p>
                  </a:txBody>
                  <a:tcPr marT="0" marB="0" marR="52375" marL="52375"/>
                </a:tc>
              </a:tr>
              <a:tr h="548275">
                <a:tc>
                  <a:txBody>
                    <a:bodyPr/>
                    <a:lstStyle/>
                    <a:p>
                      <a:pPr indent="0" lvl="0" marL="0" marR="0" rtl="0" algn="just">
                        <a:lnSpc>
                          <a:spcPct val="115000"/>
                        </a:lnSpc>
                        <a:spcBef>
                          <a:spcPts val="0"/>
                        </a:spcBef>
                        <a:spcAft>
                          <a:spcPts val="0"/>
                        </a:spcAft>
                        <a:buNone/>
                      </a:pPr>
                      <a:r>
                        <a:rPr lang="en-US" sz="1400" u="none" cap="none" strike="noStrike"/>
                        <a:t>Ozonesondes</a:t>
                      </a:r>
                      <a:endParaRPr sz="1400" u="none" cap="none" strike="noStrike">
                        <a:latin typeface="Calibri"/>
                        <a:ea typeface="Calibri"/>
                        <a:cs typeface="Calibri"/>
                        <a:sym typeface="Calibri"/>
                      </a:endParaRPr>
                    </a:p>
                  </a:txBody>
                  <a:tcPr marT="0" marB="0" marR="52375" marL="52375"/>
                </a:tc>
                <a:tc>
                  <a:txBody>
                    <a:bodyPr/>
                    <a:lstStyle/>
                    <a:p>
                      <a:pPr indent="0" lvl="0" marL="0" marR="0" rtl="0" algn="just">
                        <a:lnSpc>
                          <a:spcPct val="115000"/>
                        </a:lnSpc>
                        <a:spcBef>
                          <a:spcPts val="0"/>
                        </a:spcBef>
                        <a:spcAft>
                          <a:spcPts val="0"/>
                        </a:spcAft>
                        <a:buNone/>
                      </a:pPr>
                      <a:r>
                        <a:rPr lang="en-US" sz="1400" u="none" cap="none" strike="noStrike"/>
                        <a:t>1965 - present</a:t>
                      </a:r>
                      <a:endParaRPr sz="1400" u="none" cap="none" strike="noStrike">
                        <a:latin typeface="Calibri"/>
                        <a:ea typeface="Calibri"/>
                        <a:cs typeface="Calibri"/>
                        <a:sym typeface="Calibri"/>
                      </a:endParaRPr>
                    </a:p>
                  </a:txBody>
                  <a:tcPr marT="0" marB="0" marR="52375" marL="52375"/>
                </a:tc>
                <a:tc>
                  <a:txBody>
                    <a:bodyPr/>
                    <a:lstStyle/>
                    <a:p>
                      <a:pPr indent="0" lvl="0" marL="0" marR="0" rtl="0" algn="l">
                        <a:lnSpc>
                          <a:spcPct val="115000"/>
                        </a:lnSpc>
                        <a:spcBef>
                          <a:spcPts val="0"/>
                        </a:spcBef>
                        <a:spcAft>
                          <a:spcPts val="0"/>
                        </a:spcAft>
                        <a:buNone/>
                      </a:pPr>
                      <a:r>
                        <a:rPr b="1" lang="en-US" sz="1400" u="none" cap="none" strike="noStrike">
                          <a:solidFill>
                            <a:srgbClr val="FF0000"/>
                          </a:solidFill>
                        </a:rPr>
                        <a:t>&gt; 50 Sites</a:t>
                      </a:r>
                      <a:r>
                        <a:rPr lang="en-US" sz="1400" u="none" cap="none" strike="noStrike"/>
                        <a:t> worldwide (GAW/WOUDC, NDACC, SHADOZ)</a:t>
                      </a:r>
                      <a:endParaRPr sz="1400" u="none" cap="none" strike="noStrike">
                        <a:latin typeface="Calibri"/>
                        <a:ea typeface="Calibri"/>
                        <a:cs typeface="Calibri"/>
                        <a:sym typeface="Calibri"/>
                      </a:endParaRPr>
                    </a:p>
                  </a:txBody>
                  <a:tcPr marT="0" marB="0" marR="52375" marL="52375"/>
                </a:tc>
                <a:tc>
                  <a:txBody>
                    <a:bodyPr/>
                    <a:lstStyle/>
                    <a:p>
                      <a:pPr indent="0" lvl="0" marL="0" marR="0" rtl="0" algn="l">
                        <a:lnSpc>
                          <a:spcPct val="115000"/>
                        </a:lnSpc>
                        <a:spcBef>
                          <a:spcPts val="0"/>
                        </a:spcBef>
                        <a:spcAft>
                          <a:spcPts val="0"/>
                        </a:spcAft>
                        <a:buNone/>
                      </a:pPr>
                      <a:r>
                        <a:rPr lang="en-US" sz="1400" u="none" cap="none" strike="noStrike"/>
                        <a:t>RMI (Belgium), FZJ (Germany), ECCC (Canada), NOAA (USA), NIWA (NZ), NASA (USA)</a:t>
                      </a:r>
                      <a:endParaRPr sz="1400" u="none" cap="none" strike="noStrike">
                        <a:latin typeface="Calibri"/>
                        <a:ea typeface="Calibri"/>
                        <a:cs typeface="Calibri"/>
                        <a:sym typeface="Calibri"/>
                      </a:endParaRPr>
                    </a:p>
                  </a:txBody>
                  <a:tcPr marT="0" marB="0" marR="52375" marL="52375"/>
                </a:tc>
              </a:tr>
              <a:tr h="548275">
                <a:tc>
                  <a:txBody>
                    <a:bodyPr/>
                    <a:lstStyle/>
                    <a:p>
                      <a:pPr indent="0" lvl="0" marL="0" marR="0" rtl="0" algn="just">
                        <a:lnSpc>
                          <a:spcPct val="115000"/>
                        </a:lnSpc>
                        <a:spcBef>
                          <a:spcPts val="0"/>
                        </a:spcBef>
                        <a:spcAft>
                          <a:spcPts val="0"/>
                        </a:spcAft>
                        <a:buNone/>
                      </a:pPr>
                      <a:r>
                        <a:rPr lang="en-US" sz="1400" u="none" cap="none" strike="noStrike"/>
                        <a:t>MOZAIC/IAGOS</a:t>
                      </a:r>
                      <a:endParaRPr sz="1400" u="none" cap="none" strike="noStrike">
                        <a:latin typeface="Calibri"/>
                        <a:ea typeface="Calibri"/>
                        <a:cs typeface="Calibri"/>
                        <a:sym typeface="Calibri"/>
                      </a:endParaRPr>
                    </a:p>
                  </a:txBody>
                  <a:tcPr marT="0" marB="0" marR="52375" marL="52375"/>
                </a:tc>
                <a:tc>
                  <a:txBody>
                    <a:bodyPr/>
                    <a:lstStyle/>
                    <a:p>
                      <a:pPr indent="0" lvl="0" marL="0" marR="0" rtl="0" algn="just">
                        <a:lnSpc>
                          <a:spcPct val="115000"/>
                        </a:lnSpc>
                        <a:spcBef>
                          <a:spcPts val="0"/>
                        </a:spcBef>
                        <a:spcAft>
                          <a:spcPts val="0"/>
                        </a:spcAft>
                        <a:buNone/>
                      </a:pPr>
                      <a:r>
                        <a:rPr lang="en-US" sz="1400" u="none" cap="none" strike="noStrike"/>
                        <a:t>1994 - present</a:t>
                      </a:r>
                      <a:endParaRPr sz="1400" u="none" cap="none" strike="noStrike">
                        <a:latin typeface="Calibri"/>
                        <a:ea typeface="Calibri"/>
                        <a:cs typeface="Calibri"/>
                        <a:sym typeface="Calibri"/>
                      </a:endParaRPr>
                    </a:p>
                  </a:txBody>
                  <a:tcPr marT="0" marB="0" marR="52375" marL="52375"/>
                </a:tc>
                <a:tc>
                  <a:txBody>
                    <a:bodyPr/>
                    <a:lstStyle/>
                    <a:p>
                      <a:pPr indent="0" lvl="0" marL="0" marR="0" rtl="0" algn="l">
                        <a:lnSpc>
                          <a:spcPct val="115000"/>
                        </a:lnSpc>
                        <a:spcBef>
                          <a:spcPts val="0"/>
                        </a:spcBef>
                        <a:spcAft>
                          <a:spcPts val="0"/>
                        </a:spcAft>
                        <a:buNone/>
                      </a:pPr>
                      <a:r>
                        <a:rPr lang="en-US" sz="1400" u="none" cap="none" strike="noStrike"/>
                        <a:t>Cruise altitude (10-12 km) &amp; Airports worldwide </a:t>
                      </a:r>
                      <a:r>
                        <a:rPr b="1" lang="en-US" sz="1400" u="none" cap="none" strike="noStrike">
                          <a:solidFill>
                            <a:srgbClr val="FF0000"/>
                          </a:solidFill>
                        </a:rPr>
                        <a:t>(100-250 Airports)</a:t>
                      </a:r>
                      <a:endParaRPr b="1" sz="1400" u="none" cap="none" strike="noStrike">
                        <a:solidFill>
                          <a:srgbClr val="FF0000"/>
                        </a:solidFill>
                        <a:latin typeface="Calibri"/>
                        <a:ea typeface="Calibri"/>
                        <a:cs typeface="Calibri"/>
                        <a:sym typeface="Calibri"/>
                      </a:endParaRPr>
                    </a:p>
                  </a:txBody>
                  <a:tcPr marT="0" marB="0" marR="52375" marL="52375"/>
                </a:tc>
                <a:tc>
                  <a:txBody>
                    <a:bodyPr/>
                    <a:lstStyle/>
                    <a:p>
                      <a:pPr indent="0" lvl="0" marL="0" marR="0" rtl="0" algn="l">
                        <a:lnSpc>
                          <a:spcPct val="115000"/>
                        </a:lnSpc>
                        <a:spcBef>
                          <a:spcPts val="0"/>
                        </a:spcBef>
                        <a:spcAft>
                          <a:spcPts val="0"/>
                        </a:spcAft>
                        <a:buNone/>
                      </a:pPr>
                      <a:r>
                        <a:rPr lang="en-US" sz="1400" u="none" cap="none" strike="noStrike"/>
                        <a:t>CNRS (France) &amp; KIT (Germany</a:t>
                      </a:r>
                      <a:endParaRPr sz="1400" u="none" cap="none" strike="noStrike">
                        <a:latin typeface="Calibri"/>
                        <a:ea typeface="Calibri"/>
                        <a:cs typeface="Calibri"/>
                        <a:sym typeface="Calibri"/>
                      </a:endParaRPr>
                    </a:p>
                  </a:txBody>
                  <a:tcPr marT="0" marB="0" marR="52375" marL="52375"/>
                </a:tc>
              </a:tr>
              <a:tr h="548275">
                <a:tc>
                  <a:txBody>
                    <a:bodyPr/>
                    <a:lstStyle/>
                    <a:p>
                      <a:pPr indent="0" lvl="0" marL="0" marR="0" rtl="0" algn="just">
                        <a:lnSpc>
                          <a:spcPct val="115000"/>
                        </a:lnSpc>
                        <a:spcBef>
                          <a:spcPts val="0"/>
                        </a:spcBef>
                        <a:spcAft>
                          <a:spcPts val="0"/>
                        </a:spcAft>
                        <a:buNone/>
                      </a:pPr>
                      <a:r>
                        <a:rPr lang="en-US" sz="1400" u="none" cap="none" strike="noStrike"/>
                        <a:t>FTIR</a:t>
                      </a:r>
                      <a:endParaRPr sz="1400" u="none" cap="none" strike="noStrike">
                        <a:latin typeface="Calibri"/>
                        <a:ea typeface="Calibri"/>
                        <a:cs typeface="Calibri"/>
                        <a:sym typeface="Calibri"/>
                      </a:endParaRPr>
                    </a:p>
                  </a:txBody>
                  <a:tcPr marT="0" marB="0" marR="52375" marL="52375"/>
                </a:tc>
                <a:tc>
                  <a:txBody>
                    <a:bodyPr/>
                    <a:lstStyle/>
                    <a:p>
                      <a:pPr indent="0" lvl="0" marL="0" marR="0" rtl="0" algn="just">
                        <a:lnSpc>
                          <a:spcPct val="115000"/>
                        </a:lnSpc>
                        <a:spcBef>
                          <a:spcPts val="0"/>
                        </a:spcBef>
                        <a:spcAft>
                          <a:spcPts val="0"/>
                        </a:spcAft>
                        <a:buNone/>
                      </a:pPr>
                      <a:r>
                        <a:rPr lang="en-US" sz="1400" u="none" cap="none" strike="noStrike"/>
                        <a:t>1995 - present</a:t>
                      </a:r>
                      <a:endParaRPr sz="1400" u="none" cap="none" strike="noStrike">
                        <a:latin typeface="Calibri"/>
                        <a:ea typeface="Calibri"/>
                        <a:cs typeface="Calibri"/>
                        <a:sym typeface="Calibri"/>
                      </a:endParaRPr>
                    </a:p>
                  </a:txBody>
                  <a:tcPr marT="0" marB="0" marR="52375" marL="52375"/>
                </a:tc>
                <a:tc>
                  <a:txBody>
                    <a:bodyPr/>
                    <a:lstStyle/>
                    <a:p>
                      <a:pPr indent="0" lvl="0" marL="0" marR="0" rtl="0" algn="l">
                        <a:lnSpc>
                          <a:spcPct val="115000"/>
                        </a:lnSpc>
                        <a:spcBef>
                          <a:spcPts val="0"/>
                        </a:spcBef>
                        <a:spcAft>
                          <a:spcPts val="0"/>
                        </a:spcAft>
                        <a:buNone/>
                      </a:pPr>
                      <a:r>
                        <a:rPr lang="en-US" sz="1400" u="none" cap="none" strike="noStrike"/>
                        <a:t>NDACC, </a:t>
                      </a:r>
                      <a:r>
                        <a:rPr b="1" lang="en-US" sz="1400" u="none" cap="none" strike="noStrike">
                          <a:solidFill>
                            <a:srgbClr val="FF0000"/>
                          </a:solidFill>
                        </a:rPr>
                        <a:t>13-15</a:t>
                      </a:r>
                      <a:r>
                        <a:rPr lang="en-US" sz="1400" u="none" cap="none" strike="noStrike"/>
                        <a:t> sites having more than 10 years of data</a:t>
                      </a:r>
                      <a:endParaRPr sz="1400" u="none" cap="none" strike="noStrike">
                        <a:latin typeface="Calibri"/>
                        <a:ea typeface="Calibri"/>
                        <a:cs typeface="Calibri"/>
                        <a:sym typeface="Calibri"/>
                      </a:endParaRPr>
                    </a:p>
                  </a:txBody>
                  <a:tcPr marT="0" marB="0" marR="52375" marL="52375"/>
                </a:tc>
                <a:tc>
                  <a:txBody>
                    <a:bodyPr/>
                    <a:lstStyle/>
                    <a:p>
                      <a:pPr indent="0" lvl="0" marL="0" marR="0" rtl="0" algn="l">
                        <a:lnSpc>
                          <a:spcPct val="115000"/>
                        </a:lnSpc>
                        <a:spcBef>
                          <a:spcPts val="0"/>
                        </a:spcBef>
                        <a:spcAft>
                          <a:spcPts val="0"/>
                        </a:spcAft>
                        <a:buNone/>
                      </a:pPr>
                      <a:r>
                        <a:rPr lang="en-US" sz="1400" u="none" cap="none" strike="noStrike"/>
                        <a:t>BIRA (Belgium), NCAR (USA), AEMET (Spain)</a:t>
                      </a:r>
                      <a:endParaRPr sz="1400" u="none" cap="none" strike="noStrike">
                        <a:latin typeface="Calibri"/>
                        <a:ea typeface="Calibri"/>
                        <a:cs typeface="Calibri"/>
                        <a:sym typeface="Calibri"/>
                      </a:endParaRPr>
                    </a:p>
                  </a:txBody>
                  <a:tcPr marT="0" marB="0" marR="52375" marL="52375"/>
                </a:tc>
              </a:tr>
              <a:tr h="548275">
                <a:tc>
                  <a:txBody>
                    <a:bodyPr/>
                    <a:lstStyle/>
                    <a:p>
                      <a:pPr indent="0" lvl="0" marL="0" marR="0" rtl="0" algn="just">
                        <a:lnSpc>
                          <a:spcPct val="115000"/>
                        </a:lnSpc>
                        <a:spcBef>
                          <a:spcPts val="0"/>
                        </a:spcBef>
                        <a:spcAft>
                          <a:spcPts val="0"/>
                        </a:spcAft>
                        <a:buNone/>
                      </a:pPr>
                      <a:r>
                        <a:rPr lang="en-US" sz="1400" u="none" cap="none" strike="noStrike"/>
                        <a:t>Lidar</a:t>
                      </a:r>
                      <a:endParaRPr sz="1400" u="none" cap="none" strike="noStrike">
                        <a:latin typeface="Calibri"/>
                        <a:ea typeface="Calibri"/>
                        <a:cs typeface="Calibri"/>
                        <a:sym typeface="Calibri"/>
                      </a:endParaRPr>
                    </a:p>
                  </a:txBody>
                  <a:tcPr marT="0" marB="0" marR="52375" marL="52375"/>
                </a:tc>
                <a:tc>
                  <a:txBody>
                    <a:bodyPr/>
                    <a:lstStyle/>
                    <a:p>
                      <a:pPr indent="0" lvl="0" marL="0" marR="0" rtl="0" algn="just">
                        <a:lnSpc>
                          <a:spcPct val="115000"/>
                        </a:lnSpc>
                        <a:spcBef>
                          <a:spcPts val="0"/>
                        </a:spcBef>
                        <a:spcAft>
                          <a:spcPts val="0"/>
                        </a:spcAft>
                        <a:buNone/>
                      </a:pPr>
                      <a:r>
                        <a:rPr lang="en-US" sz="1400" u="none" cap="none" strike="noStrike"/>
                        <a:t> </a:t>
                      </a:r>
                      <a:endParaRPr sz="1400" u="none" cap="none" strike="noStrike">
                        <a:latin typeface="Calibri"/>
                        <a:ea typeface="Calibri"/>
                        <a:cs typeface="Calibri"/>
                        <a:sym typeface="Calibri"/>
                      </a:endParaRPr>
                    </a:p>
                  </a:txBody>
                  <a:tcPr marT="0" marB="0" marR="52375" marL="52375"/>
                </a:tc>
                <a:tc>
                  <a:txBody>
                    <a:bodyPr/>
                    <a:lstStyle/>
                    <a:p>
                      <a:pPr indent="0" lvl="0" marL="0" marR="0" rtl="0" algn="l">
                        <a:lnSpc>
                          <a:spcPct val="115000"/>
                        </a:lnSpc>
                        <a:spcBef>
                          <a:spcPts val="0"/>
                        </a:spcBef>
                        <a:spcAft>
                          <a:spcPts val="0"/>
                        </a:spcAft>
                        <a:buNone/>
                      </a:pPr>
                      <a:r>
                        <a:rPr lang="en-US" sz="1400" u="none" cap="none" strike="noStrike"/>
                        <a:t>NDACC, TOLNET </a:t>
                      </a:r>
                      <a:r>
                        <a:rPr b="1" lang="en-US" sz="1400" u="none" cap="none" strike="noStrike">
                          <a:solidFill>
                            <a:srgbClr val="FF0000"/>
                          </a:solidFill>
                        </a:rPr>
                        <a:t>(9-10 Sites)</a:t>
                      </a:r>
                      <a:endParaRPr b="1" sz="1400" u="none" cap="none" strike="noStrike">
                        <a:solidFill>
                          <a:srgbClr val="FF0000"/>
                        </a:solidFill>
                        <a:latin typeface="Calibri"/>
                        <a:ea typeface="Calibri"/>
                        <a:cs typeface="Calibri"/>
                        <a:sym typeface="Calibri"/>
                      </a:endParaRPr>
                    </a:p>
                  </a:txBody>
                  <a:tcPr marT="0" marB="0" marR="52375" marL="52375"/>
                </a:tc>
                <a:tc>
                  <a:txBody>
                    <a:bodyPr/>
                    <a:lstStyle/>
                    <a:p>
                      <a:pPr indent="0" lvl="0" marL="0" marR="0" rtl="0" algn="l">
                        <a:lnSpc>
                          <a:spcPct val="115000"/>
                        </a:lnSpc>
                        <a:spcBef>
                          <a:spcPts val="0"/>
                        </a:spcBef>
                        <a:spcAft>
                          <a:spcPts val="0"/>
                        </a:spcAft>
                        <a:buNone/>
                      </a:pPr>
                      <a:r>
                        <a:rPr lang="en-US" sz="1400" u="none" cap="none" strike="noStrike"/>
                        <a:t>NASA (USA), LATMOS (France), UAH (USA)</a:t>
                      </a:r>
                      <a:endParaRPr sz="1400" u="none" cap="none" strike="noStrike">
                        <a:latin typeface="Calibri"/>
                        <a:ea typeface="Calibri"/>
                        <a:cs typeface="Calibri"/>
                        <a:sym typeface="Calibri"/>
                      </a:endParaRPr>
                    </a:p>
                  </a:txBody>
                  <a:tcPr marT="0" marB="0" marR="52375" marL="52375"/>
                </a:tc>
              </a:tr>
              <a:tr h="845575">
                <a:tc>
                  <a:txBody>
                    <a:bodyPr/>
                    <a:lstStyle/>
                    <a:p>
                      <a:pPr indent="0" lvl="0" marL="0" marR="0" rtl="0" algn="just">
                        <a:lnSpc>
                          <a:spcPct val="115000"/>
                        </a:lnSpc>
                        <a:spcBef>
                          <a:spcPts val="0"/>
                        </a:spcBef>
                        <a:spcAft>
                          <a:spcPts val="0"/>
                        </a:spcAft>
                        <a:buNone/>
                      </a:pPr>
                      <a:r>
                        <a:rPr lang="en-US" sz="1400" u="none" cap="none" strike="noStrike"/>
                        <a:t>Umkehr (Dobson &amp; Brewer)</a:t>
                      </a:r>
                      <a:endParaRPr sz="1400" u="none" cap="none" strike="noStrike">
                        <a:latin typeface="Calibri"/>
                        <a:ea typeface="Calibri"/>
                        <a:cs typeface="Calibri"/>
                        <a:sym typeface="Calibri"/>
                      </a:endParaRPr>
                    </a:p>
                  </a:txBody>
                  <a:tcPr marT="0" marB="0" marR="52375" marL="52375"/>
                </a:tc>
                <a:tc>
                  <a:txBody>
                    <a:bodyPr/>
                    <a:lstStyle/>
                    <a:p>
                      <a:pPr indent="0" lvl="0" marL="0" marR="0" rtl="0" algn="just">
                        <a:lnSpc>
                          <a:spcPct val="115000"/>
                        </a:lnSpc>
                        <a:spcBef>
                          <a:spcPts val="0"/>
                        </a:spcBef>
                        <a:spcAft>
                          <a:spcPts val="0"/>
                        </a:spcAft>
                        <a:buNone/>
                      </a:pPr>
                      <a:r>
                        <a:rPr lang="en-US" sz="1400" u="none" cap="none" strike="noStrike"/>
                        <a:t>1956 - present</a:t>
                      </a:r>
                      <a:endParaRPr sz="1400" u="none" cap="none" strike="noStrike">
                        <a:latin typeface="Calibri"/>
                        <a:ea typeface="Calibri"/>
                        <a:cs typeface="Calibri"/>
                        <a:sym typeface="Calibri"/>
                      </a:endParaRPr>
                    </a:p>
                  </a:txBody>
                  <a:tcPr marT="0" marB="0" marR="52375" marL="52375"/>
                </a:tc>
                <a:tc>
                  <a:txBody>
                    <a:bodyPr/>
                    <a:lstStyle/>
                    <a:p>
                      <a:pPr indent="0" lvl="0" marL="0" marR="0" rtl="0" algn="l">
                        <a:lnSpc>
                          <a:spcPct val="115000"/>
                        </a:lnSpc>
                        <a:spcBef>
                          <a:spcPts val="0"/>
                        </a:spcBef>
                        <a:spcAft>
                          <a:spcPts val="0"/>
                        </a:spcAft>
                        <a:buNone/>
                      </a:pPr>
                      <a:r>
                        <a:rPr lang="en-US" sz="1400" u="none" cap="none" strike="noStrike"/>
                        <a:t>WOUDC </a:t>
                      </a:r>
                      <a:r>
                        <a:rPr b="0" lang="en-US" sz="1400" u="none" cap="none" strike="noStrike">
                          <a:solidFill>
                            <a:schemeClr val="dk1"/>
                          </a:solidFill>
                        </a:rPr>
                        <a:t>(&gt; Sites), NEUBrew, EUBrew </a:t>
                      </a:r>
                      <a:r>
                        <a:rPr b="1" lang="en-US" sz="1400" u="none" cap="none" strike="noStrike">
                          <a:solidFill>
                            <a:srgbClr val="FF0000"/>
                          </a:solidFill>
                        </a:rPr>
                        <a:t>(14 Sites)</a:t>
                      </a:r>
                      <a:r>
                        <a:rPr b="0" lang="en-US" sz="1400" u="none" cap="none" strike="noStrike">
                          <a:solidFill>
                            <a:schemeClr val="dk1"/>
                          </a:solidFill>
                        </a:rPr>
                        <a:t>  </a:t>
                      </a:r>
                      <a:endParaRPr b="0" sz="1400" u="none" cap="none" strike="noStrike">
                        <a:solidFill>
                          <a:schemeClr val="dk1"/>
                        </a:solidFill>
                        <a:latin typeface="Calibri"/>
                        <a:ea typeface="Calibri"/>
                        <a:cs typeface="Calibri"/>
                        <a:sym typeface="Calibri"/>
                      </a:endParaRPr>
                    </a:p>
                  </a:txBody>
                  <a:tcPr marT="0" marB="0" marR="52375" marL="52375"/>
                </a:tc>
                <a:tc>
                  <a:txBody>
                    <a:bodyPr/>
                    <a:lstStyle/>
                    <a:p>
                      <a:pPr indent="0" lvl="0" marL="0" marR="0" rtl="0" algn="l">
                        <a:lnSpc>
                          <a:spcPct val="115000"/>
                        </a:lnSpc>
                        <a:spcBef>
                          <a:spcPts val="0"/>
                        </a:spcBef>
                        <a:spcAft>
                          <a:spcPts val="0"/>
                        </a:spcAft>
                        <a:buNone/>
                      </a:pPr>
                      <a:r>
                        <a:rPr lang="en-US" sz="1400" u="none" cap="none" strike="noStrike"/>
                        <a:t>NOAA (USA), MeteoSwiss (Switzerland), BoM (Australia), NIWA (New Zealand), OHP (France), AEMET (Spain), Univ. Thessaloniki (Greece)</a:t>
                      </a:r>
                      <a:endParaRPr sz="1400" u="none" cap="none" strike="noStrike">
                        <a:latin typeface="Calibri"/>
                        <a:ea typeface="Calibri"/>
                        <a:cs typeface="Calibri"/>
                        <a:sym typeface="Calibri"/>
                      </a:endParaRPr>
                    </a:p>
                  </a:txBody>
                  <a:tcPr marT="0" marB="0" marR="52375" marL="52375"/>
                </a:tc>
              </a:tr>
              <a:tr h="177050">
                <a:tc>
                  <a:txBody>
                    <a:bodyPr/>
                    <a:lstStyle/>
                    <a:p>
                      <a:pPr indent="0" lvl="0" marL="0" marR="0" rtl="0" algn="just">
                        <a:lnSpc>
                          <a:spcPct val="115000"/>
                        </a:lnSpc>
                        <a:spcBef>
                          <a:spcPts val="0"/>
                        </a:spcBef>
                        <a:spcAft>
                          <a:spcPts val="0"/>
                        </a:spcAft>
                        <a:buNone/>
                      </a:pPr>
                      <a:r>
                        <a:rPr lang="en-US" sz="1400" u="none" cap="none" strike="noStrike">
                          <a:solidFill>
                            <a:schemeClr val="lt1"/>
                          </a:solidFill>
                        </a:rPr>
                        <a:t>MAX-DOAS</a:t>
                      </a:r>
                      <a:endParaRPr sz="1400" u="none" cap="none" strike="noStrike">
                        <a:solidFill>
                          <a:schemeClr val="lt1"/>
                        </a:solidFill>
                        <a:latin typeface="Calibri"/>
                        <a:ea typeface="Calibri"/>
                        <a:cs typeface="Calibri"/>
                        <a:sym typeface="Calibri"/>
                      </a:endParaRPr>
                    </a:p>
                  </a:txBody>
                  <a:tcPr marT="0" marB="0" marR="52375" marL="52375"/>
                </a:tc>
                <a:tc>
                  <a:txBody>
                    <a:bodyPr/>
                    <a:lstStyle/>
                    <a:p>
                      <a:pPr indent="0" lvl="0" marL="0" marR="0" rtl="0" algn="just">
                        <a:lnSpc>
                          <a:spcPct val="115000"/>
                        </a:lnSpc>
                        <a:spcBef>
                          <a:spcPts val="0"/>
                        </a:spcBef>
                        <a:spcAft>
                          <a:spcPts val="0"/>
                        </a:spcAft>
                        <a:buNone/>
                      </a:pPr>
                      <a:r>
                        <a:rPr lang="en-US" sz="1400" u="none" cap="none" strike="noStrike">
                          <a:solidFill>
                            <a:srgbClr val="7030A0"/>
                          </a:solidFill>
                        </a:rPr>
                        <a:t> </a:t>
                      </a:r>
                      <a:r>
                        <a:rPr lang="en-US" sz="1400" u="none" cap="none" strike="noStrike">
                          <a:solidFill>
                            <a:schemeClr val="dk1"/>
                          </a:solidFill>
                        </a:rPr>
                        <a:t>2010-present</a:t>
                      </a:r>
                      <a:endParaRPr sz="1400" u="none" cap="none" strike="noStrike">
                        <a:solidFill>
                          <a:schemeClr val="dk1"/>
                        </a:solidFill>
                        <a:latin typeface="Calibri"/>
                        <a:ea typeface="Calibri"/>
                        <a:cs typeface="Calibri"/>
                        <a:sym typeface="Calibri"/>
                      </a:endParaRPr>
                    </a:p>
                  </a:txBody>
                  <a:tcPr marT="0" marB="0" marR="52375" marL="52375"/>
                </a:tc>
                <a:tc>
                  <a:txBody>
                    <a:bodyPr/>
                    <a:lstStyle/>
                    <a:p>
                      <a:pPr indent="0" lvl="0" marL="0" marR="0" rtl="0" algn="l">
                        <a:lnSpc>
                          <a:spcPct val="115000"/>
                        </a:lnSpc>
                        <a:spcBef>
                          <a:spcPts val="0"/>
                        </a:spcBef>
                        <a:spcAft>
                          <a:spcPts val="0"/>
                        </a:spcAft>
                        <a:buNone/>
                      </a:pPr>
                      <a:r>
                        <a:rPr lang="en-US" sz="1400" u="none" cap="none" strike="noStrike">
                          <a:solidFill>
                            <a:srgbClr val="7030A0"/>
                          </a:solidFill>
                        </a:rPr>
                        <a:t> </a:t>
                      </a:r>
                      <a:r>
                        <a:rPr b="1" lang="en-US" sz="1400" u="none" cap="none" strike="noStrike">
                          <a:solidFill>
                            <a:srgbClr val="FF0000"/>
                          </a:solidFill>
                        </a:rPr>
                        <a:t>5-10 sites </a:t>
                      </a:r>
                      <a:r>
                        <a:rPr lang="en-US" sz="1400" u="none" cap="none" strike="noStrike">
                          <a:solidFill>
                            <a:schemeClr val="dk1"/>
                          </a:solidFill>
                        </a:rPr>
                        <a:t>NDACC and associated sites</a:t>
                      </a:r>
                      <a:endParaRPr sz="1400" u="none" cap="none" strike="noStrike">
                        <a:solidFill>
                          <a:schemeClr val="dk1"/>
                        </a:solidFill>
                        <a:latin typeface="Calibri"/>
                        <a:ea typeface="Calibri"/>
                        <a:cs typeface="Calibri"/>
                        <a:sym typeface="Calibri"/>
                      </a:endParaRPr>
                    </a:p>
                  </a:txBody>
                  <a:tcPr marT="0" marB="0" marR="52375" marL="52375"/>
                </a:tc>
                <a:tc>
                  <a:txBody>
                    <a:bodyPr/>
                    <a:lstStyle/>
                    <a:p>
                      <a:pPr indent="0" lvl="0" marL="0" marR="0" rtl="0" algn="l">
                        <a:lnSpc>
                          <a:spcPct val="115000"/>
                        </a:lnSpc>
                        <a:spcBef>
                          <a:spcPts val="0"/>
                        </a:spcBef>
                        <a:spcAft>
                          <a:spcPts val="0"/>
                        </a:spcAft>
                        <a:buNone/>
                      </a:pPr>
                      <a:r>
                        <a:rPr lang="en-US" sz="1400" u="none" cap="none" strike="noStrike">
                          <a:solidFill>
                            <a:schemeClr val="dk1"/>
                          </a:solidFill>
                        </a:rPr>
                        <a:t>BIRA (Belgium)</a:t>
                      </a:r>
                      <a:endParaRPr b="1" i="1" sz="1400" u="none" cap="none" strike="noStrike">
                        <a:solidFill>
                          <a:schemeClr val="dk1"/>
                        </a:solidFill>
                        <a:latin typeface="Calibri"/>
                        <a:ea typeface="Calibri"/>
                        <a:cs typeface="Calibri"/>
                        <a:sym typeface="Calibri"/>
                      </a:endParaRPr>
                    </a:p>
                  </a:txBody>
                  <a:tcPr marT="0" marB="0" marR="52375" marL="52375"/>
                </a:tc>
              </a:tr>
              <a:tr h="548275">
                <a:tc>
                  <a:txBody>
                    <a:bodyPr/>
                    <a:lstStyle/>
                    <a:p>
                      <a:pPr indent="0" lvl="0" marL="0" marR="0" rtl="0" algn="just">
                        <a:lnSpc>
                          <a:spcPct val="115000"/>
                        </a:lnSpc>
                        <a:spcBef>
                          <a:spcPts val="0"/>
                        </a:spcBef>
                        <a:spcAft>
                          <a:spcPts val="0"/>
                        </a:spcAft>
                        <a:buNone/>
                      </a:pPr>
                      <a:r>
                        <a:rPr lang="en-US" sz="1400" u="none" cap="none" strike="noStrike"/>
                        <a:t>Pandora</a:t>
                      </a:r>
                      <a:endParaRPr sz="1400" u="none" cap="none" strike="noStrike">
                        <a:latin typeface="Calibri"/>
                        <a:ea typeface="Calibri"/>
                        <a:cs typeface="Calibri"/>
                        <a:sym typeface="Calibri"/>
                      </a:endParaRPr>
                    </a:p>
                  </a:txBody>
                  <a:tcPr marT="0" marB="0" marR="52375" marL="52375"/>
                </a:tc>
                <a:tc>
                  <a:txBody>
                    <a:bodyPr/>
                    <a:lstStyle/>
                    <a:p>
                      <a:pPr indent="0" lvl="0" marL="0" marR="0" rtl="0" algn="just">
                        <a:lnSpc>
                          <a:spcPct val="115000"/>
                        </a:lnSpc>
                        <a:spcBef>
                          <a:spcPts val="0"/>
                        </a:spcBef>
                        <a:spcAft>
                          <a:spcPts val="0"/>
                        </a:spcAft>
                        <a:buNone/>
                      </a:pPr>
                      <a:r>
                        <a:rPr lang="en-US" sz="1400" u="none" cap="none" strike="noStrike"/>
                        <a:t>2012 - present</a:t>
                      </a:r>
                      <a:endParaRPr sz="1400" u="none" cap="none" strike="noStrike">
                        <a:latin typeface="Calibri"/>
                        <a:ea typeface="Calibri"/>
                        <a:cs typeface="Calibri"/>
                        <a:sym typeface="Calibri"/>
                      </a:endParaRPr>
                    </a:p>
                  </a:txBody>
                  <a:tcPr marT="0" marB="0" marR="52375" marL="52375"/>
                </a:tc>
                <a:tc>
                  <a:txBody>
                    <a:bodyPr/>
                    <a:lstStyle/>
                    <a:p>
                      <a:pPr indent="0" lvl="0" marL="0" marR="0" rtl="0" algn="l">
                        <a:lnSpc>
                          <a:spcPct val="115000"/>
                        </a:lnSpc>
                        <a:spcBef>
                          <a:spcPts val="0"/>
                        </a:spcBef>
                        <a:spcAft>
                          <a:spcPts val="0"/>
                        </a:spcAft>
                        <a:buNone/>
                      </a:pPr>
                      <a:r>
                        <a:rPr b="1" lang="en-US" sz="1400" u="none" cap="none" strike="noStrike">
                          <a:solidFill>
                            <a:srgbClr val="FF0000"/>
                          </a:solidFill>
                        </a:rPr>
                        <a:t>&gt; 40 sites</a:t>
                      </a:r>
                      <a:r>
                        <a:rPr b="1" lang="en-US" sz="1400" u="none" cap="none" strike="noStrike"/>
                        <a:t> </a:t>
                      </a:r>
                      <a:r>
                        <a:rPr lang="en-US" sz="1400" u="none" cap="none" strike="noStrike"/>
                        <a:t>at 2020, Pandonia Global Network (PGN)</a:t>
                      </a:r>
                      <a:endParaRPr sz="1400" u="none" cap="none" strike="noStrike">
                        <a:latin typeface="Calibri"/>
                        <a:ea typeface="Calibri"/>
                        <a:cs typeface="Calibri"/>
                        <a:sym typeface="Calibri"/>
                      </a:endParaRPr>
                    </a:p>
                  </a:txBody>
                  <a:tcPr marT="0" marB="0" marR="52375" marL="52375"/>
                </a:tc>
                <a:tc>
                  <a:txBody>
                    <a:bodyPr/>
                    <a:lstStyle/>
                    <a:p>
                      <a:pPr indent="0" lvl="0" marL="0" marR="0" rtl="0" algn="l">
                        <a:lnSpc>
                          <a:spcPct val="115000"/>
                        </a:lnSpc>
                        <a:spcBef>
                          <a:spcPts val="0"/>
                        </a:spcBef>
                        <a:spcAft>
                          <a:spcPts val="0"/>
                        </a:spcAft>
                        <a:buNone/>
                      </a:pPr>
                      <a:r>
                        <a:rPr lang="en-US" sz="1400" u="none" cap="none" strike="noStrike"/>
                        <a:t>NASA (USA), VTU (USA), LuftBlick (Austria</a:t>
                      </a:r>
                      <a:r>
                        <a:rPr lang="en-US" sz="1400" u="none" cap="none" strike="noStrike">
                          <a:solidFill>
                            <a:srgbClr val="7030A0"/>
                          </a:solidFill>
                        </a:rPr>
                        <a:t>)</a:t>
                      </a:r>
                      <a:endParaRPr sz="1400" u="none" cap="none" strike="noStrike">
                        <a:solidFill>
                          <a:srgbClr val="7030A0"/>
                        </a:solidFill>
                        <a:latin typeface="Calibri"/>
                        <a:ea typeface="Calibri"/>
                        <a:cs typeface="Calibri"/>
                        <a:sym typeface="Calibri"/>
                      </a:endParaRPr>
                    </a:p>
                  </a:txBody>
                  <a:tcPr marT="0" marB="0" marR="52375" marL="52375"/>
                </a:tc>
              </a:tr>
            </a:tbl>
          </a:graphicData>
        </a:graphic>
      </p:graphicFrame>
      <p:grpSp>
        <p:nvGrpSpPr>
          <p:cNvPr id="326" name="Google Shape;326;p18"/>
          <p:cNvGrpSpPr/>
          <p:nvPr/>
        </p:nvGrpSpPr>
        <p:grpSpPr>
          <a:xfrm>
            <a:off x="10191897" y="1035170"/>
            <a:ext cx="2079415" cy="5538509"/>
            <a:chOff x="10191897" y="1035170"/>
            <a:chExt cx="2079415" cy="5538509"/>
          </a:xfrm>
        </p:grpSpPr>
        <p:sp>
          <p:nvSpPr>
            <p:cNvPr id="327" name="Google Shape;327;p18"/>
            <p:cNvSpPr/>
            <p:nvPr/>
          </p:nvSpPr>
          <p:spPr>
            <a:xfrm>
              <a:off x="10269908" y="1035170"/>
              <a:ext cx="1923393" cy="5538509"/>
            </a:xfrm>
            <a:prstGeom prst="rect">
              <a:avLst/>
            </a:prstGeom>
            <a:gradFill>
              <a:gsLst>
                <a:gs pos="0">
                  <a:srgbClr val="1E73BC"/>
                </a:gs>
                <a:gs pos="100000">
                  <a:srgbClr val="373053"/>
                </a:gs>
              </a:gsLst>
              <a:lin ang="5400000" scaled="0"/>
            </a:gra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None/>
              </a:pPr>
              <a:r>
                <a:t/>
              </a:r>
              <a:endParaRPr b="0" i="0" sz="2400" u="none" cap="none" strike="noStrike">
                <a:solidFill>
                  <a:schemeClr val="lt1"/>
                </a:solidFill>
                <a:latin typeface="Arial"/>
                <a:ea typeface="Arial"/>
                <a:cs typeface="Arial"/>
                <a:sym typeface="Arial"/>
              </a:endParaRPr>
            </a:p>
          </p:txBody>
        </p:sp>
        <p:grpSp>
          <p:nvGrpSpPr>
            <p:cNvPr id="328" name="Google Shape;328;p18"/>
            <p:cNvGrpSpPr/>
            <p:nvPr/>
          </p:nvGrpSpPr>
          <p:grpSpPr>
            <a:xfrm>
              <a:off x="10495571" y="1224246"/>
              <a:ext cx="1725493" cy="1689658"/>
              <a:chOff x="8702217" y="4841328"/>
              <a:chExt cx="1456560" cy="1410102"/>
            </a:xfrm>
          </p:grpSpPr>
          <p:grpSp>
            <p:nvGrpSpPr>
              <p:cNvPr id="329" name="Google Shape;329;p18"/>
              <p:cNvGrpSpPr/>
              <p:nvPr/>
            </p:nvGrpSpPr>
            <p:grpSpPr>
              <a:xfrm>
                <a:off x="8702217" y="4841328"/>
                <a:ext cx="1296144" cy="1318039"/>
                <a:chOff x="7011073" y="4626883"/>
                <a:chExt cx="1296144" cy="1318039"/>
              </a:xfrm>
            </p:grpSpPr>
            <p:sp>
              <p:nvSpPr>
                <p:cNvPr id="330" name="Google Shape;330;p18"/>
                <p:cNvSpPr/>
                <p:nvPr/>
              </p:nvSpPr>
              <p:spPr>
                <a:xfrm>
                  <a:off x="7011073" y="4626883"/>
                  <a:ext cx="1296144" cy="131803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None/>
                  </a:pPr>
                  <a:r>
                    <a:t/>
                  </a:r>
                  <a:endParaRPr b="0" i="0" sz="2400" u="none" cap="none" strike="noStrike">
                    <a:solidFill>
                      <a:schemeClr val="lt1"/>
                    </a:solidFill>
                    <a:latin typeface="Arial"/>
                    <a:ea typeface="Arial"/>
                    <a:cs typeface="Arial"/>
                    <a:sym typeface="Arial"/>
                  </a:endParaRPr>
                </a:p>
              </p:txBody>
            </p:sp>
            <p:pic>
              <p:nvPicPr>
                <p:cNvPr id="331" name="Google Shape;331;p18"/>
                <p:cNvPicPr preferRelativeResize="0"/>
                <p:nvPr/>
              </p:nvPicPr>
              <p:blipFill rotWithShape="1">
                <a:blip r:embed="rId3">
                  <a:alphaModFix/>
                </a:blip>
                <a:srcRect b="0" l="0" r="0" t="0"/>
                <a:stretch/>
              </p:blipFill>
              <p:spPr>
                <a:xfrm>
                  <a:off x="7098324" y="4698890"/>
                  <a:ext cx="1045934" cy="1044191"/>
                </a:xfrm>
                <a:prstGeom prst="rect">
                  <a:avLst/>
                </a:prstGeom>
                <a:noFill/>
                <a:ln>
                  <a:noFill/>
                </a:ln>
              </p:spPr>
            </p:pic>
          </p:grpSp>
          <p:sp>
            <p:nvSpPr>
              <p:cNvPr id="332" name="Google Shape;332;p18"/>
              <p:cNvSpPr txBox="1"/>
              <p:nvPr/>
            </p:nvSpPr>
            <p:spPr>
              <a:xfrm rot="-1115559">
                <a:off x="9183566" y="5810614"/>
                <a:ext cx="952780" cy="296667"/>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None/>
                </a:pPr>
                <a:r>
                  <a:rPr b="1" i="0" lang="en-US" sz="1800" u="none" cap="none" strike="noStrike">
                    <a:solidFill>
                      <a:srgbClr val="78BA20"/>
                    </a:solidFill>
                    <a:latin typeface="Arial"/>
                    <a:ea typeface="Arial"/>
                    <a:cs typeface="Arial"/>
                    <a:sym typeface="Arial"/>
                  </a:rPr>
                  <a:t>Phase II</a:t>
                </a:r>
                <a:endParaRPr/>
              </a:p>
            </p:txBody>
          </p:sp>
          <p:sp>
            <p:nvSpPr>
              <p:cNvPr id="333" name="Google Shape;333;p18"/>
              <p:cNvSpPr txBox="1"/>
              <p:nvPr/>
            </p:nvSpPr>
            <p:spPr>
              <a:xfrm>
                <a:off x="9682111" y="4939678"/>
                <a:ext cx="155939" cy="321068"/>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None/>
                </a:pPr>
                <a:r>
                  <a:t/>
                </a:r>
                <a:endParaRPr b="0" i="0" sz="2000" u="none" cap="none" strike="noStrike">
                  <a:solidFill>
                    <a:srgbClr val="78BA20"/>
                  </a:solidFill>
                  <a:latin typeface="Arial"/>
                  <a:ea typeface="Arial"/>
                  <a:cs typeface="Arial"/>
                  <a:sym typeface="Arial"/>
                </a:endParaRPr>
              </a:p>
            </p:txBody>
          </p:sp>
        </p:grpSp>
        <p:pic>
          <p:nvPicPr>
            <p:cNvPr id="334" name="Google Shape;334;p18"/>
            <p:cNvPicPr preferRelativeResize="0"/>
            <p:nvPr/>
          </p:nvPicPr>
          <p:blipFill rotWithShape="1">
            <a:blip r:embed="rId4">
              <a:alphaModFix/>
            </a:blip>
            <a:srcRect b="0" l="0" r="0" t="0"/>
            <a:stretch/>
          </p:blipFill>
          <p:spPr>
            <a:xfrm>
              <a:off x="10424000" y="4679977"/>
              <a:ext cx="1615208" cy="1633154"/>
            </a:xfrm>
            <a:prstGeom prst="rect">
              <a:avLst/>
            </a:prstGeom>
            <a:noFill/>
            <a:ln>
              <a:noFill/>
            </a:ln>
          </p:spPr>
        </p:pic>
        <p:sp>
          <p:nvSpPr>
            <p:cNvPr id="335" name="Google Shape;335;p18"/>
            <p:cNvSpPr txBox="1"/>
            <p:nvPr/>
          </p:nvSpPr>
          <p:spPr>
            <a:xfrm>
              <a:off x="10191897" y="2906836"/>
              <a:ext cx="2079415"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800" u="none" cap="none" strike="noStrike">
                  <a:solidFill>
                    <a:srgbClr val="FFFF00"/>
                  </a:solidFill>
                  <a:latin typeface="Arial"/>
                  <a:ea typeface="Arial"/>
                  <a:cs typeface="Arial"/>
                  <a:sym typeface="Arial"/>
                </a:rPr>
                <a:t>WG</a:t>
              </a:r>
              <a:endParaRPr b="1" i="0" sz="2800" u="none" cap="none" strike="noStrike">
                <a:solidFill>
                  <a:srgbClr val="FFFF00"/>
                </a:solidFill>
                <a:latin typeface="Arial"/>
                <a:ea typeface="Arial"/>
                <a:cs typeface="Arial"/>
                <a:sym typeface="Arial"/>
              </a:endParaRPr>
            </a:p>
            <a:p>
              <a:pPr indent="0" lvl="0" marL="0" marR="0" rtl="0" algn="ctr">
                <a:lnSpc>
                  <a:spcPct val="100000"/>
                </a:lnSpc>
                <a:spcBef>
                  <a:spcPts val="0"/>
                </a:spcBef>
                <a:spcAft>
                  <a:spcPts val="0"/>
                </a:spcAft>
                <a:buNone/>
              </a:pPr>
              <a:r>
                <a:rPr b="1" i="0" lang="en-US" sz="2800" u="none" cap="none" strike="noStrike">
                  <a:solidFill>
                    <a:srgbClr val="FFFF00"/>
                  </a:solidFill>
                  <a:latin typeface="Arial"/>
                  <a:ea typeface="Arial"/>
                  <a:cs typeface="Arial"/>
                  <a:sym typeface="Arial"/>
                </a:rPr>
                <a:t>HEGIFTOM</a:t>
              </a:r>
              <a:endParaRPr b="1" i="0" sz="2800" u="none" cap="none" strike="noStrike">
                <a:solidFill>
                  <a:srgbClr val="FFFF00"/>
                </a:solidFill>
                <a:latin typeface="Arial"/>
                <a:ea typeface="Arial"/>
                <a:cs typeface="Arial"/>
                <a:sym typeface="Arial"/>
              </a:endParaRPr>
            </a:p>
          </p:txBody>
        </p:sp>
      </p:grpSp>
      <p:sp>
        <p:nvSpPr>
          <p:cNvPr id="336" name="Google Shape;336;p18"/>
          <p:cNvSpPr txBox="1"/>
          <p:nvPr>
            <p:ph type="title"/>
          </p:nvPr>
        </p:nvSpPr>
        <p:spPr>
          <a:xfrm>
            <a:off x="176048" y="225817"/>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Tropospheric Ozone Datasets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19"/>
          <p:cNvSpPr txBox="1"/>
          <p:nvPr>
            <p:ph idx="1" type="body"/>
          </p:nvPr>
        </p:nvSpPr>
        <p:spPr>
          <a:xfrm>
            <a:off x="186584" y="1179873"/>
            <a:ext cx="11818603" cy="5034116"/>
          </a:xfrm>
          <a:prstGeom prst="rect">
            <a:avLst/>
          </a:prstGeom>
          <a:noFill/>
          <a:ln>
            <a:noFill/>
          </a:ln>
        </p:spPr>
        <p:txBody>
          <a:bodyPr anchorCtr="0" anchor="ctr"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US"/>
              <a:t>Details: see WGCV-54 item 2.6 on GHG Val/Val (this morning)</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L1 calibration</a:t>
            </a:r>
            <a:endParaRPr/>
          </a:p>
          <a:p>
            <a:pPr indent="-381000" lvl="1" marL="914400" rtl="0" algn="l">
              <a:lnSpc>
                <a:spcPct val="90000"/>
              </a:lnSpc>
              <a:spcBef>
                <a:spcPts val="500"/>
              </a:spcBef>
              <a:spcAft>
                <a:spcPts val="0"/>
              </a:spcAft>
              <a:buSzPts val="2400"/>
              <a:buChar char="▪"/>
            </a:pPr>
            <a:r>
              <a:rPr lang="en-US"/>
              <a:t>VICAL GHG Cal/Val website</a:t>
            </a:r>
            <a:endParaRPr/>
          </a:p>
          <a:p>
            <a:pPr indent="-381000" lvl="1" marL="914400" rtl="0" algn="l">
              <a:lnSpc>
                <a:spcPct val="90000"/>
              </a:lnSpc>
              <a:spcBef>
                <a:spcPts val="500"/>
              </a:spcBef>
              <a:spcAft>
                <a:spcPts val="0"/>
              </a:spcAft>
              <a:buSzPts val="2400"/>
              <a:buChar char="▪"/>
            </a:pPr>
            <a:r>
              <a:rPr lang="en-US"/>
              <a:t>Match-up database for SWIR and TIR sounders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L2 GHG networks: </a:t>
            </a:r>
            <a:endParaRPr/>
          </a:p>
          <a:p>
            <a:pPr indent="-381000" lvl="1" marL="914400" rtl="0" algn="l">
              <a:lnSpc>
                <a:spcPct val="90000"/>
              </a:lnSpc>
              <a:spcBef>
                <a:spcPts val="500"/>
              </a:spcBef>
              <a:spcAft>
                <a:spcPts val="0"/>
              </a:spcAft>
              <a:buSzPts val="2400"/>
              <a:buChar char="▪"/>
            </a:pPr>
            <a:r>
              <a:rPr lang="en-US"/>
              <a:t>Several actions in progress or in elaboration (see item 2.6)</a:t>
            </a:r>
            <a:endParaRPr/>
          </a:p>
          <a:p>
            <a:pPr indent="-381000" lvl="1" marL="914400" rtl="0" algn="l">
              <a:lnSpc>
                <a:spcPct val="90000"/>
              </a:lnSpc>
              <a:spcBef>
                <a:spcPts val="500"/>
              </a:spcBef>
              <a:spcAft>
                <a:spcPts val="0"/>
              </a:spcAft>
              <a:buSzPts val="2400"/>
              <a:buChar char="▪"/>
            </a:pPr>
            <a:r>
              <a:rPr lang="en-US"/>
              <a:t>EUMETSAT ITT for CO2M product validation methods, reference data provision and processing, incl. TCCON, COCCON and NDACC</a:t>
            </a:r>
            <a:endParaRPr/>
          </a:p>
          <a:p>
            <a:pPr indent="-381000" lvl="1" marL="914400" rtl="0" algn="l">
              <a:lnSpc>
                <a:spcPct val="90000"/>
              </a:lnSpc>
              <a:spcBef>
                <a:spcPts val="500"/>
              </a:spcBef>
              <a:spcAft>
                <a:spcPts val="0"/>
              </a:spcAft>
              <a:buSzPts val="2400"/>
              <a:buChar char="▪"/>
            </a:pPr>
            <a:r>
              <a:rPr lang="en-US"/>
              <a:t>EUMETSAT ITT for Pandora NIR development</a:t>
            </a:r>
            <a:endParaRPr/>
          </a:p>
        </p:txBody>
      </p:sp>
      <p:sp>
        <p:nvSpPr>
          <p:cNvPr id="342" name="Google Shape;342;p19"/>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GHG Cal/Val Highlights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
          <p:cNvSpPr txBox="1"/>
          <p:nvPr>
            <p:ph idx="1" type="body"/>
          </p:nvPr>
        </p:nvSpPr>
        <p:spPr>
          <a:xfrm>
            <a:off x="185880" y="1087120"/>
            <a:ext cx="12015952" cy="5193277"/>
          </a:xfrm>
          <a:prstGeom prst="rect">
            <a:avLst/>
          </a:prstGeom>
          <a:noFill/>
          <a:ln>
            <a:noFill/>
          </a:ln>
        </p:spPr>
        <p:txBody>
          <a:bodyPr anchorCtr="0" anchor="ctr" bIns="45700" lIns="91425" spcFirstLastPara="1" rIns="91425" wrap="square" tIns="45700">
            <a:noAutofit/>
          </a:bodyPr>
          <a:lstStyle/>
          <a:p>
            <a:pPr indent="-406400" lvl="0" marL="457200" rtl="0" algn="l">
              <a:lnSpc>
                <a:spcPct val="90000"/>
              </a:lnSpc>
              <a:spcBef>
                <a:spcPts val="1000"/>
              </a:spcBef>
              <a:spcAft>
                <a:spcPts val="0"/>
              </a:spcAft>
              <a:buClr>
                <a:srgbClr val="002060"/>
              </a:buClr>
              <a:buSzPts val="2800"/>
              <a:buFont typeface="Noto Sans Symbols"/>
              <a:buChar char="❖"/>
            </a:pPr>
            <a:r>
              <a:rPr lang="en-US">
                <a:solidFill>
                  <a:srgbClr val="002060"/>
                </a:solidFill>
              </a:rPr>
              <a:t>Aerosol, Cloud &amp; Precipitation Profile </a:t>
            </a:r>
            <a:endParaRPr/>
          </a:p>
          <a:p>
            <a:pPr indent="-381000" lvl="1" marL="914400" rtl="0" algn="l">
              <a:lnSpc>
                <a:spcPct val="90000"/>
              </a:lnSpc>
              <a:spcBef>
                <a:spcPts val="900"/>
              </a:spcBef>
              <a:spcAft>
                <a:spcPts val="0"/>
              </a:spcAft>
              <a:buClr>
                <a:srgbClr val="002060"/>
              </a:buClr>
              <a:buSzPts val="2400"/>
              <a:buFont typeface="Noto Sans Symbols"/>
              <a:buChar char="▪"/>
            </a:pPr>
            <a:r>
              <a:rPr lang="en-US">
                <a:solidFill>
                  <a:srgbClr val="002060"/>
                </a:solidFill>
              </a:rPr>
              <a:t>Aerosol, Cloud &amp; Precipitation Profile Validation Protocol 	                </a:t>
            </a:r>
            <a:r>
              <a:rPr b="1" lang="en-US" sz="1800">
                <a:solidFill>
                  <a:srgbClr val="92D050"/>
                </a:solidFill>
              </a:rPr>
              <a:t>CV-22-01</a:t>
            </a:r>
            <a:endParaRPr b="1" sz="1800">
              <a:solidFill>
                <a:srgbClr val="92D050"/>
              </a:solidFill>
            </a:endParaRPr>
          </a:p>
          <a:p>
            <a:pPr indent="-381000" lvl="1" marL="914400" rtl="0" algn="l">
              <a:lnSpc>
                <a:spcPct val="90000"/>
              </a:lnSpc>
              <a:spcBef>
                <a:spcPts val="900"/>
              </a:spcBef>
              <a:spcAft>
                <a:spcPts val="0"/>
              </a:spcAft>
              <a:buClr>
                <a:srgbClr val="002060"/>
              </a:buClr>
              <a:buSzPts val="2400"/>
              <a:buFont typeface="Noto Sans Symbols"/>
              <a:buChar char="▪"/>
            </a:pPr>
            <a:r>
              <a:rPr lang="en-US">
                <a:solidFill>
                  <a:srgbClr val="002060"/>
                </a:solidFill>
              </a:rPr>
              <a:t>EarthCARE validation campaign</a:t>
            </a:r>
            <a:endParaRPr>
              <a:solidFill>
                <a:srgbClr val="002060"/>
              </a:solidFill>
            </a:endParaRPr>
          </a:p>
          <a:p>
            <a:pPr indent="-406400" lvl="0" marL="457200" rtl="0" algn="l">
              <a:lnSpc>
                <a:spcPct val="90000"/>
              </a:lnSpc>
              <a:spcBef>
                <a:spcPts val="1400"/>
              </a:spcBef>
              <a:spcAft>
                <a:spcPts val="0"/>
              </a:spcAft>
              <a:buClr>
                <a:srgbClr val="002060"/>
              </a:buClr>
              <a:buSzPts val="2800"/>
              <a:buFont typeface="Noto Sans Symbols"/>
              <a:buChar char="❖"/>
            </a:pPr>
            <a:r>
              <a:rPr lang="en-US">
                <a:solidFill>
                  <a:srgbClr val="002060"/>
                </a:solidFill>
              </a:rPr>
              <a:t>Tropospheric ozone datasets harmonization and validation     </a:t>
            </a:r>
            <a:r>
              <a:rPr lang="en-US" sz="2400">
                <a:solidFill>
                  <a:srgbClr val="002060"/>
                </a:solidFill>
              </a:rPr>
              <a:t>    </a:t>
            </a:r>
            <a:r>
              <a:rPr b="1" lang="en-US" sz="1800">
                <a:solidFill>
                  <a:srgbClr val="92D050"/>
                </a:solidFill>
              </a:rPr>
              <a:t>VC-20-01</a:t>
            </a:r>
            <a:endParaRPr sz="1800">
              <a:solidFill>
                <a:srgbClr val="002060"/>
              </a:solidFill>
            </a:endParaRPr>
          </a:p>
          <a:p>
            <a:pPr indent="-406400" lvl="0" marL="457200" rtl="0" algn="l">
              <a:lnSpc>
                <a:spcPct val="90000"/>
              </a:lnSpc>
              <a:spcBef>
                <a:spcPts val="1400"/>
              </a:spcBef>
              <a:spcAft>
                <a:spcPts val="0"/>
              </a:spcAft>
              <a:buClr>
                <a:srgbClr val="002060"/>
              </a:buClr>
              <a:buSzPts val="2800"/>
              <a:buFont typeface="Noto Sans Symbols"/>
              <a:buChar char="❖"/>
            </a:pPr>
            <a:r>
              <a:rPr lang="en-US">
                <a:solidFill>
                  <a:srgbClr val="002060"/>
                </a:solidFill>
              </a:rPr>
              <a:t>GHG Cal/Val highlights</a:t>
            </a:r>
            <a:endParaRPr>
              <a:solidFill>
                <a:srgbClr val="002060"/>
              </a:solidFill>
            </a:endParaRPr>
          </a:p>
          <a:p>
            <a:pPr indent="-406400" lvl="0" marL="457200" rtl="0" algn="l">
              <a:lnSpc>
                <a:spcPct val="90000"/>
              </a:lnSpc>
              <a:spcBef>
                <a:spcPts val="1400"/>
              </a:spcBef>
              <a:spcAft>
                <a:spcPts val="0"/>
              </a:spcAft>
              <a:buClr>
                <a:srgbClr val="516519"/>
              </a:buClr>
              <a:buSzPts val="2800"/>
              <a:buChar char="❖"/>
            </a:pPr>
            <a:r>
              <a:rPr lang="en-US">
                <a:solidFill>
                  <a:srgbClr val="002060"/>
                </a:solidFill>
              </a:rPr>
              <a:t>Air Quality Constellation validation      </a:t>
            </a:r>
            <a:r>
              <a:rPr lang="en-US" sz="2400">
                <a:solidFill>
                  <a:srgbClr val="002060"/>
                </a:solidFill>
              </a:rPr>
              <a:t>			         </a:t>
            </a:r>
            <a:r>
              <a:rPr b="1" lang="en-US" sz="1800">
                <a:solidFill>
                  <a:srgbClr val="92D050"/>
                </a:solidFill>
              </a:rPr>
              <a:t>VC-20-02/03/04</a:t>
            </a:r>
            <a:endParaRPr sz="1800">
              <a:solidFill>
                <a:srgbClr val="002060"/>
              </a:solidFill>
            </a:endParaRPr>
          </a:p>
          <a:p>
            <a:pPr indent="-406400" lvl="0" marL="457200" rtl="0" algn="l">
              <a:lnSpc>
                <a:spcPct val="90000"/>
              </a:lnSpc>
              <a:spcBef>
                <a:spcPts val="1000"/>
              </a:spcBef>
              <a:spcAft>
                <a:spcPts val="0"/>
              </a:spcAft>
              <a:buClr>
                <a:srgbClr val="002060"/>
              </a:buClr>
              <a:buSzPts val="2800"/>
              <a:buFont typeface="Noto Sans Symbols"/>
              <a:buChar char="❖"/>
            </a:pPr>
            <a:r>
              <a:rPr lang="en-US">
                <a:solidFill>
                  <a:srgbClr val="002060"/>
                </a:solidFill>
              </a:rPr>
              <a:t>CINDI-3 campaign					    			     </a:t>
            </a:r>
            <a:r>
              <a:rPr b="1" lang="en-US" sz="1800">
                <a:solidFill>
                  <a:srgbClr val="92D050"/>
                </a:solidFill>
              </a:rPr>
              <a:t>CV-24-01</a:t>
            </a:r>
            <a:endParaRPr>
              <a:solidFill>
                <a:srgbClr val="002060"/>
              </a:solidFill>
            </a:endParaRPr>
          </a:p>
          <a:p>
            <a:pPr indent="-406400" lvl="0" marL="457200" rtl="0" algn="l">
              <a:lnSpc>
                <a:spcPct val="90000"/>
              </a:lnSpc>
              <a:spcBef>
                <a:spcPts val="1400"/>
              </a:spcBef>
              <a:spcAft>
                <a:spcPts val="400"/>
              </a:spcAft>
              <a:buClr>
                <a:srgbClr val="002060"/>
              </a:buClr>
              <a:buSzPts val="2800"/>
              <a:buFont typeface="Noto Sans Symbols"/>
              <a:buChar char="❖"/>
            </a:pPr>
            <a:r>
              <a:rPr lang="en-US">
                <a:solidFill>
                  <a:srgbClr val="002060"/>
                </a:solidFill>
              </a:rPr>
              <a:t>CEOS-FRM – Atmospheric composition 	 	  </a:t>
            </a:r>
            <a:r>
              <a:rPr b="1" lang="en-US" sz="1800">
                <a:solidFill>
                  <a:srgbClr val="92D050"/>
                </a:solidFill>
              </a:rPr>
              <a:t>WGCV-53-ACT-14 </a:t>
            </a:r>
            <a:r>
              <a:rPr lang="en-US" sz="1800">
                <a:solidFill>
                  <a:srgbClr val="92D050"/>
                </a:solidFill>
              </a:rPr>
              <a:t>/ </a:t>
            </a:r>
            <a:r>
              <a:rPr b="1" lang="en-US" sz="1800">
                <a:solidFill>
                  <a:srgbClr val="92D050"/>
                </a:solidFill>
              </a:rPr>
              <a:t>CV-23-01</a:t>
            </a:r>
            <a:endParaRPr>
              <a:solidFill>
                <a:srgbClr val="002060"/>
              </a:solidFill>
            </a:endParaRPr>
          </a:p>
        </p:txBody>
      </p:sp>
      <p:sp>
        <p:nvSpPr>
          <p:cNvPr id="113" name="Google Shape;113;p2"/>
          <p:cNvSpPr txBox="1"/>
          <p:nvPr>
            <p:ph type="title"/>
          </p:nvPr>
        </p:nvSpPr>
        <p:spPr>
          <a:xfrm>
            <a:off x="176048" y="125139"/>
            <a:ext cx="9386864" cy="779002"/>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Atmospheric Composition Updates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20"/>
          <p:cNvSpPr txBox="1"/>
          <p:nvPr>
            <p:ph idx="1" type="body"/>
          </p:nvPr>
        </p:nvSpPr>
        <p:spPr>
          <a:xfrm>
            <a:off x="186584" y="1179873"/>
            <a:ext cx="11818603" cy="5034116"/>
          </a:xfrm>
          <a:prstGeom prst="rect">
            <a:avLst/>
          </a:prstGeom>
          <a:noFill/>
          <a:ln>
            <a:noFill/>
          </a:ln>
        </p:spPr>
        <p:txBody>
          <a:bodyPr anchorCtr="0" anchor="ctr"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US"/>
              <a:t>Cal/Val updates in CEOS-CGMS Greenhouse Gas Roadmap v2 </a:t>
            </a:r>
            <a:endParaRPr/>
          </a:p>
          <a:p>
            <a:pPr indent="-381000" lvl="1" marL="914400" rtl="0" algn="l">
              <a:lnSpc>
                <a:spcPct val="90000"/>
              </a:lnSpc>
              <a:spcBef>
                <a:spcPts val="500"/>
              </a:spcBef>
              <a:spcAft>
                <a:spcPts val="0"/>
              </a:spcAft>
              <a:buSzPts val="2400"/>
              <a:buChar char="▪"/>
            </a:pPr>
            <a:r>
              <a:rPr lang="en-US"/>
              <a:t>incl. WGCV related and coordination with AC-VC, Cal/Val networks role and challenges, Global Mapper/Facility Scale (New Space), emissions/fluxes validation challenges</a:t>
            </a:r>
            <a:endParaRPr/>
          </a:p>
          <a:p>
            <a:pPr indent="-381000" lvl="1" marL="914400" rtl="0" algn="l">
              <a:lnSpc>
                <a:spcPct val="90000"/>
              </a:lnSpc>
              <a:spcBef>
                <a:spcPts val="500"/>
              </a:spcBef>
              <a:spcAft>
                <a:spcPts val="0"/>
              </a:spcAft>
              <a:buSzPts val="2400"/>
              <a:buChar char="▪"/>
            </a:pPr>
            <a:r>
              <a:rPr lang="en-US"/>
              <a:t>Annexe C – Implementation Actions – Cal/Val as a living document</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Facility scale L2/emissions/fluxes validation</a:t>
            </a:r>
            <a:endParaRPr/>
          </a:p>
          <a:p>
            <a:pPr indent="-381000" lvl="1" marL="914400" rtl="0" algn="l">
              <a:lnSpc>
                <a:spcPct val="90000"/>
              </a:lnSpc>
              <a:spcBef>
                <a:spcPts val="500"/>
              </a:spcBef>
              <a:spcAft>
                <a:spcPts val="0"/>
              </a:spcAft>
              <a:buSzPts val="2400"/>
              <a:buChar char="▪"/>
            </a:pPr>
            <a:r>
              <a:rPr lang="en-US"/>
              <a:t>JPL/ESA/NASA collaboration with commercial operators (GHGSat, CCMs…)</a:t>
            </a:r>
            <a:endParaRPr/>
          </a:p>
          <a:p>
            <a:pPr indent="-381000" lvl="1" marL="914400" rtl="0" algn="l">
              <a:lnSpc>
                <a:spcPct val="90000"/>
              </a:lnSpc>
              <a:spcBef>
                <a:spcPts val="500"/>
              </a:spcBef>
              <a:spcAft>
                <a:spcPts val="0"/>
              </a:spcAft>
              <a:buSzPts val="2400"/>
              <a:buChar char="▪"/>
            </a:pPr>
            <a:r>
              <a:rPr lang="en-US"/>
              <a:t>IMEO Cal/Val Testing WG</a:t>
            </a:r>
            <a:endParaRPr/>
          </a:p>
          <a:p>
            <a:pPr indent="-381000" lvl="1" marL="914400" rtl="0" algn="l">
              <a:lnSpc>
                <a:spcPct val="90000"/>
              </a:lnSpc>
              <a:spcBef>
                <a:spcPts val="500"/>
              </a:spcBef>
              <a:spcAft>
                <a:spcPts val="0"/>
              </a:spcAft>
              <a:buSzPts val="2400"/>
              <a:buChar char="▪"/>
            </a:pPr>
            <a:r>
              <a:rPr lang="en-US"/>
              <a:t>Continued work on ‘</a:t>
            </a:r>
            <a:r>
              <a:rPr i="1" lang="en-US"/>
              <a:t>Common Practices for Quantifying, Reporting, Validating, and Assessing Facility Scale Methane Emissions Using Remote Sensing</a:t>
            </a:r>
            <a:r>
              <a:rPr lang="en-US"/>
              <a:t>’ by Worden </a:t>
            </a:r>
            <a:r>
              <a:rPr i="1" lang="en-US"/>
              <a:t>et al.</a:t>
            </a:r>
            <a:r>
              <a:rPr lang="en-US"/>
              <a:t> and need for extension to area fluxes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GHG Cal/Val updates at AC-VC-20 (this week in College Park, MD)</a:t>
            </a:r>
            <a:endParaRPr/>
          </a:p>
        </p:txBody>
      </p:sp>
      <p:sp>
        <p:nvSpPr>
          <p:cNvPr id="348" name="Google Shape;348;p20"/>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GHG Cal/Val Highlights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21"/>
          <p:cNvSpPr txBox="1"/>
          <p:nvPr>
            <p:ph idx="1" type="body"/>
          </p:nvPr>
        </p:nvSpPr>
        <p:spPr>
          <a:xfrm>
            <a:off x="166216" y="1259839"/>
            <a:ext cx="11375631" cy="4852209"/>
          </a:xfrm>
          <a:prstGeom prst="rect">
            <a:avLst/>
          </a:prstGeom>
          <a:noFill/>
          <a:ln>
            <a:noFill/>
          </a:ln>
        </p:spPr>
        <p:txBody>
          <a:bodyPr anchorCtr="0" anchor="ctr" bIns="45700" lIns="91425" spcFirstLastPara="1" rIns="91425" wrap="square" tIns="45700">
            <a:noAutofit/>
          </a:bodyPr>
          <a:lstStyle/>
          <a:p>
            <a:pPr indent="0" lvl="0" marL="50800" rtl="0" algn="l">
              <a:lnSpc>
                <a:spcPct val="90000"/>
              </a:lnSpc>
              <a:spcBef>
                <a:spcPts val="1200"/>
              </a:spcBef>
              <a:spcAft>
                <a:spcPts val="0"/>
              </a:spcAft>
              <a:buSzPts val="2800"/>
              <a:buNone/>
            </a:pPr>
            <a:r>
              <a:rPr b="1" lang="en-US" sz="3200">
                <a:solidFill>
                  <a:srgbClr val="002060"/>
                </a:solidFill>
              </a:rPr>
              <a:t>Cal/Val coordination </a:t>
            </a:r>
            <a:r>
              <a:rPr b="1" lang="en-US" sz="2000">
                <a:solidFill>
                  <a:srgbClr val="92D050"/>
                </a:solidFill>
              </a:rPr>
              <a:t>(VC-20-02)</a:t>
            </a:r>
            <a:r>
              <a:rPr b="1" lang="en-US" sz="2000">
                <a:solidFill>
                  <a:srgbClr val="002060"/>
                </a:solidFill>
              </a:rPr>
              <a:t> </a:t>
            </a:r>
            <a:r>
              <a:rPr b="1" lang="en-US" sz="3200">
                <a:solidFill>
                  <a:srgbClr val="002060"/>
                </a:solidFill>
              </a:rPr>
              <a:t>&amp; plans </a:t>
            </a:r>
            <a:r>
              <a:rPr b="1" lang="en-US" sz="2000">
                <a:solidFill>
                  <a:srgbClr val="92D050"/>
                </a:solidFill>
              </a:rPr>
              <a:t>(VC-20-03)</a:t>
            </a:r>
            <a:endParaRPr b="1" sz="3200">
              <a:solidFill>
                <a:srgbClr val="002060"/>
              </a:solidFill>
            </a:endParaRPr>
          </a:p>
          <a:p>
            <a:pPr indent="-406400" lvl="1" marL="457200" rtl="0" algn="l">
              <a:lnSpc>
                <a:spcPct val="90000"/>
              </a:lnSpc>
              <a:spcBef>
                <a:spcPts val="1800"/>
              </a:spcBef>
              <a:spcAft>
                <a:spcPts val="0"/>
              </a:spcAft>
              <a:buSzPts val="2800"/>
              <a:buFont typeface="Noto Sans Symbols"/>
              <a:buChar char="❖"/>
            </a:pPr>
            <a:r>
              <a:rPr lang="en-US"/>
              <a:t>L2 algorithms: Sentinel-4 L2 prototype testing on GEMS; NO</a:t>
            </a:r>
            <a:r>
              <a:rPr baseline="-25000" lang="en-US"/>
              <a:t>2</a:t>
            </a:r>
            <a:r>
              <a:rPr lang="en-US"/>
              <a:t> and HCHO algorithms round-robin studies</a:t>
            </a:r>
            <a:endParaRPr/>
          </a:p>
          <a:p>
            <a:pPr indent="-406400" lvl="1" marL="457200" rtl="0" algn="l">
              <a:lnSpc>
                <a:spcPct val="90000"/>
              </a:lnSpc>
              <a:spcBef>
                <a:spcPts val="1200"/>
              </a:spcBef>
              <a:spcAft>
                <a:spcPts val="0"/>
              </a:spcAft>
              <a:buSzPts val="2800"/>
              <a:buFont typeface="Noto Sans Symbols"/>
              <a:buChar char="❖"/>
            </a:pPr>
            <a:r>
              <a:rPr lang="en-US"/>
              <a:t>International collaboration on FRMs and other validation data: collaborative airborne campaigns, Pandonia Global Network &amp; Pandora Asian Network, CINDI-3 MAX-DOAS community campaign with participation of other networks</a:t>
            </a:r>
            <a:endParaRPr/>
          </a:p>
          <a:p>
            <a:pPr indent="-406400" lvl="1" marL="457200" rtl="0" algn="l">
              <a:lnSpc>
                <a:spcPct val="90000"/>
              </a:lnSpc>
              <a:spcBef>
                <a:spcPts val="1200"/>
              </a:spcBef>
              <a:spcAft>
                <a:spcPts val="0"/>
              </a:spcAft>
              <a:buSzPts val="2800"/>
              <a:buFont typeface="Noto Sans Symbols"/>
              <a:buChar char="❖"/>
            </a:pPr>
            <a:r>
              <a:rPr lang="en-US"/>
              <a:t>Sentinel-5P MPC operational validation service (2017-2027) as pathfinder for:</a:t>
            </a:r>
            <a:endParaRPr/>
          </a:p>
          <a:p>
            <a:pPr indent="-406400" lvl="2" marL="914400" rtl="0" algn="l">
              <a:lnSpc>
                <a:spcPct val="90000"/>
              </a:lnSpc>
              <a:spcBef>
                <a:spcPts val="1200"/>
              </a:spcBef>
              <a:spcAft>
                <a:spcPts val="0"/>
              </a:spcAft>
              <a:buSzPts val="2800"/>
              <a:buFont typeface="Noto Sans Symbols"/>
              <a:buChar char="▪"/>
            </a:pPr>
            <a:r>
              <a:rPr lang="en-US" sz="2200"/>
              <a:t>ESA PEGASOS validation service for GEMS (2022-2024). PEGASOS to be continued and extended to TEMPO (2025-2026)</a:t>
            </a:r>
            <a:endParaRPr/>
          </a:p>
          <a:p>
            <a:pPr indent="-406400" lvl="2" marL="914400" rtl="0" algn="l">
              <a:lnSpc>
                <a:spcPct val="90000"/>
              </a:lnSpc>
              <a:spcBef>
                <a:spcPts val="1200"/>
              </a:spcBef>
              <a:spcAft>
                <a:spcPts val="0"/>
              </a:spcAft>
              <a:buSzPts val="2800"/>
              <a:buFont typeface="Noto Sans Symbols"/>
              <a:buChar char="▪"/>
            </a:pPr>
            <a:r>
              <a:rPr lang="en-US" sz="2200"/>
              <a:t>EUMETSAT operational validation system for Sentinel-4, Sentinel-5 and CO2M</a:t>
            </a:r>
            <a:endParaRPr/>
          </a:p>
          <a:p>
            <a:pPr indent="-406400" lvl="1" marL="457200" rtl="0" algn="l">
              <a:lnSpc>
                <a:spcPct val="90000"/>
              </a:lnSpc>
              <a:spcBef>
                <a:spcPts val="1200"/>
              </a:spcBef>
              <a:spcAft>
                <a:spcPts val="0"/>
              </a:spcAft>
              <a:buSzPts val="2800"/>
              <a:buFont typeface="Noto Sans Symbols"/>
              <a:buChar char="❖"/>
            </a:pPr>
            <a:r>
              <a:rPr lang="en-US"/>
              <a:t>EUMETSAT ITT (deadline 2024/10) scientific service for CO2M product (incl. NO</a:t>
            </a:r>
            <a:r>
              <a:rPr baseline="-25000" lang="en-US"/>
              <a:t>2</a:t>
            </a:r>
            <a:r>
              <a:rPr lang="en-US"/>
              <a:t>) validation methods, reference data provision and processing</a:t>
            </a:r>
            <a:endParaRPr/>
          </a:p>
        </p:txBody>
      </p:sp>
      <p:sp>
        <p:nvSpPr>
          <p:cNvPr id="354" name="Google Shape;354;p21"/>
          <p:cNvSpPr txBox="1"/>
          <p:nvPr>
            <p:ph type="title"/>
          </p:nvPr>
        </p:nvSpPr>
        <p:spPr>
          <a:xfrm>
            <a:off x="176048" y="175939"/>
            <a:ext cx="9770057"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Air Quality Constellation Validation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2"/>
          <p:cNvSpPr txBox="1"/>
          <p:nvPr>
            <p:ph idx="1" type="body"/>
          </p:nvPr>
        </p:nvSpPr>
        <p:spPr>
          <a:xfrm>
            <a:off x="166216" y="1107137"/>
            <a:ext cx="11304424" cy="5055712"/>
          </a:xfrm>
          <a:prstGeom prst="rect">
            <a:avLst/>
          </a:prstGeom>
          <a:noFill/>
          <a:ln>
            <a:noFill/>
          </a:ln>
        </p:spPr>
        <p:txBody>
          <a:bodyPr anchorCtr="0" anchor="t" bIns="45700" lIns="91425" spcFirstLastPara="1" rIns="91425" wrap="square" tIns="45700">
            <a:noAutofit/>
          </a:bodyPr>
          <a:lstStyle/>
          <a:p>
            <a:pPr indent="0" lvl="0" marL="50800" rtl="0" algn="l">
              <a:lnSpc>
                <a:spcPct val="90000"/>
              </a:lnSpc>
              <a:spcBef>
                <a:spcPts val="1200"/>
              </a:spcBef>
              <a:spcAft>
                <a:spcPts val="0"/>
              </a:spcAft>
              <a:buSzPts val="2800"/>
              <a:buNone/>
            </a:pPr>
            <a:r>
              <a:rPr b="1" lang="en-US" sz="3200">
                <a:solidFill>
                  <a:srgbClr val="002060"/>
                </a:solidFill>
              </a:rPr>
              <a:t>Cal/Val Announcements of Opportunities </a:t>
            </a:r>
            <a:r>
              <a:rPr b="1" lang="en-US" sz="2000">
                <a:solidFill>
                  <a:srgbClr val="92D050"/>
                </a:solidFill>
              </a:rPr>
              <a:t>(VC-20-04)</a:t>
            </a:r>
            <a:endParaRPr b="1" sz="3200">
              <a:solidFill>
                <a:srgbClr val="002060"/>
              </a:solidFill>
            </a:endParaRPr>
          </a:p>
          <a:p>
            <a:pPr indent="-406400" lvl="1" marL="457200" rtl="0" algn="l">
              <a:lnSpc>
                <a:spcPct val="90000"/>
              </a:lnSpc>
              <a:spcBef>
                <a:spcPts val="1800"/>
              </a:spcBef>
              <a:spcAft>
                <a:spcPts val="0"/>
              </a:spcAft>
              <a:buSzPts val="2800"/>
              <a:buFont typeface="Noto Sans Symbols"/>
              <a:buChar char="❖"/>
            </a:pPr>
            <a:r>
              <a:rPr lang="en-US"/>
              <a:t>GEMS AO (L 2020/02) 🡪 ongoing Cal/Val activities with international participation; airborne campaigns, cross-validations</a:t>
            </a:r>
            <a:endParaRPr/>
          </a:p>
          <a:p>
            <a:pPr indent="-406400" lvl="1" marL="457200" rtl="0" algn="l">
              <a:lnSpc>
                <a:spcPct val="90000"/>
              </a:lnSpc>
              <a:spcBef>
                <a:spcPts val="1200"/>
              </a:spcBef>
              <a:spcAft>
                <a:spcPts val="0"/>
              </a:spcAft>
              <a:buSzPts val="2800"/>
              <a:buFont typeface="Noto Sans Symbols"/>
              <a:buChar char="❖"/>
            </a:pPr>
            <a:r>
              <a:rPr lang="en-US"/>
              <a:t>TEMPO (L 2023/04), Mission Validation Plan, joint NASA/NOAA science field campaigns contribute to validation</a:t>
            </a:r>
            <a:endParaRPr/>
          </a:p>
          <a:p>
            <a:pPr indent="-406400" lvl="1" marL="457200" rtl="0" algn="l">
              <a:lnSpc>
                <a:spcPct val="90000"/>
              </a:lnSpc>
              <a:spcBef>
                <a:spcPts val="1200"/>
              </a:spcBef>
              <a:spcAft>
                <a:spcPts val="0"/>
              </a:spcAft>
              <a:buSzPts val="2800"/>
              <a:buFont typeface="Noto Sans Symbols"/>
              <a:buChar char="❖"/>
            </a:pPr>
            <a:r>
              <a:rPr lang="en-US"/>
              <a:t>Joint ESA/EUMETSAT AO Call (closed October 11, 2024) for the Cal/Val of Sentinel-4 and -5 (first launches in 2025-2026)</a:t>
            </a:r>
            <a:endParaRPr/>
          </a:p>
          <a:p>
            <a:pPr indent="-406400" lvl="2" marL="914400" rtl="0" algn="l">
              <a:lnSpc>
                <a:spcPct val="90000"/>
              </a:lnSpc>
              <a:spcBef>
                <a:spcPts val="1200"/>
              </a:spcBef>
              <a:spcAft>
                <a:spcPts val="0"/>
              </a:spcAft>
              <a:buSzPts val="2800"/>
              <a:buFont typeface="Noto Sans Symbols"/>
              <a:buChar char="▪"/>
            </a:pPr>
            <a:r>
              <a:rPr lang="en-US"/>
              <a:t>Validation data analysis and reporting aligned with staggered release of L2 products</a:t>
            </a:r>
            <a:endParaRPr/>
          </a:p>
          <a:p>
            <a:pPr indent="-406400" lvl="2" marL="914400" rtl="0" algn="l">
              <a:lnSpc>
                <a:spcPct val="90000"/>
              </a:lnSpc>
              <a:spcBef>
                <a:spcPts val="1200"/>
              </a:spcBef>
              <a:spcAft>
                <a:spcPts val="0"/>
              </a:spcAft>
              <a:buSzPts val="2800"/>
              <a:buFont typeface="Noto Sans Symbols"/>
              <a:buChar char="▪"/>
            </a:pPr>
            <a:r>
              <a:rPr lang="en-US"/>
              <a:t>Proposed validation data must evaluate CEOS-FRM maturity level.</a:t>
            </a:r>
            <a:endParaRPr/>
          </a:p>
          <a:p>
            <a:pPr indent="-406400" lvl="2" marL="914400" rtl="0" algn="l">
              <a:lnSpc>
                <a:spcPct val="90000"/>
              </a:lnSpc>
              <a:spcBef>
                <a:spcPts val="1200"/>
              </a:spcBef>
              <a:spcAft>
                <a:spcPts val="0"/>
              </a:spcAft>
              <a:buSzPts val="2800"/>
              <a:buFont typeface="Noto Sans Symbols"/>
              <a:buChar char="▪"/>
            </a:pPr>
            <a:r>
              <a:rPr lang="en-US"/>
              <a:t>Synergies with Sentinel-5P, GEMS, TEMPO, OMPS and other validation efforts encouraged</a:t>
            </a:r>
            <a:endParaRPr/>
          </a:p>
        </p:txBody>
      </p:sp>
      <p:sp>
        <p:nvSpPr>
          <p:cNvPr id="360" name="Google Shape;360;p22"/>
          <p:cNvSpPr txBox="1"/>
          <p:nvPr>
            <p:ph type="title"/>
          </p:nvPr>
        </p:nvSpPr>
        <p:spPr>
          <a:xfrm>
            <a:off x="176048" y="175939"/>
            <a:ext cx="9770057"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Air Quality Constellation Validation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23"/>
          <p:cNvPicPr preferRelativeResize="0"/>
          <p:nvPr/>
        </p:nvPicPr>
        <p:blipFill rotWithShape="1">
          <a:blip r:embed="rId3">
            <a:alphaModFix/>
          </a:blip>
          <a:srcRect b="0" l="0" r="0" t="0"/>
          <a:stretch/>
        </p:blipFill>
        <p:spPr>
          <a:xfrm>
            <a:off x="7347697" y="4298750"/>
            <a:ext cx="2199421" cy="2069804"/>
          </a:xfrm>
          <a:prstGeom prst="rect">
            <a:avLst/>
          </a:prstGeom>
          <a:noFill/>
          <a:ln>
            <a:noFill/>
          </a:ln>
        </p:spPr>
      </p:pic>
      <p:sp>
        <p:nvSpPr>
          <p:cNvPr id="366" name="Google Shape;366;p23"/>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CINDI-3   </a:t>
            </a:r>
            <a:r>
              <a:rPr lang="en-US" sz="2400"/>
              <a:t>(May 21 – June 21, 2024)</a:t>
            </a:r>
            <a:endParaRPr b="1">
              <a:solidFill>
                <a:srgbClr val="92D050"/>
              </a:solidFill>
            </a:endParaRPr>
          </a:p>
        </p:txBody>
      </p:sp>
      <p:grpSp>
        <p:nvGrpSpPr>
          <p:cNvPr id="367" name="Google Shape;367;p23"/>
          <p:cNvGrpSpPr/>
          <p:nvPr/>
        </p:nvGrpSpPr>
        <p:grpSpPr>
          <a:xfrm>
            <a:off x="242208" y="3691114"/>
            <a:ext cx="5834127" cy="2786233"/>
            <a:chOff x="5983745" y="1379156"/>
            <a:chExt cx="5924075" cy="3206379"/>
          </a:xfrm>
        </p:grpSpPr>
        <p:pic>
          <p:nvPicPr>
            <p:cNvPr id="368" name="Google Shape;368;p23"/>
            <p:cNvPicPr preferRelativeResize="0"/>
            <p:nvPr/>
          </p:nvPicPr>
          <p:blipFill rotWithShape="1">
            <a:blip r:embed="rId4">
              <a:alphaModFix/>
            </a:blip>
            <a:srcRect b="3442" l="0" r="24113" t="2433"/>
            <a:stretch/>
          </p:blipFill>
          <p:spPr>
            <a:xfrm>
              <a:off x="6056925" y="1379156"/>
              <a:ext cx="4552487" cy="2909365"/>
            </a:xfrm>
            <a:prstGeom prst="rect">
              <a:avLst/>
            </a:prstGeom>
            <a:noFill/>
            <a:ln cap="flat" cmpd="sng" w="9525">
              <a:solidFill>
                <a:srgbClr val="002060"/>
              </a:solidFill>
              <a:prstDash val="solid"/>
              <a:round/>
              <a:headEnd len="sm" w="sm" type="none"/>
              <a:tailEnd len="sm" w="sm" type="none"/>
            </a:ln>
          </p:spPr>
        </p:pic>
        <p:sp>
          <p:nvSpPr>
            <p:cNvPr id="369" name="Google Shape;369;p23"/>
            <p:cNvSpPr txBox="1"/>
            <p:nvPr/>
          </p:nvSpPr>
          <p:spPr>
            <a:xfrm>
              <a:off x="5983745" y="4277758"/>
              <a:ext cx="592407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Additional species: CHOCHO and HONO</a:t>
              </a:r>
              <a:endParaRPr b="0" i="0" sz="1400" u="none" cap="none" strike="noStrike">
                <a:solidFill>
                  <a:srgbClr val="000000"/>
                </a:solidFill>
                <a:latin typeface="Arial"/>
                <a:ea typeface="Arial"/>
                <a:cs typeface="Arial"/>
                <a:sym typeface="Arial"/>
              </a:endParaRPr>
            </a:p>
          </p:txBody>
        </p:sp>
      </p:grpSp>
      <p:pic>
        <p:nvPicPr>
          <p:cNvPr id="370" name="Google Shape;370;p23"/>
          <p:cNvPicPr preferRelativeResize="0"/>
          <p:nvPr/>
        </p:nvPicPr>
        <p:blipFill rotWithShape="1">
          <a:blip r:embed="rId5">
            <a:alphaModFix/>
          </a:blip>
          <a:srcRect b="0" l="0" r="0" t="0"/>
          <a:stretch/>
        </p:blipFill>
        <p:spPr>
          <a:xfrm>
            <a:off x="10160635" y="1658815"/>
            <a:ext cx="1829335" cy="1139199"/>
          </a:xfrm>
          <a:prstGeom prst="rect">
            <a:avLst/>
          </a:prstGeom>
          <a:noFill/>
          <a:ln>
            <a:noFill/>
          </a:ln>
        </p:spPr>
      </p:pic>
      <p:pic>
        <p:nvPicPr>
          <p:cNvPr id="371" name="Google Shape;371;p23"/>
          <p:cNvPicPr preferRelativeResize="0"/>
          <p:nvPr/>
        </p:nvPicPr>
        <p:blipFill rotWithShape="1">
          <a:blip r:embed="rId6">
            <a:alphaModFix/>
          </a:blip>
          <a:srcRect b="0" l="0" r="0" t="0"/>
          <a:stretch/>
        </p:blipFill>
        <p:spPr>
          <a:xfrm>
            <a:off x="9992131" y="3342804"/>
            <a:ext cx="2158541" cy="839433"/>
          </a:xfrm>
          <a:prstGeom prst="rect">
            <a:avLst/>
          </a:prstGeom>
          <a:noFill/>
          <a:ln>
            <a:noFill/>
          </a:ln>
        </p:spPr>
      </p:pic>
      <p:pic>
        <p:nvPicPr>
          <p:cNvPr id="372" name="Google Shape;372;p23"/>
          <p:cNvPicPr preferRelativeResize="0"/>
          <p:nvPr/>
        </p:nvPicPr>
        <p:blipFill rotWithShape="1">
          <a:blip r:embed="rId7">
            <a:alphaModFix/>
          </a:blip>
          <a:srcRect b="0" l="0" r="0" t="0"/>
          <a:stretch/>
        </p:blipFill>
        <p:spPr>
          <a:xfrm>
            <a:off x="10316753" y="4275065"/>
            <a:ext cx="1509295" cy="1115385"/>
          </a:xfrm>
          <a:prstGeom prst="rect">
            <a:avLst/>
          </a:prstGeom>
          <a:noFill/>
          <a:ln>
            <a:noFill/>
          </a:ln>
        </p:spPr>
      </p:pic>
      <p:pic>
        <p:nvPicPr>
          <p:cNvPr id="373" name="Google Shape;373;p23"/>
          <p:cNvPicPr preferRelativeResize="0"/>
          <p:nvPr/>
        </p:nvPicPr>
        <p:blipFill rotWithShape="1">
          <a:blip r:embed="rId8">
            <a:alphaModFix/>
          </a:blip>
          <a:srcRect b="0" l="0" r="0" t="0"/>
          <a:stretch/>
        </p:blipFill>
        <p:spPr>
          <a:xfrm>
            <a:off x="10181851" y="5478323"/>
            <a:ext cx="1767846" cy="894659"/>
          </a:xfrm>
          <a:prstGeom prst="rect">
            <a:avLst/>
          </a:prstGeom>
          <a:noFill/>
          <a:ln>
            <a:noFill/>
          </a:ln>
        </p:spPr>
      </p:pic>
      <p:pic>
        <p:nvPicPr>
          <p:cNvPr id="374" name="Google Shape;374;p23"/>
          <p:cNvPicPr preferRelativeResize="0"/>
          <p:nvPr/>
        </p:nvPicPr>
        <p:blipFill rotWithShape="1">
          <a:blip r:embed="rId9">
            <a:alphaModFix/>
          </a:blip>
          <a:srcRect b="0" l="0" r="0" t="11872"/>
          <a:stretch/>
        </p:blipFill>
        <p:spPr>
          <a:xfrm>
            <a:off x="5141187" y="4377029"/>
            <a:ext cx="2170526" cy="1986262"/>
          </a:xfrm>
          <a:prstGeom prst="rect">
            <a:avLst/>
          </a:prstGeom>
          <a:noFill/>
          <a:ln>
            <a:noFill/>
          </a:ln>
        </p:spPr>
      </p:pic>
      <p:sp>
        <p:nvSpPr>
          <p:cNvPr id="375" name="Google Shape;375;p23"/>
          <p:cNvSpPr txBox="1"/>
          <p:nvPr>
            <p:ph idx="1" type="body"/>
          </p:nvPr>
        </p:nvSpPr>
        <p:spPr>
          <a:xfrm>
            <a:off x="287598" y="1143234"/>
            <a:ext cx="11627671" cy="24314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600"/>
              <a:buFont typeface="Arial"/>
              <a:buNone/>
            </a:pPr>
            <a:r>
              <a:rPr b="1" lang="en-US" sz="2600" u="none" cap="none" strike="noStrike">
                <a:solidFill>
                  <a:srgbClr val="002060"/>
                </a:solidFill>
                <a:latin typeface="Arial"/>
                <a:ea typeface="Arial"/>
                <a:cs typeface="Arial"/>
                <a:sym typeface="Arial"/>
              </a:rPr>
              <a:t>The Third Cabauw INtercomparison of DOAS-like Instruments (CINDI-3) </a:t>
            </a:r>
            <a:endParaRPr/>
          </a:p>
          <a:p>
            <a:pPr indent="0" lvl="0" marL="0" marR="0" rtl="0" algn="l">
              <a:lnSpc>
                <a:spcPct val="100000"/>
              </a:lnSpc>
              <a:spcBef>
                <a:spcPts val="0"/>
              </a:spcBef>
              <a:spcAft>
                <a:spcPts val="0"/>
              </a:spcAft>
              <a:buClr>
                <a:schemeClr val="dk1"/>
              </a:buClr>
              <a:buSzPts val="1400"/>
              <a:buFont typeface="Arial"/>
              <a:buNone/>
            </a:pPr>
            <a:r>
              <a:t/>
            </a:r>
            <a:endParaRPr sz="1400">
              <a:solidFill>
                <a:srgbClr val="002060"/>
              </a:solidFill>
              <a:latin typeface="Arial"/>
              <a:ea typeface="Arial"/>
              <a:cs typeface="Arial"/>
              <a:sym typeface="Arial"/>
            </a:endParaRPr>
          </a:p>
          <a:p>
            <a:pPr indent="0" lvl="0" marL="0" rtl="0" algn="l">
              <a:lnSpc>
                <a:spcPct val="100000"/>
              </a:lnSpc>
              <a:spcBef>
                <a:spcPts val="0"/>
              </a:spcBef>
              <a:spcAft>
                <a:spcPts val="0"/>
              </a:spcAft>
              <a:buClr>
                <a:srgbClr val="002060"/>
              </a:buClr>
              <a:buSzPts val="2000"/>
              <a:buNone/>
            </a:pPr>
            <a:r>
              <a:rPr lang="en-US" sz="2000">
                <a:solidFill>
                  <a:srgbClr val="002060"/>
                </a:solidFill>
                <a:latin typeface="Arial"/>
                <a:ea typeface="Arial"/>
                <a:cs typeface="Arial"/>
                <a:sym typeface="Arial"/>
              </a:rPr>
              <a:t>Semi-blind intercalibration and intercomparison campaign with external referee</a:t>
            </a:r>
            <a:endParaRPr/>
          </a:p>
          <a:p>
            <a:pPr indent="-285750" lvl="0" marL="285750" rtl="0" algn="l">
              <a:lnSpc>
                <a:spcPct val="100000"/>
              </a:lnSpc>
              <a:spcBef>
                <a:spcPts val="600"/>
              </a:spcBef>
              <a:spcAft>
                <a:spcPts val="0"/>
              </a:spcAft>
              <a:buClr>
                <a:srgbClr val="002060"/>
              </a:buClr>
              <a:buSzPts val="1800"/>
              <a:buFont typeface="Noto Sans Symbols"/>
              <a:buChar char="▪"/>
            </a:pPr>
            <a:r>
              <a:rPr lang="en-US" sz="1800">
                <a:solidFill>
                  <a:srgbClr val="002060"/>
                </a:solidFill>
                <a:latin typeface="Arial"/>
                <a:ea typeface="Arial"/>
                <a:cs typeface="Arial"/>
                <a:sym typeface="Arial"/>
              </a:rPr>
              <a:t>to intercalibrate instruments and assess mutual consistency of measurements</a:t>
            </a:r>
            <a:endParaRPr/>
          </a:p>
          <a:p>
            <a:pPr indent="-285750" lvl="0" marL="285750" rtl="0" algn="l">
              <a:lnSpc>
                <a:spcPct val="100000"/>
              </a:lnSpc>
              <a:spcBef>
                <a:spcPts val="600"/>
              </a:spcBef>
              <a:spcAft>
                <a:spcPts val="0"/>
              </a:spcAft>
              <a:buClr>
                <a:srgbClr val="002060"/>
              </a:buClr>
              <a:buSzPts val="1800"/>
              <a:buFont typeface="Noto Sans Symbols"/>
              <a:buChar char="▪"/>
            </a:pPr>
            <a:r>
              <a:rPr lang="en-US" sz="1800">
                <a:solidFill>
                  <a:srgbClr val="002060"/>
                </a:solidFill>
                <a:latin typeface="Arial"/>
                <a:ea typeface="Arial"/>
                <a:cs typeface="Arial"/>
                <a:sym typeface="Arial"/>
              </a:rPr>
              <a:t>to get NDACC and ACTRIS-CREGARS certification for new instruments</a:t>
            </a:r>
            <a:endParaRPr/>
          </a:p>
          <a:p>
            <a:pPr indent="-285750" lvl="0" marL="285750" rtl="0" algn="l">
              <a:lnSpc>
                <a:spcPct val="100000"/>
              </a:lnSpc>
              <a:spcBef>
                <a:spcPts val="600"/>
              </a:spcBef>
              <a:spcAft>
                <a:spcPts val="600"/>
              </a:spcAft>
              <a:buClr>
                <a:srgbClr val="002060"/>
              </a:buClr>
              <a:buSzPts val="1800"/>
              <a:buFont typeface="Noto Sans Symbols"/>
              <a:buChar char="▪"/>
            </a:pPr>
            <a:r>
              <a:rPr lang="en-US" sz="1800">
                <a:solidFill>
                  <a:srgbClr val="002060"/>
                </a:solidFill>
                <a:latin typeface="Arial"/>
                <a:ea typeface="Arial"/>
                <a:cs typeface="Arial"/>
                <a:sym typeface="Arial"/>
              </a:rPr>
              <a:t>to assess and improve FRM maturity for validation of CEOS Air Quality and Ozone                                  satellite constellations</a:t>
            </a:r>
            <a:endParaRPr sz="1800" u="none" cap="none" strike="noStrike">
              <a:solidFill>
                <a:srgbClr val="002060"/>
              </a:solidFill>
              <a:latin typeface="Arial"/>
              <a:ea typeface="Arial"/>
              <a:cs typeface="Arial"/>
              <a:sym typeface="Arial"/>
            </a:endParaRPr>
          </a:p>
        </p:txBody>
      </p:sp>
      <p:pic>
        <p:nvPicPr>
          <p:cNvPr id="376" name="Google Shape;376;p23"/>
          <p:cNvPicPr preferRelativeResize="0"/>
          <p:nvPr/>
        </p:nvPicPr>
        <p:blipFill rotWithShape="1">
          <a:blip r:embed="rId9">
            <a:alphaModFix/>
          </a:blip>
          <a:srcRect b="90601" l="19841" r="19586" t="29"/>
          <a:stretch/>
        </p:blipFill>
        <p:spPr>
          <a:xfrm>
            <a:off x="5830525" y="3809098"/>
            <a:ext cx="2949677" cy="473737"/>
          </a:xfrm>
          <a:prstGeom prst="rect">
            <a:avLst/>
          </a:prstGeom>
          <a:noFill/>
          <a:ln>
            <a:noFill/>
          </a:ln>
        </p:spPr>
      </p:pic>
      <p:pic>
        <p:nvPicPr>
          <p:cNvPr id="377" name="Google Shape;377;p23"/>
          <p:cNvPicPr preferRelativeResize="0"/>
          <p:nvPr/>
        </p:nvPicPr>
        <p:blipFill rotWithShape="1">
          <a:blip r:embed="rId10">
            <a:alphaModFix/>
          </a:blip>
          <a:srcRect b="0" l="0" r="0" t="0"/>
          <a:stretch/>
        </p:blipFill>
        <p:spPr>
          <a:xfrm>
            <a:off x="10214956" y="2896923"/>
            <a:ext cx="1572044" cy="608533"/>
          </a:xfrm>
          <a:prstGeom prst="rect">
            <a:avLst/>
          </a:prstGeom>
          <a:noFill/>
          <a:ln>
            <a:noFill/>
          </a:ln>
        </p:spPr>
      </p:pic>
      <p:sp>
        <p:nvSpPr>
          <p:cNvPr id="378" name="Google Shape;378;p23"/>
          <p:cNvSpPr txBox="1"/>
          <p:nvPr/>
        </p:nvSpPr>
        <p:spPr>
          <a:xfrm>
            <a:off x="5419511" y="3480616"/>
            <a:ext cx="381297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rgbClr val="0070C0"/>
                </a:solidFill>
                <a:latin typeface="Arial"/>
                <a:ea typeface="Arial"/>
                <a:cs typeface="Arial"/>
                <a:sym typeface="Arial"/>
              </a:rPr>
              <a:t>Observation protocol</a:t>
            </a:r>
            <a:endParaRPr b="1" i="0" sz="1600" u="none" cap="none" strike="noStrike">
              <a:solidFill>
                <a:srgbClr val="0070C0"/>
              </a:solidFill>
              <a:latin typeface="Arial"/>
              <a:ea typeface="Arial"/>
              <a:cs typeface="Arial"/>
              <a:sym typeface="Arial"/>
            </a:endParaRPr>
          </a:p>
        </p:txBody>
      </p:sp>
      <p:sp>
        <p:nvSpPr>
          <p:cNvPr id="379" name="Google Shape;379;p23"/>
          <p:cNvSpPr/>
          <p:nvPr/>
        </p:nvSpPr>
        <p:spPr>
          <a:xfrm>
            <a:off x="8325941" y="473975"/>
            <a:ext cx="128272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92D050"/>
                </a:solidFill>
                <a:latin typeface="Arial"/>
                <a:ea typeface="Arial"/>
                <a:cs typeface="Arial"/>
                <a:sym typeface="Arial"/>
              </a:rPr>
              <a:t>CV-24-01</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descr="A logo of a plane and cars&#10;&#10;Description automatically generated" id="384" name="Google Shape;384;p24"/>
          <p:cNvPicPr preferRelativeResize="0"/>
          <p:nvPr/>
        </p:nvPicPr>
        <p:blipFill rotWithShape="1">
          <a:blip r:embed="rId3">
            <a:alphaModFix/>
          </a:blip>
          <a:srcRect b="0" l="0" r="0" t="0"/>
          <a:stretch/>
        </p:blipFill>
        <p:spPr>
          <a:xfrm>
            <a:off x="9671920" y="269009"/>
            <a:ext cx="2390486" cy="1352558"/>
          </a:xfrm>
          <a:prstGeom prst="rect">
            <a:avLst/>
          </a:prstGeom>
          <a:noFill/>
          <a:ln>
            <a:noFill/>
          </a:ln>
        </p:spPr>
      </p:pic>
      <p:sp>
        <p:nvSpPr>
          <p:cNvPr id="385" name="Google Shape;385;p24"/>
          <p:cNvSpPr txBox="1"/>
          <p:nvPr/>
        </p:nvSpPr>
        <p:spPr>
          <a:xfrm>
            <a:off x="176048" y="1113192"/>
            <a:ext cx="611041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Cabauw, The Netherlands</a:t>
            </a:r>
            <a:endParaRPr b="0" i="0" sz="1800" u="none" cap="none" strike="noStrike">
              <a:solidFill>
                <a:srgbClr val="000000"/>
              </a:solidFill>
              <a:latin typeface="Arial"/>
              <a:ea typeface="Arial"/>
              <a:cs typeface="Arial"/>
              <a:sym typeface="Arial"/>
            </a:endParaRPr>
          </a:p>
        </p:txBody>
      </p:sp>
      <p:pic>
        <p:nvPicPr>
          <p:cNvPr id="386" name="Google Shape;386;p24"/>
          <p:cNvPicPr preferRelativeResize="0"/>
          <p:nvPr/>
        </p:nvPicPr>
        <p:blipFill rotWithShape="1">
          <a:blip r:embed="rId4">
            <a:alphaModFix/>
          </a:blip>
          <a:srcRect b="0" l="0" r="0" t="0"/>
          <a:stretch/>
        </p:blipFill>
        <p:spPr>
          <a:xfrm>
            <a:off x="268782" y="2286200"/>
            <a:ext cx="5718175" cy="3051175"/>
          </a:xfrm>
          <a:prstGeom prst="rect">
            <a:avLst/>
          </a:prstGeom>
          <a:noFill/>
          <a:ln>
            <a:noFill/>
          </a:ln>
        </p:spPr>
      </p:pic>
      <p:pic>
        <p:nvPicPr>
          <p:cNvPr descr="A tower with a large antenna&#10;&#10;Description automatically generated with medium confidence" id="387" name="Google Shape;387;p24"/>
          <p:cNvPicPr preferRelativeResize="0"/>
          <p:nvPr/>
        </p:nvPicPr>
        <p:blipFill rotWithShape="1">
          <a:blip r:embed="rId5">
            <a:alphaModFix/>
          </a:blip>
          <a:srcRect b="0" l="0" r="0" t="0"/>
          <a:stretch/>
        </p:blipFill>
        <p:spPr>
          <a:xfrm>
            <a:off x="9689533" y="2357890"/>
            <a:ext cx="2372873" cy="4219005"/>
          </a:xfrm>
          <a:prstGeom prst="rect">
            <a:avLst/>
          </a:prstGeom>
          <a:noFill/>
          <a:ln>
            <a:noFill/>
          </a:ln>
        </p:spPr>
      </p:pic>
      <p:sp>
        <p:nvSpPr>
          <p:cNvPr id="388" name="Google Shape;388;p24"/>
          <p:cNvSpPr txBox="1"/>
          <p:nvPr/>
        </p:nvSpPr>
        <p:spPr>
          <a:xfrm>
            <a:off x="252027" y="1720376"/>
            <a:ext cx="571817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UV-Vis intercalibration campaign organized as part of NDACC and ACTRIS CREGARS topical center, with additional ESA support.</a:t>
            </a:r>
            <a:endParaRPr b="0" i="0" sz="1400" u="none" cap="none" strike="noStrike">
              <a:solidFill>
                <a:srgbClr val="000000"/>
              </a:solidFill>
              <a:latin typeface="Arial"/>
              <a:ea typeface="Arial"/>
              <a:cs typeface="Arial"/>
              <a:sym typeface="Arial"/>
            </a:endParaRPr>
          </a:p>
        </p:txBody>
      </p:sp>
      <p:sp>
        <p:nvSpPr>
          <p:cNvPr id="389" name="Google Shape;389;p24"/>
          <p:cNvSpPr txBox="1"/>
          <p:nvPr/>
        </p:nvSpPr>
        <p:spPr>
          <a:xfrm>
            <a:off x="6149596" y="1421564"/>
            <a:ext cx="3222817" cy="424731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000000"/>
                </a:solidFill>
                <a:latin typeface="Arial"/>
                <a:ea typeface="Arial"/>
                <a:cs typeface="Arial"/>
                <a:sym typeface="Arial"/>
              </a:rPr>
              <a:t>Overview</a:t>
            </a:r>
            <a:endParaRPr/>
          </a:p>
          <a:p>
            <a:pPr indent="-285750" lvl="0" marL="285750" marR="0" rtl="0" algn="l">
              <a:lnSpc>
                <a:spcPct val="100000"/>
              </a:lnSpc>
              <a:spcBef>
                <a:spcPts val="6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35+ UV-VIS MAX-DOAS instruments intercompared, from 16 countries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60+ instruments deployed</a:t>
            </a:r>
            <a:endParaRPr/>
          </a:p>
          <a:p>
            <a:pPr indent="-285750" lvl="0" marL="285750" marR="0" rtl="0" algn="l">
              <a:lnSpc>
                <a:spcPct val="100000"/>
              </a:lnSpc>
              <a:spcBef>
                <a:spcPts val="6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100+ participants</a:t>
            </a:r>
            <a:endParaRPr/>
          </a:p>
          <a:p>
            <a:pPr indent="-285750" lvl="0" marL="285750" marR="0" rtl="0" algn="l">
              <a:lnSpc>
                <a:spcPct val="100000"/>
              </a:lnSpc>
              <a:spcBef>
                <a:spcPts val="6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FRM4DOAS central processing applied to 50% of participating instruments</a:t>
            </a:r>
            <a:endParaRPr/>
          </a:p>
          <a:p>
            <a:pPr indent="-285750" lvl="0" marL="285750" marR="0" rtl="0" algn="l">
              <a:lnSpc>
                <a:spcPct val="100000"/>
              </a:lnSpc>
              <a:spcBef>
                <a:spcPts val="6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Airborne deployment for NO</a:t>
            </a:r>
            <a:r>
              <a:rPr b="0" baseline="-25000" i="0" lang="en-US" sz="1800" u="none" cap="none" strike="noStrike">
                <a:solidFill>
                  <a:srgbClr val="000000"/>
                </a:solidFill>
                <a:latin typeface="Arial"/>
                <a:ea typeface="Arial"/>
                <a:cs typeface="Arial"/>
                <a:sym typeface="Arial"/>
              </a:rPr>
              <a:t>2</a:t>
            </a:r>
            <a:r>
              <a:rPr b="0" i="0" lang="en-US" sz="1800" u="none" cap="none" strike="noStrike">
                <a:solidFill>
                  <a:srgbClr val="000000"/>
                </a:solidFill>
                <a:latin typeface="Arial"/>
                <a:ea typeface="Arial"/>
                <a:cs typeface="Arial"/>
                <a:sym typeface="Arial"/>
              </a:rPr>
              <a:t> mapping and profiling</a:t>
            </a:r>
            <a:endParaRPr/>
          </a:p>
          <a:p>
            <a:pPr indent="-285750" lvl="0" marL="285750" marR="0" rtl="0" algn="l">
              <a:lnSpc>
                <a:spcPct val="100000"/>
              </a:lnSpc>
              <a:spcBef>
                <a:spcPts val="6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Data analysis in progress</a:t>
            </a:r>
            <a:endParaRPr b="0" i="0" sz="1800" u="none" cap="none" strike="noStrike">
              <a:solidFill>
                <a:srgbClr val="000000"/>
              </a:solidFill>
              <a:latin typeface="Arial"/>
              <a:ea typeface="Arial"/>
              <a:cs typeface="Arial"/>
              <a:sym typeface="Arial"/>
            </a:endParaRPr>
          </a:p>
        </p:txBody>
      </p:sp>
      <p:sp>
        <p:nvSpPr>
          <p:cNvPr id="390" name="Google Shape;390;p24"/>
          <p:cNvSpPr txBox="1"/>
          <p:nvPr/>
        </p:nvSpPr>
        <p:spPr>
          <a:xfrm>
            <a:off x="176048" y="14545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4400" u="none" cap="none" strike="noStrike">
                <a:solidFill>
                  <a:schemeClr val="lt1"/>
                </a:solidFill>
                <a:latin typeface="Arial"/>
                <a:ea typeface="Arial"/>
                <a:cs typeface="Arial"/>
                <a:sym typeface="Arial"/>
              </a:rPr>
              <a:t>CINDI-3   </a:t>
            </a:r>
            <a:r>
              <a:rPr b="0" i="0" lang="en-US" sz="1400" u="none" cap="none" strike="noStrike">
                <a:solidFill>
                  <a:srgbClr val="000000"/>
                </a:solidFill>
                <a:latin typeface="Arial"/>
                <a:ea typeface="Arial"/>
                <a:cs typeface="Arial"/>
                <a:sym typeface="Arial"/>
              </a:rPr>
              <a:t> </a:t>
            </a:r>
            <a:r>
              <a:rPr b="0" i="0" lang="en-US" sz="2400" u="none" cap="none" strike="noStrike">
                <a:solidFill>
                  <a:schemeClr val="lt1"/>
                </a:solidFill>
                <a:latin typeface="Arial"/>
                <a:ea typeface="Arial"/>
                <a:cs typeface="Arial"/>
                <a:sym typeface="Arial"/>
              </a:rPr>
              <a:t>(May 21 – June 21, 2024)</a:t>
            </a:r>
            <a:endParaRPr/>
          </a:p>
        </p:txBody>
      </p:sp>
      <p:sp>
        <p:nvSpPr>
          <p:cNvPr id="391" name="Google Shape;391;p24"/>
          <p:cNvSpPr/>
          <p:nvPr/>
        </p:nvSpPr>
        <p:spPr>
          <a:xfrm>
            <a:off x="8325941" y="473975"/>
            <a:ext cx="128272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92D050"/>
                </a:solidFill>
                <a:latin typeface="Arial"/>
                <a:ea typeface="Arial"/>
                <a:cs typeface="Arial"/>
                <a:sym typeface="Arial"/>
              </a:rPr>
              <a:t>CV-24-01</a:t>
            </a:r>
            <a:endParaRPr b="0" i="0" sz="2000" u="none" cap="none" strike="noStrike">
              <a:solidFill>
                <a:srgbClr val="000000"/>
              </a:solidFill>
              <a:latin typeface="Arial"/>
              <a:ea typeface="Arial"/>
              <a:cs typeface="Arial"/>
              <a:sym typeface="Arial"/>
            </a:endParaRPr>
          </a:p>
        </p:txBody>
      </p:sp>
      <p:pic>
        <p:nvPicPr>
          <p:cNvPr id="392" name="Google Shape;392;p24"/>
          <p:cNvPicPr preferRelativeResize="0"/>
          <p:nvPr/>
        </p:nvPicPr>
        <p:blipFill rotWithShape="1">
          <a:blip r:embed="rId6">
            <a:alphaModFix/>
          </a:blip>
          <a:srcRect b="0" l="0" r="11023" t="0"/>
          <a:stretch/>
        </p:blipFill>
        <p:spPr>
          <a:xfrm>
            <a:off x="1876592" y="5927828"/>
            <a:ext cx="4998993" cy="541238"/>
          </a:xfrm>
          <a:prstGeom prst="rect">
            <a:avLst/>
          </a:prstGeom>
          <a:noFill/>
          <a:ln>
            <a:noFill/>
          </a:ln>
        </p:spPr>
      </p:pic>
      <p:pic>
        <p:nvPicPr>
          <p:cNvPr id="393" name="Google Shape;393;p24"/>
          <p:cNvPicPr preferRelativeResize="0"/>
          <p:nvPr/>
        </p:nvPicPr>
        <p:blipFill rotWithShape="1">
          <a:blip r:embed="rId7">
            <a:alphaModFix/>
          </a:blip>
          <a:srcRect b="-1" l="0" r="0" t="5983"/>
          <a:stretch/>
        </p:blipFill>
        <p:spPr>
          <a:xfrm>
            <a:off x="6927988" y="6051379"/>
            <a:ext cx="1041058" cy="361480"/>
          </a:xfrm>
          <a:prstGeom prst="rect">
            <a:avLst/>
          </a:prstGeom>
          <a:noFill/>
          <a:ln>
            <a:noFill/>
          </a:ln>
        </p:spPr>
      </p:pic>
      <p:pic>
        <p:nvPicPr>
          <p:cNvPr descr="A picture containing logo&#10;&#10;Description automatically generated" id="394" name="Google Shape;394;p24"/>
          <p:cNvPicPr preferRelativeResize="0"/>
          <p:nvPr/>
        </p:nvPicPr>
        <p:blipFill rotWithShape="1">
          <a:blip r:embed="rId8">
            <a:alphaModFix/>
          </a:blip>
          <a:srcRect b="0" l="0" r="0" t="0"/>
          <a:stretch/>
        </p:blipFill>
        <p:spPr>
          <a:xfrm>
            <a:off x="254499" y="5924424"/>
            <a:ext cx="885306" cy="523394"/>
          </a:xfrm>
          <a:prstGeom prst="rect">
            <a:avLst/>
          </a:prstGeom>
          <a:noFill/>
          <a:ln>
            <a:noFill/>
          </a:ln>
        </p:spPr>
      </p:pic>
      <p:pic>
        <p:nvPicPr>
          <p:cNvPr id="395" name="Google Shape;395;p24"/>
          <p:cNvPicPr preferRelativeResize="0"/>
          <p:nvPr/>
        </p:nvPicPr>
        <p:blipFill rotWithShape="1">
          <a:blip r:embed="rId9">
            <a:alphaModFix/>
          </a:blip>
          <a:srcRect b="0" l="0" r="0" t="0"/>
          <a:stretch/>
        </p:blipFill>
        <p:spPr>
          <a:xfrm>
            <a:off x="1172092" y="6042587"/>
            <a:ext cx="581897" cy="430029"/>
          </a:xfrm>
          <a:prstGeom prst="rect">
            <a:avLst/>
          </a:prstGeom>
          <a:noFill/>
          <a:ln>
            <a:noFill/>
          </a:ln>
        </p:spPr>
      </p:pic>
      <p:pic>
        <p:nvPicPr>
          <p:cNvPr id="396" name="Google Shape;396;p24"/>
          <p:cNvPicPr preferRelativeResize="0"/>
          <p:nvPr/>
        </p:nvPicPr>
        <p:blipFill rotWithShape="1">
          <a:blip r:embed="rId10">
            <a:alphaModFix/>
          </a:blip>
          <a:srcRect b="0" l="0" r="0" t="0"/>
          <a:stretch/>
        </p:blipFill>
        <p:spPr>
          <a:xfrm>
            <a:off x="9671920" y="1605280"/>
            <a:ext cx="2390486" cy="78278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25"/>
          <p:cNvSpPr txBox="1"/>
          <p:nvPr>
            <p:ph type="title"/>
          </p:nvPr>
        </p:nvSpPr>
        <p:spPr>
          <a:xfrm>
            <a:off x="6287201" y="177482"/>
            <a:ext cx="4789763" cy="7063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4400">
                <a:solidFill>
                  <a:schemeClr val="lt1"/>
                </a:solidFill>
                <a:latin typeface="Arial"/>
                <a:ea typeface="Arial"/>
                <a:cs typeface="Arial"/>
                <a:sym typeface="Arial"/>
              </a:rPr>
              <a:t>Highlights</a:t>
            </a:r>
            <a:endParaRPr sz="4400">
              <a:solidFill>
                <a:schemeClr val="lt1"/>
              </a:solidFill>
              <a:latin typeface="Arial"/>
              <a:ea typeface="Arial"/>
              <a:cs typeface="Arial"/>
              <a:sym typeface="Arial"/>
            </a:endParaRPr>
          </a:p>
        </p:txBody>
      </p:sp>
      <p:pic>
        <p:nvPicPr>
          <p:cNvPr descr="A person in a blue helmet holding a white object&#10;&#10;Description automatically generated" id="402" name="Google Shape;402;p25"/>
          <p:cNvPicPr preferRelativeResize="0"/>
          <p:nvPr/>
        </p:nvPicPr>
        <p:blipFill rotWithShape="1">
          <a:blip r:embed="rId3">
            <a:alphaModFix/>
          </a:blip>
          <a:srcRect b="13032" l="0" r="4" t="0"/>
          <a:stretch/>
        </p:blipFill>
        <p:spPr>
          <a:xfrm>
            <a:off x="20" y="10"/>
            <a:ext cx="3003103" cy="3912881"/>
          </a:xfrm>
          <a:prstGeom prst="rect">
            <a:avLst/>
          </a:prstGeom>
          <a:noFill/>
          <a:ln>
            <a:noFill/>
          </a:ln>
        </p:spPr>
      </p:pic>
      <p:pic>
        <p:nvPicPr>
          <p:cNvPr descr="A close-up of several cameras&#10;&#10;Description automatically generated" id="403" name="Google Shape;403;p25"/>
          <p:cNvPicPr preferRelativeResize="0"/>
          <p:nvPr/>
        </p:nvPicPr>
        <p:blipFill rotWithShape="1">
          <a:blip r:embed="rId4">
            <a:alphaModFix/>
          </a:blip>
          <a:srcRect b="-1" l="317" r="9125" t="0"/>
          <a:stretch/>
        </p:blipFill>
        <p:spPr>
          <a:xfrm>
            <a:off x="3180257" y="10"/>
            <a:ext cx="3016307" cy="2223328"/>
          </a:xfrm>
          <a:prstGeom prst="rect">
            <a:avLst/>
          </a:prstGeom>
          <a:noFill/>
          <a:ln>
            <a:noFill/>
          </a:ln>
        </p:spPr>
      </p:pic>
      <p:pic>
        <p:nvPicPr>
          <p:cNvPr descr="The back of a van with the door open&#10;&#10;Description automatically generated" id="404" name="Google Shape;404;p25"/>
          <p:cNvPicPr preferRelativeResize="0"/>
          <p:nvPr/>
        </p:nvPicPr>
        <p:blipFill rotWithShape="1">
          <a:blip r:embed="rId5">
            <a:alphaModFix/>
          </a:blip>
          <a:srcRect b="1032" l="0" r="-2" t="29358"/>
          <a:stretch/>
        </p:blipFill>
        <p:spPr>
          <a:xfrm>
            <a:off x="-1" y="4079988"/>
            <a:ext cx="3003123" cy="2778013"/>
          </a:xfrm>
          <a:prstGeom prst="rect">
            <a:avLst/>
          </a:prstGeom>
          <a:noFill/>
          <a:ln>
            <a:noFill/>
          </a:ln>
        </p:spPr>
      </p:pic>
      <p:pic>
        <p:nvPicPr>
          <p:cNvPr descr="A group of people sitting in a room&#10;&#10;Description automatically generated" id="405" name="Google Shape;405;p25"/>
          <p:cNvPicPr preferRelativeResize="0"/>
          <p:nvPr/>
        </p:nvPicPr>
        <p:blipFill rotWithShape="1">
          <a:blip r:embed="rId6">
            <a:alphaModFix/>
          </a:blip>
          <a:srcRect b="2" l="0" r="3" t="9146"/>
          <a:stretch/>
        </p:blipFill>
        <p:spPr>
          <a:xfrm>
            <a:off x="3180256" y="2395057"/>
            <a:ext cx="3016307" cy="2055326"/>
          </a:xfrm>
          <a:prstGeom prst="rect">
            <a:avLst/>
          </a:prstGeom>
          <a:noFill/>
          <a:ln>
            <a:noFill/>
          </a:ln>
        </p:spPr>
      </p:pic>
      <p:pic>
        <p:nvPicPr>
          <p:cNvPr descr="A person and person standing on a metal structure&#10;&#10;Description automatically generated" id="406" name="Google Shape;406;p25"/>
          <p:cNvPicPr preferRelativeResize="0"/>
          <p:nvPr/>
        </p:nvPicPr>
        <p:blipFill rotWithShape="1">
          <a:blip r:embed="rId7">
            <a:alphaModFix/>
          </a:blip>
          <a:srcRect b="2" l="0" r="3" t="1479"/>
          <a:stretch/>
        </p:blipFill>
        <p:spPr>
          <a:xfrm>
            <a:off x="3180257" y="4629236"/>
            <a:ext cx="3016307" cy="2228765"/>
          </a:xfrm>
          <a:prstGeom prst="rect">
            <a:avLst/>
          </a:prstGeom>
          <a:noFill/>
          <a:ln>
            <a:noFill/>
          </a:ln>
        </p:spPr>
      </p:pic>
      <p:sp>
        <p:nvSpPr>
          <p:cNvPr id="407" name="Google Shape;407;p25"/>
          <p:cNvSpPr txBox="1"/>
          <p:nvPr>
            <p:ph idx="1" type="body"/>
          </p:nvPr>
        </p:nvSpPr>
        <p:spPr>
          <a:xfrm>
            <a:off x="6375286" y="1196249"/>
            <a:ext cx="5603354" cy="5295991"/>
          </a:xfrm>
          <a:prstGeom prst="rect">
            <a:avLst/>
          </a:prstGeom>
          <a:noFill/>
          <a:ln>
            <a:noFill/>
          </a:ln>
        </p:spPr>
        <p:txBody>
          <a:bodyPr anchorCtr="0" anchor="t" bIns="45700" lIns="91425" spcFirstLastPara="1" rIns="91425" wrap="square" tIns="45700">
            <a:noAutofit/>
          </a:bodyPr>
          <a:lstStyle/>
          <a:p>
            <a:pPr indent="-457200" lvl="0" marL="457200" rtl="0" algn="l">
              <a:lnSpc>
                <a:spcPct val="100000"/>
              </a:lnSpc>
              <a:spcBef>
                <a:spcPts val="0"/>
              </a:spcBef>
              <a:spcAft>
                <a:spcPts val="0"/>
              </a:spcAft>
              <a:buNone/>
            </a:pPr>
            <a:r>
              <a:rPr lang="en-US" sz="1800">
                <a:latin typeface="Arial"/>
                <a:ea typeface="Arial"/>
                <a:cs typeface="Arial"/>
                <a:sym typeface="Arial"/>
              </a:rPr>
              <a:t>35+ UV-Vis DOAS instruments of (MAX)DOAS, SAOZ and Pandora types intercompared for NO</a:t>
            </a:r>
            <a:r>
              <a:rPr baseline="-25000" lang="en-US" sz="1800">
                <a:latin typeface="Arial"/>
                <a:ea typeface="Arial"/>
                <a:cs typeface="Arial"/>
                <a:sym typeface="Arial"/>
              </a:rPr>
              <a:t>2</a:t>
            </a:r>
            <a:r>
              <a:rPr lang="en-US" sz="1800">
                <a:latin typeface="Arial"/>
                <a:ea typeface="Arial"/>
                <a:cs typeface="Arial"/>
                <a:sym typeface="Arial"/>
              </a:rPr>
              <a:t>, HCHO, O</a:t>
            </a:r>
            <a:r>
              <a:rPr baseline="-25000" lang="en-US" sz="1800">
                <a:latin typeface="Arial"/>
                <a:ea typeface="Arial"/>
                <a:cs typeface="Arial"/>
                <a:sym typeface="Arial"/>
              </a:rPr>
              <a:t>4</a:t>
            </a:r>
            <a:r>
              <a:rPr lang="en-US" sz="1800">
                <a:latin typeface="Arial"/>
                <a:ea typeface="Arial"/>
                <a:cs typeface="Arial"/>
                <a:sym typeface="Arial"/>
              </a:rPr>
              <a:t>, O</a:t>
            </a:r>
            <a:r>
              <a:rPr baseline="-25000" lang="en-US" sz="1800">
                <a:latin typeface="Arial"/>
                <a:ea typeface="Arial"/>
                <a:cs typeface="Arial"/>
                <a:sym typeface="Arial"/>
              </a:rPr>
              <a:t>4</a:t>
            </a:r>
            <a:r>
              <a:rPr lang="en-US" sz="1800">
                <a:latin typeface="Arial"/>
                <a:ea typeface="Arial"/>
                <a:cs typeface="Arial"/>
                <a:sym typeface="Arial"/>
              </a:rPr>
              <a:t>, CHOCHO, HONO, BrO and O</a:t>
            </a:r>
            <a:r>
              <a:rPr baseline="-25000" lang="en-US" sz="1800">
                <a:latin typeface="Arial"/>
                <a:ea typeface="Arial"/>
                <a:cs typeface="Arial"/>
                <a:sym typeface="Arial"/>
              </a:rPr>
              <a:t>3</a:t>
            </a:r>
            <a:r>
              <a:rPr lang="en-US" sz="1800">
                <a:latin typeface="Arial"/>
                <a:ea typeface="Arial"/>
                <a:cs typeface="Arial"/>
                <a:sym typeface="Arial"/>
              </a:rPr>
              <a:t> slant column measurements</a:t>
            </a:r>
            <a:endParaRPr/>
          </a:p>
          <a:p>
            <a:pPr indent="-457200" lvl="0" marL="457200" rtl="0" algn="l">
              <a:lnSpc>
                <a:spcPct val="100000"/>
              </a:lnSpc>
              <a:spcBef>
                <a:spcPts val="600"/>
              </a:spcBef>
              <a:spcAft>
                <a:spcPts val="0"/>
              </a:spcAft>
              <a:buNone/>
            </a:pPr>
            <a:r>
              <a:rPr lang="en-US" sz="1800">
                <a:latin typeface="Arial"/>
                <a:ea typeface="Arial"/>
                <a:cs typeface="Arial"/>
                <a:sym typeface="Arial"/>
              </a:rPr>
              <a:t>In-field calibration setup by Luftblick/NASA applied to all UV-Vis instruments</a:t>
            </a:r>
            <a:endParaRPr/>
          </a:p>
          <a:p>
            <a:pPr indent="-457200" lvl="0" marL="457200" rtl="0" algn="l">
              <a:lnSpc>
                <a:spcPct val="100000"/>
              </a:lnSpc>
              <a:spcBef>
                <a:spcPts val="600"/>
              </a:spcBef>
              <a:spcAft>
                <a:spcPts val="0"/>
              </a:spcAft>
              <a:buNone/>
            </a:pPr>
            <a:r>
              <a:rPr lang="en-US" sz="1800">
                <a:latin typeface="Arial"/>
                <a:ea typeface="Arial"/>
                <a:cs typeface="Arial"/>
                <a:sym typeface="Arial"/>
              </a:rPr>
              <a:t>Interactive semi-blind data evaluation with daily briefs</a:t>
            </a:r>
            <a:endParaRPr/>
          </a:p>
          <a:p>
            <a:pPr indent="-457200" lvl="0" marL="457200" rtl="0" algn="l">
              <a:lnSpc>
                <a:spcPct val="100000"/>
              </a:lnSpc>
              <a:spcBef>
                <a:spcPts val="600"/>
              </a:spcBef>
              <a:spcAft>
                <a:spcPts val="0"/>
              </a:spcAft>
              <a:buNone/>
            </a:pPr>
            <a:r>
              <a:rPr lang="en-US" sz="1800">
                <a:latin typeface="Arial"/>
                <a:ea typeface="Arial"/>
                <a:cs typeface="Arial"/>
                <a:sym typeface="Arial"/>
              </a:rPr>
              <a:t>Comprehensive set of ancillary measurements: aerosol and tropospheric O</a:t>
            </a:r>
            <a:r>
              <a:rPr baseline="-25000" lang="en-US" sz="1800">
                <a:latin typeface="Arial"/>
                <a:ea typeface="Arial"/>
                <a:cs typeface="Arial"/>
                <a:sym typeface="Arial"/>
              </a:rPr>
              <a:t>3</a:t>
            </a:r>
            <a:r>
              <a:rPr lang="en-US" sz="1800">
                <a:latin typeface="Arial"/>
                <a:ea typeface="Arial"/>
                <a:cs typeface="Arial"/>
                <a:sym typeface="Arial"/>
              </a:rPr>
              <a:t> lidars, Brewer and aerosol sunphotometers, NO</a:t>
            </a:r>
            <a:r>
              <a:rPr baseline="-25000" lang="en-US" sz="1800">
                <a:latin typeface="Arial"/>
                <a:ea typeface="Arial"/>
                <a:cs typeface="Arial"/>
                <a:sym typeface="Arial"/>
              </a:rPr>
              <a:t>2</a:t>
            </a:r>
            <a:r>
              <a:rPr lang="en-US" sz="1800">
                <a:latin typeface="Arial"/>
                <a:ea typeface="Arial"/>
                <a:cs typeface="Arial"/>
                <a:sym typeface="Arial"/>
              </a:rPr>
              <a:t> and O</a:t>
            </a:r>
            <a:r>
              <a:rPr baseline="-25000" lang="en-US" sz="1800">
                <a:latin typeface="Arial"/>
                <a:ea typeface="Arial"/>
                <a:cs typeface="Arial"/>
                <a:sym typeface="Arial"/>
              </a:rPr>
              <a:t>3</a:t>
            </a:r>
            <a:r>
              <a:rPr lang="en-US" sz="1800">
                <a:latin typeface="Arial"/>
                <a:ea typeface="Arial"/>
                <a:cs typeface="Arial"/>
                <a:sym typeface="Arial"/>
              </a:rPr>
              <a:t> sondes,   in-situ instruments, long-path DOAS, etc.</a:t>
            </a:r>
            <a:endParaRPr sz="1800">
              <a:latin typeface="Arial"/>
              <a:ea typeface="Arial"/>
              <a:cs typeface="Arial"/>
              <a:sym typeface="Arial"/>
            </a:endParaRPr>
          </a:p>
          <a:p>
            <a:pPr indent="-457200" lvl="0" marL="457200" rtl="0" algn="l">
              <a:lnSpc>
                <a:spcPct val="100000"/>
              </a:lnSpc>
              <a:spcBef>
                <a:spcPts val="600"/>
              </a:spcBef>
              <a:spcAft>
                <a:spcPts val="0"/>
              </a:spcAft>
              <a:buNone/>
            </a:pPr>
            <a:r>
              <a:rPr lang="en-US" sz="1800">
                <a:latin typeface="Arial"/>
                <a:ea typeface="Arial"/>
                <a:cs typeface="Arial"/>
                <a:sym typeface="Arial"/>
              </a:rPr>
              <a:t>Mobile measurement setup for NO</a:t>
            </a:r>
            <a:r>
              <a:rPr baseline="-25000" lang="en-US" sz="1800">
                <a:latin typeface="Arial"/>
                <a:ea typeface="Arial"/>
                <a:cs typeface="Arial"/>
                <a:sym typeface="Arial"/>
              </a:rPr>
              <a:t>2</a:t>
            </a:r>
            <a:r>
              <a:rPr lang="en-US" sz="1800">
                <a:latin typeface="Arial"/>
                <a:ea typeface="Arial"/>
                <a:cs typeface="Arial"/>
                <a:sym typeface="Arial"/>
              </a:rPr>
              <a:t> (carDOAS) and aerosols (MAMS)</a:t>
            </a:r>
            <a:endParaRPr/>
          </a:p>
          <a:p>
            <a:pPr indent="-457200" lvl="0" marL="457200" rtl="0" algn="l">
              <a:lnSpc>
                <a:spcPct val="100000"/>
              </a:lnSpc>
              <a:spcBef>
                <a:spcPts val="600"/>
              </a:spcBef>
              <a:spcAft>
                <a:spcPts val="0"/>
              </a:spcAft>
              <a:buNone/>
            </a:pPr>
            <a:r>
              <a:rPr lang="en-US" sz="1800">
                <a:latin typeface="Arial"/>
                <a:ea typeface="Arial"/>
                <a:cs typeface="Arial"/>
                <a:sym typeface="Arial"/>
              </a:rPr>
              <a:t>Airborne mapping and vertical profiling of NO</a:t>
            </a:r>
            <a:r>
              <a:rPr baseline="-25000" lang="en-US" sz="1800">
                <a:latin typeface="Arial"/>
                <a:ea typeface="Arial"/>
                <a:cs typeface="Arial"/>
                <a:sym typeface="Arial"/>
              </a:rPr>
              <a:t>2</a:t>
            </a:r>
            <a:r>
              <a:rPr lang="en-US" sz="1800">
                <a:latin typeface="Arial"/>
                <a:ea typeface="Arial"/>
                <a:cs typeface="Arial"/>
                <a:sym typeface="Arial"/>
              </a:rPr>
              <a:t> in Cabauw and Rotterdam area using Belgian coast-guard research aircraft (operator RBINS)</a:t>
            </a:r>
            <a:endParaRPr sz="1800">
              <a:latin typeface="Arial"/>
              <a:ea typeface="Arial"/>
              <a:cs typeface="Arial"/>
              <a:sym typeface="Arial"/>
            </a:endParaRPr>
          </a:p>
          <a:p>
            <a:pPr indent="0" lvl="0" marL="0" rtl="0" algn="l">
              <a:lnSpc>
                <a:spcPct val="100000"/>
              </a:lnSpc>
              <a:spcBef>
                <a:spcPts val="600"/>
              </a:spcBef>
              <a:spcAft>
                <a:spcPts val="0"/>
              </a:spcAft>
              <a:buNone/>
            </a:pPr>
            <a:r>
              <a:rPr lang="en-US" sz="1800">
                <a:latin typeface="Arial"/>
                <a:ea typeface="Arial"/>
                <a:cs typeface="Arial"/>
                <a:sym typeface="Arial"/>
              </a:rPr>
              <a:t>Post-campaign data analysis in progress</a:t>
            </a:r>
            <a:endParaRPr sz="1800">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26"/>
          <p:cNvSpPr txBox="1"/>
          <p:nvPr>
            <p:ph type="title"/>
          </p:nvPr>
        </p:nvSpPr>
        <p:spPr>
          <a:xfrm>
            <a:off x="164432" y="896384"/>
            <a:ext cx="9512968" cy="47513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US" sz="3200">
                <a:solidFill>
                  <a:srgbClr val="1F3864"/>
                </a:solidFill>
                <a:latin typeface="Calibri"/>
                <a:ea typeface="Calibri"/>
                <a:cs typeface="Calibri"/>
                <a:sym typeface="Calibri"/>
              </a:rPr>
              <a:t>Data evaluation in progress</a:t>
            </a:r>
            <a:endParaRPr b="1" sz="3200">
              <a:solidFill>
                <a:srgbClr val="1F3864"/>
              </a:solidFill>
              <a:latin typeface="Calibri"/>
              <a:ea typeface="Calibri"/>
              <a:cs typeface="Calibri"/>
              <a:sym typeface="Calibri"/>
            </a:endParaRPr>
          </a:p>
        </p:txBody>
      </p:sp>
      <p:pic>
        <p:nvPicPr>
          <p:cNvPr descr="A logo of a plane and cars&#10;&#10;Description automatically generated" id="413" name="Google Shape;413;p26"/>
          <p:cNvPicPr preferRelativeResize="0"/>
          <p:nvPr/>
        </p:nvPicPr>
        <p:blipFill rotWithShape="1">
          <a:blip r:embed="rId3">
            <a:alphaModFix/>
          </a:blip>
          <a:srcRect b="0" l="0" r="0" t="0"/>
          <a:stretch/>
        </p:blipFill>
        <p:spPr>
          <a:xfrm>
            <a:off x="10628430" y="1037200"/>
            <a:ext cx="1522092" cy="861213"/>
          </a:xfrm>
          <a:prstGeom prst="rect">
            <a:avLst/>
          </a:prstGeom>
          <a:noFill/>
          <a:ln>
            <a:noFill/>
          </a:ln>
        </p:spPr>
      </p:pic>
      <p:sp>
        <p:nvSpPr>
          <p:cNvPr id="414" name="Google Shape;414;p26"/>
          <p:cNvSpPr txBox="1"/>
          <p:nvPr/>
        </p:nvSpPr>
        <p:spPr>
          <a:xfrm>
            <a:off x="3380933" y="1348491"/>
            <a:ext cx="67719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Regression analysis against median values from all measurements</a:t>
            </a:r>
            <a:endParaRPr b="0" i="0" sz="1400" u="none" cap="none" strike="noStrike">
              <a:solidFill>
                <a:srgbClr val="000000"/>
              </a:solidFill>
              <a:latin typeface="Arial"/>
              <a:ea typeface="Arial"/>
              <a:cs typeface="Arial"/>
              <a:sym typeface="Arial"/>
            </a:endParaRPr>
          </a:p>
        </p:txBody>
      </p:sp>
      <p:pic>
        <p:nvPicPr>
          <p:cNvPr id="415" name="Google Shape;415;p26"/>
          <p:cNvPicPr preferRelativeResize="0"/>
          <p:nvPr/>
        </p:nvPicPr>
        <p:blipFill rotWithShape="1">
          <a:blip r:embed="rId4">
            <a:alphaModFix/>
          </a:blip>
          <a:srcRect b="0" l="0" r="0" t="0"/>
          <a:stretch/>
        </p:blipFill>
        <p:spPr>
          <a:xfrm>
            <a:off x="1056640" y="1583189"/>
            <a:ext cx="9655475" cy="4929334"/>
          </a:xfrm>
          <a:prstGeom prst="rect">
            <a:avLst/>
          </a:prstGeom>
          <a:noFill/>
          <a:ln cap="flat" cmpd="sng" w="9525">
            <a:solidFill>
              <a:schemeClr val="dk1"/>
            </a:solidFill>
            <a:prstDash val="solid"/>
            <a:round/>
            <a:headEnd len="sm" w="sm" type="none"/>
            <a:tailEnd len="sm" w="sm" type="none"/>
          </a:ln>
        </p:spPr>
      </p:pic>
      <p:pic>
        <p:nvPicPr>
          <p:cNvPr id="416" name="Google Shape;416;p26"/>
          <p:cNvPicPr preferRelativeResize="0"/>
          <p:nvPr/>
        </p:nvPicPr>
        <p:blipFill rotWithShape="1">
          <a:blip r:embed="rId5">
            <a:alphaModFix/>
          </a:blip>
          <a:srcRect b="0" l="0" r="1102" t="0"/>
          <a:stretch/>
        </p:blipFill>
        <p:spPr>
          <a:xfrm>
            <a:off x="1840832" y="1906565"/>
            <a:ext cx="9359194" cy="4856320"/>
          </a:xfrm>
          <a:prstGeom prst="rect">
            <a:avLst/>
          </a:prstGeom>
          <a:noFill/>
          <a:ln cap="flat" cmpd="sng" w="9525">
            <a:solidFill>
              <a:schemeClr val="dk1"/>
            </a:solidFill>
            <a:prstDash val="solid"/>
            <a:round/>
            <a:headEnd len="sm" w="sm" type="none"/>
            <a:tailEnd len="sm" w="sm" type="none"/>
          </a:ln>
        </p:spPr>
      </p:pic>
      <p:sp>
        <p:nvSpPr>
          <p:cNvPr id="417" name="Google Shape;417;p26"/>
          <p:cNvSpPr txBox="1"/>
          <p:nvPr/>
        </p:nvSpPr>
        <p:spPr>
          <a:xfrm>
            <a:off x="176048" y="14545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4400" u="none" cap="none" strike="noStrike">
                <a:solidFill>
                  <a:schemeClr val="lt1"/>
                </a:solidFill>
                <a:latin typeface="Arial"/>
                <a:ea typeface="Arial"/>
                <a:cs typeface="Arial"/>
                <a:sym typeface="Arial"/>
              </a:rPr>
              <a:t>CINDI-3   </a:t>
            </a:r>
            <a:r>
              <a:rPr b="0" i="0" lang="en-US" sz="1400" u="none" cap="none" strike="noStrike">
                <a:solidFill>
                  <a:srgbClr val="000000"/>
                </a:solidFill>
                <a:latin typeface="Arial"/>
                <a:ea typeface="Arial"/>
                <a:cs typeface="Arial"/>
                <a:sym typeface="Arial"/>
              </a:rPr>
              <a:t> </a:t>
            </a:r>
            <a:r>
              <a:rPr b="0" i="0" lang="en-US" sz="2400" u="none" cap="none" strike="noStrike">
                <a:solidFill>
                  <a:schemeClr val="lt1"/>
                </a:solidFill>
                <a:latin typeface="Arial"/>
                <a:ea typeface="Arial"/>
                <a:cs typeface="Arial"/>
                <a:sym typeface="Arial"/>
              </a:rPr>
              <a:t>(May 21 – June 21, 2024)</a:t>
            </a:r>
            <a:endParaRPr/>
          </a:p>
        </p:txBody>
      </p:sp>
      <p:sp>
        <p:nvSpPr>
          <p:cNvPr id="418" name="Google Shape;418;p26"/>
          <p:cNvSpPr/>
          <p:nvPr/>
        </p:nvSpPr>
        <p:spPr>
          <a:xfrm>
            <a:off x="8325941" y="473975"/>
            <a:ext cx="128272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92D050"/>
                </a:solidFill>
                <a:latin typeface="Arial"/>
                <a:ea typeface="Arial"/>
                <a:cs typeface="Arial"/>
                <a:sym typeface="Arial"/>
              </a:rPr>
              <a:t>CV-24-01</a:t>
            </a:r>
            <a:endParaRPr b="0" i="0" sz="20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27"/>
          <p:cNvSpPr txBox="1"/>
          <p:nvPr>
            <p:ph idx="1" type="body"/>
          </p:nvPr>
        </p:nvSpPr>
        <p:spPr>
          <a:xfrm>
            <a:off x="146553" y="1317073"/>
            <a:ext cx="11740648" cy="4995238"/>
          </a:xfrm>
          <a:prstGeom prst="rect">
            <a:avLst/>
          </a:prstGeom>
          <a:noFill/>
          <a:ln>
            <a:noFill/>
          </a:ln>
        </p:spPr>
        <p:txBody>
          <a:bodyPr anchorCtr="0" anchor="ctr" bIns="45700" lIns="91425" spcFirstLastPara="1" rIns="91425" wrap="square" tIns="45700">
            <a:noAutofit/>
          </a:bodyPr>
          <a:lstStyle/>
          <a:p>
            <a:pPr indent="0" lvl="0" marL="50800" rtl="0" algn="l">
              <a:lnSpc>
                <a:spcPct val="90000"/>
              </a:lnSpc>
              <a:spcBef>
                <a:spcPts val="0"/>
              </a:spcBef>
              <a:spcAft>
                <a:spcPts val="0"/>
              </a:spcAft>
              <a:buSzPts val="2800"/>
              <a:buNone/>
            </a:pPr>
            <a:r>
              <a:rPr b="1" lang="en-US">
                <a:solidFill>
                  <a:srgbClr val="002060"/>
                </a:solidFill>
              </a:rPr>
              <a:t>Current CEOS-FRM Version 1</a:t>
            </a:r>
            <a:endParaRPr/>
          </a:p>
          <a:p>
            <a:pPr indent="-406400" lvl="0" marL="457200" rtl="0" algn="l">
              <a:lnSpc>
                <a:spcPct val="90000"/>
              </a:lnSpc>
              <a:spcBef>
                <a:spcPts val="1800"/>
              </a:spcBef>
              <a:spcAft>
                <a:spcPts val="0"/>
              </a:spcAft>
              <a:buSzPts val="2800"/>
              <a:buChar char="❖"/>
            </a:pPr>
            <a:r>
              <a:rPr lang="en-US" sz="2500">
                <a:solidFill>
                  <a:srgbClr val="002060"/>
                </a:solidFill>
              </a:rPr>
              <a:t>2023/09: Substantial feedback on CEOS-FRM document provided by ACSG and NDACC Steering Committee</a:t>
            </a:r>
            <a:endParaRPr/>
          </a:p>
          <a:p>
            <a:pPr indent="-406400" lvl="0" marL="457200" rtl="0" algn="l">
              <a:lnSpc>
                <a:spcPct val="90000"/>
              </a:lnSpc>
              <a:spcBef>
                <a:spcPts val="1800"/>
              </a:spcBef>
              <a:spcAft>
                <a:spcPts val="0"/>
              </a:spcAft>
              <a:buSzPts val="2800"/>
              <a:buChar char="❖"/>
            </a:pPr>
            <a:r>
              <a:rPr lang="en-US" sz="2500">
                <a:solidFill>
                  <a:srgbClr val="002060"/>
                </a:solidFill>
              </a:rPr>
              <a:t>2024/02: FRM4DOAS and PGN test cases for CEOS-FRM tool (v1) reported at WGCV-53 ⇨ need to clarify guidelines and address CEOS-FRM v1 issues for atmospheric composition (WGCV-53-ACT-14)</a:t>
            </a:r>
            <a:endParaRPr/>
          </a:p>
          <a:p>
            <a:pPr indent="-406400" lvl="0" marL="457200" rtl="0" algn="l">
              <a:lnSpc>
                <a:spcPct val="90000"/>
              </a:lnSpc>
              <a:spcBef>
                <a:spcPts val="1800"/>
              </a:spcBef>
              <a:spcAft>
                <a:spcPts val="0"/>
              </a:spcAft>
              <a:buSzPts val="2800"/>
              <a:buChar char="❖"/>
            </a:pPr>
            <a:r>
              <a:rPr lang="en-US" sz="2500">
                <a:solidFill>
                  <a:srgbClr val="002060"/>
                </a:solidFill>
              </a:rPr>
              <a:t>BAQUNIN Brewer NO</a:t>
            </a:r>
            <a:r>
              <a:rPr baseline="-25000" lang="en-US" sz="2500">
                <a:solidFill>
                  <a:srgbClr val="002060"/>
                </a:solidFill>
              </a:rPr>
              <a:t>2</a:t>
            </a:r>
            <a:r>
              <a:rPr lang="en-US" sz="2500">
                <a:solidFill>
                  <a:srgbClr val="002060"/>
                </a:solidFill>
              </a:rPr>
              <a:t> self-assessment</a:t>
            </a:r>
            <a:endParaRPr/>
          </a:p>
          <a:p>
            <a:pPr indent="-406400" lvl="0" marL="457200" rtl="0" algn="l">
              <a:lnSpc>
                <a:spcPct val="90000"/>
              </a:lnSpc>
              <a:spcBef>
                <a:spcPts val="1800"/>
              </a:spcBef>
              <a:spcAft>
                <a:spcPts val="1800"/>
              </a:spcAft>
              <a:buSzPts val="2800"/>
              <a:buChar char="❖"/>
            </a:pPr>
            <a:r>
              <a:rPr lang="en-US" sz="2500">
                <a:solidFill>
                  <a:srgbClr val="002060"/>
                </a:solidFill>
              </a:rPr>
              <a:t>2024/10: FRM4DOAS and FRM4GHG (EM27/SUN) self-assessments published in </a:t>
            </a:r>
            <a:r>
              <a:rPr i="1" lang="en-US" sz="2400">
                <a:solidFill>
                  <a:srgbClr val="002060"/>
                </a:solidFill>
              </a:rPr>
              <a:t>Remote Sensing </a:t>
            </a:r>
            <a:r>
              <a:rPr lang="en-US" sz="2400">
                <a:solidFill>
                  <a:srgbClr val="002060"/>
                </a:solidFill>
              </a:rPr>
              <a:t>special issue ‘</a:t>
            </a:r>
            <a:r>
              <a:rPr i="1" lang="en-US" sz="2400">
                <a:solidFill>
                  <a:srgbClr val="002060"/>
                </a:solidFill>
              </a:rPr>
              <a:t>Copernicus Sentinels Missions Calibration, Validation, FRM and Innovation Approaches in Satellite-Data Quality Assessment’ </a:t>
            </a:r>
            <a:r>
              <a:rPr lang="en-US" sz="2400">
                <a:solidFill>
                  <a:srgbClr val="002060"/>
                </a:solidFill>
              </a:rPr>
              <a:t>(SI closes 2024/11)</a:t>
            </a:r>
            <a:endParaRPr/>
          </a:p>
        </p:txBody>
      </p:sp>
      <p:sp>
        <p:nvSpPr>
          <p:cNvPr id="424" name="Google Shape;424;p27"/>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sz="4000"/>
              <a:t>CEOS-FRM – Atmospheric composition</a:t>
            </a:r>
            <a:endParaRPr sz="40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28"/>
          <p:cNvSpPr txBox="1"/>
          <p:nvPr>
            <p:ph idx="1" type="body"/>
          </p:nvPr>
        </p:nvSpPr>
        <p:spPr>
          <a:xfrm>
            <a:off x="146552" y="1235793"/>
            <a:ext cx="9546087" cy="4995238"/>
          </a:xfrm>
          <a:prstGeom prst="rect">
            <a:avLst/>
          </a:prstGeom>
          <a:noFill/>
          <a:ln>
            <a:noFill/>
          </a:ln>
        </p:spPr>
        <p:txBody>
          <a:bodyPr anchorCtr="0" anchor="ctr" bIns="45700" lIns="91425" spcFirstLastPara="1" rIns="91425" wrap="square" tIns="45700">
            <a:noAutofit/>
          </a:bodyPr>
          <a:lstStyle/>
          <a:p>
            <a:pPr indent="0" lvl="0" marL="50800" rtl="0" algn="l">
              <a:lnSpc>
                <a:spcPct val="90000"/>
              </a:lnSpc>
              <a:spcBef>
                <a:spcPts val="1200"/>
              </a:spcBef>
              <a:spcAft>
                <a:spcPts val="0"/>
              </a:spcAft>
              <a:buSzPts val="2800"/>
              <a:buNone/>
            </a:pPr>
            <a:r>
              <a:rPr b="1" lang="en-US">
                <a:solidFill>
                  <a:srgbClr val="002060"/>
                </a:solidFill>
              </a:rPr>
              <a:t>Future CEOS-FRM Version 2</a:t>
            </a:r>
            <a:endParaRPr b="1">
              <a:solidFill>
                <a:srgbClr val="002060"/>
              </a:solidFill>
            </a:endParaRPr>
          </a:p>
          <a:p>
            <a:pPr indent="-406400" lvl="0" marL="457200" rtl="0" algn="l">
              <a:lnSpc>
                <a:spcPct val="90000"/>
              </a:lnSpc>
              <a:spcBef>
                <a:spcPts val="1800"/>
              </a:spcBef>
              <a:spcAft>
                <a:spcPts val="0"/>
              </a:spcAft>
              <a:buSzPts val="2800"/>
              <a:buChar char="❖"/>
            </a:pPr>
            <a:r>
              <a:rPr lang="en-US" sz="2500">
                <a:solidFill>
                  <a:srgbClr val="002060"/>
                </a:solidFill>
              </a:rPr>
              <a:t>WGCV-53-ACT-14 in progress: telecon 2024/06, iterations…, proposal for additional column: </a:t>
            </a:r>
            <a:endParaRPr/>
          </a:p>
          <a:p>
            <a:pPr indent="-381000" lvl="1" marL="914400" rtl="0" algn="l">
              <a:lnSpc>
                <a:spcPct val="90000"/>
              </a:lnSpc>
              <a:spcBef>
                <a:spcPts val="1800"/>
              </a:spcBef>
              <a:spcAft>
                <a:spcPts val="0"/>
              </a:spcAft>
              <a:buSzPts val="2400"/>
              <a:buChar char="▪"/>
            </a:pPr>
            <a:r>
              <a:rPr lang="en-US" sz="2200">
                <a:solidFill>
                  <a:srgbClr val="002060"/>
                </a:solidFill>
              </a:rPr>
              <a:t>v1 matrix applicable to a measurement ⇨ classification</a:t>
            </a:r>
            <a:endParaRPr sz="2200">
              <a:solidFill>
                <a:srgbClr val="002060"/>
              </a:solidFill>
            </a:endParaRPr>
          </a:p>
          <a:p>
            <a:pPr indent="-381000" lvl="1" marL="914400" rtl="0" algn="l">
              <a:lnSpc>
                <a:spcPct val="90000"/>
              </a:lnSpc>
              <a:spcBef>
                <a:spcPts val="1800"/>
              </a:spcBef>
              <a:spcAft>
                <a:spcPts val="0"/>
              </a:spcAft>
              <a:buSzPts val="2400"/>
              <a:buChar char="▪"/>
            </a:pPr>
            <a:r>
              <a:rPr lang="en-US" sz="2200">
                <a:solidFill>
                  <a:srgbClr val="002060"/>
                </a:solidFill>
              </a:rPr>
              <a:t>additional column characterizing validation capacity achieved by network deployment, centralized processing and QA/QC, timeliness</a:t>
            </a:r>
            <a:endParaRPr sz="2200">
              <a:solidFill>
                <a:srgbClr val="002060"/>
              </a:solidFill>
            </a:endParaRPr>
          </a:p>
          <a:p>
            <a:pPr indent="-406400" lvl="0" marL="457200" rtl="0" algn="l">
              <a:lnSpc>
                <a:spcPct val="90000"/>
              </a:lnSpc>
              <a:spcBef>
                <a:spcPts val="1800"/>
              </a:spcBef>
              <a:spcAft>
                <a:spcPts val="0"/>
              </a:spcAft>
              <a:buSzPts val="2800"/>
              <a:buChar char="❖"/>
            </a:pPr>
            <a:r>
              <a:rPr lang="en-US" sz="2500">
                <a:solidFill>
                  <a:srgbClr val="002060"/>
                </a:solidFill>
              </a:rPr>
              <a:t>Version 2 development in progress</a:t>
            </a:r>
            <a:endParaRPr/>
          </a:p>
          <a:p>
            <a:pPr indent="-406400" lvl="0" marL="457200" rtl="0" algn="l">
              <a:lnSpc>
                <a:spcPct val="90000"/>
              </a:lnSpc>
              <a:spcBef>
                <a:spcPts val="1800"/>
              </a:spcBef>
              <a:spcAft>
                <a:spcPts val="600"/>
              </a:spcAft>
              <a:buSzPts val="2800"/>
              <a:buChar char="❖"/>
            </a:pPr>
            <a:r>
              <a:rPr lang="en-US" sz="2500">
                <a:solidFill>
                  <a:srgbClr val="002060"/>
                </a:solidFill>
              </a:rPr>
              <a:t>Test cases volunteering for future v2: NDACC sub-networks (DOAS, FTIR, lidars, MWR, sondes), ACTRIS-CREGARS (topical Centre for Reactive Trace Gases Remote Sensing)</a:t>
            </a:r>
            <a:endParaRPr i="1" sz="2500">
              <a:solidFill>
                <a:srgbClr val="002060"/>
              </a:solidFill>
            </a:endParaRPr>
          </a:p>
        </p:txBody>
      </p:sp>
      <p:sp>
        <p:nvSpPr>
          <p:cNvPr id="430" name="Google Shape;430;p28"/>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sz="4000"/>
              <a:t>CEOS-FRM – Atmospheric composition</a:t>
            </a:r>
            <a:endParaRPr sz="4000"/>
          </a:p>
        </p:txBody>
      </p:sp>
      <p:pic>
        <p:nvPicPr>
          <p:cNvPr id="431" name="Google Shape;431;p28"/>
          <p:cNvPicPr preferRelativeResize="0"/>
          <p:nvPr/>
        </p:nvPicPr>
        <p:blipFill rotWithShape="1">
          <a:blip r:embed="rId3">
            <a:alphaModFix/>
          </a:blip>
          <a:srcRect b="0" l="0" r="0" t="0"/>
          <a:stretch/>
        </p:blipFill>
        <p:spPr>
          <a:xfrm>
            <a:off x="9971806" y="1759065"/>
            <a:ext cx="1615909" cy="421363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29"/>
          <p:cNvSpPr txBox="1"/>
          <p:nvPr>
            <p:ph idx="1" type="body"/>
          </p:nvPr>
        </p:nvSpPr>
        <p:spPr>
          <a:xfrm>
            <a:off x="117759" y="1529828"/>
            <a:ext cx="11902791" cy="4506553"/>
          </a:xfrm>
          <a:prstGeom prst="rect">
            <a:avLst/>
          </a:prstGeom>
          <a:noFill/>
          <a:ln>
            <a:noFill/>
          </a:ln>
        </p:spPr>
        <p:txBody>
          <a:bodyPr anchorCtr="0" anchor="ctr" bIns="45700" lIns="91425" spcFirstLastPara="1" rIns="91425" wrap="square" tIns="45700">
            <a:noAutofit/>
          </a:bodyPr>
          <a:lstStyle/>
          <a:p>
            <a:pPr indent="-406400" lvl="0" marL="457200" marR="0" rtl="0" algn="l">
              <a:lnSpc>
                <a:spcPct val="90000"/>
              </a:lnSpc>
              <a:spcBef>
                <a:spcPts val="0"/>
              </a:spcBef>
              <a:spcAft>
                <a:spcPts val="0"/>
              </a:spcAft>
              <a:buClr>
                <a:srgbClr val="002060"/>
              </a:buClr>
              <a:buSzPts val="2800"/>
              <a:buChar char="❖"/>
            </a:pPr>
            <a:r>
              <a:rPr lang="en-US">
                <a:solidFill>
                  <a:srgbClr val="002060"/>
                </a:solidFill>
              </a:rPr>
              <a:t>Status, issues and challenges regarding FRM plans reported at QO3S (Boulder, CO, 2024/07) and AGU FM 2024 (Washington DC, 2024/12)</a:t>
            </a:r>
            <a:endParaRPr>
              <a:solidFill>
                <a:srgbClr val="002060"/>
              </a:solidFill>
            </a:endParaRPr>
          </a:p>
          <a:p>
            <a:pPr indent="0" lvl="0" marL="457200" rtl="0" algn="l">
              <a:lnSpc>
                <a:spcPct val="90000"/>
              </a:lnSpc>
              <a:spcBef>
                <a:spcPts val="0"/>
              </a:spcBef>
              <a:spcAft>
                <a:spcPts val="0"/>
              </a:spcAft>
              <a:buNone/>
            </a:pPr>
            <a:r>
              <a:t/>
            </a:r>
            <a:endParaRPr>
              <a:solidFill>
                <a:srgbClr val="002060"/>
              </a:solidFill>
            </a:endParaRPr>
          </a:p>
          <a:p>
            <a:pPr indent="-406400" lvl="0" marL="457200" rtl="0" algn="l">
              <a:lnSpc>
                <a:spcPct val="90000"/>
              </a:lnSpc>
              <a:spcBef>
                <a:spcPts val="0"/>
              </a:spcBef>
              <a:spcAft>
                <a:spcPts val="0"/>
              </a:spcAft>
              <a:buClr>
                <a:srgbClr val="002060"/>
              </a:buClr>
              <a:buSzPts val="2800"/>
              <a:buChar char="❖"/>
            </a:pPr>
            <a:r>
              <a:rPr lang="en-US">
                <a:solidFill>
                  <a:srgbClr val="002060"/>
                </a:solidFill>
              </a:rPr>
              <a:t>ESA Living Planet Symposium 2025 (Vienna, 2025/06): cross-EO domains session </a:t>
            </a:r>
            <a:r>
              <a:rPr i="1" lang="en-US">
                <a:solidFill>
                  <a:srgbClr val="002060"/>
                </a:solidFill>
              </a:rPr>
              <a:t>‘Recent progress on uncertainty analysis for Earth Observation measurements’ </a:t>
            </a:r>
            <a:r>
              <a:rPr lang="en-US">
                <a:solidFill>
                  <a:srgbClr val="002060"/>
                </a:solidFill>
              </a:rPr>
              <a:t>open to FRM presentations</a:t>
            </a:r>
            <a:endParaRPr>
              <a:solidFill>
                <a:srgbClr val="002060"/>
              </a:solidFill>
            </a:endParaRPr>
          </a:p>
          <a:p>
            <a:pPr indent="-406400" lvl="0" marL="457200" rtl="0" algn="l">
              <a:lnSpc>
                <a:spcPct val="90000"/>
              </a:lnSpc>
              <a:spcBef>
                <a:spcPts val="1800"/>
              </a:spcBef>
              <a:spcAft>
                <a:spcPts val="0"/>
              </a:spcAft>
              <a:buClr>
                <a:srgbClr val="002060"/>
              </a:buClr>
              <a:buSzPts val="2800"/>
              <a:buChar char="❖"/>
            </a:pPr>
            <a:r>
              <a:rPr lang="en-US">
                <a:solidFill>
                  <a:srgbClr val="002060"/>
                </a:solidFill>
              </a:rPr>
              <a:t>NDACC network strategy peer-reviewed paper in good progress, including satellite validation strategies for NDACC sub-networks and viewpoint of stakeholders (incl. ACSG and several space agencies)</a:t>
            </a:r>
            <a:endParaRPr>
              <a:solidFill>
                <a:srgbClr val="002060"/>
              </a:solidFill>
            </a:endParaRPr>
          </a:p>
          <a:p>
            <a:pPr indent="-406400" lvl="0" marL="457200" rtl="0" algn="l">
              <a:lnSpc>
                <a:spcPct val="90000"/>
              </a:lnSpc>
              <a:spcBef>
                <a:spcPts val="1800"/>
              </a:spcBef>
              <a:spcAft>
                <a:spcPts val="1800"/>
              </a:spcAft>
              <a:buClr>
                <a:srgbClr val="002060"/>
              </a:buClr>
              <a:buSzPts val="2800"/>
              <a:buChar char="❖"/>
            </a:pPr>
            <a:r>
              <a:rPr lang="en-US">
                <a:solidFill>
                  <a:srgbClr val="002060"/>
                </a:solidFill>
              </a:rPr>
              <a:t>NDACC Symposium 2025 Celebrating 35th Anniversary of the Network, Virginia Beach, VA, USA (2025/10)</a:t>
            </a:r>
            <a:endParaRPr>
              <a:solidFill>
                <a:srgbClr val="002060"/>
              </a:solidFill>
            </a:endParaRPr>
          </a:p>
        </p:txBody>
      </p:sp>
      <p:sp>
        <p:nvSpPr>
          <p:cNvPr id="437" name="Google Shape;437;p29"/>
          <p:cNvSpPr txBox="1"/>
          <p:nvPr>
            <p:ph type="title"/>
          </p:nvPr>
        </p:nvSpPr>
        <p:spPr>
          <a:xfrm>
            <a:off x="176048" y="14545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sz="4000"/>
              <a:t>FRMs and Other Validation Data</a:t>
            </a:r>
            <a:endParaRPr sz="4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3"/>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dk1"/>
              </a:buClr>
              <a:buSzPts val="2800"/>
              <a:buFont typeface="Noto Sans Symbols"/>
              <a:buNone/>
            </a:pPr>
            <a:r>
              <a:t/>
            </a:r>
            <a:endParaRPr/>
          </a:p>
        </p:txBody>
      </p:sp>
      <p:sp>
        <p:nvSpPr>
          <p:cNvPr id="119" name="Google Shape;119;p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t/>
            </a:r>
            <a:endParaRPr/>
          </a:p>
        </p:txBody>
      </p:sp>
      <p:pic>
        <p:nvPicPr>
          <p:cNvPr id="120" name="Google Shape;120;p3"/>
          <p:cNvPicPr preferRelativeResize="0"/>
          <p:nvPr/>
        </p:nvPicPr>
        <p:blipFill rotWithShape="1">
          <a:blip r:embed="rId3">
            <a:alphaModFix/>
          </a:blip>
          <a:srcRect b="0" l="0" r="0" t="0"/>
          <a:stretch/>
        </p:blipFill>
        <p:spPr>
          <a:xfrm>
            <a:off x="0" y="1367"/>
            <a:ext cx="12192000" cy="685415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4"/>
          <p:cNvSpPr txBox="1"/>
          <p:nvPr>
            <p:ph type="title"/>
          </p:nvPr>
        </p:nvSpPr>
        <p:spPr>
          <a:xfrm>
            <a:off x="215411" y="154800"/>
            <a:ext cx="10081234" cy="565200"/>
          </a:xfrm>
          <a:prstGeom prst="rect">
            <a:avLst/>
          </a:prstGeom>
          <a:noFill/>
          <a:ln>
            <a:noFill/>
          </a:ln>
        </p:spPr>
        <p:txBody>
          <a:bodyPr anchorCtr="0" anchor="ctr" bIns="45700" lIns="91425" spcFirstLastPara="1" rIns="91425" wrap="square" tIns="45700">
            <a:spAutoFit/>
          </a:bodyPr>
          <a:lstStyle/>
          <a:p>
            <a:pPr indent="0" lvl="0" marL="0" rtl="0" algn="just">
              <a:spcBef>
                <a:spcPts val="0"/>
              </a:spcBef>
              <a:spcAft>
                <a:spcPts val="0"/>
              </a:spcAft>
              <a:buNone/>
            </a:pPr>
            <a:r>
              <a:rPr lang="en-US"/>
              <a:t>CV-22-01 Activity Status</a:t>
            </a:r>
            <a:endParaRPr/>
          </a:p>
        </p:txBody>
      </p:sp>
      <p:pic>
        <p:nvPicPr>
          <p:cNvPr descr="A screenshot of a cell phone&#10;&#10;Description automatically generated" id="126" name="Google Shape;126;p4"/>
          <p:cNvPicPr preferRelativeResize="0"/>
          <p:nvPr/>
        </p:nvPicPr>
        <p:blipFill rotWithShape="1">
          <a:blip r:embed="rId3">
            <a:alphaModFix/>
          </a:blip>
          <a:srcRect b="0" l="0" r="0" t="0"/>
          <a:stretch/>
        </p:blipFill>
        <p:spPr>
          <a:xfrm>
            <a:off x="349172" y="1014889"/>
            <a:ext cx="3969667" cy="5226553"/>
          </a:xfrm>
          <a:prstGeom prst="rect">
            <a:avLst/>
          </a:prstGeom>
          <a:noFill/>
          <a:ln cap="flat" cmpd="sng" w="63500">
            <a:solidFill>
              <a:schemeClr val="lt1"/>
            </a:solidFill>
            <a:prstDash val="solid"/>
            <a:round/>
            <a:headEnd len="sm" w="sm" type="none"/>
            <a:tailEnd len="sm" w="sm" type="none"/>
          </a:ln>
        </p:spPr>
      </p:pic>
      <p:sp>
        <p:nvSpPr>
          <p:cNvPr id="127" name="Google Shape;127;p4"/>
          <p:cNvSpPr txBox="1"/>
          <p:nvPr/>
        </p:nvSpPr>
        <p:spPr>
          <a:xfrm>
            <a:off x="4947577" y="939937"/>
            <a:ext cx="7043023" cy="5309146"/>
          </a:xfrm>
          <a:prstGeom prst="rect">
            <a:avLst/>
          </a:prstGeom>
          <a:noFill/>
          <a:ln>
            <a:noFill/>
          </a:ln>
        </p:spPr>
        <p:txBody>
          <a:bodyPr anchorCtr="0" anchor="t" bIns="45700" lIns="91425" spcFirstLastPara="1" rIns="91425" wrap="square" tIns="45700">
            <a:spAutoFit/>
          </a:bodyPr>
          <a:lstStyle/>
          <a:p>
            <a:pPr indent="-284978" lvl="0" marL="284978" marR="0" rtl="0" algn="l">
              <a:lnSpc>
                <a:spcPct val="100000"/>
              </a:lnSpc>
              <a:spcBef>
                <a:spcPts val="0"/>
              </a:spcBef>
              <a:spcAft>
                <a:spcPts val="0"/>
              </a:spcAft>
              <a:buClr>
                <a:schemeClr val="lt1"/>
              </a:buClr>
              <a:buSzPts val="2300"/>
              <a:buFont typeface="Arial"/>
              <a:buChar char="•"/>
            </a:pPr>
            <a:r>
              <a:rPr b="0" i="0" lang="en-US" sz="2300" u="none" cap="none" strike="noStrike">
                <a:solidFill>
                  <a:schemeClr val="lt1"/>
                </a:solidFill>
                <a:latin typeface="Arial"/>
                <a:ea typeface="Arial"/>
                <a:cs typeface="Arial"/>
                <a:sym typeface="Arial"/>
              </a:rPr>
              <a:t>February 2024: draft circulated within the EarthCARE validation team (250+ scientists)</a:t>
            </a:r>
            <a:endParaRPr/>
          </a:p>
          <a:p>
            <a:pPr indent="-284978" lvl="0" marL="284978" marR="0" rtl="0" algn="l">
              <a:lnSpc>
                <a:spcPct val="100000"/>
              </a:lnSpc>
              <a:spcBef>
                <a:spcPts val="1200"/>
              </a:spcBef>
              <a:spcAft>
                <a:spcPts val="0"/>
              </a:spcAft>
              <a:buClr>
                <a:schemeClr val="lt1"/>
              </a:buClr>
              <a:buSzPts val="2300"/>
              <a:buFont typeface="Arial"/>
              <a:buChar char="•"/>
            </a:pPr>
            <a:r>
              <a:rPr b="0" i="0" lang="en-US" sz="2300" u="none" cap="none" strike="noStrike">
                <a:solidFill>
                  <a:schemeClr val="lt1"/>
                </a:solidFill>
                <a:latin typeface="Arial"/>
                <a:ea typeface="Arial"/>
                <a:cs typeface="Arial"/>
                <a:sym typeface="Arial"/>
              </a:rPr>
              <a:t>Review feedback taken on board in an update which is considered the final version prior to CEOS review</a:t>
            </a:r>
            <a:endParaRPr/>
          </a:p>
          <a:p>
            <a:pPr indent="-284978" lvl="0" marL="284978" marR="0" rtl="0" algn="l">
              <a:lnSpc>
                <a:spcPct val="100000"/>
              </a:lnSpc>
              <a:spcBef>
                <a:spcPts val="1200"/>
              </a:spcBef>
              <a:spcAft>
                <a:spcPts val="0"/>
              </a:spcAft>
              <a:buClr>
                <a:schemeClr val="lt1"/>
              </a:buClr>
              <a:buSzPts val="2300"/>
              <a:buFont typeface="Arial"/>
              <a:buChar char="•"/>
            </a:pPr>
            <a:r>
              <a:rPr b="0" i="0" lang="en-US" sz="2300" u="none" cap="none" strike="noStrike">
                <a:solidFill>
                  <a:schemeClr val="lt1"/>
                </a:solidFill>
                <a:latin typeface="Arial"/>
                <a:ea typeface="Arial"/>
                <a:cs typeface="Arial"/>
                <a:sym typeface="Arial"/>
              </a:rPr>
              <a:t>This document was provided to J.-C. Lambert on </a:t>
            </a:r>
            <a:r>
              <a:rPr b="1" i="0" lang="en-US" sz="2300" u="none" cap="none" strike="noStrike">
                <a:solidFill>
                  <a:schemeClr val="lt1"/>
                </a:solidFill>
                <a:latin typeface="Arial"/>
                <a:ea typeface="Arial"/>
                <a:cs typeface="Arial"/>
                <a:sym typeface="Arial"/>
              </a:rPr>
              <a:t>21 September 2024 </a:t>
            </a:r>
            <a:r>
              <a:rPr b="0" i="0" lang="en-US" sz="2300" u="none" cap="none" strike="noStrike">
                <a:solidFill>
                  <a:schemeClr val="lt1"/>
                </a:solidFill>
                <a:latin typeface="Arial"/>
                <a:ea typeface="Arial"/>
                <a:cs typeface="Arial"/>
                <a:sym typeface="Arial"/>
              </a:rPr>
              <a:t>and distributed</a:t>
            </a:r>
            <a:r>
              <a:rPr b="1" i="0" lang="en-US" sz="2300" u="none" cap="none" strike="noStrike">
                <a:solidFill>
                  <a:schemeClr val="lt1"/>
                </a:solidFill>
                <a:latin typeface="Arial"/>
                <a:ea typeface="Arial"/>
                <a:cs typeface="Arial"/>
                <a:sym typeface="Arial"/>
              </a:rPr>
              <a:t> </a:t>
            </a:r>
            <a:r>
              <a:rPr b="0" i="0" lang="en-US" sz="2300" u="none" cap="none" strike="noStrike">
                <a:solidFill>
                  <a:schemeClr val="lt1"/>
                </a:solidFill>
                <a:latin typeface="Arial"/>
                <a:ea typeface="Arial"/>
                <a:cs typeface="Arial"/>
                <a:sym typeface="Arial"/>
              </a:rPr>
              <a:t>to initiate </a:t>
            </a:r>
            <a:r>
              <a:rPr b="1" i="0" lang="en-US" sz="2300" u="none" cap="none" strike="noStrike">
                <a:solidFill>
                  <a:srgbClr val="92D050"/>
                </a:solidFill>
                <a:latin typeface="Arial"/>
                <a:ea typeface="Arial"/>
                <a:cs typeface="Arial"/>
                <a:sym typeface="Arial"/>
              </a:rPr>
              <a:t>CEOS review/endorsement process</a:t>
            </a:r>
            <a:r>
              <a:rPr b="0" i="0" lang="en-US" sz="2300" u="none" cap="none" strike="noStrike">
                <a:solidFill>
                  <a:schemeClr val="lt1"/>
                </a:solidFill>
                <a:latin typeface="Arial"/>
                <a:ea typeface="Arial"/>
                <a:cs typeface="Arial"/>
                <a:sym typeface="Arial"/>
              </a:rPr>
              <a:t>.</a:t>
            </a:r>
            <a:endParaRPr b="0" i="0" sz="2300" u="none" cap="none" strike="noStrike">
              <a:solidFill>
                <a:schemeClr val="lt1"/>
              </a:solidFill>
              <a:latin typeface="Arial"/>
              <a:ea typeface="Arial"/>
              <a:cs typeface="Arial"/>
              <a:sym typeface="Arial"/>
            </a:endParaRPr>
          </a:p>
          <a:p>
            <a:pPr indent="-284978" lvl="0" marL="284978" marR="0" rtl="0" algn="l">
              <a:lnSpc>
                <a:spcPct val="100000"/>
              </a:lnSpc>
              <a:spcBef>
                <a:spcPts val="1200"/>
              </a:spcBef>
              <a:spcAft>
                <a:spcPts val="0"/>
              </a:spcAft>
              <a:buClr>
                <a:schemeClr val="lt1"/>
              </a:buClr>
              <a:buSzPts val="2300"/>
              <a:buFont typeface="Arial"/>
              <a:buChar char="•"/>
            </a:pPr>
            <a:r>
              <a:rPr b="0" i="0" lang="en-US" sz="2300" u="none" cap="none" strike="noStrike">
                <a:solidFill>
                  <a:schemeClr val="lt1"/>
                </a:solidFill>
                <a:latin typeface="Arial"/>
                <a:ea typeface="Arial"/>
                <a:cs typeface="Arial"/>
                <a:sym typeface="Arial"/>
              </a:rPr>
              <a:t>Authors and editors are on standby to take into account any CEOS feedback.</a:t>
            </a:r>
            <a:endParaRPr b="0" i="0" sz="2300" u="none" cap="none" strike="noStrike">
              <a:solidFill>
                <a:schemeClr val="lt1"/>
              </a:solidFill>
              <a:latin typeface="Arial"/>
              <a:ea typeface="Arial"/>
              <a:cs typeface="Arial"/>
              <a:sym typeface="Arial"/>
            </a:endParaRPr>
          </a:p>
          <a:p>
            <a:pPr indent="-284978" lvl="0" marL="284978" marR="0" rtl="0" algn="l">
              <a:lnSpc>
                <a:spcPct val="100000"/>
              </a:lnSpc>
              <a:spcBef>
                <a:spcPts val="1200"/>
              </a:spcBef>
              <a:spcAft>
                <a:spcPts val="0"/>
              </a:spcAft>
              <a:buClr>
                <a:schemeClr val="lt1"/>
              </a:buClr>
              <a:buSzPts val="2300"/>
              <a:buFont typeface="Arial"/>
              <a:buChar char="•"/>
            </a:pPr>
            <a:r>
              <a:rPr b="0" i="0" lang="en-US" sz="2300" u="none" cap="none" strike="noStrike">
                <a:solidFill>
                  <a:schemeClr val="lt1"/>
                </a:solidFill>
                <a:latin typeface="Arial"/>
                <a:ea typeface="Arial"/>
                <a:cs typeface="Arial"/>
                <a:sym typeface="Arial"/>
              </a:rPr>
              <a:t>Intention for further updates based on EarthCARE lessons learned, in preparation for AOS, Aeolus-2, and further high-resolution profiling missions</a:t>
            </a:r>
            <a:endParaRPr b="0" i="0" sz="2300" u="none" cap="none" strike="noStrik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5"/>
          <p:cNvSpPr txBox="1"/>
          <p:nvPr>
            <p:ph type="title"/>
          </p:nvPr>
        </p:nvSpPr>
        <p:spPr>
          <a:xfrm>
            <a:off x="215411" y="154800"/>
            <a:ext cx="10081234" cy="565200"/>
          </a:xfrm>
          <a:prstGeom prst="rect">
            <a:avLst/>
          </a:prstGeom>
          <a:noFill/>
          <a:ln>
            <a:noFill/>
          </a:ln>
        </p:spPr>
        <p:txBody>
          <a:bodyPr anchorCtr="0" anchor="ctr" bIns="45700" lIns="91425" spcFirstLastPara="1" rIns="91425" wrap="square" tIns="45700">
            <a:spAutoFit/>
          </a:bodyPr>
          <a:lstStyle/>
          <a:p>
            <a:pPr indent="0" lvl="0" marL="0" rtl="0" algn="just">
              <a:spcBef>
                <a:spcPts val="0"/>
              </a:spcBef>
              <a:spcAft>
                <a:spcPts val="0"/>
              </a:spcAft>
              <a:buNone/>
            </a:pPr>
            <a:r>
              <a:rPr lang="en-US"/>
              <a:t>CV-22-01 Activity Status</a:t>
            </a:r>
            <a:endParaRPr/>
          </a:p>
        </p:txBody>
      </p:sp>
      <p:sp>
        <p:nvSpPr>
          <p:cNvPr id="133" name="Google Shape;133;p5"/>
          <p:cNvSpPr txBox="1"/>
          <p:nvPr/>
        </p:nvSpPr>
        <p:spPr>
          <a:xfrm>
            <a:off x="4947577" y="939937"/>
            <a:ext cx="7043023" cy="55707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300" u="none" cap="none" strike="noStrike">
                <a:solidFill>
                  <a:schemeClr val="lt1"/>
                </a:solidFill>
                <a:latin typeface="Arial"/>
                <a:ea typeface="Arial"/>
                <a:cs typeface="Arial"/>
                <a:sym typeface="Arial"/>
              </a:rPr>
              <a:t>Content</a:t>
            </a:r>
            <a:endParaRPr/>
          </a:p>
          <a:p>
            <a:pPr indent="-284978" lvl="0" marL="284978" marR="0" rtl="0" algn="l">
              <a:lnSpc>
                <a:spcPct val="100000"/>
              </a:lnSpc>
              <a:spcBef>
                <a:spcPts val="1000"/>
              </a:spcBef>
              <a:spcAft>
                <a:spcPts val="0"/>
              </a:spcAft>
              <a:buClr>
                <a:schemeClr val="lt1"/>
              </a:buClr>
              <a:buSzPts val="2300"/>
              <a:buFont typeface="Arial"/>
              <a:buChar char="•"/>
            </a:pPr>
            <a:r>
              <a:rPr b="0" i="0" lang="en-US" sz="2300" u="none" cap="none" strike="noStrike">
                <a:solidFill>
                  <a:schemeClr val="lt1"/>
                </a:solidFill>
                <a:latin typeface="Arial"/>
                <a:ea typeface="Arial"/>
                <a:cs typeface="Arial"/>
                <a:sym typeface="Arial"/>
              </a:rPr>
              <a:t>Validation needs for space profilers</a:t>
            </a:r>
            <a:endParaRPr/>
          </a:p>
          <a:p>
            <a:pPr indent="-284978" lvl="0" marL="284978" marR="0" rtl="0" algn="l">
              <a:lnSpc>
                <a:spcPct val="100000"/>
              </a:lnSpc>
              <a:spcBef>
                <a:spcPts val="1000"/>
              </a:spcBef>
              <a:spcAft>
                <a:spcPts val="0"/>
              </a:spcAft>
              <a:buClr>
                <a:schemeClr val="lt1"/>
              </a:buClr>
              <a:buSzPts val="2300"/>
              <a:buFont typeface="Arial"/>
              <a:buChar char="•"/>
            </a:pPr>
            <a:r>
              <a:rPr b="0" i="0" lang="en-US" sz="2300" u="none" cap="none" strike="noStrike">
                <a:solidFill>
                  <a:schemeClr val="lt1"/>
                </a:solidFill>
                <a:latin typeface="Arial"/>
                <a:ea typeface="Arial"/>
                <a:cs typeface="Arial"/>
                <a:sym typeface="Arial"/>
              </a:rPr>
              <a:t>Survey of validation measurements</a:t>
            </a:r>
            <a:endParaRPr/>
          </a:p>
          <a:p>
            <a:pPr indent="-284978" lvl="0" marL="284978" marR="0" rtl="0" algn="l">
              <a:lnSpc>
                <a:spcPct val="100000"/>
              </a:lnSpc>
              <a:spcBef>
                <a:spcPts val="1000"/>
              </a:spcBef>
              <a:spcAft>
                <a:spcPts val="0"/>
              </a:spcAft>
              <a:buClr>
                <a:schemeClr val="lt1"/>
              </a:buClr>
              <a:buSzPts val="2300"/>
              <a:buFont typeface="Arial"/>
              <a:buChar char="•"/>
            </a:pPr>
            <a:r>
              <a:rPr b="0" i="0" lang="en-US" sz="2300" u="none" cap="none" strike="noStrike">
                <a:solidFill>
                  <a:schemeClr val="lt1"/>
                </a:solidFill>
                <a:latin typeface="Arial"/>
                <a:ea typeface="Arial"/>
                <a:cs typeface="Arial"/>
                <a:sym typeface="Arial"/>
              </a:rPr>
              <a:t>Correlative metadata and data format</a:t>
            </a:r>
            <a:endParaRPr/>
          </a:p>
          <a:p>
            <a:pPr indent="-284978" lvl="0" marL="284978" marR="0" rtl="0" algn="l">
              <a:lnSpc>
                <a:spcPct val="100000"/>
              </a:lnSpc>
              <a:spcBef>
                <a:spcPts val="1000"/>
              </a:spcBef>
              <a:spcAft>
                <a:spcPts val="0"/>
              </a:spcAft>
              <a:buClr>
                <a:schemeClr val="lt1"/>
              </a:buClr>
              <a:buSzPts val="2300"/>
              <a:buFont typeface="Arial"/>
              <a:buChar char="•"/>
            </a:pPr>
            <a:r>
              <a:rPr b="0" i="0" lang="en-US" sz="2300" u="none" cap="none" strike="noStrike">
                <a:solidFill>
                  <a:schemeClr val="lt1"/>
                </a:solidFill>
                <a:latin typeface="Arial"/>
                <a:ea typeface="Arial"/>
                <a:cs typeface="Arial"/>
                <a:sym typeface="Arial"/>
              </a:rPr>
              <a:t>Guidance for the validation of lidar and aerosol products</a:t>
            </a:r>
            <a:endParaRPr/>
          </a:p>
          <a:p>
            <a:pPr indent="-284978" lvl="0" marL="284978" marR="0" rtl="0" algn="l">
              <a:lnSpc>
                <a:spcPct val="100000"/>
              </a:lnSpc>
              <a:spcBef>
                <a:spcPts val="1000"/>
              </a:spcBef>
              <a:spcAft>
                <a:spcPts val="0"/>
              </a:spcAft>
              <a:buClr>
                <a:schemeClr val="lt1"/>
              </a:buClr>
              <a:buSzPts val="2300"/>
              <a:buFont typeface="Arial"/>
              <a:buChar char="•"/>
            </a:pPr>
            <a:r>
              <a:rPr b="0" i="0" lang="en-US" sz="2300" u="none" cap="none" strike="noStrike">
                <a:solidFill>
                  <a:schemeClr val="lt1"/>
                </a:solidFill>
                <a:latin typeface="Arial"/>
                <a:ea typeface="Arial"/>
                <a:cs typeface="Arial"/>
                <a:sym typeface="Arial"/>
              </a:rPr>
              <a:t>Guidance for the validation of Radar, cloud and precipitation products</a:t>
            </a:r>
            <a:endParaRPr/>
          </a:p>
          <a:p>
            <a:pPr indent="-284978" lvl="0" marL="284978" marR="0" rtl="0" algn="l">
              <a:lnSpc>
                <a:spcPct val="100000"/>
              </a:lnSpc>
              <a:spcBef>
                <a:spcPts val="1000"/>
              </a:spcBef>
              <a:spcAft>
                <a:spcPts val="0"/>
              </a:spcAft>
              <a:buClr>
                <a:schemeClr val="lt1"/>
              </a:buClr>
              <a:buSzPts val="2300"/>
              <a:buFont typeface="Arial"/>
              <a:buChar char="•"/>
            </a:pPr>
            <a:r>
              <a:rPr b="0" i="0" lang="en-US" sz="2300" u="none" cap="none" strike="noStrike">
                <a:solidFill>
                  <a:schemeClr val="lt1"/>
                </a:solidFill>
                <a:latin typeface="Arial"/>
                <a:ea typeface="Arial"/>
                <a:cs typeface="Arial"/>
                <a:sym typeface="Arial"/>
              </a:rPr>
              <a:t>Statistical validation</a:t>
            </a:r>
            <a:endParaRPr/>
          </a:p>
          <a:p>
            <a:pPr indent="-284978" lvl="0" marL="284978" marR="0" rtl="0" algn="l">
              <a:lnSpc>
                <a:spcPct val="100000"/>
              </a:lnSpc>
              <a:spcBef>
                <a:spcPts val="1000"/>
              </a:spcBef>
              <a:spcAft>
                <a:spcPts val="0"/>
              </a:spcAft>
              <a:buClr>
                <a:schemeClr val="lt1"/>
              </a:buClr>
              <a:buSzPts val="2300"/>
              <a:buFont typeface="Arial"/>
              <a:buChar char="•"/>
            </a:pPr>
            <a:r>
              <a:rPr b="0" i="0" lang="en-US" sz="2300" u="none" cap="none" strike="noStrike">
                <a:solidFill>
                  <a:schemeClr val="lt1"/>
                </a:solidFill>
                <a:latin typeface="Arial"/>
                <a:ea typeface="Arial"/>
                <a:cs typeface="Arial"/>
                <a:sym typeface="Arial"/>
              </a:rPr>
              <a:t>Near-real-time validation through monitoring in NWP data assimilation system</a:t>
            </a:r>
            <a:endParaRPr/>
          </a:p>
          <a:p>
            <a:pPr indent="-284978" lvl="0" marL="284978" marR="0" rtl="0" algn="l">
              <a:lnSpc>
                <a:spcPct val="100000"/>
              </a:lnSpc>
              <a:spcBef>
                <a:spcPts val="1000"/>
              </a:spcBef>
              <a:spcAft>
                <a:spcPts val="0"/>
              </a:spcAft>
              <a:buClr>
                <a:schemeClr val="lt1"/>
              </a:buClr>
              <a:buSzPts val="2300"/>
              <a:buFont typeface="Arial"/>
              <a:buChar char="•"/>
            </a:pPr>
            <a:r>
              <a:rPr b="0" i="0" lang="en-US" sz="2300" u="none" cap="none" strike="noStrike">
                <a:solidFill>
                  <a:schemeClr val="lt1"/>
                </a:solidFill>
                <a:latin typeface="Arial"/>
                <a:ea typeface="Arial"/>
                <a:cs typeface="Arial"/>
                <a:sym typeface="Arial"/>
              </a:rPr>
              <a:t>Gaps and challenges</a:t>
            </a:r>
            <a:endParaRPr b="0" i="0" sz="2300" u="none" cap="none" strike="noStrike">
              <a:solidFill>
                <a:schemeClr val="lt1"/>
              </a:solidFill>
              <a:latin typeface="Arial"/>
              <a:ea typeface="Arial"/>
              <a:cs typeface="Arial"/>
              <a:sym typeface="Arial"/>
            </a:endParaRPr>
          </a:p>
        </p:txBody>
      </p:sp>
      <p:pic>
        <p:nvPicPr>
          <p:cNvPr descr="A screenshot of a cell phone&#10;&#10;Description automatically generated" id="134" name="Google Shape;134;p5"/>
          <p:cNvPicPr preferRelativeResize="0"/>
          <p:nvPr/>
        </p:nvPicPr>
        <p:blipFill rotWithShape="1">
          <a:blip r:embed="rId3">
            <a:alphaModFix/>
          </a:blip>
          <a:srcRect b="0" l="0" r="0" t="0"/>
          <a:stretch/>
        </p:blipFill>
        <p:spPr>
          <a:xfrm>
            <a:off x="349172" y="1014889"/>
            <a:ext cx="3969667" cy="5226553"/>
          </a:xfrm>
          <a:prstGeom prst="rect">
            <a:avLst/>
          </a:prstGeom>
          <a:noFill/>
          <a:ln cap="flat" cmpd="sng" w="63500">
            <a:solidFill>
              <a:schemeClr val="lt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6"/>
          <p:cNvSpPr txBox="1"/>
          <p:nvPr>
            <p:ph type="title"/>
          </p:nvPr>
        </p:nvSpPr>
        <p:spPr>
          <a:xfrm>
            <a:off x="215411" y="154800"/>
            <a:ext cx="10081234" cy="565200"/>
          </a:xfrm>
          <a:prstGeom prst="rect">
            <a:avLst/>
          </a:prstGeom>
          <a:noFill/>
          <a:ln>
            <a:noFill/>
          </a:ln>
        </p:spPr>
        <p:txBody>
          <a:bodyPr anchorCtr="0" anchor="ctr" bIns="45700" lIns="91425" spcFirstLastPara="1" rIns="91425" wrap="square" tIns="45700">
            <a:spAutoFit/>
          </a:bodyPr>
          <a:lstStyle/>
          <a:p>
            <a:pPr indent="0" lvl="0" marL="0" rtl="0" algn="just">
              <a:spcBef>
                <a:spcPts val="0"/>
              </a:spcBef>
              <a:spcAft>
                <a:spcPts val="0"/>
              </a:spcAft>
              <a:buNone/>
            </a:pPr>
            <a:r>
              <a:t/>
            </a:r>
            <a:endParaRPr/>
          </a:p>
        </p:txBody>
      </p:sp>
      <p:pic>
        <p:nvPicPr>
          <p:cNvPr id="140" name="Google Shape;140;p6"/>
          <p:cNvPicPr preferRelativeResize="0"/>
          <p:nvPr/>
        </p:nvPicPr>
        <p:blipFill rotWithShape="1">
          <a:blip r:embed="rId3">
            <a:alphaModFix/>
          </a:blip>
          <a:srcRect b="0" l="0" r="0" t="0"/>
          <a:stretch/>
        </p:blipFill>
        <p:spPr>
          <a:xfrm>
            <a:off x="0" y="0"/>
            <a:ext cx="12192000" cy="685103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7"/>
          <p:cNvSpPr txBox="1"/>
          <p:nvPr/>
        </p:nvSpPr>
        <p:spPr>
          <a:xfrm>
            <a:off x="6654240" y="2199012"/>
            <a:ext cx="3786390" cy="306297"/>
          </a:xfrm>
          <a:prstGeom prst="rect">
            <a:avLst/>
          </a:prstGeom>
          <a:solidFill>
            <a:srgbClr val="0065FF">
              <a:alpha val="78039"/>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96" u="none" cap="none" strike="noStrike">
                <a:solidFill>
                  <a:srgbClr val="FFFFFF"/>
                </a:solidFill>
                <a:latin typeface="Calibri"/>
                <a:ea typeface="Calibri"/>
                <a:cs typeface="Calibri"/>
                <a:sym typeface="Calibri"/>
              </a:rPr>
              <a:t>Pre-/post-launch</a:t>
            </a:r>
            <a:r>
              <a:rPr b="0" i="0" lang="en-US" sz="1396" u="none" cap="none" strike="noStrike">
                <a:solidFill>
                  <a:srgbClr val="000000"/>
                </a:solidFill>
                <a:latin typeface="Calibri"/>
                <a:ea typeface="Calibri"/>
                <a:cs typeface="Calibri"/>
                <a:sym typeface="Calibri"/>
              </a:rPr>
              <a:t> </a:t>
            </a:r>
            <a:r>
              <a:rPr b="0" i="0" lang="en-US" sz="1396" u="none" cap="none" strike="noStrike">
                <a:solidFill>
                  <a:srgbClr val="FFFFFF"/>
                </a:solidFill>
                <a:latin typeface="Calibri"/>
                <a:ea typeface="Calibri"/>
                <a:cs typeface="Calibri"/>
                <a:sym typeface="Calibri"/>
              </a:rPr>
              <a:t>and correlative measurements</a:t>
            </a:r>
            <a:endParaRPr/>
          </a:p>
        </p:txBody>
      </p:sp>
      <p:sp>
        <p:nvSpPr>
          <p:cNvPr id="147" name="Google Shape;147;p7"/>
          <p:cNvSpPr txBox="1"/>
          <p:nvPr/>
        </p:nvSpPr>
        <p:spPr>
          <a:xfrm>
            <a:off x="6096001" y="5530091"/>
            <a:ext cx="2020521" cy="641280"/>
          </a:xfrm>
          <a:prstGeom prst="rect">
            <a:avLst/>
          </a:prstGeom>
          <a:solidFill>
            <a:srgbClr val="0065FF">
              <a:alpha val="77647"/>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790" u="none" cap="none" strike="noStrike">
                <a:solidFill>
                  <a:srgbClr val="FFFFFF"/>
                </a:solidFill>
                <a:latin typeface="Calibri"/>
                <a:ea typeface="Calibri"/>
                <a:cs typeface="Calibri"/>
                <a:sym typeface="Calibri"/>
              </a:rPr>
              <a:t>Methods and </a:t>
            </a:r>
            <a:endParaRPr/>
          </a:p>
          <a:p>
            <a:pPr indent="0" lvl="0" marL="0" marR="0" rtl="0" algn="l">
              <a:lnSpc>
                <a:spcPct val="100000"/>
              </a:lnSpc>
              <a:spcBef>
                <a:spcPts val="0"/>
              </a:spcBef>
              <a:spcAft>
                <a:spcPts val="0"/>
              </a:spcAft>
              <a:buNone/>
            </a:pPr>
            <a:r>
              <a:rPr b="0" i="0" lang="en-US" sz="1790" u="none" cap="none" strike="noStrike">
                <a:solidFill>
                  <a:srgbClr val="FFFFFF"/>
                </a:solidFill>
                <a:latin typeface="Calibri"/>
                <a:ea typeface="Calibri"/>
                <a:cs typeface="Calibri"/>
                <a:sym typeface="Calibri"/>
              </a:rPr>
              <a:t>approaches</a:t>
            </a:r>
            <a:endParaRPr/>
          </a:p>
        </p:txBody>
      </p:sp>
      <p:sp>
        <p:nvSpPr>
          <p:cNvPr id="148" name="Google Shape;148;p7"/>
          <p:cNvSpPr txBox="1"/>
          <p:nvPr/>
        </p:nvSpPr>
        <p:spPr>
          <a:xfrm>
            <a:off x="1106178" y="3409319"/>
            <a:ext cx="2146209" cy="4582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94" u="none" cap="none" strike="noStrike">
                <a:solidFill>
                  <a:schemeClr val="lt1"/>
                </a:solidFill>
                <a:latin typeface="Calibri"/>
                <a:ea typeface="Calibri"/>
                <a:cs typeface="Calibri"/>
                <a:sym typeface="Calibri"/>
              </a:rPr>
              <a:t>ESA-JAXA joint Scientific</a:t>
            </a:r>
            <a:endParaRPr/>
          </a:p>
          <a:p>
            <a:pPr indent="0" lvl="0" marL="0" marR="0" rtl="0" algn="l">
              <a:lnSpc>
                <a:spcPct val="100000"/>
              </a:lnSpc>
              <a:spcBef>
                <a:spcPts val="0"/>
              </a:spcBef>
              <a:spcAft>
                <a:spcPts val="0"/>
              </a:spcAft>
              <a:buNone/>
            </a:pPr>
            <a:r>
              <a:rPr b="0" i="0" lang="en-US" sz="1194" u="none" cap="none" strike="noStrike">
                <a:solidFill>
                  <a:schemeClr val="lt1"/>
                </a:solidFill>
                <a:latin typeface="Calibri"/>
                <a:ea typeface="Calibri"/>
                <a:cs typeface="Calibri"/>
                <a:sym typeface="Calibri"/>
              </a:rPr>
              <a:t>Validation Implementation Plan</a:t>
            </a:r>
            <a:endParaRPr/>
          </a:p>
        </p:txBody>
      </p:sp>
      <p:pic>
        <p:nvPicPr>
          <p:cNvPr id="149" name="Google Shape;149;p7"/>
          <p:cNvPicPr preferRelativeResize="0"/>
          <p:nvPr/>
        </p:nvPicPr>
        <p:blipFill rotWithShape="1">
          <a:blip r:embed="rId3">
            <a:alphaModFix/>
          </a:blip>
          <a:srcRect b="0" l="0" r="0" t="0"/>
          <a:stretch/>
        </p:blipFill>
        <p:spPr>
          <a:xfrm>
            <a:off x="231448" y="3441779"/>
            <a:ext cx="837882" cy="517715"/>
          </a:xfrm>
          <a:prstGeom prst="rect">
            <a:avLst/>
          </a:prstGeom>
          <a:noFill/>
          <a:ln>
            <a:noFill/>
          </a:ln>
        </p:spPr>
      </p:pic>
      <p:pic>
        <p:nvPicPr>
          <p:cNvPr id="150" name="Google Shape;150;p7"/>
          <p:cNvPicPr preferRelativeResize="0"/>
          <p:nvPr/>
        </p:nvPicPr>
        <p:blipFill rotWithShape="1">
          <a:blip r:embed="rId4">
            <a:alphaModFix/>
          </a:blip>
          <a:srcRect b="0" l="0" r="0" t="0"/>
          <a:stretch/>
        </p:blipFill>
        <p:spPr>
          <a:xfrm>
            <a:off x="76305" y="4082810"/>
            <a:ext cx="1100444" cy="825333"/>
          </a:xfrm>
          <a:prstGeom prst="rect">
            <a:avLst/>
          </a:prstGeom>
          <a:noFill/>
          <a:ln>
            <a:noFill/>
          </a:ln>
        </p:spPr>
      </p:pic>
      <p:sp>
        <p:nvSpPr>
          <p:cNvPr id="151" name="Google Shape;151;p7"/>
          <p:cNvSpPr txBox="1"/>
          <p:nvPr/>
        </p:nvSpPr>
        <p:spPr>
          <a:xfrm>
            <a:off x="1176748" y="4127162"/>
            <a:ext cx="2027340" cy="82694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94" u="none" cap="none" strike="noStrike">
                <a:solidFill>
                  <a:schemeClr val="lt1"/>
                </a:solidFill>
                <a:latin typeface="Calibri"/>
                <a:ea typeface="Calibri"/>
                <a:cs typeface="Calibri"/>
                <a:sym typeface="Calibri"/>
              </a:rPr>
              <a:t>ESA-NASA Joint Programme Planning Group (campaigns, best practices) and AOS, PACE etc.</a:t>
            </a:r>
            <a:endParaRPr/>
          </a:p>
        </p:txBody>
      </p:sp>
      <p:sp>
        <p:nvSpPr>
          <p:cNvPr id="152" name="Google Shape;152;p7"/>
          <p:cNvSpPr txBox="1"/>
          <p:nvPr/>
        </p:nvSpPr>
        <p:spPr>
          <a:xfrm>
            <a:off x="153970" y="1518886"/>
            <a:ext cx="917025" cy="79605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592" u="none" cap="none" strike="noStrike">
                <a:solidFill>
                  <a:schemeClr val="lt1"/>
                </a:solidFill>
                <a:latin typeface="Calibri"/>
                <a:ea typeface="Calibri"/>
                <a:cs typeface="Calibri"/>
                <a:sym typeface="Calibri"/>
              </a:rPr>
              <a:t>ECVT</a:t>
            </a:r>
            <a:endParaRPr/>
          </a:p>
          <a:p>
            <a:pPr indent="0" lvl="0" marL="0" marR="0" rtl="0" algn="ctr">
              <a:lnSpc>
                <a:spcPct val="100000"/>
              </a:lnSpc>
              <a:spcBef>
                <a:spcPts val="0"/>
              </a:spcBef>
              <a:spcAft>
                <a:spcPts val="0"/>
              </a:spcAft>
              <a:buNone/>
            </a:pPr>
            <a:r>
              <a:rPr b="1" i="0" lang="en-US" sz="993" u="none" cap="none" strike="noStrike">
                <a:solidFill>
                  <a:schemeClr val="lt1"/>
                </a:solidFill>
                <a:latin typeface="Calibri"/>
                <a:ea typeface="Calibri"/>
                <a:cs typeface="Calibri"/>
                <a:sym typeface="Calibri"/>
              </a:rPr>
              <a:t>EarthCARE</a:t>
            </a:r>
            <a:br>
              <a:rPr b="1" i="0" lang="en-US" sz="993" u="none" cap="none" strike="noStrike">
                <a:solidFill>
                  <a:schemeClr val="lt1"/>
                </a:solidFill>
                <a:latin typeface="Calibri"/>
                <a:ea typeface="Calibri"/>
                <a:cs typeface="Calibri"/>
                <a:sym typeface="Calibri"/>
              </a:rPr>
            </a:br>
            <a:r>
              <a:rPr b="1" i="0" lang="en-US" sz="993" u="none" cap="none" strike="noStrike">
                <a:solidFill>
                  <a:schemeClr val="lt1"/>
                </a:solidFill>
                <a:latin typeface="Calibri"/>
                <a:ea typeface="Calibri"/>
                <a:cs typeface="Calibri"/>
                <a:sym typeface="Calibri"/>
              </a:rPr>
              <a:t>Validation team</a:t>
            </a:r>
            <a:endParaRPr/>
          </a:p>
        </p:txBody>
      </p:sp>
      <p:sp>
        <p:nvSpPr>
          <p:cNvPr id="153" name="Google Shape;153;p7"/>
          <p:cNvSpPr txBox="1"/>
          <p:nvPr/>
        </p:nvSpPr>
        <p:spPr>
          <a:xfrm>
            <a:off x="1079728" y="1336774"/>
            <a:ext cx="4476090" cy="1270657"/>
          </a:xfrm>
          <a:prstGeom prst="rect">
            <a:avLst/>
          </a:prstGeom>
          <a:noFill/>
          <a:ln>
            <a:noFill/>
          </a:ln>
        </p:spPr>
        <p:txBody>
          <a:bodyPr anchorCtr="0" anchor="t" bIns="45700" lIns="91425" spcFirstLastPara="1" rIns="91425" wrap="square" tIns="45700">
            <a:spAutoFit/>
          </a:bodyPr>
          <a:lstStyle/>
          <a:p>
            <a:pPr indent="-284209" lvl="0" marL="284209" marR="0" rtl="0" algn="l">
              <a:lnSpc>
                <a:spcPct val="100000"/>
              </a:lnSpc>
              <a:spcBef>
                <a:spcPts val="0"/>
              </a:spcBef>
              <a:spcAft>
                <a:spcPts val="0"/>
              </a:spcAft>
              <a:buClr>
                <a:srgbClr val="000000"/>
              </a:buClr>
              <a:buSzPts val="1094"/>
              <a:buFont typeface="Arial"/>
              <a:buChar char="•"/>
            </a:pPr>
            <a:r>
              <a:rPr b="0" i="0" lang="en-US" sz="1094" u="none" cap="none" strike="noStrike">
                <a:solidFill>
                  <a:schemeClr val="lt1"/>
                </a:solidFill>
                <a:latin typeface="Calibri"/>
                <a:ea typeface="Calibri"/>
                <a:cs typeface="Calibri"/>
                <a:sym typeface="Calibri"/>
              </a:rPr>
              <a:t>43 EarthCARE Cal/Val Projects</a:t>
            </a:r>
            <a:endParaRPr/>
          </a:p>
          <a:p>
            <a:pPr indent="-284209" lvl="0" marL="284209" marR="0" rtl="0" algn="l">
              <a:lnSpc>
                <a:spcPct val="100000"/>
              </a:lnSpc>
              <a:spcBef>
                <a:spcPts val="0"/>
              </a:spcBef>
              <a:spcAft>
                <a:spcPts val="0"/>
              </a:spcAft>
              <a:buClr>
                <a:srgbClr val="000000"/>
              </a:buClr>
              <a:buSzPts val="1094"/>
              <a:buFont typeface="Arial"/>
              <a:buChar char="•"/>
            </a:pPr>
            <a:r>
              <a:rPr b="0" i="0" lang="en-US" sz="1094" u="none" cap="none" strike="noStrike">
                <a:solidFill>
                  <a:schemeClr val="lt1"/>
                </a:solidFill>
                <a:latin typeface="Calibri"/>
                <a:ea typeface="Calibri"/>
                <a:cs typeface="Calibri"/>
                <a:sym typeface="Calibri"/>
              </a:rPr>
              <a:t>Knowledge transfer (algoritms, instruments)</a:t>
            </a:r>
            <a:endParaRPr/>
          </a:p>
          <a:p>
            <a:pPr indent="-284209" lvl="0" marL="284209" marR="0" rtl="0" algn="l">
              <a:lnSpc>
                <a:spcPct val="100000"/>
              </a:lnSpc>
              <a:spcBef>
                <a:spcPts val="0"/>
              </a:spcBef>
              <a:spcAft>
                <a:spcPts val="0"/>
              </a:spcAft>
              <a:buClr>
                <a:srgbClr val="000000"/>
              </a:buClr>
              <a:buSzPts val="1094"/>
              <a:buFont typeface="Arial"/>
              <a:buChar char="•"/>
            </a:pPr>
            <a:r>
              <a:rPr b="0" i="0" lang="en-US" sz="1094" u="none" cap="none" strike="noStrike">
                <a:solidFill>
                  <a:schemeClr val="lt1"/>
                </a:solidFill>
                <a:latin typeface="Calibri"/>
                <a:ea typeface="Calibri"/>
                <a:cs typeface="Calibri"/>
                <a:sym typeface="Calibri"/>
              </a:rPr>
              <a:t>Prepare observation planning &amp; correlative data handling</a:t>
            </a:r>
            <a:endParaRPr/>
          </a:p>
          <a:p>
            <a:pPr indent="-284209" lvl="0" marL="284209" marR="0" rtl="0" algn="l">
              <a:lnSpc>
                <a:spcPct val="100000"/>
              </a:lnSpc>
              <a:spcBef>
                <a:spcPts val="0"/>
              </a:spcBef>
              <a:spcAft>
                <a:spcPts val="0"/>
              </a:spcAft>
              <a:buClr>
                <a:srgbClr val="000000"/>
              </a:buClr>
              <a:buSzPts val="1094"/>
              <a:buFont typeface="Arial"/>
              <a:buChar char="•"/>
            </a:pPr>
            <a:r>
              <a:rPr b="0" i="0" lang="en-US" sz="1094" u="none" cap="none" strike="noStrike">
                <a:solidFill>
                  <a:schemeClr val="lt1"/>
                </a:solidFill>
                <a:latin typeface="Calibri"/>
                <a:ea typeface="Calibri"/>
                <a:cs typeface="Calibri"/>
                <a:sym typeface="Calibri"/>
              </a:rPr>
              <a:t>Organise validation analysis</a:t>
            </a:r>
            <a:endParaRPr/>
          </a:p>
          <a:p>
            <a:pPr indent="-284209" lvl="0" marL="284209" marR="0" rtl="0" algn="l">
              <a:lnSpc>
                <a:spcPct val="100000"/>
              </a:lnSpc>
              <a:spcBef>
                <a:spcPts val="0"/>
              </a:spcBef>
              <a:spcAft>
                <a:spcPts val="0"/>
              </a:spcAft>
              <a:buClr>
                <a:srgbClr val="000000"/>
              </a:buClr>
              <a:buSzPts val="1094"/>
              <a:buFont typeface="Arial"/>
              <a:buChar char="•"/>
            </a:pPr>
            <a:r>
              <a:rPr b="0" i="0" lang="en-US" sz="1094" u="none" cap="none" strike="noStrike">
                <a:solidFill>
                  <a:schemeClr val="lt1"/>
                </a:solidFill>
                <a:latin typeface="Calibri"/>
                <a:ea typeface="Calibri"/>
                <a:cs typeface="Calibri"/>
                <a:sym typeface="Calibri"/>
              </a:rPr>
              <a:t>Foster interaction with funding sources</a:t>
            </a:r>
            <a:endParaRPr/>
          </a:p>
          <a:p>
            <a:pPr indent="-284209" lvl="0" marL="284209" marR="0" rtl="0" algn="l">
              <a:lnSpc>
                <a:spcPct val="100000"/>
              </a:lnSpc>
              <a:spcBef>
                <a:spcPts val="0"/>
              </a:spcBef>
              <a:spcAft>
                <a:spcPts val="0"/>
              </a:spcAft>
              <a:buClr>
                <a:srgbClr val="000000"/>
              </a:buClr>
              <a:buSzPts val="1094"/>
              <a:buFont typeface="Arial"/>
              <a:buChar char="•"/>
            </a:pPr>
            <a:r>
              <a:rPr b="0" i="0" lang="en-US" sz="1094" u="none" cap="none" strike="noStrike">
                <a:solidFill>
                  <a:schemeClr val="lt1"/>
                </a:solidFill>
                <a:latin typeface="Calibri"/>
                <a:ea typeface="Calibri"/>
                <a:cs typeface="Calibri"/>
                <a:sym typeface="Calibri"/>
              </a:rPr>
              <a:t>Facilitate interaction with algorithm teams, instrument experts, and peers through interactive validation </a:t>
            </a:r>
            <a:r>
              <a:rPr b="0" i="0" lang="en-US" sz="1094" u="none" cap="none" strike="noStrike">
                <a:solidFill>
                  <a:srgbClr val="000000"/>
                </a:solidFill>
                <a:latin typeface="Calibri"/>
                <a:ea typeface="Calibri"/>
                <a:cs typeface="Calibri"/>
                <a:sym typeface="Calibri"/>
              </a:rPr>
              <a:t>portal</a:t>
            </a:r>
            <a:endParaRPr/>
          </a:p>
        </p:txBody>
      </p:sp>
      <p:pic>
        <p:nvPicPr>
          <p:cNvPr id="154" name="Google Shape;154;p7"/>
          <p:cNvPicPr preferRelativeResize="0"/>
          <p:nvPr/>
        </p:nvPicPr>
        <p:blipFill rotWithShape="1">
          <a:blip r:embed="rId5">
            <a:alphaModFix/>
          </a:blip>
          <a:srcRect b="0" l="0" r="0" t="0"/>
          <a:stretch/>
        </p:blipFill>
        <p:spPr>
          <a:xfrm>
            <a:off x="186495" y="5077742"/>
            <a:ext cx="986291" cy="626884"/>
          </a:xfrm>
          <a:prstGeom prst="rect">
            <a:avLst/>
          </a:prstGeom>
          <a:noFill/>
          <a:ln>
            <a:noFill/>
          </a:ln>
        </p:spPr>
      </p:pic>
      <p:sp>
        <p:nvSpPr>
          <p:cNvPr id="155" name="Google Shape;155;p7"/>
          <p:cNvSpPr txBox="1"/>
          <p:nvPr/>
        </p:nvSpPr>
        <p:spPr>
          <a:xfrm>
            <a:off x="1176748" y="5089860"/>
            <a:ext cx="2027340" cy="6428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94" u="none" cap="none" strike="noStrike">
                <a:solidFill>
                  <a:schemeClr val="lt1"/>
                </a:solidFill>
                <a:latin typeface="Calibri"/>
                <a:ea typeface="Calibri"/>
                <a:cs typeface="Calibri"/>
                <a:sym typeface="Calibri"/>
              </a:rPr>
              <a:t>Pilot to support cal/val of Atmospheric satellite missions</a:t>
            </a:r>
            <a:endParaRPr/>
          </a:p>
        </p:txBody>
      </p:sp>
      <p:sp>
        <p:nvSpPr>
          <p:cNvPr id="156" name="Google Shape;156;p7"/>
          <p:cNvSpPr txBox="1"/>
          <p:nvPr/>
        </p:nvSpPr>
        <p:spPr>
          <a:xfrm>
            <a:off x="6510252" y="1353008"/>
            <a:ext cx="3819244" cy="734641"/>
          </a:xfrm>
          <a:prstGeom prst="rect">
            <a:avLst/>
          </a:prstGeom>
          <a:noFill/>
          <a:ln>
            <a:noFill/>
          </a:ln>
        </p:spPr>
        <p:txBody>
          <a:bodyPr anchorCtr="0" anchor="t" bIns="45700" lIns="91425" spcFirstLastPara="1" rIns="91425" wrap="square" tIns="45700">
            <a:spAutoFit/>
          </a:bodyPr>
          <a:lstStyle/>
          <a:p>
            <a:pPr indent="-284209" lvl="0" marL="284209" marR="0" rtl="0" algn="l">
              <a:lnSpc>
                <a:spcPct val="100000"/>
              </a:lnSpc>
              <a:spcBef>
                <a:spcPts val="0"/>
              </a:spcBef>
              <a:spcAft>
                <a:spcPts val="0"/>
              </a:spcAft>
              <a:buClr>
                <a:srgbClr val="000000"/>
              </a:buClr>
              <a:buSzPts val="1392"/>
              <a:buFont typeface="Arial"/>
              <a:buChar char="•"/>
            </a:pPr>
            <a:r>
              <a:rPr b="1" i="0" lang="en-US" sz="1392" u="none" cap="none" strike="noStrike">
                <a:solidFill>
                  <a:schemeClr val="lt1"/>
                </a:solidFill>
                <a:latin typeface="Calibri"/>
                <a:ea typeface="Calibri"/>
                <a:cs typeface="Calibri"/>
                <a:sym typeface="Calibri"/>
              </a:rPr>
              <a:t>Organisation of pre-/post-launch campaigns </a:t>
            </a:r>
            <a:endParaRPr/>
          </a:p>
          <a:p>
            <a:pPr indent="-284209" lvl="0" marL="284209" marR="0" rtl="0" algn="l">
              <a:lnSpc>
                <a:spcPct val="100000"/>
              </a:lnSpc>
              <a:spcBef>
                <a:spcPts val="0"/>
              </a:spcBef>
              <a:spcAft>
                <a:spcPts val="0"/>
              </a:spcAft>
              <a:buClr>
                <a:srgbClr val="000000"/>
              </a:buClr>
              <a:buSzPts val="1392"/>
              <a:buFont typeface="Arial"/>
              <a:buChar char="•"/>
            </a:pPr>
            <a:r>
              <a:rPr b="1" i="0" lang="en-US" sz="1392" u="none" cap="none" strike="noStrike">
                <a:solidFill>
                  <a:schemeClr val="lt1"/>
                </a:solidFill>
                <a:latin typeface="Calibri"/>
                <a:ea typeface="Calibri"/>
                <a:cs typeface="Calibri"/>
                <a:sym typeface="Calibri"/>
              </a:rPr>
              <a:t>Securing collocated airborne datasets</a:t>
            </a:r>
            <a:endParaRPr/>
          </a:p>
          <a:p>
            <a:pPr indent="-284209" lvl="0" marL="284209" marR="0" rtl="0" algn="l">
              <a:lnSpc>
                <a:spcPct val="100000"/>
              </a:lnSpc>
              <a:spcBef>
                <a:spcPts val="0"/>
              </a:spcBef>
              <a:spcAft>
                <a:spcPts val="0"/>
              </a:spcAft>
              <a:buClr>
                <a:srgbClr val="000000"/>
              </a:buClr>
              <a:buSzPts val="1392"/>
              <a:buFont typeface="Arial"/>
              <a:buChar char="•"/>
            </a:pPr>
            <a:r>
              <a:rPr b="0" i="0" lang="en-US" sz="1392" u="none" cap="none" strike="noStrike">
                <a:solidFill>
                  <a:schemeClr val="lt1"/>
                </a:solidFill>
                <a:latin typeface="Calibri"/>
                <a:ea typeface="Calibri"/>
                <a:cs typeface="Calibri"/>
                <a:sym typeface="Calibri"/>
              </a:rPr>
              <a:t>Validation Data Centre for correlative data </a:t>
            </a:r>
            <a:endParaRPr/>
          </a:p>
        </p:txBody>
      </p:sp>
      <p:sp>
        <p:nvSpPr>
          <p:cNvPr id="157" name="Google Shape;157;p7"/>
          <p:cNvSpPr txBox="1"/>
          <p:nvPr/>
        </p:nvSpPr>
        <p:spPr>
          <a:xfrm>
            <a:off x="168272" y="2608337"/>
            <a:ext cx="1023332" cy="6412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790" u="none" cap="none" strike="noStrike">
                <a:solidFill>
                  <a:schemeClr val="lt1"/>
                </a:solidFill>
                <a:latin typeface="Calibri"/>
                <a:ea typeface="Calibri"/>
                <a:cs typeface="Calibri"/>
                <a:sym typeface="Calibri"/>
              </a:rPr>
              <a:t>National</a:t>
            </a:r>
            <a:r>
              <a:rPr b="0" i="0" lang="en-US" sz="1790" u="none" cap="none" strike="noStrike">
                <a:solidFill>
                  <a:srgbClr val="000000"/>
                </a:solidFill>
                <a:latin typeface="Calibri"/>
                <a:ea typeface="Calibri"/>
                <a:cs typeface="Calibri"/>
                <a:sym typeface="Calibri"/>
              </a:rPr>
              <a:t> </a:t>
            </a:r>
            <a:endParaRPr/>
          </a:p>
          <a:p>
            <a:pPr indent="0" lvl="0" marL="0" marR="0" rtl="0" algn="ctr">
              <a:lnSpc>
                <a:spcPct val="100000"/>
              </a:lnSpc>
              <a:spcBef>
                <a:spcPts val="0"/>
              </a:spcBef>
              <a:spcAft>
                <a:spcPts val="0"/>
              </a:spcAft>
              <a:buNone/>
            </a:pPr>
            <a:r>
              <a:rPr b="0" i="0" lang="en-US" sz="1790" u="none" cap="none" strike="noStrike">
                <a:solidFill>
                  <a:schemeClr val="lt1"/>
                </a:solidFill>
                <a:latin typeface="Calibri"/>
                <a:ea typeface="Calibri"/>
                <a:cs typeface="Calibri"/>
                <a:sym typeface="Calibri"/>
              </a:rPr>
              <a:t>Agencies</a:t>
            </a:r>
            <a:endParaRPr/>
          </a:p>
        </p:txBody>
      </p:sp>
      <p:sp>
        <p:nvSpPr>
          <p:cNvPr id="158" name="Google Shape;158;p7"/>
          <p:cNvSpPr txBox="1"/>
          <p:nvPr/>
        </p:nvSpPr>
        <p:spPr>
          <a:xfrm>
            <a:off x="8181805" y="4871655"/>
            <a:ext cx="4002172" cy="1194370"/>
          </a:xfrm>
          <a:prstGeom prst="rect">
            <a:avLst/>
          </a:prstGeom>
          <a:noFill/>
          <a:ln>
            <a:noFill/>
          </a:ln>
        </p:spPr>
        <p:txBody>
          <a:bodyPr anchorCtr="0" anchor="t" bIns="45700" lIns="91425" spcFirstLastPara="1" rIns="91425" wrap="square" tIns="45700">
            <a:spAutoFit/>
          </a:bodyPr>
          <a:lstStyle/>
          <a:p>
            <a:pPr indent="-284209" lvl="0" marL="284209" marR="0" rtl="0" algn="l">
              <a:lnSpc>
                <a:spcPct val="100000"/>
              </a:lnSpc>
              <a:spcBef>
                <a:spcPts val="0"/>
              </a:spcBef>
              <a:spcAft>
                <a:spcPts val="0"/>
              </a:spcAft>
              <a:buClr>
                <a:srgbClr val="000000"/>
              </a:buClr>
              <a:buSzPts val="1194"/>
              <a:buFont typeface="Arial"/>
              <a:buChar char="•"/>
            </a:pPr>
            <a:r>
              <a:rPr b="1" i="0" lang="en-US" sz="1194" u="none" cap="none" strike="noStrike">
                <a:solidFill>
                  <a:schemeClr val="lt1"/>
                </a:solidFill>
                <a:latin typeface="Calibri"/>
                <a:ea typeface="Calibri"/>
                <a:cs typeface="Calibri"/>
                <a:sym typeface="Calibri"/>
              </a:rPr>
              <a:t>Fiducial Reference Measurement </a:t>
            </a:r>
            <a:r>
              <a:rPr b="0" i="0" lang="en-US" sz="1194" u="none" cap="none" strike="noStrike">
                <a:solidFill>
                  <a:schemeClr val="lt1"/>
                </a:solidFill>
                <a:latin typeface="Calibri"/>
                <a:ea typeface="Calibri"/>
                <a:cs typeface="Calibri"/>
                <a:sym typeface="Calibri"/>
              </a:rPr>
              <a:t>developments for lidars (eVe, EMORAL) and radars (FRM4RADAR)</a:t>
            </a:r>
            <a:endParaRPr b="0" i="0" sz="1194" u="none" cap="none" strike="noStrike">
              <a:solidFill>
                <a:schemeClr val="lt1"/>
              </a:solidFill>
              <a:latin typeface="Calibri"/>
              <a:ea typeface="Calibri"/>
              <a:cs typeface="Calibri"/>
              <a:sym typeface="Calibri"/>
            </a:endParaRPr>
          </a:p>
          <a:p>
            <a:pPr indent="-284209" lvl="0" marL="284209" marR="0" rtl="0" algn="l">
              <a:lnSpc>
                <a:spcPct val="100000"/>
              </a:lnSpc>
              <a:spcBef>
                <a:spcPts val="0"/>
              </a:spcBef>
              <a:spcAft>
                <a:spcPts val="0"/>
              </a:spcAft>
              <a:buClr>
                <a:srgbClr val="000000"/>
              </a:buClr>
              <a:buSzPts val="1194"/>
              <a:buFont typeface="Arial"/>
              <a:buChar char="•"/>
            </a:pPr>
            <a:r>
              <a:rPr b="0" i="0" lang="en-US" sz="1194" u="none" cap="none" strike="noStrike">
                <a:solidFill>
                  <a:schemeClr val="lt1"/>
                </a:solidFill>
                <a:latin typeface="Calibri"/>
                <a:ea typeface="Calibri"/>
                <a:cs typeface="Calibri"/>
                <a:sym typeface="Calibri"/>
              </a:rPr>
              <a:t>Development of </a:t>
            </a:r>
            <a:r>
              <a:rPr b="1" i="0" lang="en-US" sz="1194" u="none" cap="none" strike="noStrike">
                <a:solidFill>
                  <a:schemeClr val="lt1"/>
                </a:solidFill>
                <a:latin typeface="Calibri"/>
                <a:ea typeface="Calibri"/>
                <a:cs typeface="Calibri"/>
                <a:sym typeface="Calibri"/>
              </a:rPr>
              <a:t>suborbital to orbital signal converters</a:t>
            </a:r>
            <a:r>
              <a:rPr b="0" i="0" lang="en-US" sz="1194" u="none" cap="none" strike="noStrike">
                <a:solidFill>
                  <a:schemeClr val="lt1"/>
                </a:solidFill>
                <a:latin typeface="Calibri"/>
                <a:ea typeface="Calibri"/>
                <a:cs typeface="Calibri"/>
                <a:sym typeface="Calibri"/>
              </a:rPr>
              <a:t> for radar, lidar, imager</a:t>
            </a:r>
            <a:endParaRPr/>
          </a:p>
          <a:p>
            <a:pPr indent="-284209" lvl="0" marL="284209" marR="0" rtl="0" algn="l">
              <a:lnSpc>
                <a:spcPct val="100000"/>
              </a:lnSpc>
              <a:spcBef>
                <a:spcPts val="0"/>
              </a:spcBef>
              <a:spcAft>
                <a:spcPts val="0"/>
              </a:spcAft>
              <a:buClr>
                <a:srgbClr val="000000"/>
              </a:buClr>
              <a:buSzPts val="1194"/>
              <a:buFont typeface="Arial"/>
              <a:buChar char="•"/>
            </a:pPr>
            <a:r>
              <a:rPr b="1" i="0" lang="en-US" sz="1194" u="none" cap="none" strike="noStrike">
                <a:solidFill>
                  <a:schemeClr val="lt1"/>
                </a:solidFill>
                <a:latin typeface="Calibri"/>
                <a:ea typeface="Calibri"/>
                <a:cs typeface="Calibri"/>
                <a:sym typeface="Calibri"/>
              </a:rPr>
              <a:t>best practice convergence (</a:t>
            </a:r>
            <a:r>
              <a:rPr b="0" i="0" lang="en-US" sz="1194" u="none" cap="none" strike="noStrike">
                <a:solidFill>
                  <a:schemeClr val="lt1"/>
                </a:solidFill>
                <a:latin typeface="Calibri"/>
                <a:ea typeface="Calibri"/>
                <a:cs typeface="Calibri"/>
                <a:sym typeface="Calibri"/>
              </a:rPr>
              <a:t>collaboration of EarthCARE, CALIPSO, Cloudsat, Aeolus, and AOS scientists)</a:t>
            </a:r>
            <a:endParaRPr/>
          </a:p>
        </p:txBody>
      </p:sp>
      <p:sp>
        <p:nvSpPr>
          <p:cNvPr id="159" name="Google Shape;159;p7"/>
          <p:cNvSpPr txBox="1"/>
          <p:nvPr/>
        </p:nvSpPr>
        <p:spPr>
          <a:xfrm>
            <a:off x="1154639" y="2685192"/>
            <a:ext cx="2363562" cy="4582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94" u="none" cap="none" strike="noStrike">
                <a:solidFill>
                  <a:schemeClr val="lt1"/>
                </a:solidFill>
                <a:latin typeface="Calibri"/>
                <a:ea typeface="Calibri"/>
                <a:cs typeface="Calibri"/>
                <a:sym typeface="Calibri"/>
              </a:rPr>
              <a:t>Validation bi-laterals with several agencies to address funding</a:t>
            </a:r>
            <a:endParaRPr b="0" i="0" sz="1194" u="none" cap="none" strike="noStrike">
              <a:solidFill>
                <a:schemeClr val="lt1"/>
              </a:solidFill>
              <a:latin typeface="Calibri"/>
              <a:ea typeface="Calibri"/>
              <a:cs typeface="Calibri"/>
              <a:sym typeface="Calibri"/>
            </a:endParaRPr>
          </a:p>
        </p:txBody>
      </p:sp>
      <p:cxnSp>
        <p:nvCxnSpPr>
          <p:cNvPr id="160" name="Google Shape;160;p7"/>
          <p:cNvCxnSpPr/>
          <p:nvPr/>
        </p:nvCxnSpPr>
        <p:spPr>
          <a:xfrm rot="10800000">
            <a:off x="4415385" y="2352824"/>
            <a:ext cx="0" cy="922143"/>
          </a:xfrm>
          <a:prstGeom prst="straightConnector1">
            <a:avLst/>
          </a:prstGeom>
          <a:noFill/>
          <a:ln cap="flat" cmpd="sng" w="9525">
            <a:solidFill>
              <a:srgbClr val="0065FF"/>
            </a:solidFill>
            <a:prstDash val="solid"/>
            <a:round/>
            <a:headEnd len="sm" w="sm" type="none"/>
            <a:tailEnd len="med" w="med" type="triangle"/>
          </a:ln>
        </p:spPr>
      </p:cxnSp>
      <p:cxnSp>
        <p:nvCxnSpPr>
          <p:cNvPr id="161" name="Google Shape;161;p7"/>
          <p:cNvCxnSpPr/>
          <p:nvPr/>
        </p:nvCxnSpPr>
        <p:spPr>
          <a:xfrm rot="10800000">
            <a:off x="3094308" y="3638446"/>
            <a:ext cx="893571" cy="0"/>
          </a:xfrm>
          <a:prstGeom prst="straightConnector1">
            <a:avLst/>
          </a:prstGeom>
          <a:noFill/>
          <a:ln cap="flat" cmpd="sng" w="9525">
            <a:solidFill>
              <a:srgbClr val="0065FF"/>
            </a:solidFill>
            <a:prstDash val="solid"/>
            <a:round/>
            <a:headEnd len="sm" w="sm" type="none"/>
            <a:tailEnd len="med" w="med" type="triangle"/>
          </a:ln>
        </p:spPr>
      </p:cxnSp>
      <p:cxnSp>
        <p:nvCxnSpPr>
          <p:cNvPr id="162" name="Google Shape;162;p7"/>
          <p:cNvCxnSpPr/>
          <p:nvPr/>
        </p:nvCxnSpPr>
        <p:spPr>
          <a:xfrm rot="10800000">
            <a:off x="3383324" y="2838406"/>
            <a:ext cx="604556" cy="436563"/>
          </a:xfrm>
          <a:prstGeom prst="straightConnector1">
            <a:avLst/>
          </a:prstGeom>
          <a:noFill/>
          <a:ln cap="flat" cmpd="sng" w="9525">
            <a:solidFill>
              <a:srgbClr val="0065FF"/>
            </a:solidFill>
            <a:prstDash val="solid"/>
            <a:round/>
            <a:headEnd len="sm" w="sm" type="none"/>
            <a:tailEnd len="med" w="med" type="triangle"/>
          </a:ln>
        </p:spPr>
      </p:cxnSp>
      <p:cxnSp>
        <p:nvCxnSpPr>
          <p:cNvPr id="163" name="Google Shape;163;p7"/>
          <p:cNvCxnSpPr>
            <a:endCxn id="151" idx="3"/>
          </p:cNvCxnSpPr>
          <p:nvPr/>
        </p:nvCxnSpPr>
        <p:spPr>
          <a:xfrm flipH="1">
            <a:off x="3204088" y="3916332"/>
            <a:ext cx="783900" cy="624300"/>
          </a:xfrm>
          <a:prstGeom prst="straightConnector1">
            <a:avLst/>
          </a:prstGeom>
          <a:noFill/>
          <a:ln cap="flat" cmpd="sng" w="9525">
            <a:solidFill>
              <a:srgbClr val="0065FF"/>
            </a:solidFill>
            <a:prstDash val="solid"/>
            <a:round/>
            <a:headEnd len="sm" w="sm" type="none"/>
            <a:tailEnd len="med" w="med" type="triangle"/>
          </a:ln>
        </p:spPr>
      </p:cxnSp>
      <p:cxnSp>
        <p:nvCxnSpPr>
          <p:cNvPr id="164" name="Google Shape;164;p7"/>
          <p:cNvCxnSpPr/>
          <p:nvPr/>
        </p:nvCxnSpPr>
        <p:spPr>
          <a:xfrm flipH="1">
            <a:off x="3557902" y="3916248"/>
            <a:ext cx="679115" cy="1173611"/>
          </a:xfrm>
          <a:prstGeom prst="straightConnector1">
            <a:avLst/>
          </a:prstGeom>
          <a:noFill/>
          <a:ln cap="flat" cmpd="sng" w="9525">
            <a:solidFill>
              <a:srgbClr val="0065FF"/>
            </a:solidFill>
            <a:prstDash val="solid"/>
            <a:round/>
            <a:headEnd len="sm" w="sm" type="none"/>
            <a:tailEnd len="med" w="med" type="triangle"/>
          </a:ln>
        </p:spPr>
      </p:cxnSp>
      <p:sp>
        <p:nvSpPr>
          <p:cNvPr id="165" name="Google Shape;165;p7"/>
          <p:cNvSpPr txBox="1"/>
          <p:nvPr/>
        </p:nvSpPr>
        <p:spPr>
          <a:xfrm>
            <a:off x="318289" y="5891236"/>
            <a:ext cx="887560" cy="3667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790" u="none" cap="none" strike="noStrike">
                <a:solidFill>
                  <a:schemeClr val="lt1"/>
                </a:solidFill>
                <a:latin typeface="Calibri"/>
                <a:ea typeface="Calibri"/>
                <a:cs typeface="Calibri"/>
                <a:sym typeface="Calibri"/>
              </a:rPr>
              <a:t>Various</a:t>
            </a:r>
            <a:endParaRPr/>
          </a:p>
        </p:txBody>
      </p:sp>
      <p:sp>
        <p:nvSpPr>
          <p:cNvPr id="166" name="Google Shape;166;p7"/>
          <p:cNvSpPr txBox="1"/>
          <p:nvPr/>
        </p:nvSpPr>
        <p:spPr>
          <a:xfrm>
            <a:off x="1172786" y="5838749"/>
            <a:ext cx="3488644" cy="4591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94" u="none" cap="none" strike="noStrike">
                <a:solidFill>
                  <a:schemeClr val="lt1"/>
                </a:solidFill>
                <a:latin typeface="Calibri"/>
                <a:ea typeface="Calibri"/>
                <a:cs typeface="Calibri"/>
                <a:sym typeface="Calibri"/>
              </a:rPr>
              <a:t>Consultation with domains/communities to solicit further contributions</a:t>
            </a:r>
            <a:endParaRPr b="0" i="0" sz="1194" u="none" cap="none" strike="noStrike">
              <a:solidFill>
                <a:schemeClr val="lt1"/>
              </a:solidFill>
              <a:latin typeface="Calibri"/>
              <a:ea typeface="Calibri"/>
              <a:cs typeface="Calibri"/>
              <a:sym typeface="Calibri"/>
            </a:endParaRPr>
          </a:p>
        </p:txBody>
      </p:sp>
      <p:cxnSp>
        <p:nvCxnSpPr>
          <p:cNvPr id="167" name="Google Shape;167;p7"/>
          <p:cNvCxnSpPr/>
          <p:nvPr/>
        </p:nvCxnSpPr>
        <p:spPr>
          <a:xfrm>
            <a:off x="4415385" y="3916248"/>
            <a:ext cx="0" cy="1425223"/>
          </a:xfrm>
          <a:prstGeom prst="straightConnector1">
            <a:avLst/>
          </a:prstGeom>
          <a:noFill/>
          <a:ln cap="flat" cmpd="sng" w="9525">
            <a:solidFill>
              <a:srgbClr val="0065FF"/>
            </a:solidFill>
            <a:prstDash val="solid"/>
            <a:round/>
            <a:headEnd len="sm" w="sm" type="none"/>
            <a:tailEnd len="med" w="med" type="triangle"/>
          </a:ln>
        </p:spPr>
      </p:cxnSp>
      <p:sp>
        <p:nvSpPr>
          <p:cNvPr id="168" name="Google Shape;168;p7"/>
          <p:cNvSpPr txBox="1"/>
          <p:nvPr/>
        </p:nvSpPr>
        <p:spPr>
          <a:xfrm>
            <a:off x="509797" y="288507"/>
            <a:ext cx="7321198" cy="58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191" u="none" cap="none" strike="noStrike">
                <a:solidFill>
                  <a:srgbClr val="FFFFFF"/>
                </a:solidFill>
                <a:latin typeface="Calibri"/>
                <a:ea typeface="Calibri"/>
                <a:cs typeface="Calibri"/>
                <a:sym typeface="Calibri"/>
              </a:rPr>
              <a:t>1. ESA Validation-Related Activities</a:t>
            </a:r>
            <a:endParaRPr/>
          </a:p>
        </p:txBody>
      </p:sp>
      <p:sp>
        <p:nvSpPr>
          <p:cNvPr id="169" name="Google Shape;169;p7"/>
          <p:cNvSpPr txBox="1"/>
          <p:nvPr/>
        </p:nvSpPr>
        <p:spPr>
          <a:xfrm>
            <a:off x="3987878" y="3274967"/>
            <a:ext cx="2834649" cy="641280"/>
          </a:xfrm>
          <a:prstGeom prst="rect">
            <a:avLst/>
          </a:prstGeom>
          <a:solidFill>
            <a:srgbClr val="0065FF">
              <a:alpha val="77647"/>
            </a:srgb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790" u="none" cap="none" strike="noStrike">
                <a:solidFill>
                  <a:srgbClr val="FFFFFF"/>
                </a:solidFill>
                <a:latin typeface="Calibri"/>
                <a:ea typeface="Calibri"/>
                <a:cs typeface="Calibri"/>
                <a:sym typeface="Calibri"/>
              </a:rPr>
              <a:t>Collaboration</a:t>
            </a:r>
            <a:endParaRPr/>
          </a:p>
          <a:p>
            <a:pPr indent="0" lvl="0" marL="0" marR="0" rtl="0" algn="l">
              <a:lnSpc>
                <a:spcPct val="100000"/>
              </a:lnSpc>
              <a:spcBef>
                <a:spcPts val="0"/>
              </a:spcBef>
              <a:spcAft>
                <a:spcPts val="0"/>
              </a:spcAft>
              <a:buNone/>
            </a:pPr>
            <a:r>
              <a:rPr b="0" i="0" lang="en-US" sz="1790" u="none" cap="none" strike="noStrike">
                <a:solidFill>
                  <a:srgbClr val="FFFFFF"/>
                </a:solidFill>
                <a:latin typeface="Calibri"/>
                <a:ea typeface="Calibri"/>
                <a:cs typeface="Calibri"/>
                <a:sym typeface="Calibri"/>
              </a:rPr>
              <a:t>Coordination</a:t>
            </a:r>
            <a:endParaRPr/>
          </a:p>
        </p:txBody>
      </p:sp>
      <p:pic>
        <p:nvPicPr>
          <p:cNvPr descr="A logo with text on it&#10;&#10;Description automatically generated" id="170" name="Google Shape;170;p7"/>
          <p:cNvPicPr preferRelativeResize="0"/>
          <p:nvPr/>
        </p:nvPicPr>
        <p:blipFill rotWithShape="1">
          <a:blip r:embed="rId6">
            <a:alphaModFix/>
          </a:blip>
          <a:srcRect b="0" l="-1" r="-1779" t="0"/>
          <a:stretch/>
        </p:blipFill>
        <p:spPr>
          <a:xfrm>
            <a:off x="168273" y="4938233"/>
            <a:ext cx="1022400" cy="419326"/>
          </a:xfrm>
          <a:prstGeom prst="rect">
            <a:avLst/>
          </a:prstGeom>
          <a:noFill/>
          <a:ln>
            <a:noFill/>
          </a:ln>
        </p:spPr>
      </p:pic>
      <p:sp>
        <p:nvSpPr>
          <p:cNvPr id="171" name="Google Shape;171;p7"/>
          <p:cNvSpPr/>
          <p:nvPr/>
        </p:nvSpPr>
        <p:spPr>
          <a:xfrm rot="9900961">
            <a:off x="5682044" y="3140826"/>
            <a:ext cx="3497654" cy="2674155"/>
          </a:xfrm>
          <a:prstGeom prst="triangle">
            <a:avLst>
              <a:gd fmla="val 51634" name="adj"/>
            </a:avLst>
          </a:prstGeom>
          <a:solidFill>
            <a:srgbClr val="0065FF"/>
          </a:solidFill>
          <a:ln cap="flat" cmpd="sng" w="12700">
            <a:solidFill>
              <a:srgbClr val="0000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790" u="none" cap="none" strike="noStrike">
              <a:solidFill>
                <a:srgbClr val="FFFFFF"/>
              </a:solidFill>
              <a:latin typeface="Calibri"/>
              <a:ea typeface="Calibri"/>
              <a:cs typeface="Calibri"/>
              <a:sym typeface="Calibri"/>
            </a:endParaRPr>
          </a:p>
        </p:txBody>
      </p:sp>
      <p:pic>
        <p:nvPicPr>
          <p:cNvPr id="172" name="Google Shape;172;p7"/>
          <p:cNvPicPr preferRelativeResize="0"/>
          <p:nvPr/>
        </p:nvPicPr>
        <p:blipFill rotWithShape="1">
          <a:blip r:embed="rId7">
            <a:alphaModFix/>
          </a:blip>
          <a:srcRect b="0" l="0" r="0" t="0"/>
          <a:stretch/>
        </p:blipFill>
        <p:spPr>
          <a:xfrm>
            <a:off x="5603173" y="3071954"/>
            <a:ext cx="3100989" cy="194526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8"/>
          <p:cNvSpPr txBox="1"/>
          <p:nvPr>
            <p:ph type="title"/>
          </p:nvPr>
        </p:nvSpPr>
        <p:spPr>
          <a:xfrm>
            <a:off x="215411" y="154800"/>
            <a:ext cx="10081234" cy="565200"/>
          </a:xfrm>
          <a:prstGeom prst="rect">
            <a:avLst/>
          </a:prstGeom>
          <a:noFill/>
          <a:ln>
            <a:noFill/>
          </a:ln>
        </p:spPr>
        <p:txBody>
          <a:bodyPr anchorCtr="0" anchor="ctr" bIns="45700" lIns="91425" spcFirstLastPara="1" rIns="91425" wrap="square" tIns="45700">
            <a:spAutoFit/>
          </a:bodyPr>
          <a:lstStyle/>
          <a:p>
            <a:pPr indent="0" lvl="0" marL="0" rtl="0" algn="just">
              <a:spcBef>
                <a:spcPts val="0"/>
              </a:spcBef>
              <a:spcAft>
                <a:spcPts val="0"/>
              </a:spcAft>
              <a:buNone/>
            </a:pPr>
            <a:r>
              <a:rPr lang="en-US">
                <a:solidFill>
                  <a:schemeClr val="lt1"/>
                </a:solidFill>
              </a:rPr>
              <a:t>2. ESA validation preparations</a:t>
            </a:r>
            <a:endParaRPr/>
          </a:p>
        </p:txBody>
      </p:sp>
      <p:grpSp>
        <p:nvGrpSpPr>
          <p:cNvPr id="178" name="Google Shape;178;p8"/>
          <p:cNvGrpSpPr/>
          <p:nvPr/>
        </p:nvGrpSpPr>
        <p:grpSpPr>
          <a:xfrm>
            <a:off x="6566116" y="1786145"/>
            <a:ext cx="3916434" cy="3771214"/>
            <a:chOff x="486" y="360347"/>
            <a:chExt cx="3916434" cy="3771214"/>
          </a:xfrm>
        </p:grpSpPr>
        <p:sp>
          <p:nvSpPr>
            <p:cNvPr id="179" name="Google Shape;179;p8"/>
            <p:cNvSpPr/>
            <p:nvPr/>
          </p:nvSpPr>
          <p:spPr>
            <a:xfrm>
              <a:off x="1330593" y="360347"/>
              <a:ext cx="1141939" cy="1141939"/>
            </a:xfrm>
            <a:prstGeom prst="ellipse">
              <a:avLst/>
            </a:prstGeom>
            <a:solidFill>
              <a:schemeClr val="accent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8"/>
            <p:cNvSpPr txBox="1"/>
            <p:nvPr/>
          </p:nvSpPr>
          <p:spPr>
            <a:xfrm>
              <a:off x="1497826" y="527580"/>
              <a:ext cx="807473" cy="807473"/>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None/>
              </a:pPr>
              <a:r>
                <a:rPr b="0" i="0" lang="en-US" sz="1400" u="none" cap="none" strike="noStrike">
                  <a:solidFill>
                    <a:schemeClr val="lt1"/>
                  </a:solidFill>
                  <a:latin typeface="Arial"/>
                  <a:ea typeface="Arial"/>
                  <a:cs typeface="Arial"/>
                  <a:sym typeface="Arial"/>
                </a:rPr>
                <a:t>Planning</a:t>
              </a:r>
              <a:endParaRPr b="0" i="0" sz="800" u="none" cap="none" strike="noStrike">
                <a:solidFill>
                  <a:schemeClr val="lt1"/>
                </a:solidFill>
                <a:latin typeface="Arial"/>
                <a:ea typeface="Arial"/>
                <a:cs typeface="Arial"/>
                <a:sym typeface="Arial"/>
              </a:endParaRPr>
            </a:p>
          </p:txBody>
        </p:sp>
        <p:sp>
          <p:nvSpPr>
            <p:cNvPr id="181" name="Google Shape;181;p8"/>
            <p:cNvSpPr/>
            <p:nvPr/>
          </p:nvSpPr>
          <p:spPr>
            <a:xfrm rot="2079307">
              <a:off x="2453481" y="1232612"/>
              <a:ext cx="325400" cy="385404"/>
            </a:xfrm>
            <a:prstGeom prst="rightArrow">
              <a:avLst>
                <a:gd fmla="val 60000" name="adj1"/>
                <a:gd fmla="val 50000" name="adj2"/>
              </a:avLst>
            </a:prstGeom>
            <a:solidFill>
              <a:srgbClr val="A7D3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8"/>
            <p:cNvSpPr txBox="1"/>
            <p:nvPr/>
          </p:nvSpPr>
          <p:spPr>
            <a:xfrm rot="2079307">
              <a:off x="2462140" y="1281938"/>
              <a:ext cx="227780" cy="23124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183" name="Google Shape;183;p8"/>
            <p:cNvSpPr/>
            <p:nvPr/>
          </p:nvSpPr>
          <p:spPr>
            <a:xfrm>
              <a:off x="2774981" y="1358815"/>
              <a:ext cx="1141939" cy="1141939"/>
            </a:xfrm>
            <a:prstGeom prst="ellipse">
              <a:avLst/>
            </a:prstGeom>
            <a:solidFill>
              <a:schemeClr val="accent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8"/>
            <p:cNvSpPr txBox="1"/>
            <p:nvPr/>
          </p:nvSpPr>
          <p:spPr>
            <a:xfrm>
              <a:off x="2942214" y="1526048"/>
              <a:ext cx="807473" cy="807473"/>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None/>
              </a:pPr>
              <a:r>
                <a:rPr b="0" i="0" lang="en-US" sz="1100" u="none" cap="none" strike="noStrike">
                  <a:solidFill>
                    <a:schemeClr val="lt1"/>
                  </a:solidFill>
                  <a:latin typeface="Arial"/>
                  <a:ea typeface="Arial"/>
                  <a:cs typeface="Arial"/>
                  <a:sym typeface="Arial"/>
                </a:rPr>
                <a:t>Correlative Data handling</a:t>
              </a:r>
              <a:endParaRPr/>
            </a:p>
          </p:txBody>
        </p:sp>
        <p:sp>
          <p:nvSpPr>
            <p:cNvPr id="185" name="Google Shape;185;p8"/>
            <p:cNvSpPr/>
            <p:nvPr/>
          </p:nvSpPr>
          <p:spPr>
            <a:xfrm rot="6480000">
              <a:off x="2931875" y="2544315"/>
              <a:ext cx="303579" cy="385404"/>
            </a:xfrm>
            <a:prstGeom prst="rightArrow">
              <a:avLst>
                <a:gd fmla="val 60000" name="adj1"/>
                <a:gd fmla="val 50000" name="adj2"/>
              </a:avLst>
            </a:prstGeom>
            <a:solidFill>
              <a:srgbClr val="A7D3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8"/>
            <p:cNvSpPr txBox="1"/>
            <p:nvPr/>
          </p:nvSpPr>
          <p:spPr>
            <a:xfrm rot="-4320000">
              <a:off x="2991484" y="2578088"/>
              <a:ext cx="212505" cy="23124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187" name="Google Shape;187;p8"/>
            <p:cNvSpPr/>
            <p:nvPr/>
          </p:nvSpPr>
          <p:spPr>
            <a:xfrm>
              <a:off x="2245100" y="2989622"/>
              <a:ext cx="1141939" cy="1141939"/>
            </a:xfrm>
            <a:prstGeom prst="ellipse">
              <a:avLst/>
            </a:prstGeom>
            <a:solidFill>
              <a:schemeClr val="accent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8"/>
            <p:cNvSpPr txBox="1"/>
            <p:nvPr/>
          </p:nvSpPr>
          <p:spPr>
            <a:xfrm>
              <a:off x="2412333" y="3156855"/>
              <a:ext cx="807473" cy="807473"/>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None/>
              </a:pPr>
              <a:r>
                <a:rPr b="0" i="0" lang="en-US" sz="1100" u="none" cap="none" strike="noStrike">
                  <a:solidFill>
                    <a:schemeClr val="lt1"/>
                  </a:solidFill>
                  <a:latin typeface="Arial"/>
                  <a:ea typeface="Arial"/>
                  <a:cs typeface="Arial"/>
                  <a:sym typeface="Arial"/>
                </a:rPr>
                <a:t>EarthCARE data discovery &amp; Download</a:t>
              </a:r>
              <a:endParaRPr/>
            </a:p>
          </p:txBody>
        </p:sp>
        <p:sp>
          <p:nvSpPr>
            <p:cNvPr id="189" name="Google Shape;189;p8"/>
            <p:cNvSpPr/>
            <p:nvPr/>
          </p:nvSpPr>
          <p:spPr>
            <a:xfrm rot="10800000">
              <a:off x="1815505" y="3367890"/>
              <a:ext cx="303579" cy="385404"/>
            </a:xfrm>
            <a:prstGeom prst="rightArrow">
              <a:avLst>
                <a:gd fmla="val 60000" name="adj1"/>
                <a:gd fmla="val 50000" name="adj2"/>
              </a:avLst>
            </a:prstGeom>
            <a:solidFill>
              <a:srgbClr val="A7D3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8"/>
            <p:cNvSpPr txBox="1"/>
            <p:nvPr/>
          </p:nvSpPr>
          <p:spPr>
            <a:xfrm>
              <a:off x="1906579" y="3444971"/>
              <a:ext cx="212505" cy="23124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191" name="Google Shape;191;p8"/>
            <p:cNvSpPr/>
            <p:nvPr/>
          </p:nvSpPr>
          <p:spPr>
            <a:xfrm>
              <a:off x="530368" y="2989622"/>
              <a:ext cx="1141939" cy="1141939"/>
            </a:xfrm>
            <a:prstGeom prst="ellipse">
              <a:avLst/>
            </a:prstGeom>
            <a:solidFill>
              <a:schemeClr val="accent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8"/>
            <p:cNvSpPr txBox="1"/>
            <p:nvPr/>
          </p:nvSpPr>
          <p:spPr>
            <a:xfrm>
              <a:off x="697601" y="3156855"/>
              <a:ext cx="807473" cy="807473"/>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None/>
              </a:pPr>
              <a:r>
                <a:rPr b="0" i="0" lang="en-US" sz="1100" u="none" cap="none" strike="noStrike">
                  <a:solidFill>
                    <a:schemeClr val="lt1"/>
                  </a:solidFill>
                  <a:latin typeface="Arial"/>
                  <a:ea typeface="Arial"/>
                  <a:cs typeface="Arial"/>
                  <a:sym typeface="Arial"/>
                </a:rPr>
                <a:t>Comparison</a:t>
              </a:r>
              <a:endParaRPr/>
            </a:p>
            <a:p>
              <a:pPr indent="0" lvl="0" marL="0" marR="0" rtl="0" algn="ctr">
                <a:lnSpc>
                  <a:spcPct val="90000"/>
                </a:lnSpc>
                <a:spcBef>
                  <a:spcPts val="385"/>
                </a:spcBef>
                <a:spcAft>
                  <a:spcPts val="0"/>
                </a:spcAft>
                <a:buNone/>
              </a:pPr>
              <a:r>
                <a:rPr b="0" i="0" lang="en-US" sz="1100" u="none" cap="none" strike="noStrike">
                  <a:solidFill>
                    <a:schemeClr val="lt1"/>
                  </a:solidFill>
                  <a:latin typeface="Arial"/>
                  <a:ea typeface="Arial"/>
                  <a:cs typeface="Arial"/>
                  <a:sym typeface="Arial"/>
                </a:rPr>
                <a:t>Analysis</a:t>
              </a:r>
              <a:endParaRPr/>
            </a:p>
          </p:txBody>
        </p:sp>
        <p:sp>
          <p:nvSpPr>
            <p:cNvPr id="193" name="Google Shape;193;p8"/>
            <p:cNvSpPr/>
            <p:nvPr/>
          </p:nvSpPr>
          <p:spPr>
            <a:xfrm rot="-6480000">
              <a:off x="687262" y="2560658"/>
              <a:ext cx="303579" cy="385404"/>
            </a:xfrm>
            <a:prstGeom prst="rightArrow">
              <a:avLst>
                <a:gd fmla="val 60000" name="adj1"/>
                <a:gd fmla="val 50000" name="adj2"/>
              </a:avLst>
            </a:prstGeom>
            <a:solidFill>
              <a:srgbClr val="A7D3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8"/>
            <p:cNvSpPr txBox="1"/>
            <p:nvPr/>
          </p:nvSpPr>
          <p:spPr>
            <a:xfrm rot="4320000">
              <a:off x="746871" y="2681047"/>
              <a:ext cx="212505" cy="23124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195" name="Google Shape;195;p8"/>
            <p:cNvSpPr/>
            <p:nvPr/>
          </p:nvSpPr>
          <p:spPr>
            <a:xfrm>
              <a:off x="486" y="1358815"/>
              <a:ext cx="1141939" cy="1141939"/>
            </a:xfrm>
            <a:prstGeom prst="ellipse">
              <a:avLst/>
            </a:prstGeom>
            <a:solidFill>
              <a:schemeClr val="accent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8"/>
            <p:cNvSpPr txBox="1"/>
            <p:nvPr/>
          </p:nvSpPr>
          <p:spPr>
            <a:xfrm>
              <a:off x="167719" y="1526048"/>
              <a:ext cx="807473" cy="807473"/>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None/>
              </a:pPr>
              <a:r>
                <a:rPr b="0" i="0" lang="en-US" sz="1100" u="none" cap="none" strike="noStrike">
                  <a:solidFill>
                    <a:schemeClr val="lt1"/>
                  </a:solidFill>
                  <a:latin typeface="Arial"/>
                  <a:ea typeface="Arial"/>
                  <a:cs typeface="Arial"/>
                  <a:sym typeface="Arial"/>
                </a:rPr>
                <a:t>Reporting</a:t>
              </a:r>
              <a:endParaRPr/>
            </a:p>
            <a:p>
              <a:pPr indent="0" lvl="0" marL="0" marR="0" rtl="0" algn="ctr">
                <a:lnSpc>
                  <a:spcPct val="90000"/>
                </a:lnSpc>
                <a:spcBef>
                  <a:spcPts val="385"/>
                </a:spcBef>
                <a:spcAft>
                  <a:spcPts val="0"/>
                </a:spcAft>
                <a:buNone/>
              </a:pPr>
              <a:r>
                <a:rPr b="0" i="0" lang="en-US" sz="1100" u="none" cap="none" strike="noStrike">
                  <a:solidFill>
                    <a:schemeClr val="lt1"/>
                  </a:solidFill>
                  <a:latin typeface="Arial"/>
                  <a:ea typeface="Arial"/>
                  <a:cs typeface="Arial"/>
                  <a:sym typeface="Arial"/>
                </a:rPr>
                <a:t>Discussions</a:t>
              </a:r>
              <a:endParaRPr/>
            </a:p>
            <a:p>
              <a:pPr indent="0" lvl="0" marL="0" marR="0" rtl="0" algn="ctr">
                <a:lnSpc>
                  <a:spcPct val="90000"/>
                </a:lnSpc>
                <a:spcBef>
                  <a:spcPts val="385"/>
                </a:spcBef>
                <a:spcAft>
                  <a:spcPts val="0"/>
                </a:spcAft>
                <a:buNone/>
              </a:pPr>
              <a:r>
                <a:rPr b="0" i="0" lang="en-US" sz="1100" u="none" cap="none" strike="noStrike">
                  <a:solidFill>
                    <a:schemeClr val="lt1"/>
                  </a:solidFill>
                  <a:latin typeface="Arial"/>
                  <a:ea typeface="Arial"/>
                  <a:cs typeface="Arial"/>
                  <a:sym typeface="Arial"/>
                </a:rPr>
                <a:t>Q&amp;A</a:t>
              </a:r>
              <a:endParaRPr/>
            </a:p>
          </p:txBody>
        </p:sp>
        <p:sp>
          <p:nvSpPr>
            <p:cNvPr id="197" name="Google Shape;197;p8"/>
            <p:cNvSpPr/>
            <p:nvPr/>
          </p:nvSpPr>
          <p:spPr>
            <a:xfrm rot="8586337">
              <a:off x="1207256" y="1398762"/>
              <a:ext cx="46001" cy="72964"/>
            </a:xfrm>
            <a:prstGeom prst="rightArrow">
              <a:avLst>
                <a:gd fmla="val 60000" name="adj1"/>
                <a:gd fmla="val 50000" name="adj2"/>
              </a:avLst>
            </a:prstGeom>
            <a:solidFill>
              <a:srgbClr val="A7D3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8"/>
            <p:cNvSpPr txBox="1"/>
            <p:nvPr/>
          </p:nvSpPr>
          <p:spPr>
            <a:xfrm rot="8586337">
              <a:off x="1219674" y="1409213"/>
              <a:ext cx="32201" cy="43778"/>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0" i="0" sz="500" u="none" cap="none" strike="noStrike">
                <a:solidFill>
                  <a:schemeClr val="lt1"/>
                </a:solidFill>
                <a:latin typeface="Arial"/>
                <a:ea typeface="Arial"/>
                <a:cs typeface="Arial"/>
                <a:sym typeface="Arial"/>
              </a:endParaRPr>
            </a:p>
          </p:txBody>
        </p:sp>
      </p:grpSp>
      <p:sp>
        <p:nvSpPr>
          <p:cNvPr id="199" name="Google Shape;199;p8"/>
          <p:cNvSpPr txBox="1"/>
          <p:nvPr/>
        </p:nvSpPr>
        <p:spPr>
          <a:xfrm>
            <a:off x="240643" y="1114529"/>
            <a:ext cx="480757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chemeClr val="lt1"/>
                </a:solidFill>
                <a:latin typeface="Verdana"/>
                <a:ea typeface="Verdana"/>
                <a:cs typeface="Verdana"/>
                <a:sym typeface="Verdana"/>
              </a:rPr>
              <a:t>Pre-Launch Validation Workshops</a:t>
            </a:r>
            <a:endParaRPr b="0" i="0" sz="1800" u="none" cap="none" strike="noStrike">
              <a:solidFill>
                <a:schemeClr val="lt1"/>
              </a:solidFill>
              <a:latin typeface="Verdana"/>
              <a:ea typeface="Verdana"/>
              <a:cs typeface="Verdana"/>
              <a:sym typeface="Verdana"/>
            </a:endParaRPr>
          </a:p>
        </p:txBody>
      </p:sp>
      <p:pic>
        <p:nvPicPr>
          <p:cNvPr descr="A group of people posing for a photo&#10;&#10;Description automatically generated" id="200" name="Google Shape;200;p8"/>
          <p:cNvPicPr preferRelativeResize="0"/>
          <p:nvPr/>
        </p:nvPicPr>
        <p:blipFill rotWithShape="1">
          <a:blip r:embed="rId3">
            <a:alphaModFix/>
          </a:blip>
          <a:srcRect b="0" l="0" r="0" t="0"/>
          <a:stretch/>
        </p:blipFill>
        <p:spPr>
          <a:xfrm>
            <a:off x="215411" y="1679965"/>
            <a:ext cx="1637000" cy="920812"/>
          </a:xfrm>
          <a:prstGeom prst="rect">
            <a:avLst/>
          </a:prstGeom>
          <a:noFill/>
          <a:ln>
            <a:noFill/>
          </a:ln>
        </p:spPr>
      </p:pic>
      <p:pic>
        <p:nvPicPr>
          <p:cNvPr descr="A screenshot of a video conference&#10;&#10;Description automatically generated" id="201" name="Google Shape;201;p8"/>
          <p:cNvPicPr preferRelativeResize="0"/>
          <p:nvPr/>
        </p:nvPicPr>
        <p:blipFill rotWithShape="1">
          <a:blip r:embed="rId4">
            <a:alphaModFix/>
          </a:blip>
          <a:srcRect b="0" l="0" r="0" t="0"/>
          <a:stretch/>
        </p:blipFill>
        <p:spPr>
          <a:xfrm>
            <a:off x="2011406" y="1700370"/>
            <a:ext cx="1023808" cy="991059"/>
          </a:xfrm>
          <a:prstGeom prst="rect">
            <a:avLst/>
          </a:prstGeom>
          <a:noFill/>
          <a:ln>
            <a:noFill/>
          </a:ln>
        </p:spPr>
      </p:pic>
      <p:sp>
        <p:nvSpPr>
          <p:cNvPr id="202" name="Google Shape;202;p8"/>
          <p:cNvSpPr txBox="1"/>
          <p:nvPr/>
        </p:nvSpPr>
        <p:spPr>
          <a:xfrm>
            <a:off x="552559" y="1868924"/>
            <a:ext cx="1290070" cy="52179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792" u="none" cap="none" strike="noStrike">
                <a:solidFill>
                  <a:srgbClr val="FF0000"/>
                </a:solidFill>
                <a:latin typeface="Arial"/>
                <a:ea typeface="Arial"/>
                <a:cs typeface="Arial"/>
                <a:sym typeface="Arial"/>
              </a:rPr>
              <a:t>‘17</a:t>
            </a:r>
            <a:endParaRPr/>
          </a:p>
        </p:txBody>
      </p:sp>
      <p:sp>
        <p:nvSpPr>
          <p:cNvPr id="203" name="Google Shape;203;p8"/>
          <p:cNvSpPr txBox="1"/>
          <p:nvPr/>
        </p:nvSpPr>
        <p:spPr>
          <a:xfrm>
            <a:off x="2062677" y="1868924"/>
            <a:ext cx="829224" cy="52179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792" u="none" cap="none" strike="noStrike">
                <a:solidFill>
                  <a:srgbClr val="FF0000"/>
                </a:solidFill>
                <a:latin typeface="Arial"/>
                <a:ea typeface="Arial"/>
                <a:cs typeface="Arial"/>
                <a:sym typeface="Arial"/>
              </a:rPr>
              <a:t>‘21</a:t>
            </a:r>
            <a:endParaRPr/>
          </a:p>
        </p:txBody>
      </p:sp>
      <p:pic>
        <p:nvPicPr>
          <p:cNvPr descr="A group of people standing in front of a banner&#10;&#10;Description automatically generated" id="204" name="Google Shape;204;p8"/>
          <p:cNvPicPr preferRelativeResize="0"/>
          <p:nvPr/>
        </p:nvPicPr>
        <p:blipFill rotWithShape="1">
          <a:blip r:embed="rId5">
            <a:alphaModFix/>
          </a:blip>
          <a:srcRect b="0" l="0" r="0" t="0"/>
          <a:stretch/>
        </p:blipFill>
        <p:spPr>
          <a:xfrm>
            <a:off x="3123458" y="1694834"/>
            <a:ext cx="3195263" cy="933448"/>
          </a:xfrm>
          <a:prstGeom prst="rect">
            <a:avLst/>
          </a:prstGeom>
          <a:noFill/>
          <a:ln>
            <a:noFill/>
          </a:ln>
        </p:spPr>
      </p:pic>
      <p:sp>
        <p:nvSpPr>
          <p:cNvPr id="205" name="Google Shape;205;p8"/>
          <p:cNvSpPr txBox="1"/>
          <p:nvPr/>
        </p:nvSpPr>
        <p:spPr>
          <a:xfrm>
            <a:off x="4468963" y="1900689"/>
            <a:ext cx="829224" cy="52179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792" u="none" cap="none" strike="noStrike">
                <a:solidFill>
                  <a:srgbClr val="FF0000"/>
                </a:solidFill>
                <a:latin typeface="Arial"/>
                <a:ea typeface="Arial"/>
                <a:cs typeface="Arial"/>
                <a:sym typeface="Arial"/>
              </a:rPr>
              <a:t>‘23</a:t>
            </a:r>
            <a:endParaRPr/>
          </a:p>
        </p:txBody>
      </p:sp>
      <p:sp>
        <p:nvSpPr>
          <p:cNvPr id="206" name="Google Shape;206;p8"/>
          <p:cNvSpPr txBox="1"/>
          <p:nvPr/>
        </p:nvSpPr>
        <p:spPr>
          <a:xfrm>
            <a:off x="3320559" y="2650513"/>
            <a:ext cx="268779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chemeClr val="lt1"/>
                </a:solidFill>
                <a:latin typeface="Verdana"/>
                <a:ea typeface="Verdana"/>
                <a:cs typeface="Verdana"/>
                <a:sym typeface="Verdana"/>
              </a:rPr>
              <a:t>Studies, Community convergence</a:t>
            </a:r>
            <a:endParaRPr b="0" i="0" sz="1800" u="none" cap="none" strike="noStrike">
              <a:solidFill>
                <a:schemeClr val="lt1"/>
              </a:solidFill>
              <a:latin typeface="Verdana"/>
              <a:ea typeface="Verdana"/>
              <a:cs typeface="Verdana"/>
              <a:sym typeface="Verdana"/>
            </a:endParaRPr>
          </a:p>
        </p:txBody>
      </p:sp>
      <p:pic>
        <p:nvPicPr>
          <p:cNvPr descr="A screenshot of a cell phone&#10;&#10;Description automatically generated" id="207" name="Google Shape;207;p8"/>
          <p:cNvPicPr preferRelativeResize="0"/>
          <p:nvPr/>
        </p:nvPicPr>
        <p:blipFill rotWithShape="1">
          <a:blip r:embed="rId6">
            <a:alphaModFix/>
          </a:blip>
          <a:srcRect b="0" l="0" r="0" t="0"/>
          <a:stretch/>
        </p:blipFill>
        <p:spPr>
          <a:xfrm>
            <a:off x="3412895" y="3352861"/>
            <a:ext cx="2466024" cy="3246822"/>
          </a:xfrm>
          <a:prstGeom prst="rect">
            <a:avLst/>
          </a:prstGeom>
          <a:noFill/>
          <a:ln cap="flat" cmpd="sng" w="63500">
            <a:solidFill>
              <a:schemeClr val="lt1"/>
            </a:solidFill>
            <a:prstDash val="solid"/>
            <a:round/>
            <a:headEnd len="sm" w="sm" type="none"/>
            <a:tailEnd len="sm" w="sm" type="none"/>
          </a:ln>
        </p:spPr>
      </p:pic>
      <p:sp>
        <p:nvSpPr>
          <p:cNvPr id="208" name="Google Shape;208;p8"/>
          <p:cNvSpPr txBox="1"/>
          <p:nvPr/>
        </p:nvSpPr>
        <p:spPr>
          <a:xfrm>
            <a:off x="9388729" y="994153"/>
            <a:ext cx="2803271"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chemeClr val="lt1"/>
                </a:solidFill>
                <a:latin typeface="Verdana"/>
                <a:ea typeface="Verdana"/>
                <a:cs typeface="Verdana"/>
                <a:sym typeface="Verdana"/>
              </a:rPr>
              <a:t>Adaptation and development of Supporting tools </a:t>
            </a:r>
            <a:endParaRPr/>
          </a:p>
          <a:p>
            <a:pPr indent="0" lvl="0" marL="0" marR="0" rtl="0" algn="l">
              <a:lnSpc>
                <a:spcPct val="100000"/>
              </a:lnSpc>
              <a:spcBef>
                <a:spcPts val="0"/>
              </a:spcBef>
              <a:spcAft>
                <a:spcPts val="0"/>
              </a:spcAft>
              <a:buNone/>
            </a:pPr>
            <a:r>
              <a:rPr b="0" i="0" lang="en-US" sz="1800" u="none" cap="none" strike="noStrike">
                <a:solidFill>
                  <a:schemeClr val="lt1"/>
                </a:solidFill>
                <a:latin typeface="Verdana"/>
                <a:ea typeface="Verdana"/>
                <a:cs typeface="Verdana"/>
                <a:sym typeface="Verdana"/>
              </a:rPr>
              <a:t>and facilities for each element of the validation workflow</a:t>
            </a:r>
            <a:endParaRPr/>
          </a:p>
        </p:txBody>
      </p:sp>
      <p:sp>
        <p:nvSpPr>
          <p:cNvPr id="209" name="Google Shape;209;p8"/>
          <p:cNvSpPr txBox="1"/>
          <p:nvPr/>
        </p:nvSpPr>
        <p:spPr>
          <a:xfrm>
            <a:off x="7895216" y="3717881"/>
            <a:ext cx="136595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chemeClr val="lt1"/>
                </a:solidFill>
                <a:latin typeface="Verdana"/>
                <a:ea typeface="Verdana"/>
                <a:cs typeface="Verdana"/>
                <a:sym typeface="Verdana"/>
              </a:rPr>
              <a:t>Rehearsal</a:t>
            </a:r>
            <a:endParaRPr/>
          </a:p>
        </p:txBody>
      </p:sp>
      <p:sp>
        <p:nvSpPr>
          <p:cNvPr id="210" name="Google Shape;210;p8"/>
          <p:cNvSpPr txBox="1"/>
          <p:nvPr/>
        </p:nvSpPr>
        <p:spPr>
          <a:xfrm>
            <a:off x="3674447" y="4416899"/>
            <a:ext cx="689330" cy="3062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96" u="none" cap="none" strike="noStrike">
                <a:solidFill>
                  <a:srgbClr val="000000"/>
                </a:solidFill>
                <a:latin typeface="Arial"/>
                <a:ea typeface="Arial"/>
                <a:cs typeface="Arial"/>
                <a:sym typeface="Arial"/>
              </a:rPr>
              <a:t>ATLID</a:t>
            </a:r>
            <a:endParaRPr/>
          </a:p>
        </p:txBody>
      </p:sp>
      <p:sp>
        <p:nvSpPr>
          <p:cNvPr id="211" name="Google Shape;211;p8"/>
          <p:cNvSpPr txBox="1"/>
          <p:nvPr/>
        </p:nvSpPr>
        <p:spPr>
          <a:xfrm>
            <a:off x="419837" y="2903064"/>
            <a:ext cx="167350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chemeClr val="lt1"/>
                </a:solidFill>
                <a:latin typeface="Verdana"/>
                <a:ea typeface="Verdana"/>
                <a:cs typeface="Verdana"/>
                <a:sym typeface="Verdana"/>
              </a:rPr>
              <a:t>Supporting PIs</a:t>
            </a:r>
            <a:endParaRPr/>
          </a:p>
        </p:txBody>
      </p:sp>
      <p:sp>
        <p:nvSpPr>
          <p:cNvPr id="212" name="Google Shape;212;p8"/>
          <p:cNvSpPr txBox="1"/>
          <p:nvPr/>
        </p:nvSpPr>
        <p:spPr>
          <a:xfrm>
            <a:off x="329746" y="4176647"/>
            <a:ext cx="1856772"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chemeClr val="lt1"/>
                </a:solidFill>
                <a:latin typeface="Verdana"/>
                <a:ea typeface="Verdana"/>
                <a:cs typeface="Verdana"/>
                <a:sym typeface="Verdana"/>
              </a:rPr>
              <a:t>Securing datasets and analyses</a:t>
            </a:r>
            <a:endParaRPr/>
          </a:p>
        </p:txBody>
      </p:sp>
      <p:pic>
        <p:nvPicPr>
          <p:cNvPr descr="A black background with a black square&#10;&#10;Description automatically generated with medium confidence" id="213" name="Google Shape;213;p8"/>
          <p:cNvPicPr preferRelativeResize="0"/>
          <p:nvPr/>
        </p:nvPicPr>
        <p:blipFill rotWithShape="1">
          <a:blip r:embed="rId7">
            <a:alphaModFix/>
          </a:blip>
          <a:srcRect b="0" l="0" r="0" t="0"/>
          <a:stretch/>
        </p:blipFill>
        <p:spPr>
          <a:xfrm>
            <a:off x="419837" y="4924268"/>
            <a:ext cx="1364858" cy="1364858"/>
          </a:xfrm>
          <a:prstGeom prst="rect">
            <a:avLst/>
          </a:prstGeom>
          <a:noFill/>
          <a:ln>
            <a:noFill/>
          </a:ln>
        </p:spPr>
      </p:pic>
      <p:pic>
        <p:nvPicPr>
          <p:cNvPr descr="A black background with a black square&#10;&#10;Description automatically generated with medium confidence" id="214" name="Google Shape;214;p8"/>
          <p:cNvPicPr preferRelativeResize="0"/>
          <p:nvPr/>
        </p:nvPicPr>
        <p:blipFill rotWithShape="1">
          <a:blip r:embed="rId8">
            <a:alphaModFix/>
          </a:blip>
          <a:srcRect b="0" l="0" r="0" t="0"/>
          <a:stretch/>
        </p:blipFill>
        <p:spPr>
          <a:xfrm>
            <a:off x="867727" y="3258868"/>
            <a:ext cx="974903" cy="974903"/>
          </a:xfrm>
          <a:prstGeom prst="rect">
            <a:avLst/>
          </a:prstGeom>
          <a:noFill/>
          <a:ln>
            <a:noFill/>
          </a:ln>
          <a:effectLst>
            <a:outerShdw blurRad="50800" rotWithShape="0" algn="ctr" dir="5400000" dist="50800">
              <a:schemeClr val="lt1"/>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A white airplane on a runway&#10;&#10;Description automatically generated" id="219" name="Google Shape;219;p9"/>
          <p:cNvPicPr preferRelativeResize="0"/>
          <p:nvPr/>
        </p:nvPicPr>
        <p:blipFill rotWithShape="1">
          <a:blip r:embed="rId3">
            <a:alphaModFix/>
          </a:blip>
          <a:srcRect b="0" l="0" r="0" t="0"/>
          <a:stretch/>
        </p:blipFill>
        <p:spPr>
          <a:xfrm>
            <a:off x="7507341" y="908029"/>
            <a:ext cx="4242552" cy="1617437"/>
          </a:xfrm>
          <a:prstGeom prst="rect">
            <a:avLst/>
          </a:prstGeom>
          <a:noFill/>
          <a:ln>
            <a:noFill/>
          </a:ln>
        </p:spPr>
      </p:pic>
      <p:pic>
        <p:nvPicPr>
          <p:cNvPr descr="A map of the world&#10;&#10;Description automatically generated" id="220" name="Google Shape;220;p9"/>
          <p:cNvPicPr preferRelativeResize="0"/>
          <p:nvPr/>
        </p:nvPicPr>
        <p:blipFill rotWithShape="1">
          <a:blip r:embed="rId4">
            <a:alphaModFix/>
          </a:blip>
          <a:srcRect b="0" l="0" r="0" t="0"/>
          <a:stretch/>
        </p:blipFill>
        <p:spPr>
          <a:xfrm>
            <a:off x="9030778" y="4645860"/>
            <a:ext cx="2719115" cy="1925706"/>
          </a:xfrm>
          <a:prstGeom prst="rect">
            <a:avLst/>
          </a:prstGeom>
          <a:noFill/>
          <a:ln>
            <a:noFill/>
          </a:ln>
        </p:spPr>
      </p:pic>
      <p:sp>
        <p:nvSpPr>
          <p:cNvPr id="221" name="Google Shape;221;p9"/>
          <p:cNvSpPr txBox="1"/>
          <p:nvPr>
            <p:ph type="title"/>
          </p:nvPr>
        </p:nvSpPr>
        <p:spPr>
          <a:xfrm>
            <a:off x="215411" y="154800"/>
            <a:ext cx="10081234" cy="565200"/>
          </a:xfrm>
          <a:prstGeom prst="rect">
            <a:avLst/>
          </a:prstGeom>
          <a:noFill/>
          <a:ln>
            <a:noFill/>
          </a:ln>
        </p:spPr>
        <p:txBody>
          <a:bodyPr anchorCtr="0" anchor="ctr" bIns="45700" lIns="91425" spcFirstLastPara="1" rIns="91425" wrap="square" tIns="45700">
            <a:spAutoFit/>
          </a:bodyPr>
          <a:lstStyle/>
          <a:p>
            <a:pPr indent="0" lvl="0" marL="0" rtl="0" algn="just">
              <a:spcBef>
                <a:spcPts val="0"/>
              </a:spcBef>
              <a:spcAft>
                <a:spcPts val="0"/>
              </a:spcAft>
              <a:buNone/>
            </a:pPr>
            <a:r>
              <a:rPr lang="en-US">
                <a:solidFill>
                  <a:schemeClr val="lt1"/>
                </a:solidFill>
              </a:rPr>
              <a:t>3. ESA Product Validation Approach</a:t>
            </a:r>
            <a:endParaRPr/>
          </a:p>
        </p:txBody>
      </p:sp>
      <p:sp>
        <p:nvSpPr>
          <p:cNvPr id="222" name="Google Shape;222;p9"/>
          <p:cNvSpPr txBox="1"/>
          <p:nvPr>
            <p:ph idx="1" type="body"/>
          </p:nvPr>
        </p:nvSpPr>
        <p:spPr>
          <a:xfrm>
            <a:off x="215411" y="4999598"/>
            <a:ext cx="5074042" cy="1126408"/>
          </a:xfrm>
          <a:prstGeom prst="rect">
            <a:avLst/>
          </a:prstGeom>
          <a:noFill/>
          <a:ln>
            <a:noFill/>
          </a:ln>
        </p:spPr>
        <p:txBody>
          <a:bodyPr anchorCtr="0" anchor="t" bIns="45700" lIns="91425" spcFirstLastPara="1" rIns="91425" wrap="square" tIns="45700">
            <a:noAutofit/>
          </a:bodyPr>
          <a:lstStyle/>
          <a:p>
            <a:pPr indent="0" lvl="0" marL="0" rtl="0" algn="l">
              <a:lnSpc>
                <a:spcPct val="119000"/>
              </a:lnSpc>
              <a:spcBef>
                <a:spcPts val="0"/>
              </a:spcBef>
              <a:spcAft>
                <a:spcPts val="0"/>
              </a:spcAft>
              <a:buSzPts val="1700"/>
              <a:buNone/>
            </a:pPr>
            <a:r>
              <a:rPr lang="en-US">
                <a:solidFill>
                  <a:schemeClr val="lt1"/>
                </a:solidFill>
              </a:rPr>
              <a:t>Plan is documented in </a:t>
            </a:r>
            <a:r>
              <a:rPr b="1" lang="en-US" u="sng">
                <a:solidFill>
                  <a:schemeClr val="lt1"/>
                </a:solidFill>
              </a:rPr>
              <a:t>EarthCARE Scientific Validation Implementation Plan </a:t>
            </a:r>
            <a:endParaRPr/>
          </a:p>
          <a:p>
            <a:pPr indent="0" lvl="0" marL="0" rtl="0" algn="l">
              <a:lnSpc>
                <a:spcPct val="119000"/>
              </a:lnSpc>
              <a:spcBef>
                <a:spcPts val="319"/>
              </a:spcBef>
              <a:spcAft>
                <a:spcPts val="0"/>
              </a:spcAft>
              <a:buSzPts val="1596"/>
              <a:buNone/>
            </a:pPr>
            <a:r>
              <a:rPr lang="en-US" sz="1596">
                <a:solidFill>
                  <a:schemeClr val="lt1"/>
                </a:solidFill>
              </a:rPr>
              <a:t>– Issue 2.0 Released 23 Sep 2024</a:t>
            </a:r>
            <a:endParaRPr/>
          </a:p>
          <a:p>
            <a:pPr indent="-170995" lvl="1" marL="1064195" rtl="0" algn="l">
              <a:lnSpc>
                <a:spcPct val="119000"/>
              </a:lnSpc>
              <a:spcBef>
                <a:spcPts val="359"/>
              </a:spcBef>
              <a:spcAft>
                <a:spcPts val="0"/>
              </a:spcAft>
              <a:buSzPts val="1795"/>
              <a:buFont typeface="Arial"/>
              <a:buNone/>
            </a:pPr>
            <a:r>
              <a:t/>
            </a:r>
            <a:endParaRPr>
              <a:solidFill>
                <a:schemeClr val="lt1"/>
              </a:solidFill>
            </a:endParaRPr>
          </a:p>
          <a:p>
            <a:pPr indent="-170995" lvl="1" marL="1064195" rtl="0" algn="l">
              <a:lnSpc>
                <a:spcPct val="119000"/>
              </a:lnSpc>
              <a:spcBef>
                <a:spcPts val="359"/>
              </a:spcBef>
              <a:spcAft>
                <a:spcPts val="0"/>
              </a:spcAft>
              <a:buSzPts val="1795"/>
              <a:buFont typeface="Arial"/>
              <a:buNone/>
            </a:pPr>
            <a:r>
              <a:t/>
            </a:r>
            <a:endParaRPr>
              <a:solidFill>
                <a:schemeClr val="lt1"/>
              </a:solidFill>
            </a:endParaRPr>
          </a:p>
          <a:p>
            <a:pPr indent="-170995" lvl="1" marL="1064195" rtl="0" algn="l">
              <a:lnSpc>
                <a:spcPct val="119000"/>
              </a:lnSpc>
              <a:spcBef>
                <a:spcPts val="359"/>
              </a:spcBef>
              <a:spcAft>
                <a:spcPts val="0"/>
              </a:spcAft>
              <a:buSzPts val="1795"/>
              <a:buFont typeface="Arial"/>
              <a:buNone/>
            </a:pPr>
            <a:r>
              <a:t/>
            </a:r>
            <a:endParaRPr>
              <a:solidFill>
                <a:schemeClr val="lt1"/>
              </a:solidFill>
            </a:endParaRPr>
          </a:p>
        </p:txBody>
      </p:sp>
      <p:pic>
        <p:nvPicPr>
          <p:cNvPr descr="A screen shot of a cartoon&#10;&#10;Description automatically generated" id="223" name="Google Shape;223;p9"/>
          <p:cNvPicPr preferRelativeResize="0"/>
          <p:nvPr/>
        </p:nvPicPr>
        <p:blipFill rotWithShape="1">
          <a:blip r:embed="rId5">
            <a:alphaModFix/>
          </a:blip>
          <a:srcRect b="0" l="0" r="0" t="0"/>
          <a:stretch/>
        </p:blipFill>
        <p:spPr>
          <a:xfrm>
            <a:off x="137778" y="909651"/>
            <a:ext cx="5888662" cy="3512496"/>
          </a:xfrm>
          <a:prstGeom prst="rect">
            <a:avLst/>
          </a:prstGeom>
          <a:noFill/>
          <a:ln>
            <a:noFill/>
          </a:ln>
        </p:spPr>
      </p:pic>
      <p:sp>
        <p:nvSpPr>
          <p:cNvPr id="224" name="Google Shape;224;p9"/>
          <p:cNvSpPr/>
          <p:nvPr/>
        </p:nvSpPr>
        <p:spPr>
          <a:xfrm>
            <a:off x="6247511" y="2172101"/>
            <a:ext cx="734792" cy="2256738"/>
          </a:xfrm>
          <a:prstGeom prst="rightArrow">
            <a:avLst>
              <a:gd fmla="val 50000" name="adj1"/>
              <a:gd fmla="val 34741" name="adj2"/>
            </a:avLst>
          </a:prstGeom>
          <a:solidFill>
            <a:schemeClr val="accent1"/>
          </a:solidFill>
          <a:ln cap="flat" cmpd="sng" w="25400">
            <a:solidFill>
              <a:srgbClr val="00494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96" u="none" cap="none" strike="noStrike">
              <a:solidFill>
                <a:schemeClr val="lt1"/>
              </a:solidFill>
              <a:latin typeface="Arial"/>
              <a:ea typeface="Arial"/>
              <a:cs typeface="Arial"/>
              <a:sym typeface="Arial"/>
            </a:endParaRPr>
          </a:p>
        </p:txBody>
      </p:sp>
      <p:pic>
        <p:nvPicPr>
          <p:cNvPr descr="A map of the world with different colored spots&#10;&#10;Description automatically generated" id="225" name="Google Shape;225;p9"/>
          <p:cNvPicPr preferRelativeResize="0"/>
          <p:nvPr/>
        </p:nvPicPr>
        <p:blipFill rotWithShape="1">
          <a:blip r:embed="rId6">
            <a:alphaModFix/>
          </a:blip>
          <a:srcRect b="0" l="0" r="0" t="0"/>
          <a:stretch/>
        </p:blipFill>
        <p:spPr>
          <a:xfrm>
            <a:off x="8988240" y="2489002"/>
            <a:ext cx="2761653" cy="2237043"/>
          </a:xfrm>
          <a:prstGeom prst="rect">
            <a:avLst/>
          </a:prstGeom>
          <a:noFill/>
          <a:ln>
            <a:noFill/>
          </a:ln>
        </p:spPr>
      </p:pic>
      <p:sp>
        <p:nvSpPr>
          <p:cNvPr id="226" name="Google Shape;226;p9"/>
          <p:cNvSpPr txBox="1"/>
          <p:nvPr/>
        </p:nvSpPr>
        <p:spPr>
          <a:xfrm>
            <a:off x="9344023" y="2847781"/>
            <a:ext cx="2183049" cy="1381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792" u="none" cap="none" strike="noStrike">
                <a:solidFill>
                  <a:schemeClr val="lt1"/>
                </a:solidFill>
                <a:latin typeface="Arial"/>
                <a:ea typeface="Arial"/>
                <a:cs typeface="Arial"/>
                <a:sym typeface="Arial"/>
              </a:rPr>
              <a:t>Network </a:t>
            </a:r>
            <a:endParaRPr/>
          </a:p>
          <a:p>
            <a:pPr indent="0" lvl="0" marL="0" marR="0" rtl="0" algn="ctr">
              <a:lnSpc>
                <a:spcPct val="100000"/>
              </a:lnSpc>
              <a:spcBef>
                <a:spcPts val="0"/>
              </a:spcBef>
              <a:spcAft>
                <a:spcPts val="0"/>
              </a:spcAft>
              <a:buNone/>
            </a:pPr>
            <a:r>
              <a:rPr b="1" i="0" lang="en-US" sz="2792" u="none" cap="none" strike="noStrike">
                <a:solidFill>
                  <a:schemeClr val="lt1"/>
                </a:solidFill>
                <a:latin typeface="Arial"/>
                <a:ea typeface="Arial"/>
                <a:cs typeface="Arial"/>
                <a:sym typeface="Arial"/>
              </a:rPr>
              <a:t>of </a:t>
            </a:r>
            <a:endParaRPr/>
          </a:p>
          <a:p>
            <a:pPr indent="0" lvl="0" marL="0" marR="0" rtl="0" algn="ctr">
              <a:lnSpc>
                <a:spcPct val="100000"/>
              </a:lnSpc>
              <a:spcBef>
                <a:spcPts val="0"/>
              </a:spcBef>
              <a:spcAft>
                <a:spcPts val="0"/>
              </a:spcAft>
              <a:buNone/>
            </a:pPr>
            <a:r>
              <a:rPr b="1" i="0" lang="en-US" sz="2792" u="none" cap="none" strike="noStrike">
                <a:solidFill>
                  <a:schemeClr val="lt1"/>
                </a:solidFill>
                <a:latin typeface="Arial"/>
                <a:ea typeface="Arial"/>
                <a:cs typeface="Arial"/>
                <a:sym typeface="Arial"/>
              </a:rPr>
              <a:t>Networks</a:t>
            </a:r>
            <a:endParaRPr/>
          </a:p>
        </p:txBody>
      </p:sp>
      <p:sp>
        <p:nvSpPr>
          <p:cNvPr id="227" name="Google Shape;227;p9"/>
          <p:cNvSpPr txBox="1"/>
          <p:nvPr/>
        </p:nvSpPr>
        <p:spPr>
          <a:xfrm>
            <a:off x="7794220" y="856207"/>
            <a:ext cx="3596539" cy="8287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394" u="none" cap="none" strike="noStrike">
                <a:solidFill>
                  <a:schemeClr val="lt1"/>
                </a:solidFill>
                <a:latin typeface="Arial"/>
                <a:ea typeface="Arial"/>
                <a:cs typeface="Arial"/>
                <a:sym typeface="Arial"/>
              </a:rPr>
              <a:t>Airborne (Active,</a:t>
            </a:r>
            <a:endParaRPr/>
          </a:p>
          <a:p>
            <a:pPr indent="0" lvl="0" marL="0" marR="0" rtl="0" algn="ctr">
              <a:lnSpc>
                <a:spcPct val="100000"/>
              </a:lnSpc>
              <a:spcBef>
                <a:spcPts val="0"/>
              </a:spcBef>
              <a:spcAft>
                <a:spcPts val="0"/>
              </a:spcAft>
              <a:buNone/>
            </a:pPr>
            <a:r>
              <a:rPr b="1" i="0" lang="en-US" sz="2394" u="none" cap="none" strike="noStrike">
                <a:solidFill>
                  <a:schemeClr val="lt1"/>
                </a:solidFill>
                <a:latin typeface="Arial"/>
                <a:ea typeface="Arial"/>
                <a:cs typeface="Arial"/>
                <a:sym typeface="Arial"/>
              </a:rPr>
              <a:t>Passive, In-situ)</a:t>
            </a:r>
            <a:endParaRPr/>
          </a:p>
        </p:txBody>
      </p:sp>
      <p:sp>
        <p:nvSpPr>
          <p:cNvPr id="228" name="Google Shape;228;p9"/>
          <p:cNvSpPr txBox="1"/>
          <p:nvPr/>
        </p:nvSpPr>
        <p:spPr>
          <a:xfrm>
            <a:off x="9238812" y="5308699"/>
            <a:ext cx="2144085" cy="5205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792" u="none" cap="none" strike="noStrike">
                <a:solidFill>
                  <a:schemeClr val="lt1"/>
                </a:solidFill>
                <a:latin typeface="Arial"/>
                <a:ea typeface="Arial"/>
                <a:cs typeface="Arial"/>
                <a:sym typeface="Arial"/>
              </a:rPr>
              <a:t>SAT to SAT</a:t>
            </a:r>
            <a:endParaRPr/>
          </a:p>
        </p:txBody>
      </p:sp>
      <p:pic>
        <p:nvPicPr>
          <p:cNvPr id="229" name="Google Shape;229;p9"/>
          <p:cNvPicPr preferRelativeResize="0"/>
          <p:nvPr/>
        </p:nvPicPr>
        <p:blipFill rotWithShape="1">
          <a:blip r:embed="rId7">
            <a:alphaModFix/>
          </a:blip>
          <a:srcRect b="0" l="0" r="0" t="0"/>
          <a:stretch/>
        </p:blipFill>
        <p:spPr>
          <a:xfrm>
            <a:off x="6375932" y="4791161"/>
            <a:ext cx="2622766" cy="1799928"/>
          </a:xfrm>
          <a:prstGeom prst="rect">
            <a:avLst/>
          </a:prstGeom>
          <a:noFill/>
          <a:ln>
            <a:noFill/>
          </a:ln>
        </p:spPr>
      </p:pic>
      <p:pic>
        <p:nvPicPr>
          <p:cNvPr id="230" name="Google Shape;230;p9"/>
          <p:cNvPicPr preferRelativeResize="0"/>
          <p:nvPr/>
        </p:nvPicPr>
        <p:blipFill rotWithShape="1">
          <a:blip r:embed="rId8">
            <a:alphaModFix/>
          </a:blip>
          <a:srcRect b="0" l="0" r="0" t="0"/>
          <a:stretch/>
        </p:blipFill>
        <p:spPr>
          <a:xfrm>
            <a:off x="6375931" y="4791161"/>
            <a:ext cx="1117676" cy="309238"/>
          </a:xfrm>
          <a:prstGeom prst="rect">
            <a:avLst/>
          </a:prstGeom>
          <a:noFill/>
          <a:ln>
            <a:noFill/>
          </a:ln>
        </p:spPr>
      </p:pic>
      <p:sp>
        <p:nvSpPr>
          <p:cNvPr id="231" name="Google Shape;231;p9"/>
          <p:cNvSpPr txBox="1"/>
          <p:nvPr/>
        </p:nvSpPr>
        <p:spPr>
          <a:xfrm>
            <a:off x="6701212" y="5308700"/>
            <a:ext cx="1861128" cy="5817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191" u="none" cap="none" strike="noStrike">
                <a:solidFill>
                  <a:srgbClr val="000000"/>
                </a:solidFill>
                <a:latin typeface="Arial"/>
                <a:ea typeface="Arial"/>
                <a:cs typeface="Arial"/>
                <a:sym typeface="Arial"/>
              </a:rPr>
              <a:t>N</a:t>
            </a:r>
            <a:r>
              <a:rPr b="1" i="0" lang="en-US" sz="3191" u="none" cap="none" strike="noStrike">
                <a:solidFill>
                  <a:schemeClr val="lt1"/>
                </a:solidFill>
                <a:latin typeface="Arial"/>
                <a:ea typeface="Arial"/>
                <a:cs typeface="Arial"/>
                <a:sym typeface="Arial"/>
              </a:rPr>
              <a:t>WP</a:t>
            </a:r>
            <a:r>
              <a:rPr b="1" i="0" lang="en-US" sz="3191" u="none" cap="none" strike="noStrike">
                <a:solidFill>
                  <a:srgbClr val="000000"/>
                </a:solidFill>
                <a:latin typeface="Arial"/>
                <a:ea typeface="Arial"/>
                <a:cs typeface="Arial"/>
                <a:sym typeface="Arial"/>
              </a:rPr>
              <a:t> </a:t>
            </a:r>
            <a:r>
              <a:rPr b="1" i="0" lang="en-US" sz="3191" u="none" cap="none" strike="noStrike">
                <a:solidFill>
                  <a:schemeClr val="lt1"/>
                </a:solidFill>
                <a:latin typeface="Arial"/>
                <a:ea typeface="Arial"/>
                <a:cs typeface="Arial"/>
                <a:sym typeface="Arial"/>
              </a:rPr>
              <a:t>QC</a:t>
            </a:r>
            <a:endParaRPr/>
          </a:p>
        </p:txBody>
      </p:sp>
      <p:pic>
        <p:nvPicPr>
          <p:cNvPr descr="A graph with different colored lines&#10;&#10;Description automatically generated" id="232" name="Google Shape;232;p9"/>
          <p:cNvPicPr preferRelativeResize="0"/>
          <p:nvPr/>
        </p:nvPicPr>
        <p:blipFill rotWithShape="1">
          <a:blip r:embed="rId9">
            <a:alphaModFix/>
          </a:blip>
          <a:srcRect b="0" l="0" r="0" t="0"/>
          <a:stretch/>
        </p:blipFill>
        <p:spPr>
          <a:xfrm>
            <a:off x="7507342" y="2525467"/>
            <a:ext cx="1491356" cy="225673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