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MtNupLfLeZQSfmCn+GkzJ9kqG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B8A1CA-4790-4400-A28C-498ACFB09B7D}">
  <a:tblStyle styleId="{44B8A1CA-4790-4400-A28C-498ACFB09B7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4.png"/><Relationship Id="rId6" Type="http://schemas.openxmlformats.org/officeDocument/2006/relationships/image" Target="../media/image2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8" name="Google Shape;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2" name="Google Shape;22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3" name="Google Shape;23;p1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4" name="Google Shape;24;p1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" name="Google Shape;2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3-6 October 2022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3-6 October 2022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4" name="Google Shape;64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3-6 October 2022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3" name="Google Shape;13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tpi.eventsair.com/pre-flight-calibration-workshop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>
            <p:ph type="title"/>
          </p:nvPr>
        </p:nvSpPr>
        <p:spPr>
          <a:xfrm>
            <a:off x="176047" y="142382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WGCV54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Pre-flight workshop</a:t>
            </a:r>
            <a:endParaRPr i="1" sz="4000"/>
          </a:p>
        </p:txBody>
      </p:sp>
      <p:sp>
        <p:nvSpPr>
          <p:cNvPr id="81" name="Google Shape;81;p1"/>
          <p:cNvSpPr/>
          <p:nvPr/>
        </p:nvSpPr>
        <p:spPr>
          <a:xfrm>
            <a:off x="7359057" y="3489284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Nigel Fox, UKSA/NPL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Xiaoxiong  Xiong, NASA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Item:2.4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WGCV-54, USGS, Sioux Falls USA</a:t>
            </a:r>
            <a:endParaRPr b="1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15th - 18th Oct 2024</a:t>
            </a:r>
            <a:endParaRPr b="1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3590" y="5493450"/>
            <a:ext cx="1762530" cy="86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59" y="916323"/>
            <a:ext cx="94011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260" y="2784095"/>
            <a:ext cx="930592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title"/>
          </p:nvPr>
        </p:nvSpPr>
        <p:spPr>
          <a:xfrm>
            <a:off x="2583810" y="23828"/>
            <a:ext cx="7146386" cy="1401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Pre-flight Cal Workshop </a:t>
            </a:r>
            <a:br>
              <a:rPr lang="en-GB"/>
            </a:br>
            <a:r>
              <a:rPr lang="en-GB" sz="800"/>
              <a:t>     </a:t>
            </a:r>
            <a:r>
              <a:rPr lang="en-GB" sz="1800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Pre-Flight Calibration Workshop (eventsair.com)</a:t>
            </a:r>
            <a:endParaRPr sz="1800">
              <a:solidFill>
                <a:srgbClr val="FFFF00"/>
              </a:solidFill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121" y="1111463"/>
            <a:ext cx="10547758" cy="531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type="title"/>
          </p:nvPr>
        </p:nvSpPr>
        <p:spPr>
          <a:xfrm>
            <a:off x="3647982" y="283346"/>
            <a:ext cx="358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	SCOPE</a:t>
            </a:r>
            <a:endParaRPr/>
          </a:p>
        </p:txBody>
      </p:sp>
      <p:sp>
        <p:nvSpPr>
          <p:cNvPr id="95" name="Google Shape;95;p3"/>
          <p:cNvSpPr txBox="1"/>
          <p:nvPr>
            <p:ph idx="1" type="body"/>
          </p:nvPr>
        </p:nvSpPr>
        <p:spPr>
          <a:xfrm>
            <a:off x="1091953" y="1045346"/>
            <a:ext cx="10468076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All passive optical sensors  primarily solar reflective domain &lt;~2500 nm  (TIR on final day)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Pre-flight satellite &amp; On-board cal systems (pre-flight)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60363" lvl="1" marL="3603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Radiometric/Spectral Calibration and characterisation  (not geometric)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All aspects impacting measurment e.g. stray light, linearity. Gain…etc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360363" lvl="1" marL="3603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For whom?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Engineers/scientists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Science PI’s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To some extent managers/funders	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Public/commercial all instruments scales inc ‘new-space’ 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0363" lvl="1" marL="3603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Format?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Limited presentations in topic themes with time for facilitated discussion per theme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Call for poster and oral (Spring 2024)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3 days all plenary (solar reflective) additional day TIR</a:t>
            </a:r>
            <a:endParaRPr/>
          </a:p>
          <a:p>
            <a:pPr indent="-452438" lvl="1" marL="452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2438" lvl="1" marL="452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Output</a:t>
            </a:r>
            <a:endParaRPr/>
          </a:p>
          <a:p>
            <a:pPr indent="-452438" lvl="1" marL="452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      Proceedings and Citeable guidance doc on good practises within a year </a:t>
            </a:r>
            <a:endParaRPr/>
          </a:p>
        </p:txBody>
      </p:sp>
      <p:sp>
        <p:nvSpPr>
          <p:cNvPr id="96" name="Google Shape;96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183582" y="1092469"/>
            <a:ext cx="5629989" cy="2928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Core CEOS/GSICS workshop implementation team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Overall oversight of workshop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link to CEOS/GSICS bodies &amp; local ESA host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Specific event implementation/logistics 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Selection of scientific committee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Publication of Meeting Report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3559946" y="130205"/>
            <a:ext cx="434248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Organisation/Roles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5400803" y="1092469"/>
            <a:ext cx="679119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GB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GB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cientific committee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 (Optical sensor Calibration/characterisation) experts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 Representing globe- industry, agency, academia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 Define detailed program/session/ (critical topics/contributions)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‘Champions’ to encourage participation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 Review/selection of abstracts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 Core writing team of meeting conclusions &amp; ‘good practises’  	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4"/>
          <p:cNvGraphicFramePr/>
          <p:nvPr/>
        </p:nvGraphicFramePr>
        <p:xfrm>
          <a:off x="183583" y="3702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{44B8A1CA-4790-4400-A28C-498ACFB09B7D}</a:tableStyleId>
              </a:tblPr>
              <a:tblGrid>
                <a:gridCol w="1858250"/>
                <a:gridCol w="1858250"/>
                <a:gridCol w="149402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Nigel Fox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NPL/UKSA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United Kingdom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Philippe Goryl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ESA/ESRIN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Italy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Jean-Marc Laherrere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CNES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France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Mounir Lekouara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EUMETSAT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Germany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Albrecht von Bargen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DLR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Germany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Xiangqian Wu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NOAA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USA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Xiaoxiong Xiong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NASA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USA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</a:tbl>
          </a:graphicData>
        </a:graphic>
      </p:graphicFrame>
      <p:sp>
        <p:nvSpPr>
          <p:cNvPr id="107" name="Google Shape;107;p4"/>
          <p:cNvSpPr txBox="1"/>
          <p:nvPr/>
        </p:nvSpPr>
        <p:spPr>
          <a:xfrm>
            <a:off x="5611926" y="5086032"/>
            <a:ext cx="679119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GB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Space Agencies/scientific committee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Encourage participation of organisations they are funding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 Encourage transparency of information to community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3559946" y="130205"/>
            <a:ext cx="434248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Science committee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78327" y="1003151"/>
            <a:ext cx="5508741" cy="572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Pascal Blain	   CLS 		  Belgium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JaeYoung Byon       KMA		  Korea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Yong Chen	   NOAA		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Hansford Cutlip	   Ball Aerospace    USA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Camille Desjardins  CNES		  France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 Ding		   SITP		  China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Gary Fowler	   EUMETSAT	 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Nigel Fox	   NPL	 	  UK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Arnaud Heliere        ESA		  Netherlands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Eric J Jacobson      Raytheon 	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Glen Jaross 	   NASA GSFC	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Greg Kopp	   LASP		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Toshi Kumura	  JAXA		  Japan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Stephen Maxwell    NIST		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Jean-Philippe Mur  Thales France	  France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>
            <a:off x="6287548" y="1187817"/>
            <a:ext cx="6098796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Jens Nieke	  ESA	                 Netherlands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Thomas Pagano    NASA JPL	 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Chengli Qi              CMA	 	   China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Stefen Reidl	  Airbus Germany	  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 Scharpf	  Labshere	 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Deron Scott	  SDL		 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 Schmülling   DLR		  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Ralph Snel             TNO 		   Netherlands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Dave Smith 	  STFC UK	   UK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Christoph Straif      EUMETSAT         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Dave Tobin	  Univ of Wisconsin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Sylvain Thomas     Airbus France	   France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Richard Wachter    OHB Germany	  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Xiaoxiong Xiong	  NASA		   USA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3647982" y="283346"/>
            <a:ext cx="358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TimeLine</a:t>
            </a:r>
            <a:endParaRPr/>
          </a:p>
        </p:txBody>
      </p:sp>
      <p:sp>
        <p:nvSpPr>
          <p:cNvPr id="121" name="Google Shape;121;p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6"/>
          <p:cNvGraphicFramePr/>
          <p:nvPr/>
        </p:nvGraphicFramePr>
        <p:xfrm>
          <a:off x="914400" y="15603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{44B8A1CA-4790-4400-A28C-498ACFB09B7D}</a:tableStyleId>
              </a:tblPr>
              <a:tblGrid>
                <a:gridCol w="5181600"/>
                <a:gridCol w="5181600"/>
              </a:tblGrid>
              <a:tr h="50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April 2024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Abstract Submission Deadline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50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July 2024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Notifications to Authors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50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September 2024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Preliminary Programme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50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Mid-October 2024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Registration Deadline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80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19 - 22 November 2024</a:t>
                      </a:r>
                      <a:br>
                        <a:rPr b="0" lang="en-GB" sz="1400" u="none" cap="none" strike="noStrike"/>
                      </a:br>
                      <a:endParaRPr b="0"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December 2025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Workshop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Publication of proceedings and good practises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</a:tbl>
          </a:graphicData>
        </a:graphic>
      </p:graphicFrame>
      <p:sp>
        <p:nvSpPr>
          <p:cNvPr id="124" name="Google Shape;124;p6"/>
          <p:cNvSpPr txBox="1"/>
          <p:nvPr/>
        </p:nvSpPr>
        <p:spPr>
          <a:xfrm>
            <a:off x="1744910" y="4764947"/>
            <a:ext cx="801148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  60 Abstracts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23 Oral selected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160 Registered attendees (todate)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3835153" y="68061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</a:rPr>
              <a:t>Structure</a:t>
            </a:r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193802" y="1093433"/>
            <a:ext cx="7621731" cy="4988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1: Introduction, objectives, drivers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2 :  Future needs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Session 3: </a:t>
            </a: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Principles of Calibration/Characterisation/traceability/uncertainty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lang="en-GB"/>
            </a:br>
            <a:br>
              <a:rPr b="0" lang="en-GB"/>
            </a:b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4:  Radiometric gain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5:  Spectral (response function/bandwidth/wavelength (UV-TIR))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Session 6: Stray light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Session 7:  Next steps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Session 8: TIR (all topics)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8298612" y="1371796"/>
            <a:ext cx="351957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Each session: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Oral 25/30 mins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Poster intro (3 min oral)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Discussion ~90 mins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Agree methods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Plan and agree writing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3301"/>
            <a:ext cx="6205001" cy="44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4732" y="2765725"/>
            <a:ext cx="6700320" cy="3142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452" y="1101715"/>
            <a:ext cx="5395608" cy="42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453" y="1484479"/>
            <a:ext cx="5395607" cy="142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381" y="2713129"/>
            <a:ext cx="5215455" cy="358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1692" y="1408651"/>
            <a:ext cx="5981362" cy="344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4569" y="1137407"/>
            <a:ext cx="5395608" cy="42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35384" y="4244610"/>
            <a:ext cx="6155302" cy="261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2023-09-22T14:33:23Z</dcterms:created>
  <dc:creator>Nigel Fox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4b5af-ab42-45d5-91e7-45583bed1b2a_Enabled">
    <vt:lpwstr>true</vt:lpwstr>
  </property>
  <property fmtid="{D5CDD505-2E9C-101B-9397-08002B2CF9AE}" pid="3" name="MSIP_Label_9df4b5af-ab42-45d5-91e7-45583bed1b2a_SetDate">
    <vt:lpwstr>2023-09-22T14:33:23Z</vt:lpwstr>
  </property>
  <property fmtid="{D5CDD505-2E9C-101B-9397-08002B2CF9AE}" pid="4" name="MSIP_Label_9df4b5af-ab42-45d5-91e7-45583bed1b2a_Method">
    <vt:lpwstr>Standard</vt:lpwstr>
  </property>
  <property fmtid="{D5CDD505-2E9C-101B-9397-08002B2CF9AE}" pid="5" name="MSIP_Label_9df4b5af-ab42-45d5-91e7-45583bed1b2a_Name">
    <vt:lpwstr>9df4b5af-ab42-45d5-91e7-45583bed1b2a</vt:lpwstr>
  </property>
  <property fmtid="{D5CDD505-2E9C-101B-9397-08002B2CF9AE}" pid="6" name="MSIP_Label_9df4b5af-ab42-45d5-91e7-45583bed1b2a_SiteId">
    <vt:lpwstr>601e5460-b1bf-49c0-bd2d-e76ffc186a8d</vt:lpwstr>
  </property>
  <property fmtid="{D5CDD505-2E9C-101B-9397-08002B2CF9AE}" pid="7" name="MSIP_Label_9df4b5af-ab42-45d5-91e7-45583bed1b2a_ActionId">
    <vt:lpwstr>3fbdc9d9-1ec4-4a6b-93d4-310293ea08a6</vt:lpwstr>
  </property>
  <property fmtid="{D5CDD505-2E9C-101B-9397-08002B2CF9AE}" pid="8" name="MSIP_Label_9df4b5af-ab42-45d5-91e7-45583bed1b2a_ContentBits">
    <vt:lpwstr>0</vt:lpwstr>
  </property>
  <property fmtid="{D5CDD505-2E9C-101B-9397-08002B2CF9AE}" pid="9" name="ContentTypeId">
    <vt:lpwstr>0x010100D54544D671EF3A4DB791473BAAC7A048</vt:lpwstr>
  </property>
</Properties>
</file>