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Noto Sans Symbol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AHwTCTw4cmKYtkMiuJQnPmP7V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7AFFAB-E929-40DD-A80D-8455F71C78C7}">
  <a:tblStyle styleId="{4C7AFFAB-E929-40DD-A80D-8455F71C78C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otoSansSymbols-bold.fntdata"/><Relationship Id="rId16" Type="http://schemas.openxmlformats.org/officeDocument/2006/relationships/font" Target="fonts/NotoSansSymbol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8" name="Google Shape;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2" name="Google Shape;22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3" name="Google Shape;23;p1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4" name="Google Shape;24;p1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" name="Google Shape;2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3-6 October 2022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3-6 October 2022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4" name="Google Shape;64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3-6 October 2022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3" name="Google Shape;13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tpi.eventsair.com/pre-flight-calibration-workshop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WGCV-53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Pre-flight workshop</a:t>
            </a:r>
            <a:endParaRPr i="1" sz="4000"/>
          </a:p>
        </p:txBody>
      </p:sp>
      <p:sp>
        <p:nvSpPr>
          <p:cNvPr id="81" name="Google Shape;81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Nigel Fox, UKSA/NPL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Xiaoxiong  Xiong, NASA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Agenda Item 3.</a:t>
            </a:r>
            <a:r>
              <a:rPr b="1" lang="en-GB" sz="2200">
                <a:solidFill>
                  <a:srgbClr val="33445F"/>
                </a:solidFill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WGCV-53, Córdoba, Argentina</a:t>
            </a:r>
            <a:endParaRPr b="1" i="0" sz="2200" u="none" cap="none" strike="noStrike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5th - 8th March 2024</a:t>
            </a:r>
            <a:endParaRPr b="1" i="0" sz="2200" u="none" cap="none" strike="noStrike">
              <a:solidFill>
                <a:srgbClr val="3344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3590" y="5493450"/>
            <a:ext cx="1762530" cy="86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/>
        </p:nvSpPr>
        <p:spPr>
          <a:xfrm>
            <a:off x="1303928" y="1519697"/>
            <a:ext cx="9177166" cy="4662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1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	Extension Day Nov 22 (TIR)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1"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Introduction/Drivers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1"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New agency sensors (Trishna, LSTM, SBG, Landsat NG …)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1"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New Space missions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1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TIR specifics of previous workshop (UV-SWIR)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1"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Stray-light</a:t>
            </a:r>
            <a:endParaRPr b="1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1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Radiometric gain/linearity (TIR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0" i="1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Calibration of radiometric gain including standard and traceability</a:t>
            </a:r>
            <a:endParaRPr b="1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0" i="1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Cal/Characterisation of sensor dynamic range/non-linearity</a:t>
            </a:r>
            <a:endParaRPr b="1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0" i="1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Cal/Characterisation (and design?) of on-board monitoring systems</a:t>
            </a:r>
            <a:endParaRPr b="1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0" i="1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 Methods</a:t>
            </a:r>
            <a:endParaRPr b="1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0" i="1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b="1" i="1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0"/>
          <p:cNvSpPr txBox="1"/>
          <p:nvPr>
            <p:ph type="title"/>
          </p:nvPr>
        </p:nvSpPr>
        <p:spPr>
          <a:xfrm>
            <a:off x="3976752" y="219748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</a:rPr>
              <a:t>Strawman</a:t>
            </a:r>
            <a:endParaRPr/>
          </a:p>
        </p:txBody>
      </p:sp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title"/>
          </p:nvPr>
        </p:nvSpPr>
        <p:spPr>
          <a:xfrm>
            <a:off x="2583810" y="23828"/>
            <a:ext cx="7146386" cy="1401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Pre-flight Cal Workshop </a:t>
            </a:r>
            <a:br>
              <a:rPr lang="en-GB"/>
            </a:br>
            <a:r>
              <a:rPr lang="en-GB" sz="800"/>
              <a:t>     </a:t>
            </a:r>
            <a:r>
              <a:rPr lang="en-GB" sz="1800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Pre-Flight Calibration Workshop (eventsair.com)</a:t>
            </a:r>
            <a:endParaRPr sz="1800">
              <a:solidFill>
                <a:srgbClr val="FFFF00"/>
              </a:solidFill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121" y="1111463"/>
            <a:ext cx="10547758" cy="531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type="title"/>
          </p:nvPr>
        </p:nvSpPr>
        <p:spPr>
          <a:xfrm>
            <a:off x="3647982" y="283346"/>
            <a:ext cx="358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	SCOPE</a:t>
            </a:r>
            <a:endParaRPr/>
          </a:p>
        </p:txBody>
      </p:sp>
      <p:sp>
        <p:nvSpPr>
          <p:cNvPr id="95" name="Google Shape;95;p3"/>
          <p:cNvSpPr txBox="1"/>
          <p:nvPr>
            <p:ph idx="1" type="body"/>
          </p:nvPr>
        </p:nvSpPr>
        <p:spPr>
          <a:xfrm>
            <a:off x="1091953" y="1045346"/>
            <a:ext cx="10468076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All passive optical sensors  primarily solar reflective domain &lt;~2500 nm  (TIR on final day)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chemeClr val="dk1"/>
              </a:solidFill>
            </a:endParaRPr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Pre-flight satellite &amp; On-board cal systems (pre-flight)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60363" lvl="1" marL="3603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Radiometric/Spectral Calibration and characterisation  (not geometric ‘position’)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All aspects impacting measurement e.g. stray light, linearity. Gain…etc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360363" lvl="1" marL="3603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For whom?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Engineers/scientists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Science PI’s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To some extent managers/funders	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Public/commercial all instruments scales inc ‘new-space’ 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0363" lvl="1" marL="3603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Format?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Limited presentations in topic themes with time for facilitated discussion per theme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Call for poster and oral (Spring 2024)</a:t>
            </a:r>
            <a:endParaRPr/>
          </a:p>
          <a:p>
            <a:pPr indent="-360363" lvl="2" marL="7801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3 days all plenary (solar reflective) additional day TIR</a:t>
            </a:r>
            <a:endParaRPr/>
          </a:p>
          <a:p>
            <a:pPr indent="-452438" lvl="1" marL="452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Output</a:t>
            </a:r>
            <a:endParaRPr b="1" sz="2000"/>
          </a:p>
          <a:p>
            <a:pPr indent="-452438" lvl="1" marL="452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      Proceedings and Citeable guidance doc on good practises within a year </a:t>
            </a:r>
            <a:endParaRPr/>
          </a:p>
        </p:txBody>
      </p:sp>
      <p:sp>
        <p:nvSpPr>
          <p:cNvPr id="96" name="Google Shape;96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183582" y="1092469"/>
            <a:ext cx="5629989" cy="2928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Core CEOS/GSICS workshop implementation team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Overall oversight of workshop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link to CEOS/GSICS bodies &amp; local ESA host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Specific event implementation/logistics 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Selection of scientific committee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- Publication of Meeting Report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3559946" y="130205"/>
            <a:ext cx="434248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Organisation/Roles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5400803" y="1092469"/>
            <a:ext cx="679119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GB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GB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cientific committee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 (Optical sensor Calibration/characterisation) experts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 Representing globe- industry, agency, academia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 Define detailed program/session/ (critical topics/contributions)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‘Champions’ to encourage participation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 Review/selection of abstracts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 Core writing team of meeting conclusions &amp; ‘good practises’  	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4"/>
          <p:cNvGraphicFramePr/>
          <p:nvPr/>
        </p:nvGraphicFramePr>
        <p:xfrm>
          <a:off x="183583" y="3702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{4C7AFFAB-E929-40DD-A80D-8455F71C78C7}</a:tableStyleId>
              </a:tblPr>
              <a:tblGrid>
                <a:gridCol w="1858250"/>
                <a:gridCol w="1858250"/>
                <a:gridCol w="149402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Nigel Fox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NPL/UKSA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United Kingdom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Philippe Goryl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ESA/ESRIN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Italy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Jean-Marc Laherrere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CNES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France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Mounir Lekouara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EUMETSAT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Germany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Albrecht von Bargen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DLR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Germany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Xiangqian Wu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NOAA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USA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Xiaoxiong Xiong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NASA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/>
                        <a:t>USA</a:t>
                      </a:r>
                      <a:endParaRPr/>
                    </a:p>
                  </a:txBody>
                  <a:tcPr marT="76200" marB="76200" marR="76200" marL="762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</a:tbl>
          </a:graphicData>
        </a:graphic>
      </p:graphicFrame>
      <p:sp>
        <p:nvSpPr>
          <p:cNvPr id="107" name="Google Shape;107;p4"/>
          <p:cNvSpPr txBox="1"/>
          <p:nvPr/>
        </p:nvSpPr>
        <p:spPr>
          <a:xfrm>
            <a:off x="5611926" y="5086032"/>
            <a:ext cx="679119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GB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Space Agencies/scientific committee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 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Encourage participation of organisations they are funding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 Encourage transparency of information to community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3559946" y="130205"/>
            <a:ext cx="434248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Science committee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78327" y="1003151"/>
            <a:ext cx="5508741" cy="572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Pascal Blain	   CLS 		  Belgium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JaeYoung Byon       KMA		  Korea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Yong Chen	   NOAA		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Hansford Cutlip	   Ball Aerospace    USA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Camille Desjardins  CNES		  France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 Ding		   SITP		  China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Gary Fowler	   EUMETSAT	 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Nigel Fox	   NPL	 	  UK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Arnaud Heliere        ESA		  Netherlands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Eric J Jacobson      Raytheon 	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Glen Jaross 	   NASA GSFC	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Greg Kopp	   LASP		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Toshi Kumura	  JAXA		  Japan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Stephen Maxwell    NIST		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Jean-Philippe Mur  Thales France	  France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>
            <a:off x="6287548" y="1187817"/>
            <a:ext cx="6098796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Jens Nieke	  ESA	                 Netherlands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Thomas Pagano    NASA JPL	 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Chengli Qi              CMA	 	   China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Stefen Reidl	  Airbus Germany	  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 Scharpf	  Labshere	 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Deron Scott	  SDL		  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 Schmülling   DLR		  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Ralph Snel             TNO 		   Netherlands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Dave Smith 	  STFC UK	   UK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Christoph Straif      EUMETSAT         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Dave Tobin	  Univ of Wisconsin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Sylvain Thomas     Airbus France	   France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Richard Wachter    OHB Germany	  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Xiaoxiong Xiong	  NASA		   USA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3647982" y="283346"/>
            <a:ext cx="3581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TimeLine</a:t>
            </a:r>
            <a:endParaRPr/>
          </a:p>
        </p:txBody>
      </p:sp>
      <p:sp>
        <p:nvSpPr>
          <p:cNvPr id="121" name="Google Shape;121;p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6"/>
          <p:cNvGraphicFramePr/>
          <p:nvPr/>
        </p:nvGraphicFramePr>
        <p:xfrm>
          <a:off x="914400" y="22146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{4C7AFFAB-E929-40DD-A80D-8455F71C78C7}</a:tableStyleId>
              </a:tblPr>
              <a:tblGrid>
                <a:gridCol w="5181600"/>
                <a:gridCol w="5181600"/>
              </a:tblGrid>
              <a:tr h="50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April 2024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Abstract Submission Deadline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50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July 2024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Notifications to Authors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50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September 2024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Preliminary Programme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50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Mid-October 2024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Registration Deadline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  <a:tr h="80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19 - 22 November 2024</a:t>
                      </a:r>
                      <a:br>
                        <a:rPr b="0" lang="en-GB" sz="2000" u="none" cap="none" strike="noStrike"/>
                      </a:br>
                      <a:endParaRPr b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December 2025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Workshop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2000" u="none" cap="none" strike="noStrike"/>
                        <a:t>Publication of proceedings and good practises</a:t>
                      </a:r>
                      <a:endParaRPr/>
                    </a:p>
                  </a:txBody>
                  <a:tcPr marT="75100" marB="75100" marR="75100" marL="751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F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3835153" y="68061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</a:rPr>
              <a:t>Strawman</a:t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1056443" y="1093433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1: Introduction, objectives, drivers</a:t>
            </a:r>
            <a:endParaRPr b="0"/>
          </a:p>
          <a:p>
            <a:pPr indent="-1143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Workshop introduction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Principles of Calibration/Characterisation/traceability/uncertainty 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Cal/Characterisation needs (now and future) for land imaging applications (SR)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 “ “ Ocean imaging applications (SR)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1" lang="en-GB" sz="18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 “ “ Land/Ocean imaging applications (TIR) </a:t>
            </a:r>
            <a:endParaRPr/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 “ “ Atmospheric imaging (spectrometers) (SR)</a:t>
            </a:r>
            <a:endParaRPr/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1" lang="en-GB" sz="18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 “ “ Atmospheric imaging (spectrometers) (TIR) - option</a:t>
            </a:r>
            <a:endParaRPr/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and identification of key requirements and drivers.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b="0" lang="en-GB"/>
            </a:br>
            <a:br>
              <a:rPr b="0" lang="en-GB"/>
            </a:b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2: Spectral (response function/bandwidth/wavelength (UV-TIR)) </a:t>
            </a:r>
            <a:endParaRPr b="0"/>
          </a:p>
          <a:p>
            <a:pPr indent="-1143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Cal/Characterisation of spectral filter based systems (10s nm bandwidth)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“ Spectrometers (nm’s bandwidth)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“ spectrometers (&lt;nm bandwidth)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“ ‘out of band’ stray light (spectral in nature)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“                               </a:t>
            </a: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Sensitivity to polarisation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New methods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Discussion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1775535" y="1500696"/>
            <a:ext cx="10946166" cy="400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3: Spatial: (Stray light (out-of-field), Point spread function, Ghosts, scattered (UV-SWIR)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Characterisation of stray/scattered optical radiation SR domain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‘out of field’ stray light</a:t>
            </a:r>
            <a:endParaRPr b="0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0" i="1" lang="en-GB" sz="18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 “ TIR domain 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methods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4: Radiometric gain/linearity (UV-SWIR)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Calibration of radiometric gain including standards and traceability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Cal/Characterisation of sensor dynamic range/non-linearity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Cal/Characterisation (and design?) of on-board monitoring systems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methods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/>
          </a:p>
        </p:txBody>
      </p:sp>
      <p:sp>
        <p:nvSpPr>
          <p:cNvPr id="136" name="Google Shape;136;p8"/>
          <p:cNvSpPr txBox="1"/>
          <p:nvPr>
            <p:ph type="title"/>
          </p:nvPr>
        </p:nvSpPr>
        <p:spPr>
          <a:xfrm>
            <a:off x="3338004" y="1124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</a:rPr>
              <a:t>Strawman</a:t>
            </a:r>
            <a:endParaRPr/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27" y="23828"/>
            <a:ext cx="1762530" cy="86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idx="1" type="body"/>
          </p:nvPr>
        </p:nvSpPr>
        <p:spPr>
          <a:xfrm>
            <a:off x="914400" y="185338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5: Pre-Flight Best Practices</a:t>
            </a:r>
            <a:endParaRPr b="0" sz="1800"/>
          </a:p>
          <a:p>
            <a:pPr indent="-1143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Component-level vs. end-to-end testing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Evidencing  traceability to international standards (SI as realised by national metrology institutes (NMIs))  or through reference facilities:- details of measurements, audit trail, transparency of result etc</a:t>
            </a:r>
            <a:endParaRPr b="1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Inter-comparisons with other ground-based instruments</a:t>
            </a:r>
            <a:endParaRPr b="0" i="0" sz="180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Criticality of environmental conditions: </a:t>
            </a: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Contamination control, Thermal Vac ….</a:t>
            </a:r>
            <a:endParaRPr b="0" i="0" sz="180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6: Workshop summary/Recommendations/priorities/Next steps</a:t>
            </a:r>
            <a:endParaRPr b="0" sz="2400"/>
          </a:p>
          <a:p>
            <a:pPr indent="-1143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of conclusions from previous sessions</a:t>
            </a:r>
            <a:endParaRPr/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Priority topics</a:t>
            </a:r>
            <a:endParaRPr/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Formation of expert teams</a:t>
            </a:r>
            <a:endParaRPr/>
          </a:p>
          <a:p>
            <a:pPr indent="-1143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GB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on future transparency of pre-flight characteristics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 txBox="1"/>
          <p:nvPr/>
        </p:nvSpPr>
        <p:spPr>
          <a:xfrm>
            <a:off x="3338004" y="1124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Strawman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2023-09-22T14:33:23Z</dcterms:created>
  <dc:creator>Nigel Fox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4b5af-ab42-45d5-91e7-45583bed1b2a_Enabled">
    <vt:lpwstr>true</vt:lpwstr>
  </property>
  <property fmtid="{D5CDD505-2E9C-101B-9397-08002B2CF9AE}" pid="3" name="MSIP_Label_9df4b5af-ab42-45d5-91e7-45583bed1b2a_SetDate">
    <vt:lpwstr>2023-09-22T14:33:23Z</vt:lpwstr>
  </property>
  <property fmtid="{D5CDD505-2E9C-101B-9397-08002B2CF9AE}" pid="4" name="MSIP_Label_9df4b5af-ab42-45d5-91e7-45583bed1b2a_Method">
    <vt:lpwstr>Standard</vt:lpwstr>
  </property>
  <property fmtid="{D5CDD505-2E9C-101B-9397-08002B2CF9AE}" pid="5" name="MSIP_Label_9df4b5af-ab42-45d5-91e7-45583bed1b2a_Name">
    <vt:lpwstr>9df4b5af-ab42-45d5-91e7-45583bed1b2a</vt:lpwstr>
  </property>
  <property fmtid="{D5CDD505-2E9C-101B-9397-08002B2CF9AE}" pid="6" name="MSIP_Label_9df4b5af-ab42-45d5-91e7-45583bed1b2a_SiteId">
    <vt:lpwstr>601e5460-b1bf-49c0-bd2d-e76ffc186a8d</vt:lpwstr>
  </property>
  <property fmtid="{D5CDD505-2E9C-101B-9397-08002B2CF9AE}" pid="7" name="MSIP_Label_9df4b5af-ab42-45d5-91e7-45583bed1b2a_ActionId">
    <vt:lpwstr>3fbdc9d9-1ec4-4a6b-93d4-310293ea08a6</vt:lpwstr>
  </property>
  <property fmtid="{D5CDD505-2E9C-101B-9397-08002B2CF9AE}" pid="8" name="MSIP_Label_9df4b5af-ab42-45d5-91e7-45583bed1b2a_ContentBits">
    <vt:lpwstr>0</vt:lpwstr>
  </property>
</Properties>
</file>