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 b="-113"/>
          <a:stretch/>
        </p:blipFill>
        <p:spPr>
          <a:xfrm rot="10800000" flipH="1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A picture containing natur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/>
          <p:nvPr/>
        </p:nvSpPr>
        <p:spPr>
          <a:xfrm flipH="1">
            <a:off x="5456394" y="1968439"/>
            <a:ext cx="6751471" cy="4901119"/>
          </a:xfrm>
          <a:custGeom>
            <a:avLst/>
            <a:gdLst/>
            <a:ahLst/>
            <a:cxnLst/>
            <a:rect l="l" t="t" r="r" b="b"/>
            <a:pathLst>
              <a:path w="6751471" h="4901119" extrusionOk="0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 flipH="1">
            <a:off x="-4784" y="-14542"/>
            <a:ext cx="12199164" cy="6874921"/>
          </a:xfrm>
          <a:custGeom>
            <a:avLst/>
            <a:gdLst/>
            <a:ahLst/>
            <a:cxnLst/>
            <a:rect l="l" t="t" r="r" b="b"/>
            <a:pathLst>
              <a:path w="14761910" h="6836301" extrusionOk="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8" name="Google Shape;18;p2"/>
          <p:cNvPicPr preferRelativeResize="0"/>
          <p:nvPr/>
        </p:nvPicPr>
        <p:blipFill rotWithShape="1">
          <a:blip r:embed="rId6">
            <a:alphaModFix amt="34000"/>
          </a:blip>
          <a:srcRect l="32582" t="2399" r="8554" b="-8773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2"/>
          <p:cNvPicPr preferRelativeResize="0"/>
          <p:nvPr/>
        </p:nvPicPr>
        <p:blipFill rotWithShape="1">
          <a:blip r:embed="rId6">
            <a:alphaModFix amt="34000"/>
          </a:blip>
          <a:srcRect l="54016" t="36081" r="11355" b="673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5" name="Google Shape;25;p3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3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3"/>
          <p:cNvSpPr txBox="1"/>
          <p:nvPr/>
        </p:nvSpPr>
        <p:spPr>
          <a:xfrm>
            <a:off x="-24384" y="6562799"/>
            <a:ext cx="49257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accent1"/>
                </a:solidFill>
              </a:rPr>
              <a:t>WGCV</a:t>
            </a: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GB" b="1">
                <a:solidFill>
                  <a:schemeClr val="accent1"/>
                </a:solidFill>
              </a:rPr>
              <a:t>53</a:t>
            </a: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GB" b="1">
                <a:solidFill>
                  <a:schemeClr val="accent1"/>
                </a:solidFill>
              </a:rPr>
              <a:t>5-8 March 2024</a:t>
            </a:r>
            <a:endParaRPr b="1">
              <a:solidFill>
                <a:schemeClr val="accent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b="1">
              <a:solidFill>
                <a:schemeClr val="accent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accent1"/>
              </a:solidFill>
            </a:endParaRPr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4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5" name="Google Shape;35;p4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4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"/>
          <p:cNvSpPr txBox="1">
            <a:spLocks noGrp="1"/>
          </p:cNvSpPr>
          <p:nvPr>
            <p:ph type="body" idx="1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2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4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4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4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b="1">
                <a:solidFill>
                  <a:schemeClr val="accent1"/>
                </a:solidFill>
              </a:rPr>
              <a:t>WGCV-53, 5-8 March 2024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4;p5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6" name="Google Shape;46;p5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5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5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5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0" name="Google Shape;50;p5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b="1">
                <a:solidFill>
                  <a:schemeClr val="accent1"/>
                </a:solidFill>
              </a:rPr>
              <a:t>WGCV-53, 5-8 March 2024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6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5" name="Google Shape;55;p6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6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6"/>
          <p:cNvSpPr txBox="1">
            <a:spLocks noGrp="1"/>
          </p:cNvSpPr>
          <p:nvPr>
            <p:ph type="body" idx="1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2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6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1" name="Google Shape;61;p6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b="1">
                <a:solidFill>
                  <a:schemeClr val="accent1"/>
                </a:solidFill>
              </a:rPr>
              <a:t>WGCV-53, 5-8 March 2024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7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Google Shape;9;p1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IawkDlgHtwxLW0kZaeVHILeac1Gni6o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eos.org/meetings/wgcv-53/" TargetMode="External"/><Relationship Id="rId5" Type="http://schemas.openxmlformats.org/officeDocument/2006/relationships/hyperlink" Target="mailto:matthew@symbioscomms.com" TargetMode="External"/><Relationship Id="rId4" Type="http://schemas.openxmlformats.org/officeDocument/2006/relationships/hyperlink" Target="http://riza@symbios.spac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GB" sz="7500"/>
              <a:t>WGCV-53</a:t>
            </a:r>
            <a:endParaRPr sz="75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GB" sz="4000" i="1"/>
              <a:t>Presentation Template and Guidance</a:t>
            </a:r>
            <a:endParaRPr sz="4000" i="1"/>
          </a:p>
        </p:txBody>
      </p:sp>
      <p:sp>
        <p:nvSpPr>
          <p:cNvPr id="67" name="Google Shape;67;p7"/>
          <p:cNvSpPr/>
          <p:nvPr/>
        </p:nvSpPr>
        <p:spPr>
          <a:xfrm>
            <a:off x="7222284" y="4252682"/>
            <a:ext cx="4832943" cy="2605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b="1">
              <a:solidFill>
                <a:schemeClr val="accent1"/>
              </a:solidFill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Presenter, Organi</a:t>
            </a:r>
            <a:r>
              <a:rPr lang="en-GB" sz="2200" b="1">
                <a:solidFill>
                  <a:schemeClr val="accent1"/>
                </a:solidFill>
              </a:rPr>
              <a:t>s</a:t>
            </a:r>
            <a:r>
              <a:rPr lang="en-GB" sz="2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ation</a:t>
            </a:r>
            <a:endParaRPr/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Agenda Item #</a:t>
            </a:r>
            <a:endParaRPr/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>
                <a:solidFill>
                  <a:schemeClr val="accent1"/>
                </a:solidFill>
              </a:rPr>
              <a:t>WGCV-53, Córdoba, Argentina</a:t>
            </a:r>
            <a:endParaRPr sz="22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>
                <a:solidFill>
                  <a:schemeClr val="accent1"/>
                </a:solidFill>
              </a:rPr>
              <a:t>5th - 8th March 2024</a:t>
            </a:r>
            <a:endParaRPr sz="22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8"/>
          <p:cNvSpPr txBox="1">
            <a:spLocks noGrp="1"/>
          </p:cNvSpPr>
          <p:nvPr>
            <p:ph type="body" idx="1"/>
          </p:nvPr>
        </p:nvSpPr>
        <p:spPr>
          <a:xfrm>
            <a:off x="324233" y="1558533"/>
            <a:ext cx="11495400" cy="4662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14312" lvl="0" indent="-21431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lang="en-GB" sz="1600" b="1"/>
              <a:t>Presenters should name their file using the following convention:</a:t>
            </a:r>
            <a:endParaRPr sz="1400"/>
          </a:p>
          <a:p>
            <a:pPr marL="671512" lvl="1" indent="-21431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lang="en-GB" sz="1600"/>
              <a:t>AgendaItemNumber_LastName_Subject_Version </a:t>
            </a:r>
            <a:r>
              <a:rPr lang="en-GB" sz="1600" i="1"/>
              <a:t>(e.g., 1.1_Goryl_WGCV-53_Welcome_v1)</a:t>
            </a:r>
            <a:endParaRPr sz="1400"/>
          </a:p>
          <a:p>
            <a:pPr marL="45720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600" i="1"/>
          </a:p>
          <a:p>
            <a:pPr marL="214312" lvl="0" indent="-21431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lang="en-GB" sz="1600" b="1" i="1"/>
              <a:t>Documents and presentations should be uploaded to the shared folder to allow for streamlined self service</a:t>
            </a:r>
            <a:endParaRPr sz="1600" b="1" i="1"/>
          </a:p>
          <a:p>
            <a:pPr marL="671512" lvl="1" indent="-21431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lang="en-GB" sz="1600" b="1" i="1" u="sng">
                <a:solidFill>
                  <a:schemeClr val="hlink"/>
                </a:solidFill>
                <a:hlinkClick r:id="rId3"/>
              </a:rPr>
              <a:t>Shared Presentation Folder</a:t>
            </a:r>
            <a:r>
              <a:rPr lang="en-GB" sz="1600" b="1" i="1" u="sng">
                <a:solidFill>
                  <a:schemeClr val="hlink"/>
                </a:solidFill>
                <a:hlinkClick r:id="rId3"/>
              </a:rPr>
              <a:t> </a:t>
            </a:r>
            <a:r>
              <a:rPr lang="en-GB" sz="1600" b="1" i="1"/>
              <a:t>(default view only, ask for upload/edit permission as required)</a:t>
            </a:r>
            <a:endParaRPr sz="1600" b="1" i="1"/>
          </a:p>
          <a:p>
            <a:pPr marL="671512" lvl="1" indent="-21431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lang="en-GB" sz="1600" b="1" i="1"/>
              <a:t>For support</a:t>
            </a:r>
            <a:r>
              <a:rPr lang="en-GB" sz="1600" i="1"/>
              <a:t> contact </a:t>
            </a:r>
            <a:r>
              <a:rPr lang="en-GB" sz="1600" i="1" u="sng">
                <a:solidFill>
                  <a:schemeClr val="hlink"/>
                </a:solidFill>
                <a:hlinkClick r:id="rId4"/>
              </a:rPr>
              <a:t>riza@</a:t>
            </a:r>
            <a:r>
              <a:rPr lang="en-GB" sz="1600" i="1" u="sng">
                <a:solidFill>
                  <a:schemeClr val="hlink"/>
                </a:solidFill>
                <a:hlinkClick r:id="rId5"/>
              </a:rPr>
              <a:t>symbioscomms.com</a:t>
            </a:r>
            <a:r>
              <a:rPr lang="en-GB" sz="1600" i="1"/>
              <a:t> or </a:t>
            </a:r>
            <a:r>
              <a:rPr lang="en-GB" sz="1600" i="1" u="sng">
                <a:solidFill>
                  <a:schemeClr val="hlink"/>
                </a:solidFill>
                <a:hlinkClick r:id="rId5"/>
              </a:rPr>
              <a:t>matthew@symbioscomms.com</a:t>
            </a:r>
            <a:endParaRPr sz="1600" i="1"/>
          </a:p>
          <a:p>
            <a:pPr marL="671512" lvl="1" indent="-21431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lang="en-GB" sz="1600" b="1" i="1"/>
              <a:t>Documents for endorsement </a:t>
            </a:r>
            <a:r>
              <a:rPr lang="en-GB" sz="1600" i="1"/>
              <a:t>should be submitted by</a:t>
            </a:r>
            <a:r>
              <a:rPr lang="en-GB" sz="1600" b="1" i="1"/>
              <a:t> 20 Feb</a:t>
            </a:r>
            <a:endParaRPr sz="1600" b="1" i="1"/>
          </a:p>
          <a:p>
            <a:pPr marL="671512" lvl="1" indent="-21431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lang="en-GB" sz="1600" b="1" i="1"/>
              <a:t>Documents (for information only) and Presentations </a:t>
            </a:r>
            <a:r>
              <a:rPr lang="en-GB" sz="1600" i="1"/>
              <a:t>should be submitted by </a:t>
            </a:r>
            <a:r>
              <a:rPr lang="en-GB" sz="1600" b="1" i="1"/>
              <a:t>27 Feb</a:t>
            </a:r>
            <a:endParaRPr sz="1400" b="1"/>
          </a:p>
          <a:p>
            <a:pPr marL="671512" lvl="1" indent="-11271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600" i="1">
              <a:highlight>
                <a:srgbClr val="FFFF00"/>
              </a:highlight>
            </a:endParaRPr>
          </a:p>
          <a:p>
            <a:pPr marL="214312" lvl="0" indent="-21431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lang="en-GB" sz="1600" i="1"/>
              <a:t>Reporting to engage discussion or decision is encouraged</a:t>
            </a:r>
            <a:r>
              <a:rPr lang="en-GB" sz="1600"/>
              <a:t>, but detailed reporting should be provided as pre-meeting reading material or in background slides.</a:t>
            </a:r>
            <a:endParaRPr sz="1600"/>
          </a:p>
          <a:p>
            <a:pPr marL="4572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/>
          </a:p>
          <a:p>
            <a:pPr marL="214312" lvl="0" indent="-21431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❖"/>
            </a:pPr>
            <a:r>
              <a:rPr lang="en-GB" sz="1600"/>
              <a:t>Meeting website: </a:t>
            </a:r>
            <a:r>
              <a:rPr lang="en-GB" sz="1600" u="sng">
                <a:solidFill>
                  <a:schemeClr val="hlink"/>
                </a:solidFill>
                <a:hlinkClick r:id="rId6"/>
              </a:rPr>
              <a:t>https://ceos.org/meetings/wgcv-53/</a:t>
            </a:r>
            <a:endParaRPr sz="16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8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7000" cy="77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/>
              <a:t>Presenter Guidelines 1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9"/>
          <p:cNvSpPr txBox="1">
            <a:spLocks noGrp="1"/>
          </p:cNvSpPr>
          <p:nvPr>
            <p:ph type="body" idx="1"/>
          </p:nvPr>
        </p:nvSpPr>
        <p:spPr>
          <a:xfrm>
            <a:off x="324233" y="1558533"/>
            <a:ext cx="11495400" cy="4662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14312" lvl="0" indent="-21431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❖"/>
            </a:pPr>
            <a:r>
              <a:rPr lang="en-GB" sz="1600"/>
              <a:t>Please</a:t>
            </a:r>
            <a:r>
              <a:rPr lang="en-GB" sz="1600" b="1"/>
              <a:t> explicitly highlight the decisions, outcomes, or actions </a:t>
            </a:r>
            <a:r>
              <a:rPr lang="en-GB" sz="1600"/>
              <a:t>you are seeking. The more explicit you are, the better. i.e., feel free to provide text for a proposed action – it may be revised later, but this approach will help with the efficient preparation of the actions record.</a:t>
            </a:r>
            <a:endParaRPr sz="14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7000" cy="77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/>
              <a:t>Presenter Guidelines 2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>
            <a:spLocks noGrp="1"/>
          </p:cNvSpPr>
          <p:nvPr>
            <p:ph type="body" idx="1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7000" cy="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Widescreen</PresentationFormat>
  <Paragraphs>24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Courier New</vt:lpstr>
      <vt:lpstr>Noto Sans Symbols</vt:lpstr>
      <vt:lpstr>ceos</vt:lpstr>
      <vt:lpstr>WGCV-53 Presentation Template and Guidance</vt:lpstr>
      <vt:lpstr>Presenter Guidelines 1</vt:lpstr>
      <vt:lpstr>Presenter Guidelines 2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WGCV-53 Presentation Template and Guidance</dc:title>
  <cp:lastModifiedBy>Riza Singh</cp:lastModifiedBy>
  <cp:revision>1</cp:revision>
  <dcterms:modified xsi:type="dcterms:W3CDTF">2024-02-28T01:37:10Z</dcterms:modified>
</cp:coreProperties>
</file>