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7"/>
  </p:notesMasterIdLst>
  <p:sldIdLst>
    <p:sldId id="256" r:id="rId2"/>
    <p:sldId id="260" r:id="rId3"/>
    <p:sldId id="262" r:id="rId4"/>
    <p:sldId id="261" r:id="rId5"/>
    <p:sldId id="263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7"/>
    <p:restoredTop sz="94774"/>
  </p:normalViewPr>
  <p:slideViewPr>
    <p:cSldViewPr snapToGrid="0">
      <p:cViewPr varScale="1">
        <p:scale>
          <a:sx n="139" d="100"/>
          <a:sy n="139" d="100"/>
        </p:scale>
        <p:origin x="2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61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94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8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27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4504" y="6230514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 dirty="0">
                <a:solidFill>
                  <a:schemeClr val="accent1"/>
                </a:solidFill>
              </a:rPr>
              <a:t>53</a:t>
            </a: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56088" y="6257754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WGCV-53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504" y="6262423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WGCV-53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67056" y="6270595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WGCV-53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WGCV-53</a:t>
            </a:r>
            <a:endParaRPr sz="7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/>
              <a:t>SARCALNET update</a:t>
            </a:r>
            <a:endParaRPr sz="4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8662587" y="4593972"/>
            <a:ext cx="3329791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Bruce Chapman</a:t>
            </a:r>
            <a:endParaRPr lang="en-GB" sz="16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California Institute of Technology</a:t>
            </a:r>
            <a:endParaRPr lang="en-GB" sz="12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Jet Propulsion Laboratory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1"/>
                </a:solidFill>
              </a:rPr>
              <a:t>Dirk Geudtner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accent1"/>
                </a:solidFill>
              </a:rPr>
              <a:t>European Space Agency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1"/>
                </a:solidFill>
              </a:rPr>
              <a:t>Stéphane Côté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accent1"/>
                </a:solidFill>
              </a:rPr>
              <a:t>Canada Space Agency</a:t>
            </a:r>
            <a:endParaRPr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995111" y="127712"/>
            <a:ext cx="5513562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SARCalNet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0B6F-20EC-0462-4B84-B6B971BBD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225" y="1192773"/>
            <a:ext cx="7414204" cy="4961139"/>
          </a:xfrm>
        </p:spPr>
        <p:txBody>
          <a:bodyPr/>
          <a:lstStyle/>
          <a:p>
            <a:r>
              <a:rPr lang="en-US" dirty="0"/>
              <a:t>The www.SARCALNET.org website is online (currently requiring a password to enter) and contains</a:t>
            </a:r>
          </a:p>
          <a:p>
            <a:pPr lvl="1"/>
            <a:r>
              <a:rPr lang="en-US" dirty="0"/>
              <a:t>Sample target sites</a:t>
            </a:r>
          </a:p>
          <a:p>
            <a:pPr lvl="1"/>
            <a:r>
              <a:rPr lang="en-US" dirty="0"/>
              <a:t>Documents library including drafts of the</a:t>
            </a:r>
          </a:p>
          <a:p>
            <a:pPr lvl="2"/>
            <a:r>
              <a:rPr lang="en-US" dirty="0"/>
              <a:t>SARCALNET Handbook</a:t>
            </a:r>
          </a:p>
          <a:p>
            <a:pPr lvl="2"/>
            <a:r>
              <a:rPr lang="en-US" dirty="0"/>
              <a:t>Requirements documents</a:t>
            </a:r>
          </a:p>
          <a:p>
            <a:pPr lvl="3"/>
            <a:r>
              <a:rPr lang="en-US" dirty="0"/>
              <a:t>On artificial targets</a:t>
            </a:r>
          </a:p>
          <a:p>
            <a:pPr lvl="3"/>
            <a:r>
              <a:rPr lang="en-US" dirty="0"/>
              <a:t>On natural targets</a:t>
            </a:r>
          </a:p>
          <a:p>
            <a:pPr lvl="3"/>
            <a:r>
              <a:rPr lang="en-US" dirty="0"/>
              <a:t>On image calibration analysis</a:t>
            </a:r>
          </a:p>
          <a:p>
            <a:pPr lvl="2"/>
            <a:r>
              <a:rPr lang="en-US" dirty="0"/>
              <a:t>Submission template</a:t>
            </a:r>
          </a:p>
          <a:p>
            <a:pPr lvl="1"/>
            <a:r>
              <a:rPr lang="en-US" dirty="0"/>
              <a:t>Links to resources such as software calibration tools, SAR data providers, etc.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AC8D7-6BA5-0471-FFC2-151079F8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317" y="1192773"/>
            <a:ext cx="4005486" cy="449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E2D930-1F08-24E5-5B0B-0B7429F3A47F}"/>
              </a:ext>
            </a:extLst>
          </p:cNvPr>
          <p:cNvSpPr txBox="1"/>
          <p:nvPr/>
        </p:nvSpPr>
        <p:spPr>
          <a:xfrm>
            <a:off x="7834317" y="5774830"/>
            <a:ext cx="400548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Thanks to the hard work of Paolo Castracane, Muriel Pinheiro, Antonio Valentino and others at ESRIN!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60F183-DEF1-7494-E556-ACF4F7A633EF}"/>
              </a:ext>
            </a:extLst>
          </p:cNvPr>
          <p:cNvGrpSpPr/>
          <p:nvPr/>
        </p:nvGrpSpPr>
        <p:grpSpPr>
          <a:xfrm>
            <a:off x="0" y="0"/>
            <a:ext cx="1014421" cy="1025679"/>
            <a:chOff x="4626428" y="833"/>
            <a:chExt cx="1014421" cy="102567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C4E9-B153-3824-270F-96766CC23EED}"/>
                </a:ext>
              </a:extLst>
            </p:cNvPr>
            <p:cNvSpPr/>
            <p:nvPr/>
          </p:nvSpPr>
          <p:spPr>
            <a:xfrm>
              <a:off x="4626429" y="9679"/>
              <a:ext cx="995111" cy="1016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91952D-D6A9-1AB2-4073-007CA91B8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6428" y="833"/>
              <a:ext cx="1014421" cy="102567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244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995111" y="126468"/>
            <a:ext cx="604067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SARCalNet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0B1E8-B77E-CC86-F5E9-45FEAA862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2" y="1558533"/>
            <a:ext cx="6147401" cy="4662871"/>
          </a:xfrm>
        </p:spPr>
        <p:txBody>
          <a:bodyPr/>
          <a:lstStyle/>
          <a:p>
            <a:r>
              <a:rPr lang="en-US" dirty="0"/>
              <a:t>IGARSS 2023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“Opportunities for coordination of Cal/Val, data fusion and data assimilation for international spaceborne SAR missions”</a:t>
            </a:r>
          </a:p>
          <a:p>
            <a:r>
              <a:rPr lang="en-US" dirty="0"/>
              <a:t>CEOS WGCV SAR subgroup meeting 2023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Update on SARCalNet plus discussion topics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Discussed framework for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Radcalnet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sites (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Medhavy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T.)</a:t>
            </a:r>
          </a:p>
          <a:p>
            <a:r>
              <a:rPr lang="en-US" dirty="0"/>
              <a:t>EUSAR 2024</a:t>
            </a:r>
          </a:p>
          <a:p>
            <a:pPr lvl="1"/>
            <a:r>
              <a:rPr lang="en-US" dirty="0"/>
              <a:t>“</a:t>
            </a: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"/>
                <a:cs typeface="Times New Roman" panose="02020603050405020304" pitchFamily="18" charset="0"/>
              </a:rPr>
              <a:t>The CEOS SAR 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Times New Roman" panose="02020603050405020304" pitchFamily="18" charset="0"/>
              </a:rPr>
              <a:t>C</a:t>
            </a: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"/>
                <a:cs typeface="Times New Roman" panose="02020603050405020304" pitchFamily="18" charset="0"/>
              </a:rPr>
              <a:t>alibration Network – SARCalNet“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086BA-BA69-29EE-508B-C2CEB852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495" y="1084500"/>
            <a:ext cx="4721505" cy="5299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0BB2D6-4E5D-BBBD-CF75-FC67D87818E6}"/>
              </a:ext>
            </a:extLst>
          </p:cNvPr>
          <p:cNvSpPr txBox="1"/>
          <p:nvPr/>
        </p:nvSpPr>
        <p:spPr>
          <a:xfrm>
            <a:off x="0" y="1208933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Raising Awareness of SARCALNET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A3F6DA-FC92-97F5-EDE6-2FC9915CA255}"/>
              </a:ext>
            </a:extLst>
          </p:cNvPr>
          <p:cNvGrpSpPr/>
          <p:nvPr/>
        </p:nvGrpSpPr>
        <p:grpSpPr>
          <a:xfrm>
            <a:off x="0" y="0"/>
            <a:ext cx="1014421" cy="1025679"/>
            <a:chOff x="4626428" y="833"/>
            <a:chExt cx="1014421" cy="102567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F117A2-D497-5EDB-B790-1C704D1B6E8D}"/>
                </a:ext>
              </a:extLst>
            </p:cNvPr>
            <p:cNvSpPr/>
            <p:nvPr/>
          </p:nvSpPr>
          <p:spPr>
            <a:xfrm>
              <a:off x="4626429" y="9679"/>
              <a:ext cx="995111" cy="1016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A3AE555-1458-5324-7AB3-2F87E25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6428" y="833"/>
              <a:ext cx="1014421" cy="102567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5850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995111" y="126468"/>
            <a:ext cx="604067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SARCalNet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0B1E8-B77E-CC86-F5E9-45FEAA862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09" y="1152147"/>
            <a:ext cx="6147401" cy="4662871"/>
          </a:xfrm>
        </p:spPr>
        <p:txBody>
          <a:bodyPr/>
          <a:lstStyle/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Refinement of website design</a:t>
            </a:r>
          </a:p>
          <a:p>
            <a:pPr lvl="2"/>
            <a:r>
              <a:rPr lang="en-US" dirty="0"/>
              <a:t>June 2024</a:t>
            </a:r>
          </a:p>
          <a:p>
            <a:pPr lvl="1"/>
            <a:r>
              <a:rPr lang="en-US" dirty="0"/>
              <a:t>Final drafts and reviews of documents</a:t>
            </a:r>
          </a:p>
          <a:p>
            <a:pPr lvl="2"/>
            <a:r>
              <a:rPr lang="en-US" dirty="0"/>
              <a:t>Sept 2024</a:t>
            </a:r>
          </a:p>
          <a:p>
            <a:pPr lvl="1"/>
            <a:r>
              <a:rPr lang="en-US" dirty="0"/>
              <a:t>Establish committee to review submissions</a:t>
            </a:r>
          </a:p>
          <a:p>
            <a:pPr lvl="2"/>
            <a:r>
              <a:rPr lang="en-US" dirty="0"/>
              <a:t>Process like CEOS ARD?</a:t>
            </a:r>
          </a:p>
          <a:p>
            <a:pPr lvl="2"/>
            <a:r>
              <a:rPr lang="en-US" dirty="0"/>
              <a:t>October 2024</a:t>
            </a:r>
          </a:p>
          <a:p>
            <a:pPr lvl="1"/>
            <a:r>
              <a:rPr lang="en-US" dirty="0"/>
              <a:t>Natural target selections and monitoring </a:t>
            </a:r>
          </a:p>
          <a:p>
            <a:pPr lvl="2"/>
            <a:r>
              <a:rPr lang="en-US" dirty="0"/>
              <a:t>January 2025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3660F-9781-FD43-2F4A-82301BA95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459" y="1090072"/>
            <a:ext cx="4716541" cy="529389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32CEE53-0E7D-1C9A-A694-B6C9DCF0A543}"/>
              </a:ext>
            </a:extLst>
          </p:cNvPr>
          <p:cNvGrpSpPr/>
          <p:nvPr/>
        </p:nvGrpSpPr>
        <p:grpSpPr>
          <a:xfrm>
            <a:off x="0" y="0"/>
            <a:ext cx="1014421" cy="1025679"/>
            <a:chOff x="4626428" y="833"/>
            <a:chExt cx="1014421" cy="10256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A9D74A-5C18-B794-B81C-E5A06C02EC45}"/>
                </a:ext>
              </a:extLst>
            </p:cNvPr>
            <p:cNvSpPr/>
            <p:nvPr/>
          </p:nvSpPr>
          <p:spPr>
            <a:xfrm>
              <a:off x="4626429" y="9679"/>
              <a:ext cx="995111" cy="1016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8333A9-D020-DDD6-B7D2-499F3CC5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6428" y="833"/>
              <a:ext cx="1014421" cy="102567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7184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995111" y="126468"/>
            <a:ext cx="604067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SARCalNet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0B1E8-B77E-CC86-F5E9-45FEAA862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806" y="1249440"/>
            <a:ext cx="6147401" cy="4662871"/>
          </a:xfrm>
        </p:spPr>
        <p:txBody>
          <a:bodyPr/>
          <a:lstStyle/>
          <a:p>
            <a:r>
              <a:rPr lang="en-US" dirty="0"/>
              <a:t>Future enhancements</a:t>
            </a:r>
          </a:p>
          <a:p>
            <a:pPr lvl="1"/>
            <a:r>
              <a:rPr lang="en-US" dirty="0"/>
              <a:t>Enhanced software tools library</a:t>
            </a:r>
          </a:p>
          <a:p>
            <a:pPr lvl="1"/>
            <a:r>
              <a:rPr lang="en-US" dirty="0"/>
              <a:t>Hosting or linking to public repositories of SAR calibration imagery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3660F-9781-FD43-2F4A-82301BA95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459" y="1090072"/>
            <a:ext cx="4716541" cy="529389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BE94350-268E-1FB6-61A9-21D35D2646BC}"/>
              </a:ext>
            </a:extLst>
          </p:cNvPr>
          <p:cNvGrpSpPr/>
          <p:nvPr/>
        </p:nvGrpSpPr>
        <p:grpSpPr>
          <a:xfrm>
            <a:off x="0" y="0"/>
            <a:ext cx="1014421" cy="1025679"/>
            <a:chOff x="4626428" y="833"/>
            <a:chExt cx="1014421" cy="10256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8A780F-33CC-4EFB-B9A9-CCD3AEF69B11}"/>
                </a:ext>
              </a:extLst>
            </p:cNvPr>
            <p:cNvSpPr/>
            <p:nvPr/>
          </p:nvSpPr>
          <p:spPr>
            <a:xfrm>
              <a:off x="4626429" y="9679"/>
              <a:ext cx="995111" cy="1016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5B9705-DF10-FD11-BBAC-C728A54DC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6428" y="833"/>
              <a:ext cx="1014421" cy="102567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68175435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213</Words>
  <Application>Microsoft Macintosh PowerPoint</Application>
  <PresentationFormat>Widescreen</PresentationFormat>
  <Paragraphs>46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Noto Sans Symbols</vt:lpstr>
      <vt:lpstr>ceos</vt:lpstr>
      <vt:lpstr>WGCV-53 SARCALNET update</vt:lpstr>
      <vt:lpstr>SARCalNet</vt:lpstr>
      <vt:lpstr>SARCalNet</vt:lpstr>
      <vt:lpstr>SARCalNet</vt:lpstr>
      <vt:lpstr>SARCalNet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WGCV-52 Presentation Template and Guidance</dc:title>
  <cp:lastModifiedBy>Chapman, Bruce D (US 334F)</cp:lastModifiedBy>
  <cp:revision>17</cp:revision>
  <dcterms:modified xsi:type="dcterms:W3CDTF">2024-03-06T01:17:55Z</dcterms:modified>
</cp:coreProperties>
</file>