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 id="2147483656" r:id="rId2"/>
  </p:sldMasterIdLst>
  <p:notesMasterIdLst>
    <p:notesMasterId r:id="rId39"/>
  </p:notesMasterIdLst>
  <p:sldIdLst>
    <p:sldId id="256" r:id="rId3"/>
    <p:sldId id="285" r:id="rId4"/>
    <p:sldId id="259" r:id="rId5"/>
    <p:sldId id="260" r:id="rId6"/>
    <p:sldId id="266" r:id="rId7"/>
    <p:sldId id="373" r:id="rId8"/>
    <p:sldId id="261" r:id="rId9"/>
    <p:sldId id="374" r:id="rId10"/>
    <p:sldId id="390" r:id="rId11"/>
    <p:sldId id="391" r:id="rId12"/>
    <p:sldId id="392" r:id="rId13"/>
    <p:sldId id="393" r:id="rId14"/>
    <p:sldId id="376" r:id="rId15"/>
    <p:sldId id="394" r:id="rId16"/>
    <p:sldId id="262" r:id="rId17"/>
    <p:sldId id="263" r:id="rId18"/>
    <p:sldId id="375" r:id="rId19"/>
    <p:sldId id="395" r:id="rId20"/>
    <p:sldId id="396" r:id="rId21"/>
    <p:sldId id="399" r:id="rId22"/>
    <p:sldId id="397" r:id="rId23"/>
    <p:sldId id="398" r:id="rId24"/>
    <p:sldId id="384" r:id="rId25"/>
    <p:sldId id="380" r:id="rId26"/>
    <p:sldId id="381" r:id="rId27"/>
    <p:sldId id="382" r:id="rId28"/>
    <p:sldId id="401" r:id="rId29"/>
    <p:sldId id="400" r:id="rId30"/>
    <p:sldId id="402" r:id="rId31"/>
    <p:sldId id="404" r:id="rId32"/>
    <p:sldId id="405" r:id="rId33"/>
    <p:sldId id="406" r:id="rId34"/>
    <p:sldId id="403" r:id="rId35"/>
    <p:sldId id="272" r:id="rId36"/>
    <p:sldId id="407" r:id="rId37"/>
    <p:sldId id="385"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8" d="100"/>
          <a:sy n="68" d="100"/>
        </p:scale>
        <p:origin x="-10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78490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85600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5374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37834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20391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03788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9986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94611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3"/>
          <p:cNvSpPr txBox="1"/>
          <p:nvPr/>
        </p:nvSpPr>
        <p:spPr>
          <a:xfrm>
            <a:off x="-24384" y="6562799"/>
            <a:ext cx="49257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b="1" dirty="0">
                <a:solidFill>
                  <a:schemeClr val="accent1"/>
                </a:solidFill>
              </a:rPr>
              <a:t>WGCV</a:t>
            </a:r>
            <a:r>
              <a:rPr lang="en-GB" sz="1400" b="1" i="0" u="none" strike="noStrike" cap="none" dirty="0">
                <a:solidFill>
                  <a:schemeClr val="accent1"/>
                </a:solidFill>
                <a:latin typeface="Arial"/>
                <a:ea typeface="Arial"/>
                <a:cs typeface="Arial"/>
                <a:sym typeface="Arial"/>
              </a:rPr>
              <a:t>-</a:t>
            </a:r>
            <a:r>
              <a:rPr lang="en-GB" b="1" dirty="0">
                <a:solidFill>
                  <a:schemeClr val="accent1"/>
                </a:solidFill>
              </a:rPr>
              <a:t>53</a:t>
            </a:r>
            <a:r>
              <a:rPr lang="en-GB" sz="1400" b="1" i="0" u="none" strike="noStrike" cap="none" dirty="0">
                <a:solidFill>
                  <a:schemeClr val="accent1"/>
                </a:solidFill>
                <a:latin typeface="Arial"/>
                <a:ea typeface="Arial"/>
                <a:cs typeface="Arial"/>
                <a:sym typeface="Arial"/>
              </a:rPr>
              <a:t>, 5-9</a:t>
            </a:r>
            <a:r>
              <a:rPr lang="en-GB" b="1" dirty="0">
                <a:solidFill>
                  <a:schemeClr val="accent1"/>
                </a:solidFill>
              </a:rPr>
              <a:t> 2024</a:t>
            </a:r>
            <a:endParaRPr b="1" dirty="0">
              <a:solidFill>
                <a:schemeClr val="accent1"/>
              </a:solidFill>
            </a:endParaRPr>
          </a:p>
          <a:p>
            <a:pPr marL="0" marR="0" lvl="0" indent="0" algn="l" rtl="0">
              <a:spcBef>
                <a:spcPts val="0"/>
              </a:spcBef>
              <a:spcAft>
                <a:spcPts val="0"/>
              </a:spcAft>
              <a:buClr>
                <a:schemeClr val="dk1"/>
              </a:buClr>
              <a:buSzPts val="1100"/>
              <a:buFont typeface="Arial"/>
              <a:buNone/>
            </a:pPr>
            <a:endParaRPr b="1" dirty="0">
              <a:solidFill>
                <a:schemeClr val="accent1"/>
              </a:solidFill>
            </a:endParaRPr>
          </a:p>
          <a:p>
            <a:pPr marL="0" marR="0" lvl="0" indent="0" algn="l" rtl="0">
              <a:spcBef>
                <a:spcPts val="0"/>
              </a:spcBef>
              <a:spcAft>
                <a:spcPts val="0"/>
              </a:spcAft>
              <a:buNone/>
            </a:pPr>
            <a:endParaRPr b="1" dirty="0">
              <a:solidFill>
                <a:schemeClr val="accent1"/>
              </a:solidFill>
            </a:endParaRPr>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WGCV-51, 3-6 October 2022</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5"/>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dirty="0">
                <a:solidFill>
                  <a:schemeClr val="accent1"/>
                </a:solidFill>
              </a:rPr>
              <a:t>WGCV-53, 5-9 March 2024</a:t>
            </a: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56088" y="6562413"/>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dirty="0">
                <a:solidFill>
                  <a:schemeClr val="accent1"/>
                </a:solidFill>
              </a:rPr>
              <a:t>WGCV-53, 5-9 Sep 2024</a:t>
            </a: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endParaRPr lang="en-GB"/>
          </a:p>
        </p:txBody>
      </p:sp>
      <p:sp>
        <p:nvSpPr>
          <p:cNvPr id="3"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GB"/>
          </a:p>
        </p:txBody>
      </p:sp>
      <p:sp>
        <p:nvSpPr>
          <p:cNvPr id="4"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CE9530FC-828C-402C-82E5-209179AD6F81}" type="slidenum">
              <a:rPr lang="en-GB"/>
              <a:pPr>
                <a:defRPr/>
              </a:pPr>
              <a:t>‹#›</a:t>
            </a:fld>
            <a:endParaRPr lang="en-GB"/>
          </a:p>
        </p:txBody>
      </p:sp>
    </p:spTree>
    <p:extLst>
      <p:ext uri="{BB962C8B-B14F-4D97-AF65-F5344CB8AC3E}">
        <p14:creationId xmlns:p14="http://schemas.microsoft.com/office/powerpoint/2010/main" val="1927214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914400" y="1981200"/>
            <a:ext cx="10363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7CC2CC4-417C-4EBB-88DD-BA6A2B0F77B7}" type="slidenum">
              <a:rPr lang="en-GB"/>
              <a:pPr>
                <a:defRPr/>
              </a:pPr>
              <a:t>‹#›</a:t>
            </a:fld>
            <a:endParaRPr lang="en-GB"/>
          </a:p>
        </p:txBody>
      </p:sp>
    </p:spTree>
    <p:extLst>
      <p:ext uri="{BB962C8B-B14F-4D97-AF65-F5344CB8AC3E}">
        <p14:creationId xmlns:p14="http://schemas.microsoft.com/office/powerpoint/2010/main" val="782095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 name="Textfeld 7"/>
          <p:cNvSpPr txBox="1"/>
          <p:nvPr userDrawn="1"/>
        </p:nvSpPr>
        <p:spPr>
          <a:xfrm>
            <a:off x="812800" y="6172200"/>
            <a:ext cx="70104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800" b="1" dirty="0">
                <a:solidFill>
                  <a:srgbClr val="92D050"/>
                </a:solidFill>
                <a:effectLst/>
                <a:latin typeface="Frutiger 45 Light"/>
                <a:ea typeface="Times New Roman"/>
                <a:cs typeface="Arial"/>
              </a:rPr>
              <a:t>Working Group on Calibration and Validation</a:t>
            </a:r>
            <a:endParaRPr lang="en-US" sz="1800" dirty="0">
              <a:effectLst/>
              <a:latin typeface="Times New Roman"/>
              <a:ea typeface="Times New Roman"/>
              <a:cs typeface="Times"/>
            </a:endParaRPr>
          </a:p>
        </p:txBody>
      </p:sp>
    </p:spTree>
    <p:extLst>
      <p:ext uri="{BB962C8B-B14F-4D97-AF65-F5344CB8AC3E}">
        <p14:creationId xmlns:p14="http://schemas.microsoft.com/office/powerpoint/2010/main" val="341123775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9347200" y="6504802"/>
            <a:ext cx="2540000" cy="276999"/>
          </a:xfrm>
          <a:prstGeom prst="rect">
            <a:avLst/>
          </a:prstGeom>
        </p:spPr>
        <p:txBody>
          <a:bodyPr/>
          <a:lstStyle>
            <a:lvl1pPr>
              <a:defRPr sz="1200"/>
            </a:lvl1pPr>
          </a:lstStyle>
          <a:p>
            <a:fld id="{86CB4B4D-7CA3-9044-876B-883B54F8677D}" type="slidenum">
              <a:rPr lang="en-US" smtClean="0"/>
              <a:pPr/>
              <a:t>‹#›</a:t>
            </a:fld>
            <a:endParaRPr lang="en-US" dirty="0"/>
          </a:p>
        </p:txBody>
      </p:sp>
      <p:sp>
        <p:nvSpPr>
          <p:cNvPr id="4" name="Textfeld 7"/>
          <p:cNvSpPr txBox="1"/>
          <p:nvPr userDrawn="1"/>
        </p:nvSpPr>
        <p:spPr>
          <a:xfrm>
            <a:off x="4978400" y="6477000"/>
            <a:ext cx="60960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b="1" dirty="0">
                <a:solidFill>
                  <a:srgbClr val="92D050"/>
                </a:solidFill>
                <a:effectLst/>
                <a:latin typeface="Frutiger 45 Light"/>
                <a:ea typeface="Times New Roman"/>
                <a:cs typeface="Arial"/>
              </a:rPr>
              <a:t>Working Group on Calibration and Validation</a:t>
            </a:r>
            <a:endParaRPr lang="en-US" sz="1600" dirty="0">
              <a:effectLst/>
              <a:latin typeface="Times New Roman"/>
              <a:ea typeface="Times New Roman"/>
              <a:cs typeface="Times"/>
            </a:endParaRPr>
          </a:p>
        </p:txBody>
      </p:sp>
    </p:spTree>
    <p:extLst>
      <p:ext uri="{BB962C8B-B14F-4D97-AF65-F5344CB8AC3E}">
        <p14:creationId xmlns:p14="http://schemas.microsoft.com/office/powerpoint/2010/main" val="66942180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9">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10">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9347200" y="6504802"/>
            <a:ext cx="2540000" cy="276999"/>
          </a:xfrm>
          <a:prstGeom prst="rect">
            <a:avLst/>
          </a:prstGeom>
          <a:ln w="12700">
            <a:miter lim="400000"/>
          </a:ln>
        </p:spPr>
        <p:txBody>
          <a:bodyPr lIns="45719" rIns="45719">
            <a:spAutoFit/>
          </a:bodyPr>
          <a:lstStyle>
            <a:lvl1pPr algn="r">
              <a:spcBef>
                <a:spcPts val="600"/>
              </a:spcBef>
              <a:defRPr sz="1200" b="1">
                <a:latin typeface="Calibri"/>
                <a:ea typeface="Calibri"/>
                <a:cs typeface="Calibri"/>
                <a:sym typeface="Calibri"/>
              </a:defRPr>
            </a:lvl1pPr>
          </a:lstStyle>
          <a:p>
            <a:fld id="{86CB4B4D-7CA3-9044-876B-883B54F8677D}" type="slidenum">
              <a:rPr lang="en-US" smtClean="0"/>
              <a:pPr/>
              <a:t>‹#›</a:t>
            </a:fld>
            <a:endParaRPr lang="en-US" dirty="0"/>
          </a:p>
        </p:txBody>
      </p:sp>
      <p:sp>
        <p:nvSpPr>
          <p:cNvPr id="4" name="Textfeld 7"/>
          <p:cNvSpPr txBox="1"/>
          <p:nvPr userDrawn="1"/>
        </p:nvSpPr>
        <p:spPr>
          <a:xfrm>
            <a:off x="4978400" y="6477000"/>
            <a:ext cx="6096000" cy="3048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b="1" dirty="0">
                <a:solidFill>
                  <a:srgbClr val="92D050"/>
                </a:solidFill>
                <a:effectLst/>
                <a:latin typeface="Frutiger 45 Light"/>
                <a:ea typeface="Times New Roman"/>
                <a:cs typeface="Arial"/>
              </a:rPr>
              <a:t>Working Group on Calibration and Validation</a:t>
            </a:r>
            <a:endParaRPr lang="en-US" sz="1600" dirty="0">
              <a:effectLst/>
              <a:latin typeface="Times New Roman"/>
              <a:ea typeface="Times New Roman"/>
              <a:cs typeface="Times"/>
            </a:endParaRPr>
          </a:p>
        </p:txBody>
      </p:sp>
      <p:sp>
        <p:nvSpPr>
          <p:cNvPr id="3" name="hc"/>
          <p:cNvSpPr txBox="1"/>
          <p:nvPr userDrawn="1"/>
        </p:nvSpPr>
        <p:spPr>
          <a:xfrm>
            <a:off x="0" y="1"/>
            <a:ext cx="12192000"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endParaRPr kumimoji="0" lang="en-GB" sz="1000" b="0" i="0" u="none" baseline="0">
              <a:solidFill>
                <a:srgbClr val="7F7F7F"/>
              </a:solidFill>
              <a:latin typeface="Arial" panose="020B0604020202020204" pitchFamily="34" charset="0"/>
            </a:endParaRPr>
          </a:p>
        </p:txBody>
      </p:sp>
      <p:sp>
        <p:nvSpPr>
          <p:cNvPr id="5" name="fc"/>
          <p:cNvSpPr txBox="1"/>
          <p:nvPr userDrawn="1"/>
        </p:nvSpPr>
        <p:spPr>
          <a:xfrm>
            <a:off x="0" y="6491289"/>
            <a:ext cx="12192000"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endParaRPr kumimoji="0" lang="en-GB" sz="1000" b="0" i="0" u="none" baseline="0">
              <a:solidFill>
                <a:srgbClr val="7F7F7F"/>
              </a:solidFill>
              <a:latin typeface="Arial" panose="020B0604020202020204" pitchFamily="34" charset="0"/>
            </a:endParaRPr>
          </a:p>
        </p:txBody>
      </p:sp>
    </p:spTree>
    <p:extLst>
      <p:ext uri="{BB962C8B-B14F-4D97-AF65-F5344CB8AC3E}">
        <p14:creationId xmlns:p14="http://schemas.microsoft.com/office/powerpoint/2010/main" val="339102680"/>
      </p:ext>
    </p:extLst>
  </p:cSld>
  <p:clrMap bg1="lt1" tx1="dk1" bg2="lt2" tx2="dk2" accent1="accent1" accent2="accent2" accent3="accent3" accent4="accent4" accent5="accent5" accent6="accent6" hlink="hlink" folHlink="folHlink"/>
  <p:sldLayoutIdLst>
    <p:sldLayoutId id="2147483657" r:id="rId1"/>
    <p:sldLayoutId id="2147483658" r:id="rId2"/>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ships4sst.org/documents/frm4sst-phase-2-2021-2023"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WGCV-53</a:t>
            </a:r>
            <a:endParaRPr sz="7500" dirty="0"/>
          </a:p>
          <a:p>
            <a:pPr marL="0" lvl="0" indent="0" algn="l" rtl="0">
              <a:lnSpc>
                <a:spcPct val="90000"/>
              </a:lnSpc>
              <a:spcBef>
                <a:spcPts val="0"/>
              </a:spcBef>
              <a:spcAft>
                <a:spcPts val="0"/>
              </a:spcAft>
              <a:buClr>
                <a:schemeClr val="lt1"/>
              </a:buClr>
              <a:buSzPts val="8000"/>
              <a:buFont typeface="Arial"/>
              <a:buNone/>
            </a:pPr>
            <a:r>
              <a:rPr lang="en-US" sz="4000" b="1" dirty="0">
                <a:solidFill>
                  <a:srgbClr val="FFFFFF"/>
                </a:solidFill>
              </a:rPr>
              <a:t>Infrared Visible and Optical Sensors (IVOS) subgroup: </a:t>
            </a:r>
            <a:r>
              <a:rPr lang="en-US" sz="4000" dirty="0">
                <a:solidFill>
                  <a:schemeClr val="accent3">
                    <a:lumMod val="20000"/>
                    <a:lumOff val="80000"/>
                  </a:schemeClr>
                </a:solidFill>
              </a:rPr>
              <a:t>#35</a:t>
            </a:r>
            <a:endParaRPr sz="4000" i="1" dirty="0"/>
          </a:p>
        </p:txBody>
      </p:sp>
      <p:sp>
        <p:nvSpPr>
          <p:cNvPr id="67" name="Google Shape;67;p7"/>
          <p:cNvSpPr/>
          <p:nvPr/>
        </p:nvSpPr>
        <p:spPr>
          <a:xfrm>
            <a:off x="7160138" y="4252682"/>
            <a:ext cx="4832943" cy="2605318"/>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sz="2200" b="1" dirty="0">
              <a:solidFill>
                <a:schemeClr val="accent1"/>
              </a:solidFill>
            </a:endParaRPr>
          </a:p>
          <a:p>
            <a:pPr marL="0" marR="0" lvl="0" indent="0" algn="r" rtl="0">
              <a:lnSpc>
                <a:spcPct val="150000"/>
              </a:lnSpc>
              <a:spcBef>
                <a:spcPts val="0"/>
              </a:spcBef>
              <a:spcAft>
                <a:spcPts val="0"/>
              </a:spcAft>
              <a:buNone/>
            </a:pPr>
            <a:r>
              <a:rPr lang="en-GB" sz="2200" b="1" i="0" u="none" strike="noStrike" cap="none" dirty="0">
                <a:solidFill>
                  <a:schemeClr val="accent1"/>
                </a:solidFill>
                <a:latin typeface="Arial"/>
                <a:ea typeface="Arial"/>
                <a:cs typeface="Arial"/>
                <a:sym typeface="Arial"/>
              </a:rPr>
              <a:t>Nigel Fox, NPL/UKSA</a:t>
            </a:r>
            <a:endParaRPr dirty="0"/>
          </a:p>
          <a:p>
            <a:pPr marL="0" marR="0" lvl="0" indent="0" algn="r" rtl="0">
              <a:lnSpc>
                <a:spcPct val="150000"/>
              </a:lnSpc>
              <a:spcBef>
                <a:spcPts val="0"/>
              </a:spcBef>
              <a:spcAft>
                <a:spcPts val="0"/>
              </a:spcAft>
              <a:buNone/>
            </a:pPr>
            <a:r>
              <a:rPr lang="en-GB" sz="2200" b="1" i="0" u="none" strike="noStrike" cap="none" dirty="0">
                <a:solidFill>
                  <a:schemeClr val="accent1"/>
                </a:solidFill>
                <a:latin typeface="Arial"/>
                <a:ea typeface="Arial"/>
                <a:cs typeface="Arial"/>
                <a:sym typeface="Arial"/>
              </a:rPr>
              <a:t>Agenda Item 2-5</a:t>
            </a:r>
            <a:endParaRPr dirty="0"/>
          </a:p>
          <a:p>
            <a:pPr marL="0" marR="0" lvl="0" indent="0" algn="r" rtl="0">
              <a:lnSpc>
                <a:spcPct val="150000"/>
              </a:lnSpc>
              <a:spcBef>
                <a:spcPts val="0"/>
              </a:spcBef>
              <a:spcAft>
                <a:spcPts val="0"/>
              </a:spcAft>
              <a:buNone/>
            </a:pPr>
            <a:r>
              <a:rPr lang="en-GB" sz="2200" b="1" dirty="0">
                <a:solidFill>
                  <a:schemeClr val="accent1"/>
                </a:solidFill>
              </a:rPr>
              <a:t>WGCV-53, Cordoba, Argentina</a:t>
            </a:r>
            <a:endParaRPr sz="2200" b="1" i="0"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None/>
            </a:pPr>
            <a:r>
              <a:rPr lang="en-GB" sz="2200" b="1" dirty="0">
                <a:solidFill>
                  <a:schemeClr val="accent1"/>
                </a:solidFill>
              </a:rPr>
              <a:t>5th </a:t>
            </a:r>
            <a:r>
              <a:rPr lang="en-GB" sz="2200" b="1">
                <a:solidFill>
                  <a:schemeClr val="accent1"/>
                </a:solidFill>
              </a:rPr>
              <a:t>- 8th </a:t>
            </a:r>
            <a:r>
              <a:rPr lang="en-GB" sz="2200" b="1" dirty="0">
                <a:solidFill>
                  <a:schemeClr val="accent1"/>
                </a:solidFill>
              </a:rPr>
              <a:t>Mar 2024</a:t>
            </a:r>
            <a:endParaRPr sz="2200" b="1" i="0" u="none" strike="noStrike" cap="none" dirty="0">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581399" y="138231"/>
            <a:ext cx="9867363"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Level 1 Cal/Val infrastructure</a:t>
            </a:r>
            <a:endParaRPr sz="7500" dirty="0"/>
          </a:p>
          <a:p>
            <a:br>
              <a:rPr lang="en-GB" sz="4000" i="1" dirty="0"/>
            </a:br>
            <a:br>
              <a:rPr lang="en-GB" sz="3600" dirty="0"/>
            </a:br>
            <a:br>
              <a:rPr lang="en-GB" sz="2000" i="1" dirty="0"/>
            </a:br>
            <a:br>
              <a:rPr lang="en-GB" sz="2000" i="1" dirty="0"/>
            </a:br>
            <a:endParaRPr sz="2000" i="1" dirty="0"/>
          </a:p>
        </p:txBody>
      </p:sp>
      <p:sp>
        <p:nvSpPr>
          <p:cNvPr id="3" name="TextBox 2">
            <a:extLst>
              <a:ext uri="{FF2B5EF4-FFF2-40B4-BE49-F238E27FC236}">
                <a16:creationId xmlns:a16="http://schemas.microsoft.com/office/drawing/2014/main" id="{E1387978-71CC-F34D-F8C3-A0B22B71B18E}"/>
              </a:ext>
            </a:extLst>
          </p:cNvPr>
          <p:cNvSpPr txBox="1"/>
          <p:nvPr/>
        </p:nvSpPr>
        <p:spPr>
          <a:xfrm>
            <a:off x="9087439" y="5203596"/>
            <a:ext cx="26017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0000"/>
                </a:solidFill>
                <a:effectLst/>
                <a:uLnTx/>
                <a:uFillTx/>
                <a:latin typeface="Arial"/>
                <a:ea typeface="+mn-ea"/>
                <a:cs typeface="Arial"/>
                <a:sym typeface="Arial"/>
              </a:rPr>
              <a:t>Nigel Fox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0000"/>
                </a:solidFill>
                <a:effectLst/>
                <a:uLnTx/>
                <a:uFillTx/>
                <a:latin typeface="Arial"/>
                <a:ea typeface="+mn-ea"/>
                <a:cs typeface="Arial"/>
                <a:sym typeface="Arial"/>
              </a:rPr>
              <a:t>Sam Hunt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0000"/>
                </a:solidFill>
                <a:effectLst/>
                <a:uLnTx/>
                <a:uFillTx/>
                <a:latin typeface="Arial"/>
                <a:ea typeface="+mn-ea"/>
                <a:cs typeface="Arial"/>
                <a:sym typeface="Arial"/>
              </a:rPr>
              <a:t>Samantha Malone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0"/>
          <p:cNvSpPr txBox="1">
            <a:spLocks noGrp="1"/>
          </p:cNvSpPr>
          <p:nvPr>
            <p:ph type="title"/>
          </p:nvPr>
        </p:nvSpPr>
        <p:spPr>
          <a:xfrm>
            <a:off x="167039" y="108373"/>
            <a:ext cx="9571546" cy="8645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Font typeface="Arial"/>
              <a:buNone/>
            </a:pPr>
            <a:r>
              <a:rPr lang="en-GB" sz="3200" dirty="0"/>
              <a:t>CEOS reviewed L1 Vicarious Cal/Val infrastructure</a:t>
            </a:r>
            <a:endParaRPr sz="3200" dirty="0"/>
          </a:p>
        </p:txBody>
      </p:sp>
      <p:sp>
        <p:nvSpPr>
          <p:cNvPr id="3" name="TextBox 2">
            <a:extLst>
              <a:ext uri="{FF2B5EF4-FFF2-40B4-BE49-F238E27FC236}">
                <a16:creationId xmlns:a16="http://schemas.microsoft.com/office/drawing/2014/main" id="{0693CC69-B7E2-44FD-8005-FCA67B394489}"/>
              </a:ext>
            </a:extLst>
          </p:cNvPr>
          <p:cNvSpPr txBox="1"/>
          <p:nvPr/>
        </p:nvSpPr>
        <p:spPr>
          <a:xfrm>
            <a:off x="665825" y="1305341"/>
            <a:ext cx="10377996"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Post-launch Cal/Val essential element of satellite mission – particularly for IVOS sensors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Many methods and variations of methods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Test-sites (</a:t>
            </a:r>
            <a:r>
              <a:rPr kumimoji="0" lang="en-GB" sz="1800" b="0" i="0" u="none" strike="noStrike" kern="1200" cap="none" spc="0" normalizeH="0" baseline="0" noProof="0" dirty="0" err="1">
                <a:ln>
                  <a:noFill/>
                </a:ln>
                <a:solidFill>
                  <a:srgbClr val="000000"/>
                </a:solidFill>
                <a:effectLst/>
                <a:uLnTx/>
                <a:uFillTx/>
                <a:latin typeface="Arial"/>
                <a:ea typeface="+mn-ea"/>
                <a:cs typeface="+mn-cs"/>
              </a:rPr>
              <a:t>RadCalNet</a:t>
            </a:r>
            <a:r>
              <a:rPr kumimoji="0" lang="en-GB" sz="1800" b="0" i="0" u="none" strike="noStrike" kern="1200" cap="none" spc="0" normalizeH="0" baseline="0" noProof="0" dirty="0">
                <a:ln>
                  <a:noFill/>
                </a:ln>
                <a:solidFill>
                  <a:srgbClr val="000000"/>
                </a:solidFill>
                <a:effectLst/>
                <a:uLnTx/>
                <a:uFillTx/>
                <a:latin typeface="Arial"/>
                <a:ea typeface="+mn-ea"/>
                <a:cs typeface="+mn-cs"/>
              </a:rPr>
              <a:t>, Hypernets, PICS, Campaigns)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Moon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Rayleigh</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DCC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Flare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Community (</a:t>
            </a:r>
            <a:r>
              <a:rPr kumimoji="0" lang="en-GB" sz="1800" b="0" i="0" u="none" strike="noStrike" kern="1200" cap="none" spc="0" normalizeH="0" baseline="0" noProof="0" dirty="0" err="1">
                <a:ln>
                  <a:noFill/>
                </a:ln>
                <a:solidFill>
                  <a:srgbClr val="000000"/>
                </a:solidFill>
                <a:effectLst/>
                <a:uLnTx/>
                <a:uFillTx/>
                <a:latin typeface="Arial"/>
                <a:ea typeface="+mn-ea"/>
                <a:cs typeface="+mn-cs"/>
              </a:rPr>
              <a:t>Newspace</a:t>
            </a:r>
            <a:r>
              <a:rPr kumimoji="0" lang="en-GB" sz="1800" b="0" i="0" u="none" strike="noStrike" kern="1200" cap="none" spc="0" normalizeH="0" baseline="0" noProof="0" dirty="0">
                <a:ln>
                  <a:noFill/>
                </a:ln>
                <a:solidFill>
                  <a:srgbClr val="000000"/>
                </a:solidFill>
                <a:effectLst/>
                <a:uLnTx/>
                <a:uFillTx/>
                <a:latin typeface="Arial"/>
                <a:ea typeface="+mn-ea"/>
                <a:cs typeface="+mn-cs"/>
              </a:rPr>
              <a:t>, agencies) unclear as to what to use for what purpose?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Absolute gain, stability, relative gain, land/ocean applications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Initiatives established to develop, coordinate, optimise and compare similar methods  e.g. </a:t>
            </a:r>
            <a:r>
              <a:rPr kumimoji="0" lang="en-GB" sz="1800" b="0" i="0" u="none" strike="noStrike" kern="1200" cap="none" spc="0" normalizeH="0" baseline="0" noProof="0" dirty="0" err="1">
                <a:ln>
                  <a:noFill/>
                </a:ln>
                <a:solidFill>
                  <a:srgbClr val="000000"/>
                </a:solidFill>
                <a:effectLst/>
                <a:uLnTx/>
                <a:uFillTx/>
                <a:latin typeface="Arial"/>
                <a:ea typeface="+mn-ea"/>
                <a:cs typeface="+mn-cs"/>
              </a:rPr>
              <a:t>RadCalNet</a:t>
            </a:r>
            <a:r>
              <a:rPr kumimoji="0" lang="en-GB" sz="1800" b="0" i="0" u="none" strike="noStrike" kern="1200" cap="none" spc="0" normalizeH="0" baseline="0" noProof="0" dirty="0">
                <a:ln>
                  <a:noFill/>
                </a:ln>
                <a:solidFill>
                  <a:srgbClr val="000000"/>
                </a:solidFill>
                <a:effectLst/>
                <a:uLnTx/>
                <a:uFillTx/>
                <a:latin typeface="Arial"/>
                <a:ea typeface="+mn-ea"/>
                <a:cs typeface="+mn-cs"/>
              </a:rPr>
              <a:t>, PICSCAR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But difficult to compare between and also for new methods to demonstrate credibility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6356D1-4801-6D1F-CE88-69091ED4B814}"/>
              </a:ext>
            </a:extLst>
          </p:cNvPr>
          <p:cNvSpPr>
            <a:spLocks noGrp="1"/>
          </p:cNvSpPr>
          <p:nvPr>
            <p:ph type="body" idx="1"/>
          </p:nvPr>
        </p:nvSpPr>
        <p:spPr>
          <a:xfrm>
            <a:off x="176048" y="1097564"/>
            <a:ext cx="5132799" cy="4662871"/>
          </a:xfrm>
        </p:spPr>
        <p:txBody>
          <a:bodyPr/>
          <a:lstStyle/>
          <a:p>
            <a:r>
              <a:rPr lang="en-GB" sz="2000" dirty="0"/>
              <a:t>Provides info on methods</a:t>
            </a:r>
          </a:p>
          <a:p>
            <a:endParaRPr lang="en-GB" sz="2000" dirty="0"/>
          </a:p>
          <a:p>
            <a:r>
              <a:rPr lang="en-GB" sz="2000" dirty="0"/>
              <a:t>Recommended Sites </a:t>
            </a:r>
          </a:p>
          <a:p>
            <a:endParaRPr lang="en-GB" sz="2000" dirty="0"/>
          </a:p>
          <a:p>
            <a:r>
              <a:rPr lang="en-GB" sz="2000" dirty="0"/>
              <a:t>But no real figure of merit</a:t>
            </a:r>
          </a:p>
          <a:p>
            <a:endParaRPr lang="en-GB" sz="2000" dirty="0"/>
          </a:p>
          <a:p>
            <a:r>
              <a:rPr lang="en-GB" sz="2000" dirty="0"/>
              <a:t>IVOS 34 discussion from Flare initiative led to request to establish means to evidence capabilities of a method</a:t>
            </a:r>
          </a:p>
          <a:p>
            <a:pPr lvl="1"/>
            <a:r>
              <a:rPr lang="en-GB" sz="1600" dirty="0">
                <a:solidFill>
                  <a:srgbClr val="0070C0"/>
                </a:solidFill>
              </a:rPr>
              <a:t>Not necessarily ‘endorse’ but at least ‘reviewed’</a:t>
            </a:r>
          </a:p>
          <a:p>
            <a:pPr lvl="1"/>
            <a:r>
              <a:rPr lang="en-GB" sz="1600" dirty="0">
                <a:solidFill>
                  <a:srgbClr val="0070C0"/>
                </a:solidFill>
              </a:rPr>
              <a:t>Commercial and public allowed</a:t>
            </a:r>
          </a:p>
          <a:p>
            <a:pPr lvl="1"/>
            <a:r>
              <a:rPr lang="en-GB" sz="1600" dirty="0">
                <a:solidFill>
                  <a:srgbClr val="0070C0"/>
                </a:solidFill>
              </a:rPr>
              <a:t>Need process for fair but not onerous review </a:t>
            </a:r>
          </a:p>
        </p:txBody>
      </p:sp>
      <p:sp>
        <p:nvSpPr>
          <p:cNvPr id="3" name="Title 2">
            <a:extLst>
              <a:ext uri="{FF2B5EF4-FFF2-40B4-BE49-F238E27FC236}">
                <a16:creationId xmlns:a16="http://schemas.microsoft.com/office/drawing/2014/main" id="{C435FC45-6B3D-989D-63B7-20168CACFD34}"/>
              </a:ext>
            </a:extLst>
          </p:cNvPr>
          <p:cNvSpPr>
            <a:spLocks noGrp="1"/>
          </p:cNvSpPr>
          <p:nvPr>
            <p:ph type="title"/>
          </p:nvPr>
        </p:nvSpPr>
        <p:spPr/>
        <p:txBody>
          <a:bodyPr/>
          <a:lstStyle/>
          <a:p>
            <a:r>
              <a:rPr lang="en-GB" dirty="0" err="1"/>
              <a:t>CalValPortal</a:t>
            </a:r>
            <a:endParaRPr lang="en-GB" dirty="0"/>
          </a:p>
        </p:txBody>
      </p:sp>
      <p:pic>
        <p:nvPicPr>
          <p:cNvPr id="5" name="Picture 4">
            <a:extLst>
              <a:ext uri="{FF2B5EF4-FFF2-40B4-BE49-F238E27FC236}">
                <a16:creationId xmlns:a16="http://schemas.microsoft.com/office/drawing/2014/main" id="{5D3E81A3-6037-3BC4-55D3-52D9181CD44D}"/>
              </a:ext>
            </a:extLst>
          </p:cNvPr>
          <p:cNvPicPr>
            <a:picLocks noChangeAspect="1"/>
          </p:cNvPicPr>
          <p:nvPr/>
        </p:nvPicPr>
        <p:blipFill>
          <a:blip r:embed="rId2"/>
          <a:stretch>
            <a:fillRect/>
          </a:stretch>
        </p:blipFill>
        <p:spPr>
          <a:xfrm>
            <a:off x="5379867" y="954941"/>
            <a:ext cx="6747029" cy="5404501"/>
          </a:xfrm>
          <a:prstGeom prst="rect">
            <a:avLst/>
          </a:prstGeom>
        </p:spPr>
      </p:pic>
      <p:sp>
        <p:nvSpPr>
          <p:cNvPr id="6" name="TextBox 5">
            <a:extLst>
              <a:ext uri="{FF2B5EF4-FFF2-40B4-BE49-F238E27FC236}">
                <a16:creationId xmlns:a16="http://schemas.microsoft.com/office/drawing/2014/main" id="{4BBD13CD-CB16-EFB0-E69E-808A08235EF4}"/>
              </a:ext>
            </a:extLst>
          </p:cNvPr>
          <p:cNvSpPr txBox="1"/>
          <p:nvPr/>
        </p:nvSpPr>
        <p:spPr>
          <a:xfrm>
            <a:off x="-54019" y="5903058"/>
            <a:ext cx="55929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rPr>
              <a:t>Action for ‘NPL’ to propose a process &amp; template</a:t>
            </a:r>
          </a:p>
        </p:txBody>
      </p:sp>
    </p:spTree>
    <p:extLst>
      <p:ext uri="{BB962C8B-B14F-4D97-AF65-F5344CB8AC3E}">
        <p14:creationId xmlns:p14="http://schemas.microsoft.com/office/powerpoint/2010/main" val="222116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2CC26-0F28-4C36-802F-9F68D02B7EED}"/>
              </a:ext>
            </a:extLst>
          </p:cNvPr>
          <p:cNvSpPr>
            <a:spLocks noGrp="1"/>
          </p:cNvSpPr>
          <p:nvPr>
            <p:ph type="title"/>
          </p:nvPr>
        </p:nvSpPr>
        <p:spPr/>
        <p:txBody>
          <a:bodyPr/>
          <a:lstStyle/>
          <a:p>
            <a:r>
              <a:rPr lang="en-GB" dirty="0"/>
              <a:t>CV 17-01</a:t>
            </a:r>
          </a:p>
        </p:txBody>
      </p:sp>
      <p:sp>
        <p:nvSpPr>
          <p:cNvPr id="3" name="TextBox 2">
            <a:extLst>
              <a:ext uri="{FF2B5EF4-FFF2-40B4-BE49-F238E27FC236}">
                <a16:creationId xmlns:a16="http://schemas.microsoft.com/office/drawing/2014/main" id="{63EA59D0-A2B7-4ADB-A47D-666778E2FF59}"/>
              </a:ext>
            </a:extLst>
          </p:cNvPr>
          <p:cNvSpPr txBox="1"/>
          <p:nvPr/>
        </p:nvSpPr>
        <p:spPr>
          <a:xfrm>
            <a:off x="176048" y="1551398"/>
            <a:ext cx="11824168" cy="4401205"/>
          </a:xfrm>
          <a:prstGeom prst="rect">
            <a:avLst/>
          </a:prstGeom>
          <a:noFill/>
        </p:spPr>
        <p:txBody>
          <a:bodyPr wrap="square" rtlCol="0">
            <a:spAutoFit/>
          </a:bodyPr>
          <a:lstStyle/>
          <a:p>
            <a:r>
              <a:rPr lang="en-GB" sz="2000" b="1" dirty="0">
                <a:solidFill>
                  <a:srgbClr val="0070C0"/>
                </a:solidFill>
              </a:rPr>
              <a:t>Establish means to achieve L1 radiometric interoperability – A community reference</a:t>
            </a:r>
          </a:p>
          <a:p>
            <a:endParaRPr lang="en-GB" sz="2000" b="1" dirty="0">
              <a:solidFill>
                <a:srgbClr val="0070C0"/>
              </a:solidFill>
            </a:endParaRPr>
          </a:p>
          <a:p>
            <a:pPr marL="342900" indent="-342900">
              <a:buFont typeface="Arial" panose="020B0604020202020204" pitchFamily="34" charset="0"/>
              <a:buChar char="•"/>
            </a:pPr>
            <a:r>
              <a:rPr lang="en-GB" sz="2000" b="1" dirty="0">
                <a:solidFill>
                  <a:schemeClr val="tx1"/>
                </a:solidFill>
              </a:rPr>
              <a:t>Will create a template on Cal/Val portal (initially private) to record achievable uncertainties for different methods </a:t>
            </a:r>
          </a:p>
          <a:p>
            <a:pPr marL="342900" indent="-342900">
              <a:buFont typeface="Arial" panose="020B0604020202020204" pitchFamily="34" charset="0"/>
              <a:buChar char="•"/>
            </a:pPr>
            <a:endParaRPr lang="en-GB" sz="2000" b="1" dirty="0">
              <a:solidFill>
                <a:schemeClr val="tx1"/>
              </a:solidFill>
            </a:endParaRPr>
          </a:p>
          <a:p>
            <a:pPr marL="342900" indent="-342900">
              <a:buFont typeface="Arial" panose="020B0604020202020204" pitchFamily="34" charset="0"/>
              <a:buChar char="•"/>
            </a:pPr>
            <a:r>
              <a:rPr lang="en-GB" sz="2000" b="1" dirty="0">
                <a:solidFill>
                  <a:schemeClr val="tx1"/>
                </a:solidFill>
              </a:rPr>
              <a:t>IVOS team to populate template</a:t>
            </a:r>
          </a:p>
          <a:p>
            <a:pPr marL="342900" indent="-342900">
              <a:buFont typeface="Arial" panose="020B0604020202020204" pitchFamily="34" charset="0"/>
              <a:buChar char="•"/>
            </a:pPr>
            <a:endParaRPr lang="en-GB" sz="2000" b="1" dirty="0">
              <a:solidFill>
                <a:schemeClr val="tx1"/>
              </a:solidFill>
            </a:endParaRPr>
          </a:p>
          <a:p>
            <a:pPr marL="342900" indent="-342900">
              <a:buFont typeface="Arial" panose="020B0604020202020204" pitchFamily="34" charset="0"/>
              <a:buChar char="•"/>
            </a:pPr>
            <a:r>
              <a:rPr lang="en-GB" sz="2000" b="1" dirty="0">
                <a:solidFill>
                  <a:schemeClr val="tx1"/>
                </a:solidFill>
              </a:rPr>
              <a:t>Methods must be documented and be subject to peer review (IVOS team)</a:t>
            </a:r>
          </a:p>
          <a:p>
            <a:pPr marL="342900" indent="-342900">
              <a:buFont typeface="Arial" panose="020B0604020202020204" pitchFamily="34" charset="0"/>
              <a:buChar char="•"/>
            </a:pPr>
            <a:endParaRPr lang="en-GB" sz="2000" b="1" dirty="0">
              <a:solidFill>
                <a:schemeClr val="tx1"/>
              </a:solidFill>
            </a:endParaRPr>
          </a:p>
          <a:p>
            <a:pPr marL="342900" indent="-342900">
              <a:buFont typeface="Arial" panose="020B0604020202020204" pitchFamily="34" charset="0"/>
              <a:buChar char="•"/>
            </a:pPr>
            <a:r>
              <a:rPr lang="en-GB" sz="2000" b="1" dirty="0">
                <a:solidFill>
                  <a:schemeClr val="tx1"/>
                </a:solidFill>
              </a:rPr>
              <a:t>Evidence of results to specific sensors ideally to include Sensors such as S2, L8/9, S3, VIIRS </a:t>
            </a:r>
          </a:p>
          <a:p>
            <a:pPr marL="342900" indent="-342900">
              <a:buFont typeface="Arial" panose="020B0604020202020204" pitchFamily="34" charset="0"/>
              <a:buChar char="•"/>
            </a:pPr>
            <a:endParaRPr lang="en-GB" sz="2000" b="1" dirty="0">
              <a:solidFill>
                <a:schemeClr val="tx1"/>
              </a:solidFill>
            </a:endParaRPr>
          </a:p>
          <a:p>
            <a:pPr marL="342900" indent="-342900">
              <a:buFont typeface="Arial" panose="020B0604020202020204" pitchFamily="34" charset="0"/>
              <a:buChar char="•"/>
            </a:pPr>
            <a:r>
              <a:rPr lang="en-GB" sz="2000" b="1" dirty="0">
                <a:solidFill>
                  <a:schemeClr val="tx1"/>
                </a:solidFill>
              </a:rPr>
              <a:t>Any and all methods to be includable</a:t>
            </a:r>
          </a:p>
          <a:p>
            <a:pPr marL="342900" indent="-342900">
              <a:buFont typeface="Arial" panose="020B0604020202020204" pitchFamily="34" charset="0"/>
              <a:buChar char="•"/>
            </a:pPr>
            <a:endParaRPr lang="en-GB" sz="2000" b="1" dirty="0">
              <a:solidFill>
                <a:schemeClr val="tx1"/>
              </a:solidFill>
            </a:endParaRPr>
          </a:p>
          <a:p>
            <a:pPr marL="342900" indent="-342900">
              <a:buFont typeface="Arial" panose="020B0604020202020204" pitchFamily="34" charset="0"/>
              <a:buChar char="•"/>
            </a:pPr>
            <a:r>
              <a:rPr lang="en-GB" sz="2000" b="1" dirty="0">
                <a:solidFill>
                  <a:schemeClr val="tx1"/>
                </a:solidFill>
              </a:rPr>
              <a:t>Next step look to see how to combine results in most effective manner</a:t>
            </a:r>
          </a:p>
        </p:txBody>
      </p:sp>
    </p:spTree>
    <p:extLst>
      <p:ext uri="{BB962C8B-B14F-4D97-AF65-F5344CB8AC3E}">
        <p14:creationId xmlns:p14="http://schemas.microsoft.com/office/powerpoint/2010/main" val="4253105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16D097-5C4F-B43D-A529-8732720ACADF}"/>
              </a:ext>
            </a:extLst>
          </p:cNvPr>
          <p:cNvSpPr>
            <a:spLocks noGrp="1"/>
          </p:cNvSpPr>
          <p:nvPr>
            <p:ph type="title"/>
          </p:nvPr>
        </p:nvSpPr>
        <p:spPr/>
        <p:txBody>
          <a:bodyPr/>
          <a:lstStyle/>
          <a:p>
            <a:r>
              <a:rPr lang="en-GB" dirty="0"/>
              <a:t>Process/Template</a:t>
            </a:r>
          </a:p>
        </p:txBody>
      </p:sp>
      <p:sp>
        <p:nvSpPr>
          <p:cNvPr id="5" name="TextBox 4">
            <a:extLst>
              <a:ext uri="{FF2B5EF4-FFF2-40B4-BE49-F238E27FC236}">
                <a16:creationId xmlns:a16="http://schemas.microsoft.com/office/drawing/2014/main" id="{FD634351-B881-5D19-9339-5D9936725884}"/>
              </a:ext>
            </a:extLst>
          </p:cNvPr>
          <p:cNvSpPr txBox="1"/>
          <p:nvPr/>
        </p:nvSpPr>
        <p:spPr>
          <a:xfrm>
            <a:off x="257452" y="1010245"/>
            <a:ext cx="11828016" cy="584775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70C0"/>
                </a:solidFill>
                <a:effectLst/>
                <a:uLnTx/>
                <a:uFillTx/>
                <a:latin typeface="Arial"/>
                <a:ea typeface="+mn-ea"/>
                <a:cs typeface="+mn-cs"/>
              </a:rPr>
              <a:t>Method owner to complete a simple web form as an entry to a searchable database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Accessible through Cal/Val portal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Template to define in simple terms what the method does (Radiometric -gain, relative, stability, Potentially geometric etc)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70C0"/>
                </a:solidFill>
                <a:effectLst/>
                <a:uLnTx/>
                <a:uFillTx/>
                <a:latin typeface="Arial"/>
                <a:ea typeface="+mn-ea"/>
                <a:cs typeface="+mn-cs"/>
              </a:rPr>
              <a:t>Initially at this stage focus only on Radiometric L1 </a:t>
            </a:r>
            <a:r>
              <a:rPr kumimoji="0" lang="en-GB" sz="1800" b="0" i="0" u="none" strike="noStrike" kern="1200" cap="none" spc="0" normalizeH="0" baseline="0" noProof="0" dirty="0" err="1">
                <a:ln>
                  <a:noFill/>
                </a:ln>
                <a:solidFill>
                  <a:srgbClr val="0070C0"/>
                </a:solidFill>
                <a:effectLst/>
                <a:uLnTx/>
                <a:uFillTx/>
                <a:latin typeface="Arial"/>
                <a:ea typeface="+mn-ea"/>
                <a:cs typeface="+mn-cs"/>
              </a:rPr>
              <a:t>ToA</a:t>
            </a:r>
            <a:r>
              <a:rPr kumimoji="0" lang="en-GB" sz="1800" b="0" i="0" u="none" strike="noStrike" kern="1200" cap="none" spc="0" normalizeH="0" baseline="0" noProof="0" dirty="0">
                <a:ln>
                  <a:noFill/>
                </a:ln>
                <a:solidFill>
                  <a:srgbClr val="0070C0"/>
                </a:solidFill>
                <a:effectLst/>
                <a:uLnTx/>
                <a:uFillTx/>
                <a:latin typeface="Arial"/>
                <a:ea typeface="+mn-ea"/>
                <a:cs typeface="+mn-cs"/>
              </a:rPr>
              <a:t> gain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70C0"/>
                </a:solidFill>
                <a:effectLst/>
                <a:uLnTx/>
                <a:uFillTx/>
                <a:latin typeface="Arial"/>
                <a:ea typeface="+mn-ea"/>
                <a:cs typeface="+mn-cs"/>
              </a:rPr>
              <a:t>Type of sensor it is suitable for (GSD, spectral range)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What is it capable of achieving (uncertainty) and evidence to support the claim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Validation evidence of claim using a CEOS defined ‘reference sensor’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70C0"/>
                </a:solidFill>
                <a:effectLst/>
                <a:uLnTx/>
                <a:uFillTx/>
                <a:latin typeface="Arial"/>
                <a:ea typeface="+mn-ea"/>
                <a:cs typeface="+mn-cs"/>
              </a:rPr>
              <a:t>Selected to cover spectral and spatial range and accessibility/acceptance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70C0"/>
                </a:solidFill>
                <a:effectLst/>
                <a:uLnTx/>
                <a:uFillTx/>
                <a:latin typeface="Arial"/>
                <a:ea typeface="+mn-ea"/>
                <a:cs typeface="+mn-cs"/>
              </a:rPr>
              <a:t>Evidence to be visible (accessible URL, document uploaded to Cal/Val Portal)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70C0"/>
                </a:solidFill>
                <a:effectLst/>
                <a:uLnTx/>
                <a:uFillTx/>
                <a:latin typeface="Arial"/>
                <a:ea typeface="+mn-ea"/>
                <a:cs typeface="+mn-cs"/>
              </a:rPr>
              <a:t>Completed form to remain private until reviewed by CEOS IVOS members (defined time frame)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0070C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70C0"/>
                </a:solidFill>
                <a:effectLst/>
                <a:uLnTx/>
                <a:uFillTx/>
                <a:latin typeface="Arial"/>
                <a:ea typeface="+mn-ea"/>
                <a:cs typeface="+mn-cs"/>
              </a:rPr>
              <a:t>Following initial review entry becomes public and searchable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0070C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70C0"/>
                </a:solidFill>
                <a:effectLst/>
                <a:uLnTx/>
                <a:uFillTx/>
                <a:latin typeface="Arial"/>
                <a:ea typeface="+mn-ea"/>
                <a:cs typeface="+mn-cs"/>
              </a:rPr>
              <a:t>Subject to continuous review by feedback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12773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6DC6B2-8328-2198-7AE4-EE086ACC2FD6}"/>
              </a:ext>
            </a:extLst>
          </p:cNvPr>
          <p:cNvPicPr>
            <a:picLocks noChangeAspect="1"/>
          </p:cNvPicPr>
          <p:nvPr/>
        </p:nvPicPr>
        <p:blipFill>
          <a:blip r:embed="rId2"/>
          <a:stretch>
            <a:fillRect/>
          </a:stretch>
        </p:blipFill>
        <p:spPr>
          <a:xfrm>
            <a:off x="1040235" y="-8223"/>
            <a:ext cx="7222703" cy="6571866"/>
          </a:xfrm>
          <a:prstGeom prst="rect">
            <a:avLst/>
          </a:prstGeom>
        </p:spPr>
      </p:pic>
    </p:spTree>
    <p:extLst>
      <p:ext uri="{BB962C8B-B14F-4D97-AF65-F5344CB8AC3E}">
        <p14:creationId xmlns:p14="http://schemas.microsoft.com/office/powerpoint/2010/main" val="1640197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9A040-04BA-2912-F49B-856A46D48653}"/>
              </a:ext>
            </a:extLst>
          </p:cNvPr>
          <p:cNvPicPr>
            <a:picLocks noChangeAspect="1"/>
          </p:cNvPicPr>
          <p:nvPr/>
        </p:nvPicPr>
        <p:blipFill>
          <a:blip r:embed="rId2"/>
          <a:stretch>
            <a:fillRect/>
          </a:stretch>
        </p:blipFill>
        <p:spPr>
          <a:xfrm>
            <a:off x="0" y="0"/>
            <a:ext cx="6705600" cy="2857500"/>
          </a:xfrm>
          <a:prstGeom prst="rect">
            <a:avLst/>
          </a:prstGeom>
        </p:spPr>
      </p:pic>
      <p:pic>
        <p:nvPicPr>
          <p:cNvPr id="7" name="Picture 6">
            <a:extLst>
              <a:ext uri="{FF2B5EF4-FFF2-40B4-BE49-F238E27FC236}">
                <a16:creationId xmlns:a16="http://schemas.microsoft.com/office/drawing/2014/main" id="{EDDB356A-9158-53C4-AD72-F1741CDF7598}"/>
              </a:ext>
            </a:extLst>
          </p:cNvPr>
          <p:cNvPicPr>
            <a:picLocks noChangeAspect="1"/>
          </p:cNvPicPr>
          <p:nvPr/>
        </p:nvPicPr>
        <p:blipFill>
          <a:blip r:embed="rId3"/>
          <a:stretch>
            <a:fillRect/>
          </a:stretch>
        </p:blipFill>
        <p:spPr>
          <a:xfrm>
            <a:off x="6118842" y="931515"/>
            <a:ext cx="6073158" cy="5501698"/>
          </a:xfrm>
          <a:prstGeom prst="rect">
            <a:avLst/>
          </a:prstGeom>
        </p:spPr>
      </p:pic>
      <p:sp>
        <p:nvSpPr>
          <p:cNvPr id="8" name="TextBox 7">
            <a:extLst>
              <a:ext uri="{FF2B5EF4-FFF2-40B4-BE49-F238E27FC236}">
                <a16:creationId xmlns:a16="http://schemas.microsoft.com/office/drawing/2014/main" id="{DC439F8A-1849-5CF5-4146-3B659737AF3F}"/>
              </a:ext>
            </a:extLst>
          </p:cNvPr>
          <p:cNvSpPr txBox="1"/>
          <p:nvPr/>
        </p:nvSpPr>
        <p:spPr>
          <a:xfrm>
            <a:off x="541538" y="4350058"/>
            <a:ext cx="45009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Ranges and sensor bands to be indicative not comprehensive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Could be other sensors? </a:t>
            </a:r>
          </a:p>
        </p:txBody>
      </p:sp>
    </p:spTree>
    <p:extLst>
      <p:ext uri="{BB962C8B-B14F-4D97-AF65-F5344CB8AC3E}">
        <p14:creationId xmlns:p14="http://schemas.microsoft.com/office/powerpoint/2010/main" val="2665643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2365-337C-4EA5-AEEF-36BEE2AEA4E5}"/>
              </a:ext>
            </a:extLst>
          </p:cNvPr>
          <p:cNvSpPr>
            <a:spLocks noGrp="1"/>
          </p:cNvSpPr>
          <p:nvPr>
            <p:ph type="title"/>
          </p:nvPr>
        </p:nvSpPr>
        <p:spPr/>
        <p:txBody>
          <a:bodyPr/>
          <a:lstStyle/>
          <a:p>
            <a:r>
              <a:rPr lang="en-GB" dirty="0"/>
              <a:t>Cal/Val Methods: </a:t>
            </a:r>
            <a:r>
              <a:rPr lang="en-GB" sz="2800" dirty="0"/>
              <a:t>Pre and post launch</a:t>
            </a:r>
          </a:p>
        </p:txBody>
      </p:sp>
      <p:pic>
        <p:nvPicPr>
          <p:cNvPr id="5" name="Picture 4">
            <a:extLst>
              <a:ext uri="{FF2B5EF4-FFF2-40B4-BE49-F238E27FC236}">
                <a16:creationId xmlns:a16="http://schemas.microsoft.com/office/drawing/2014/main" id="{E86DCC5F-3B12-779C-A3FD-DF91132539AC}"/>
              </a:ext>
            </a:extLst>
          </p:cNvPr>
          <p:cNvPicPr>
            <a:picLocks noChangeAspect="1"/>
          </p:cNvPicPr>
          <p:nvPr/>
        </p:nvPicPr>
        <p:blipFill>
          <a:blip r:embed="rId3"/>
          <a:stretch>
            <a:fillRect/>
          </a:stretch>
        </p:blipFill>
        <p:spPr>
          <a:xfrm>
            <a:off x="176048" y="954941"/>
            <a:ext cx="5642830" cy="3071674"/>
          </a:xfrm>
          <a:prstGeom prst="rect">
            <a:avLst/>
          </a:prstGeom>
        </p:spPr>
      </p:pic>
      <p:pic>
        <p:nvPicPr>
          <p:cNvPr id="9" name="Picture 8">
            <a:extLst>
              <a:ext uri="{FF2B5EF4-FFF2-40B4-BE49-F238E27FC236}">
                <a16:creationId xmlns:a16="http://schemas.microsoft.com/office/drawing/2014/main" id="{23A58F55-67CC-9B82-E4C0-42B4E2DD19E1}"/>
              </a:ext>
            </a:extLst>
          </p:cNvPr>
          <p:cNvPicPr>
            <a:picLocks noChangeAspect="1"/>
          </p:cNvPicPr>
          <p:nvPr/>
        </p:nvPicPr>
        <p:blipFill>
          <a:blip r:embed="rId4"/>
          <a:stretch>
            <a:fillRect/>
          </a:stretch>
        </p:blipFill>
        <p:spPr>
          <a:xfrm>
            <a:off x="-43091" y="3936509"/>
            <a:ext cx="4232753" cy="2615674"/>
          </a:xfrm>
          <a:prstGeom prst="rect">
            <a:avLst/>
          </a:prstGeom>
        </p:spPr>
      </p:pic>
      <p:sp>
        <p:nvSpPr>
          <p:cNvPr id="11" name="TextBox 10">
            <a:extLst>
              <a:ext uri="{FF2B5EF4-FFF2-40B4-BE49-F238E27FC236}">
                <a16:creationId xmlns:a16="http://schemas.microsoft.com/office/drawing/2014/main" id="{EE24830B-6C76-7AAD-D43B-196277074ADD}"/>
              </a:ext>
            </a:extLst>
          </p:cNvPr>
          <p:cNvSpPr txBox="1"/>
          <p:nvPr/>
        </p:nvSpPr>
        <p:spPr>
          <a:xfrm>
            <a:off x="4119238" y="4336405"/>
            <a:ext cx="2627790" cy="1815882"/>
          </a:xfrm>
          <a:prstGeom prst="rect">
            <a:avLst/>
          </a:prstGeom>
          <a:noFill/>
        </p:spPr>
        <p:txBody>
          <a:bodyPr wrap="square" rtlCol="0">
            <a:spAutoFit/>
          </a:bodyPr>
          <a:lstStyle/>
          <a:p>
            <a:r>
              <a:rPr lang="en-GB" dirty="0"/>
              <a:t>S2 vs </a:t>
            </a:r>
            <a:r>
              <a:rPr lang="en-GB" dirty="0" err="1"/>
              <a:t>RadCalNet</a:t>
            </a:r>
            <a:r>
              <a:rPr lang="en-GB" dirty="0"/>
              <a:t> &amp; Hypernets at </a:t>
            </a:r>
            <a:r>
              <a:rPr lang="en-GB" dirty="0" err="1"/>
              <a:t>Gobabeb</a:t>
            </a:r>
            <a:endParaRPr lang="en-GB" dirty="0"/>
          </a:p>
          <a:p>
            <a:endParaRPr lang="en-GB" dirty="0"/>
          </a:p>
          <a:p>
            <a:r>
              <a:rPr lang="en-GB" dirty="0"/>
              <a:t>700 m site difference</a:t>
            </a:r>
          </a:p>
          <a:p>
            <a:endParaRPr lang="en-GB" dirty="0"/>
          </a:p>
          <a:p>
            <a:r>
              <a:rPr lang="en-GB" dirty="0"/>
              <a:t>Rad is nadir  </a:t>
            </a:r>
            <a:r>
              <a:rPr lang="en-GB" dirty="0" err="1"/>
              <a:t>Hyp</a:t>
            </a:r>
            <a:r>
              <a:rPr lang="en-GB" dirty="0"/>
              <a:t> nearest VZA</a:t>
            </a:r>
          </a:p>
          <a:p>
            <a:endParaRPr lang="en-GB" dirty="0"/>
          </a:p>
          <a:p>
            <a:r>
              <a:rPr lang="en-GB" dirty="0"/>
              <a:t>Diff RT codes</a:t>
            </a:r>
          </a:p>
        </p:txBody>
      </p:sp>
      <p:pic>
        <p:nvPicPr>
          <p:cNvPr id="15" name="Picture 14">
            <a:extLst>
              <a:ext uri="{FF2B5EF4-FFF2-40B4-BE49-F238E27FC236}">
                <a16:creationId xmlns:a16="http://schemas.microsoft.com/office/drawing/2014/main" id="{7C5388A0-6067-278E-1BA6-5B5EA24363ED}"/>
              </a:ext>
            </a:extLst>
          </p:cNvPr>
          <p:cNvPicPr>
            <a:picLocks noChangeAspect="1"/>
          </p:cNvPicPr>
          <p:nvPr/>
        </p:nvPicPr>
        <p:blipFill>
          <a:blip r:embed="rId5"/>
          <a:stretch>
            <a:fillRect/>
          </a:stretch>
        </p:blipFill>
        <p:spPr>
          <a:xfrm>
            <a:off x="6747028" y="1147006"/>
            <a:ext cx="5157931" cy="2404062"/>
          </a:xfrm>
          <a:prstGeom prst="rect">
            <a:avLst/>
          </a:prstGeom>
        </p:spPr>
      </p:pic>
      <p:pic>
        <p:nvPicPr>
          <p:cNvPr id="17" name="Picture 16">
            <a:extLst>
              <a:ext uri="{FF2B5EF4-FFF2-40B4-BE49-F238E27FC236}">
                <a16:creationId xmlns:a16="http://schemas.microsoft.com/office/drawing/2014/main" id="{D88FFA15-5E82-FA95-54CA-A0B1983F156B}"/>
              </a:ext>
            </a:extLst>
          </p:cNvPr>
          <p:cNvPicPr>
            <a:picLocks noChangeAspect="1"/>
          </p:cNvPicPr>
          <p:nvPr/>
        </p:nvPicPr>
        <p:blipFill>
          <a:blip r:embed="rId6"/>
          <a:stretch>
            <a:fillRect/>
          </a:stretch>
        </p:blipFill>
        <p:spPr>
          <a:xfrm>
            <a:off x="10564427" y="2455569"/>
            <a:ext cx="578804" cy="582880"/>
          </a:xfrm>
          <a:prstGeom prst="rect">
            <a:avLst/>
          </a:prstGeom>
        </p:spPr>
      </p:pic>
      <p:pic>
        <p:nvPicPr>
          <p:cNvPr id="19" name="Picture 18">
            <a:extLst>
              <a:ext uri="{FF2B5EF4-FFF2-40B4-BE49-F238E27FC236}">
                <a16:creationId xmlns:a16="http://schemas.microsoft.com/office/drawing/2014/main" id="{FB80A359-7F0A-6795-4B87-DDB3320545EA}"/>
              </a:ext>
            </a:extLst>
          </p:cNvPr>
          <p:cNvPicPr>
            <a:picLocks noChangeAspect="1"/>
          </p:cNvPicPr>
          <p:nvPr/>
        </p:nvPicPr>
        <p:blipFill>
          <a:blip r:embed="rId7"/>
          <a:stretch>
            <a:fillRect/>
          </a:stretch>
        </p:blipFill>
        <p:spPr>
          <a:xfrm>
            <a:off x="9582419" y="2455569"/>
            <a:ext cx="657705" cy="694326"/>
          </a:xfrm>
          <a:prstGeom prst="rect">
            <a:avLst/>
          </a:prstGeom>
        </p:spPr>
      </p:pic>
      <p:pic>
        <p:nvPicPr>
          <p:cNvPr id="21" name="Picture 20">
            <a:extLst>
              <a:ext uri="{FF2B5EF4-FFF2-40B4-BE49-F238E27FC236}">
                <a16:creationId xmlns:a16="http://schemas.microsoft.com/office/drawing/2014/main" id="{406C712E-4375-6ABB-2FBB-D9F36012414C}"/>
              </a:ext>
            </a:extLst>
          </p:cNvPr>
          <p:cNvPicPr>
            <a:picLocks noChangeAspect="1"/>
          </p:cNvPicPr>
          <p:nvPr/>
        </p:nvPicPr>
        <p:blipFill>
          <a:blip r:embed="rId8"/>
          <a:stretch>
            <a:fillRect/>
          </a:stretch>
        </p:blipFill>
        <p:spPr>
          <a:xfrm>
            <a:off x="7331661" y="3743133"/>
            <a:ext cx="4583837" cy="2502094"/>
          </a:xfrm>
          <a:prstGeom prst="rect">
            <a:avLst/>
          </a:prstGeom>
        </p:spPr>
      </p:pic>
      <p:sp>
        <p:nvSpPr>
          <p:cNvPr id="3" name="TextBox 2">
            <a:extLst>
              <a:ext uri="{FF2B5EF4-FFF2-40B4-BE49-F238E27FC236}">
                <a16:creationId xmlns:a16="http://schemas.microsoft.com/office/drawing/2014/main" id="{1C133BF6-F215-A9E4-3309-15369073F5EE}"/>
              </a:ext>
            </a:extLst>
          </p:cNvPr>
          <p:cNvSpPr txBox="1"/>
          <p:nvPr/>
        </p:nvSpPr>
        <p:spPr>
          <a:xfrm>
            <a:off x="8860059" y="6152287"/>
            <a:ext cx="3987539" cy="369332"/>
          </a:xfrm>
          <a:prstGeom prst="rect">
            <a:avLst/>
          </a:prstGeom>
          <a:noFill/>
        </p:spPr>
        <p:txBody>
          <a:bodyPr wrap="square" rtlCol="0">
            <a:spAutoFit/>
          </a:bodyPr>
          <a:lstStyle/>
          <a:p>
            <a:r>
              <a:rPr lang="en-GB" sz="1800" dirty="0"/>
              <a:t>Equivalence &lt;2% (k=2)</a:t>
            </a:r>
          </a:p>
        </p:txBody>
      </p:sp>
    </p:spTree>
    <p:extLst>
      <p:ext uri="{BB962C8B-B14F-4D97-AF65-F5344CB8AC3E}">
        <p14:creationId xmlns:p14="http://schemas.microsoft.com/office/powerpoint/2010/main" val="214801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2365-337C-4EA5-AEEF-36BEE2AEA4E5}"/>
              </a:ext>
            </a:extLst>
          </p:cNvPr>
          <p:cNvSpPr>
            <a:spLocks noGrp="1"/>
          </p:cNvSpPr>
          <p:nvPr>
            <p:ph type="title"/>
          </p:nvPr>
        </p:nvSpPr>
        <p:spPr/>
        <p:txBody>
          <a:bodyPr/>
          <a:lstStyle/>
          <a:p>
            <a:r>
              <a:rPr lang="en-GB" dirty="0"/>
              <a:t>Cal/Val Methods: </a:t>
            </a:r>
            <a:r>
              <a:rPr lang="en-GB" sz="2800" dirty="0"/>
              <a:t>Pre and post launch</a:t>
            </a:r>
          </a:p>
        </p:txBody>
      </p:sp>
      <p:pic>
        <p:nvPicPr>
          <p:cNvPr id="4" name="Picture 3">
            <a:extLst>
              <a:ext uri="{FF2B5EF4-FFF2-40B4-BE49-F238E27FC236}">
                <a16:creationId xmlns:a16="http://schemas.microsoft.com/office/drawing/2014/main" id="{326A2293-28ED-34F4-B311-2CD733F46AA3}"/>
              </a:ext>
            </a:extLst>
          </p:cNvPr>
          <p:cNvPicPr>
            <a:picLocks noChangeAspect="1"/>
          </p:cNvPicPr>
          <p:nvPr/>
        </p:nvPicPr>
        <p:blipFill>
          <a:blip r:embed="rId3"/>
          <a:stretch>
            <a:fillRect/>
          </a:stretch>
        </p:blipFill>
        <p:spPr>
          <a:xfrm>
            <a:off x="176048" y="1118587"/>
            <a:ext cx="4552750" cy="2844709"/>
          </a:xfrm>
          <a:prstGeom prst="rect">
            <a:avLst/>
          </a:prstGeom>
        </p:spPr>
      </p:pic>
      <p:pic>
        <p:nvPicPr>
          <p:cNvPr id="7" name="Picture 6">
            <a:extLst>
              <a:ext uri="{FF2B5EF4-FFF2-40B4-BE49-F238E27FC236}">
                <a16:creationId xmlns:a16="http://schemas.microsoft.com/office/drawing/2014/main" id="{809EAD50-60DF-CA9C-F0BC-FC985E96F3AB}"/>
              </a:ext>
            </a:extLst>
          </p:cNvPr>
          <p:cNvPicPr>
            <a:picLocks noChangeAspect="1"/>
          </p:cNvPicPr>
          <p:nvPr/>
        </p:nvPicPr>
        <p:blipFill>
          <a:blip r:embed="rId4"/>
          <a:stretch>
            <a:fillRect/>
          </a:stretch>
        </p:blipFill>
        <p:spPr>
          <a:xfrm>
            <a:off x="381739" y="4289282"/>
            <a:ext cx="4552750" cy="1595081"/>
          </a:xfrm>
          <a:prstGeom prst="rect">
            <a:avLst/>
          </a:prstGeom>
        </p:spPr>
      </p:pic>
      <p:grpSp>
        <p:nvGrpSpPr>
          <p:cNvPr id="23" name="Group 22">
            <a:extLst>
              <a:ext uri="{FF2B5EF4-FFF2-40B4-BE49-F238E27FC236}">
                <a16:creationId xmlns:a16="http://schemas.microsoft.com/office/drawing/2014/main" id="{BC97CF39-D995-7E67-5EB3-BB0229E9AE95}"/>
              </a:ext>
            </a:extLst>
          </p:cNvPr>
          <p:cNvGrpSpPr/>
          <p:nvPr/>
        </p:nvGrpSpPr>
        <p:grpSpPr>
          <a:xfrm>
            <a:off x="6232123" y="1217671"/>
            <a:ext cx="5783829" cy="2745625"/>
            <a:chOff x="6232123" y="1217671"/>
            <a:chExt cx="5783829" cy="2745625"/>
          </a:xfrm>
        </p:grpSpPr>
        <p:pic>
          <p:nvPicPr>
            <p:cNvPr id="10" name="Picture 9">
              <a:extLst>
                <a:ext uri="{FF2B5EF4-FFF2-40B4-BE49-F238E27FC236}">
                  <a16:creationId xmlns:a16="http://schemas.microsoft.com/office/drawing/2014/main" id="{22BAD9A9-09DF-A1EB-C773-CA7039157966}"/>
                </a:ext>
              </a:extLst>
            </p:cNvPr>
            <p:cNvPicPr>
              <a:picLocks noChangeAspect="1"/>
            </p:cNvPicPr>
            <p:nvPr/>
          </p:nvPicPr>
          <p:blipFill>
            <a:blip r:embed="rId5"/>
            <a:stretch>
              <a:fillRect/>
            </a:stretch>
          </p:blipFill>
          <p:spPr>
            <a:xfrm>
              <a:off x="6232123" y="1217671"/>
              <a:ext cx="5125375" cy="2745625"/>
            </a:xfrm>
            <a:prstGeom prst="rect">
              <a:avLst/>
            </a:prstGeom>
          </p:spPr>
        </p:pic>
        <p:pic>
          <p:nvPicPr>
            <p:cNvPr id="13" name="Picture 12">
              <a:extLst>
                <a:ext uri="{FF2B5EF4-FFF2-40B4-BE49-F238E27FC236}">
                  <a16:creationId xmlns:a16="http://schemas.microsoft.com/office/drawing/2014/main" id="{B120A408-DABC-7D1E-5031-E1A9C2129CBD}"/>
                </a:ext>
              </a:extLst>
            </p:cNvPr>
            <p:cNvPicPr>
              <a:picLocks noChangeAspect="1"/>
            </p:cNvPicPr>
            <p:nvPr/>
          </p:nvPicPr>
          <p:blipFill>
            <a:blip r:embed="rId6"/>
            <a:stretch>
              <a:fillRect/>
            </a:stretch>
          </p:blipFill>
          <p:spPr>
            <a:xfrm>
              <a:off x="8710219" y="1217671"/>
              <a:ext cx="729380" cy="997582"/>
            </a:xfrm>
            <a:prstGeom prst="rect">
              <a:avLst/>
            </a:prstGeom>
          </p:spPr>
        </p:pic>
        <p:pic>
          <p:nvPicPr>
            <p:cNvPr id="16" name="Picture 15">
              <a:extLst>
                <a:ext uri="{FF2B5EF4-FFF2-40B4-BE49-F238E27FC236}">
                  <a16:creationId xmlns:a16="http://schemas.microsoft.com/office/drawing/2014/main" id="{8E81B8BF-85E6-1132-7C8A-6CD66F9326F0}"/>
                </a:ext>
              </a:extLst>
            </p:cNvPr>
            <p:cNvPicPr>
              <a:picLocks noChangeAspect="1"/>
            </p:cNvPicPr>
            <p:nvPr/>
          </p:nvPicPr>
          <p:blipFill>
            <a:blip r:embed="rId7"/>
            <a:stretch>
              <a:fillRect/>
            </a:stretch>
          </p:blipFill>
          <p:spPr>
            <a:xfrm>
              <a:off x="10008119" y="2540941"/>
              <a:ext cx="2007833" cy="1129406"/>
            </a:xfrm>
            <a:prstGeom prst="rect">
              <a:avLst/>
            </a:prstGeom>
          </p:spPr>
        </p:pic>
      </p:grpSp>
      <p:pic>
        <p:nvPicPr>
          <p:cNvPr id="18" name="Picture 17">
            <a:extLst>
              <a:ext uri="{FF2B5EF4-FFF2-40B4-BE49-F238E27FC236}">
                <a16:creationId xmlns:a16="http://schemas.microsoft.com/office/drawing/2014/main" id="{42D868BE-3A27-9BAC-AE73-5F8740038B05}"/>
              </a:ext>
            </a:extLst>
          </p:cNvPr>
          <p:cNvPicPr>
            <a:picLocks noChangeAspect="1"/>
          </p:cNvPicPr>
          <p:nvPr/>
        </p:nvPicPr>
        <p:blipFill>
          <a:blip r:embed="rId8"/>
          <a:stretch>
            <a:fillRect/>
          </a:stretch>
        </p:blipFill>
        <p:spPr>
          <a:xfrm>
            <a:off x="6453775" y="4392572"/>
            <a:ext cx="2422206" cy="1439986"/>
          </a:xfrm>
          <a:prstGeom prst="rect">
            <a:avLst/>
          </a:prstGeom>
        </p:spPr>
      </p:pic>
      <p:pic>
        <p:nvPicPr>
          <p:cNvPr id="20" name="Picture 19">
            <a:extLst>
              <a:ext uri="{FF2B5EF4-FFF2-40B4-BE49-F238E27FC236}">
                <a16:creationId xmlns:a16="http://schemas.microsoft.com/office/drawing/2014/main" id="{E8A48F64-6DA7-601A-3954-78304D3E0337}"/>
              </a:ext>
            </a:extLst>
          </p:cNvPr>
          <p:cNvPicPr>
            <a:picLocks noChangeAspect="1"/>
          </p:cNvPicPr>
          <p:nvPr/>
        </p:nvPicPr>
        <p:blipFill>
          <a:blip r:embed="rId9"/>
          <a:stretch>
            <a:fillRect/>
          </a:stretch>
        </p:blipFill>
        <p:spPr>
          <a:xfrm>
            <a:off x="9074909" y="4226026"/>
            <a:ext cx="2649093" cy="1773079"/>
          </a:xfrm>
          <a:prstGeom prst="rect">
            <a:avLst/>
          </a:prstGeom>
        </p:spPr>
      </p:pic>
      <p:sp>
        <p:nvSpPr>
          <p:cNvPr id="22" name="TextBox 21">
            <a:extLst>
              <a:ext uri="{FF2B5EF4-FFF2-40B4-BE49-F238E27FC236}">
                <a16:creationId xmlns:a16="http://schemas.microsoft.com/office/drawing/2014/main" id="{10737E9D-7CA9-DC6D-EC32-788B7AAD9DDD}"/>
              </a:ext>
            </a:extLst>
          </p:cNvPr>
          <p:cNvSpPr txBox="1"/>
          <p:nvPr/>
        </p:nvSpPr>
        <p:spPr>
          <a:xfrm>
            <a:off x="6560598" y="6120604"/>
            <a:ext cx="5376468" cy="307777"/>
          </a:xfrm>
          <a:prstGeom prst="rect">
            <a:avLst/>
          </a:prstGeom>
          <a:noFill/>
        </p:spPr>
        <p:txBody>
          <a:bodyPr wrap="square" rtlCol="0">
            <a:spAutoFit/>
          </a:bodyPr>
          <a:lstStyle/>
          <a:p>
            <a:r>
              <a:rPr lang="en-GB" dirty="0"/>
              <a:t>NPL: STAR facility for pre-flight calibration &amp; characterisation</a:t>
            </a:r>
          </a:p>
        </p:txBody>
      </p:sp>
    </p:spTree>
    <p:extLst>
      <p:ext uri="{BB962C8B-B14F-4D97-AF65-F5344CB8AC3E}">
        <p14:creationId xmlns:p14="http://schemas.microsoft.com/office/powerpoint/2010/main" val="3938155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2365-337C-4EA5-AEEF-36BEE2AEA4E5}"/>
              </a:ext>
            </a:extLst>
          </p:cNvPr>
          <p:cNvSpPr>
            <a:spLocks noGrp="1"/>
          </p:cNvSpPr>
          <p:nvPr>
            <p:ph type="title"/>
          </p:nvPr>
        </p:nvSpPr>
        <p:spPr/>
        <p:txBody>
          <a:bodyPr/>
          <a:lstStyle/>
          <a:p>
            <a:r>
              <a:rPr lang="en-GB" dirty="0"/>
              <a:t>Cal/Val Methods: </a:t>
            </a:r>
            <a:r>
              <a:rPr lang="en-GB" sz="2800" dirty="0"/>
              <a:t>Pre and post launch</a:t>
            </a:r>
          </a:p>
        </p:txBody>
      </p:sp>
      <p:pic>
        <p:nvPicPr>
          <p:cNvPr id="25" name="Picture 24">
            <a:extLst>
              <a:ext uri="{FF2B5EF4-FFF2-40B4-BE49-F238E27FC236}">
                <a16:creationId xmlns:a16="http://schemas.microsoft.com/office/drawing/2014/main" id="{395AA279-9753-276A-B19D-A339D0667180}"/>
              </a:ext>
            </a:extLst>
          </p:cNvPr>
          <p:cNvPicPr>
            <a:picLocks noChangeAspect="1"/>
          </p:cNvPicPr>
          <p:nvPr/>
        </p:nvPicPr>
        <p:blipFill>
          <a:blip r:embed="rId3"/>
          <a:stretch>
            <a:fillRect/>
          </a:stretch>
        </p:blipFill>
        <p:spPr>
          <a:xfrm>
            <a:off x="113339" y="1036611"/>
            <a:ext cx="11902613" cy="5507179"/>
          </a:xfrm>
          <a:prstGeom prst="rect">
            <a:avLst/>
          </a:prstGeom>
        </p:spPr>
      </p:pic>
    </p:spTree>
    <p:extLst>
      <p:ext uri="{BB962C8B-B14F-4D97-AF65-F5344CB8AC3E}">
        <p14:creationId xmlns:p14="http://schemas.microsoft.com/office/powerpoint/2010/main" val="2418192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362200" y="2133600"/>
            <a:ext cx="77724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457200" eaLnBrk="1" hangingPunct="1">
              <a:spcBef>
                <a:spcPct val="50000"/>
              </a:spcBef>
              <a:buClrTx/>
              <a:buNone/>
            </a:pPr>
            <a:r>
              <a:rPr lang="en-GB" altLang="en-US" sz="2400" b="1" dirty="0">
                <a:solidFill>
                  <a:srgbClr val="002060"/>
                </a:solidFill>
                <a:cs typeface="Times New Roman" panose="02020603050405020304" pitchFamily="18" charset="0"/>
              </a:rPr>
              <a:t>Mission</a:t>
            </a:r>
            <a:br>
              <a:rPr lang="en-GB" altLang="en-US" sz="2400" dirty="0">
                <a:solidFill>
                  <a:srgbClr val="002569"/>
                </a:solidFill>
                <a:cs typeface="Times New Roman" panose="02020603050405020304" pitchFamily="18" charset="0"/>
              </a:rPr>
            </a:br>
            <a:endParaRPr lang="en-GB" altLang="en-US" sz="2400" dirty="0">
              <a:solidFill>
                <a:srgbClr val="002569"/>
              </a:solidFill>
              <a:cs typeface="Times New Roman" panose="02020603050405020304" pitchFamily="18" charset="0"/>
            </a:endParaRPr>
          </a:p>
          <a:p>
            <a:pPr defTabSz="457200" eaLnBrk="1" hangingPunct="1">
              <a:spcBef>
                <a:spcPct val="50000"/>
              </a:spcBef>
              <a:buClrTx/>
              <a:buNone/>
            </a:pPr>
            <a:r>
              <a:rPr lang="en-GB" altLang="en-US" sz="2400" b="1" dirty="0">
                <a:solidFill>
                  <a:srgbClr val="0070C0"/>
                </a:solidFill>
                <a:cs typeface="Times New Roman" panose="02020603050405020304" pitchFamily="18" charset="0"/>
              </a:rPr>
              <a:t>“To ensure high quality calibration and validation of infrared and visible optical data from Earth observation satellites and validation of higher level products”</a:t>
            </a:r>
            <a:br>
              <a:rPr lang="en-GB" altLang="en-US" sz="2400" dirty="0">
                <a:solidFill>
                  <a:srgbClr val="002569"/>
                </a:solidFill>
                <a:cs typeface="Times New Roman" panose="02020603050405020304" pitchFamily="18" charset="0"/>
              </a:rPr>
            </a:br>
            <a:br>
              <a:rPr lang="en-GB" altLang="en-US" sz="2400" dirty="0">
                <a:solidFill>
                  <a:srgbClr val="002569"/>
                </a:solidFill>
                <a:cs typeface="Times New Roman" panose="02020603050405020304" pitchFamily="18" charset="0"/>
              </a:rPr>
            </a:br>
            <a:endParaRPr lang="en-GB" altLang="en-US" sz="2400" dirty="0">
              <a:solidFill>
                <a:srgbClr val="002569"/>
              </a:solidFill>
              <a:cs typeface="Times New Roman" panose="02020603050405020304" pitchFamily="18" charset="0"/>
            </a:endParaRPr>
          </a:p>
        </p:txBody>
      </p:sp>
      <p:sp>
        <p:nvSpPr>
          <p:cNvPr id="4" name="Title 1"/>
          <p:cNvSpPr txBox="1">
            <a:spLocks/>
          </p:cNvSpPr>
          <p:nvPr/>
        </p:nvSpPr>
        <p:spPr>
          <a:xfrm>
            <a:off x="3962400" y="152400"/>
            <a:ext cx="4114800" cy="1143001"/>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buClrTx/>
            </a:pPr>
            <a:r>
              <a:rPr lang="en-GB" altLang="en-US" b="1" dirty="0"/>
              <a:t>Mission Statement</a:t>
            </a:r>
          </a:p>
        </p:txBody>
      </p:sp>
    </p:spTree>
    <p:extLst>
      <p:ext uri="{BB962C8B-B14F-4D97-AF65-F5344CB8AC3E}">
        <p14:creationId xmlns:p14="http://schemas.microsoft.com/office/powerpoint/2010/main" val="208719191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26974-2D61-BAD3-BA9C-8C885804EEC2}"/>
              </a:ext>
            </a:extLst>
          </p:cNvPr>
          <p:cNvSpPr>
            <a:spLocks noGrp="1"/>
          </p:cNvSpPr>
          <p:nvPr>
            <p:ph type="title"/>
          </p:nvPr>
        </p:nvSpPr>
        <p:spPr/>
        <p:txBody>
          <a:bodyPr/>
          <a:lstStyle/>
          <a:p>
            <a:r>
              <a:rPr lang="en-GB" dirty="0"/>
              <a:t>Endorsed TSIS spectrum</a:t>
            </a:r>
          </a:p>
        </p:txBody>
      </p:sp>
      <p:sp>
        <p:nvSpPr>
          <p:cNvPr id="5" name="TextBox 4">
            <a:extLst>
              <a:ext uri="{FF2B5EF4-FFF2-40B4-BE49-F238E27FC236}">
                <a16:creationId xmlns:a16="http://schemas.microsoft.com/office/drawing/2014/main" id="{0315E437-F4C1-44DF-A1B1-4F0CAC8C0A2E}"/>
              </a:ext>
            </a:extLst>
          </p:cNvPr>
          <p:cNvSpPr txBox="1"/>
          <p:nvPr/>
        </p:nvSpPr>
        <p:spPr>
          <a:xfrm>
            <a:off x="834501" y="1713390"/>
            <a:ext cx="9694416" cy="3477875"/>
          </a:xfrm>
          <a:prstGeom prst="rect">
            <a:avLst/>
          </a:prstGeom>
          <a:noFill/>
        </p:spPr>
        <p:txBody>
          <a:bodyPr wrap="square" rtlCol="0">
            <a:spAutoFit/>
          </a:bodyPr>
          <a:lstStyle/>
          <a:p>
            <a:pPr marL="285750" indent="-285750">
              <a:buFont typeface="Arial" panose="020B0604020202020204" pitchFamily="34" charset="0"/>
              <a:buChar char="•"/>
            </a:pPr>
            <a:r>
              <a:rPr lang="en-GB" sz="2000" dirty="0"/>
              <a:t>Noting difference in some satellite L1 Radiance products due to change in CEOS endorsed spectrum – Discussion held on impact and further actions for CEOS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CEOS spectrum and recommendation as to its use now on </a:t>
            </a:r>
            <a:r>
              <a:rPr lang="en-GB" sz="2000" dirty="0" err="1"/>
              <a:t>CalVal</a:t>
            </a:r>
            <a:r>
              <a:rPr lang="en-GB" sz="2000" dirty="0"/>
              <a:t> Portal</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Examples of consequence of change presented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Difficulties for L2 when TSIS not in database of RT code and/or conversion if spectrum not publicly available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Noted that ESA are reprocessing S3-OLCI from </a:t>
            </a:r>
            <a:r>
              <a:rPr lang="en-GB" sz="2000" dirty="0" err="1"/>
              <a:t>Thuillier</a:t>
            </a:r>
            <a:r>
              <a:rPr lang="en-GB" sz="2000" dirty="0"/>
              <a:t> to TSIS</a:t>
            </a:r>
            <a:endParaRPr lang="en-GB" dirty="0"/>
          </a:p>
        </p:txBody>
      </p:sp>
    </p:spTree>
    <p:extLst>
      <p:ext uri="{BB962C8B-B14F-4D97-AF65-F5344CB8AC3E}">
        <p14:creationId xmlns:p14="http://schemas.microsoft.com/office/powerpoint/2010/main" val="838567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26974-2D61-BAD3-BA9C-8C885804EEC2}"/>
              </a:ext>
            </a:extLst>
          </p:cNvPr>
          <p:cNvSpPr>
            <a:spLocks noGrp="1"/>
          </p:cNvSpPr>
          <p:nvPr>
            <p:ph type="title"/>
          </p:nvPr>
        </p:nvSpPr>
        <p:spPr/>
        <p:txBody>
          <a:bodyPr/>
          <a:lstStyle/>
          <a:p>
            <a:r>
              <a:rPr lang="en-GB" dirty="0"/>
              <a:t>Endorsed TSIS spectrum</a:t>
            </a:r>
          </a:p>
        </p:txBody>
      </p:sp>
      <p:pic>
        <p:nvPicPr>
          <p:cNvPr id="3" name="Picture 2">
            <a:extLst>
              <a:ext uri="{FF2B5EF4-FFF2-40B4-BE49-F238E27FC236}">
                <a16:creationId xmlns:a16="http://schemas.microsoft.com/office/drawing/2014/main" id="{E38FC81A-F8EB-9DBC-03ED-4C5F0F9BBF95}"/>
              </a:ext>
            </a:extLst>
          </p:cNvPr>
          <p:cNvPicPr>
            <a:picLocks noChangeAspect="1"/>
          </p:cNvPicPr>
          <p:nvPr/>
        </p:nvPicPr>
        <p:blipFill>
          <a:blip r:embed="rId2"/>
          <a:stretch>
            <a:fillRect/>
          </a:stretch>
        </p:blipFill>
        <p:spPr>
          <a:xfrm>
            <a:off x="0" y="870011"/>
            <a:ext cx="8941399" cy="6755908"/>
          </a:xfrm>
          <a:prstGeom prst="rect">
            <a:avLst/>
          </a:prstGeom>
        </p:spPr>
      </p:pic>
      <p:pic>
        <p:nvPicPr>
          <p:cNvPr id="4" name="Picture 3">
            <a:extLst>
              <a:ext uri="{FF2B5EF4-FFF2-40B4-BE49-F238E27FC236}">
                <a16:creationId xmlns:a16="http://schemas.microsoft.com/office/drawing/2014/main" id="{B0DCD9EC-E703-723B-5216-33183D1335B8}"/>
              </a:ext>
            </a:extLst>
          </p:cNvPr>
          <p:cNvPicPr>
            <a:picLocks noChangeAspect="1"/>
          </p:cNvPicPr>
          <p:nvPr/>
        </p:nvPicPr>
        <p:blipFill>
          <a:blip r:embed="rId3"/>
          <a:stretch>
            <a:fillRect/>
          </a:stretch>
        </p:blipFill>
        <p:spPr>
          <a:xfrm>
            <a:off x="6884299" y="1085510"/>
            <a:ext cx="5357225" cy="5596551"/>
          </a:xfrm>
          <a:prstGeom prst="rect">
            <a:avLst/>
          </a:prstGeom>
        </p:spPr>
      </p:pic>
    </p:spTree>
    <p:extLst>
      <p:ext uri="{BB962C8B-B14F-4D97-AF65-F5344CB8AC3E}">
        <p14:creationId xmlns:p14="http://schemas.microsoft.com/office/powerpoint/2010/main" val="142671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7DBF-4B17-FAF5-4D8A-0B3FEFA38FD7}"/>
              </a:ext>
            </a:extLst>
          </p:cNvPr>
          <p:cNvSpPr>
            <a:spLocks noGrp="1"/>
          </p:cNvSpPr>
          <p:nvPr>
            <p:ph type="title"/>
          </p:nvPr>
        </p:nvSpPr>
        <p:spPr/>
        <p:txBody>
          <a:bodyPr/>
          <a:lstStyle/>
          <a:p>
            <a:r>
              <a:rPr lang="en-GB" sz="3200" dirty="0"/>
              <a:t>CEOS Reference solar Irradiance Spectrum</a:t>
            </a:r>
          </a:p>
        </p:txBody>
      </p:sp>
      <p:sp>
        <p:nvSpPr>
          <p:cNvPr id="4" name="TextBox 3">
            <a:extLst>
              <a:ext uri="{FF2B5EF4-FFF2-40B4-BE49-F238E27FC236}">
                <a16:creationId xmlns:a16="http://schemas.microsoft.com/office/drawing/2014/main" id="{FB2F6511-D820-72FD-3FAD-3241D1D9B634}"/>
              </a:ext>
            </a:extLst>
          </p:cNvPr>
          <p:cNvSpPr txBox="1"/>
          <p:nvPr/>
        </p:nvSpPr>
        <p:spPr>
          <a:xfrm>
            <a:off x="1366885" y="1147991"/>
            <a:ext cx="9153427" cy="499393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GB" sz="2000" b="1" i="0" u="none" strike="noStrike" kern="0" cap="none" spc="0" normalizeH="0" baseline="0" noProof="0" dirty="0">
                <a:ln>
                  <a:noFill/>
                </a:ln>
                <a:solidFill>
                  <a:srgbClr val="333333"/>
                </a:solidFill>
                <a:effectLst/>
                <a:uLnTx/>
                <a:uFillTx/>
                <a:latin typeface="Segoe UI" panose="020B0502040204020203" pitchFamily="34" charset="0"/>
                <a:ea typeface="Calibri" panose="020F0502020204030204" pitchFamily="34" charset="0"/>
                <a:cs typeface="Times New Roman" panose="02020603050405020304" pitchFamily="18" charset="0"/>
                <a:sym typeface="Arial"/>
              </a:rPr>
              <a:t>CEOS Recommendation on use of a solar Irradiance spectrum for EO applications</a:t>
            </a: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GB" sz="2000" b="0" i="0" u="none" strike="noStrike" kern="0" cap="none" spc="0" normalizeH="0" baseline="0" noProof="0" dirty="0">
                <a:ln>
                  <a:noFill/>
                </a:ln>
                <a:solidFill>
                  <a:srgbClr val="333333"/>
                </a:solidFill>
                <a:effectLst/>
                <a:uLnTx/>
                <a:uFillTx/>
                <a:latin typeface="Segoe UI" panose="020B0502040204020203" pitchFamily="34" charset="0"/>
                <a:ea typeface="Calibri" panose="020F0502020204030204" pitchFamily="34" charset="0"/>
                <a:cs typeface="Times New Roman" panose="02020603050405020304" pitchFamily="18" charset="0"/>
                <a:sym typeface="Arial"/>
              </a:rPr>
              <a:t>CEOS recommends that wherever a reference solar irradiance spectrum is used in an Earth Observation application, the choice of that spectrum and a link to an accessible, processable version of that spectrum should be included with any documentation associated with its use, ideally integrated in the metadata.  The methodology used to convolve the chosen solar irradiance spectrum with that of other EO data and the associated uncertainty should also be documented and made available.</a:t>
            </a:r>
          </a:p>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GB" sz="2000" b="0" i="0" u="none" strike="noStrike" kern="0" cap="none" spc="0" normalizeH="0" baseline="0" noProof="0" dirty="0">
                <a:ln>
                  <a:noFill/>
                </a:ln>
                <a:solidFill>
                  <a:srgbClr val="333333"/>
                </a:solidFill>
                <a:effectLst/>
                <a:uLnTx/>
                <a:uFillTx/>
                <a:latin typeface="Segoe UI" panose="020B0502040204020203" pitchFamily="34" charset="0"/>
                <a:ea typeface="Calibri" panose="020F0502020204030204" pitchFamily="34" charset="0"/>
                <a:cs typeface="Times New Roman" panose="02020603050405020304" pitchFamily="18" charset="0"/>
                <a:sym typeface="Arial"/>
              </a:rPr>
              <a:t>For the purposes of harmonisation and interoperability, CEOS further recommends the use of its reference spectrum and where this is not done that a calculation indicating the difference of the chosen spectrum to that of the CEOS reference spectrum be made available.</a:t>
            </a:r>
            <a:r>
              <a:rPr kumimoji="0" lang="en-GB" sz="2000" b="1" i="0" u="none" strike="noStrike" kern="0" cap="none" spc="0" normalizeH="0" baseline="0" noProof="0" dirty="0">
                <a:ln>
                  <a:noFill/>
                </a:ln>
                <a:solidFill>
                  <a:srgbClr val="333333"/>
                </a:solidFill>
                <a:effectLst/>
                <a:uLnTx/>
                <a:uFillTx/>
                <a:latin typeface="Segoe UI" panose="020B0502040204020203" pitchFamily="34" charset="0"/>
                <a:ea typeface="Calibri" panose="020F0502020204030204" pitchFamily="34" charset="0"/>
                <a:cs typeface="Times New Roman" panose="02020603050405020304" pitchFamily="18" charset="0"/>
                <a:sym typeface="Arial"/>
              </a:rPr>
              <a:t> </a:t>
            </a:r>
            <a:endParaRPr kumimoji="0" lang="en-GB"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965025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83541-6E83-4173-8205-D37EABF6E3CE}"/>
              </a:ext>
            </a:extLst>
          </p:cNvPr>
          <p:cNvSpPr>
            <a:spLocks noGrp="1"/>
          </p:cNvSpPr>
          <p:nvPr>
            <p:ph type="title"/>
          </p:nvPr>
        </p:nvSpPr>
        <p:spPr/>
        <p:txBody>
          <a:bodyPr/>
          <a:lstStyle/>
          <a:p>
            <a:r>
              <a:rPr lang="en-GB" dirty="0"/>
              <a:t>Solar spectral Irradiance</a:t>
            </a:r>
          </a:p>
        </p:txBody>
      </p:sp>
      <p:sp>
        <p:nvSpPr>
          <p:cNvPr id="9" name="TextBox 8">
            <a:extLst>
              <a:ext uri="{FF2B5EF4-FFF2-40B4-BE49-F238E27FC236}">
                <a16:creationId xmlns:a16="http://schemas.microsoft.com/office/drawing/2014/main" id="{212412ED-3987-408C-AA8B-45F99F4F2F0D}"/>
              </a:ext>
            </a:extLst>
          </p:cNvPr>
          <p:cNvSpPr txBox="1"/>
          <p:nvPr/>
        </p:nvSpPr>
        <p:spPr>
          <a:xfrm>
            <a:off x="79900" y="3549601"/>
            <a:ext cx="12213500" cy="3231654"/>
          </a:xfrm>
          <a:prstGeom prst="rect">
            <a:avLst/>
          </a:prstGeom>
          <a:noFill/>
        </p:spPr>
        <p:txBody>
          <a:bodyPr wrap="square" rtlCol="0">
            <a:spAutoFit/>
          </a:bodyPr>
          <a:lstStyle/>
          <a:p>
            <a:r>
              <a:rPr lang="en-GB" sz="2400" b="1" dirty="0"/>
              <a:t>						Conclusions/Actions</a:t>
            </a:r>
          </a:p>
          <a:p>
            <a:pPr marL="285750" indent="-285750">
              <a:buFont typeface="Arial" panose="020B0604020202020204" pitchFamily="34" charset="0"/>
              <a:buChar char="•"/>
            </a:pPr>
            <a:r>
              <a:rPr lang="en-GB" sz="1800" dirty="0"/>
              <a:t>Make clear on Cal/</a:t>
            </a:r>
            <a:r>
              <a:rPr lang="en-GB" sz="1800" dirty="0" err="1"/>
              <a:t>val</a:t>
            </a:r>
            <a:r>
              <a:rPr lang="en-GB" sz="1800" dirty="0"/>
              <a:t> portal importance of stating reference</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Make visible via </a:t>
            </a:r>
            <a:r>
              <a:rPr lang="en-GB" sz="1800" dirty="0" err="1"/>
              <a:t>CalVal</a:t>
            </a:r>
            <a:r>
              <a:rPr lang="en-GB" sz="1800" dirty="0"/>
              <a:t> portal examples  potential biases with using for example </a:t>
            </a:r>
            <a:r>
              <a:rPr lang="en-GB" sz="1800" dirty="0" err="1"/>
              <a:t>Modtran</a:t>
            </a:r>
            <a:r>
              <a:rPr lang="en-GB" sz="1800" dirty="0"/>
              <a:t> base values</a:t>
            </a:r>
          </a:p>
          <a:p>
            <a:pPr lvl="3"/>
            <a:r>
              <a:rPr lang="en-GB" sz="1800" dirty="0"/>
              <a:t>       - (Look to encourage </a:t>
            </a:r>
            <a:r>
              <a:rPr lang="en-GB" sz="1800" dirty="0" err="1"/>
              <a:t>Modtran</a:t>
            </a:r>
            <a:r>
              <a:rPr lang="en-GB" sz="1800" dirty="0"/>
              <a:t> team to include TSIS spectrum in database)</a:t>
            </a:r>
          </a:p>
          <a:p>
            <a:pPr lvl="3"/>
            <a:endParaRPr lang="en-GB" sz="1800" dirty="0"/>
          </a:p>
          <a:p>
            <a:pPr marL="285750" indent="-285750">
              <a:buFont typeface="Arial" panose="020B0604020202020204" pitchFamily="34" charset="0"/>
              <a:buChar char="•"/>
            </a:pPr>
            <a:r>
              <a:rPr lang="en-GB" sz="1800" dirty="0"/>
              <a:t>Hold discussion (IVOS 36) regarding recommendation on reporting in terms of reflectance if calibrated in reflectance</a:t>
            </a:r>
          </a:p>
          <a:p>
            <a:pPr marL="285750" indent="-285750">
              <a:buFont typeface="Arial" panose="020B0604020202020204" pitchFamily="34" charset="0"/>
              <a:buChar char="•"/>
            </a:pPr>
            <a:endParaRPr lang="en-GB" sz="1800" b="1" dirty="0"/>
          </a:p>
          <a:p>
            <a:pPr marL="285750" indent="-285750">
              <a:buFont typeface="Arial" panose="020B0604020202020204" pitchFamily="34" charset="0"/>
              <a:buChar char="•"/>
            </a:pPr>
            <a:r>
              <a:rPr lang="en-GB" sz="1800" dirty="0"/>
              <a:t>Promote CEOS spectrum and/or importance of making clear choice used  - presentation at VH-RODA to new space</a:t>
            </a:r>
          </a:p>
          <a:p>
            <a:pPr marL="285750" indent="-285750">
              <a:buFont typeface="Arial" panose="020B0604020202020204" pitchFamily="34" charset="0"/>
              <a:buChar char="•"/>
            </a:pPr>
            <a:r>
              <a:rPr lang="en-GB" sz="1800" dirty="0"/>
              <a:t>Emphasise benefit that use of TSIS reduces should reduce uncertainty if sun accounted for</a:t>
            </a:r>
          </a:p>
          <a:p>
            <a:pPr marL="285750" indent="-285750">
              <a:buFont typeface="Arial" panose="020B0604020202020204" pitchFamily="34" charset="0"/>
              <a:buChar char="•"/>
            </a:pPr>
            <a:endParaRPr lang="en-GB" sz="1800" dirty="0"/>
          </a:p>
        </p:txBody>
      </p:sp>
      <p:pic>
        <p:nvPicPr>
          <p:cNvPr id="3" name="Picture 2" descr="A graph of different colored lines&#10;&#10;Description automatically generated">
            <a:extLst>
              <a:ext uri="{FF2B5EF4-FFF2-40B4-BE49-F238E27FC236}">
                <a16:creationId xmlns:a16="http://schemas.microsoft.com/office/drawing/2014/main" id="{474530AF-C92F-A004-54B7-BAA696B48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32" y="1038534"/>
            <a:ext cx="4029512" cy="2922937"/>
          </a:xfrm>
          <a:prstGeom prst="rect">
            <a:avLst/>
          </a:prstGeom>
        </p:spPr>
      </p:pic>
      <p:pic>
        <p:nvPicPr>
          <p:cNvPr id="5" name="Picture 4" descr="A graph of different sizes and colors&#10;&#10;Description automatically generated">
            <a:extLst>
              <a:ext uri="{FF2B5EF4-FFF2-40B4-BE49-F238E27FC236}">
                <a16:creationId xmlns:a16="http://schemas.microsoft.com/office/drawing/2014/main" id="{3F8F3149-853D-ED9C-D1E8-453FD5554C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7931" y="1165618"/>
            <a:ext cx="3803645" cy="1857960"/>
          </a:xfrm>
          <a:prstGeom prst="rect">
            <a:avLst/>
          </a:prstGeom>
        </p:spPr>
      </p:pic>
      <p:pic>
        <p:nvPicPr>
          <p:cNvPr id="7" name="Picture 6" descr="A graph of different colored dots&#10;&#10;Description automatically generated">
            <a:extLst>
              <a:ext uri="{FF2B5EF4-FFF2-40B4-BE49-F238E27FC236}">
                <a16:creationId xmlns:a16="http://schemas.microsoft.com/office/drawing/2014/main" id="{08C2C366-8210-A5B4-C905-CD8E4856CB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8419" y="1162676"/>
            <a:ext cx="4158562" cy="2031325"/>
          </a:xfrm>
          <a:prstGeom prst="rect">
            <a:avLst/>
          </a:prstGeom>
        </p:spPr>
      </p:pic>
    </p:spTree>
    <p:extLst>
      <p:ext uri="{BB962C8B-B14F-4D97-AF65-F5344CB8AC3E}">
        <p14:creationId xmlns:p14="http://schemas.microsoft.com/office/powerpoint/2010/main" val="1242618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D97E-DC8A-4955-9E02-0567FE248E41}"/>
              </a:ext>
            </a:extLst>
          </p:cNvPr>
          <p:cNvSpPr>
            <a:spLocks noGrp="1"/>
          </p:cNvSpPr>
          <p:nvPr>
            <p:ph type="title"/>
          </p:nvPr>
        </p:nvSpPr>
        <p:spPr/>
        <p:txBody>
          <a:bodyPr/>
          <a:lstStyle/>
          <a:p>
            <a:r>
              <a:rPr lang="en-GB" dirty="0"/>
              <a:t>Sensor status and performance</a:t>
            </a:r>
          </a:p>
        </p:txBody>
      </p:sp>
      <p:pic>
        <p:nvPicPr>
          <p:cNvPr id="9" name="Picture 8">
            <a:extLst>
              <a:ext uri="{FF2B5EF4-FFF2-40B4-BE49-F238E27FC236}">
                <a16:creationId xmlns:a16="http://schemas.microsoft.com/office/drawing/2014/main" id="{DBD184C1-D693-03B0-DF16-FEF1852EFEC6}"/>
              </a:ext>
            </a:extLst>
          </p:cNvPr>
          <p:cNvPicPr>
            <a:picLocks noChangeAspect="1"/>
          </p:cNvPicPr>
          <p:nvPr/>
        </p:nvPicPr>
        <p:blipFill>
          <a:blip r:embed="rId3"/>
          <a:stretch>
            <a:fillRect/>
          </a:stretch>
        </p:blipFill>
        <p:spPr>
          <a:xfrm>
            <a:off x="4450454" y="1257733"/>
            <a:ext cx="4551680" cy="2497431"/>
          </a:xfrm>
          <a:prstGeom prst="rect">
            <a:avLst/>
          </a:prstGeom>
        </p:spPr>
      </p:pic>
      <p:pic>
        <p:nvPicPr>
          <p:cNvPr id="13" name="Picture 12">
            <a:extLst>
              <a:ext uri="{FF2B5EF4-FFF2-40B4-BE49-F238E27FC236}">
                <a16:creationId xmlns:a16="http://schemas.microsoft.com/office/drawing/2014/main" id="{143FCDE0-AE54-3DE6-053C-08EDDF5AECB1}"/>
              </a:ext>
            </a:extLst>
          </p:cNvPr>
          <p:cNvPicPr>
            <a:picLocks noChangeAspect="1"/>
          </p:cNvPicPr>
          <p:nvPr/>
        </p:nvPicPr>
        <p:blipFill>
          <a:blip r:embed="rId4"/>
          <a:stretch>
            <a:fillRect/>
          </a:stretch>
        </p:blipFill>
        <p:spPr>
          <a:xfrm>
            <a:off x="-63413" y="3357397"/>
            <a:ext cx="5251373" cy="2874169"/>
          </a:xfrm>
          <a:prstGeom prst="rect">
            <a:avLst/>
          </a:prstGeom>
        </p:spPr>
      </p:pic>
      <p:pic>
        <p:nvPicPr>
          <p:cNvPr id="17" name="Picture 16">
            <a:extLst>
              <a:ext uri="{FF2B5EF4-FFF2-40B4-BE49-F238E27FC236}">
                <a16:creationId xmlns:a16="http://schemas.microsoft.com/office/drawing/2014/main" id="{058B716E-E03A-F7AA-61FA-18A360B4EB2D}"/>
              </a:ext>
            </a:extLst>
          </p:cNvPr>
          <p:cNvPicPr>
            <a:picLocks noChangeAspect="1"/>
          </p:cNvPicPr>
          <p:nvPr/>
        </p:nvPicPr>
        <p:blipFill>
          <a:blip r:embed="rId5"/>
          <a:stretch>
            <a:fillRect/>
          </a:stretch>
        </p:blipFill>
        <p:spPr>
          <a:xfrm>
            <a:off x="5014338" y="4057956"/>
            <a:ext cx="3987796" cy="2191600"/>
          </a:xfrm>
          <a:prstGeom prst="rect">
            <a:avLst/>
          </a:prstGeom>
        </p:spPr>
      </p:pic>
      <p:grpSp>
        <p:nvGrpSpPr>
          <p:cNvPr id="11" name="Group 10">
            <a:extLst>
              <a:ext uri="{FF2B5EF4-FFF2-40B4-BE49-F238E27FC236}">
                <a16:creationId xmlns:a16="http://schemas.microsoft.com/office/drawing/2014/main" id="{D45F1EC5-4343-0F60-F48E-9B226FAA0248}"/>
              </a:ext>
            </a:extLst>
          </p:cNvPr>
          <p:cNvGrpSpPr/>
          <p:nvPr/>
        </p:nvGrpSpPr>
        <p:grpSpPr>
          <a:xfrm>
            <a:off x="9002134" y="1172853"/>
            <a:ext cx="4220762" cy="2494922"/>
            <a:chOff x="9002134" y="1172853"/>
            <a:chExt cx="4220762" cy="2494922"/>
          </a:xfrm>
        </p:grpSpPr>
        <p:pic>
          <p:nvPicPr>
            <p:cNvPr id="19" name="Picture 18">
              <a:extLst>
                <a:ext uri="{FF2B5EF4-FFF2-40B4-BE49-F238E27FC236}">
                  <a16:creationId xmlns:a16="http://schemas.microsoft.com/office/drawing/2014/main" id="{BB53CF98-A4E3-74B4-6D67-CFB938E2636D}"/>
                </a:ext>
              </a:extLst>
            </p:cNvPr>
            <p:cNvPicPr>
              <a:picLocks noChangeAspect="1"/>
            </p:cNvPicPr>
            <p:nvPr/>
          </p:nvPicPr>
          <p:blipFill>
            <a:blip r:embed="rId6"/>
            <a:stretch>
              <a:fillRect/>
            </a:stretch>
          </p:blipFill>
          <p:spPr>
            <a:xfrm>
              <a:off x="9002134" y="1197017"/>
              <a:ext cx="4220762" cy="2470758"/>
            </a:xfrm>
            <a:prstGeom prst="rect">
              <a:avLst/>
            </a:prstGeom>
          </p:spPr>
        </p:pic>
        <p:sp>
          <p:nvSpPr>
            <p:cNvPr id="6" name="TextBox 5">
              <a:extLst>
                <a:ext uri="{FF2B5EF4-FFF2-40B4-BE49-F238E27FC236}">
                  <a16:creationId xmlns:a16="http://schemas.microsoft.com/office/drawing/2014/main" id="{968E63DD-D900-252B-372F-E6E25C4F4E6C}"/>
                </a:ext>
              </a:extLst>
            </p:cNvPr>
            <p:cNvSpPr txBox="1"/>
            <p:nvPr/>
          </p:nvSpPr>
          <p:spPr>
            <a:xfrm>
              <a:off x="10633046" y="1172853"/>
              <a:ext cx="1451295" cy="307777"/>
            </a:xfrm>
            <a:prstGeom prst="rect">
              <a:avLst/>
            </a:prstGeom>
            <a:noFill/>
          </p:spPr>
          <p:txBody>
            <a:bodyPr wrap="square" rtlCol="0">
              <a:spAutoFit/>
            </a:bodyPr>
            <a:lstStyle/>
            <a:p>
              <a:r>
                <a:rPr lang="en-GB" dirty="0"/>
                <a:t>DESIS</a:t>
              </a:r>
            </a:p>
          </p:txBody>
        </p:sp>
      </p:grpSp>
      <p:grpSp>
        <p:nvGrpSpPr>
          <p:cNvPr id="4" name="Group 3">
            <a:extLst>
              <a:ext uri="{FF2B5EF4-FFF2-40B4-BE49-F238E27FC236}">
                <a16:creationId xmlns:a16="http://schemas.microsoft.com/office/drawing/2014/main" id="{C453C6A9-0AE7-5279-B31C-7EA5F74A3289}"/>
              </a:ext>
            </a:extLst>
          </p:cNvPr>
          <p:cNvGrpSpPr/>
          <p:nvPr/>
        </p:nvGrpSpPr>
        <p:grpSpPr>
          <a:xfrm>
            <a:off x="0" y="1075979"/>
            <a:ext cx="4622800" cy="2470758"/>
            <a:chOff x="0" y="1075979"/>
            <a:chExt cx="4622800" cy="2470758"/>
          </a:xfrm>
        </p:grpSpPr>
        <p:pic>
          <p:nvPicPr>
            <p:cNvPr id="5" name="Picture 4">
              <a:extLst>
                <a:ext uri="{FF2B5EF4-FFF2-40B4-BE49-F238E27FC236}">
                  <a16:creationId xmlns:a16="http://schemas.microsoft.com/office/drawing/2014/main" id="{344D8933-4E65-661C-7C78-01DBD8D7946A}"/>
                </a:ext>
              </a:extLst>
            </p:cNvPr>
            <p:cNvPicPr>
              <a:picLocks noChangeAspect="1"/>
            </p:cNvPicPr>
            <p:nvPr/>
          </p:nvPicPr>
          <p:blipFill>
            <a:blip r:embed="rId7"/>
            <a:stretch>
              <a:fillRect/>
            </a:stretch>
          </p:blipFill>
          <p:spPr>
            <a:xfrm>
              <a:off x="0" y="1075979"/>
              <a:ext cx="4622800" cy="2470758"/>
            </a:xfrm>
            <a:prstGeom prst="rect">
              <a:avLst/>
            </a:prstGeom>
          </p:spPr>
        </p:pic>
        <p:sp>
          <p:nvSpPr>
            <p:cNvPr id="3" name="TextBox 2">
              <a:extLst>
                <a:ext uri="{FF2B5EF4-FFF2-40B4-BE49-F238E27FC236}">
                  <a16:creationId xmlns:a16="http://schemas.microsoft.com/office/drawing/2014/main" id="{A72B84EB-0D16-37F8-C409-280E8D0CB1CC}"/>
                </a:ext>
              </a:extLst>
            </p:cNvPr>
            <p:cNvSpPr txBox="1"/>
            <p:nvPr/>
          </p:nvSpPr>
          <p:spPr>
            <a:xfrm>
              <a:off x="1489046" y="1257733"/>
              <a:ext cx="1954635" cy="307777"/>
            </a:xfrm>
            <a:prstGeom prst="rect">
              <a:avLst/>
            </a:prstGeom>
            <a:noFill/>
          </p:spPr>
          <p:txBody>
            <a:bodyPr wrap="square" rtlCol="0">
              <a:spAutoFit/>
            </a:bodyPr>
            <a:lstStyle/>
            <a:p>
              <a:r>
                <a:rPr lang="en-GB" dirty="0"/>
                <a:t>VIIRS (SNPP vs N20</a:t>
              </a:r>
            </a:p>
          </p:txBody>
        </p:sp>
      </p:grpSp>
      <p:pic>
        <p:nvPicPr>
          <p:cNvPr id="23" name="Picture 22">
            <a:extLst>
              <a:ext uri="{FF2B5EF4-FFF2-40B4-BE49-F238E27FC236}">
                <a16:creationId xmlns:a16="http://schemas.microsoft.com/office/drawing/2014/main" id="{35B28F10-3290-1AC0-8A3D-751463BCB3BC}"/>
              </a:ext>
            </a:extLst>
          </p:cNvPr>
          <p:cNvPicPr>
            <a:picLocks noChangeAspect="1"/>
          </p:cNvPicPr>
          <p:nvPr/>
        </p:nvPicPr>
        <p:blipFill>
          <a:blip r:embed="rId8"/>
          <a:stretch>
            <a:fillRect/>
          </a:stretch>
        </p:blipFill>
        <p:spPr>
          <a:xfrm>
            <a:off x="1200681" y="2403676"/>
            <a:ext cx="5492773" cy="2821654"/>
          </a:xfrm>
          <a:prstGeom prst="rect">
            <a:avLst/>
          </a:prstGeom>
        </p:spPr>
      </p:pic>
      <p:grpSp>
        <p:nvGrpSpPr>
          <p:cNvPr id="14" name="Group 13">
            <a:extLst>
              <a:ext uri="{FF2B5EF4-FFF2-40B4-BE49-F238E27FC236}">
                <a16:creationId xmlns:a16="http://schemas.microsoft.com/office/drawing/2014/main" id="{EF5DF2EB-48E5-7B6F-268F-8F63DF9F7EF0}"/>
              </a:ext>
            </a:extLst>
          </p:cNvPr>
          <p:cNvGrpSpPr/>
          <p:nvPr/>
        </p:nvGrpSpPr>
        <p:grpSpPr>
          <a:xfrm>
            <a:off x="8815572" y="3909851"/>
            <a:ext cx="3376428" cy="2254825"/>
            <a:chOff x="8815572" y="3909851"/>
            <a:chExt cx="3376428" cy="2254825"/>
          </a:xfrm>
        </p:grpSpPr>
        <p:pic>
          <p:nvPicPr>
            <p:cNvPr id="21" name="Picture 20">
              <a:extLst>
                <a:ext uri="{FF2B5EF4-FFF2-40B4-BE49-F238E27FC236}">
                  <a16:creationId xmlns:a16="http://schemas.microsoft.com/office/drawing/2014/main" id="{189290B8-833B-7F99-C331-C6DAF28F6A84}"/>
                </a:ext>
              </a:extLst>
            </p:cNvPr>
            <p:cNvPicPr>
              <a:picLocks noChangeAspect="1"/>
            </p:cNvPicPr>
            <p:nvPr/>
          </p:nvPicPr>
          <p:blipFill>
            <a:blip r:embed="rId9"/>
            <a:stretch>
              <a:fillRect/>
            </a:stretch>
          </p:blipFill>
          <p:spPr>
            <a:xfrm>
              <a:off x="8815572" y="4142836"/>
              <a:ext cx="3376428" cy="2021840"/>
            </a:xfrm>
            <a:prstGeom prst="rect">
              <a:avLst/>
            </a:prstGeom>
          </p:spPr>
        </p:pic>
        <p:sp>
          <p:nvSpPr>
            <p:cNvPr id="12" name="TextBox 11">
              <a:extLst>
                <a:ext uri="{FF2B5EF4-FFF2-40B4-BE49-F238E27FC236}">
                  <a16:creationId xmlns:a16="http://schemas.microsoft.com/office/drawing/2014/main" id="{8E472C20-993E-7C53-9674-9D8B8C98F39D}"/>
                </a:ext>
              </a:extLst>
            </p:cNvPr>
            <p:cNvSpPr txBox="1"/>
            <p:nvPr/>
          </p:nvSpPr>
          <p:spPr>
            <a:xfrm>
              <a:off x="10142420" y="3909851"/>
              <a:ext cx="1941921" cy="311084"/>
            </a:xfrm>
            <a:prstGeom prst="rect">
              <a:avLst/>
            </a:prstGeom>
            <a:noFill/>
          </p:spPr>
          <p:txBody>
            <a:bodyPr wrap="square" rtlCol="0">
              <a:spAutoFit/>
            </a:bodyPr>
            <a:lstStyle/>
            <a:p>
              <a:r>
                <a:rPr lang="en-GB" dirty="0" err="1"/>
                <a:t>EnMap</a:t>
              </a:r>
              <a:endParaRPr lang="en-GB" dirty="0"/>
            </a:p>
          </p:txBody>
        </p:sp>
      </p:grpSp>
      <p:grpSp>
        <p:nvGrpSpPr>
          <p:cNvPr id="28" name="Group 27">
            <a:extLst>
              <a:ext uri="{FF2B5EF4-FFF2-40B4-BE49-F238E27FC236}">
                <a16:creationId xmlns:a16="http://schemas.microsoft.com/office/drawing/2014/main" id="{A96B3DE9-FB47-AF02-AFD5-E4DE3383FA38}"/>
              </a:ext>
            </a:extLst>
          </p:cNvPr>
          <p:cNvGrpSpPr/>
          <p:nvPr/>
        </p:nvGrpSpPr>
        <p:grpSpPr>
          <a:xfrm>
            <a:off x="6764926" y="2677439"/>
            <a:ext cx="5006279" cy="3527301"/>
            <a:chOff x="6269502" y="2175728"/>
            <a:chExt cx="5780258" cy="3068974"/>
          </a:xfrm>
        </p:grpSpPr>
        <p:pic>
          <p:nvPicPr>
            <p:cNvPr id="25" name="Picture 24">
              <a:extLst>
                <a:ext uri="{FF2B5EF4-FFF2-40B4-BE49-F238E27FC236}">
                  <a16:creationId xmlns:a16="http://schemas.microsoft.com/office/drawing/2014/main" id="{28F11D90-EE2D-6245-28A5-1B98DAEB71DA}"/>
                </a:ext>
              </a:extLst>
            </p:cNvPr>
            <p:cNvPicPr>
              <a:picLocks noChangeAspect="1"/>
            </p:cNvPicPr>
            <p:nvPr/>
          </p:nvPicPr>
          <p:blipFill>
            <a:blip r:embed="rId10"/>
            <a:stretch>
              <a:fillRect/>
            </a:stretch>
          </p:blipFill>
          <p:spPr>
            <a:xfrm>
              <a:off x="6269502" y="2175728"/>
              <a:ext cx="5780258" cy="3068974"/>
            </a:xfrm>
            <a:prstGeom prst="rect">
              <a:avLst/>
            </a:prstGeom>
          </p:spPr>
        </p:pic>
        <p:pic>
          <p:nvPicPr>
            <p:cNvPr id="27" name="Picture 26">
              <a:extLst>
                <a:ext uri="{FF2B5EF4-FFF2-40B4-BE49-F238E27FC236}">
                  <a16:creationId xmlns:a16="http://schemas.microsoft.com/office/drawing/2014/main" id="{2A847693-EF30-EF2E-A0B9-9D44F0BF28C3}"/>
                </a:ext>
              </a:extLst>
            </p:cNvPr>
            <p:cNvPicPr>
              <a:picLocks noChangeAspect="1"/>
            </p:cNvPicPr>
            <p:nvPr/>
          </p:nvPicPr>
          <p:blipFill>
            <a:blip r:embed="rId11"/>
            <a:stretch>
              <a:fillRect/>
            </a:stretch>
          </p:blipFill>
          <p:spPr>
            <a:xfrm>
              <a:off x="10201538" y="2175728"/>
              <a:ext cx="1081141" cy="624523"/>
            </a:xfrm>
            <a:prstGeom prst="rect">
              <a:avLst/>
            </a:prstGeom>
          </p:spPr>
        </p:pic>
      </p:grpSp>
    </p:spTree>
    <p:extLst>
      <p:ext uri="{BB962C8B-B14F-4D97-AF65-F5344CB8AC3E}">
        <p14:creationId xmlns:p14="http://schemas.microsoft.com/office/powerpoint/2010/main" val="154368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A7657-605B-48D3-9F2C-7B6981ED3173}"/>
              </a:ext>
            </a:extLst>
          </p:cNvPr>
          <p:cNvSpPr>
            <a:spLocks noGrp="1"/>
          </p:cNvSpPr>
          <p:nvPr>
            <p:ph type="title"/>
          </p:nvPr>
        </p:nvSpPr>
        <p:spPr/>
        <p:txBody>
          <a:bodyPr/>
          <a:lstStyle/>
          <a:p>
            <a:r>
              <a:rPr lang="en-GB" dirty="0"/>
              <a:t>Hyperspectral/DLR session</a:t>
            </a:r>
          </a:p>
        </p:txBody>
      </p:sp>
      <p:graphicFrame>
        <p:nvGraphicFramePr>
          <p:cNvPr id="3" name="Table 2">
            <a:extLst>
              <a:ext uri="{FF2B5EF4-FFF2-40B4-BE49-F238E27FC236}">
                <a16:creationId xmlns:a16="http://schemas.microsoft.com/office/drawing/2014/main" id="{F85A3475-5438-AC08-00BA-F58D15036071}"/>
              </a:ext>
            </a:extLst>
          </p:cNvPr>
          <p:cNvGraphicFramePr>
            <a:graphicFrameLocks noGrp="1"/>
          </p:cNvGraphicFramePr>
          <p:nvPr>
            <p:extLst>
              <p:ext uri="{D42A27DB-BD31-4B8C-83A1-F6EECF244321}">
                <p14:modId xmlns:p14="http://schemas.microsoft.com/office/powerpoint/2010/main" val="2344040159"/>
              </p:ext>
            </p:extLst>
          </p:nvPr>
        </p:nvGraphicFramePr>
        <p:xfrm>
          <a:off x="924560" y="1062586"/>
          <a:ext cx="9225281" cy="5545246"/>
        </p:xfrm>
        <a:graphic>
          <a:graphicData uri="http://schemas.openxmlformats.org/drawingml/2006/table">
            <a:tbl>
              <a:tblPr firstRow="1" bandRow="1"/>
              <a:tblGrid>
                <a:gridCol w="3963931">
                  <a:extLst>
                    <a:ext uri="{9D8B030D-6E8A-4147-A177-3AD203B41FA5}">
                      <a16:colId xmlns:a16="http://schemas.microsoft.com/office/drawing/2014/main" val="2210333262"/>
                    </a:ext>
                  </a:extLst>
                </a:gridCol>
                <a:gridCol w="2691249">
                  <a:extLst>
                    <a:ext uri="{9D8B030D-6E8A-4147-A177-3AD203B41FA5}">
                      <a16:colId xmlns:a16="http://schemas.microsoft.com/office/drawing/2014/main" val="631160300"/>
                    </a:ext>
                  </a:extLst>
                </a:gridCol>
                <a:gridCol w="2570101">
                  <a:extLst>
                    <a:ext uri="{9D8B030D-6E8A-4147-A177-3AD203B41FA5}">
                      <a16:colId xmlns:a16="http://schemas.microsoft.com/office/drawing/2014/main" val="1705913066"/>
                    </a:ext>
                  </a:extLst>
                </a:gridCol>
              </a:tblGrid>
              <a:tr h="176409">
                <a:tc>
                  <a:txBody>
                    <a:bodyPr/>
                    <a:lstStyle/>
                    <a:p>
                      <a:pPr algn="just"/>
                      <a:r>
                        <a:rPr lang="en-GB" sz="1800" b="1" baseline="0">
                          <a:solidFill>
                            <a:srgbClr val="FFFFFF"/>
                          </a:solidFill>
                          <a:effectLst/>
                          <a:latin typeface="Calibri" panose="020F0502020204030204" pitchFamily="34" charset="0"/>
                          <a:ea typeface="Calibri" panose="020F0502020204030204" pitchFamily="34" charset="0"/>
                          <a:cs typeface="Arial" panose="020B0604020202020204" pitchFamily="34" charset="0"/>
                        </a:rPr>
                        <a:t>Presentation</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4472C4"/>
                    </a:solidFill>
                  </a:tcPr>
                </a:tc>
                <a:tc>
                  <a:txBody>
                    <a:bodyPr/>
                    <a:lstStyle/>
                    <a:p>
                      <a:pPr algn="just"/>
                      <a:r>
                        <a:rPr lang="en-GB" sz="1800" b="1" baseline="0">
                          <a:solidFill>
                            <a:srgbClr val="FFFFFF"/>
                          </a:solidFill>
                          <a:effectLst/>
                          <a:latin typeface="Calibri" panose="020F0502020204030204" pitchFamily="34" charset="0"/>
                          <a:ea typeface="Calibri" panose="020F0502020204030204" pitchFamily="34" charset="0"/>
                          <a:cs typeface="Arial" panose="020B0604020202020204" pitchFamily="34" charset="0"/>
                        </a:rPr>
                        <a:t>By</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4472C4"/>
                    </a:solidFill>
                  </a:tcPr>
                </a:tc>
                <a:tc>
                  <a:txBody>
                    <a:bodyPr/>
                    <a:lstStyle/>
                    <a:p>
                      <a:pPr algn="just"/>
                      <a:r>
                        <a:rPr lang="en-GB" sz="1800" b="1" baseline="0" dirty="0">
                          <a:solidFill>
                            <a:srgbClr val="FFFFFF"/>
                          </a:solidFill>
                          <a:effectLst/>
                          <a:latin typeface="Calibri" panose="020F0502020204030204" pitchFamily="34" charset="0"/>
                          <a:ea typeface="Calibri" panose="020F0502020204030204" pitchFamily="34" charset="0"/>
                          <a:cs typeface="Arial" panose="020B0604020202020204" pitchFamily="34" charset="0"/>
                        </a:rPr>
                        <a:t>Filename</a:t>
                      </a:r>
                      <a:endParaRPr lang="en-GB" sz="1800" baseline="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4472C4"/>
                    </a:solidFill>
                  </a:tcPr>
                </a:tc>
                <a:extLst>
                  <a:ext uri="{0D108BD9-81ED-4DB2-BD59-A6C34878D82A}">
                    <a16:rowId xmlns:a16="http://schemas.microsoft.com/office/drawing/2014/main" val="3899203355"/>
                  </a:ext>
                </a:extLst>
              </a:tr>
              <a:tr h="739409">
                <a:tc>
                  <a:txBody>
                    <a:bodyPr/>
                    <a:lstStyle/>
                    <a:p>
                      <a:pPr algn="l"/>
                      <a:r>
                        <a:rPr lang="en-GB" sz="1800" b="1" baseline="0">
                          <a:solidFill>
                            <a:srgbClr val="000000"/>
                          </a:solidFill>
                          <a:effectLst/>
                          <a:latin typeface="Calibri" panose="020F0502020204030204" pitchFamily="34" charset="0"/>
                          <a:ea typeface="Calibri" panose="020F0502020204030204" pitchFamily="34" charset="0"/>
                          <a:cs typeface="Arial" panose="020B0604020202020204" pitchFamily="34" charset="0"/>
                        </a:rPr>
                        <a:t>DESIS Spaceborne Hyperspectral Instrument Calibration</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tc>
                  <a:txBody>
                    <a:bodyPr/>
                    <a:lstStyle/>
                    <a:p>
                      <a:pPr algn="l"/>
                      <a:r>
                        <a:rPr lang="en-GB" sz="1800" baseline="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Emiliano Carmona</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tc>
                  <a:txBody>
                    <a:bodyPr/>
                    <a:lstStyle/>
                    <a:p>
                      <a:pPr algn="l"/>
                      <a:r>
                        <a:rPr lang="en-GB" sz="1800" baseline="0" dirty="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15_DLR_DESIS.pdf</a:t>
                      </a:r>
                      <a:endParaRPr lang="en-GB" sz="1800" baseline="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extLst>
                  <a:ext uri="{0D108BD9-81ED-4DB2-BD59-A6C34878D82A}">
                    <a16:rowId xmlns:a16="http://schemas.microsoft.com/office/drawing/2014/main" val="1855788882"/>
                  </a:ext>
                </a:extLst>
              </a:tr>
              <a:tr h="1058582">
                <a:tc>
                  <a:txBody>
                    <a:bodyPr/>
                    <a:lstStyle/>
                    <a:p>
                      <a:pPr algn="l"/>
                      <a:r>
                        <a:rPr lang="en-GB" sz="1800" b="1" baseline="0">
                          <a:effectLst/>
                          <a:latin typeface="Calibri Light" panose="020F0302020204030204" pitchFamily="34" charset="0"/>
                          <a:ea typeface="Times New Roman" panose="02020603050405020304" pitchFamily="18" charset="0"/>
                          <a:cs typeface="Arial" panose="020B0604020202020204" pitchFamily="34" charset="0"/>
                        </a:rPr>
                        <a:t>EnMAP Mission Overview: status, calibration and quality control</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tc>
                  <a:txBody>
                    <a:bodyPr/>
                    <a:lstStyle/>
                    <a:p>
                      <a:pPr algn="l"/>
                      <a:r>
                        <a:rPr lang="en-GB" sz="1800" baseline="0">
                          <a:effectLst/>
                          <a:latin typeface="Calibri Light" panose="020F0302020204030204" pitchFamily="34" charset="0"/>
                          <a:ea typeface="Times New Roman" panose="02020603050405020304" pitchFamily="18" charset="0"/>
                          <a:cs typeface="Arial" panose="020B0604020202020204" pitchFamily="34" charset="0"/>
                        </a:rPr>
                        <a:t>Miguel Pato, David Marshall, Raquel de los Reyes, and Martin Bachmann</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tc>
                  <a:txBody>
                    <a:bodyPr/>
                    <a:lstStyle/>
                    <a:p>
                      <a:pPr algn="l"/>
                      <a:r>
                        <a:rPr lang="en-GB" sz="1800" baseline="0">
                          <a:effectLst/>
                          <a:latin typeface="Calibri Light" panose="020F0302020204030204" pitchFamily="34" charset="0"/>
                          <a:ea typeface="Times New Roman" panose="02020603050405020304" pitchFamily="18" charset="0"/>
                          <a:cs typeface="Arial" panose="020B0604020202020204" pitchFamily="34" charset="0"/>
                        </a:rPr>
                        <a:t>16_DLR_EnMAP.pdf</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extLst>
                  <a:ext uri="{0D108BD9-81ED-4DB2-BD59-A6C34878D82A}">
                    <a16:rowId xmlns:a16="http://schemas.microsoft.com/office/drawing/2014/main" val="3952545605"/>
                  </a:ext>
                </a:extLst>
              </a:tr>
              <a:tr h="793937">
                <a:tc>
                  <a:txBody>
                    <a:bodyPr/>
                    <a:lstStyle/>
                    <a:p>
                      <a:pPr algn="l"/>
                      <a:r>
                        <a:rPr lang="en-GB" sz="1800" b="1" baseline="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TIMELINE: ~40 years of NOAA/MetOp AVHRR reprocessing and harmonisation</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tc>
                  <a:txBody>
                    <a:bodyPr/>
                    <a:lstStyle/>
                    <a:p>
                      <a:pPr algn="l"/>
                      <a:r>
                        <a:rPr lang="en-GB" sz="1800" baseline="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Martin Bachmann</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tc>
                  <a:txBody>
                    <a:bodyPr/>
                    <a:lstStyle/>
                    <a:p>
                      <a:pPr algn="l"/>
                      <a:r>
                        <a:rPr lang="en-GB" sz="1800" baseline="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17_Bachmann_AVHRR.pdf</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extLst>
                  <a:ext uri="{0D108BD9-81ED-4DB2-BD59-A6C34878D82A}">
                    <a16:rowId xmlns:a16="http://schemas.microsoft.com/office/drawing/2014/main" val="1444211699"/>
                  </a:ext>
                </a:extLst>
              </a:tr>
              <a:tr h="529291">
                <a:tc>
                  <a:txBody>
                    <a:bodyPr/>
                    <a:lstStyle/>
                    <a:p>
                      <a:pPr algn="l"/>
                      <a:r>
                        <a:rPr lang="en-GB" sz="1800" b="1" baseline="0">
                          <a:effectLst/>
                          <a:latin typeface="Calibri Light" panose="020F0302020204030204" pitchFamily="34" charset="0"/>
                          <a:ea typeface="Times New Roman" panose="02020603050405020304" pitchFamily="18" charset="0"/>
                          <a:cs typeface="Arial" panose="020B0604020202020204" pitchFamily="34" charset="0"/>
                        </a:rPr>
                        <a:t>Sensor Development &amp; Cal/val Activities</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tc>
                  <a:txBody>
                    <a:bodyPr/>
                    <a:lstStyle/>
                    <a:p>
                      <a:pPr algn="l"/>
                      <a:r>
                        <a:rPr lang="en-GB" sz="1800" baseline="0">
                          <a:effectLst/>
                          <a:latin typeface="Calibri Light" panose="020F0302020204030204" pitchFamily="34" charset="0"/>
                          <a:ea typeface="Times New Roman" panose="02020603050405020304" pitchFamily="18" charset="0"/>
                          <a:cs typeface="Arial" panose="020B0604020202020204" pitchFamily="34" charset="0"/>
                        </a:rPr>
                        <a:t>Christian Fischer</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tc>
                  <a:txBody>
                    <a:bodyPr/>
                    <a:lstStyle/>
                    <a:p>
                      <a:pPr algn="l"/>
                      <a:r>
                        <a:rPr lang="en-GB" sz="1800" baseline="0">
                          <a:effectLst/>
                          <a:latin typeface="Calibri Light" panose="020F0302020204030204" pitchFamily="34" charset="0"/>
                          <a:ea typeface="Times New Roman" panose="02020603050405020304" pitchFamily="18" charset="0"/>
                          <a:cs typeface="Arial" panose="020B0604020202020204" pitchFamily="34" charset="0"/>
                        </a:rPr>
                        <a:t>18_Fischer_FIREBIRD.pdf</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extLst>
                  <a:ext uri="{0D108BD9-81ED-4DB2-BD59-A6C34878D82A}">
                    <a16:rowId xmlns:a16="http://schemas.microsoft.com/office/drawing/2014/main" val="2290760416"/>
                  </a:ext>
                </a:extLst>
              </a:tr>
              <a:tr h="739409">
                <a:tc>
                  <a:txBody>
                    <a:bodyPr/>
                    <a:lstStyle/>
                    <a:p>
                      <a:pPr algn="l"/>
                      <a:r>
                        <a:rPr lang="en-GB" sz="1800" b="1" baseline="0">
                          <a:solidFill>
                            <a:srgbClr val="000000"/>
                          </a:solidFill>
                          <a:effectLst/>
                          <a:latin typeface="Calibri" panose="020F0502020204030204" pitchFamily="34" charset="0"/>
                          <a:ea typeface="Calibri" panose="020F0502020204030204" pitchFamily="34" charset="0"/>
                          <a:cs typeface="Arial" panose="020B0604020202020204" pitchFamily="34" charset="0"/>
                        </a:rPr>
                        <a:t>Image transformation between imaging spectrometers</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tc>
                  <a:txBody>
                    <a:bodyPr/>
                    <a:lstStyle/>
                    <a:p>
                      <a:pPr algn="l"/>
                      <a:r>
                        <a:rPr lang="en-GB" sz="1800" baseline="0">
                          <a:solidFill>
                            <a:srgbClr val="000000"/>
                          </a:solidFill>
                          <a:effectLst/>
                          <a:latin typeface="Calibri" panose="020F0502020204030204" pitchFamily="34" charset="0"/>
                          <a:ea typeface="Calibri" panose="020F0502020204030204" pitchFamily="34" charset="0"/>
                          <a:cs typeface="Arial" panose="020B0604020202020204" pitchFamily="34" charset="0"/>
                        </a:rPr>
                        <a:t>Andreas Baumgartner</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tc>
                  <a:txBody>
                    <a:bodyPr/>
                    <a:lstStyle/>
                    <a:p>
                      <a:pPr algn="l"/>
                      <a:r>
                        <a:rPr lang="en-GB" sz="1800" baseline="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19_Baumgartner_HySpex.pdf</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extLst>
                  <a:ext uri="{0D108BD9-81ED-4DB2-BD59-A6C34878D82A}">
                    <a16:rowId xmlns:a16="http://schemas.microsoft.com/office/drawing/2014/main" val="1901768076"/>
                  </a:ext>
                </a:extLst>
              </a:tr>
              <a:tr h="264646">
                <a:tc>
                  <a:txBody>
                    <a:bodyPr/>
                    <a:lstStyle/>
                    <a:p>
                      <a:pPr algn="l"/>
                      <a:r>
                        <a:rPr lang="en-GB" sz="1800" b="1" baseline="0">
                          <a:effectLst/>
                          <a:latin typeface="Calibri Light" panose="020F0302020204030204" pitchFamily="34" charset="0"/>
                          <a:ea typeface="Times New Roman" panose="02020603050405020304" pitchFamily="18" charset="0"/>
                          <a:cs typeface="Arial" panose="020B0604020202020204" pitchFamily="34" charset="0"/>
                        </a:rPr>
                        <a:t>ENMAP Data Product Validation</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tc>
                  <a:txBody>
                    <a:bodyPr/>
                    <a:lstStyle/>
                    <a:p>
                      <a:pPr algn="l"/>
                      <a:r>
                        <a:rPr lang="en-GB" sz="1800" baseline="0">
                          <a:effectLst/>
                          <a:latin typeface="Calibri" panose="020F0502020204030204" pitchFamily="34" charset="0"/>
                          <a:ea typeface="Calibri" panose="020F0502020204030204" pitchFamily="34" charset="0"/>
                          <a:cs typeface="Arial" panose="020B0604020202020204" pitchFamily="34" charset="0"/>
                        </a:rPr>
                        <a:t>Maximilian Brell</a:t>
                      </a: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tc>
                  <a:txBody>
                    <a:bodyPr/>
                    <a:lstStyle/>
                    <a:p>
                      <a:pPr algn="l"/>
                      <a:r>
                        <a:rPr lang="en-GB" sz="1800" baseline="0">
                          <a:effectLst/>
                          <a:latin typeface="Calibri Light" panose="020F0302020204030204" pitchFamily="34" charset="0"/>
                          <a:ea typeface="Times New Roman" panose="02020603050405020304" pitchFamily="18" charset="0"/>
                          <a:cs typeface="Arial" panose="020B0604020202020204" pitchFamily="34" charset="0"/>
                        </a:rPr>
                        <a:t>20_Brell_EnVAL.pdf</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extLst>
                  <a:ext uri="{0D108BD9-81ED-4DB2-BD59-A6C34878D82A}">
                    <a16:rowId xmlns:a16="http://schemas.microsoft.com/office/drawing/2014/main" val="1064136305"/>
                  </a:ext>
                </a:extLst>
              </a:tr>
              <a:tr h="529291">
                <a:tc>
                  <a:txBody>
                    <a:bodyPr/>
                    <a:lstStyle/>
                    <a:p>
                      <a:pPr algn="l"/>
                      <a:r>
                        <a:rPr lang="en-GB" sz="1800" b="1" baseline="0">
                          <a:solidFill>
                            <a:srgbClr val="000000"/>
                          </a:solidFill>
                          <a:effectLst/>
                          <a:latin typeface="Calibri" panose="020F0502020204030204" pitchFamily="34" charset="0"/>
                          <a:ea typeface="Calibri" panose="020F0502020204030204" pitchFamily="34" charset="0"/>
                          <a:cs typeface="Arial" panose="020B0604020202020204" pitchFamily="34" charset="0"/>
                        </a:rPr>
                        <a:t>Hyperspectral Cal/Val Resources</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tc>
                  <a:txBody>
                    <a:bodyPr/>
                    <a:lstStyle/>
                    <a:p>
                      <a:pPr algn="l"/>
                      <a:r>
                        <a:rPr lang="en-GB" sz="1800" baseline="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Cindy Ong</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tc>
                  <a:txBody>
                    <a:bodyPr/>
                    <a:lstStyle/>
                    <a:p>
                      <a:pPr algn="l"/>
                      <a:r>
                        <a:rPr lang="en-GB" sz="1800" baseline="0">
                          <a:solidFill>
                            <a:srgbClr val="000000"/>
                          </a:solidFill>
                          <a:effectLst/>
                          <a:latin typeface="Calibri Light" panose="020F0302020204030204" pitchFamily="34" charset="0"/>
                          <a:ea typeface="Times New Roman" panose="02020603050405020304" pitchFamily="18" charset="0"/>
                          <a:cs typeface="Arial" panose="020B0604020202020204" pitchFamily="34" charset="0"/>
                        </a:rPr>
                        <a:t> 21_Ong_CEOS_Hyperspectal.pdf</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extLst>
                  <a:ext uri="{0D108BD9-81ED-4DB2-BD59-A6C34878D82A}">
                    <a16:rowId xmlns:a16="http://schemas.microsoft.com/office/drawing/2014/main" val="1291003420"/>
                  </a:ext>
                </a:extLst>
              </a:tr>
              <a:tr h="529291">
                <a:tc>
                  <a:txBody>
                    <a:bodyPr/>
                    <a:lstStyle/>
                    <a:p>
                      <a:pPr algn="l"/>
                      <a:r>
                        <a:rPr lang="en-GB" sz="1800" b="1" baseline="0" dirty="0">
                          <a:effectLst/>
                          <a:latin typeface="Calibri Light" panose="020F0302020204030204" pitchFamily="34" charset="0"/>
                          <a:ea typeface="Times New Roman" panose="02020603050405020304" pitchFamily="18" charset="0"/>
                          <a:cs typeface="Arial" panose="020B0604020202020204" pitchFamily="34" charset="0"/>
                        </a:rPr>
                        <a:t>CNES Activities for Hyperspectral</a:t>
                      </a:r>
                      <a:endParaRPr lang="en-GB" sz="1800" baseline="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tc>
                  <a:txBody>
                    <a:bodyPr/>
                    <a:lstStyle/>
                    <a:p>
                      <a:pPr algn="l"/>
                      <a:r>
                        <a:rPr lang="en-GB" sz="1800" baseline="0">
                          <a:effectLst/>
                          <a:latin typeface="Calibri Light" panose="020F0302020204030204" pitchFamily="34" charset="0"/>
                          <a:ea typeface="Times New Roman" panose="02020603050405020304" pitchFamily="18" charset="0"/>
                          <a:cs typeface="Arial" panose="020B0604020202020204" pitchFamily="34" charset="0"/>
                        </a:rPr>
                        <a:t>Aimé Meygret</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tc>
                  <a:txBody>
                    <a:bodyPr/>
                    <a:lstStyle/>
                    <a:p>
                      <a:pPr algn="l"/>
                      <a:r>
                        <a:rPr lang="en-GB" sz="1800" baseline="0" dirty="0">
                          <a:effectLst/>
                          <a:latin typeface="Calibri Light" panose="020F0302020204030204" pitchFamily="34" charset="0"/>
                          <a:ea typeface="Times New Roman" panose="02020603050405020304" pitchFamily="18" charset="0"/>
                          <a:cs typeface="Arial" panose="020B0604020202020204" pitchFamily="34" charset="0"/>
                        </a:rPr>
                        <a:t> 22_Meygret_CNES_Hyperspectral.pdf</a:t>
                      </a:r>
                      <a:endParaRPr lang="en-GB" sz="1800" baseline="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extLst>
                  <a:ext uri="{0D108BD9-81ED-4DB2-BD59-A6C34878D82A}">
                    <a16:rowId xmlns:a16="http://schemas.microsoft.com/office/drawing/2014/main" val="4291567858"/>
                  </a:ext>
                </a:extLst>
              </a:tr>
            </a:tbl>
          </a:graphicData>
        </a:graphic>
      </p:graphicFrame>
    </p:spTree>
    <p:extLst>
      <p:ext uri="{BB962C8B-B14F-4D97-AF65-F5344CB8AC3E}">
        <p14:creationId xmlns:p14="http://schemas.microsoft.com/office/powerpoint/2010/main" val="4051015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8E5AE-B89F-4796-ACCE-DF21C3D31AE3}"/>
              </a:ext>
            </a:extLst>
          </p:cNvPr>
          <p:cNvSpPr>
            <a:spLocks noGrp="1"/>
          </p:cNvSpPr>
          <p:nvPr>
            <p:ph type="title"/>
          </p:nvPr>
        </p:nvSpPr>
        <p:spPr/>
        <p:txBody>
          <a:bodyPr/>
          <a:lstStyle/>
          <a:p>
            <a:r>
              <a:rPr lang="en-GB" dirty="0"/>
              <a:t>Uncertainty, Traceability and QA</a:t>
            </a:r>
          </a:p>
        </p:txBody>
      </p:sp>
      <p:pic>
        <p:nvPicPr>
          <p:cNvPr id="4" name="Picture 3">
            <a:extLst>
              <a:ext uri="{FF2B5EF4-FFF2-40B4-BE49-F238E27FC236}">
                <a16:creationId xmlns:a16="http://schemas.microsoft.com/office/drawing/2014/main" id="{6F0CE4BC-1684-441F-83DA-A184E5D4C77B}"/>
              </a:ext>
            </a:extLst>
          </p:cNvPr>
          <p:cNvPicPr>
            <a:picLocks noChangeAspect="1"/>
          </p:cNvPicPr>
          <p:nvPr/>
        </p:nvPicPr>
        <p:blipFill>
          <a:blip r:embed="rId2"/>
          <a:stretch>
            <a:fillRect/>
          </a:stretch>
        </p:blipFill>
        <p:spPr>
          <a:xfrm>
            <a:off x="7834046" y="1061319"/>
            <a:ext cx="4106238" cy="2056027"/>
          </a:xfrm>
          <a:prstGeom prst="rect">
            <a:avLst/>
          </a:prstGeom>
        </p:spPr>
      </p:pic>
      <p:sp>
        <p:nvSpPr>
          <p:cNvPr id="5" name="TextBox 4">
            <a:extLst>
              <a:ext uri="{FF2B5EF4-FFF2-40B4-BE49-F238E27FC236}">
                <a16:creationId xmlns:a16="http://schemas.microsoft.com/office/drawing/2014/main" id="{922F425F-ED3C-4EC6-86DE-89E94E0C205C}"/>
              </a:ext>
            </a:extLst>
          </p:cNvPr>
          <p:cNvSpPr txBox="1"/>
          <p:nvPr/>
        </p:nvSpPr>
        <p:spPr>
          <a:xfrm>
            <a:off x="182527" y="1040820"/>
            <a:ext cx="10130320" cy="1231106"/>
          </a:xfrm>
          <a:prstGeom prst="rect">
            <a:avLst/>
          </a:prstGeom>
          <a:noFill/>
        </p:spPr>
        <p:txBody>
          <a:bodyPr wrap="square" rtlCol="0">
            <a:spAutoFit/>
          </a:bodyPr>
          <a:lstStyle/>
          <a:p>
            <a:r>
              <a:rPr lang="en-GB" sz="2000" b="1" dirty="0"/>
              <a:t>Drivers:  ARD, Per pixel </a:t>
            </a:r>
            <a:r>
              <a:rPr lang="en-GB" sz="2000" b="1" dirty="0" err="1"/>
              <a:t>Uc</a:t>
            </a:r>
            <a:r>
              <a:rPr lang="en-GB" sz="2000" b="1" dirty="0"/>
              <a:t>, Climate, New space - </a:t>
            </a:r>
          </a:p>
          <a:p>
            <a:r>
              <a:rPr lang="en-GB" sz="1800" dirty="0">
                <a:solidFill>
                  <a:srgbClr val="0070C0"/>
                </a:solidFill>
              </a:rPr>
              <a:t>What IS Traceability?</a:t>
            </a:r>
          </a:p>
          <a:p>
            <a:r>
              <a:rPr lang="en-GB" sz="1800" dirty="0">
                <a:solidFill>
                  <a:srgbClr val="0070C0"/>
                </a:solidFill>
              </a:rPr>
              <a:t>What do we have to evidence?</a:t>
            </a:r>
          </a:p>
          <a:p>
            <a:r>
              <a:rPr lang="en-GB" sz="1800" dirty="0">
                <a:solidFill>
                  <a:srgbClr val="0070C0"/>
                </a:solidFill>
              </a:rPr>
              <a:t>What is enough in terms of Uncertainty?</a:t>
            </a:r>
          </a:p>
        </p:txBody>
      </p:sp>
      <p:sp>
        <p:nvSpPr>
          <p:cNvPr id="6" name="TextBox 5">
            <a:extLst>
              <a:ext uri="{FF2B5EF4-FFF2-40B4-BE49-F238E27FC236}">
                <a16:creationId xmlns:a16="http://schemas.microsoft.com/office/drawing/2014/main" id="{4D43D402-26FA-4AE2-90AC-21306C75D59C}"/>
              </a:ext>
            </a:extLst>
          </p:cNvPr>
          <p:cNvSpPr txBox="1"/>
          <p:nvPr/>
        </p:nvSpPr>
        <p:spPr>
          <a:xfrm>
            <a:off x="7834046" y="7620367"/>
            <a:ext cx="5488114" cy="2616101"/>
          </a:xfrm>
          <a:prstGeom prst="rect">
            <a:avLst/>
          </a:prstGeom>
          <a:noFill/>
        </p:spPr>
        <p:txBody>
          <a:bodyPr wrap="square" rtlCol="0">
            <a:spAutoFit/>
          </a:bodyPr>
          <a:lstStyle/>
          <a:p>
            <a:r>
              <a:rPr lang="en-GB" sz="2000" b="1" dirty="0"/>
              <a:t>Challenges – Next steps</a:t>
            </a:r>
          </a:p>
          <a:p>
            <a:pPr marL="285750" indent="-285750">
              <a:buFont typeface="Arial" panose="020B0604020202020204" pitchFamily="34" charset="0"/>
              <a:buChar char="•"/>
            </a:pPr>
            <a:r>
              <a:rPr lang="en-GB" sz="1800" dirty="0">
                <a:solidFill>
                  <a:srgbClr val="0070C0"/>
                </a:solidFill>
              </a:rPr>
              <a:t>Cannot quantify/assess all sources of uncertainty</a:t>
            </a:r>
          </a:p>
          <a:p>
            <a:pPr marL="285750" indent="-285750">
              <a:buFont typeface="Arial" panose="020B0604020202020204" pitchFamily="34" charset="0"/>
              <a:buChar char="•"/>
            </a:pPr>
            <a:r>
              <a:rPr lang="en-GB" sz="1800" dirty="0">
                <a:solidFill>
                  <a:srgbClr val="0070C0"/>
                </a:solidFill>
              </a:rPr>
              <a:t>Per pixel uncertainty is not easy </a:t>
            </a:r>
          </a:p>
          <a:p>
            <a:pPr lvl="2"/>
            <a:r>
              <a:rPr lang="en-GB" sz="1800" dirty="0">
                <a:solidFill>
                  <a:schemeClr val="tx1"/>
                </a:solidFill>
              </a:rPr>
              <a:t>         – accounting for adjacent pixel interactions etc</a:t>
            </a:r>
          </a:p>
          <a:p>
            <a:pPr marL="285750" indent="-285750">
              <a:buFont typeface="Arial" panose="020B0604020202020204" pitchFamily="34" charset="0"/>
              <a:buChar char="•"/>
            </a:pPr>
            <a:r>
              <a:rPr lang="en-GB" sz="1800" dirty="0">
                <a:solidFill>
                  <a:srgbClr val="0070C0"/>
                </a:solidFill>
              </a:rPr>
              <a:t>Data volume increase can be dramatic </a:t>
            </a:r>
          </a:p>
          <a:p>
            <a:r>
              <a:rPr lang="en-GB" sz="1800" dirty="0">
                <a:solidFill>
                  <a:srgbClr val="0070C0"/>
                </a:solidFill>
              </a:rPr>
              <a:t>         </a:t>
            </a:r>
            <a:r>
              <a:rPr lang="en-GB" sz="1800" dirty="0">
                <a:solidFill>
                  <a:srgbClr val="002060"/>
                </a:solidFill>
              </a:rPr>
              <a:t>– How do we deal with this for user?</a:t>
            </a:r>
          </a:p>
          <a:p>
            <a:pPr marL="285750" indent="-285750">
              <a:buFont typeface="Arial" panose="020B0604020202020204" pitchFamily="34" charset="0"/>
              <a:buChar char="•"/>
            </a:pPr>
            <a:r>
              <a:rPr lang="en-GB" sz="1800" dirty="0">
                <a:solidFill>
                  <a:srgbClr val="0070C0"/>
                </a:solidFill>
              </a:rPr>
              <a:t>Level 1 – Level 2 etc </a:t>
            </a:r>
          </a:p>
          <a:p>
            <a:pPr marL="285750" indent="-285750">
              <a:buFont typeface="Arial" panose="020B0604020202020204" pitchFamily="34" charset="0"/>
              <a:buChar char="•"/>
            </a:pPr>
            <a:r>
              <a:rPr lang="en-GB" sz="1800" dirty="0">
                <a:solidFill>
                  <a:srgbClr val="FF0000"/>
                </a:solidFill>
              </a:rPr>
              <a:t>Follow-on workshop + interactions with WGISS on strategies for handling and reporting </a:t>
            </a:r>
            <a:r>
              <a:rPr lang="en-GB" sz="1800" dirty="0" err="1">
                <a:solidFill>
                  <a:srgbClr val="FF0000"/>
                </a:solidFill>
              </a:rPr>
              <a:t>Uc</a:t>
            </a:r>
            <a:endParaRPr lang="en-GB" sz="1800" dirty="0">
              <a:solidFill>
                <a:srgbClr val="FF0000"/>
              </a:solidFill>
            </a:endParaRPr>
          </a:p>
        </p:txBody>
      </p:sp>
      <p:pic>
        <p:nvPicPr>
          <p:cNvPr id="1026" name="Picture 2">
            <a:extLst>
              <a:ext uri="{FF2B5EF4-FFF2-40B4-BE49-F238E27FC236}">
                <a16:creationId xmlns:a16="http://schemas.microsoft.com/office/drawing/2014/main" id="{86203A61-DEE5-4800-B62C-26C8D53FC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7071" y="2368177"/>
            <a:ext cx="3407532" cy="25405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AC4B576-989E-4068-B64A-B8968884E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826" y="2271926"/>
            <a:ext cx="2463707" cy="26161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50A6D3F-08E4-4BBD-9E7B-94542FE26FDC}"/>
              </a:ext>
            </a:extLst>
          </p:cNvPr>
          <p:cNvPicPr>
            <a:picLocks noChangeAspect="1"/>
          </p:cNvPicPr>
          <p:nvPr/>
        </p:nvPicPr>
        <p:blipFill>
          <a:blip r:embed="rId5"/>
          <a:stretch>
            <a:fillRect/>
          </a:stretch>
        </p:blipFill>
        <p:spPr>
          <a:xfrm>
            <a:off x="300022" y="5004980"/>
            <a:ext cx="4305139" cy="1407675"/>
          </a:xfrm>
          <a:prstGeom prst="rect">
            <a:avLst/>
          </a:prstGeom>
        </p:spPr>
      </p:pic>
      <p:sp>
        <p:nvSpPr>
          <p:cNvPr id="13" name="TextBox 12">
            <a:extLst>
              <a:ext uri="{FF2B5EF4-FFF2-40B4-BE49-F238E27FC236}">
                <a16:creationId xmlns:a16="http://schemas.microsoft.com/office/drawing/2014/main" id="{C6A757D4-408E-40E0-AE26-5CCB6B18C129}"/>
              </a:ext>
            </a:extLst>
          </p:cNvPr>
          <p:cNvSpPr txBox="1"/>
          <p:nvPr/>
        </p:nvSpPr>
        <p:spPr>
          <a:xfrm>
            <a:off x="4513310" y="5365169"/>
            <a:ext cx="1582690" cy="738664"/>
          </a:xfrm>
          <a:prstGeom prst="rect">
            <a:avLst/>
          </a:prstGeom>
          <a:noFill/>
        </p:spPr>
        <p:txBody>
          <a:bodyPr wrap="square" rtlCol="0">
            <a:spAutoFit/>
          </a:bodyPr>
          <a:lstStyle/>
          <a:p>
            <a:r>
              <a:rPr lang="en-GB" dirty="0"/>
              <a:t>On </a:t>
            </a:r>
            <a:r>
              <a:rPr lang="en-GB" dirty="0" err="1"/>
              <a:t>CalVal</a:t>
            </a:r>
            <a:r>
              <a:rPr lang="en-GB" dirty="0"/>
              <a:t> portal</a:t>
            </a:r>
          </a:p>
          <a:p>
            <a:endParaRPr lang="en-GB" dirty="0"/>
          </a:p>
          <a:p>
            <a:r>
              <a:rPr lang="en-GB" dirty="0"/>
              <a:t>With new QA4EO</a:t>
            </a:r>
          </a:p>
        </p:txBody>
      </p:sp>
      <p:sp>
        <p:nvSpPr>
          <p:cNvPr id="14" name="TextBox 13">
            <a:extLst>
              <a:ext uri="{FF2B5EF4-FFF2-40B4-BE49-F238E27FC236}">
                <a16:creationId xmlns:a16="http://schemas.microsoft.com/office/drawing/2014/main" id="{24911AA0-70DF-4C1C-A6B0-429011DF219D}"/>
              </a:ext>
            </a:extLst>
          </p:cNvPr>
          <p:cNvSpPr txBox="1"/>
          <p:nvPr/>
        </p:nvSpPr>
        <p:spPr>
          <a:xfrm>
            <a:off x="6577173" y="3256810"/>
            <a:ext cx="5363111" cy="646331"/>
          </a:xfrm>
          <a:prstGeom prst="rect">
            <a:avLst/>
          </a:prstGeom>
          <a:solidFill>
            <a:schemeClr val="accent2">
              <a:lumMod val="20000"/>
              <a:lumOff val="80000"/>
            </a:schemeClr>
          </a:solidFill>
        </p:spPr>
        <p:txBody>
          <a:bodyPr wrap="square" rtlCol="0">
            <a:spAutoFit/>
          </a:bodyPr>
          <a:lstStyle/>
          <a:p>
            <a:r>
              <a:rPr lang="en-GB" sz="1800" b="1" dirty="0"/>
              <a:t>USGS/NASA initiative to derive per pixel </a:t>
            </a:r>
            <a:r>
              <a:rPr lang="en-GB" sz="1800" b="1" dirty="0" err="1"/>
              <a:t>Uc</a:t>
            </a:r>
            <a:r>
              <a:rPr lang="en-GB" sz="1800" b="1" dirty="0"/>
              <a:t> maps for Landsat 8 – comprehensive approach</a:t>
            </a:r>
          </a:p>
        </p:txBody>
      </p:sp>
      <p:pic>
        <p:nvPicPr>
          <p:cNvPr id="16" name="Picture 15">
            <a:extLst>
              <a:ext uri="{FF2B5EF4-FFF2-40B4-BE49-F238E27FC236}">
                <a16:creationId xmlns:a16="http://schemas.microsoft.com/office/drawing/2014/main" id="{A7414958-995B-4A39-8779-2E95B95E60CE}"/>
              </a:ext>
            </a:extLst>
          </p:cNvPr>
          <p:cNvPicPr>
            <a:picLocks noChangeAspect="1"/>
          </p:cNvPicPr>
          <p:nvPr/>
        </p:nvPicPr>
        <p:blipFill>
          <a:blip r:embed="rId6"/>
          <a:stretch>
            <a:fillRect/>
          </a:stretch>
        </p:blipFill>
        <p:spPr>
          <a:xfrm>
            <a:off x="4869480" y="1411380"/>
            <a:ext cx="3058362" cy="1705965"/>
          </a:xfrm>
          <a:prstGeom prst="rect">
            <a:avLst/>
          </a:prstGeom>
        </p:spPr>
      </p:pic>
      <p:pic>
        <p:nvPicPr>
          <p:cNvPr id="7" name="Picture 6">
            <a:extLst>
              <a:ext uri="{FF2B5EF4-FFF2-40B4-BE49-F238E27FC236}">
                <a16:creationId xmlns:a16="http://schemas.microsoft.com/office/drawing/2014/main" id="{E45FF15F-5A72-947A-315D-558B4658F282}"/>
              </a:ext>
            </a:extLst>
          </p:cNvPr>
          <p:cNvPicPr>
            <a:picLocks noChangeAspect="1"/>
          </p:cNvPicPr>
          <p:nvPr/>
        </p:nvPicPr>
        <p:blipFill>
          <a:blip r:embed="rId7"/>
          <a:stretch>
            <a:fillRect/>
          </a:stretch>
        </p:blipFill>
        <p:spPr>
          <a:xfrm>
            <a:off x="6938288" y="3841529"/>
            <a:ext cx="5001996" cy="2676113"/>
          </a:xfrm>
          <a:prstGeom prst="rect">
            <a:avLst/>
          </a:prstGeom>
        </p:spPr>
      </p:pic>
    </p:spTree>
    <p:extLst>
      <p:ext uri="{BB962C8B-B14F-4D97-AF65-F5344CB8AC3E}">
        <p14:creationId xmlns:p14="http://schemas.microsoft.com/office/powerpoint/2010/main" val="3127206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8E5AE-B89F-4796-ACCE-DF21C3D31AE3}"/>
              </a:ext>
            </a:extLst>
          </p:cNvPr>
          <p:cNvSpPr>
            <a:spLocks noGrp="1"/>
          </p:cNvSpPr>
          <p:nvPr>
            <p:ph type="title"/>
          </p:nvPr>
        </p:nvSpPr>
        <p:spPr/>
        <p:txBody>
          <a:bodyPr/>
          <a:lstStyle/>
          <a:p>
            <a:r>
              <a:rPr lang="en-GB" dirty="0"/>
              <a:t>Uncertainty, Traceability and QA</a:t>
            </a:r>
          </a:p>
        </p:txBody>
      </p:sp>
      <p:sp>
        <p:nvSpPr>
          <p:cNvPr id="6" name="TextBox 5">
            <a:extLst>
              <a:ext uri="{FF2B5EF4-FFF2-40B4-BE49-F238E27FC236}">
                <a16:creationId xmlns:a16="http://schemas.microsoft.com/office/drawing/2014/main" id="{4D43D402-26FA-4AE2-90AC-21306C75D59C}"/>
              </a:ext>
            </a:extLst>
          </p:cNvPr>
          <p:cNvSpPr txBox="1"/>
          <p:nvPr/>
        </p:nvSpPr>
        <p:spPr>
          <a:xfrm>
            <a:off x="1423086" y="1322773"/>
            <a:ext cx="8031632" cy="4001095"/>
          </a:xfrm>
          <a:prstGeom prst="rect">
            <a:avLst/>
          </a:prstGeom>
          <a:noFill/>
        </p:spPr>
        <p:txBody>
          <a:bodyPr wrap="square" rtlCol="0">
            <a:spAutoFit/>
          </a:bodyPr>
          <a:lstStyle/>
          <a:p>
            <a:r>
              <a:rPr lang="en-GB" sz="2000" b="1" dirty="0"/>
              <a:t>Challenges – Next steps</a:t>
            </a:r>
          </a:p>
          <a:p>
            <a:pPr marL="285750" indent="-285750">
              <a:buFont typeface="Arial" panose="020B0604020202020204" pitchFamily="34" charset="0"/>
              <a:buChar char="•"/>
            </a:pPr>
            <a:r>
              <a:rPr lang="en-GB" sz="1800" dirty="0">
                <a:solidFill>
                  <a:srgbClr val="0070C0"/>
                </a:solidFill>
              </a:rPr>
              <a:t>Cannot quantify/assess all sources of uncertainty</a:t>
            </a:r>
          </a:p>
          <a:p>
            <a:pPr marL="285750" indent="-285750">
              <a:buFont typeface="Arial" panose="020B0604020202020204" pitchFamily="34" charset="0"/>
              <a:buChar char="•"/>
            </a:pPr>
            <a:endParaRPr lang="en-GB" sz="1800" dirty="0">
              <a:solidFill>
                <a:srgbClr val="0070C0"/>
              </a:solidFill>
            </a:endParaRPr>
          </a:p>
          <a:p>
            <a:pPr marL="285750" indent="-285750">
              <a:buFont typeface="Arial" panose="020B0604020202020204" pitchFamily="34" charset="0"/>
              <a:buChar char="•"/>
            </a:pPr>
            <a:r>
              <a:rPr lang="en-GB" sz="1800" dirty="0">
                <a:solidFill>
                  <a:srgbClr val="0070C0"/>
                </a:solidFill>
              </a:rPr>
              <a:t>Per pixel uncertainty is not easy </a:t>
            </a:r>
          </a:p>
          <a:p>
            <a:pPr lvl="2"/>
            <a:r>
              <a:rPr lang="en-GB" sz="1800" dirty="0">
                <a:solidFill>
                  <a:schemeClr val="tx1"/>
                </a:solidFill>
              </a:rPr>
              <a:t>         – accounting for adjacent pixel interactions etc</a:t>
            </a:r>
          </a:p>
          <a:p>
            <a:pPr lvl="2"/>
            <a:endParaRPr lang="en-GB" sz="1800" dirty="0">
              <a:solidFill>
                <a:schemeClr val="tx1"/>
              </a:solidFill>
            </a:endParaRPr>
          </a:p>
          <a:p>
            <a:pPr marL="285750" indent="-285750">
              <a:buFont typeface="Arial" panose="020B0604020202020204" pitchFamily="34" charset="0"/>
              <a:buChar char="•"/>
            </a:pPr>
            <a:r>
              <a:rPr lang="en-GB" sz="1800" dirty="0">
                <a:solidFill>
                  <a:srgbClr val="0070C0"/>
                </a:solidFill>
              </a:rPr>
              <a:t>Data volume increase can be dramatic </a:t>
            </a:r>
          </a:p>
          <a:p>
            <a:r>
              <a:rPr lang="en-GB" sz="1800" dirty="0">
                <a:solidFill>
                  <a:srgbClr val="0070C0"/>
                </a:solidFill>
              </a:rPr>
              <a:t>         </a:t>
            </a:r>
            <a:r>
              <a:rPr lang="en-GB" sz="1800" dirty="0">
                <a:solidFill>
                  <a:srgbClr val="002060"/>
                </a:solidFill>
              </a:rPr>
              <a:t>– How do we deal with this for user?</a:t>
            </a:r>
          </a:p>
          <a:p>
            <a:r>
              <a:rPr lang="en-GB" sz="1800" dirty="0">
                <a:solidFill>
                  <a:srgbClr val="002060"/>
                </a:solidFill>
              </a:rPr>
              <a:t>          - </a:t>
            </a:r>
            <a:r>
              <a:rPr lang="en-GB" sz="1800" dirty="0">
                <a:solidFill>
                  <a:srgbClr val="FF0000"/>
                </a:solidFill>
              </a:rPr>
              <a:t>Discussions with WGISS</a:t>
            </a:r>
          </a:p>
          <a:p>
            <a:endParaRPr lang="en-GB" sz="1800" dirty="0">
              <a:solidFill>
                <a:srgbClr val="002060"/>
              </a:solidFill>
            </a:endParaRPr>
          </a:p>
          <a:p>
            <a:pPr marL="285750" indent="-285750">
              <a:buFont typeface="Arial" panose="020B0604020202020204" pitchFamily="34" charset="0"/>
              <a:buChar char="•"/>
            </a:pPr>
            <a:r>
              <a:rPr lang="en-GB" sz="1800" dirty="0">
                <a:solidFill>
                  <a:srgbClr val="0070C0"/>
                </a:solidFill>
              </a:rPr>
              <a:t>Level 1 – Level 2 etc </a:t>
            </a:r>
          </a:p>
          <a:p>
            <a:pPr marL="285750" indent="-285750">
              <a:buFont typeface="Arial" panose="020B0604020202020204" pitchFamily="34" charset="0"/>
              <a:buChar char="•"/>
            </a:pPr>
            <a:endParaRPr lang="en-GB" sz="1800" dirty="0">
              <a:solidFill>
                <a:srgbClr val="0070C0"/>
              </a:solidFill>
            </a:endParaRPr>
          </a:p>
          <a:p>
            <a:pPr marL="285750" indent="-285750">
              <a:buFont typeface="Arial" panose="020B0604020202020204" pitchFamily="34" charset="0"/>
              <a:buChar char="•"/>
            </a:pPr>
            <a:r>
              <a:rPr lang="en-GB" sz="1800" dirty="0">
                <a:solidFill>
                  <a:srgbClr val="FF0000"/>
                </a:solidFill>
              </a:rPr>
              <a:t>Follow-on workshop (first at </a:t>
            </a:r>
            <a:r>
              <a:rPr lang="en-GB" sz="1800" dirty="0" err="1">
                <a:solidFill>
                  <a:srgbClr val="FF0000"/>
                </a:solidFill>
              </a:rPr>
              <a:t>Jacie</a:t>
            </a:r>
            <a:r>
              <a:rPr lang="en-GB" sz="1800" dirty="0">
                <a:solidFill>
                  <a:srgbClr val="FF0000"/>
                </a:solidFill>
              </a:rPr>
              <a:t> mid march) + interactions with WGISS on strategies for handling and reporting Uc</a:t>
            </a:r>
          </a:p>
        </p:txBody>
      </p:sp>
    </p:spTree>
    <p:extLst>
      <p:ext uri="{BB962C8B-B14F-4D97-AF65-F5344CB8AC3E}">
        <p14:creationId xmlns:p14="http://schemas.microsoft.com/office/powerpoint/2010/main" val="462318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180EE-E3C7-0DAE-BF25-0E484839E244}"/>
              </a:ext>
            </a:extLst>
          </p:cNvPr>
          <p:cNvSpPr>
            <a:spLocks noGrp="1"/>
          </p:cNvSpPr>
          <p:nvPr>
            <p:ph type="title"/>
          </p:nvPr>
        </p:nvSpPr>
        <p:spPr/>
        <p:txBody>
          <a:bodyPr/>
          <a:lstStyle/>
          <a:p>
            <a:r>
              <a:rPr lang="en-GB" dirty="0"/>
              <a:t>Test-Sites</a:t>
            </a:r>
          </a:p>
        </p:txBody>
      </p:sp>
      <p:pic>
        <p:nvPicPr>
          <p:cNvPr id="4" name="Picture 3">
            <a:extLst>
              <a:ext uri="{FF2B5EF4-FFF2-40B4-BE49-F238E27FC236}">
                <a16:creationId xmlns:a16="http://schemas.microsoft.com/office/drawing/2014/main" id="{4245EF88-F64A-995F-E173-A2D89C2F22A6}"/>
              </a:ext>
            </a:extLst>
          </p:cNvPr>
          <p:cNvPicPr>
            <a:picLocks noChangeAspect="1"/>
          </p:cNvPicPr>
          <p:nvPr/>
        </p:nvPicPr>
        <p:blipFill>
          <a:blip r:embed="rId2"/>
          <a:stretch>
            <a:fillRect/>
          </a:stretch>
        </p:blipFill>
        <p:spPr>
          <a:xfrm>
            <a:off x="463282" y="1588871"/>
            <a:ext cx="5039591" cy="3429000"/>
          </a:xfrm>
          <a:prstGeom prst="rect">
            <a:avLst/>
          </a:prstGeom>
        </p:spPr>
      </p:pic>
      <p:pic>
        <p:nvPicPr>
          <p:cNvPr id="5" name="Picture 4">
            <a:extLst>
              <a:ext uri="{FF2B5EF4-FFF2-40B4-BE49-F238E27FC236}">
                <a16:creationId xmlns:a16="http://schemas.microsoft.com/office/drawing/2014/main" id="{423199A7-05DC-F0D6-0A45-F4DA85FC765E}"/>
              </a:ext>
            </a:extLst>
          </p:cNvPr>
          <p:cNvPicPr>
            <a:picLocks noChangeAspect="1"/>
          </p:cNvPicPr>
          <p:nvPr/>
        </p:nvPicPr>
        <p:blipFill>
          <a:blip r:embed="rId3"/>
          <a:stretch>
            <a:fillRect/>
          </a:stretch>
        </p:blipFill>
        <p:spPr>
          <a:xfrm>
            <a:off x="6425036" y="1588871"/>
            <a:ext cx="5512147" cy="3125171"/>
          </a:xfrm>
          <a:prstGeom prst="rect">
            <a:avLst/>
          </a:prstGeom>
        </p:spPr>
      </p:pic>
      <p:sp>
        <p:nvSpPr>
          <p:cNvPr id="7" name="TextBox 6">
            <a:extLst>
              <a:ext uri="{FF2B5EF4-FFF2-40B4-BE49-F238E27FC236}">
                <a16:creationId xmlns:a16="http://schemas.microsoft.com/office/drawing/2014/main" id="{64C90C7E-5F17-9E76-700D-F10AB9780C16}"/>
              </a:ext>
            </a:extLst>
          </p:cNvPr>
          <p:cNvSpPr txBox="1"/>
          <p:nvPr/>
        </p:nvSpPr>
        <p:spPr>
          <a:xfrm>
            <a:off x="6689129" y="4847181"/>
            <a:ext cx="5069150" cy="461665"/>
          </a:xfrm>
          <a:prstGeom prst="rect">
            <a:avLst/>
          </a:prstGeom>
          <a:noFill/>
        </p:spPr>
        <p:txBody>
          <a:bodyPr wrap="square" rtlCol="0">
            <a:spAutoFit/>
          </a:bodyPr>
          <a:lstStyle/>
          <a:p>
            <a:r>
              <a:rPr lang="en-GB" sz="2400" b="1" dirty="0"/>
              <a:t>Eyal Ben-Dor   Tel Aviv university</a:t>
            </a:r>
          </a:p>
        </p:txBody>
      </p:sp>
      <p:sp>
        <p:nvSpPr>
          <p:cNvPr id="8" name="TextBox 7">
            <a:extLst>
              <a:ext uri="{FF2B5EF4-FFF2-40B4-BE49-F238E27FC236}">
                <a16:creationId xmlns:a16="http://schemas.microsoft.com/office/drawing/2014/main" id="{72DC0CD2-4FDE-67BA-7074-DB53ADD14262}"/>
              </a:ext>
            </a:extLst>
          </p:cNvPr>
          <p:cNvSpPr txBox="1"/>
          <p:nvPr/>
        </p:nvSpPr>
        <p:spPr>
          <a:xfrm>
            <a:off x="573894" y="5269129"/>
            <a:ext cx="5069150" cy="461665"/>
          </a:xfrm>
          <a:prstGeom prst="rect">
            <a:avLst/>
          </a:prstGeom>
          <a:noFill/>
        </p:spPr>
        <p:txBody>
          <a:bodyPr wrap="square" rtlCol="0">
            <a:spAutoFit/>
          </a:bodyPr>
          <a:lstStyle/>
          <a:p>
            <a:r>
              <a:rPr lang="en-GB" sz="2400" b="1" dirty="0"/>
              <a:t>Ling </a:t>
            </a:r>
            <a:r>
              <a:rPr lang="en-GB" sz="2400" b="1" dirty="0" err="1"/>
              <a:t>Ling</a:t>
            </a:r>
            <a:r>
              <a:rPr lang="en-GB" sz="2400" b="1" dirty="0"/>
              <a:t> Ma   AIR</a:t>
            </a:r>
          </a:p>
        </p:txBody>
      </p:sp>
    </p:spTree>
    <p:extLst>
      <p:ext uri="{BB962C8B-B14F-4D97-AF65-F5344CB8AC3E}">
        <p14:creationId xmlns:p14="http://schemas.microsoft.com/office/powerpoint/2010/main" val="2036508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DC31-9CAD-998C-A7EB-ABB01A629F36}"/>
              </a:ext>
            </a:extLst>
          </p:cNvPr>
          <p:cNvSpPr>
            <a:spLocks noGrp="1"/>
          </p:cNvSpPr>
          <p:nvPr>
            <p:ph type="title"/>
          </p:nvPr>
        </p:nvSpPr>
        <p:spPr/>
        <p:txBody>
          <a:bodyPr/>
          <a:lstStyle/>
          <a:p>
            <a:r>
              <a:rPr lang="en-GB" dirty="0" err="1"/>
              <a:t>TIRCalNet</a:t>
            </a:r>
            <a:r>
              <a:rPr lang="en-GB" dirty="0"/>
              <a:t>/IR</a:t>
            </a:r>
          </a:p>
        </p:txBody>
      </p:sp>
      <p:graphicFrame>
        <p:nvGraphicFramePr>
          <p:cNvPr id="3" name="Table 2">
            <a:extLst>
              <a:ext uri="{FF2B5EF4-FFF2-40B4-BE49-F238E27FC236}">
                <a16:creationId xmlns:a16="http://schemas.microsoft.com/office/drawing/2014/main" id="{D85E5059-017F-CADE-6E8C-BC950C92384C}"/>
              </a:ext>
            </a:extLst>
          </p:cNvPr>
          <p:cNvGraphicFramePr>
            <a:graphicFrameLocks noGrp="1"/>
          </p:cNvGraphicFramePr>
          <p:nvPr>
            <p:extLst>
              <p:ext uri="{D42A27DB-BD31-4B8C-83A1-F6EECF244321}">
                <p14:modId xmlns:p14="http://schemas.microsoft.com/office/powerpoint/2010/main" val="70159406"/>
              </p:ext>
            </p:extLst>
          </p:nvPr>
        </p:nvGraphicFramePr>
        <p:xfrm>
          <a:off x="115975" y="1130880"/>
          <a:ext cx="8246111" cy="4389120"/>
        </p:xfrm>
        <a:graphic>
          <a:graphicData uri="http://schemas.openxmlformats.org/drawingml/2006/table">
            <a:tbl>
              <a:tblPr firstRow="1" bandRow="1"/>
              <a:tblGrid>
                <a:gridCol w="3662930">
                  <a:extLst>
                    <a:ext uri="{9D8B030D-6E8A-4147-A177-3AD203B41FA5}">
                      <a16:colId xmlns:a16="http://schemas.microsoft.com/office/drawing/2014/main" val="510084722"/>
                    </a:ext>
                  </a:extLst>
                </a:gridCol>
                <a:gridCol w="2108820">
                  <a:extLst>
                    <a:ext uri="{9D8B030D-6E8A-4147-A177-3AD203B41FA5}">
                      <a16:colId xmlns:a16="http://schemas.microsoft.com/office/drawing/2014/main" val="220545068"/>
                    </a:ext>
                  </a:extLst>
                </a:gridCol>
                <a:gridCol w="2474361">
                  <a:extLst>
                    <a:ext uri="{9D8B030D-6E8A-4147-A177-3AD203B41FA5}">
                      <a16:colId xmlns:a16="http://schemas.microsoft.com/office/drawing/2014/main" val="1544904273"/>
                    </a:ext>
                  </a:extLst>
                </a:gridCol>
              </a:tblGrid>
              <a:tr h="0">
                <a:tc>
                  <a:txBody>
                    <a:bodyPr/>
                    <a:lstStyle/>
                    <a:p>
                      <a:pPr algn="just"/>
                      <a:r>
                        <a:rPr lang="en-GB" sz="1800" b="1" baseline="0">
                          <a:solidFill>
                            <a:srgbClr val="FFFFFF"/>
                          </a:solidFill>
                          <a:effectLst/>
                          <a:latin typeface="Calibri" panose="020F0502020204030204" pitchFamily="34" charset="0"/>
                          <a:ea typeface="Calibri" panose="020F0502020204030204" pitchFamily="34" charset="0"/>
                          <a:cs typeface="Arial" panose="020B0604020202020204" pitchFamily="34" charset="0"/>
                        </a:rPr>
                        <a:t>Presentation</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4472C4"/>
                    </a:solidFill>
                  </a:tcPr>
                </a:tc>
                <a:tc>
                  <a:txBody>
                    <a:bodyPr/>
                    <a:lstStyle/>
                    <a:p>
                      <a:pPr algn="just"/>
                      <a:r>
                        <a:rPr lang="en-GB" sz="1800" b="1" baseline="0">
                          <a:solidFill>
                            <a:srgbClr val="FFFFFF"/>
                          </a:solidFill>
                          <a:effectLst/>
                          <a:latin typeface="Calibri" panose="020F0502020204030204" pitchFamily="34" charset="0"/>
                          <a:ea typeface="Calibri" panose="020F0502020204030204" pitchFamily="34" charset="0"/>
                          <a:cs typeface="Arial" panose="020B0604020202020204" pitchFamily="34" charset="0"/>
                        </a:rPr>
                        <a:t>By</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4472C4"/>
                    </a:solidFill>
                  </a:tcPr>
                </a:tc>
                <a:tc>
                  <a:txBody>
                    <a:bodyPr/>
                    <a:lstStyle/>
                    <a:p>
                      <a:pPr algn="just"/>
                      <a:r>
                        <a:rPr lang="en-GB" sz="1800" b="1" baseline="0">
                          <a:solidFill>
                            <a:srgbClr val="FFFFFF"/>
                          </a:solidFill>
                          <a:effectLst/>
                          <a:latin typeface="Calibri" panose="020F0502020204030204" pitchFamily="34" charset="0"/>
                          <a:ea typeface="Calibri" panose="020F0502020204030204" pitchFamily="34" charset="0"/>
                          <a:cs typeface="Arial" panose="020B0604020202020204" pitchFamily="34" charset="0"/>
                        </a:rPr>
                        <a:t>Filename</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4472C4"/>
                    </a:solidFill>
                  </a:tcPr>
                </a:tc>
                <a:extLst>
                  <a:ext uri="{0D108BD9-81ED-4DB2-BD59-A6C34878D82A}">
                    <a16:rowId xmlns:a16="http://schemas.microsoft.com/office/drawing/2014/main" val="2837732842"/>
                  </a:ext>
                </a:extLst>
              </a:tr>
              <a:tr h="0">
                <a:tc>
                  <a:txBody>
                    <a:bodyPr/>
                    <a:lstStyle/>
                    <a:p>
                      <a:pPr algn="just"/>
                      <a:r>
                        <a:rPr lang="en-GB" sz="1800" baseline="0">
                          <a:solidFill>
                            <a:srgbClr val="000000"/>
                          </a:solidFill>
                          <a:effectLst/>
                          <a:latin typeface="Calibri" panose="020F0502020204030204" pitchFamily="34" charset="0"/>
                          <a:ea typeface="Calibri" panose="020F0502020204030204" pitchFamily="34" charset="0"/>
                          <a:cs typeface="Arial" panose="020B0604020202020204" pitchFamily="34" charset="0"/>
                        </a:rPr>
                        <a:t>TIRCalNet Update</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tc>
                  <a:txBody>
                    <a:bodyPr/>
                    <a:lstStyle/>
                    <a:p>
                      <a:pPr algn="just"/>
                      <a:r>
                        <a:rPr lang="en-GB" sz="1800" baseline="0">
                          <a:solidFill>
                            <a:srgbClr val="000000"/>
                          </a:solidFill>
                          <a:effectLst/>
                          <a:latin typeface="Calibri" panose="020F0502020204030204" pitchFamily="34" charset="0"/>
                          <a:ea typeface="Calibri" panose="020F0502020204030204" pitchFamily="34" charset="0"/>
                          <a:cs typeface="Arial" panose="020B0604020202020204" pitchFamily="34" charset="0"/>
                        </a:rPr>
                        <a:t>Steffen Dransfeld</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tc>
                  <a:txBody>
                    <a:bodyPr/>
                    <a:lstStyle/>
                    <a:p>
                      <a:pPr algn="just"/>
                      <a:r>
                        <a:rPr lang="en-GB" sz="1800" baseline="0">
                          <a:solidFill>
                            <a:srgbClr val="000000"/>
                          </a:solidFill>
                          <a:effectLst/>
                          <a:latin typeface="Calibri" panose="020F0502020204030204" pitchFamily="34" charset="0"/>
                          <a:ea typeface="Calibri" panose="020F0502020204030204" pitchFamily="34" charset="0"/>
                          <a:cs typeface="Arial" panose="020B0604020202020204" pitchFamily="34" charset="0"/>
                        </a:rPr>
                        <a:t>31_Dransfeld_TIRCalNet.pdf</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extLst>
                  <a:ext uri="{0D108BD9-81ED-4DB2-BD59-A6C34878D82A}">
                    <a16:rowId xmlns:a16="http://schemas.microsoft.com/office/drawing/2014/main" val="2223933474"/>
                  </a:ext>
                </a:extLst>
              </a:tr>
              <a:tr h="0">
                <a:tc>
                  <a:txBody>
                    <a:bodyPr/>
                    <a:lstStyle/>
                    <a:p>
                      <a:pPr algn="just"/>
                      <a:r>
                        <a:rPr lang="en-GB" sz="1800" baseline="0">
                          <a:effectLst/>
                          <a:latin typeface="Calibri" panose="020F0502020204030204" pitchFamily="34" charset="0"/>
                          <a:ea typeface="Calibri" panose="020F0502020204030204" pitchFamily="34" charset="0"/>
                          <a:cs typeface="Arial" panose="020B0604020202020204" pitchFamily="34" charset="0"/>
                        </a:rPr>
                        <a:t>Instrumented Site to TIR Cal/Val </a:t>
                      </a: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tc>
                  <a:txBody>
                    <a:bodyPr/>
                    <a:lstStyle/>
                    <a:p>
                      <a:pPr algn="just"/>
                      <a:r>
                        <a:rPr lang="en-GB" sz="1800" baseline="0">
                          <a:effectLst/>
                          <a:latin typeface="Calibri" panose="020F0502020204030204" pitchFamily="34" charset="0"/>
                          <a:ea typeface="Calibri" panose="020F0502020204030204" pitchFamily="34" charset="0"/>
                          <a:cs typeface="Arial" panose="020B0604020202020204" pitchFamily="34" charset="0"/>
                        </a:rPr>
                        <a:t>Morgane Chapelier</a:t>
                      </a: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tc>
                  <a:txBody>
                    <a:bodyPr/>
                    <a:lstStyle/>
                    <a:p>
                      <a:pPr algn="just"/>
                      <a:r>
                        <a:rPr lang="en-GB" sz="1800" baseline="0">
                          <a:effectLst/>
                          <a:latin typeface="Calibri" panose="020F0502020204030204" pitchFamily="34" charset="0"/>
                          <a:ea typeface="Calibri" panose="020F0502020204030204" pitchFamily="34" charset="0"/>
                          <a:cs typeface="Arial" panose="020B0604020202020204" pitchFamily="34" charset="0"/>
                        </a:rPr>
                        <a:t>32_Chapelier_TIRCalVal.pdf</a:t>
                      </a: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extLst>
                  <a:ext uri="{0D108BD9-81ED-4DB2-BD59-A6C34878D82A}">
                    <a16:rowId xmlns:a16="http://schemas.microsoft.com/office/drawing/2014/main" val="2064049421"/>
                  </a:ext>
                </a:extLst>
              </a:tr>
              <a:tr h="0">
                <a:tc>
                  <a:txBody>
                    <a:bodyPr/>
                    <a:lstStyle/>
                    <a:p>
                      <a:pPr algn="just"/>
                      <a:r>
                        <a:rPr lang="en-GB" sz="1800" baseline="0">
                          <a:solidFill>
                            <a:srgbClr val="000000"/>
                          </a:solidFill>
                          <a:effectLst/>
                          <a:latin typeface="Calibri" panose="020F0502020204030204" pitchFamily="34" charset="0"/>
                          <a:ea typeface="Calibri" panose="020F0502020204030204" pitchFamily="34" charset="0"/>
                          <a:cs typeface="Arial" panose="020B0604020202020204" pitchFamily="34" charset="0"/>
                        </a:rPr>
                        <a:t>TIR Cal/Val at La Crau</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tc>
                  <a:txBody>
                    <a:bodyPr/>
                    <a:lstStyle/>
                    <a:p>
                      <a:pPr algn="just"/>
                      <a:r>
                        <a:rPr lang="en-GB" sz="1800" baseline="0">
                          <a:solidFill>
                            <a:srgbClr val="000000"/>
                          </a:solidFill>
                          <a:effectLst/>
                          <a:latin typeface="Calibri" panose="020F0502020204030204" pitchFamily="34" charset="0"/>
                          <a:ea typeface="Calibri" panose="020F0502020204030204" pitchFamily="34" charset="0"/>
                          <a:cs typeface="Arial" panose="020B0604020202020204" pitchFamily="34" charset="0"/>
                        </a:rPr>
                        <a:t>Sebastien Marcq</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tc>
                  <a:txBody>
                    <a:bodyPr/>
                    <a:lstStyle/>
                    <a:p>
                      <a:pPr algn="just"/>
                      <a:r>
                        <a:rPr lang="en-GB" sz="1800" baseline="0">
                          <a:solidFill>
                            <a:srgbClr val="000000"/>
                          </a:solidFill>
                          <a:effectLst/>
                          <a:latin typeface="Calibri" panose="020F0502020204030204" pitchFamily="34" charset="0"/>
                          <a:ea typeface="Calibri" panose="020F0502020204030204" pitchFamily="34" charset="0"/>
                          <a:cs typeface="Arial" panose="020B0604020202020204" pitchFamily="34" charset="0"/>
                        </a:rPr>
                        <a:t>33_Marcq_La_Crau.pdf</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extLst>
                  <a:ext uri="{0D108BD9-81ED-4DB2-BD59-A6C34878D82A}">
                    <a16:rowId xmlns:a16="http://schemas.microsoft.com/office/drawing/2014/main" val="4130601884"/>
                  </a:ext>
                </a:extLst>
              </a:tr>
              <a:tr h="0">
                <a:tc>
                  <a:txBody>
                    <a:bodyPr/>
                    <a:lstStyle/>
                    <a:p>
                      <a:pPr algn="just"/>
                      <a:r>
                        <a:rPr lang="en-GB" sz="1800" baseline="0">
                          <a:effectLst/>
                          <a:latin typeface="Calibri" panose="020F0502020204030204" pitchFamily="34" charset="0"/>
                          <a:ea typeface="Calibri" panose="020F0502020204030204" pitchFamily="34" charset="0"/>
                          <a:cs typeface="Arial" panose="020B0604020202020204" pitchFamily="34" charset="0"/>
                        </a:rPr>
                        <a:t>Validation of Thermal Infrared Satellite Measurements Using Automated Validations Sites</a:t>
                      </a: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tc>
                  <a:txBody>
                    <a:bodyPr/>
                    <a:lstStyle/>
                    <a:p>
                      <a:pPr algn="just"/>
                      <a:r>
                        <a:rPr lang="en-GB" sz="1800" baseline="0" dirty="0">
                          <a:effectLst/>
                          <a:latin typeface="Calibri" panose="020F0502020204030204" pitchFamily="34" charset="0"/>
                          <a:ea typeface="Calibri" panose="020F0502020204030204" pitchFamily="34" charset="0"/>
                          <a:cs typeface="Arial" panose="020B0604020202020204" pitchFamily="34" charset="0"/>
                        </a:rPr>
                        <a:t>Simon Hook</a:t>
                      </a: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tc>
                  <a:txBody>
                    <a:bodyPr/>
                    <a:lstStyle/>
                    <a:p>
                      <a:pPr algn="just"/>
                      <a:r>
                        <a:rPr lang="en-GB" sz="1800" baseline="0">
                          <a:effectLst/>
                          <a:latin typeface="Calibri" panose="020F0502020204030204" pitchFamily="34" charset="0"/>
                          <a:ea typeface="Calibri" panose="020F0502020204030204" pitchFamily="34" charset="0"/>
                          <a:cs typeface="Arial" panose="020B0604020202020204" pitchFamily="34" charset="0"/>
                        </a:rPr>
                        <a:t>34_Hook_JPL_TIRVal.pdf</a:t>
                      </a: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extLst>
                  <a:ext uri="{0D108BD9-81ED-4DB2-BD59-A6C34878D82A}">
                    <a16:rowId xmlns:a16="http://schemas.microsoft.com/office/drawing/2014/main" val="2237347008"/>
                  </a:ext>
                </a:extLst>
              </a:tr>
              <a:tr h="0">
                <a:tc>
                  <a:txBody>
                    <a:bodyPr/>
                    <a:lstStyle/>
                    <a:p>
                      <a:pPr algn="just"/>
                      <a:endParaRPr lang="en-GB" sz="1800" baseline="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tc>
                  <a:txBody>
                    <a:bodyPr/>
                    <a:lstStyle/>
                    <a:p>
                      <a:pPr algn="just"/>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tc>
                  <a:txBody>
                    <a:bodyPr/>
                    <a:lstStyle/>
                    <a:p>
                      <a:pPr algn="just"/>
                      <a:endParaRPr lang="en-GB" sz="1800" baseline="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extLst>
                  <a:ext uri="{0D108BD9-81ED-4DB2-BD59-A6C34878D82A}">
                    <a16:rowId xmlns:a16="http://schemas.microsoft.com/office/drawing/2014/main" val="1719523449"/>
                  </a:ext>
                </a:extLst>
              </a:tr>
              <a:tr h="0">
                <a:tc>
                  <a:txBody>
                    <a:bodyPr/>
                    <a:lstStyle/>
                    <a:p>
                      <a:pPr algn="just"/>
                      <a:r>
                        <a:rPr lang="en-GB" sz="1800" baseline="0">
                          <a:effectLst/>
                          <a:latin typeface="Calibri" panose="020F0502020204030204" pitchFamily="34" charset="0"/>
                          <a:ea typeface="Calibri" panose="020F0502020204030204" pitchFamily="34" charset="0"/>
                          <a:cs typeface="Arial" panose="020B0604020202020204" pitchFamily="34" charset="0"/>
                        </a:rPr>
                        <a:t>ASTeRN – Advanced Surface Temperature Radiometer Network</a:t>
                      </a: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tc>
                  <a:txBody>
                    <a:bodyPr/>
                    <a:lstStyle/>
                    <a:p>
                      <a:pPr algn="just"/>
                      <a:r>
                        <a:rPr lang="en-GB" sz="1800" baseline="0">
                          <a:effectLst/>
                          <a:latin typeface="Calibri" panose="020F0502020204030204" pitchFamily="34" charset="0"/>
                          <a:ea typeface="Calibri" panose="020F0502020204030204" pitchFamily="34" charset="0"/>
                          <a:cs typeface="Arial" panose="020B0604020202020204" pitchFamily="34" charset="0"/>
                        </a:rPr>
                        <a:t>Dave Smith</a:t>
                      </a: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tc>
                  <a:txBody>
                    <a:bodyPr/>
                    <a:lstStyle/>
                    <a:p>
                      <a:pPr algn="just"/>
                      <a:r>
                        <a:rPr lang="en-GB" sz="1800" baseline="0">
                          <a:effectLst/>
                          <a:latin typeface="Calibri" panose="020F0502020204030204" pitchFamily="34" charset="0"/>
                          <a:ea typeface="Calibri" panose="020F0502020204030204" pitchFamily="34" charset="0"/>
                          <a:cs typeface="Arial" panose="020B0604020202020204" pitchFamily="34" charset="0"/>
                        </a:rPr>
                        <a:t>36_Smith_ASTeRN.pdf</a:t>
                      </a: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extLst>
                  <a:ext uri="{0D108BD9-81ED-4DB2-BD59-A6C34878D82A}">
                    <a16:rowId xmlns:a16="http://schemas.microsoft.com/office/drawing/2014/main" val="3517271636"/>
                  </a:ext>
                </a:extLst>
              </a:tr>
              <a:tr h="0">
                <a:tc>
                  <a:txBody>
                    <a:bodyPr/>
                    <a:lstStyle/>
                    <a:p>
                      <a:pPr algn="just"/>
                      <a:r>
                        <a:rPr lang="en-GB" sz="1800" baseline="0">
                          <a:solidFill>
                            <a:srgbClr val="000000"/>
                          </a:solidFill>
                          <a:effectLst/>
                          <a:latin typeface="Calibri" panose="020F0502020204030204" pitchFamily="34" charset="0"/>
                          <a:ea typeface="Calibri" panose="020F0502020204030204" pitchFamily="34" charset="0"/>
                          <a:cs typeface="Arial" panose="020B0604020202020204" pitchFamily="34" charset="0"/>
                        </a:rPr>
                        <a:t>CEOS IR Radiometer Comparison</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tc>
                  <a:txBody>
                    <a:bodyPr/>
                    <a:lstStyle/>
                    <a:p>
                      <a:pPr algn="just"/>
                      <a:r>
                        <a:rPr lang="en-GB" sz="1800" baseline="0">
                          <a:solidFill>
                            <a:srgbClr val="000000"/>
                          </a:solidFill>
                          <a:effectLst/>
                          <a:latin typeface="Calibri" panose="020F0502020204030204" pitchFamily="34" charset="0"/>
                          <a:ea typeface="Calibri" panose="020F0502020204030204" pitchFamily="34" charset="0"/>
                          <a:cs typeface="Arial" panose="020B0604020202020204" pitchFamily="34" charset="0"/>
                        </a:rPr>
                        <a:t>Yoshiro Yamada</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tc>
                  <a:txBody>
                    <a:bodyPr/>
                    <a:lstStyle/>
                    <a:p>
                      <a:pPr algn="just"/>
                      <a:r>
                        <a:rPr lang="en-GB" sz="1800" baseline="0">
                          <a:solidFill>
                            <a:srgbClr val="000000"/>
                          </a:solidFill>
                          <a:effectLst/>
                          <a:latin typeface="Calibri" panose="020F0502020204030204" pitchFamily="34" charset="0"/>
                          <a:ea typeface="Calibri" panose="020F0502020204030204" pitchFamily="34" charset="0"/>
                          <a:cs typeface="Arial" panose="020B0604020202020204" pitchFamily="34" charset="0"/>
                        </a:rPr>
                        <a:t>37_Yamada_IR_comparison.pdf</a:t>
                      </a:r>
                      <a:endParaRPr lang="en-GB" sz="1800" baseline="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solidFill>
                      <a:srgbClr val="D0DBF0"/>
                    </a:solidFill>
                  </a:tcPr>
                </a:tc>
                <a:extLst>
                  <a:ext uri="{0D108BD9-81ED-4DB2-BD59-A6C34878D82A}">
                    <a16:rowId xmlns:a16="http://schemas.microsoft.com/office/drawing/2014/main" val="2783900754"/>
                  </a:ext>
                </a:extLst>
              </a:tr>
              <a:tr h="0">
                <a:tc>
                  <a:txBody>
                    <a:bodyPr/>
                    <a:lstStyle/>
                    <a:p>
                      <a:pPr algn="just"/>
                      <a:r>
                        <a:rPr lang="en-GB" sz="1800" baseline="0">
                          <a:effectLst/>
                          <a:latin typeface="Calibri" panose="020F0502020204030204" pitchFamily="34" charset="0"/>
                          <a:ea typeface="Calibri" panose="020F0502020204030204" pitchFamily="34" charset="0"/>
                          <a:cs typeface="Arial" panose="020B0604020202020204" pitchFamily="34" charset="0"/>
                        </a:rPr>
                        <a:t>Realtime Thermal Data for Highly Dynamic Events</a:t>
                      </a:r>
                    </a:p>
                  </a:txBody>
                  <a:tcPr marL="68580" marR="68580" marT="0" marB="0">
                    <a:lnL w="12700" cap="flat" cmpd="sng" algn="ctr">
                      <a:solidFill>
                        <a:srgbClr val="7295D2"/>
                      </a:solidFill>
                      <a:prstDash val="solid"/>
                      <a:round/>
                      <a:headEnd type="none" w="med" len="med"/>
                      <a:tailEnd type="none" w="med" len="med"/>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tc>
                  <a:txBody>
                    <a:bodyPr/>
                    <a:lstStyle/>
                    <a:p>
                      <a:pPr algn="just"/>
                      <a:r>
                        <a:rPr lang="en-GB" sz="1800" baseline="0">
                          <a:effectLst/>
                          <a:latin typeface="Calibri" panose="020F0502020204030204" pitchFamily="34" charset="0"/>
                          <a:ea typeface="Calibri" panose="020F0502020204030204" pitchFamily="34" charset="0"/>
                          <a:cs typeface="Arial" panose="020B0604020202020204" pitchFamily="34" charset="0"/>
                        </a:rPr>
                        <a:t>Marc Seifert</a:t>
                      </a:r>
                    </a:p>
                  </a:txBody>
                  <a:tcPr marL="68580" marR="68580" marT="0" marB="0">
                    <a:lnL>
                      <a:noFill/>
                    </a:lnL>
                    <a:lnR>
                      <a:noFill/>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tc>
                  <a:txBody>
                    <a:bodyPr/>
                    <a:lstStyle/>
                    <a:p>
                      <a:pPr algn="just"/>
                      <a:r>
                        <a:rPr lang="en-GB" sz="1800" baseline="0" dirty="0">
                          <a:effectLst/>
                          <a:latin typeface="Calibri" panose="020F0502020204030204" pitchFamily="34" charset="0"/>
                          <a:ea typeface="Calibri" panose="020F0502020204030204" pitchFamily="34" charset="0"/>
                          <a:cs typeface="Arial" panose="020B0604020202020204" pitchFamily="34" charset="0"/>
                        </a:rPr>
                        <a:t>38_Seifert_TIR.pdf</a:t>
                      </a:r>
                    </a:p>
                  </a:txBody>
                  <a:tcPr marL="68580" marR="68580" marT="0" marB="0">
                    <a:lnL>
                      <a:noFill/>
                    </a:lnL>
                    <a:lnR w="12700" cap="flat" cmpd="sng" algn="ctr">
                      <a:solidFill>
                        <a:srgbClr val="7295D2"/>
                      </a:solidFill>
                      <a:prstDash val="solid"/>
                      <a:round/>
                      <a:headEnd type="none" w="med" len="med"/>
                      <a:tailEnd type="none" w="med" len="med"/>
                    </a:lnR>
                    <a:lnT w="12700" cap="flat" cmpd="sng" algn="ctr">
                      <a:solidFill>
                        <a:srgbClr val="7295D2"/>
                      </a:solidFill>
                      <a:prstDash val="solid"/>
                      <a:round/>
                      <a:headEnd type="none" w="med" len="med"/>
                      <a:tailEnd type="none" w="med" len="med"/>
                    </a:lnT>
                    <a:lnB w="12700" cap="flat" cmpd="sng" algn="ctr">
                      <a:solidFill>
                        <a:srgbClr val="7295D2"/>
                      </a:solidFill>
                      <a:prstDash val="solid"/>
                      <a:round/>
                      <a:headEnd type="none" w="med" len="med"/>
                      <a:tailEnd type="none" w="med" len="med"/>
                    </a:lnB>
                  </a:tcPr>
                </a:tc>
                <a:extLst>
                  <a:ext uri="{0D108BD9-81ED-4DB2-BD59-A6C34878D82A}">
                    <a16:rowId xmlns:a16="http://schemas.microsoft.com/office/drawing/2014/main" val="399604554"/>
                  </a:ext>
                </a:extLst>
              </a:tr>
            </a:tbl>
          </a:graphicData>
        </a:graphic>
      </p:graphicFrame>
      <p:pic>
        <p:nvPicPr>
          <p:cNvPr id="5" name="Picture 4">
            <a:extLst>
              <a:ext uri="{FF2B5EF4-FFF2-40B4-BE49-F238E27FC236}">
                <a16:creationId xmlns:a16="http://schemas.microsoft.com/office/drawing/2014/main" id="{DC8B292A-8AFE-72DF-6F9A-9AF97E57F63E}"/>
              </a:ext>
            </a:extLst>
          </p:cNvPr>
          <p:cNvPicPr>
            <a:picLocks noChangeAspect="1"/>
          </p:cNvPicPr>
          <p:nvPr/>
        </p:nvPicPr>
        <p:blipFill>
          <a:blip r:embed="rId2"/>
          <a:stretch>
            <a:fillRect/>
          </a:stretch>
        </p:blipFill>
        <p:spPr>
          <a:xfrm>
            <a:off x="6381256" y="1130879"/>
            <a:ext cx="5694769" cy="3265431"/>
          </a:xfrm>
          <a:prstGeom prst="rect">
            <a:avLst/>
          </a:prstGeom>
        </p:spPr>
      </p:pic>
      <p:pic>
        <p:nvPicPr>
          <p:cNvPr id="7" name="Picture 6">
            <a:extLst>
              <a:ext uri="{FF2B5EF4-FFF2-40B4-BE49-F238E27FC236}">
                <a16:creationId xmlns:a16="http://schemas.microsoft.com/office/drawing/2014/main" id="{EB2A85C3-A83D-9C4C-26AA-4400F0BB2D3C}"/>
              </a:ext>
            </a:extLst>
          </p:cNvPr>
          <p:cNvPicPr>
            <a:picLocks noChangeAspect="1"/>
          </p:cNvPicPr>
          <p:nvPr/>
        </p:nvPicPr>
        <p:blipFill>
          <a:blip r:embed="rId3"/>
          <a:stretch>
            <a:fillRect/>
          </a:stretch>
        </p:blipFill>
        <p:spPr>
          <a:xfrm>
            <a:off x="9438640" y="4572248"/>
            <a:ext cx="2052320" cy="1872932"/>
          </a:xfrm>
          <a:prstGeom prst="rect">
            <a:avLst/>
          </a:prstGeom>
        </p:spPr>
      </p:pic>
      <p:sp>
        <p:nvSpPr>
          <p:cNvPr id="4" name="TextBox 3">
            <a:extLst>
              <a:ext uri="{FF2B5EF4-FFF2-40B4-BE49-F238E27FC236}">
                <a16:creationId xmlns:a16="http://schemas.microsoft.com/office/drawing/2014/main" id="{7E7F67F8-46D6-DBA4-AA6E-C29E8A2C6AFF}"/>
              </a:ext>
            </a:extLst>
          </p:cNvPr>
          <p:cNvSpPr txBox="1"/>
          <p:nvPr/>
        </p:nvSpPr>
        <p:spPr>
          <a:xfrm>
            <a:off x="417250" y="5708342"/>
            <a:ext cx="8424909" cy="646331"/>
          </a:xfrm>
          <a:prstGeom prst="rect">
            <a:avLst/>
          </a:prstGeom>
          <a:noFill/>
        </p:spPr>
        <p:txBody>
          <a:bodyPr wrap="square" rtlCol="0">
            <a:spAutoFit/>
          </a:bodyPr>
          <a:lstStyle/>
          <a:p>
            <a:r>
              <a:rPr lang="en-GB" sz="1800" dirty="0">
                <a:solidFill>
                  <a:srgbClr val="FF0000"/>
                </a:solidFill>
              </a:rPr>
              <a:t>New space keen to have access to data particularly existing sites such as Lake Tahoe but hesitancy on sustainability</a:t>
            </a:r>
          </a:p>
        </p:txBody>
      </p:sp>
    </p:spTree>
    <p:extLst>
      <p:ext uri="{BB962C8B-B14F-4D97-AF65-F5344CB8AC3E}">
        <p14:creationId xmlns:p14="http://schemas.microsoft.com/office/powerpoint/2010/main" val="635191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0"/>
          <p:cNvSpPr txBox="1">
            <a:spLocks noGrp="1"/>
          </p:cNvSpPr>
          <p:nvPr>
            <p:ph type="title"/>
          </p:nvPr>
        </p:nvSpPr>
        <p:spPr>
          <a:xfrm>
            <a:off x="167039" y="108373"/>
            <a:ext cx="9571546" cy="8645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Font typeface="Arial"/>
              <a:buNone/>
            </a:pPr>
            <a:r>
              <a:rPr lang="en-GB" dirty="0"/>
              <a:t>Terms of Reference</a:t>
            </a:r>
            <a:endParaRPr dirty="0"/>
          </a:p>
        </p:txBody>
      </p:sp>
      <p:sp>
        <p:nvSpPr>
          <p:cNvPr id="4" name="Text Placeholder 3">
            <a:extLst>
              <a:ext uri="{FF2B5EF4-FFF2-40B4-BE49-F238E27FC236}">
                <a16:creationId xmlns:a16="http://schemas.microsoft.com/office/drawing/2014/main" id="{9F192A6E-1DAA-434E-AE6C-2D9B48218D8F}"/>
              </a:ext>
            </a:extLst>
          </p:cNvPr>
          <p:cNvSpPr>
            <a:spLocks noGrp="1" noChangeArrowheads="1"/>
          </p:cNvSpPr>
          <p:nvPr>
            <p:ph type="body" idx="1"/>
          </p:nvPr>
        </p:nvSpPr>
        <p:spPr bwMode="auto">
          <a:xfrm>
            <a:off x="399166" y="1360962"/>
            <a:ext cx="11393667" cy="466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algn="l" defTabSz="914400" rtl="0" fontAlgn="base">
              <a:spcBef>
                <a:spcPct val="20000"/>
              </a:spcBef>
              <a:spcAft>
                <a:spcPct val="0"/>
              </a:spcAft>
              <a:buFontTx/>
              <a:buAutoNum type="arabicPeriod"/>
              <a:defRPr/>
            </a:pPr>
            <a:r>
              <a:rPr lang="en-GB" altLang="en-GB" sz="2000" b="1" kern="1200" dirty="0">
                <a:solidFill>
                  <a:srgbClr val="3333CC"/>
                </a:solidFill>
                <a:latin typeface="Times New Roman" panose="02020603050405020304" pitchFamily="18" charset="0"/>
                <a:ea typeface="+mn-ea"/>
                <a:cs typeface="+mn-cs"/>
              </a:rPr>
              <a:t>Promote international and national collaboration in the calibration and  validation of all IVOS </a:t>
            </a:r>
            <a:r>
              <a:rPr lang="en-GB" altLang="en-GB" sz="2000" b="1" kern="1200">
                <a:solidFill>
                  <a:srgbClr val="3333CC"/>
                </a:solidFill>
                <a:latin typeface="Times New Roman" panose="02020603050405020304" pitchFamily="18" charset="0"/>
                <a:ea typeface="+mn-ea"/>
                <a:cs typeface="+mn-cs"/>
              </a:rPr>
              <a:t>member sensors, Level 1.</a:t>
            </a:r>
            <a:endParaRPr lang="en-GB" altLang="en-GB" sz="2000" b="1" kern="1200" dirty="0">
              <a:solidFill>
                <a:srgbClr val="3333CC"/>
              </a:solidFill>
              <a:latin typeface="Times New Roman" panose="02020603050405020304" pitchFamily="18" charset="0"/>
              <a:ea typeface="+mn-ea"/>
              <a:cs typeface="+mn-cs"/>
            </a:endParaRPr>
          </a:p>
          <a:p>
            <a:pPr marL="457200" indent="-457200" algn="l" defTabSz="914400" rtl="0" fontAlgn="base">
              <a:spcBef>
                <a:spcPct val="20000"/>
              </a:spcBef>
              <a:spcAft>
                <a:spcPct val="0"/>
              </a:spcAft>
              <a:defRPr/>
            </a:pPr>
            <a:endParaRPr lang="en-US" altLang="en-GB" sz="800" b="1" kern="1200" dirty="0">
              <a:solidFill>
                <a:srgbClr val="3333CC"/>
              </a:solidFill>
              <a:latin typeface="Times New Roman" panose="02020603050405020304" pitchFamily="18" charset="0"/>
              <a:ea typeface="+mn-ea"/>
              <a:cs typeface="+mn-cs"/>
            </a:endParaRPr>
          </a:p>
          <a:p>
            <a:pPr marL="457200" indent="-457200" algn="l" defTabSz="914400" rtl="0" fontAlgn="base">
              <a:spcBef>
                <a:spcPct val="20000"/>
              </a:spcBef>
              <a:spcAft>
                <a:spcPct val="0"/>
              </a:spcAft>
              <a:buFontTx/>
              <a:buAutoNum type="arabicPeriod" startAt="2"/>
              <a:defRPr/>
            </a:pPr>
            <a:r>
              <a:rPr lang="en-GB" altLang="en-GB" sz="2000" b="1" kern="1200" dirty="0">
                <a:solidFill>
                  <a:srgbClr val="000000"/>
                </a:solidFill>
                <a:latin typeface="Times New Roman" panose="02020603050405020304" pitchFamily="18" charset="0"/>
                <a:ea typeface="+mn-ea"/>
                <a:cs typeface="+mn-cs"/>
              </a:rPr>
              <a:t>Address all sensors (ground based, airborne, and satellite) for which there is a direct link to the calibration and validation of satellite sensors; </a:t>
            </a:r>
          </a:p>
          <a:p>
            <a:pPr marL="457200" indent="-457200" algn="l" defTabSz="914400" rtl="0" fontAlgn="base">
              <a:spcBef>
                <a:spcPct val="20000"/>
              </a:spcBef>
              <a:spcAft>
                <a:spcPct val="0"/>
              </a:spcAft>
              <a:defRPr/>
            </a:pPr>
            <a:endParaRPr lang="en-GB" altLang="en-GB" sz="800" b="1" kern="1200" dirty="0">
              <a:solidFill>
                <a:srgbClr val="000000"/>
              </a:solidFill>
              <a:latin typeface="Times New Roman" panose="02020603050405020304" pitchFamily="18" charset="0"/>
              <a:ea typeface="+mn-ea"/>
              <a:cs typeface="+mn-cs"/>
            </a:endParaRPr>
          </a:p>
          <a:p>
            <a:pPr marL="457200" indent="-457200" algn="l" defTabSz="914400" rtl="0" fontAlgn="base">
              <a:spcBef>
                <a:spcPct val="20000"/>
              </a:spcBef>
              <a:spcAft>
                <a:spcPct val="0"/>
              </a:spcAft>
              <a:buFontTx/>
              <a:buAutoNum type="arabicPeriod" startAt="3"/>
              <a:defRPr/>
            </a:pPr>
            <a:r>
              <a:rPr lang="en-GB" altLang="en-GB" sz="2000" b="1" kern="1200" dirty="0">
                <a:solidFill>
                  <a:srgbClr val="3333CC"/>
                </a:solidFill>
                <a:latin typeface="Times New Roman" panose="02020603050405020304" pitchFamily="18" charset="0"/>
                <a:ea typeface="+mn-ea"/>
                <a:cs typeface="+mn-cs"/>
              </a:rPr>
              <a:t>Identify and agree on calibration and validation requirements and standard specifications for IVOS members; </a:t>
            </a:r>
          </a:p>
          <a:p>
            <a:pPr marL="457200" indent="-457200" algn="l" defTabSz="914400" rtl="0" fontAlgn="base">
              <a:spcBef>
                <a:spcPct val="20000"/>
              </a:spcBef>
              <a:spcAft>
                <a:spcPct val="0"/>
              </a:spcAft>
              <a:defRPr/>
            </a:pPr>
            <a:endParaRPr lang="en-GB" altLang="en-GB" sz="800" b="1" kern="1200" dirty="0">
              <a:solidFill>
                <a:srgbClr val="3333CC"/>
              </a:solidFill>
              <a:latin typeface="Times New Roman" panose="02020603050405020304" pitchFamily="18" charset="0"/>
              <a:ea typeface="+mn-ea"/>
              <a:cs typeface="+mn-cs"/>
            </a:endParaRPr>
          </a:p>
          <a:p>
            <a:pPr marL="457200" indent="-457200" algn="l" defTabSz="914400" rtl="0" fontAlgn="base">
              <a:spcBef>
                <a:spcPct val="20000"/>
              </a:spcBef>
              <a:spcAft>
                <a:spcPct val="0"/>
              </a:spcAft>
              <a:buFontTx/>
              <a:buAutoNum type="arabicPeriod" startAt="4"/>
              <a:defRPr/>
            </a:pPr>
            <a:r>
              <a:rPr lang="en-GB" altLang="en-GB" sz="2000" b="1" kern="1200" dirty="0">
                <a:solidFill>
                  <a:srgbClr val="000000"/>
                </a:solidFill>
                <a:latin typeface="Times New Roman" panose="02020603050405020304" pitchFamily="18" charset="0"/>
                <a:ea typeface="+mn-ea"/>
                <a:cs typeface="+mn-cs"/>
              </a:rPr>
              <a:t>Identify test sites and encourage continuing observations and inter</a:t>
            </a:r>
            <a:r>
              <a:rPr lang="en-US" altLang="en-GB" sz="2000" b="1" kern="1200" dirty="0">
                <a:solidFill>
                  <a:srgbClr val="000000"/>
                </a:solidFill>
                <a:latin typeface="Times New Roman" panose="02020603050405020304" pitchFamily="18" charset="0"/>
                <a:ea typeface="+mn-ea"/>
                <a:cs typeface="+mn-cs"/>
              </a:rPr>
              <a:t>-</a:t>
            </a:r>
            <a:r>
              <a:rPr lang="en-GB" altLang="en-GB" sz="2000" b="1" kern="1200" dirty="0">
                <a:solidFill>
                  <a:srgbClr val="000000"/>
                </a:solidFill>
                <a:latin typeface="Times New Roman" panose="02020603050405020304" pitchFamily="18" charset="0"/>
                <a:ea typeface="+mn-ea"/>
                <a:cs typeface="+mn-cs"/>
              </a:rPr>
              <a:t>comparison of data from these sites;</a:t>
            </a:r>
            <a:r>
              <a:rPr lang="en-GB" altLang="en-GB" sz="2000" b="1" kern="1200" dirty="0">
                <a:solidFill>
                  <a:srgbClr val="3333CC"/>
                </a:solidFill>
                <a:latin typeface="Times New Roman" panose="02020603050405020304" pitchFamily="18" charset="0"/>
                <a:ea typeface="+mn-ea"/>
                <a:cs typeface="+mn-cs"/>
              </a:rPr>
              <a:t> </a:t>
            </a:r>
          </a:p>
          <a:p>
            <a:pPr marL="457200" indent="-457200" algn="l" defTabSz="914400" rtl="0" fontAlgn="base">
              <a:spcBef>
                <a:spcPct val="20000"/>
              </a:spcBef>
              <a:spcAft>
                <a:spcPct val="0"/>
              </a:spcAft>
              <a:defRPr/>
            </a:pPr>
            <a:endParaRPr lang="en-GB" altLang="en-GB" sz="800" b="1" kern="1200" dirty="0">
              <a:solidFill>
                <a:srgbClr val="3333CC"/>
              </a:solidFill>
              <a:latin typeface="Times New Roman" panose="02020603050405020304" pitchFamily="18" charset="0"/>
              <a:ea typeface="+mn-ea"/>
              <a:cs typeface="+mn-cs"/>
            </a:endParaRPr>
          </a:p>
          <a:p>
            <a:pPr marL="457200" indent="-457200" algn="l" defTabSz="914400" rtl="0" fontAlgn="base">
              <a:spcBef>
                <a:spcPct val="20000"/>
              </a:spcBef>
              <a:spcAft>
                <a:spcPct val="0"/>
              </a:spcAft>
              <a:buFontTx/>
              <a:buAutoNum type="arabicPeriod" startAt="5"/>
              <a:defRPr/>
            </a:pPr>
            <a:r>
              <a:rPr lang="en-GB" altLang="en-GB" sz="2000" b="1" kern="1200" dirty="0">
                <a:solidFill>
                  <a:srgbClr val="3333CC"/>
                </a:solidFill>
                <a:latin typeface="Times New Roman" panose="02020603050405020304" pitchFamily="18" charset="0"/>
                <a:ea typeface="+mn-ea"/>
                <a:cs typeface="+mn-cs"/>
              </a:rPr>
              <a:t>Encourage the preservation, unencumbered and timely release of data relating to calibration and validation activities including details of pre-launch and in flight parameters</a:t>
            </a:r>
            <a:r>
              <a:rPr lang="en-US" altLang="en-GB" sz="2000" b="1" kern="1200" dirty="0">
                <a:solidFill>
                  <a:srgbClr val="3333CC"/>
                </a:solidFill>
                <a:latin typeface="Times New Roman" panose="02020603050405020304" pitchFamily="18" charset="0"/>
                <a:ea typeface="+mn-ea"/>
                <a:cs typeface="+mn-cs"/>
              </a:rPr>
              <a:t>.</a:t>
            </a:r>
          </a:p>
          <a:p>
            <a:pPr marL="457200" indent="-457200" algn="l" defTabSz="914400" rtl="0" fontAlgn="base">
              <a:spcBef>
                <a:spcPct val="20000"/>
              </a:spcBef>
              <a:spcAft>
                <a:spcPct val="0"/>
              </a:spcAft>
              <a:defRPr/>
            </a:pPr>
            <a:endParaRPr lang="en-US" altLang="en-GB" sz="1000" b="1" kern="1200" dirty="0">
              <a:solidFill>
                <a:srgbClr val="3333CC"/>
              </a:solidFill>
              <a:latin typeface="Times New Roman" panose="02020603050405020304" pitchFamily="18" charset="0"/>
              <a:ea typeface="+mn-ea"/>
              <a:cs typeface="+mn-cs"/>
            </a:endParaRPr>
          </a:p>
          <a:p>
            <a:pPr marL="457200" indent="-457200" algn="l" defTabSz="914400" rtl="0" fontAlgn="base">
              <a:spcAft>
                <a:spcPct val="0"/>
              </a:spcAft>
              <a:buFontTx/>
              <a:buAutoNum type="arabicPeriod" startAt="6"/>
              <a:defRPr/>
            </a:pPr>
            <a:r>
              <a:rPr lang="en-GB" sz="2000" b="1" kern="1200" dirty="0">
                <a:solidFill>
                  <a:srgbClr val="000000"/>
                </a:solidFill>
                <a:latin typeface="Times New Roman" panose="02020603050405020304" pitchFamily="18" charset="0"/>
                <a:ea typeface="+mn-ea"/>
                <a:cs typeface="+mn-cs"/>
              </a:rPr>
              <a:t>In the context of calibration and validation encourage the full consideration of “traceability” in all activities involved in the end-to-end development of an EO product including appropriate models and algorithms.</a:t>
            </a:r>
            <a:r>
              <a:rPr lang="en-US" altLang="en-GB" sz="2000" b="1" kern="1200" dirty="0">
                <a:solidFill>
                  <a:srgbClr val="3333CC"/>
                </a:solidFill>
                <a:latin typeface="Times New Roman" panose="02020603050405020304" pitchFamily="18" charset="0"/>
                <a:ea typeface="+mn-ea"/>
                <a:cs typeface="+mn-cs"/>
              </a:rPr>
              <a:t>    </a:t>
            </a:r>
            <a:endParaRPr lang="en-GB" altLang="en-GB" sz="2000" b="1" kern="1200" dirty="0">
              <a:solidFill>
                <a:srgbClr val="3333CC"/>
              </a:solidFill>
              <a:latin typeface="Times New Roman" panose="02020603050405020304" pitchFamily="18" charset="0"/>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C7EAEA-A6CB-C141-DB4A-65BFCA77E102}"/>
              </a:ext>
            </a:extLst>
          </p:cNvPr>
          <p:cNvPicPr>
            <a:picLocks noChangeAspect="1"/>
          </p:cNvPicPr>
          <p:nvPr/>
        </p:nvPicPr>
        <p:blipFill>
          <a:blip r:embed="rId2"/>
          <a:stretch>
            <a:fillRect/>
          </a:stretch>
        </p:blipFill>
        <p:spPr>
          <a:xfrm>
            <a:off x="5992611" y="948479"/>
            <a:ext cx="5658035" cy="2954709"/>
          </a:xfrm>
          <a:prstGeom prst="rect">
            <a:avLst/>
          </a:prstGeom>
        </p:spPr>
      </p:pic>
      <p:sp>
        <p:nvSpPr>
          <p:cNvPr id="3" name="Title 2">
            <a:extLst>
              <a:ext uri="{FF2B5EF4-FFF2-40B4-BE49-F238E27FC236}">
                <a16:creationId xmlns:a16="http://schemas.microsoft.com/office/drawing/2014/main" id="{E45D6C57-CDB2-DA18-FAB2-15A822240CD2}"/>
              </a:ext>
            </a:extLst>
          </p:cNvPr>
          <p:cNvSpPr>
            <a:spLocks noGrp="1"/>
          </p:cNvSpPr>
          <p:nvPr>
            <p:ph type="title"/>
          </p:nvPr>
        </p:nvSpPr>
        <p:spPr/>
        <p:txBody>
          <a:bodyPr/>
          <a:lstStyle/>
          <a:p>
            <a:r>
              <a:rPr lang="en-GB" sz="3200" dirty="0" err="1"/>
              <a:t>TIRCalNet</a:t>
            </a:r>
            <a:r>
              <a:rPr lang="en-GB" sz="3200" dirty="0"/>
              <a:t> site assessment protocol:</a:t>
            </a:r>
            <a:br>
              <a:rPr lang="en-GB" sz="3200" dirty="0"/>
            </a:br>
            <a:r>
              <a:rPr lang="en-GB" sz="2000" dirty="0" err="1"/>
              <a:t>Morgane</a:t>
            </a:r>
            <a:r>
              <a:rPr lang="en-GB" sz="2000" dirty="0"/>
              <a:t> </a:t>
            </a:r>
            <a:r>
              <a:rPr lang="en-GB" sz="2000" dirty="0" err="1"/>
              <a:t>Chapellier</a:t>
            </a:r>
            <a:r>
              <a:rPr lang="en-GB" sz="2000" dirty="0"/>
              <a:t> et al CNES</a:t>
            </a:r>
          </a:p>
        </p:txBody>
      </p:sp>
      <p:grpSp>
        <p:nvGrpSpPr>
          <p:cNvPr id="15" name="Group 14">
            <a:extLst>
              <a:ext uri="{FF2B5EF4-FFF2-40B4-BE49-F238E27FC236}">
                <a16:creationId xmlns:a16="http://schemas.microsoft.com/office/drawing/2014/main" id="{37DD70F4-971F-DB5B-132D-AB5E94C41571}"/>
              </a:ext>
            </a:extLst>
          </p:cNvPr>
          <p:cNvGrpSpPr/>
          <p:nvPr/>
        </p:nvGrpSpPr>
        <p:grpSpPr>
          <a:xfrm>
            <a:off x="260230" y="1085265"/>
            <a:ext cx="4989250" cy="2681139"/>
            <a:chOff x="260230" y="1085265"/>
            <a:chExt cx="4989250" cy="2681139"/>
          </a:xfrm>
        </p:grpSpPr>
        <p:pic>
          <p:nvPicPr>
            <p:cNvPr id="5" name="Picture 4">
              <a:extLst>
                <a:ext uri="{FF2B5EF4-FFF2-40B4-BE49-F238E27FC236}">
                  <a16:creationId xmlns:a16="http://schemas.microsoft.com/office/drawing/2014/main" id="{525F907E-5D38-AD60-1B81-67FF0EA88F81}"/>
                </a:ext>
              </a:extLst>
            </p:cNvPr>
            <p:cNvPicPr>
              <a:picLocks noChangeAspect="1"/>
            </p:cNvPicPr>
            <p:nvPr/>
          </p:nvPicPr>
          <p:blipFill>
            <a:blip r:embed="rId3"/>
            <a:stretch>
              <a:fillRect/>
            </a:stretch>
          </p:blipFill>
          <p:spPr>
            <a:xfrm>
              <a:off x="260230" y="1085265"/>
              <a:ext cx="4989250" cy="2681139"/>
            </a:xfrm>
            <a:prstGeom prst="rect">
              <a:avLst/>
            </a:prstGeom>
          </p:spPr>
        </p:pic>
        <p:sp>
          <p:nvSpPr>
            <p:cNvPr id="6" name="TextBox 5">
              <a:extLst>
                <a:ext uri="{FF2B5EF4-FFF2-40B4-BE49-F238E27FC236}">
                  <a16:creationId xmlns:a16="http://schemas.microsoft.com/office/drawing/2014/main" id="{4A5FA55C-2EEB-BE2D-7020-4859E7E33953}"/>
                </a:ext>
              </a:extLst>
            </p:cNvPr>
            <p:cNvSpPr txBox="1"/>
            <p:nvPr/>
          </p:nvSpPr>
          <p:spPr>
            <a:xfrm>
              <a:off x="1322773" y="1242874"/>
              <a:ext cx="2024109" cy="307777"/>
            </a:xfrm>
            <a:prstGeom prst="rect">
              <a:avLst/>
            </a:prstGeom>
            <a:noFill/>
          </p:spPr>
          <p:txBody>
            <a:bodyPr wrap="square" rtlCol="0">
              <a:spAutoFit/>
            </a:bodyPr>
            <a:lstStyle/>
            <a:p>
              <a:r>
                <a:rPr lang="en-GB" dirty="0">
                  <a:solidFill>
                    <a:srgbClr val="0066FF"/>
                  </a:solidFill>
                </a:rPr>
                <a:t>Atmosphere correction</a:t>
              </a:r>
            </a:p>
          </p:txBody>
        </p:sp>
      </p:grpSp>
      <p:pic>
        <p:nvPicPr>
          <p:cNvPr id="8" name="Picture 7">
            <a:extLst>
              <a:ext uri="{FF2B5EF4-FFF2-40B4-BE49-F238E27FC236}">
                <a16:creationId xmlns:a16="http://schemas.microsoft.com/office/drawing/2014/main" id="{EC50ECFD-B13E-9AB9-362D-D7BBE2639671}"/>
              </a:ext>
            </a:extLst>
          </p:cNvPr>
          <p:cNvPicPr>
            <a:picLocks noChangeAspect="1"/>
          </p:cNvPicPr>
          <p:nvPr/>
        </p:nvPicPr>
        <p:blipFill>
          <a:blip r:embed="rId4"/>
          <a:stretch>
            <a:fillRect/>
          </a:stretch>
        </p:blipFill>
        <p:spPr>
          <a:xfrm>
            <a:off x="6095999" y="1009291"/>
            <a:ext cx="5456903" cy="3043486"/>
          </a:xfrm>
          <a:prstGeom prst="rect">
            <a:avLst/>
          </a:prstGeom>
        </p:spPr>
      </p:pic>
      <p:pic>
        <p:nvPicPr>
          <p:cNvPr id="12" name="Picture 11">
            <a:extLst>
              <a:ext uri="{FF2B5EF4-FFF2-40B4-BE49-F238E27FC236}">
                <a16:creationId xmlns:a16="http://schemas.microsoft.com/office/drawing/2014/main" id="{01D1E1C2-3E50-A793-67E3-DB4D77CDE539}"/>
              </a:ext>
            </a:extLst>
          </p:cNvPr>
          <p:cNvPicPr>
            <a:picLocks noChangeAspect="1"/>
          </p:cNvPicPr>
          <p:nvPr/>
        </p:nvPicPr>
        <p:blipFill>
          <a:blip r:embed="rId5"/>
          <a:stretch>
            <a:fillRect/>
          </a:stretch>
        </p:blipFill>
        <p:spPr>
          <a:xfrm>
            <a:off x="176047" y="3766406"/>
            <a:ext cx="5073433" cy="2681138"/>
          </a:xfrm>
          <a:prstGeom prst="rect">
            <a:avLst/>
          </a:prstGeom>
        </p:spPr>
      </p:pic>
      <p:pic>
        <p:nvPicPr>
          <p:cNvPr id="14" name="Picture 13">
            <a:extLst>
              <a:ext uri="{FF2B5EF4-FFF2-40B4-BE49-F238E27FC236}">
                <a16:creationId xmlns:a16="http://schemas.microsoft.com/office/drawing/2014/main" id="{CE7B3991-97B9-CBB6-ED2A-2634F5562798}"/>
              </a:ext>
            </a:extLst>
          </p:cNvPr>
          <p:cNvPicPr>
            <a:picLocks noChangeAspect="1"/>
          </p:cNvPicPr>
          <p:nvPr/>
        </p:nvPicPr>
        <p:blipFill>
          <a:blip r:embed="rId6"/>
          <a:stretch>
            <a:fillRect/>
          </a:stretch>
        </p:blipFill>
        <p:spPr>
          <a:xfrm>
            <a:off x="5812095" y="3982239"/>
            <a:ext cx="5569258" cy="2516368"/>
          </a:xfrm>
          <a:prstGeom prst="rect">
            <a:avLst/>
          </a:prstGeom>
        </p:spPr>
      </p:pic>
    </p:spTree>
    <p:extLst>
      <p:ext uri="{BB962C8B-B14F-4D97-AF65-F5344CB8AC3E}">
        <p14:creationId xmlns:p14="http://schemas.microsoft.com/office/powerpoint/2010/main" val="284138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B9DCA2-424D-A98D-8444-134DB03D809D}"/>
              </a:ext>
            </a:extLst>
          </p:cNvPr>
          <p:cNvPicPr>
            <a:picLocks noChangeAspect="1"/>
          </p:cNvPicPr>
          <p:nvPr/>
        </p:nvPicPr>
        <p:blipFill>
          <a:blip r:embed="rId2"/>
          <a:stretch>
            <a:fillRect/>
          </a:stretch>
        </p:blipFill>
        <p:spPr>
          <a:xfrm>
            <a:off x="6524515" y="866119"/>
            <a:ext cx="5453849" cy="2753572"/>
          </a:xfrm>
          <a:prstGeom prst="rect">
            <a:avLst/>
          </a:prstGeom>
        </p:spPr>
      </p:pic>
      <p:pic>
        <p:nvPicPr>
          <p:cNvPr id="11" name="Picture 10">
            <a:extLst>
              <a:ext uri="{FF2B5EF4-FFF2-40B4-BE49-F238E27FC236}">
                <a16:creationId xmlns:a16="http://schemas.microsoft.com/office/drawing/2014/main" id="{B6B2F14E-A9AB-DA83-0AF5-65D9C51C2002}"/>
              </a:ext>
            </a:extLst>
          </p:cNvPr>
          <p:cNvPicPr>
            <a:picLocks noChangeAspect="1"/>
          </p:cNvPicPr>
          <p:nvPr/>
        </p:nvPicPr>
        <p:blipFill>
          <a:blip r:embed="rId3"/>
          <a:stretch>
            <a:fillRect/>
          </a:stretch>
        </p:blipFill>
        <p:spPr>
          <a:xfrm>
            <a:off x="6096000" y="3298560"/>
            <a:ext cx="5882364" cy="3154311"/>
          </a:xfrm>
          <a:prstGeom prst="rect">
            <a:avLst/>
          </a:prstGeom>
        </p:spPr>
      </p:pic>
      <p:sp>
        <p:nvSpPr>
          <p:cNvPr id="3" name="Title 2">
            <a:extLst>
              <a:ext uri="{FF2B5EF4-FFF2-40B4-BE49-F238E27FC236}">
                <a16:creationId xmlns:a16="http://schemas.microsoft.com/office/drawing/2014/main" id="{D5F4E079-58DE-BE1E-8DC3-5F0865720DE5}"/>
              </a:ext>
            </a:extLst>
          </p:cNvPr>
          <p:cNvSpPr>
            <a:spLocks noGrp="1"/>
          </p:cNvSpPr>
          <p:nvPr>
            <p:ph type="title"/>
          </p:nvPr>
        </p:nvSpPr>
        <p:spPr/>
        <p:txBody>
          <a:bodyPr/>
          <a:lstStyle/>
          <a:p>
            <a:r>
              <a:rPr lang="en-GB" sz="3200" dirty="0" err="1"/>
              <a:t>TIRCalNet</a:t>
            </a:r>
            <a:r>
              <a:rPr lang="en-GB" sz="3200" dirty="0"/>
              <a:t>: La </a:t>
            </a:r>
            <a:r>
              <a:rPr lang="en-GB" sz="3200" dirty="0" err="1"/>
              <a:t>Crau</a:t>
            </a:r>
            <a:r>
              <a:rPr lang="en-GB" dirty="0"/>
              <a:t>: </a:t>
            </a:r>
            <a:r>
              <a:rPr lang="en-GB" sz="2800" dirty="0"/>
              <a:t>Sebastien Marcq et al CNES</a:t>
            </a:r>
          </a:p>
        </p:txBody>
      </p:sp>
      <p:pic>
        <p:nvPicPr>
          <p:cNvPr id="5" name="Picture 4">
            <a:extLst>
              <a:ext uri="{FF2B5EF4-FFF2-40B4-BE49-F238E27FC236}">
                <a16:creationId xmlns:a16="http://schemas.microsoft.com/office/drawing/2014/main" id="{A7FA0CD0-1EB4-3121-2382-6C4C9A3C5BC2}"/>
              </a:ext>
            </a:extLst>
          </p:cNvPr>
          <p:cNvPicPr>
            <a:picLocks noChangeAspect="1"/>
          </p:cNvPicPr>
          <p:nvPr/>
        </p:nvPicPr>
        <p:blipFill>
          <a:blip r:embed="rId4"/>
          <a:stretch>
            <a:fillRect/>
          </a:stretch>
        </p:blipFill>
        <p:spPr>
          <a:xfrm>
            <a:off x="176048" y="1175189"/>
            <a:ext cx="5346438" cy="2802007"/>
          </a:xfrm>
          <a:prstGeom prst="rect">
            <a:avLst/>
          </a:prstGeom>
        </p:spPr>
      </p:pic>
      <p:pic>
        <p:nvPicPr>
          <p:cNvPr id="9" name="Picture 8">
            <a:extLst>
              <a:ext uri="{FF2B5EF4-FFF2-40B4-BE49-F238E27FC236}">
                <a16:creationId xmlns:a16="http://schemas.microsoft.com/office/drawing/2014/main" id="{D155350D-D436-52E7-DA6E-BAFC1198D593}"/>
              </a:ext>
            </a:extLst>
          </p:cNvPr>
          <p:cNvPicPr>
            <a:picLocks noChangeAspect="1"/>
          </p:cNvPicPr>
          <p:nvPr/>
        </p:nvPicPr>
        <p:blipFill>
          <a:blip r:embed="rId5"/>
          <a:stretch>
            <a:fillRect/>
          </a:stretch>
        </p:blipFill>
        <p:spPr>
          <a:xfrm>
            <a:off x="6241001" y="3298560"/>
            <a:ext cx="6022019" cy="3145713"/>
          </a:xfrm>
          <a:prstGeom prst="rect">
            <a:avLst/>
          </a:prstGeom>
        </p:spPr>
      </p:pic>
      <p:pic>
        <p:nvPicPr>
          <p:cNvPr id="13" name="Picture 12">
            <a:extLst>
              <a:ext uri="{FF2B5EF4-FFF2-40B4-BE49-F238E27FC236}">
                <a16:creationId xmlns:a16="http://schemas.microsoft.com/office/drawing/2014/main" id="{2F47C6B4-643E-2A2F-D47A-2D4F0FD6393F}"/>
              </a:ext>
            </a:extLst>
          </p:cNvPr>
          <p:cNvPicPr>
            <a:picLocks noChangeAspect="1"/>
          </p:cNvPicPr>
          <p:nvPr/>
        </p:nvPicPr>
        <p:blipFill>
          <a:blip r:embed="rId6"/>
          <a:stretch>
            <a:fillRect/>
          </a:stretch>
        </p:blipFill>
        <p:spPr>
          <a:xfrm>
            <a:off x="213637" y="3823878"/>
            <a:ext cx="5453849" cy="2759388"/>
          </a:xfrm>
          <a:prstGeom prst="rect">
            <a:avLst/>
          </a:prstGeom>
        </p:spPr>
      </p:pic>
    </p:spTree>
    <p:extLst>
      <p:ext uri="{BB962C8B-B14F-4D97-AF65-F5344CB8AC3E}">
        <p14:creationId xmlns:p14="http://schemas.microsoft.com/office/powerpoint/2010/main" val="207447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04E9E-5B8A-4C2D-9D91-B9F702F877A9}"/>
              </a:ext>
            </a:extLst>
          </p:cNvPr>
          <p:cNvSpPr>
            <a:spLocks noGrp="1"/>
          </p:cNvSpPr>
          <p:nvPr>
            <p:ph type="title"/>
          </p:nvPr>
        </p:nvSpPr>
        <p:spPr/>
        <p:txBody>
          <a:bodyPr/>
          <a:lstStyle/>
          <a:p>
            <a:r>
              <a:rPr lang="en-GB" dirty="0"/>
              <a:t>CEOS Projects</a:t>
            </a:r>
          </a:p>
        </p:txBody>
      </p:sp>
      <p:pic>
        <p:nvPicPr>
          <p:cNvPr id="3" name="Picture 2">
            <a:extLst>
              <a:ext uri="{FF2B5EF4-FFF2-40B4-BE49-F238E27FC236}">
                <a16:creationId xmlns:a16="http://schemas.microsoft.com/office/drawing/2014/main" id="{EDB85AB0-C156-4940-A517-FFA825FC248A}"/>
              </a:ext>
            </a:extLst>
          </p:cNvPr>
          <p:cNvPicPr>
            <a:picLocks noChangeAspect="1"/>
          </p:cNvPicPr>
          <p:nvPr/>
        </p:nvPicPr>
        <p:blipFill>
          <a:blip r:embed="rId2"/>
          <a:stretch>
            <a:fillRect/>
          </a:stretch>
        </p:blipFill>
        <p:spPr>
          <a:xfrm>
            <a:off x="62023" y="1146704"/>
            <a:ext cx="3819968" cy="2148732"/>
          </a:xfrm>
          <a:prstGeom prst="rect">
            <a:avLst/>
          </a:prstGeom>
        </p:spPr>
      </p:pic>
      <p:pic>
        <p:nvPicPr>
          <p:cNvPr id="4" name="Picture 3">
            <a:extLst>
              <a:ext uri="{FF2B5EF4-FFF2-40B4-BE49-F238E27FC236}">
                <a16:creationId xmlns:a16="http://schemas.microsoft.com/office/drawing/2014/main" id="{1FFC5453-6252-46A1-B198-55D3220DF8C1}"/>
              </a:ext>
            </a:extLst>
          </p:cNvPr>
          <p:cNvPicPr>
            <a:picLocks noChangeAspect="1"/>
          </p:cNvPicPr>
          <p:nvPr/>
        </p:nvPicPr>
        <p:blipFill>
          <a:blip r:embed="rId3"/>
          <a:stretch>
            <a:fillRect/>
          </a:stretch>
        </p:blipFill>
        <p:spPr>
          <a:xfrm>
            <a:off x="4047065" y="1071591"/>
            <a:ext cx="4438700" cy="2496769"/>
          </a:xfrm>
          <a:prstGeom prst="rect">
            <a:avLst/>
          </a:prstGeom>
        </p:spPr>
      </p:pic>
      <p:pic>
        <p:nvPicPr>
          <p:cNvPr id="5" name="Picture 4">
            <a:extLst>
              <a:ext uri="{FF2B5EF4-FFF2-40B4-BE49-F238E27FC236}">
                <a16:creationId xmlns:a16="http://schemas.microsoft.com/office/drawing/2014/main" id="{C107111F-E4F7-4AF7-B3C8-5D2D9B265995}"/>
              </a:ext>
            </a:extLst>
          </p:cNvPr>
          <p:cNvPicPr>
            <a:picLocks noChangeAspect="1"/>
          </p:cNvPicPr>
          <p:nvPr/>
        </p:nvPicPr>
        <p:blipFill>
          <a:blip r:embed="rId4"/>
          <a:stretch>
            <a:fillRect/>
          </a:stretch>
        </p:blipFill>
        <p:spPr>
          <a:xfrm>
            <a:off x="8369749" y="1244967"/>
            <a:ext cx="3822251" cy="2150016"/>
          </a:xfrm>
          <a:prstGeom prst="rect">
            <a:avLst/>
          </a:prstGeom>
        </p:spPr>
      </p:pic>
      <p:sp>
        <p:nvSpPr>
          <p:cNvPr id="6" name="TextBox 5">
            <a:extLst>
              <a:ext uri="{FF2B5EF4-FFF2-40B4-BE49-F238E27FC236}">
                <a16:creationId xmlns:a16="http://schemas.microsoft.com/office/drawing/2014/main" id="{7EF73A7B-B108-4325-8202-3F41E1BB686F}"/>
              </a:ext>
            </a:extLst>
          </p:cNvPr>
          <p:cNvSpPr txBox="1"/>
          <p:nvPr/>
        </p:nvSpPr>
        <p:spPr>
          <a:xfrm>
            <a:off x="1667499" y="3285531"/>
            <a:ext cx="11322122" cy="1015663"/>
          </a:xfrm>
          <a:prstGeom prst="rect">
            <a:avLst/>
          </a:prstGeom>
          <a:noFill/>
        </p:spPr>
        <p:txBody>
          <a:bodyPr wrap="square" rtlCol="0">
            <a:spAutoFit/>
          </a:bodyPr>
          <a:lstStyle/>
          <a:p>
            <a:r>
              <a:rPr lang="en-GB" sz="2000" dirty="0"/>
              <a:t>CEOS comparison (5) for Surface (water/land)  brightness temperature  </a:t>
            </a:r>
          </a:p>
          <a:p>
            <a:r>
              <a:rPr lang="en-GB" sz="2000" dirty="0"/>
              <a:t>	-  6 participants (water and land) (Covid limited)</a:t>
            </a:r>
          </a:p>
          <a:p>
            <a:r>
              <a:rPr lang="en-GB" sz="2000" dirty="0"/>
              <a:t>	- Results shortly</a:t>
            </a:r>
          </a:p>
        </p:txBody>
      </p:sp>
      <p:sp>
        <p:nvSpPr>
          <p:cNvPr id="7" name="TextBox 6">
            <a:extLst>
              <a:ext uri="{FF2B5EF4-FFF2-40B4-BE49-F238E27FC236}">
                <a16:creationId xmlns:a16="http://schemas.microsoft.com/office/drawing/2014/main" id="{8A6A5D22-4BF7-4475-82A2-872F16F68FDD}"/>
              </a:ext>
            </a:extLst>
          </p:cNvPr>
          <p:cNvSpPr txBox="1"/>
          <p:nvPr/>
        </p:nvSpPr>
        <p:spPr>
          <a:xfrm>
            <a:off x="609600" y="4268365"/>
            <a:ext cx="10972800" cy="2246769"/>
          </a:xfrm>
          <a:prstGeom prst="rect">
            <a:avLst/>
          </a:prstGeom>
          <a:noFill/>
        </p:spPr>
        <p:txBody>
          <a:bodyPr wrap="square" rtlCol="0">
            <a:spAutoFit/>
          </a:bodyPr>
          <a:lstStyle/>
          <a:p>
            <a:r>
              <a:rPr lang="en-GB" sz="2000" b="1" dirty="0">
                <a:solidFill>
                  <a:srgbClr val="0070C0"/>
                </a:solidFill>
              </a:rPr>
              <a:t>LST  </a:t>
            </a:r>
            <a:r>
              <a:rPr lang="en-GB" sz="2000" b="1" dirty="0" err="1">
                <a:solidFill>
                  <a:srgbClr val="0070C0"/>
                </a:solidFill>
              </a:rPr>
              <a:t>ToA</a:t>
            </a:r>
            <a:r>
              <a:rPr lang="en-GB" sz="2000" b="1" dirty="0">
                <a:solidFill>
                  <a:srgbClr val="0070C0"/>
                </a:solidFill>
              </a:rPr>
              <a:t> brightness temperature (network)  (TASK group started)</a:t>
            </a:r>
          </a:p>
          <a:p>
            <a:endParaRPr lang="en-GB" sz="2000" b="1" dirty="0"/>
          </a:p>
          <a:p>
            <a:pPr marL="342900" indent="-342900">
              <a:buFont typeface="Arial" panose="020B0604020202020204" pitchFamily="34" charset="0"/>
              <a:buChar char="•"/>
            </a:pPr>
            <a:r>
              <a:rPr lang="en-GB" sz="2000" b="1" dirty="0"/>
              <a:t>Discussion on requirements and strategy with LPV members</a:t>
            </a:r>
          </a:p>
          <a:p>
            <a:pPr marL="342900" indent="-342900">
              <a:buFont typeface="Arial" panose="020B0604020202020204" pitchFamily="34" charset="0"/>
              <a:buChar char="•"/>
            </a:pPr>
            <a:r>
              <a:rPr lang="en-GB" sz="2000" b="1" dirty="0"/>
              <a:t>Agree on </a:t>
            </a:r>
            <a:r>
              <a:rPr lang="en-GB" sz="2000" b="1" dirty="0" err="1"/>
              <a:t>ToA</a:t>
            </a:r>
            <a:r>
              <a:rPr lang="en-GB" sz="2000" b="1" dirty="0"/>
              <a:t> brightness temperature per wavelength as a priority </a:t>
            </a:r>
          </a:p>
          <a:p>
            <a:pPr marL="342900" indent="-342900">
              <a:buFont typeface="Arial" panose="020B0604020202020204" pitchFamily="34" charset="0"/>
              <a:buChar char="•"/>
            </a:pPr>
            <a:r>
              <a:rPr lang="en-GB" sz="2000" b="1" dirty="0"/>
              <a:t>Focus on higher resolution &lt;100 m</a:t>
            </a:r>
          </a:p>
          <a:p>
            <a:pPr marL="342900" indent="-342900">
              <a:buFont typeface="Arial" panose="020B0604020202020204" pitchFamily="34" charset="0"/>
              <a:buChar char="•"/>
            </a:pPr>
            <a:r>
              <a:rPr lang="en-GB" sz="2000" b="1" dirty="0"/>
              <a:t>Target of 0.5 K as </a:t>
            </a:r>
            <a:r>
              <a:rPr lang="en-GB" sz="2000" b="1" dirty="0" err="1"/>
              <a:t>ToA</a:t>
            </a:r>
            <a:r>
              <a:rPr lang="en-GB" sz="2000" b="1" dirty="0"/>
              <a:t> uncertainty (challenging! With land Water </a:t>
            </a:r>
            <a:r>
              <a:rPr lang="en-GB" sz="2000" b="1" dirty="0" err="1"/>
              <a:t>oK</a:t>
            </a:r>
            <a:r>
              <a:rPr lang="en-GB" sz="2000" b="1" dirty="0"/>
              <a:t>)</a:t>
            </a:r>
          </a:p>
          <a:p>
            <a:pPr marL="342900" indent="-342900">
              <a:buFont typeface="Arial" panose="020B0604020202020204" pitchFamily="34" charset="0"/>
              <a:buChar char="•"/>
            </a:pPr>
            <a:r>
              <a:rPr lang="en-GB" sz="2000" b="1" dirty="0"/>
              <a:t>Project to start (see later)</a:t>
            </a:r>
          </a:p>
        </p:txBody>
      </p:sp>
    </p:spTree>
    <p:extLst>
      <p:ext uri="{BB962C8B-B14F-4D97-AF65-F5344CB8AC3E}">
        <p14:creationId xmlns:p14="http://schemas.microsoft.com/office/powerpoint/2010/main" val="3671495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BCC3-D680-CFFD-2B3C-BCF7E13D3E39}"/>
              </a:ext>
            </a:extLst>
          </p:cNvPr>
          <p:cNvSpPr>
            <a:spLocks noGrp="1"/>
          </p:cNvSpPr>
          <p:nvPr>
            <p:ph type="title"/>
          </p:nvPr>
        </p:nvSpPr>
        <p:spPr>
          <a:xfrm>
            <a:off x="176048" y="175939"/>
            <a:ext cx="9588062" cy="779002"/>
          </a:xfrm>
        </p:spPr>
        <p:txBody>
          <a:bodyPr/>
          <a:lstStyle/>
          <a:p>
            <a:r>
              <a:rPr lang="en-GB" sz="3200" dirty="0"/>
              <a:t>CEOS IR validation comparison results</a:t>
            </a:r>
          </a:p>
        </p:txBody>
      </p:sp>
      <p:pic>
        <p:nvPicPr>
          <p:cNvPr id="3" name="Picture 2">
            <a:extLst>
              <a:ext uri="{FF2B5EF4-FFF2-40B4-BE49-F238E27FC236}">
                <a16:creationId xmlns:a16="http://schemas.microsoft.com/office/drawing/2014/main" id="{B11396EA-3ECA-72B3-EFDF-F6E1D429F4FE}"/>
              </a:ext>
            </a:extLst>
          </p:cNvPr>
          <p:cNvPicPr>
            <a:picLocks noChangeAspect="1"/>
          </p:cNvPicPr>
          <p:nvPr/>
        </p:nvPicPr>
        <p:blipFill>
          <a:blip r:embed="rId2"/>
          <a:stretch>
            <a:fillRect/>
          </a:stretch>
        </p:blipFill>
        <p:spPr>
          <a:xfrm>
            <a:off x="605816" y="1115915"/>
            <a:ext cx="4982729" cy="2802785"/>
          </a:xfrm>
          <a:prstGeom prst="rect">
            <a:avLst/>
          </a:prstGeom>
        </p:spPr>
      </p:pic>
      <p:pic>
        <p:nvPicPr>
          <p:cNvPr id="4" name="Picture 3">
            <a:extLst>
              <a:ext uri="{FF2B5EF4-FFF2-40B4-BE49-F238E27FC236}">
                <a16:creationId xmlns:a16="http://schemas.microsoft.com/office/drawing/2014/main" id="{85D8B9E2-FA62-B298-48CE-1696F6631793}"/>
              </a:ext>
            </a:extLst>
          </p:cNvPr>
          <p:cNvPicPr>
            <a:picLocks noChangeAspect="1"/>
          </p:cNvPicPr>
          <p:nvPr/>
        </p:nvPicPr>
        <p:blipFill>
          <a:blip r:embed="rId3"/>
          <a:stretch>
            <a:fillRect/>
          </a:stretch>
        </p:blipFill>
        <p:spPr>
          <a:xfrm>
            <a:off x="6464808" y="1037695"/>
            <a:ext cx="5260847" cy="2959226"/>
          </a:xfrm>
          <a:prstGeom prst="rect">
            <a:avLst/>
          </a:prstGeom>
        </p:spPr>
      </p:pic>
      <p:pic>
        <p:nvPicPr>
          <p:cNvPr id="5" name="Picture 4">
            <a:extLst>
              <a:ext uri="{FF2B5EF4-FFF2-40B4-BE49-F238E27FC236}">
                <a16:creationId xmlns:a16="http://schemas.microsoft.com/office/drawing/2014/main" id="{77299A6D-5219-97C6-6CFD-3A64479C476A}"/>
              </a:ext>
            </a:extLst>
          </p:cNvPr>
          <p:cNvPicPr>
            <a:picLocks noChangeAspect="1"/>
          </p:cNvPicPr>
          <p:nvPr/>
        </p:nvPicPr>
        <p:blipFill>
          <a:blip r:embed="rId4"/>
          <a:stretch>
            <a:fillRect/>
          </a:stretch>
        </p:blipFill>
        <p:spPr>
          <a:xfrm>
            <a:off x="389618" y="3774975"/>
            <a:ext cx="5198927" cy="2924396"/>
          </a:xfrm>
          <a:prstGeom prst="rect">
            <a:avLst/>
          </a:prstGeom>
        </p:spPr>
      </p:pic>
      <p:pic>
        <p:nvPicPr>
          <p:cNvPr id="6" name="Picture 5">
            <a:extLst>
              <a:ext uri="{FF2B5EF4-FFF2-40B4-BE49-F238E27FC236}">
                <a16:creationId xmlns:a16="http://schemas.microsoft.com/office/drawing/2014/main" id="{2F35990A-E393-C64D-DFA5-9F151896CBB2}"/>
              </a:ext>
            </a:extLst>
          </p:cNvPr>
          <p:cNvPicPr>
            <a:picLocks noChangeAspect="1"/>
          </p:cNvPicPr>
          <p:nvPr/>
        </p:nvPicPr>
        <p:blipFill>
          <a:blip r:embed="rId5"/>
          <a:stretch>
            <a:fillRect/>
          </a:stretch>
        </p:blipFill>
        <p:spPr>
          <a:xfrm>
            <a:off x="6530207" y="3774975"/>
            <a:ext cx="5130048" cy="2885652"/>
          </a:xfrm>
          <a:prstGeom prst="rect">
            <a:avLst/>
          </a:prstGeom>
        </p:spPr>
      </p:pic>
    </p:spTree>
    <p:extLst>
      <p:ext uri="{BB962C8B-B14F-4D97-AF65-F5344CB8AC3E}">
        <p14:creationId xmlns:p14="http://schemas.microsoft.com/office/powerpoint/2010/main" val="3484830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CE274-3B19-2AD1-E9AD-3F274532BA12}"/>
              </a:ext>
            </a:extLst>
          </p:cNvPr>
          <p:cNvSpPr>
            <a:spLocks noGrp="1"/>
          </p:cNvSpPr>
          <p:nvPr>
            <p:ph type="title"/>
          </p:nvPr>
        </p:nvSpPr>
        <p:spPr>
          <a:xfrm>
            <a:off x="4336330" y="152400"/>
            <a:ext cx="10363200" cy="1143000"/>
          </a:xfrm>
        </p:spPr>
        <p:txBody>
          <a:bodyPr/>
          <a:lstStyle/>
          <a:p>
            <a:r>
              <a:rPr lang="en-GB" sz="3200" dirty="0">
                <a:solidFill>
                  <a:schemeClr val="bg1"/>
                </a:solidFill>
              </a:rPr>
              <a:t>conclusions</a:t>
            </a:r>
          </a:p>
        </p:txBody>
      </p:sp>
      <p:sp>
        <p:nvSpPr>
          <p:cNvPr id="3" name="Content Placeholder 2">
            <a:extLst>
              <a:ext uri="{FF2B5EF4-FFF2-40B4-BE49-F238E27FC236}">
                <a16:creationId xmlns:a16="http://schemas.microsoft.com/office/drawing/2014/main" id="{2005E898-203F-0334-8BAC-2CB33123E44C}"/>
              </a:ext>
            </a:extLst>
          </p:cNvPr>
          <p:cNvSpPr>
            <a:spLocks noGrp="1"/>
          </p:cNvSpPr>
          <p:nvPr>
            <p:ph idx="1"/>
          </p:nvPr>
        </p:nvSpPr>
        <p:spPr>
          <a:xfrm>
            <a:off x="1727881" y="996362"/>
            <a:ext cx="8736238" cy="5116513"/>
          </a:xfrm>
        </p:spPr>
        <p:txBody>
          <a:bodyPr/>
          <a:lstStyle/>
          <a:p>
            <a:r>
              <a:rPr lang="en-GB" sz="2000" b="1" dirty="0"/>
              <a:t>Lab BB comparison</a:t>
            </a:r>
          </a:p>
          <a:p>
            <a:r>
              <a:rPr lang="en-GB" sz="2000" dirty="0"/>
              <a:t>	</a:t>
            </a:r>
            <a:r>
              <a:rPr lang="en-GB" sz="2000" dirty="0" err="1"/>
              <a:t>Landcal</a:t>
            </a:r>
            <a:r>
              <a:rPr lang="en-GB" sz="2000" dirty="0"/>
              <a:t> P80P BB uncertainties may be an overestimate.</a:t>
            </a:r>
          </a:p>
          <a:p>
            <a:endParaRPr lang="en-GB" sz="2000" dirty="0"/>
          </a:p>
          <a:p>
            <a:r>
              <a:rPr lang="en-GB" sz="2000" b="1" dirty="0"/>
              <a:t>Lab radiometer comparison</a:t>
            </a:r>
          </a:p>
          <a:p>
            <a:r>
              <a:rPr lang="en-GB" sz="2000" dirty="0"/>
              <a:t>	All radiometers underestimates uncertainties at and below 0 °C.</a:t>
            </a:r>
          </a:p>
          <a:p>
            <a:r>
              <a:rPr lang="en-GB" sz="2000" dirty="0"/>
              <a:t>	Possible systematic error in ISAR, increasing at lower temperature?</a:t>
            </a:r>
          </a:p>
          <a:p>
            <a:endParaRPr lang="en-GB" sz="2000" dirty="0"/>
          </a:p>
          <a:p>
            <a:r>
              <a:rPr lang="en-GB" sz="2000" b="1" dirty="0"/>
              <a:t>Field radiometer comparison</a:t>
            </a:r>
          </a:p>
          <a:p>
            <a:r>
              <a:rPr lang="en-GB" sz="2000" dirty="0"/>
              <a:t>	Two times larger temperature range of comparison, </a:t>
            </a:r>
          </a:p>
          <a:p>
            <a:r>
              <a:rPr lang="en-GB" sz="2000" dirty="0"/>
              <a:t>	    two times improvement in agreement from 2016 comparison</a:t>
            </a:r>
          </a:p>
          <a:p>
            <a:r>
              <a:rPr lang="en-GB" sz="2000" dirty="0"/>
              <a:t>		(in terms of mean of the difference from reference value)</a:t>
            </a:r>
          </a:p>
          <a:p>
            <a:r>
              <a:rPr lang="en-GB" sz="2000" dirty="0"/>
              <a:t>	An abrupt shift in KIT measurement went unnoticed.</a:t>
            </a:r>
          </a:p>
          <a:p>
            <a:r>
              <a:rPr lang="en-GB" sz="2000" dirty="0"/>
              <a:t>	</a:t>
            </a:r>
            <a:r>
              <a:rPr lang="en-GB" sz="2000" dirty="0">
                <a:sym typeface="Wingdings" panose="05000000000000000000" pitchFamily="2" charset="2"/>
              </a:rPr>
              <a:t> Internal reference BB (as in ISAR and </a:t>
            </a:r>
            <a:r>
              <a:rPr lang="en-GB" sz="2000" dirty="0" err="1">
                <a:sym typeface="Wingdings" panose="05000000000000000000" pitchFamily="2" charset="2"/>
              </a:rPr>
              <a:t>SISTeR</a:t>
            </a:r>
            <a:r>
              <a:rPr lang="en-GB" sz="2000" dirty="0">
                <a:sym typeface="Wingdings" panose="05000000000000000000" pitchFamily="2" charset="2"/>
              </a:rPr>
              <a:t>) is essential. </a:t>
            </a:r>
          </a:p>
          <a:p>
            <a:endParaRPr lang="en-GB" sz="2000" dirty="0">
              <a:sym typeface="Wingdings" panose="05000000000000000000" pitchFamily="2" charset="2"/>
            </a:endParaRPr>
          </a:p>
          <a:p>
            <a:r>
              <a:rPr lang="en-GB" sz="2000" b="1" dirty="0">
                <a:sym typeface="Wingdings" panose="05000000000000000000" pitchFamily="2" charset="2"/>
              </a:rPr>
              <a:t>Results: </a:t>
            </a:r>
            <a:r>
              <a:rPr lang="en-US" sz="2000" dirty="0">
                <a:hlinkClick r:id="rId2"/>
              </a:rPr>
              <a:t>FRM4SST Phase 2 (2021 - 2023) | www.shipborne-radiometer.org (ships4sst.org)</a:t>
            </a:r>
            <a:r>
              <a:rPr lang="en-US" sz="2000" dirty="0"/>
              <a:t>   Also two publications in </a:t>
            </a:r>
            <a:r>
              <a:rPr lang="en-US" sz="2000" dirty="0" err="1"/>
              <a:t>Jtech</a:t>
            </a:r>
            <a:endParaRPr lang="en-US" sz="2000" dirty="0"/>
          </a:p>
          <a:p>
            <a:endParaRPr lang="en-US" sz="2000" dirty="0"/>
          </a:p>
          <a:p>
            <a:r>
              <a:rPr lang="en-US" sz="2000" b="1" dirty="0"/>
              <a:t>Basis to support </a:t>
            </a:r>
            <a:r>
              <a:rPr lang="en-US" sz="2000" b="1" dirty="0" err="1"/>
              <a:t>TIRCalNet</a:t>
            </a:r>
            <a:endParaRPr lang="en-GB" sz="2000" b="1" dirty="0"/>
          </a:p>
        </p:txBody>
      </p:sp>
      <p:sp>
        <p:nvSpPr>
          <p:cNvPr id="6" name="Slide Number Placeholder 5">
            <a:extLst>
              <a:ext uri="{FF2B5EF4-FFF2-40B4-BE49-F238E27FC236}">
                <a16:creationId xmlns:a16="http://schemas.microsoft.com/office/drawing/2014/main" id="{A097BE9F-5E7A-91CB-B497-7614ED9FCC2B}"/>
              </a:ext>
            </a:extLst>
          </p:cNvPr>
          <p:cNvSpPr>
            <a:spLocks noGrp="1"/>
          </p:cNvSpPr>
          <p:nvPr>
            <p:ph type="sldNum" sz="quarter" idx="12"/>
          </p:nvPr>
        </p:nvSpPr>
        <p:spPr/>
        <p:txBody>
          <a:bodyPr/>
          <a:lstStyle/>
          <a:p>
            <a:pPr>
              <a:defRPr/>
            </a:pPr>
            <a:r>
              <a:rPr lang="en-GB"/>
              <a:t>Page </a:t>
            </a:r>
            <a:fld id="{59FDA94B-CB4A-48B0-B640-2DFA04A59A2B}" type="slidenum">
              <a:rPr lang="en-GB" smtClean="0"/>
              <a:pPr>
                <a:defRPr/>
              </a:pPr>
              <a:t>34</a:t>
            </a:fld>
            <a:endParaRPr lang="en-GB" dirty="0"/>
          </a:p>
        </p:txBody>
      </p:sp>
      <p:pic>
        <p:nvPicPr>
          <p:cNvPr id="7" name="Picture 6">
            <a:extLst>
              <a:ext uri="{FF2B5EF4-FFF2-40B4-BE49-F238E27FC236}">
                <a16:creationId xmlns:a16="http://schemas.microsoft.com/office/drawing/2014/main" id="{D3511CEF-C1E3-0CB1-2907-4C6490310349}"/>
              </a:ext>
            </a:extLst>
          </p:cNvPr>
          <p:cNvPicPr>
            <a:picLocks noChangeAspect="1"/>
          </p:cNvPicPr>
          <p:nvPr/>
        </p:nvPicPr>
        <p:blipFill>
          <a:blip r:embed="rId3"/>
          <a:stretch>
            <a:fillRect/>
          </a:stretch>
        </p:blipFill>
        <p:spPr>
          <a:xfrm>
            <a:off x="261774" y="94156"/>
            <a:ext cx="2428875" cy="833438"/>
          </a:xfrm>
          <a:prstGeom prst="rect">
            <a:avLst/>
          </a:prstGeom>
        </p:spPr>
      </p:pic>
    </p:spTree>
    <p:extLst>
      <p:ext uri="{BB962C8B-B14F-4D97-AF65-F5344CB8AC3E}">
        <p14:creationId xmlns:p14="http://schemas.microsoft.com/office/powerpoint/2010/main" val="2636627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39AA-538C-C747-E652-A24D8A233D4A}"/>
              </a:ext>
            </a:extLst>
          </p:cNvPr>
          <p:cNvSpPr>
            <a:spLocks noGrp="1"/>
          </p:cNvSpPr>
          <p:nvPr>
            <p:ph type="title"/>
          </p:nvPr>
        </p:nvSpPr>
        <p:spPr>
          <a:xfrm>
            <a:off x="744718" y="-69129"/>
            <a:ext cx="10363200" cy="1143000"/>
          </a:xfrm>
        </p:spPr>
        <p:txBody>
          <a:bodyPr/>
          <a:lstStyle/>
          <a:p>
            <a:r>
              <a:rPr lang="en-GB" sz="3600" dirty="0">
                <a:solidFill>
                  <a:schemeClr val="bg1"/>
                </a:solidFill>
              </a:rPr>
              <a:t>Communications</a:t>
            </a:r>
          </a:p>
        </p:txBody>
      </p:sp>
      <p:sp>
        <p:nvSpPr>
          <p:cNvPr id="3" name="Content Placeholder 2">
            <a:extLst>
              <a:ext uri="{FF2B5EF4-FFF2-40B4-BE49-F238E27FC236}">
                <a16:creationId xmlns:a16="http://schemas.microsoft.com/office/drawing/2014/main" id="{611E5421-189C-5F24-ED1D-14775EB857F0}"/>
              </a:ext>
            </a:extLst>
          </p:cNvPr>
          <p:cNvSpPr>
            <a:spLocks noGrp="1"/>
          </p:cNvSpPr>
          <p:nvPr>
            <p:ph idx="1"/>
          </p:nvPr>
        </p:nvSpPr>
        <p:spPr/>
        <p:txBody>
          <a:bodyPr/>
          <a:lstStyle/>
          <a:p>
            <a:pPr marL="285750" indent="-285750">
              <a:buFont typeface="Arial" panose="020B0604020202020204" pitchFamily="34" charset="0"/>
              <a:buChar char="•"/>
            </a:pPr>
            <a:r>
              <a:rPr lang="en-GB" sz="2000" dirty="0"/>
              <a:t>Not getting maximal impact/awareness from WGCV/IVOS activities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Can we have a page on services to </a:t>
            </a:r>
            <a:r>
              <a:rPr lang="en-GB" sz="2000" dirty="0" err="1"/>
              <a:t>Newspace</a:t>
            </a: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Can we link agency pages on projects where </a:t>
            </a:r>
            <a:r>
              <a:rPr lang="en-GB" sz="2000" dirty="0" err="1"/>
              <a:t>cal</a:t>
            </a:r>
            <a:r>
              <a:rPr lang="en-GB" sz="2000" dirty="0"/>
              <a:t>/</a:t>
            </a:r>
            <a:r>
              <a:rPr lang="en-GB" sz="2000" dirty="0" err="1"/>
              <a:t>val</a:t>
            </a:r>
            <a:r>
              <a:rPr lang="en-GB" sz="2000" dirty="0"/>
              <a:t> is relevant and a short highlighter on </a:t>
            </a:r>
            <a:r>
              <a:rPr lang="en-GB" sz="2000" dirty="0" err="1"/>
              <a:t>cal</a:t>
            </a:r>
            <a:r>
              <a:rPr lang="en-GB" sz="2000" dirty="0"/>
              <a:t>/</a:t>
            </a:r>
            <a:r>
              <a:rPr lang="en-GB" sz="2000" dirty="0" err="1"/>
              <a:t>val</a:t>
            </a:r>
            <a:r>
              <a:rPr lang="en-GB" sz="2000" dirty="0"/>
              <a:t> portal but details on agency home page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News items/awareness e.g. forthcoming meetings – JACIE, VH-RHODA, </a:t>
            </a:r>
            <a:r>
              <a:rPr lang="en-GB" sz="2000" dirty="0" err="1"/>
              <a:t>calval</a:t>
            </a:r>
            <a:r>
              <a:rPr lang="en-GB" sz="2000" dirty="0"/>
              <a:t> workshop    also potential campaigns </a:t>
            </a:r>
          </a:p>
        </p:txBody>
      </p:sp>
    </p:spTree>
    <p:extLst>
      <p:ext uri="{BB962C8B-B14F-4D97-AF65-F5344CB8AC3E}">
        <p14:creationId xmlns:p14="http://schemas.microsoft.com/office/powerpoint/2010/main" val="1920889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32BE4-C210-4573-AD94-086A9CC8F2CD}"/>
              </a:ext>
            </a:extLst>
          </p:cNvPr>
          <p:cNvSpPr>
            <a:spLocks noGrp="1"/>
          </p:cNvSpPr>
          <p:nvPr>
            <p:ph type="title"/>
          </p:nvPr>
        </p:nvSpPr>
        <p:spPr/>
        <p:txBody>
          <a:bodyPr/>
          <a:lstStyle/>
          <a:p>
            <a:r>
              <a:rPr lang="en-GB" dirty="0"/>
              <a:t>Summary</a:t>
            </a:r>
          </a:p>
        </p:txBody>
      </p:sp>
      <p:sp>
        <p:nvSpPr>
          <p:cNvPr id="4" name="TextBox 3">
            <a:extLst>
              <a:ext uri="{FF2B5EF4-FFF2-40B4-BE49-F238E27FC236}">
                <a16:creationId xmlns:a16="http://schemas.microsoft.com/office/drawing/2014/main" id="{FEB964C3-78D0-4BB1-9463-71D4B81AA70B}"/>
              </a:ext>
            </a:extLst>
          </p:cNvPr>
          <p:cNvSpPr txBox="1"/>
          <p:nvPr/>
        </p:nvSpPr>
        <p:spPr>
          <a:xfrm>
            <a:off x="476035" y="1067956"/>
            <a:ext cx="11529151" cy="6032421"/>
          </a:xfrm>
          <a:prstGeom prst="rect">
            <a:avLst/>
          </a:prstGeom>
          <a:noFill/>
        </p:spPr>
        <p:txBody>
          <a:bodyPr wrap="square" rtlCol="0">
            <a:spAutoFit/>
          </a:bodyPr>
          <a:lstStyle/>
          <a:p>
            <a:pPr marL="285750" indent="-285750">
              <a:buFont typeface="Arial" panose="020B0604020202020204" pitchFamily="34" charset="0"/>
              <a:buChar char="•"/>
            </a:pPr>
            <a:r>
              <a:rPr lang="en-GB" sz="1800" b="1" dirty="0">
                <a:solidFill>
                  <a:srgbClr val="0070C0"/>
                </a:solidFill>
              </a:rPr>
              <a:t>Looking for a volunteer (s) to take leadership of ‘image quality/geometric’ focus group</a:t>
            </a:r>
          </a:p>
          <a:p>
            <a:pPr lvl="3"/>
            <a:r>
              <a:rPr lang="en-GB" sz="1800" dirty="0"/>
              <a:t>	- Early meeting to define scope and priorities geolocation? Partnership with TM subgroup</a:t>
            </a:r>
          </a:p>
          <a:p>
            <a:pPr lvl="3"/>
            <a:endParaRPr lang="en-GB" sz="800" dirty="0"/>
          </a:p>
          <a:p>
            <a:pPr marL="285750" indent="-285750">
              <a:buFont typeface="Arial" panose="020B0604020202020204" pitchFamily="34" charset="0"/>
              <a:buChar char="•"/>
            </a:pPr>
            <a:r>
              <a:rPr lang="en-GB" sz="1800" dirty="0"/>
              <a:t>Volunteers to add to Vocabulary group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b="1" dirty="0">
                <a:solidFill>
                  <a:srgbClr val="0070C0"/>
                </a:solidFill>
              </a:rPr>
              <a:t>Interoperability (radiometric) L1</a:t>
            </a:r>
          </a:p>
          <a:p>
            <a:pPr lvl="3"/>
            <a:r>
              <a:rPr lang="en-GB" sz="1800" b="1" dirty="0">
                <a:solidFill>
                  <a:srgbClr val="0070C0"/>
                </a:solidFill>
              </a:rPr>
              <a:t>          </a:t>
            </a:r>
            <a:r>
              <a:rPr lang="en-GB" sz="1800" dirty="0">
                <a:solidFill>
                  <a:schemeClr val="tx1"/>
                </a:solidFill>
              </a:rPr>
              <a:t>- Sub-set of sites identified for ‘encouraged’ collect by </a:t>
            </a:r>
            <a:r>
              <a:rPr lang="en-GB" sz="1800" dirty="0" err="1">
                <a:solidFill>
                  <a:schemeClr val="tx1"/>
                </a:solidFill>
              </a:rPr>
              <a:t>Newspace</a:t>
            </a:r>
            <a:r>
              <a:rPr lang="en-GB" sz="1800" dirty="0">
                <a:solidFill>
                  <a:schemeClr val="tx1"/>
                </a:solidFill>
              </a:rPr>
              <a:t> and agencies  For endorsement</a:t>
            </a:r>
          </a:p>
          <a:p>
            <a:pPr lvl="3"/>
            <a:r>
              <a:rPr lang="en-GB" sz="1800" dirty="0">
                <a:solidFill>
                  <a:schemeClr val="tx1"/>
                </a:solidFill>
              </a:rPr>
              <a:t>          - Match-up platform to assess/report consistency with ‘CEOS reference’	</a:t>
            </a:r>
          </a:p>
          <a:p>
            <a:r>
              <a:rPr lang="en-GB" sz="1800" dirty="0"/>
              <a:t>          – strategy to build a database for users to assess suitability for their application as first step</a:t>
            </a:r>
          </a:p>
          <a:p>
            <a:pPr marL="285750" indent="-285750">
              <a:buFont typeface="Arial" panose="020B0604020202020204" pitchFamily="34" charset="0"/>
              <a:buChar char="•"/>
            </a:pPr>
            <a:r>
              <a:rPr lang="en-GB" sz="1800" b="1" dirty="0">
                <a:solidFill>
                  <a:srgbClr val="0070C0"/>
                </a:solidFill>
              </a:rPr>
              <a:t>Uncertainties, Traceability – lot of interest further workshops include new space </a:t>
            </a:r>
          </a:p>
          <a:p>
            <a:pPr lvl="3"/>
            <a:r>
              <a:rPr lang="en-GB" sz="1800" dirty="0"/>
              <a:t>	- Engage with WGISS on strategies for communicating / appending per pixel </a:t>
            </a:r>
            <a:r>
              <a:rPr lang="en-GB" sz="1800" dirty="0" err="1"/>
              <a:t>Uc</a:t>
            </a:r>
            <a:endParaRPr lang="en-GB" sz="1800" dirty="0"/>
          </a:p>
          <a:p>
            <a:pPr lvl="3"/>
            <a:endParaRPr lang="en-GB" sz="1800" dirty="0"/>
          </a:p>
          <a:p>
            <a:pPr marL="285750" lvl="1" indent="-285750">
              <a:buFont typeface="Arial" panose="020B0604020202020204" pitchFamily="34" charset="0"/>
              <a:buChar char="•"/>
            </a:pPr>
            <a:r>
              <a:rPr lang="en-GB" sz="1800" b="1" dirty="0">
                <a:solidFill>
                  <a:srgbClr val="0070C0"/>
                </a:solidFill>
              </a:rPr>
              <a:t>LST </a:t>
            </a:r>
            <a:r>
              <a:rPr lang="en-GB" sz="1800" b="1" dirty="0" err="1">
                <a:solidFill>
                  <a:srgbClr val="0070C0"/>
                </a:solidFill>
              </a:rPr>
              <a:t>ToA</a:t>
            </a:r>
            <a:r>
              <a:rPr lang="en-GB" sz="1800" b="1" dirty="0">
                <a:solidFill>
                  <a:srgbClr val="0070C0"/>
                </a:solidFill>
              </a:rPr>
              <a:t> brightness temperature project (</a:t>
            </a:r>
            <a:r>
              <a:rPr lang="en-GB" sz="1800" b="1" dirty="0" err="1">
                <a:solidFill>
                  <a:srgbClr val="0070C0"/>
                </a:solidFill>
              </a:rPr>
              <a:t>TIRCalNet</a:t>
            </a:r>
            <a:r>
              <a:rPr lang="en-GB" sz="1800" b="1" dirty="0">
                <a:solidFill>
                  <a:srgbClr val="0070C0"/>
                </a:solidFill>
              </a:rPr>
              <a:t>) started with view to future operational network</a:t>
            </a:r>
            <a:endParaRPr lang="en-GB" sz="1800" b="1" dirty="0">
              <a:solidFill>
                <a:srgbClr val="FF0000"/>
              </a:solidFill>
            </a:endParaRPr>
          </a:p>
          <a:p>
            <a:pPr marL="285750" lvl="1" indent="-285750">
              <a:buFont typeface="Arial" panose="020B0604020202020204" pitchFamily="34" charset="0"/>
              <a:buChar char="•"/>
            </a:pPr>
            <a:endParaRPr lang="en-GB" sz="1800" dirty="0"/>
          </a:p>
          <a:p>
            <a:pPr marL="285750" lvl="1" indent="-285750">
              <a:buFont typeface="Arial" panose="020B0604020202020204" pitchFamily="34" charset="0"/>
              <a:buChar char="•"/>
            </a:pPr>
            <a:r>
              <a:rPr lang="en-GB" sz="1800" b="1" dirty="0">
                <a:solidFill>
                  <a:srgbClr val="0070C0"/>
                </a:solidFill>
              </a:rPr>
              <a:t>Solar Irradiance Spectrum </a:t>
            </a:r>
          </a:p>
          <a:p>
            <a:pPr lvl="2"/>
            <a:r>
              <a:rPr lang="en-GB" sz="1800" dirty="0"/>
              <a:t>         – large potential impact on changing to TSIS spectrum How to communicate? (promote at </a:t>
            </a:r>
            <a:r>
              <a:rPr lang="en-GB" sz="1800" dirty="0" err="1"/>
              <a:t>VHRhoda</a:t>
            </a:r>
            <a:r>
              <a:rPr lang="en-GB" sz="1800" dirty="0"/>
              <a:t>)</a:t>
            </a:r>
          </a:p>
          <a:p>
            <a:pPr lvl="2"/>
            <a:r>
              <a:rPr lang="en-GB" sz="1800" dirty="0"/>
              <a:t>          - Encourage </a:t>
            </a:r>
            <a:r>
              <a:rPr lang="en-GB" sz="1800" dirty="0" err="1"/>
              <a:t>Modtran</a:t>
            </a:r>
            <a:r>
              <a:rPr lang="en-GB" sz="1800" dirty="0"/>
              <a:t> to include TSIS as an </a:t>
            </a:r>
            <a:r>
              <a:rPr lang="en-GB" sz="1800" dirty="0" err="1"/>
              <a:t>embededed</a:t>
            </a:r>
            <a:r>
              <a:rPr lang="en-GB" sz="1800" dirty="0"/>
              <a:t> spectrum	</a:t>
            </a:r>
          </a:p>
          <a:p>
            <a:pPr lvl="2"/>
            <a:r>
              <a:rPr lang="en-GB" sz="1800" dirty="0"/>
              <a:t>           - Discussion on reporting (reflectance vs radiance) 	</a:t>
            </a:r>
          </a:p>
          <a:p>
            <a:pPr lvl="2"/>
            <a:r>
              <a:rPr lang="en-GB" sz="1800" dirty="0"/>
              <a:t>         - Establish examples on impact to input to </a:t>
            </a:r>
            <a:r>
              <a:rPr lang="en-GB" sz="1800" dirty="0" err="1"/>
              <a:t>CalVal</a:t>
            </a:r>
            <a:r>
              <a:rPr lang="en-GB" sz="1800" dirty="0"/>
              <a:t> portal </a:t>
            </a:r>
          </a:p>
          <a:p>
            <a:pPr lvl="2"/>
            <a:r>
              <a:rPr lang="en-GB" sz="1800" dirty="0"/>
              <a:t>	- follow-up with broader community e.g. operational services  	 	  </a:t>
            </a:r>
          </a:p>
          <a:p>
            <a:pPr marL="285750" lvl="1"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p:txBody>
      </p:sp>
    </p:spTree>
    <p:extLst>
      <p:ext uri="{BB962C8B-B14F-4D97-AF65-F5344CB8AC3E}">
        <p14:creationId xmlns:p14="http://schemas.microsoft.com/office/powerpoint/2010/main" val="3741508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BA0E07-01EF-4266-9147-642C14D789C4}"/>
              </a:ext>
            </a:extLst>
          </p:cNvPr>
          <p:cNvSpPr>
            <a:spLocks noGrp="1"/>
          </p:cNvSpPr>
          <p:nvPr>
            <p:ph type="title"/>
          </p:nvPr>
        </p:nvSpPr>
        <p:spPr/>
        <p:txBody>
          <a:bodyPr/>
          <a:lstStyle/>
          <a:p>
            <a:r>
              <a:rPr lang="en-GB" dirty="0"/>
              <a:t>IVOS: Vision</a:t>
            </a:r>
          </a:p>
        </p:txBody>
      </p:sp>
      <p:sp>
        <p:nvSpPr>
          <p:cNvPr id="4" name="Content Placeholder 2">
            <a:extLst>
              <a:ext uri="{FF2B5EF4-FFF2-40B4-BE49-F238E27FC236}">
                <a16:creationId xmlns:a16="http://schemas.microsoft.com/office/drawing/2014/main" id="{4C939342-E6D6-4349-A562-DCD4F5469C63}"/>
              </a:ext>
            </a:extLst>
          </p:cNvPr>
          <p:cNvSpPr>
            <a:spLocks noGrp="1"/>
          </p:cNvSpPr>
          <p:nvPr>
            <p:ph type="body" idx="1"/>
          </p:nvPr>
        </p:nvSpPr>
        <p:spPr>
          <a:xfrm>
            <a:off x="176048" y="954941"/>
            <a:ext cx="11495088" cy="4662488"/>
          </a:xfrm>
        </p:spPr>
        <p:txBody>
          <a:bodyPr/>
          <a:lstStyle/>
          <a:p>
            <a:pPr marL="0" indent="0">
              <a:buFontTx/>
              <a:buNone/>
              <a:defRPr/>
            </a:pPr>
            <a:r>
              <a:rPr lang="en-GB" sz="2400" b="1" i="1" dirty="0">
                <a:solidFill>
                  <a:srgbClr val="FF0000"/>
                </a:solidFill>
              </a:rPr>
              <a:t>To facilitate the provision of ‘fit for purpose’ information through enabling data interoperability and performance assessment through an ‘operational’ CEOS coordinated &amp; internationally harmonised Cal/Val infrastructure consistent with QA4EO principles.</a:t>
            </a:r>
          </a:p>
          <a:p>
            <a:pPr>
              <a:defRPr/>
            </a:pPr>
            <a:r>
              <a:rPr lang="en-GB" sz="2000" b="1" i="1" dirty="0"/>
              <a:t>Pre-flight characterisation &amp; calibration</a:t>
            </a:r>
          </a:p>
          <a:p>
            <a:pPr>
              <a:defRPr/>
            </a:pPr>
            <a:r>
              <a:rPr lang="en-GB" sz="2000" b="1" i="1" dirty="0"/>
              <a:t>Test – sites</a:t>
            </a:r>
          </a:p>
          <a:p>
            <a:pPr>
              <a:defRPr/>
            </a:pPr>
            <a:r>
              <a:rPr lang="en-GB" sz="2000" b="1" i="1" dirty="0"/>
              <a:t>Comparisons</a:t>
            </a:r>
          </a:p>
          <a:p>
            <a:pPr>
              <a:defRPr/>
            </a:pPr>
            <a:r>
              <a:rPr lang="en-GB" sz="2000" b="1" i="1" dirty="0"/>
              <a:t>Agreed methodologies</a:t>
            </a:r>
          </a:p>
          <a:p>
            <a:pPr>
              <a:defRPr/>
            </a:pPr>
            <a:r>
              <a:rPr lang="en-GB" sz="2000" b="1" i="1" dirty="0"/>
              <a:t>Community </a:t>
            </a:r>
            <a:r>
              <a:rPr lang="en-GB" sz="2000" b="1" i="1" u="sng" dirty="0"/>
              <a:t>Good </a:t>
            </a:r>
            <a:r>
              <a:rPr lang="en-GB" sz="2000" b="1" i="1" dirty="0"/>
              <a:t>Practises</a:t>
            </a:r>
          </a:p>
          <a:p>
            <a:pPr>
              <a:defRPr/>
            </a:pPr>
            <a:r>
              <a:rPr lang="en-GB" sz="2000" b="1" i="1" dirty="0"/>
              <a:t>Interchangeable/readable formats</a:t>
            </a:r>
          </a:p>
          <a:p>
            <a:pPr>
              <a:defRPr/>
            </a:pPr>
            <a:r>
              <a:rPr lang="en-GB" sz="2000" b="1" i="1" dirty="0"/>
              <a:t>Results/metadata - databases  </a:t>
            </a:r>
          </a:p>
          <a:p>
            <a:pPr>
              <a:defRPr/>
            </a:pPr>
            <a:r>
              <a:rPr lang="en-GB" sz="2000" b="1" i="1" dirty="0"/>
              <a:t>Shared learning</a:t>
            </a:r>
          </a:p>
          <a:p>
            <a:pPr>
              <a:defRPr/>
            </a:pPr>
            <a:r>
              <a:rPr lang="en-GB" sz="2000" b="1" i="1" dirty="0"/>
              <a:t>Recommendations as appropriate</a:t>
            </a:r>
          </a:p>
        </p:txBody>
      </p:sp>
      <p:sp>
        <p:nvSpPr>
          <p:cNvPr id="5" name="TextBox 3">
            <a:extLst>
              <a:ext uri="{FF2B5EF4-FFF2-40B4-BE49-F238E27FC236}">
                <a16:creationId xmlns:a16="http://schemas.microsoft.com/office/drawing/2014/main" id="{E2A9F83E-D75E-4209-A7AC-CB000BE9611B}"/>
              </a:ext>
            </a:extLst>
          </p:cNvPr>
          <p:cNvSpPr txBox="1">
            <a:spLocks noChangeArrowheads="1"/>
          </p:cNvSpPr>
          <p:nvPr/>
        </p:nvSpPr>
        <p:spPr bwMode="auto">
          <a:xfrm>
            <a:off x="176049" y="5949950"/>
            <a:ext cx="120159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000" b="1" dirty="0">
                <a:solidFill>
                  <a:srgbClr val="FF0000"/>
                </a:solidFill>
              </a:rPr>
              <a:t>Key Infrastructure to be established and maintained independent of sensor specific projects and/or agencies</a:t>
            </a:r>
          </a:p>
        </p:txBody>
      </p:sp>
    </p:spTree>
    <p:extLst>
      <p:ext uri="{BB962C8B-B14F-4D97-AF65-F5344CB8AC3E}">
        <p14:creationId xmlns:p14="http://schemas.microsoft.com/office/powerpoint/2010/main" val="3287736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021424" y="164975"/>
            <a:ext cx="4175125" cy="1143000"/>
          </a:xfrm>
        </p:spPr>
        <p:txBody>
          <a:bodyPr/>
          <a:lstStyle/>
          <a:p>
            <a:r>
              <a:rPr lang="en-GB" altLang="en-US" sz="3200" b="1" dirty="0">
                <a:solidFill>
                  <a:schemeClr val="bg1"/>
                </a:solidFill>
              </a:rPr>
              <a:t>Work plan</a:t>
            </a:r>
          </a:p>
        </p:txBody>
      </p:sp>
      <p:sp>
        <p:nvSpPr>
          <p:cNvPr id="67587" name="Content Placeholder 2"/>
          <p:cNvSpPr>
            <a:spLocks noGrp="1"/>
          </p:cNvSpPr>
          <p:nvPr>
            <p:ph idx="1"/>
          </p:nvPr>
        </p:nvSpPr>
        <p:spPr>
          <a:xfrm>
            <a:off x="1371600" y="1095376"/>
            <a:ext cx="9072562" cy="425199"/>
          </a:xfrm>
        </p:spPr>
        <p:txBody>
          <a:bodyPr/>
          <a:lstStyle/>
          <a:p>
            <a:r>
              <a:rPr lang="en-GB" altLang="en-US" sz="2000" b="1" dirty="0"/>
              <a:t>Structured into themes and led by ‘champions’ (Plus specific projects)</a:t>
            </a:r>
          </a:p>
          <a:p>
            <a:endParaRPr lang="en-GB" altLang="en-US" sz="2000" dirty="0"/>
          </a:p>
        </p:txBody>
      </p:sp>
      <p:sp>
        <p:nvSpPr>
          <p:cNvPr id="67588" name="TextBox 3"/>
          <p:cNvSpPr txBox="1">
            <a:spLocks noChangeArrowheads="1"/>
          </p:cNvSpPr>
          <p:nvPr/>
        </p:nvSpPr>
        <p:spPr bwMode="auto">
          <a:xfrm>
            <a:off x="665207" y="1614812"/>
            <a:ext cx="11061843"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000" dirty="0"/>
              <a:t>Land surface reflectance     		      - </a:t>
            </a:r>
            <a:r>
              <a:rPr lang="en-GB" altLang="en-US" sz="2000" dirty="0" err="1"/>
              <a:t>Czapler</a:t>
            </a:r>
            <a:r>
              <a:rPr lang="en-GB" altLang="en-US" sz="2000" dirty="0"/>
              <a:t> Myers  (U of Arizona  USA)</a:t>
            </a:r>
          </a:p>
          <a:p>
            <a:pPr eaLnBrk="1" hangingPunct="1">
              <a:spcBef>
                <a:spcPct val="0"/>
              </a:spcBef>
              <a:buFontTx/>
              <a:buNone/>
            </a:pPr>
            <a:endParaRPr lang="en-GB" altLang="en-US" sz="800" dirty="0"/>
          </a:p>
          <a:p>
            <a:pPr eaLnBrk="1" hangingPunct="1">
              <a:spcBef>
                <a:spcPct val="0"/>
              </a:spcBef>
              <a:buFontTx/>
              <a:buNone/>
            </a:pPr>
            <a:r>
              <a:rPr lang="en-GB" altLang="en-US" sz="2000" dirty="0"/>
              <a:t>Ocean colour (link to IOCCG, VC-OCR etc)	      - Murakami  (JAXA  JPN)</a:t>
            </a:r>
          </a:p>
          <a:p>
            <a:pPr eaLnBrk="1" hangingPunct="1">
              <a:spcBef>
                <a:spcPct val="0"/>
              </a:spcBef>
              <a:buFontTx/>
              <a:buNone/>
            </a:pPr>
            <a:endParaRPr lang="en-GB" altLang="en-US" sz="800" dirty="0"/>
          </a:p>
          <a:p>
            <a:pPr eaLnBrk="1" hangingPunct="1">
              <a:spcBef>
                <a:spcPct val="0"/>
              </a:spcBef>
              <a:buFontTx/>
              <a:buNone/>
            </a:pPr>
            <a:r>
              <a:rPr lang="en-GB" altLang="en-US" sz="2000" dirty="0"/>
              <a:t>Surface Temperature (link to VC-SST, GHRSST) - Corlett (</a:t>
            </a:r>
            <a:r>
              <a:rPr lang="en-GB" altLang="en-US" sz="2000" dirty="0" err="1"/>
              <a:t>Eumetsat</a:t>
            </a:r>
            <a:r>
              <a:rPr lang="en-GB" altLang="en-US" sz="2000" dirty="0"/>
              <a:t>)</a:t>
            </a:r>
          </a:p>
          <a:p>
            <a:pPr eaLnBrk="1" hangingPunct="1">
              <a:spcBef>
                <a:spcPct val="0"/>
              </a:spcBef>
              <a:buFontTx/>
              <a:buNone/>
            </a:pPr>
            <a:endParaRPr lang="en-GB" altLang="en-US" sz="800" dirty="0"/>
          </a:p>
          <a:p>
            <a:pPr eaLnBrk="1" hangingPunct="1">
              <a:spcBef>
                <a:spcPct val="0"/>
              </a:spcBef>
              <a:buFontTx/>
              <a:buNone/>
            </a:pPr>
            <a:r>
              <a:rPr lang="en-GB" altLang="en-US" sz="2000" dirty="0">
                <a:solidFill>
                  <a:srgbClr val="FF0000"/>
                </a:solidFill>
              </a:rPr>
              <a:t>Geo spatial image quality 	  		       - Helder (SDSU, USA) &amp; Viallefont (ONERA F) </a:t>
            </a:r>
          </a:p>
          <a:p>
            <a:pPr eaLnBrk="1" hangingPunct="1">
              <a:spcBef>
                <a:spcPct val="0"/>
              </a:spcBef>
              <a:buFontTx/>
              <a:buNone/>
            </a:pPr>
            <a:r>
              <a:rPr lang="en-GB" altLang="en-US" sz="2000" dirty="0">
                <a:solidFill>
                  <a:srgbClr val="FF0000"/>
                </a:solidFill>
              </a:rPr>
              <a:t>					        NEED TO REPLACE + hold meeting to define scope</a:t>
            </a:r>
          </a:p>
          <a:p>
            <a:pPr eaLnBrk="1" hangingPunct="1">
              <a:spcBef>
                <a:spcPct val="0"/>
              </a:spcBef>
              <a:buFontTx/>
              <a:buNone/>
            </a:pPr>
            <a:endParaRPr lang="en-GB" altLang="en-US" sz="800" dirty="0"/>
          </a:p>
          <a:p>
            <a:pPr eaLnBrk="1" hangingPunct="1">
              <a:spcBef>
                <a:spcPct val="0"/>
              </a:spcBef>
              <a:buFontTx/>
              <a:buNone/>
            </a:pPr>
            <a:r>
              <a:rPr lang="en-GB" altLang="en-US" sz="2000" dirty="0"/>
              <a:t> </a:t>
            </a:r>
          </a:p>
        </p:txBody>
      </p:sp>
      <p:sp>
        <p:nvSpPr>
          <p:cNvPr id="2" name="TextBox 1">
            <a:extLst>
              <a:ext uri="{FF2B5EF4-FFF2-40B4-BE49-F238E27FC236}">
                <a16:creationId xmlns:a16="http://schemas.microsoft.com/office/drawing/2014/main" id="{A6521772-E9BC-406F-8506-6D663835AA74}"/>
              </a:ext>
            </a:extLst>
          </p:cNvPr>
          <p:cNvSpPr txBox="1"/>
          <p:nvPr/>
        </p:nvSpPr>
        <p:spPr>
          <a:xfrm>
            <a:off x="2726148" y="4119803"/>
            <a:ext cx="6040780" cy="2246769"/>
          </a:xfrm>
          <a:prstGeom prst="rect">
            <a:avLst/>
          </a:prstGeom>
          <a:noFill/>
        </p:spPr>
        <p:txBody>
          <a:bodyPr wrap="square" rtlCol="0">
            <a:spAutoFit/>
          </a:bodyPr>
          <a:lstStyle/>
          <a:p>
            <a:pPr algn="ctr"/>
            <a:r>
              <a:rPr lang="en-GB" sz="1800" b="1" dirty="0"/>
              <a:t>PROJECTS</a:t>
            </a:r>
          </a:p>
          <a:p>
            <a:r>
              <a:rPr lang="en-GB" sz="1800" b="1" dirty="0">
                <a:solidFill>
                  <a:srgbClr val="0070C0"/>
                </a:solidFill>
              </a:rPr>
              <a:t>PICSCAR			P Henry (CNES)</a:t>
            </a:r>
          </a:p>
          <a:p>
            <a:r>
              <a:rPr lang="en-GB" sz="1800" b="1" dirty="0" err="1">
                <a:solidFill>
                  <a:srgbClr val="0070C0"/>
                </a:solidFill>
              </a:rPr>
              <a:t>RadCalNet</a:t>
            </a:r>
            <a:r>
              <a:rPr lang="en-GB" sz="1800" b="1" dirty="0">
                <a:solidFill>
                  <a:srgbClr val="0070C0"/>
                </a:solidFill>
              </a:rPr>
              <a:t>			M Bouvet  (ESA)</a:t>
            </a:r>
          </a:p>
          <a:p>
            <a:r>
              <a:rPr lang="en-GB" sz="1800" b="1" dirty="0">
                <a:solidFill>
                  <a:srgbClr val="0070C0"/>
                </a:solidFill>
              </a:rPr>
              <a:t>SST &amp; OC Comparisons		N Fox (NPL)</a:t>
            </a:r>
          </a:p>
          <a:p>
            <a:r>
              <a:rPr lang="en-GB" sz="1800" b="1" dirty="0">
                <a:solidFill>
                  <a:srgbClr val="0070C0"/>
                </a:solidFill>
              </a:rPr>
              <a:t>Vocabulary			E Woolliams (NPL)</a:t>
            </a:r>
          </a:p>
          <a:p>
            <a:r>
              <a:rPr lang="en-GB" sz="1800" b="1" dirty="0">
                <a:solidFill>
                  <a:srgbClr val="0070C0"/>
                </a:solidFill>
              </a:rPr>
              <a:t>Sensor pre-flight workshop	N Fox (NPL)</a:t>
            </a:r>
          </a:p>
          <a:p>
            <a:r>
              <a:rPr lang="en-GB" sz="1800" b="1" dirty="0">
                <a:solidFill>
                  <a:srgbClr val="0070C0"/>
                </a:solidFill>
              </a:rPr>
              <a:t>Uncertainty/traceability		S Hunt (NPL)</a:t>
            </a:r>
          </a:p>
          <a:p>
            <a:endParaRPr lang="en-GB" b="1" dirty="0"/>
          </a:p>
        </p:txBody>
      </p:sp>
    </p:spTree>
    <p:extLst>
      <p:ext uri="{BB962C8B-B14F-4D97-AF65-F5344CB8AC3E}">
        <p14:creationId xmlns:p14="http://schemas.microsoft.com/office/powerpoint/2010/main" val="1656753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Box 2"/>
          <p:cNvSpPr txBox="1">
            <a:spLocks noChangeArrowheads="1"/>
          </p:cNvSpPr>
          <p:nvPr/>
        </p:nvSpPr>
        <p:spPr bwMode="auto">
          <a:xfrm>
            <a:off x="246580" y="1019735"/>
            <a:ext cx="5489988"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3200">
                <a:solidFill>
                  <a:schemeClr val="tx1"/>
                </a:solidFill>
                <a:latin typeface="Times New Roman" pitchFamily="18" charset="0"/>
              </a:defRPr>
            </a:lvl1pPr>
            <a:lvl2pPr marL="800100" indent="-34290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ClrTx/>
              <a:buFontTx/>
              <a:buChar char="•"/>
              <a:defRPr/>
            </a:pPr>
            <a:r>
              <a:rPr lang="en-GB" altLang="en-US" sz="2000" dirty="0">
                <a:solidFill>
                  <a:srgbClr val="000099"/>
                </a:solidFill>
              </a:rPr>
              <a:t>IVOS 35 @ </a:t>
            </a:r>
            <a:r>
              <a:rPr kumimoji="0" lang="en-GB" altLang="en-US" sz="2000" i="0" u="none" strike="noStrike" kern="0" cap="none" spc="0" normalizeH="0" baseline="0" noProof="0" dirty="0">
                <a:ln>
                  <a:noFill/>
                </a:ln>
                <a:solidFill>
                  <a:srgbClr val="000099"/>
                </a:solidFill>
                <a:effectLst/>
                <a:uLnTx/>
                <a:uFillTx/>
                <a:latin typeface="Arial"/>
                <a:cs typeface="Arial"/>
                <a:sym typeface="Arial"/>
              </a:rPr>
              <a:t>Oberpfaffenhofen, Germany </a:t>
            </a:r>
            <a:endParaRPr lang="en-GB" altLang="en-US" sz="2000" dirty="0">
              <a:solidFill>
                <a:srgbClr val="000099"/>
              </a:solidFill>
            </a:endParaRPr>
          </a:p>
          <a:p>
            <a:pPr marL="0" indent="0" eaLnBrk="1" hangingPunct="1">
              <a:spcBef>
                <a:spcPct val="0"/>
              </a:spcBef>
              <a:buClrTx/>
              <a:buNone/>
              <a:defRPr/>
            </a:pPr>
            <a:r>
              <a:rPr lang="en-GB" altLang="en-US" sz="2000" dirty="0">
                <a:solidFill>
                  <a:srgbClr val="000099"/>
                </a:solidFill>
              </a:rPr>
              <a:t>      hosted by DLR Sep 2023</a:t>
            </a:r>
          </a:p>
          <a:p>
            <a:pPr marL="0" indent="0" eaLnBrk="1" hangingPunct="1">
              <a:spcBef>
                <a:spcPct val="0"/>
              </a:spcBef>
              <a:buClrTx/>
              <a:buNone/>
              <a:defRPr/>
            </a:pPr>
            <a:r>
              <a:rPr lang="en-GB" altLang="en-US" sz="2000" dirty="0"/>
              <a:t>(next meeting AIST, Tokyo, Japan, Sep 9-14 2024)</a:t>
            </a:r>
          </a:p>
          <a:p>
            <a:pPr marL="0" indent="0" eaLnBrk="1" hangingPunct="1">
              <a:spcBef>
                <a:spcPct val="0"/>
              </a:spcBef>
              <a:buClrTx/>
              <a:buNone/>
              <a:defRPr/>
            </a:pPr>
            <a:endParaRPr lang="en-GB" altLang="en-US" sz="2000" dirty="0">
              <a:solidFill>
                <a:srgbClr val="000099"/>
              </a:solidFill>
            </a:endParaRPr>
          </a:p>
          <a:p>
            <a:pPr eaLnBrk="1" hangingPunct="1">
              <a:spcBef>
                <a:spcPct val="0"/>
              </a:spcBef>
              <a:buClrTx/>
              <a:buFontTx/>
              <a:buChar char="•"/>
              <a:defRPr/>
            </a:pPr>
            <a:r>
              <a:rPr lang="en-GB" altLang="en-US" sz="2000" dirty="0">
                <a:solidFill>
                  <a:srgbClr val="002569"/>
                </a:solidFill>
              </a:rPr>
              <a:t>28 agency/orgs represented</a:t>
            </a:r>
          </a:p>
          <a:p>
            <a:pPr eaLnBrk="1" hangingPunct="1">
              <a:spcBef>
                <a:spcPct val="0"/>
              </a:spcBef>
              <a:buClrTx/>
              <a:buFontTx/>
              <a:buChar char="•"/>
              <a:defRPr/>
            </a:pPr>
            <a:endParaRPr lang="en-GB" altLang="en-US" sz="2000" dirty="0">
              <a:solidFill>
                <a:srgbClr val="002569"/>
              </a:solidFill>
            </a:endParaRPr>
          </a:p>
          <a:p>
            <a:pPr eaLnBrk="1" hangingPunct="1">
              <a:spcBef>
                <a:spcPct val="0"/>
              </a:spcBef>
              <a:buClrTx/>
              <a:buFontTx/>
              <a:buChar char="•"/>
              <a:defRPr/>
            </a:pPr>
            <a:r>
              <a:rPr lang="en-GB" altLang="en-US" sz="2000" dirty="0">
                <a:solidFill>
                  <a:srgbClr val="002569"/>
                </a:solidFill>
              </a:rPr>
              <a:t>26 attendees + 36 on-line</a:t>
            </a:r>
          </a:p>
          <a:p>
            <a:pPr eaLnBrk="1" hangingPunct="1">
              <a:spcBef>
                <a:spcPct val="0"/>
              </a:spcBef>
              <a:buClrTx/>
              <a:buFontTx/>
              <a:buChar char="•"/>
              <a:defRPr/>
            </a:pPr>
            <a:endParaRPr lang="en-GB" altLang="en-US" sz="2000" dirty="0">
              <a:solidFill>
                <a:srgbClr val="002569"/>
              </a:solidFill>
            </a:endParaRPr>
          </a:p>
          <a:p>
            <a:pPr eaLnBrk="1" hangingPunct="1">
              <a:spcBef>
                <a:spcPct val="0"/>
              </a:spcBef>
              <a:buClrTx/>
              <a:buFontTx/>
              <a:buChar char="•"/>
              <a:defRPr/>
            </a:pPr>
            <a:r>
              <a:rPr lang="en-GB" altLang="en-US" sz="2000" dirty="0">
                <a:solidFill>
                  <a:srgbClr val="002569"/>
                </a:solidFill>
              </a:rPr>
              <a:t>Most themes and topics (work-plan </a:t>
            </a:r>
          </a:p>
          <a:p>
            <a:pPr marL="0" indent="0" eaLnBrk="1" hangingPunct="1">
              <a:spcBef>
                <a:spcPct val="0"/>
              </a:spcBef>
              <a:buClrTx/>
              <a:buNone/>
              <a:defRPr/>
            </a:pPr>
            <a:r>
              <a:rPr lang="en-GB" altLang="en-US" sz="2000" dirty="0">
                <a:solidFill>
                  <a:srgbClr val="002569"/>
                </a:solidFill>
              </a:rPr>
              <a:t>            discussed or summarised)</a:t>
            </a:r>
          </a:p>
          <a:p>
            <a:pPr marL="0" indent="0" eaLnBrk="1" hangingPunct="1">
              <a:spcBef>
                <a:spcPct val="0"/>
              </a:spcBef>
              <a:buClrTx/>
              <a:buNone/>
              <a:defRPr/>
            </a:pPr>
            <a:endParaRPr lang="en-GB" altLang="en-US" sz="2000" dirty="0">
              <a:solidFill>
                <a:srgbClr val="FF0000"/>
              </a:solidFill>
            </a:endParaRPr>
          </a:p>
          <a:p>
            <a:pPr eaLnBrk="1" hangingPunct="1">
              <a:spcBef>
                <a:spcPct val="0"/>
              </a:spcBef>
              <a:buClrTx/>
              <a:buFontTx/>
              <a:buChar char="•"/>
              <a:defRPr/>
            </a:pPr>
            <a:endParaRPr lang="en-GB" altLang="en-US" sz="2000" b="1" dirty="0">
              <a:solidFill>
                <a:srgbClr val="9F2D20"/>
              </a:solidFill>
            </a:endParaRPr>
          </a:p>
          <a:p>
            <a:pPr eaLnBrk="1" hangingPunct="1">
              <a:spcBef>
                <a:spcPct val="0"/>
              </a:spcBef>
              <a:buClrTx/>
              <a:buFontTx/>
              <a:buChar char="•"/>
              <a:defRPr/>
            </a:pPr>
            <a:endParaRPr lang="en-GB" altLang="en-US" sz="2000" b="1" dirty="0">
              <a:solidFill>
                <a:srgbClr val="9F2D20"/>
              </a:solidFill>
            </a:endParaRPr>
          </a:p>
          <a:p>
            <a:pPr eaLnBrk="1" hangingPunct="1">
              <a:spcBef>
                <a:spcPct val="0"/>
              </a:spcBef>
              <a:buClrTx/>
              <a:buFontTx/>
              <a:buChar char="•"/>
              <a:defRPr/>
            </a:pPr>
            <a:endParaRPr lang="en-GB" altLang="en-US" sz="2000" b="1" dirty="0">
              <a:solidFill>
                <a:srgbClr val="9F2D20"/>
              </a:solidFill>
            </a:endParaRPr>
          </a:p>
          <a:p>
            <a:pPr eaLnBrk="1" hangingPunct="1">
              <a:spcBef>
                <a:spcPct val="0"/>
              </a:spcBef>
              <a:buClrTx/>
              <a:buFontTx/>
              <a:buChar char="•"/>
              <a:defRPr/>
            </a:pPr>
            <a:endParaRPr lang="en-GB" altLang="en-US" sz="1600" b="1" dirty="0">
              <a:solidFill>
                <a:srgbClr val="9F2D20"/>
              </a:solidFill>
            </a:endParaRPr>
          </a:p>
          <a:p>
            <a:pPr marL="85725" lvl="1" indent="92075" eaLnBrk="1" hangingPunct="1">
              <a:spcBef>
                <a:spcPct val="0"/>
              </a:spcBef>
              <a:buClrTx/>
              <a:buNone/>
              <a:defRPr/>
            </a:pPr>
            <a:endParaRPr lang="en-GB" altLang="en-US" sz="1800" b="1" dirty="0">
              <a:solidFill>
                <a:srgbClr val="C00000"/>
              </a:solidFill>
            </a:endParaRPr>
          </a:p>
          <a:p>
            <a:pPr lvl="1" eaLnBrk="1" hangingPunct="1">
              <a:spcBef>
                <a:spcPct val="0"/>
              </a:spcBef>
              <a:buClrTx/>
              <a:buFontTx/>
              <a:buChar char="•"/>
              <a:defRPr/>
            </a:pPr>
            <a:r>
              <a:rPr lang="en-GB" altLang="en-US" sz="400" b="1" dirty="0" err="1">
                <a:solidFill>
                  <a:srgbClr val="9F2D20"/>
                </a:solidFill>
              </a:rPr>
              <a:t>mett</a:t>
            </a:r>
            <a:endParaRPr lang="en-GB" altLang="en-US" sz="400" b="1" dirty="0">
              <a:solidFill>
                <a:srgbClr val="9F2D20"/>
              </a:solidFill>
            </a:endParaRPr>
          </a:p>
        </p:txBody>
      </p:sp>
      <p:sp>
        <p:nvSpPr>
          <p:cNvPr id="4" name="TextBox 3"/>
          <p:cNvSpPr txBox="1"/>
          <p:nvPr/>
        </p:nvSpPr>
        <p:spPr>
          <a:xfrm>
            <a:off x="246580" y="4250985"/>
            <a:ext cx="6035510" cy="2523768"/>
          </a:xfrm>
          <a:prstGeom prst="rect">
            <a:avLst/>
          </a:prstGeom>
          <a:noFill/>
        </p:spPr>
        <p:txBody>
          <a:bodyPr wrap="square">
            <a:spAutoFit/>
          </a:bodyPr>
          <a:lstStyle/>
          <a:p>
            <a:pPr>
              <a:buClrTx/>
              <a:defRPr/>
            </a:pPr>
            <a:r>
              <a:rPr lang="en-GB" sz="1800" b="1" dirty="0">
                <a:solidFill>
                  <a:sysClr val="windowText" lastClr="000000"/>
                </a:solidFill>
              </a:rPr>
              <a:t>Special Projects/Activities:</a:t>
            </a:r>
          </a:p>
          <a:p>
            <a:pPr marL="342900" indent="-342900">
              <a:buClrTx/>
              <a:buFont typeface="Arial" panose="020B0604020202020204" pitchFamily="34" charset="0"/>
              <a:buChar char="•"/>
              <a:defRPr/>
            </a:pPr>
            <a:r>
              <a:rPr lang="en-GB" sz="1800" b="1" dirty="0" err="1">
                <a:solidFill>
                  <a:srgbClr val="9F2D20"/>
                </a:solidFill>
              </a:rPr>
              <a:t>RadCalNet</a:t>
            </a:r>
            <a:r>
              <a:rPr lang="en-GB" sz="1800" b="1" dirty="0">
                <a:solidFill>
                  <a:srgbClr val="9F2D20"/>
                </a:solidFill>
              </a:rPr>
              <a:t> team met  Sep 23</a:t>
            </a:r>
          </a:p>
          <a:p>
            <a:pPr>
              <a:buClrTx/>
              <a:defRPr/>
            </a:pPr>
            <a:r>
              <a:rPr lang="en-GB" sz="1800" b="1" dirty="0">
                <a:solidFill>
                  <a:srgbClr val="9F2D20"/>
                </a:solidFill>
              </a:rPr>
              <a:t>    	Regular telecons</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Terminology task team linked with WGCV</a:t>
            </a:r>
          </a:p>
          <a:p>
            <a:pPr marL="342900" indent="-342900">
              <a:buClrTx/>
              <a:buFont typeface="Arial" panose="020B0604020202020204" pitchFamily="34" charset="0"/>
              <a:buChar char="•"/>
              <a:defRPr/>
            </a:pPr>
            <a:endParaRPr lang="en-GB"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FRM4Veg Comparison (LPV) SRIX</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endParaRPr lang="en-GB" sz="1800" b="1" dirty="0">
              <a:solidFill>
                <a:srgbClr val="9F2D20"/>
              </a:solidFill>
            </a:endParaRPr>
          </a:p>
        </p:txBody>
      </p:sp>
      <p:sp>
        <p:nvSpPr>
          <p:cNvPr id="2" name="TextBox 1"/>
          <p:cNvSpPr txBox="1"/>
          <p:nvPr/>
        </p:nvSpPr>
        <p:spPr>
          <a:xfrm>
            <a:off x="3505200" y="150964"/>
            <a:ext cx="4724400"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atinLnBrk="1" hangingPunct="0">
              <a:buClrTx/>
              <a:defRPr/>
            </a:pPr>
            <a:r>
              <a:rPr lang="en-GB" sz="3200" b="1" dirty="0">
                <a:solidFill>
                  <a:srgbClr val="A7A7A7">
                    <a:lumMod val="20000"/>
                    <a:lumOff val="80000"/>
                  </a:srgbClr>
                </a:solidFill>
              </a:rPr>
              <a:t>Summary of activities</a:t>
            </a:r>
          </a:p>
        </p:txBody>
      </p:sp>
      <p:pic>
        <p:nvPicPr>
          <p:cNvPr id="1026" name="Picture 2">
            <a:extLst>
              <a:ext uri="{FF2B5EF4-FFF2-40B4-BE49-F238E27FC236}">
                <a16:creationId xmlns:a16="http://schemas.microsoft.com/office/drawing/2014/main" id="{58EEBA44-7AF8-BD7A-1927-A4A002101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168" y="1094348"/>
            <a:ext cx="3594301" cy="28726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C144E6-70F4-6C76-14C0-EE108DCA7EF3}"/>
              </a:ext>
            </a:extLst>
          </p:cNvPr>
          <p:cNvSpPr txBox="1"/>
          <p:nvPr/>
        </p:nvSpPr>
        <p:spPr>
          <a:xfrm>
            <a:off x="6005818" y="3953929"/>
            <a:ext cx="6035510" cy="2585323"/>
          </a:xfrm>
          <a:prstGeom prst="rect">
            <a:avLst/>
          </a:prstGeom>
          <a:noFill/>
        </p:spPr>
        <p:txBody>
          <a:bodyPr wrap="square">
            <a:spAutoFit/>
          </a:bodyPr>
          <a:lstStyle/>
          <a:p>
            <a:pPr>
              <a:buClrTx/>
              <a:defRPr/>
            </a:pPr>
            <a:r>
              <a:rPr lang="en-GB" sz="1800" b="1" dirty="0">
                <a:solidFill>
                  <a:sysClr val="windowText" lastClr="000000"/>
                </a:solidFill>
              </a:rPr>
              <a:t>Special Projects/Activities:</a:t>
            </a:r>
          </a:p>
          <a:p>
            <a:pPr marL="342900" indent="-342900">
              <a:buClrTx/>
              <a:buFont typeface="Arial" panose="020B0604020202020204" pitchFamily="34" charset="0"/>
              <a:buChar char="•"/>
              <a:defRPr/>
            </a:pPr>
            <a:r>
              <a:rPr lang="en-GB" sz="1800" b="1" dirty="0">
                <a:solidFill>
                  <a:srgbClr val="9F2D20"/>
                </a:solidFill>
              </a:rPr>
              <a:t>FRM4STS  comparison results agreed papers reviewed and being published</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VH-RHODA &amp; JACIE interfaces</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Pre-flight Cal workshop </a:t>
            </a:r>
          </a:p>
          <a:p>
            <a:pPr marL="342900" indent="-342900">
              <a:buClrTx/>
              <a:buFont typeface="Arial" panose="020B0604020202020204" pitchFamily="34" charset="0"/>
              <a:buChar char="•"/>
              <a:defRPr/>
            </a:pPr>
            <a:endParaRPr lang="en-GB" sz="1800" b="1" dirty="0">
              <a:solidFill>
                <a:srgbClr val="9F2D20"/>
              </a:solidFill>
            </a:endParaRPr>
          </a:p>
          <a:p>
            <a:pPr marL="342900" indent="-342900">
              <a:buClrTx/>
              <a:buFont typeface="Arial" panose="020B0604020202020204" pitchFamily="34" charset="0"/>
              <a:buChar char="•"/>
              <a:defRPr/>
            </a:pPr>
            <a:r>
              <a:rPr lang="en-GB" sz="1800" b="1" dirty="0">
                <a:solidFill>
                  <a:srgbClr val="9F2D20"/>
                </a:solidFill>
              </a:rPr>
              <a:t>Lunar workshop (GSICS Led) </a:t>
            </a:r>
          </a:p>
        </p:txBody>
      </p:sp>
      <p:pic>
        <p:nvPicPr>
          <p:cNvPr id="6" name="Picture 5" descr="A group of people sitting at a table&#10;&#10;Description automatically generated">
            <a:extLst>
              <a:ext uri="{FF2B5EF4-FFF2-40B4-BE49-F238E27FC236}">
                <a16:creationId xmlns:a16="http://schemas.microsoft.com/office/drawing/2014/main" id="{13F520DA-508C-82C8-74A2-2A737137F9DE}"/>
              </a:ext>
            </a:extLst>
          </p:cNvPr>
          <p:cNvPicPr>
            <a:picLocks noChangeAspect="1"/>
          </p:cNvPicPr>
          <p:nvPr/>
        </p:nvPicPr>
        <p:blipFill>
          <a:blip r:embed="rId4"/>
          <a:stretch>
            <a:fillRect/>
          </a:stretch>
        </p:blipFill>
        <p:spPr>
          <a:xfrm>
            <a:off x="9106130" y="1381664"/>
            <a:ext cx="3085870" cy="2317072"/>
          </a:xfrm>
          <a:prstGeom prst="rect">
            <a:avLst/>
          </a:prstGeom>
        </p:spPr>
      </p:pic>
    </p:spTree>
    <p:extLst>
      <p:ext uri="{BB962C8B-B14F-4D97-AF65-F5344CB8AC3E}">
        <p14:creationId xmlns:p14="http://schemas.microsoft.com/office/powerpoint/2010/main" val="229963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841116-4870-46ED-B2C5-B4FC8F1227C4}"/>
              </a:ext>
            </a:extLst>
          </p:cNvPr>
          <p:cNvSpPr>
            <a:spLocks noGrp="1"/>
          </p:cNvSpPr>
          <p:nvPr>
            <p:ph type="body" idx="1"/>
          </p:nvPr>
        </p:nvSpPr>
        <p:spPr>
          <a:xfrm>
            <a:off x="96149" y="883917"/>
            <a:ext cx="11495400" cy="4662871"/>
          </a:xfrm>
        </p:spPr>
        <p:txBody>
          <a:bodyPr/>
          <a:lstStyle/>
          <a:p>
            <a:r>
              <a:rPr lang="en-GB" sz="2400" dirty="0"/>
              <a:t>Comparison tools</a:t>
            </a:r>
          </a:p>
          <a:p>
            <a:r>
              <a:rPr lang="en-GB" sz="2400" dirty="0"/>
              <a:t>QA initiatives (VH-Rhoda &amp; </a:t>
            </a:r>
            <a:r>
              <a:rPr lang="en-GB" sz="2400" dirty="0" err="1"/>
              <a:t>Jacie</a:t>
            </a:r>
            <a:r>
              <a:rPr lang="en-GB" sz="2400" dirty="0"/>
              <a:t>)</a:t>
            </a:r>
          </a:p>
          <a:p>
            <a:r>
              <a:rPr lang="en-GB" sz="2400" dirty="0"/>
              <a:t>Cal/Val methods/Services (</a:t>
            </a:r>
            <a:r>
              <a:rPr lang="en-GB" sz="2400" dirty="0" err="1"/>
              <a:t>RadCalNet</a:t>
            </a:r>
            <a:r>
              <a:rPr lang="en-GB" sz="2400" dirty="0"/>
              <a:t>, Hypernets, RT-Code, STAR) </a:t>
            </a:r>
          </a:p>
          <a:p>
            <a:r>
              <a:rPr lang="en-GB" sz="2400" dirty="0"/>
              <a:t>Impact of Solar Irradiance spectrum change</a:t>
            </a:r>
          </a:p>
          <a:p>
            <a:r>
              <a:rPr lang="en-GB" sz="2400" dirty="0"/>
              <a:t>‘Test-sites’ + Moon </a:t>
            </a:r>
          </a:p>
          <a:p>
            <a:r>
              <a:rPr lang="en-GB" sz="2400" dirty="0"/>
              <a:t>Sensor performance assessment and status (</a:t>
            </a:r>
            <a:r>
              <a:rPr lang="en-GB" sz="2400" dirty="0" err="1"/>
              <a:t>inc</a:t>
            </a:r>
            <a:r>
              <a:rPr lang="en-GB" sz="2400" dirty="0"/>
              <a:t> various new space)</a:t>
            </a:r>
          </a:p>
          <a:p>
            <a:r>
              <a:rPr lang="en-GB" sz="2400" dirty="0"/>
              <a:t>Hyperspectral sensors  (Inc DLR special session)</a:t>
            </a:r>
          </a:p>
          <a:p>
            <a:r>
              <a:rPr lang="en-GB" sz="2400" dirty="0"/>
              <a:t>Uncertainty, Traceability, interoperability: what and how</a:t>
            </a:r>
          </a:p>
          <a:p>
            <a:r>
              <a:rPr lang="en-GB" sz="2400" dirty="0"/>
              <a:t>CEOS WGCV projects/Actions: </a:t>
            </a:r>
          </a:p>
          <a:p>
            <a:pPr marL="50800" indent="0">
              <a:buNone/>
            </a:pPr>
            <a:r>
              <a:rPr lang="en-GB" sz="2400" dirty="0"/>
              <a:t>         - SST comparison, LST network, </a:t>
            </a:r>
            <a:r>
              <a:rPr lang="en-GB" sz="2400" dirty="0" err="1"/>
              <a:t>SITSats</a:t>
            </a:r>
            <a:r>
              <a:rPr lang="en-GB" sz="2400" dirty="0"/>
              <a:t>, FRM (QA), Pre-flight, </a:t>
            </a:r>
          </a:p>
          <a:p>
            <a:r>
              <a:rPr lang="en-GB" sz="2400" dirty="0" err="1"/>
              <a:t>TIRCalNet</a:t>
            </a:r>
            <a:endParaRPr lang="en-GB" sz="2400" dirty="0"/>
          </a:p>
          <a:p>
            <a:r>
              <a:rPr lang="en-GB" sz="2400" dirty="0"/>
              <a:t>Communications</a:t>
            </a:r>
          </a:p>
        </p:txBody>
      </p:sp>
      <p:sp>
        <p:nvSpPr>
          <p:cNvPr id="3" name="Title 2">
            <a:extLst>
              <a:ext uri="{FF2B5EF4-FFF2-40B4-BE49-F238E27FC236}">
                <a16:creationId xmlns:a16="http://schemas.microsoft.com/office/drawing/2014/main" id="{6143A55C-F12D-48C9-A507-DCC977533FC5}"/>
              </a:ext>
            </a:extLst>
          </p:cNvPr>
          <p:cNvSpPr>
            <a:spLocks noGrp="1"/>
          </p:cNvSpPr>
          <p:nvPr>
            <p:ph type="title"/>
          </p:nvPr>
        </p:nvSpPr>
        <p:spPr/>
        <p:txBody>
          <a:bodyPr/>
          <a:lstStyle/>
          <a:p>
            <a:r>
              <a:rPr lang="en-GB" dirty="0"/>
              <a:t>IVOS 35 Topics</a:t>
            </a:r>
          </a:p>
        </p:txBody>
      </p:sp>
    </p:spTree>
    <p:extLst>
      <p:ext uri="{BB962C8B-B14F-4D97-AF65-F5344CB8AC3E}">
        <p14:creationId xmlns:p14="http://schemas.microsoft.com/office/powerpoint/2010/main" val="1743153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3AD7-2754-417A-953B-F3740300BD32}"/>
              </a:ext>
            </a:extLst>
          </p:cNvPr>
          <p:cNvSpPr>
            <a:spLocks noGrp="1"/>
          </p:cNvSpPr>
          <p:nvPr>
            <p:ph type="title"/>
          </p:nvPr>
        </p:nvSpPr>
        <p:spPr/>
        <p:txBody>
          <a:bodyPr/>
          <a:lstStyle/>
          <a:p>
            <a:r>
              <a:rPr lang="en-GB" dirty="0"/>
              <a:t>Comparison tools</a:t>
            </a:r>
          </a:p>
        </p:txBody>
      </p:sp>
      <p:pic>
        <p:nvPicPr>
          <p:cNvPr id="5" name="Picture 4">
            <a:extLst>
              <a:ext uri="{FF2B5EF4-FFF2-40B4-BE49-F238E27FC236}">
                <a16:creationId xmlns:a16="http://schemas.microsoft.com/office/drawing/2014/main" id="{DC1636EF-C596-B240-BC3F-7006FF01D7C0}"/>
              </a:ext>
            </a:extLst>
          </p:cNvPr>
          <p:cNvPicPr>
            <a:picLocks noChangeAspect="1"/>
          </p:cNvPicPr>
          <p:nvPr/>
        </p:nvPicPr>
        <p:blipFill>
          <a:blip r:embed="rId2"/>
          <a:stretch>
            <a:fillRect/>
          </a:stretch>
        </p:blipFill>
        <p:spPr>
          <a:xfrm>
            <a:off x="239698" y="1207362"/>
            <a:ext cx="4831954" cy="2672453"/>
          </a:xfrm>
          <a:prstGeom prst="rect">
            <a:avLst/>
          </a:prstGeom>
        </p:spPr>
      </p:pic>
      <p:pic>
        <p:nvPicPr>
          <p:cNvPr id="11" name="Picture 10">
            <a:extLst>
              <a:ext uri="{FF2B5EF4-FFF2-40B4-BE49-F238E27FC236}">
                <a16:creationId xmlns:a16="http://schemas.microsoft.com/office/drawing/2014/main" id="{B905A39E-213B-DBBF-5812-45803EFB5A19}"/>
              </a:ext>
            </a:extLst>
          </p:cNvPr>
          <p:cNvPicPr>
            <a:picLocks noChangeAspect="1"/>
          </p:cNvPicPr>
          <p:nvPr/>
        </p:nvPicPr>
        <p:blipFill>
          <a:blip r:embed="rId3"/>
          <a:stretch>
            <a:fillRect/>
          </a:stretch>
        </p:blipFill>
        <p:spPr>
          <a:xfrm>
            <a:off x="6232124" y="80359"/>
            <a:ext cx="5879976" cy="2844637"/>
          </a:xfrm>
          <a:prstGeom prst="rect">
            <a:avLst/>
          </a:prstGeom>
        </p:spPr>
      </p:pic>
      <p:pic>
        <p:nvPicPr>
          <p:cNvPr id="13" name="Picture 12">
            <a:extLst>
              <a:ext uri="{FF2B5EF4-FFF2-40B4-BE49-F238E27FC236}">
                <a16:creationId xmlns:a16="http://schemas.microsoft.com/office/drawing/2014/main" id="{3775E5B5-09D5-B736-B97D-6B86A7E0CF0E}"/>
              </a:ext>
            </a:extLst>
          </p:cNvPr>
          <p:cNvPicPr>
            <a:picLocks noChangeAspect="1"/>
          </p:cNvPicPr>
          <p:nvPr/>
        </p:nvPicPr>
        <p:blipFill>
          <a:blip r:embed="rId4"/>
          <a:stretch>
            <a:fillRect/>
          </a:stretch>
        </p:blipFill>
        <p:spPr>
          <a:xfrm>
            <a:off x="0" y="4243108"/>
            <a:ext cx="7732450" cy="2067926"/>
          </a:xfrm>
          <a:prstGeom prst="rect">
            <a:avLst/>
          </a:prstGeom>
        </p:spPr>
      </p:pic>
      <p:sp>
        <p:nvSpPr>
          <p:cNvPr id="3" name="TextBox 2">
            <a:extLst>
              <a:ext uri="{FF2B5EF4-FFF2-40B4-BE49-F238E27FC236}">
                <a16:creationId xmlns:a16="http://schemas.microsoft.com/office/drawing/2014/main" id="{F0D036EC-F70A-EB76-D823-2D39282575B1}"/>
              </a:ext>
            </a:extLst>
          </p:cNvPr>
          <p:cNvSpPr txBox="1"/>
          <p:nvPr/>
        </p:nvSpPr>
        <p:spPr>
          <a:xfrm>
            <a:off x="7501632" y="3061065"/>
            <a:ext cx="4737718" cy="2985433"/>
          </a:xfrm>
          <a:prstGeom prst="rect">
            <a:avLst/>
          </a:prstGeom>
          <a:noFill/>
        </p:spPr>
        <p:txBody>
          <a:bodyPr wrap="square" rtlCol="0">
            <a:spAutoFit/>
          </a:bodyPr>
          <a:lstStyle/>
          <a:p>
            <a:pPr algn="l"/>
            <a:r>
              <a:rPr lang="en-GB" sz="1800" b="1" i="0" dirty="0">
                <a:solidFill>
                  <a:srgbClr val="242424"/>
                </a:solidFill>
                <a:effectLst/>
                <a:latin typeface="Arial" panose="020B0604020202020204" pitchFamily="34" charset="0"/>
              </a:rPr>
              <a:t>Ongoing DIMITRI developments</a:t>
            </a:r>
          </a:p>
          <a:p>
            <a:pPr algn="l">
              <a:buFont typeface="Arial" panose="020B0604020202020204" pitchFamily="34" charset="0"/>
              <a:buChar char="•"/>
            </a:pPr>
            <a:r>
              <a:rPr lang="en-GB" sz="1600" b="0" i="0" dirty="0">
                <a:solidFill>
                  <a:srgbClr val="242424"/>
                </a:solidFill>
                <a:effectLst/>
                <a:latin typeface="Arial" panose="020B0604020202020204" pitchFamily="34" charset="0"/>
              </a:rPr>
              <a:t> MERIS 4th reprocessing reader</a:t>
            </a:r>
            <a:endParaRPr lang="en-GB" sz="1600" b="0" i="0" dirty="0">
              <a:solidFill>
                <a:srgbClr val="242424"/>
              </a:solidFill>
              <a:effectLst/>
              <a:latin typeface="Calibri" panose="020F0502020204030204" pitchFamily="34" charset="0"/>
            </a:endParaRPr>
          </a:p>
          <a:p>
            <a:pPr algn="l">
              <a:buFont typeface="Arial" panose="020B0604020202020204" pitchFamily="34" charset="0"/>
              <a:buChar char="•"/>
            </a:pPr>
            <a:r>
              <a:rPr lang="en-GB" sz="1600" b="0" i="0" dirty="0">
                <a:solidFill>
                  <a:srgbClr val="242424"/>
                </a:solidFill>
                <a:effectLst/>
                <a:latin typeface="Calibri" panose="020F0502020204030204" pitchFamily="34" charset="0"/>
              </a:rPr>
              <a:t>Improve PICS and snowy sites methodologies</a:t>
            </a:r>
          </a:p>
          <a:p>
            <a:pPr marL="742950" lvl="1" indent="-285750" algn="l">
              <a:buFont typeface="Courier New" panose="02070309020205020404" pitchFamily="49" charset="0"/>
              <a:buChar char="o"/>
            </a:pPr>
            <a:r>
              <a:rPr lang="en-GB" sz="1600" b="0" i="0" dirty="0">
                <a:solidFill>
                  <a:srgbClr val="242424"/>
                </a:solidFill>
                <a:effectLst/>
                <a:latin typeface="Calibri" panose="020F0502020204030204" pitchFamily="34" charset="0"/>
              </a:rPr>
              <a:t>Use </a:t>
            </a:r>
            <a:r>
              <a:rPr lang="en-GB" sz="1600" b="0" i="0" dirty="0" err="1">
                <a:solidFill>
                  <a:srgbClr val="242424"/>
                </a:solidFill>
                <a:effectLst/>
                <a:latin typeface="Calibri" panose="020F0502020204030204" pitchFamily="34" charset="0"/>
              </a:rPr>
              <a:t>libradtran</a:t>
            </a:r>
            <a:r>
              <a:rPr lang="en-GB" sz="1600" b="0" i="0" dirty="0">
                <a:solidFill>
                  <a:srgbClr val="242424"/>
                </a:solidFill>
                <a:effectLst/>
                <a:latin typeface="Calibri" panose="020F0502020204030204" pitchFamily="34" charset="0"/>
              </a:rPr>
              <a:t> 2.0.5</a:t>
            </a:r>
          </a:p>
          <a:p>
            <a:pPr marL="742950" lvl="1" indent="-285750" algn="l">
              <a:buFont typeface="Courier New" panose="02070309020205020404" pitchFamily="49" charset="0"/>
              <a:buChar char="o"/>
            </a:pPr>
            <a:r>
              <a:rPr lang="en-GB" sz="1600" b="0" i="0" dirty="0">
                <a:solidFill>
                  <a:srgbClr val="242424"/>
                </a:solidFill>
                <a:effectLst/>
                <a:latin typeface="Calibri" panose="020F0502020204030204" pitchFamily="34" charset="0"/>
              </a:rPr>
              <a:t>Use PICSAND for spectral interpolation</a:t>
            </a:r>
          </a:p>
          <a:p>
            <a:pPr marL="742950" lvl="1" indent="-285750" algn="l">
              <a:buFont typeface="Courier New" panose="02070309020205020404" pitchFamily="49" charset="0"/>
              <a:buChar char="o"/>
            </a:pPr>
            <a:r>
              <a:rPr lang="en-GB" sz="1600" b="0" i="0" dirty="0">
                <a:solidFill>
                  <a:srgbClr val="000000"/>
                </a:solidFill>
                <a:effectLst/>
                <a:latin typeface="inherit"/>
              </a:rPr>
              <a:t>Recompute hyperspectral BRDF models </a:t>
            </a:r>
            <a:endParaRPr lang="en-GB" sz="1600" b="0" i="0" dirty="0">
              <a:solidFill>
                <a:srgbClr val="000000"/>
              </a:solidFill>
              <a:effectLst/>
              <a:latin typeface="Times New Roman" panose="02020603050405020304" pitchFamily="18" charset="0"/>
            </a:endParaRPr>
          </a:p>
          <a:p>
            <a:pPr marL="742950" lvl="1" indent="-285750" algn="l">
              <a:buFont typeface="Courier New" panose="02070309020205020404" pitchFamily="49" charset="0"/>
              <a:buChar char="o"/>
            </a:pPr>
            <a:r>
              <a:rPr lang="en-GB" sz="1600" b="0" i="0" dirty="0">
                <a:solidFill>
                  <a:srgbClr val="000000"/>
                </a:solidFill>
                <a:effectLst/>
                <a:latin typeface="inherit"/>
              </a:rPr>
              <a:t>2 new mini sites (&lt;~20 km size), e.g. </a:t>
            </a:r>
            <a:r>
              <a:rPr lang="en-GB" sz="1600" b="0" i="0" dirty="0" err="1">
                <a:solidFill>
                  <a:srgbClr val="000000"/>
                </a:solidFill>
                <a:effectLst/>
                <a:latin typeface="inherit"/>
              </a:rPr>
              <a:t>Gobabeb</a:t>
            </a:r>
            <a:endParaRPr lang="en-GB" sz="1600" b="0" i="0" dirty="0">
              <a:solidFill>
                <a:srgbClr val="000000"/>
              </a:solidFill>
              <a:effectLst/>
              <a:latin typeface="Times New Roman" panose="02020603050405020304" pitchFamily="18" charset="0"/>
            </a:endParaRPr>
          </a:p>
          <a:p>
            <a:pPr marL="742950" lvl="1" indent="-285750" algn="l">
              <a:buFont typeface="Courier New" panose="02070309020205020404" pitchFamily="49" charset="0"/>
              <a:buChar char="o"/>
            </a:pPr>
            <a:r>
              <a:rPr lang="en-GB" sz="1600" b="0" i="0" dirty="0">
                <a:solidFill>
                  <a:srgbClr val="000000"/>
                </a:solidFill>
                <a:effectLst/>
                <a:latin typeface="inherit"/>
              </a:rPr>
              <a:t>extend PICS BRDF to SWIR</a:t>
            </a:r>
          </a:p>
          <a:p>
            <a:pPr marL="742950" lvl="1" indent="-285750" algn="l">
              <a:buFont typeface="Courier New" panose="02070309020205020404" pitchFamily="49" charset="0"/>
              <a:buChar char="o"/>
            </a:pPr>
            <a:endParaRPr lang="en-GB" sz="1000" b="0" i="0" dirty="0">
              <a:solidFill>
                <a:srgbClr val="000000"/>
              </a:solidFill>
              <a:effectLst/>
              <a:latin typeface="Times New Roman" panose="02020603050405020304" pitchFamily="18" charset="0"/>
            </a:endParaRPr>
          </a:p>
          <a:p>
            <a:pPr algn="l">
              <a:buFont typeface="Arial" panose="020B0604020202020204" pitchFamily="34" charset="0"/>
              <a:buChar char="•"/>
            </a:pPr>
            <a:r>
              <a:rPr lang="en-GB" sz="1600" b="0" i="0" dirty="0">
                <a:solidFill>
                  <a:srgbClr val="242424"/>
                </a:solidFill>
                <a:effectLst/>
                <a:latin typeface="Arial" panose="020B0604020202020204" pitchFamily="34" charset="0"/>
              </a:rPr>
              <a:t>Adaption of DIMITRI to the FLEX mission</a:t>
            </a:r>
          </a:p>
          <a:p>
            <a:pPr algn="l">
              <a:buFont typeface="Arial" panose="020B0604020202020204" pitchFamily="34" charset="0"/>
              <a:buChar char="•"/>
            </a:pPr>
            <a:endParaRPr lang="en-GB" sz="1600" b="0" i="0" dirty="0">
              <a:solidFill>
                <a:srgbClr val="242424"/>
              </a:solidFill>
              <a:effectLst/>
              <a:latin typeface="Arial" panose="020B0604020202020204" pitchFamily="34" charset="0"/>
            </a:endParaRPr>
          </a:p>
          <a:p>
            <a:pPr algn="l">
              <a:buFont typeface="Arial" panose="020B0604020202020204" pitchFamily="34" charset="0"/>
              <a:buChar char="•"/>
            </a:pPr>
            <a:r>
              <a:rPr lang="en-GB" sz="1600" dirty="0">
                <a:solidFill>
                  <a:srgbClr val="242424"/>
                </a:solidFill>
                <a:latin typeface="Arial" panose="020B0604020202020204" pitchFamily="34" charset="0"/>
              </a:rPr>
              <a:t>Create an on-line version VICALOPS</a:t>
            </a:r>
            <a:endParaRPr lang="en-GB" sz="1600" b="0" i="0" dirty="0">
              <a:solidFill>
                <a:srgbClr val="242424"/>
              </a:solidFill>
              <a:effectLst/>
              <a:latin typeface="Calibri" panose="020F0502020204030204" pitchFamily="34" charset="0"/>
            </a:endParaRPr>
          </a:p>
        </p:txBody>
      </p:sp>
    </p:spTree>
    <p:extLst>
      <p:ext uri="{BB962C8B-B14F-4D97-AF65-F5344CB8AC3E}">
        <p14:creationId xmlns:p14="http://schemas.microsoft.com/office/powerpoint/2010/main" val="771468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D3AD7-2754-417A-953B-F3740300BD32}"/>
              </a:ext>
            </a:extLst>
          </p:cNvPr>
          <p:cNvSpPr>
            <a:spLocks noGrp="1"/>
          </p:cNvSpPr>
          <p:nvPr>
            <p:ph type="title"/>
          </p:nvPr>
        </p:nvSpPr>
        <p:spPr/>
        <p:txBody>
          <a:bodyPr/>
          <a:lstStyle/>
          <a:p>
            <a:r>
              <a:rPr lang="en-GB" dirty="0"/>
              <a:t>Comparison tools: </a:t>
            </a:r>
            <a:r>
              <a:rPr lang="en-GB" sz="4000" dirty="0"/>
              <a:t>Level 1 (</a:t>
            </a:r>
            <a:r>
              <a:rPr lang="en-GB" sz="4000" dirty="0" err="1"/>
              <a:t>newspace</a:t>
            </a:r>
            <a:r>
              <a:rPr lang="en-GB" sz="4000" dirty="0"/>
              <a:t>)</a:t>
            </a:r>
          </a:p>
        </p:txBody>
      </p:sp>
      <p:pic>
        <p:nvPicPr>
          <p:cNvPr id="3" name="dashboard_final">
            <a:hlinkClick r:id="" action="ppaction://media"/>
            <a:extLst>
              <a:ext uri="{FF2B5EF4-FFF2-40B4-BE49-F238E27FC236}">
                <a16:creationId xmlns:a16="http://schemas.microsoft.com/office/drawing/2014/main" id="{8E85A860-BD5D-DF8D-2CE3-C7DF8B48BC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24487" y="1010520"/>
            <a:ext cx="7167513" cy="4031726"/>
          </a:xfrm>
          <a:prstGeom prst="rect">
            <a:avLst/>
          </a:prstGeom>
        </p:spPr>
      </p:pic>
      <p:pic>
        <p:nvPicPr>
          <p:cNvPr id="6" name="Picture 5">
            <a:extLst>
              <a:ext uri="{FF2B5EF4-FFF2-40B4-BE49-F238E27FC236}">
                <a16:creationId xmlns:a16="http://schemas.microsoft.com/office/drawing/2014/main" id="{297B4216-F213-9996-E038-8FAE7210D4AD}"/>
              </a:ext>
            </a:extLst>
          </p:cNvPr>
          <p:cNvPicPr>
            <a:picLocks noChangeAspect="1"/>
          </p:cNvPicPr>
          <p:nvPr/>
        </p:nvPicPr>
        <p:blipFill>
          <a:blip r:embed="rId5"/>
          <a:stretch>
            <a:fillRect/>
          </a:stretch>
        </p:blipFill>
        <p:spPr>
          <a:xfrm>
            <a:off x="67856" y="1010520"/>
            <a:ext cx="4576763" cy="2438400"/>
          </a:xfrm>
          <a:prstGeom prst="rect">
            <a:avLst/>
          </a:prstGeom>
        </p:spPr>
      </p:pic>
      <p:pic>
        <p:nvPicPr>
          <p:cNvPr id="9" name="Picture 8">
            <a:extLst>
              <a:ext uri="{FF2B5EF4-FFF2-40B4-BE49-F238E27FC236}">
                <a16:creationId xmlns:a16="http://schemas.microsoft.com/office/drawing/2014/main" id="{EF3191B5-09EF-2C1C-5456-EFB6EDD92FFE}"/>
              </a:ext>
            </a:extLst>
          </p:cNvPr>
          <p:cNvPicPr>
            <a:picLocks noChangeAspect="1"/>
          </p:cNvPicPr>
          <p:nvPr/>
        </p:nvPicPr>
        <p:blipFill>
          <a:blip r:embed="rId6"/>
          <a:stretch>
            <a:fillRect/>
          </a:stretch>
        </p:blipFill>
        <p:spPr>
          <a:xfrm>
            <a:off x="244266" y="3921551"/>
            <a:ext cx="4131424" cy="2224283"/>
          </a:xfrm>
          <a:prstGeom prst="rect">
            <a:avLst/>
          </a:prstGeom>
        </p:spPr>
      </p:pic>
      <p:sp>
        <p:nvSpPr>
          <p:cNvPr id="10" name="TextBox 9">
            <a:extLst>
              <a:ext uri="{FF2B5EF4-FFF2-40B4-BE49-F238E27FC236}">
                <a16:creationId xmlns:a16="http://schemas.microsoft.com/office/drawing/2014/main" id="{62285AF2-14F0-8BF4-99DB-C49B111C3138}"/>
              </a:ext>
            </a:extLst>
          </p:cNvPr>
          <p:cNvSpPr txBox="1"/>
          <p:nvPr/>
        </p:nvSpPr>
        <p:spPr>
          <a:xfrm>
            <a:off x="4487159" y="4892511"/>
            <a:ext cx="7324973" cy="1477328"/>
          </a:xfrm>
          <a:prstGeom prst="rect">
            <a:avLst/>
          </a:prstGeom>
          <a:noFill/>
        </p:spPr>
        <p:txBody>
          <a:bodyPr wrap="square" rtlCol="0">
            <a:spAutoFit/>
          </a:bodyPr>
          <a:lstStyle/>
          <a:p>
            <a:r>
              <a:rPr lang="en-GB" sz="1800" dirty="0">
                <a:solidFill>
                  <a:srgbClr val="FF0000"/>
                </a:solidFill>
              </a:rPr>
              <a:t>IVOS requests WGCV endorses identified subset of test-sites as a minimal set to request relevant satellite operators (particularly new space)  to make regular </a:t>
            </a:r>
            <a:r>
              <a:rPr lang="en-GB" sz="1800" dirty="0" err="1">
                <a:solidFill>
                  <a:srgbClr val="FF0000"/>
                </a:solidFill>
              </a:rPr>
              <a:t>aquisitions</a:t>
            </a:r>
            <a:r>
              <a:rPr lang="en-GB" sz="1800" dirty="0">
                <a:solidFill>
                  <a:srgbClr val="FF0000"/>
                </a:solidFill>
              </a:rPr>
              <a:t> and provide data (imagery and radiometry to CEOS WGCV as a means of evidencing their capability in a consistent manner</a:t>
            </a:r>
          </a:p>
        </p:txBody>
      </p:sp>
    </p:spTree>
    <p:extLst>
      <p:ext uri="{BB962C8B-B14F-4D97-AF65-F5344CB8AC3E}">
        <p14:creationId xmlns:p14="http://schemas.microsoft.com/office/powerpoint/2010/main" val="266901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childTnLst>
        </p:cTn>
      </p:par>
    </p:tnLst>
    <p:bldLst>
      <p:bldP spid="10" grpId="0"/>
    </p:bldLst>
  </p:timing>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15932</TotalTime>
  <Words>2628</Words>
  <Application>Microsoft Office PowerPoint</Application>
  <PresentationFormat>Widescreen</PresentationFormat>
  <Paragraphs>377</Paragraphs>
  <Slides>36</Slides>
  <Notes>12</Notes>
  <HiddenSlides>0</HiddenSlides>
  <MMClips>1</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ceos</vt:lpstr>
      <vt:lpstr>Default</vt:lpstr>
      <vt:lpstr>WGCV-53 Infrared Visible and Optical Sensors (IVOS) subgroup: #35</vt:lpstr>
      <vt:lpstr>PowerPoint Presentation</vt:lpstr>
      <vt:lpstr>Terms of Reference</vt:lpstr>
      <vt:lpstr>IVOS: Vision</vt:lpstr>
      <vt:lpstr>Work plan</vt:lpstr>
      <vt:lpstr>PowerPoint Presentation</vt:lpstr>
      <vt:lpstr>IVOS 35 Topics</vt:lpstr>
      <vt:lpstr>Comparison tools</vt:lpstr>
      <vt:lpstr>Comparison tools: Level 1 (newspace)</vt:lpstr>
      <vt:lpstr>Level 1 Cal/Val infrastructure     </vt:lpstr>
      <vt:lpstr>CEOS reviewed L1 Vicarious Cal/Val infrastructure</vt:lpstr>
      <vt:lpstr>CalValPortal</vt:lpstr>
      <vt:lpstr>CV 17-01</vt:lpstr>
      <vt:lpstr>Process/Template</vt:lpstr>
      <vt:lpstr>PowerPoint Presentation</vt:lpstr>
      <vt:lpstr>PowerPoint Presentation</vt:lpstr>
      <vt:lpstr>Cal/Val Methods: Pre and post launch</vt:lpstr>
      <vt:lpstr>Cal/Val Methods: Pre and post launch</vt:lpstr>
      <vt:lpstr>Cal/Val Methods: Pre and post launch</vt:lpstr>
      <vt:lpstr>Endorsed TSIS spectrum</vt:lpstr>
      <vt:lpstr>Endorsed TSIS spectrum</vt:lpstr>
      <vt:lpstr>CEOS Reference solar Irradiance Spectrum</vt:lpstr>
      <vt:lpstr>Solar spectral Irradiance</vt:lpstr>
      <vt:lpstr>Sensor status and performance</vt:lpstr>
      <vt:lpstr>Hyperspectral/DLR session</vt:lpstr>
      <vt:lpstr>Uncertainty, Traceability and QA</vt:lpstr>
      <vt:lpstr>Uncertainty, Traceability and QA</vt:lpstr>
      <vt:lpstr>Test-Sites</vt:lpstr>
      <vt:lpstr>TIRCalNet/IR</vt:lpstr>
      <vt:lpstr>TIRCalNet site assessment protocol: Morgane Chapellier et al CNES</vt:lpstr>
      <vt:lpstr>TIRCalNet: La Crau: Sebastien Marcq et al CNES</vt:lpstr>
      <vt:lpstr>CEOS Projects</vt:lpstr>
      <vt:lpstr>CEOS IR validation comparison results</vt:lpstr>
      <vt:lpstr>conclusions</vt:lpstr>
      <vt:lpstr>Communications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WGCV-51 Presentation Template and Guidance</dc:title>
  <dc:creator>Nigel Fox</dc:creator>
  <cp:lastModifiedBy>Nigel Fox</cp:lastModifiedBy>
  <cp:revision>8</cp:revision>
  <dcterms:modified xsi:type="dcterms:W3CDTF">2024-03-06T20:00:21Z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df4b5af-ab42-45d5-91e7-45583bed1b2a_Enabled">
    <vt:lpwstr>true</vt:lpwstr>
  </property>
  <property fmtid="{D5CDD505-2E9C-101B-9397-08002B2CF9AE}" pid="3" name="MSIP_Label_9df4b5af-ab42-45d5-91e7-45583bed1b2a_SetDate">
    <vt:lpwstr>2022-09-30T08:15:28Z</vt:lpwstr>
  </property>
  <property fmtid="{D5CDD505-2E9C-101B-9397-08002B2CF9AE}" pid="4" name="MSIP_Label_9df4b5af-ab42-45d5-91e7-45583bed1b2a_Method">
    <vt:lpwstr>Standard</vt:lpwstr>
  </property>
  <property fmtid="{D5CDD505-2E9C-101B-9397-08002B2CF9AE}" pid="5" name="MSIP_Label_9df4b5af-ab42-45d5-91e7-45583bed1b2a_Name">
    <vt:lpwstr>9df4b5af-ab42-45d5-91e7-45583bed1b2a</vt:lpwstr>
  </property>
  <property fmtid="{D5CDD505-2E9C-101B-9397-08002B2CF9AE}" pid="6" name="MSIP_Label_9df4b5af-ab42-45d5-91e7-45583bed1b2a_SiteId">
    <vt:lpwstr>601e5460-b1bf-49c0-bd2d-e76ffc186a8d</vt:lpwstr>
  </property>
  <property fmtid="{D5CDD505-2E9C-101B-9397-08002B2CF9AE}" pid="7" name="MSIP_Label_9df4b5af-ab42-45d5-91e7-45583bed1b2a_ActionId">
    <vt:lpwstr>52abae9c-f8c9-45c5-9e89-06c734e4e77f</vt:lpwstr>
  </property>
  <property fmtid="{D5CDD505-2E9C-101B-9397-08002B2CF9AE}" pid="8" name="MSIP_Label_9df4b5af-ab42-45d5-91e7-45583bed1b2a_ContentBits">
    <vt:lpwstr>0</vt:lpwstr>
  </property>
</Properties>
</file>