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7"/>
  </p:notesMasterIdLst>
  <p:sldIdLst>
    <p:sldId id="256" r:id="rId2"/>
    <p:sldId id="257" r:id="rId3"/>
    <p:sldId id="260" r:id="rId4"/>
    <p:sldId id="270" r:id="rId5"/>
    <p:sldId id="294" r:id="rId6"/>
    <p:sldId id="271" r:id="rId7"/>
    <p:sldId id="272" r:id="rId8"/>
    <p:sldId id="273" r:id="rId9"/>
    <p:sldId id="292" r:id="rId10"/>
    <p:sldId id="295" r:id="rId11"/>
    <p:sldId id="291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7"/>
    <p:restoredTop sz="94670"/>
  </p:normalViewPr>
  <p:slideViewPr>
    <p:cSldViewPr snapToGrid="0">
      <p:cViewPr varScale="1">
        <p:scale>
          <a:sx n="101" d="100"/>
          <a:sy n="101" d="100"/>
        </p:scale>
        <p:origin x="224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034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14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28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0842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7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873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685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5059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6769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51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541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4288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2645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965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631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9330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86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608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2823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081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009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31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53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5-8 March 2024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WGCV-53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/>
              <a:t>Land Product Validation</a:t>
            </a:r>
            <a:br>
              <a:rPr lang="en-GB" sz="4000" i="1" dirty="0"/>
            </a:br>
            <a:r>
              <a:rPr lang="en-GB" sz="4000" i="1" dirty="0"/>
              <a:t>Subgroup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Michael Cosh, USDA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#2.3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WGCV-53, Córdoba, Argentina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5th - 8th March 2024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6301B8-E2AD-7E73-1D5F-E6A5BF5D2858}"/>
              </a:ext>
            </a:extLst>
          </p:cNvPr>
          <p:cNvSpPr txBox="1"/>
          <p:nvPr/>
        </p:nvSpPr>
        <p:spPr>
          <a:xfrm rot="16200000">
            <a:off x="-1047121" y="2832565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Biodiversity</a:t>
            </a:r>
          </a:p>
        </p:txBody>
      </p:sp>
      <p:pic>
        <p:nvPicPr>
          <p:cNvPr id="3" name="Picture 2" descr="A table with text on it&#10;&#10;Description automatically generated">
            <a:extLst>
              <a:ext uri="{FF2B5EF4-FFF2-40B4-BE49-F238E27FC236}">
                <a16:creationId xmlns:a16="http://schemas.microsoft.com/office/drawing/2014/main" id="{502D5B4B-AF9F-9069-06FC-C67DF5E2A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97" y="1098745"/>
            <a:ext cx="9387000" cy="53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86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D08732-87CD-4E0D-8DA2-287DACD0A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3889" y="1558533"/>
            <a:ext cx="10915743" cy="4662871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Consideration of the potential for GPP/NPP land product Focus Area within LPV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Consideration of the potential for Evapotranspiration land product Focus Area within LPV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962EA-C1C3-A3F5-B4BA-DF6614D6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Product Validation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A367E-1933-170F-C044-895921B5F845}"/>
              </a:ext>
            </a:extLst>
          </p:cNvPr>
          <p:cNvSpPr txBox="1"/>
          <p:nvPr/>
        </p:nvSpPr>
        <p:spPr>
          <a:xfrm rot="16200000">
            <a:off x="-1570668" y="3219477"/>
            <a:ext cx="413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New Focus Areas</a:t>
            </a:r>
          </a:p>
        </p:txBody>
      </p:sp>
    </p:spTree>
    <p:extLst>
      <p:ext uri="{BB962C8B-B14F-4D97-AF65-F5344CB8AC3E}">
        <p14:creationId xmlns:p14="http://schemas.microsoft.com/office/powerpoint/2010/main" val="90931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F5D31D9-570A-17B1-B441-C933EA69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48" y="1191050"/>
            <a:ext cx="7772400" cy="2710069"/>
          </a:xfrm>
          <a:prstGeom prst="rect">
            <a:avLst/>
          </a:prstGeom>
        </p:spPr>
      </p:pic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6F5F61C9-9BC8-31C8-A853-505D2D0C1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150" y="3155685"/>
            <a:ext cx="6532335" cy="3085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86DC5-F6B4-C4F8-2B43-C399E15F276B}"/>
              </a:ext>
            </a:extLst>
          </p:cNvPr>
          <p:cNvSpPr txBox="1"/>
          <p:nvPr/>
        </p:nvSpPr>
        <p:spPr>
          <a:xfrm rot="16200000">
            <a:off x="-1047121" y="3105834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Evaporation</a:t>
            </a:r>
          </a:p>
        </p:txBody>
      </p:sp>
    </p:spTree>
    <p:extLst>
      <p:ext uri="{BB962C8B-B14F-4D97-AF65-F5344CB8AC3E}">
        <p14:creationId xmlns:p14="http://schemas.microsoft.com/office/powerpoint/2010/main" val="429109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25DD83D1-9C7E-7ED7-BDE2-7C9189BBC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22" y="1156249"/>
            <a:ext cx="11309131" cy="5418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B508D-B892-C06C-9047-0C30FE3E0618}"/>
              </a:ext>
            </a:extLst>
          </p:cNvPr>
          <p:cNvSpPr txBox="1"/>
          <p:nvPr/>
        </p:nvSpPr>
        <p:spPr>
          <a:xfrm rot="16200000">
            <a:off x="-1223169" y="2601337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Biomass</a:t>
            </a:r>
          </a:p>
        </p:txBody>
      </p:sp>
    </p:spTree>
    <p:extLst>
      <p:ext uri="{BB962C8B-B14F-4D97-AF65-F5344CB8AC3E}">
        <p14:creationId xmlns:p14="http://schemas.microsoft.com/office/powerpoint/2010/main" val="3238065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C0720858-889D-BF9F-0AD2-0210C0F1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21" y="1103586"/>
            <a:ext cx="9387000" cy="5284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49D24-56CE-F002-6F23-F320696A0AB1}"/>
              </a:ext>
            </a:extLst>
          </p:cNvPr>
          <p:cNvSpPr txBox="1"/>
          <p:nvPr/>
        </p:nvSpPr>
        <p:spPr>
          <a:xfrm rot="16200000">
            <a:off x="-1223169" y="3105834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Soil Moisture</a:t>
            </a:r>
          </a:p>
        </p:txBody>
      </p:sp>
    </p:spTree>
    <p:extLst>
      <p:ext uri="{BB962C8B-B14F-4D97-AF65-F5344CB8AC3E}">
        <p14:creationId xmlns:p14="http://schemas.microsoft.com/office/powerpoint/2010/main" val="1877169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0BD2494-20A6-E8ED-0B69-1F70A288B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31" y="1633942"/>
            <a:ext cx="11337459" cy="35901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64DA3-DC91-E8DD-98C1-E893D41086A8}"/>
              </a:ext>
            </a:extLst>
          </p:cNvPr>
          <p:cNvSpPr txBox="1"/>
          <p:nvPr/>
        </p:nvSpPr>
        <p:spPr>
          <a:xfrm rot="16200000">
            <a:off x="-1223169" y="2857111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Biophyiscal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7454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101527C0-B1E1-0AAB-DE7A-CBF617B4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634" y="1209341"/>
            <a:ext cx="8996030" cy="5138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288C0-4FD8-F617-6160-25EF7DDF5993}"/>
              </a:ext>
            </a:extLst>
          </p:cNvPr>
          <p:cNvSpPr txBox="1"/>
          <p:nvPr/>
        </p:nvSpPr>
        <p:spPr>
          <a:xfrm rot="16200000">
            <a:off x="-1223169" y="2601337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Biophysical</a:t>
            </a:r>
          </a:p>
        </p:txBody>
      </p:sp>
    </p:spTree>
    <p:extLst>
      <p:ext uri="{BB962C8B-B14F-4D97-AF65-F5344CB8AC3E}">
        <p14:creationId xmlns:p14="http://schemas.microsoft.com/office/powerpoint/2010/main" val="2568771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4" name="Picture 3" descr="A close-up of a satellite&#10;&#10;Description automatically generated">
            <a:extLst>
              <a:ext uri="{FF2B5EF4-FFF2-40B4-BE49-F238E27FC236}">
                <a16:creationId xmlns:a16="http://schemas.microsoft.com/office/drawing/2014/main" id="{C0BBA853-17B0-8957-86DC-25B375915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17" y="1188627"/>
            <a:ext cx="9616965" cy="51593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DC28BB-1A30-0B46-8E3C-3D6211C82845}"/>
              </a:ext>
            </a:extLst>
          </p:cNvPr>
          <p:cNvSpPr/>
          <p:nvPr/>
        </p:nvSpPr>
        <p:spPr>
          <a:xfrm>
            <a:off x="10384220" y="6137736"/>
            <a:ext cx="420414" cy="357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CC683-7B07-35B3-2AF4-5157EB4A966F}"/>
              </a:ext>
            </a:extLst>
          </p:cNvPr>
          <p:cNvSpPr txBox="1"/>
          <p:nvPr/>
        </p:nvSpPr>
        <p:spPr>
          <a:xfrm rot="16200000">
            <a:off x="-1223169" y="2601337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Biophysical</a:t>
            </a:r>
          </a:p>
        </p:txBody>
      </p:sp>
    </p:spTree>
    <p:extLst>
      <p:ext uri="{BB962C8B-B14F-4D97-AF65-F5344CB8AC3E}">
        <p14:creationId xmlns:p14="http://schemas.microsoft.com/office/powerpoint/2010/main" val="358679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9783D4E0-7608-C8C9-655A-37FBCC18D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76" y="1221556"/>
            <a:ext cx="9282316" cy="51056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3BC284-D561-3C32-6BCD-B147424A5870}"/>
              </a:ext>
            </a:extLst>
          </p:cNvPr>
          <p:cNvSpPr/>
          <p:nvPr/>
        </p:nvSpPr>
        <p:spPr>
          <a:xfrm>
            <a:off x="10286685" y="5969889"/>
            <a:ext cx="420414" cy="357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707B2-2263-3559-7EC2-8E3C0D76E2DC}"/>
              </a:ext>
            </a:extLst>
          </p:cNvPr>
          <p:cNvSpPr txBox="1"/>
          <p:nvPr/>
        </p:nvSpPr>
        <p:spPr>
          <a:xfrm rot="16200000">
            <a:off x="-1223169" y="2178208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LST</a:t>
            </a:r>
          </a:p>
        </p:txBody>
      </p:sp>
    </p:spTree>
    <p:extLst>
      <p:ext uri="{BB962C8B-B14F-4D97-AF65-F5344CB8AC3E}">
        <p14:creationId xmlns:p14="http://schemas.microsoft.com/office/powerpoint/2010/main" val="1848952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A0729CA-D326-D610-2817-823A390CF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1" y="1427754"/>
            <a:ext cx="10830669" cy="398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7FC9E-FEDD-4C2D-F68E-DB3EF5801D23}"/>
              </a:ext>
            </a:extLst>
          </p:cNvPr>
          <p:cNvSpPr txBox="1"/>
          <p:nvPr/>
        </p:nvSpPr>
        <p:spPr>
          <a:xfrm rot="16200000">
            <a:off x="-1223169" y="2178208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LST</a:t>
            </a:r>
          </a:p>
        </p:txBody>
      </p:sp>
    </p:spTree>
    <p:extLst>
      <p:ext uri="{BB962C8B-B14F-4D97-AF65-F5344CB8AC3E}">
        <p14:creationId xmlns:p14="http://schemas.microsoft.com/office/powerpoint/2010/main" val="328684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5" name="Picture 4" descr="A poster of a planet earth&#10;&#10;Description automatically generated">
            <a:extLst>
              <a:ext uri="{FF2B5EF4-FFF2-40B4-BE49-F238E27FC236}">
                <a16:creationId xmlns:a16="http://schemas.microsoft.com/office/drawing/2014/main" id="{3622984A-38FB-124F-87AD-AC8CB2A7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40" y="1130159"/>
            <a:ext cx="6772208" cy="52710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9DBCB19-81C5-EF13-3533-3E54B7718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85" y="1098212"/>
            <a:ext cx="10310649" cy="5346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C4D7C-C411-918D-5AA7-14834BCE0BD4}"/>
              </a:ext>
            </a:extLst>
          </p:cNvPr>
          <p:cNvSpPr txBox="1"/>
          <p:nvPr/>
        </p:nvSpPr>
        <p:spPr>
          <a:xfrm rot="16200000">
            <a:off x="-1223169" y="2178208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LST</a:t>
            </a:r>
          </a:p>
        </p:txBody>
      </p:sp>
    </p:spTree>
    <p:extLst>
      <p:ext uri="{BB962C8B-B14F-4D97-AF65-F5344CB8AC3E}">
        <p14:creationId xmlns:p14="http://schemas.microsoft.com/office/powerpoint/2010/main" val="1435437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A128CD56-D9B3-3162-AF51-18A7F807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96" y="1196481"/>
            <a:ext cx="9708268" cy="51832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1533B4-AFB4-4231-51E6-B64C1EE8A922}"/>
              </a:ext>
            </a:extLst>
          </p:cNvPr>
          <p:cNvSpPr/>
          <p:nvPr/>
        </p:nvSpPr>
        <p:spPr>
          <a:xfrm>
            <a:off x="10548497" y="6022427"/>
            <a:ext cx="420414" cy="357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E3EC2-ADEB-B675-E649-872C14ECC50D}"/>
              </a:ext>
            </a:extLst>
          </p:cNvPr>
          <p:cNvSpPr txBox="1"/>
          <p:nvPr/>
        </p:nvSpPr>
        <p:spPr>
          <a:xfrm rot="16200000">
            <a:off x="-1223169" y="2601337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Snow</a:t>
            </a:r>
          </a:p>
        </p:txBody>
      </p:sp>
    </p:spTree>
    <p:extLst>
      <p:ext uri="{BB962C8B-B14F-4D97-AF65-F5344CB8AC3E}">
        <p14:creationId xmlns:p14="http://schemas.microsoft.com/office/powerpoint/2010/main" val="1235928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group of people in the snow&#10;&#10;Description automatically generated">
            <a:extLst>
              <a:ext uri="{FF2B5EF4-FFF2-40B4-BE49-F238E27FC236}">
                <a16:creationId xmlns:a16="http://schemas.microsoft.com/office/drawing/2014/main" id="{E0D84205-3EA8-EEF8-503F-60A262E2A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28" y="1154735"/>
            <a:ext cx="9879723" cy="5300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CD09FB-30D3-844A-9424-0BE13B3E4B2B}"/>
              </a:ext>
            </a:extLst>
          </p:cNvPr>
          <p:cNvSpPr txBox="1"/>
          <p:nvPr/>
        </p:nvSpPr>
        <p:spPr>
          <a:xfrm rot="16200000">
            <a:off x="-1223169" y="2601337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Snow</a:t>
            </a:r>
          </a:p>
        </p:txBody>
      </p:sp>
    </p:spTree>
    <p:extLst>
      <p:ext uri="{BB962C8B-B14F-4D97-AF65-F5344CB8AC3E}">
        <p14:creationId xmlns:p14="http://schemas.microsoft.com/office/powerpoint/2010/main" val="2809815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D79DB-D1CC-2099-DF7A-E38AA1E4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3409950"/>
            <a:ext cx="203200" cy="3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60E07-C6D9-F6B7-6810-7F3041EDE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3409950"/>
            <a:ext cx="203200" cy="38100"/>
          </a:xfrm>
          <a:prstGeom prst="rect">
            <a:avLst/>
          </a:prstGeom>
        </p:spPr>
      </p:pic>
      <p:pic>
        <p:nvPicPr>
          <p:cNvPr id="7" name="Picture 6" descr="A close-up of a page&#10;&#10;Description automatically generated">
            <a:extLst>
              <a:ext uri="{FF2B5EF4-FFF2-40B4-BE49-F238E27FC236}">
                <a16:creationId xmlns:a16="http://schemas.microsoft.com/office/drawing/2014/main" id="{18A3001D-9EA2-6669-038D-38D514458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79" y="1164612"/>
            <a:ext cx="9795641" cy="51586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E3ECA3-9CBE-81B9-2B14-4D0D6CABBC00}"/>
              </a:ext>
            </a:extLst>
          </p:cNvPr>
          <p:cNvSpPr/>
          <p:nvPr/>
        </p:nvSpPr>
        <p:spPr>
          <a:xfrm>
            <a:off x="10415751" y="5965911"/>
            <a:ext cx="420414" cy="357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30EB9-9015-BB5E-D1DB-38D3BE943441}"/>
              </a:ext>
            </a:extLst>
          </p:cNvPr>
          <p:cNvSpPr txBox="1"/>
          <p:nvPr/>
        </p:nvSpPr>
        <p:spPr>
          <a:xfrm rot="16200000">
            <a:off x="-1223169" y="2601337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Snow</a:t>
            </a:r>
          </a:p>
        </p:txBody>
      </p:sp>
    </p:spTree>
    <p:extLst>
      <p:ext uri="{BB962C8B-B14F-4D97-AF65-F5344CB8AC3E}">
        <p14:creationId xmlns:p14="http://schemas.microsoft.com/office/powerpoint/2010/main" val="101253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D79DB-D1CC-2099-DF7A-E38AA1E4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3409950"/>
            <a:ext cx="203200" cy="3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DE05C0-8653-3742-19C4-0879551F1419}"/>
              </a:ext>
            </a:extLst>
          </p:cNvPr>
          <p:cNvSpPr txBox="1"/>
          <p:nvPr/>
        </p:nvSpPr>
        <p:spPr>
          <a:xfrm>
            <a:off x="1210042" y="1055736"/>
            <a:ext cx="10187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 Supersites for LPV considering new focus areas and updated needs (outside of LPV)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2994D-82DB-E00E-1B4B-096030B98D58}"/>
              </a:ext>
            </a:extLst>
          </p:cNvPr>
          <p:cNvSpPr txBox="1"/>
          <p:nvPr/>
        </p:nvSpPr>
        <p:spPr>
          <a:xfrm rot="16200000">
            <a:off x="-1173727" y="2987704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Supersites</a:t>
            </a: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10A722BA-7164-8E8E-AAEB-19A928BA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89" y="1378167"/>
            <a:ext cx="8428422" cy="50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8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D79DB-D1CC-2099-DF7A-E38AA1E4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3409950"/>
            <a:ext cx="2032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5" name="Picture 4" descr="A blue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8C5855CD-F9CA-4122-337E-DEA48B985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007" y="1095296"/>
            <a:ext cx="6451986" cy="51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5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5" name="Picture 4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4B01FBA5-42A5-7343-6569-DC8A6F32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0" y="1141029"/>
            <a:ext cx="74041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3D6CB-D36D-2BFA-B846-17A7DC147890}"/>
              </a:ext>
            </a:extLst>
          </p:cNvPr>
          <p:cNvSpPr txBox="1"/>
          <p:nvPr/>
        </p:nvSpPr>
        <p:spPr>
          <a:xfrm>
            <a:off x="-123496" y="2011261"/>
            <a:ext cx="23621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Elevating Soil Moisture to Stage 4 with the release of FRM4SM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Elevating Albedo to Stage 4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Elevating Burned Area to Stage 3</a:t>
            </a:r>
          </a:p>
        </p:txBody>
      </p:sp>
    </p:spTree>
    <p:extLst>
      <p:ext uri="{BB962C8B-B14F-4D97-AF65-F5344CB8AC3E}">
        <p14:creationId xmlns:p14="http://schemas.microsoft.com/office/powerpoint/2010/main" val="370940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8F1859-381B-FF0B-2CDA-762BE05F7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00885"/>
              </p:ext>
            </p:extLst>
          </p:nvPr>
        </p:nvGraphicFramePr>
        <p:xfrm>
          <a:off x="0" y="-1"/>
          <a:ext cx="12191111" cy="6442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718">
                  <a:extLst>
                    <a:ext uri="{9D8B030D-6E8A-4147-A177-3AD203B41FA5}">
                      <a16:colId xmlns:a16="http://schemas.microsoft.com/office/drawing/2014/main" val="2410364198"/>
                    </a:ext>
                  </a:extLst>
                </a:gridCol>
                <a:gridCol w="1449216">
                  <a:extLst>
                    <a:ext uri="{9D8B030D-6E8A-4147-A177-3AD203B41FA5}">
                      <a16:colId xmlns:a16="http://schemas.microsoft.com/office/drawing/2014/main" val="1504406872"/>
                    </a:ext>
                  </a:extLst>
                </a:gridCol>
                <a:gridCol w="1941385">
                  <a:extLst>
                    <a:ext uri="{9D8B030D-6E8A-4147-A177-3AD203B41FA5}">
                      <a16:colId xmlns:a16="http://schemas.microsoft.com/office/drawing/2014/main" val="1889532807"/>
                    </a:ext>
                  </a:extLst>
                </a:gridCol>
                <a:gridCol w="2727080">
                  <a:extLst>
                    <a:ext uri="{9D8B030D-6E8A-4147-A177-3AD203B41FA5}">
                      <a16:colId xmlns:a16="http://schemas.microsoft.com/office/drawing/2014/main" val="1768474674"/>
                    </a:ext>
                  </a:extLst>
                </a:gridCol>
                <a:gridCol w="1682473">
                  <a:extLst>
                    <a:ext uri="{9D8B030D-6E8A-4147-A177-3AD203B41FA5}">
                      <a16:colId xmlns:a16="http://schemas.microsoft.com/office/drawing/2014/main" val="2525156649"/>
                    </a:ext>
                  </a:extLst>
                </a:gridCol>
                <a:gridCol w="2853239">
                  <a:extLst>
                    <a:ext uri="{9D8B030D-6E8A-4147-A177-3AD203B41FA5}">
                      <a16:colId xmlns:a16="http://schemas.microsoft.com/office/drawing/2014/main" val="2655398394"/>
                    </a:ext>
                  </a:extLst>
                </a:gridCol>
              </a:tblGrid>
              <a:tr h="236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 dirty="0">
                          <a:effectLst/>
                        </a:rPr>
                        <a:t>First 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>
                          <a:effectLst/>
                        </a:rPr>
                        <a:t>Last Name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>
                          <a:effectLst/>
                        </a:rPr>
                        <a:t>Institution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 dirty="0">
                          <a:effectLst/>
                        </a:rPr>
                        <a:t>Institution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>
                          <a:effectLst/>
                        </a:rPr>
                        <a:t>End of Term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053504272"/>
                  </a:ext>
                </a:extLst>
              </a:tr>
              <a:tr h="20323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Admin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Michael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effectLst/>
                        </a:rPr>
                        <a:t>Cosh</a:t>
                      </a:r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USDA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USA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Apr 2025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871215639"/>
                  </a:ext>
                </a:extLst>
              </a:tr>
              <a:tr h="230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Fabrizio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Niro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Italy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Apr 2025 (promotion to Chair)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414646537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Jaime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Nickeson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GSFC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595355283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Land Cover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Alexandra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effectLst/>
                        </a:rPr>
                        <a:t>Tyukavina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University of Maryland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March 2024 (1</a:t>
                      </a:r>
                      <a:r>
                        <a:rPr lang="en-US" sz="1200" u="none" strike="noStrike" baseline="30000" dirty="0"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766922495"/>
                  </a:ext>
                </a:extLst>
              </a:tr>
              <a:tr h="230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Sophie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Bontemps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Université </a:t>
                      </a:r>
                      <a:r>
                        <a:rPr lang="en-US" sz="1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Catholique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de Louvain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Belgium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Oct 2023 (2</a:t>
                      </a:r>
                      <a:r>
                        <a:rPr lang="en-US" sz="1200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505547492"/>
                  </a:ext>
                </a:extLst>
              </a:tr>
              <a:tr h="20323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Biophysical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Marie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Weiss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INRA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</a:rPr>
                        <a:t>France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Sep 2023 (2</a:t>
                      </a:r>
                      <a:r>
                        <a:rPr lang="en-US" sz="1200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695514841"/>
                  </a:ext>
                </a:extLst>
              </a:tr>
              <a:tr h="230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Sylvain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Leblanc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Natural Resources Canada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Canada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Sep 2023 (2</a:t>
                      </a:r>
                      <a:r>
                        <a:rPr lang="en-US" sz="1200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611358542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Luke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Brown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University of Salford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Jan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9199671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Fire/Burn Area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Louis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Giglio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University of Maryland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USA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Sep 2026 (2nd term)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730713040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Bernardo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Mota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National Physical Lab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Jan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318831252"/>
                  </a:ext>
                </a:extLst>
              </a:tr>
              <a:tr h="20323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Surface Rad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Zhuosen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Wang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UMass Boston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ex-officio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31070475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Angela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Erb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UMass Boston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Jan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039121246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Jorge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Sanchez-Zapero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EOLab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Spain 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Jan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945070219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Soil Moisture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John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Bolten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NASA GSFC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Apr 2026 (2nd term)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77279333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Alex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Gruber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TU Wien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Austria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Sept 2026 (1st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992847171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LST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Glynn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Hulley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NASA/JPL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July 2024 (2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925294059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Lluis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Perez </a:t>
                      </a:r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Planells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Karlsruhe Institute of Technology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Germany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Sept 2026 (1st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24600310"/>
                  </a:ext>
                </a:extLst>
              </a:tr>
              <a:tr h="23066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Phenology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Joshua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Gray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North Carolina State University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USA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Jan 2025 (2</a:t>
                      </a:r>
                      <a:r>
                        <a:rPr lang="en-US" sz="1200" u="none" strike="noStrike" baseline="30000" dirty="0"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18090343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Victor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Rodríguez-Galiano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University of Seville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Spain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Aug 2025 (2</a:t>
                      </a:r>
                      <a:r>
                        <a:rPr lang="en-US" sz="1200" u="none" strike="noStrike" baseline="30000" dirty="0"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193724979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Snow Cover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Carrie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Vuyovich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NASA GSFC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Jan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599348677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Juha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Lemmetyinen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FMI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Finland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Sept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906097128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Veg Index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Tomoaki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</a:rPr>
                        <a:t>Miura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</a:rPr>
                        <a:t>University of Hawai'i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USA 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Dec 2022 (2</a:t>
                      </a:r>
                      <a:r>
                        <a:rPr lang="en-US" sz="1200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876631832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Else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Swinnen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VITO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Belgium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 2023 (2</a:t>
                      </a:r>
                      <a:r>
                        <a:rPr lang="en-US" sz="1200" u="none" strike="noStrike" baseline="30000" dirty="0">
                          <a:solidFill>
                            <a:srgbClr val="FF0000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3624183684"/>
                  </a:ext>
                </a:extLst>
              </a:tr>
              <a:tr h="20323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Biomass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Laura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Duncanson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UMD/GSFC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ex-officio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884753992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Kim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Calders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Ghent University 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Belgium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377835273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Neha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Hunka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UMD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 2026 (1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235276302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</a:t>
                      </a: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Yun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Yang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Mississippi State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USA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~Jan 2027 (1</a:t>
                      </a:r>
                      <a:r>
                        <a:rPr lang="en-US" sz="12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term)</a:t>
                      </a: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960051771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Carmelo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Cammalleri</a:t>
                      </a:r>
                      <a:endParaRPr lang="en-US" sz="1200" dirty="0"/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Politecnico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di Milano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Italy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~Jan 2027 (1</a:t>
                      </a:r>
                      <a:r>
                        <a:rPr lang="en-US" sz="12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term)</a:t>
                      </a: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729530302"/>
                  </a:ext>
                </a:extLst>
              </a:tr>
              <a:tr h="2032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GPP/NPP</a:t>
                      </a: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961633672"/>
                  </a:ext>
                </a:extLst>
              </a:tr>
              <a:tr h="203233">
                <a:tc v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0" marR="4640" marT="4640" marB="0" anchor="b"/>
                </a:tc>
                <a:extLst>
                  <a:ext uri="{0D108BD9-81ED-4DB2-BD59-A6C34878D82A}">
                    <a16:rowId xmlns:a16="http://schemas.microsoft.com/office/drawing/2014/main" val="1862844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39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screenshot of a timeline&#10;&#10;Description automatically generated">
            <a:extLst>
              <a:ext uri="{FF2B5EF4-FFF2-40B4-BE49-F238E27FC236}">
                <a16:creationId xmlns:a16="http://schemas.microsoft.com/office/drawing/2014/main" id="{1BF8B3B1-6D0B-E731-22DE-31C37D41A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20" y="1075138"/>
            <a:ext cx="8447360" cy="5409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2F9AA-E85B-1369-A848-F0AA3F600906}"/>
              </a:ext>
            </a:extLst>
          </p:cNvPr>
          <p:cNvSpPr txBox="1"/>
          <p:nvPr/>
        </p:nvSpPr>
        <p:spPr>
          <a:xfrm rot="16200000">
            <a:off x="-1047121" y="3105834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PROTOCOLS</a:t>
            </a:r>
          </a:p>
        </p:txBody>
      </p:sp>
    </p:spTree>
    <p:extLst>
      <p:ext uri="{BB962C8B-B14F-4D97-AF65-F5344CB8AC3E}">
        <p14:creationId xmlns:p14="http://schemas.microsoft.com/office/powerpoint/2010/main" val="65838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2A1989DC-4442-2EA7-7056-72169F163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49" y="1148248"/>
            <a:ext cx="7525901" cy="5257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6C344-EB43-DC4F-9EE9-9920F09AF696}"/>
              </a:ext>
            </a:extLst>
          </p:cNvPr>
          <p:cNvSpPr txBox="1"/>
          <p:nvPr/>
        </p:nvSpPr>
        <p:spPr>
          <a:xfrm rot="16200000">
            <a:off x="-1570668" y="3314069"/>
            <a:ext cx="413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ECV Requirements</a:t>
            </a:r>
          </a:p>
        </p:txBody>
      </p:sp>
    </p:spTree>
    <p:extLst>
      <p:ext uri="{BB962C8B-B14F-4D97-AF65-F5344CB8AC3E}">
        <p14:creationId xmlns:p14="http://schemas.microsoft.com/office/powerpoint/2010/main" val="390383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5392E161-9496-6DFE-3684-90D25805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00" y="1261241"/>
            <a:ext cx="8592464" cy="4939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6301B8-E2AD-7E73-1D5F-E6A5BF5D2858}"/>
              </a:ext>
            </a:extLst>
          </p:cNvPr>
          <p:cNvSpPr txBox="1"/>
          <p:nvPr/>
        </p:nvSpPr>
        <p:spPr>
          <a:xfrm rot="16200000">
            <a:off x="-1047121" y="2832565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Biodiversity</a:t>
            </a:r>
          </a:p>
        </p:txBody>
      </p:sp>
    </p:spTree>
    <p:extLst>
      <p:ext uri="{BB962C8B-B14F-4D97-AF65-F5344CB8AC3E}">
        <p14:creationId xmlns:p14="http://schemas.microsoft.com/office/powerpoint/2010/main" val="2825355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Land Product Validation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6301B8-E2AD-7E73-1D5F-E6A5BF5D2858}"/>
              </a:ext>
            </a:extLst>
          </p:cNvPr>
          <p:cNvSpPr txBox="1"/>
          <p:nvPr/>
        </p:nvSpPr>
        <p:spPr>
          <a:xfrm rot="16200000">
            <a:off x="-1047121" y="2832565"/>
            <a:ext cx="309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Biodiversity</a:t>
            </a:r>
          </a:p>
        </p:txBody>
      </p:sp>
      <p:pic>
        <p:nvPicPr>
          <p:cNvPr id="5" name="Picture 4" descr="A diagram of a scientific experiment&#10;&#10;Description automatically generated with medium confidence">
            <a:extLst>
              <a:ext uri="{FF2B5EF4-FFF2-40B4-BE49-F238E27FC236}">
                <a16:creationId xmlns:a16="http://schemas.microsoft.com/office/drawing/2014/main" id="{DA675642-39E1-6F24-374E-93981EEC9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38" y="1209822"/>
            <a:ext cx="6929219" cy="51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092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4597</TotalTime>
  <Words>565</Words>
  <Application>Microsoft Macintosh PowerPoint</Application>
  <PresentationFormat>Widescreen</PresentationFormat>
  <Paragraphs>242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Noto Sans Symbols</vt:lpstr>
      <vt:lpstr>ceos</vt:lpstr>
      <vt:lpstr>WGCV-53 Land Product Validation Subgroup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  <vt:lpstr>Land Product Validation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WGCV-53 Presentation Template and Guidance</dc:title>
  <cp:lastModifiedBy>Michael Cosh</cp:lastModifiedBy>
  <cp:revision>6</cp:revision>
  <dcterms:modified xsi:type="dcterms:W3CDTF">2024-03-06T14:33:01Z</dcterms:modified>
</cp:coreProperties>
</file>