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53"/>
  </p:notesMasterIdLst>
  <p:sldIdLst>
    <p:sldId id="256" r:id="rId2"/>
    <p:sldId id="628" r:id="rId3"/>
    <p:sldId id="626" r:id="rId4"/>
    <p:sldId id="666" r:id="rId5"/>
    <p:sldId id="655" r:id="rId6"/>
    <p:sldId id="656" r:id="rId7"/>
    <p:sldId id="657" r:id="rId8"/>
    <p:sldId id="619" r:id="rId9"/>
    <p:sldId id="620" r:id="rId10"/>
    <p:sldId id="621" r:id="rId11"/>
    <p:sldId id="629" r:id="rId12"/>
    <p:sldId id="568" r:id="rId13"/>
    <p:sldId id="590" r:id="rId14"/>
    <p:sldId id="658" r:id="rId15"/>
    <p:sldId id="944" r:id="rId16"/>
    <p:sldId id="954" r:id="rId17"/>
    <p:sldId id="955" r:id="rId18"/>
    <p:sldId id="956" r:id="rId19"/>
    <p:sldId id="525" r:id="rId20"/>
    <p:sldId id="272" r:id="rId21"/>
    <p:sldId id="275" r:id="rId22"/>
    <p:sldId id="276" r:id="rId23"/>
    <p:sldId id="277" r:id="rId24"/>
    <p:sldId id="273" r:id="rId25"/>
    <p:sldId id="282" r:id="rId26"/>
    <p:sldId id="3904" r:id="rId27"/>
    <p:sldId id="3912" r:id="rId28"/>
    <p:sldId id="284" r:id="rId29"/>
    <p:sldId id="634" r:id="rId30"/>
    <p:sldId id="942" r:id="rId31"/>
    <p:sldId id="3905" r:id="rId32"/>
    <p:sldId id="3906" r:id="rId33"/>
    <p:sldId id="3908" r:id="rId34"/>
    <p:sldId id="947" r:id="rId35"/>
    <p:sldId id="948" r:id="rId36"/>
    <p:sldId id="3910" r:id="rId37"/>
    <p:sldId id="3911" r:id="rId38"/>
    <p:sldId id="613" r:id="rId39"/>
    <p:sldId id="562" r:id="rId40"/>
    <p:sldId id="572" r:id="rId41"/>
    <p:sldId id="457" r:id="rId42"/>
    <p:sldId id="492" r:id="rId43"/>
    <p:sldId id="559" r:id="rId44"/>
    <p:sldId id="532" r:id="rId45"/>
    <p:sldId id="560" r:id="rId46"/>
    <p:sldId id="574" r:id="rId47"/>
    <p:sldId id="573" r:id="rId48"/>
    <p:sldId id="529" r:id="rId49"/>
    <p:sldId id="500" r:id="rId50"/>
    <p:sldId id="466" r:id="rId51"/>
    <p:sldId id="540" r:id="rId5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94694"/>
  </p:normalViewPr>
  <p:slideViewPr>
    <p:cSldViewPr snapToGrid="0">
      <p:cViewPr varScale="1">
        <p:scale>
          <a:sx n="100" d="100"/>
          <a:sy n="100" d="100"/>
        </p:scale>
        <p:origin x="160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301D66-5E48-491E-9EA2-68A1EB7A5A6E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97AC756C-C01B-40F9-8B2F-7DB888CD7607}">
      <dgm:prSet phldrT="[Text]"/>
      <dgm:spPr/>
      <dgm:t>
        <a:bodyPr/>
        <a:lstStyle/>
        <a:p>
          <a:endParaRPr lang="en-GB" dirty="0"/>
        </a:p>
        <a:p>
          <a:endParaRPr lang="en-GB" dirty="0"/>
        </a:p>
      </dgm:t>
    </dgm:pt>
    <dgm:pt modelId="{4804E4B1-7166-4D8A-A017-F4BC507BE17B}" type="parTrans" cxnId="{ED1F428F-84AB-4840-BA27-CF64181CB00F}">
      <dgm:prSet/>
      <dgm:spPr/>
      <dgm:t>
        <a:bodyPr/>
        <a:lstStyle/>
        <a:p>
          <a:endParaRPr lang="en-GB"/>
        </a:p>
      </dgm:t>
    </dgm:pt>
    <dgm:pt modelId="{B14CADEA-BFCE-48C4-BEBF-E5466AF8BA62}" type="sibTrans" cxnId="{ED1F428F-84AB-4840-BA27-CF64181CB00F}">
      <dgm:prSet/>
      <dgm:spPr/>
      <dgm:t>
        <a:bodyPr/>
        <a:lstStyle/>
        <a:p>
          <a:endParaRPr lang="en-GB"/>
        </a:p>
      </dgm:t>
    </dgm:pt>
    <dgm:pt modelId="{F44A65DA-9223-405F-897A-180D56662B16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en-GB" dirty="0"/>
        </a:p>
        <a:p>
          <a:endParaRPr lang="en-GB" dirty="0"/>
        </a:p>
      </dgm:t>
    </dgm:pt>
    <dgm:pt modelId="{4AE7B98D-2063-4EE0-B077-D63B6BBF8A7C}" type="parTrans" cxnId="{32552373-FB9B-4B69-AB06-AE1A05728FBB}">
      <dgm:prSet/>
      <dgm:spPr/>
      <dgm:t>
        <a:bodyPr/>
        <a:lstStyle/>
        <a:p>
          <a:endParaRPr lang="en-GB"/>
        </a:p>
      </dgm:t>
    </dgm:pt>
    <dgm:pt modelId="{64C20781-AC92-497F-9705-AF4DB7703992}" type="sibTrans" cxnId="{32552373-FB9B-4B69-AB06-AE1A05728FBB}">
      <dgm:prSet/>
      <dgm:spPr/>
      <dgm:t>
        <a:bodyPr/>
        <a:lstStyle/>
        <a:p>
          <a:endParaRPr lang="en-GB"/>
        </a:p>
      </dgm:t>
    </dgm:pt>
    <dgm:pt modelId="{8A6BA437-90FD-49A1-A9DA-CFF2C8CE512E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endParaRPr lang="en-GB" dirty="0">
            <a:solidFill>
              <a:srgbClr val="FF0000"/>
            </a:solidFill>
          </a:endParaRPr>
        </a:p>
      </dgm:t>
    </dgm:pt>
    <dgm:pt modelId="{A551128B-4D94-45FE-BD80-F0D92153CB72}" type="parTrans" cxnId="{8DEB45E8-0331-4698-9D4F-8B4BD03ED398}">
      <dgm:prSet/>
      <dgm:spPr/>
      <dgm:t>
        <a:bodyPr/>
        <a:lstStyle/>
        <a:p>
          <a:endParaRPr lang="en-GB"/>
        </a:p>
      </dgm:t>
    </dgm:pt>
    <dgm:pt modelId="{B36712DC-4B3F-49D4-BADF-752BBD4E76ED}" type="sibTrans" cxnId="{8DEB45E8-0331-4698-9D4F-8B4BD03ED398}">
      <dgm:prSet/>
      <dgm:spPr/>
      <dgm:t>
        <a:bodyPr/>
        <a:lstStyle/>
        <a:p>
          <a:endParaRPr lang="en-GB"/>
        </a:p>
      </dgm:t>
    </dgm:pt>
    <dgm:pt modelId="{687A6DD1-A46D-406C-B708-DE9B07172301}" type="pres">
      <dgm:prSet presAssocID="{B1301D66-5E48-491E-9EA2-68A1EB7A5A6E}" presName="compositeShape" presStyleCnt="0">
        <dgm:presLayoutVars>
          <dgm:chMax val="7"/>
          <dgm:dir/>
          <dgm:resizeHandles val="exact"/>
        </dgm:presLayoutVars>
      </dgm:prSet>
      <dgm:spPr/>
    </dgm:pt>
    <dgm:pt modelId="{DA15B26B-12CF-4EC7-887B-9BE49329BA31}" type="pres">
      <dgm:prSet presAssocID="{B1301D66-5E48-491E-9EA2-68A1EB7A5A6E}" presName="wedge1" presStyleLbl="node1" presStyleIdx="0" presStyleCnt="3"/>
      <dgm:spPr/>
    </dgm:pt>
    <dgm:pt modelId="{9E64E0E8-906A-4EBC-9788-43AA6C9BED43}" type="pres">
      <dgm:prSet presAssocID="{B1301D66-5E48-491E-9EA2-68A1EB7A5A6E}" presName="dummy1a" presStyleCnt="0"/>
      <dgm:spPr/>
    </dgm:pt>
    <dgm:pt modelId="{E3E3EFA6-7BC0-4FBA-93B0-9F7BD02A4A80}" type="pres">
      <dgm:prSet presAssocID="{B1301D66-5E48-491E-9EA2-68A1EB7A5A6E}" presName="dummy1b" presStyleCnt="0"/>
      <dgm:spPr/>
    </dgm:pt>
    <dgm:pt modelId="{2D140C62-E3DC-4F25-A256-DF408577AD8A}" type="pres">
      <dgm:prSet presAssocID="{B1301D66-5E48-491E-9EA2-68A1EB7A5A6E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0E2DADD0-921F-4553-93D5-5956A145D649}" type="pres">
      <dgm:prSet presAssocID="{B1301D66-5E48-491E-9EA2-68A1EB7A5A6E}" presName="wedge2" presStyleLbl="node1" presStyleIdx="1" presStyleCnt="3"/>
      <dgm:spPr/>
    </dgm:pt>
    <dgm:pt modelId="{B808F71D-B369-4608-8F35-39B314CC01EA}" type="pres">
      <dgm:prSet presAssocID="{B1301D66-5E48-491E-9EA2-68A1EB7A5A6E}" presName="dummy2a" presStyleCnt="0"/>
      <dgm:spPr/>
    </dgm:pt>
    <dgm:pt modelId="{BB596B65-2654-4D92-954E-5967A6ED53D0}" type="pres">
      <dgm:prSet presAssocID="{B1301D66-5E48-491E-9EA2-68A1EB7A5A6E}" presName="dummy2b" presStyleCnt="0"/>
      <dgm:spPr/>
    </dgm:pt>
    <dgm:pt modelId="{93699777-7321-42A4-983E-823BF82E659D}" type="pres">
      <dgm:prSet presAssocID="{B1301D66-5E48-491E-9EA2-68A1EB7A5A6E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B08C148E-1992-4D7C-8395-9D3E75D557F6}" type="pres">
      <dgm:prSet presAssocID="{B1301D66-5E48-491E-9EA2-68A1EB7A5A6E}" presName="wedge3" presStyleLbl="node1" presStyleIdx="2" presStyleCnt="3"/>
      <dgm:spPr/>
    </dgm:pt>
    <dgm:pt modelId="{7B4517EC-BE89-4DDC-9288-B5C69718A761}" type="pres">
      <dgm:prSet presAssocID="{B1301D66-5E48-491E-9EA2-68A1EB7A5A6E}" presName="dummy3a" presStyleCnt="0"/>
      <dgm:spPr/>
    </dgm:pt>
    <dgm:pt modelId="{ADD87D59-0F66-43B7-8A66-FAB4565D10DE}" type="pres">
      <dgm:prSet presAssocID="{B1301D66-5E48-491E-9EA2-68A1EB7A5A6E}" presName="dummy3b" presStyleCnt="0"/>
      <dgm:spPr/>
    </dgm:pt>
    <dgm:pt modelId="{B75271F6-988E-4037-82D7-4135FFF2198B}" type="pres">
      <dgm:prSet presAssocID="{B1301D66-5E48-491E-9EA2-68A1EB7A5A6E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896CBDD9-5C69-4678-A822-DCBE1E3253DE}" type="pres">
      <dgm:prSet presAssocID="{B14CADEA-BFCE-48C4-BEBF-E5466AF8BA62}" presName="arrowWedge1" presStyleLbl="fgSibTrans2D1" presStyleIdx="0" presStyleCnt="3"/>
      <dgm:spPr>
        <a:noFill/>
      </dgm:spPr>
    </dgm:pt>
    <dgm:pt modelId="{44E0BF84-449F-4ACE-A80E-3D88691E6972}" type="pres">
      <dgm:prSet presAssocID="{64C20781-AC92-497F-9705-AF4DB7703992}" presName="arrowWedge2" presStyleLbl="fgSibTrans2D1" presStyleIdx="1" presStyleCnt="3"/>
      <dgm:spPr>
        <a:noFill/>
      </dgm:spPr>
    </dgm:pt>
    <dgm:pt modelId="{4F2A9CBE-6335-4FFE-97D6-33BE71F6B7EF}" type="pres">
      <dgm:prSet presAssocID="{B36712DC-4B3F-49D4-BADF-752BBD4E76ED}" presName="arrowWedge3" presStyleLbl="fgSibTrans2D1" presStyleIdx="2" presStyleCnt="3"/>
      <dgm:spPr>
        <a:noFill/>
      </dgm:spPr>
    </dgm:pt>
  </dgm:ptLst>
  <dgm:cxnLst>
    <dgm:cxn modelId="{3E4ED30A-0537-4677-AA40-FDBE7DD57567}" type="presOf" srcId="{8A6BA437-90FD-49A1-A9DA-CFF2C8CE512E}" destId="{B08C148E-1992-4D7C-8395-9D3E75D557F6}" srcOrd="0" destOrd="0" presId="urn:microsoft.com/office/officeart/2005/8/layout/cycle8"/>
    <dgm:cxn modelId="{FDD4D552-2311-459E-9A21-AE9108971ED7}" type="presOf" srcId="{97AC756C-C01B-40F9-8B2F-7DB888CD7607}" destId="{DA15B26B-12CF-4EC7-887B-9BE49329BA31}" srcOrd="0" destOrd="0" presId="urn:microsoft.com/office/officeart/2005/8/layout/cycle8"/>
    <dgm:cxn modelId="{32552373-FB9B-4B69-AB06-AE1A05728FBB}" srcId="{B1301D66-5E48-491E-9EA2-68A1EB7A5A6E}" destId="{F44A65DA-9223-405F-897A-180D56662B16}" srcOrd="1" destOrd="0" parTransId="{4AE7B98D-2063-4EE0-B077-D63B6BBF8A7C}" sibTransId="{64C20781-AC92-497F-9705-AF4DB7703992}"/>
    <dgm:cxn modelId="{ED1F428F-84AB-4840-BA27-CF64181CB00F}" srcId="{B1301D66-5E48-491E-9EA2-68A1EB7A5A6E}" destId="{97AC756C-C01B-40F9-8B2F-7DB888CD7607}" srcOrd="0" destOrd="0" parTransId="{4804E4B1-7166-4D8A-A017-F4BC507BE17B}" sibTransId="{B14CADEA-BFCE-48C4-BEBF-E5466AF8BA62}"/>
    <dgm:cxn modelId="{EF21D6A7-F18D-4EAA-819D-A92203FBE360}" type="presOf" srcId="{F44A65DA-9223-405F-897A-180D56662B16}" destId="{93699777-7321-42A4-983E-823BF82E659D}" srcOrd="1" destOrd="0" presId="urn:microsoft.com/office/officeart/2005/8/layout/cycle8"/>
    <dgm:cxn modelId="{859D7BC3-DAB8-47A4-91E4-87BFA6F74178}" type="presOf" srcId="{B1301D66-5E48-491E-9EA2-68A1EB7A5A6E}" destId="{687A6DD1-A46D-406C-B708-DE9B07172301}" srcOrd="0" destOrd="0" presId="urn:microsoft.com/office/officeart/2005/8/layout/cycle8"/>
    <dgm:cxn modelId="{8DEB45E8-0331-4698-9D4F-8B4BD03ED398}" srcId="{B1301D66-5E48-491E-9EA2-68A1EB7A5A6E}" destId="{8A6BA437-90FD-49A1-A9DA-CFF2C8CE512E}" srcOrd="2" destOrd="0" parTransId="{A551128B-4D94-45FE-BD80-F0D92153CB72}" sibTransId="{B36712DC-4B3F-49D4-BADF-752BBD4E76ED}"/>
    <dgm:cxn modelId="{6960F0EA-CD4E-4C32-8CCB-64028D93333E}" type="presOf" srcId="{97AC756C-C01B-40F9-8B2F-7DB888CD7607}" destId="{2D140C62-E3DC-4F25-A256-DF408577AD8A}" srcOrd="1" destOrd="0" presId="urn:microsoft.com/office/officeart/2005/8/layout/cycle8"/>
    <dgm:cxn modelId="{9281F9EE-4954-40CF-BE77-12ECDE6673FC}" type="presOf" srcId="{8A6BA437-90FD-49A1-A9DA-CFF2C8CE512E}" destId="{B75271F6-988E-4037-82D7-4135FFF2198B}" srcOrd="1" destOrd="0" presId="urn:microsoft.com/office/officeart/2005/8/layout/cycle8"/>
    <dgm:cxn modelId="{CECD32F2-DA05-41CB-AAD1-A4B32BEB8486}" type="presOf" srcId="{F44A65DA-9223-405F-897A-180D56662B16}" destId="{0E2DADD0-921F-4553-93D5-5956A145D649}" srcOrd="0" destOrd="0" presId="urn:microsoft.com/office/officeart/2005/8/layout/cycle8"/>
    <dgm:cxn modelId="{14CF698E-34A7-4E97-A8DE-1888180367B9}" type="presParOf" srcId="{687A6DD1-A46D-406C-B708-DE9B07172301}" destId="{DA15B26B-12CF-4EC7-887B-9BE49329BA31}" srcOrd="0" destOrd="0" presId="urn:microsoft.com/office/officeart/2005/8/layout/cycle8"/>
    <dgm:cxn modelId="{33172D2C-6D93-4795-A63B-BC24C1983255}" type="presParOf" srcId="{687A6DD1-A46D-406C-B708-DE9B07172301}" destId="{9E64E0E8-906A-4EBC-9788-43AA6C9BED43}" srcOrd="1" destOrd="0" presId="urn:microsoft.com/office/officeart/2005/8/layout/cycle8"/>
    <dgm:cxn modelId="{3DA4771B-F0E4-4F7A-B3EB-8ED459EDB2F0}" type="presParOf" srcId="{687A6DD1-A46D-406C-B708-DE9B07172301}" destId="{E3E3EFA6-7BC0-4FBA-93B0-9F7BD02A4A80}" srcOrd="2" destOrd="0" presId="urn:microsoft.com/office/officeart/2005/8/layout/cycle8"/>
    <dgm:cxn modelId="{D80556EA-7582-4D09-AAA9-1588114BAD36}" type="presParOf" srcId="{687A6DD1-A46D-406C-B708-DE9B07172301}" destId="{2D140C62-E3DC-4F25-A256-DF408577AD8A}" srcOrd="3" destOrd="0" presId="urn:microsoft.com/office/officeart/2005/8/layout/cycle8"/>
    <dgm:cxn modelId="{6FB17B41-D2EC-491D-B8E7-C8D3E1021FC6}" type="presParOf" srcId="{687A6DD1-A46D-406C-B708-DE9B07172301}" destId="{0E2DADD0-921F-4553-93D5-5956A145D649}" srcOrd="4" destOrd="0" presId="urn:microsoft.com/office/officeart/2005/8/layout/cycle8"/>
    <dgm:cxn modelId="{59628A33-E3C3-4FD1-807F-FA5DBB37B12C}" type="presParOf" srcId="{687A6DD1-A46D-406C-B708-DE9B07172301}" destId="{B808F71D-B369-4608-8F35-39B314CC01EA}" srcOrd="5" destOrd="0" presId="urn:microsoft.com/office/officeart/2005/8/layout/cycle8"/>
    <dgm:cxn modelId="{B878606F-3968-414D-93E7-58BD12F08C00}" type="presParOf" srcId="{687A6DD1-A46D-406C-B708-DE9B07172301}" destId="{BB596B65-2654-4D92-954E-5967A6ED53D0}" srcOrd="6" destOrd="0" presId="urn:microsoft.com/office/officeart/2005/8/layout/cycle8"/>
    <dgm:cxn modelId="{1F64BE0B-DFCB-4CE4-BB98-7CB1443E2FC9}" type="presParOf" srcId="{687A6DD1-A46D-406C-B708-DE9B07172301}" destId="{93699777-7321-42A4-983E-823BF82E659D}" srcOrd="7" destOrd="0" presId="urn:microsoft.com/office/officeart/2005/8/layout/cycle8"/>
    <dgm:cxn modelId="{00CA00BF-15C9-4DED-9F62-3CCC90B13E11}" type="presParOf" srcId="{687A6DD1-A46D-406C-B708-DE9B07172301}" destId="{B08C148E-1992-4D7C-8395-9D3E75D557F6}" srcOrd="8" destOrd="0" presId="urn:microsoft.com/office/officeart/2005/8/layout/cycle8"/>
    <dgm:cxn modelId="{83BCD626-A50F-433D-B572-CA4540512DB4}" type="presParOf" srcId="{687A6DD1-A46D-406C-B708-DE9B07172301}" destId="{7B4517EC-BE89-4DDC-9288-B5C69718A761}" srcOrd="9" destOrd="0" presId="urn:microsoft.com/office/officeart/2005/8/layout/cycle8"/>
    <dgm:cxn modelId="{E4AEE6F5-6642-461D-B034-82E093C28242}" type="presParOf" srcId="{687A6DD1-A46D-406C-B708-DE9B07172301}" destId="{ADD87D59-0F66-43B7-8A66-FAB4565D10DE}" srcOrd="10" destOrd="0" presId="urn:microsoft.com/office/officeart/2005/8/layout/cycle8"/>
    <dgm:cxn modelId="{CAC669A0-9CC9-4BA2-8702-F64AFE157069}" type="presParOf" srcId="{687A6DD1-A46D-406C-B708-DE9B07172301}" destId="{B75271F6-988E-4037-82D7-4135FFF2198B}" srcOrd="11" destOrd="0" presId="urn:microsoft.com/office/officeart/2005/8/layout/cycle8"/>
    <dgm:cxn modelId="{68C21EAB-BD16-4BE4-A33C-2B89AE7702C1}" type="presParOf" srcId="{687A6DD1-A46D-406C-B708-DE9B07172301}" destId="{896CBDD9-5C69-4678-A822-DCBE1E3253DE}" srcOrd="12" destOrd="0" presId="urn:microsoft.com/office/officeart/2005/8/layout/cycle8"/>
    <dgm:cxn modelId="{29635AB0-5214-4FFF-A66F-2F4C4357445D}" type="presParOf" srcId="{687A6DD1-A46D-406C-B708-DE9B07172301}" destId="{44E0BF84-449F-4ACE-A80E-3D88691E6972}" srcOrd="13" destOrd="0" presId="urn:microsoft.com/office/officeart/2005/8/layout/cycle8"/>
    <dgm:cxn modelId="{825F61DC-63A9-4056-9D5A-F0D0A8FE7D7A}" type="presParOf" srcId="{687A6DD1-A46D-406C-B708-DE9B07172301}" destId="{4F2A9CBE-6335-4FFE-97D6-33BE71F6B7EF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15B26B-12CF-4EC7-887B-9BE49329BA31}">
      <dsp:nvSpPr>
        <dsp:cNvPr id="0" name=""/>
        <dsp:cNvSpPr/>
      </dsp:nvSpPr>
      <dsp:spPr>
        <a:xfrm>
          <a:off x="954366" y="196030"/>
          <a:ext cx="2533313" cy="2533313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kern="1200" dirty="0"/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kern="1200" dirty="0"/>
        </a:p>
      </dsp:txBody>
      <dsp:txXfrm>
        <a:off x="2289482" y="732851"/>
        <a:ext cx="904754" cy="753962"/>
      </dsp:txXfrm>
    </dsp:sp>
    <dsp:sp modelId="{0E2DADD0-921F-4553-93D5-5956A145D649}">
      <dsp:nvSpPr>
        <dsp:cNvPr id="0" name=""/>
        <dsp:cNvSpPr/>
      </dsp:nvSpPr>
      <dsp:spPr>
        <a:xfrm>
          <a:off x="902192" y="286505"/>
          <a:ext cx="2533313" cy="2533313"/>
        </a:xfrm>
        <a:prstGeom prst="pie">
          <a:avLst>
            <a:gd name="adj1" fmla="val 1800000"/>
            <a:gd name="adj2" fmla="val 900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kern="1200" dirty="0"/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kern="1200" dirty="0"/>
        </a:p>
      </dsp:txBody>
      <dsp:txXfrm>
        <a:off x="1505362" y="1930143"/>
        <a:ext cx="1357132" cy="663486"/>
      </dsp:txXfrm>
    </dsp:sp>
    <dsp:sp modelId="{B08C148E-1992-4D7C-8395-9D3E75D557F6}">
      <dsp:nvSpPr>
        <dsp:cNvPr id="0" name=""/>
        <dsp:cNvSpPr/>
      </dsp:nvSpPr>
      <dsp:spPr>
        <a:xfrm>
          <a:off x="850018" y="196030"/>
          <a:ext cx="2533313" cy="2533313"/>
        </a:xfrm>
        <a:prstGeom prst="pie">
          <a:avLst>
            <a:gd name="adj1" fmla="val 9000000"/>
            <a:gd name="adj2" fmla="val 16200000"/>
          </a:avLst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kern="1200" dirty="0">
            <a:solidFill>
              <a:srgbClr val="FF0000"/>
            </a:solidFill>
          </a:endParaRPr>
        </a:p>
      </dsp:txBody>
      <dsp:txXfrm>
        <a:off x="1143460" y="732851"/>
        <a:ext cx="904754" cy="753962"/>
      </dsp:txXfrm>
    </dsp:sp>
    <dsp:sp modelId="{896CBDD9-5C69-4678-A822-DCBE1E3253DE}">
      <dsp:nvSpPr>
        <dsp:cNvPr id="0" name=""/>
        <dsp:cNvSpPr/>
      </dsp:nvSpPr>
      <dsp:spPr>
        <a:xfrm>
          <a:off x="797751" y="39206"/>
          <a:ext cx="2846961" cy="2846961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E0BF84-449F-4ACE-A80E-3D88691E6972}">
      <dsp:nvSpPr>
        <dsp:cNvPr id="0" name=""/>
        <dsp:cNvSpPr/>
      </dsp:nvSpPr>
      <dsp:spPr>
        <a:xfrm>
          <a:off x="745368" y="129521"/>
          <a:ext cx="2846961" cy="2846961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2A9CBE-6335-4FFE-97D6-33BE71F6B7EF}">
      <dsp:nvSpPr>
        <dsp:cNvPr id="0" name=""/>
        <dsp:cNvSpPr/>
      </dsp:nvSpPr>
      <dsp:spPr>
        <a:xfrm>
          <a:off x="692984" y="39206"/>
          <a:ext cx="2846961" cy="2846961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F57D7-2670-4E78-96DD-D9B22805124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charset="-128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475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C1B1E2-4475-074F-89EB-5387F18A9490}" type="slidenum">
              <a:rPr kumimoji="0" lang="en-US" altLang="x-non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x-non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3803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41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552337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42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0906735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43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3317400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44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7387316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45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846885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46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736059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4677D682-60E1-0841-89BB-4B3DA56AFB2A}" type="slidenum">
              <a:rPr lang="en-US">
                <a:latin typeface="Arial" charset="0"/>
              </a:rPr>
              <a:pPr eaLnBrk="1" hangingPunct="1"/>
              <a:t>2</a:t>
            </a:fld>
            <a:endParaRPr lang="en-US">
              <a:latin typeface="Arial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latin typeface="Arial" pitchFamily="34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47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5409452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48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3855301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49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5679869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50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320153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51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1964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BEA175-A202-C147-B3EF-DD799449CB35}" type="slidenum">
              <a:rPr lang="en-US"/>
              <a:pPr/>
              <a:t>8</a:t>
            </a:fld>
            <a:endParaRPr lang="en-US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344D99-F386-9B4B-99B1-2E1EA72495D2}" type="slidenum">
              <a:rPr lang="en-US"/>
              <a:pPr/>
              <a:t>11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36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6762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/>
          <a:stretch/>
        </p:blipFill>
        <p:spPr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l="32582" t="2399" r="8554" b="-8773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l="54016" t="36081" r="11355" b="673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001" y="882193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2826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2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4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b="1">
                <a:solidFill>
                  <a:schemeClr val="accent1"/>
                </a:solidFill>
              </a:rPr>
              <a:t>WGCV-53, 5-8 March 2024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" name="Google Shape;46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5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b="1">
                <a:solidFill>
                  <a:schemeClr val="accent1"/>
                </a:solidFill>
              </a:rPr>
              <a:t>WGCV-53, 5-8 March 2024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5" name="Google Shape;5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1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body" idx="2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" name="Google Shape;61;p6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b="1">
                <a:solidFill>
                  <a:schemeClr val="accent1"/>
                </a:solidFill>
              </a:rPr>
              <a:t>WGCV-53, 5-8 March 2024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B31AF-D694-42FA-923D-8E828B07E0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08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E8007-488C-4C29-A1EE-FEDD16E109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581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5BAC0-4C1C-427F-B203-69BE39CD2C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50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ARK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64" y="-2"/>
            <a:ext cx="1226930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974" dirty="0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315" y="-216085"/>
            <a:ext cx="2088183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12711" y="6535967"/>
            <a:ext cx="3741265" cy="184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598" noProof="0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598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0833" y="6422971"/>
            <a:ext cx="11703996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E5C076F-11E7-8FC8-95A7-86E2B61D302F}"/>
              </a:ext>
            </a:extLst>
          </p:cNvPr>
          <p:cNvCxnSpPr>
            <a:cxnSpLocks/>
          </p:cNvCxnSpPr>
          <p:nvPr userDrawn="1"/>
        </p:nvCxnSpPr>
        <p:spPr>
          <a:xfrm>
            <a:off x="217667" y="6417162"/>
            <a:ext cx="11859145" cy="158211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5">
            <a:extLst>
              <a:ext uri="{FF2B5EF4-FFF2-40B4-BE49-F238E27FC236}">
                <a16:creationId xmlns:a16="http://schemas.microsoft.com/office/drawing/2014/main" id="{F68BD760-2171-30D2-FFDC-3AD6496D47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407150"/>
            <a:ext cx="12192000" cy="476250"/>
          </a:xfr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481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2433" y="6429377"/>
            <a:ext cx="6688667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067" noProof="0" dirty="0"/>
          </a:p>
        </p:txBody>
      </p:sp>
    </p:spTree>
    <p:extLst>
      <p:ext uri="{BB962C8B-B14F-4D97-AF65-F5344CB8AC3E}">
        <p14:creationId xmlns:p14="http://schemas.microsoft.com/office/powerpoint/2010/main" val="3778951328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1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package" Target="../embeddings/Microsoft_Word_Document1.docx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modis-sr.ltdri.or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package" Target="../embeddings/Microsoft_Word_Document2.docx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png"/><Relationship Id="rId7" Type="http://schemas.openxmlformats.org/officeDocument/2006/relationships/image" Target="../media/image95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3" Type="http://schemas.openxmlformats.org/officeDocument/2006/relationships/image" Target="../media/image101.tiff"/><Relationship Id="rId7" Type="http://schemas.openxmlformats.org/officeDocument/2006/relationships/image" Target="../media/image105.tiff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4.jpg"/><Relationship Id="rId11" Type="http://schemas.openxmlformats.org/officeDocument/2006/relationships/image" Target="../media/image109.png"/><Relationship Id="rId5" Type="http://schemas.openxmlformats.org/officeDocument/2006/relationships/image" Target="../media/image103.emf"/><Relationship Id="rId15" Type="http://schemas.openxmlformats.org/officeDocument/2006/relationships/image" Target="../media/image113.svg"/><Relationship Id="rId10" Type="http://schemas.openxmlformats.org/officeDocument/2006/relationships/image" Target="../media/image108.png"/><Relationship Id="rId4" Type="http://schemas.openxmlformats.org/officeDocument/2006/relationships/image" Target="../media/image102.tiff"/><Relationship Id="rId9" Type="http://schemas.openxmlformats.org/officeDocument/2006/relationships/image" Target="../media/image107.tiff"/><Relationship Id="rId14" Type="http://schemas.openxmlformats.org/officeDocument/2006/relationships/image" Target="../media/image11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3.svg"/><Relationship Id="rId4" Type="http://schemas.openxmlformats.org/officeDocument/2006/relationships/image" Target="../media/image1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3.svg"/><Relationship Id="rId5" Type="http://schemas.openxmlformats.org/officeDocument/2006/relationships/image" Target="../media/image112.png"/><Relationship Id="rId4" Type="http://schemas.openxmlformats.org/officeDocument/2006/relationships/image" Target="../media/image11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11" Type="http://schemas.microsoft.com/office/2007/relationships/hdphoto" Target="../media/hdphoto2.wdp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20.png"/><Relationship Id="rId4" Type="http://schemas.openxmlformats.org/officeDocument/2006/relationships/diagramLayout" Target="../diagrams/layout1.xml"/><Relationship Id="rId9" Type="http://schemas.microsoft.com/office/2007/relationships/hdphoto" Target="../media/hdphoto1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earth.esa.int/eogateway/events/1st-workshop-of-acix-iii-land-aqua-and-cmix-ii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mod09val.ltdri.org/cgi-bin/mod09_c005_public_allsites_onecollection.cgi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 dirty="0"/>
              <a:t>WGCV-53</a:t>
            </a:r>
            <a:br>
              <a:rPr lang="en-GB" sz="7500" dirty="0"/>
            </a:br>
            <a:r>
              <a:rPr lang="en-US" sz="44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Land Surface reflectance updates: </a:t>
            </a:r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</a:rPr>
              <a:t>AXIC, CMIX, Camera Network (SKYCAM &amp; CAMSIS)</a:t>
            </a:r>
            <a:endParaRPr sz="7500" dirty="0">
              <a:solidFill>
                <a:schemeClr val="bg1"/>
              </a:solidFill>
            </a:endParaRPr>
          </a:p>
        </p:txBody>
      </p:sp>
      <p:sp>
        <p:nvSpPr>
          <p:cNvPr id="67" name="Google Shape;67;p7"/>
          <p:cNvSpPr/>
          <p:nvPr/>
        </p:nvSpPr>
        <p:spPr>
          <a:xfrm>
            <a:off x="7222284" y="4252682"/>
            <a:ext cx="4832943" cy="2605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chemeClr val="accent1"/>
              </a:solidFill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Eric Vermote, NASA/GSFC</a:t>
            </a:r>
            <a:endParaRPr dirty="0"/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Agenda Item 1.8</a:t>
            </a:r>
            <a:endParaRPr dirty="0"/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chemeClr val="accent1"/>
                </a:solidFill>
              </a:rPr>
              <a:t>WGCV-53, Córdoba, Argentina</a:t>
            </a:r>
            <a:endParaRPr sz="2200" b="1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chemeClr val="accent1"/>
                </a:solidFill>
              </a:rPr>
              <a:t>5th - 8th March 2024</a:t>
            </a:r>
            <a:endParaRPr sz="2200" b="1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1828800" y="-14842"/>
            <a:ext cx="7353300" cy="508000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  <a:latin typeface="Helvetica Light" charset="0"/>
                <a:ea typeface="ヒラギノ角ゴ ProN W3" charset="0"/>
                <a:cs typeface="ヒラギノ角ゴ ProN W3" charset="0"/>
              </a:rPr>
              <a:t>Improving the aerosol retrieval in collection 6 reflected in APU metrics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714500" y="1030288"/>
          <a:ext cx="6667500" cy="5173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943600" imgH="4610100" progId="Word.Document.12">
                  <p:embed/>
                </p:oleObj>
              </mc:Choice>
              <mc:Fallback>
                <p:oleObj name="Document" r:id="rId2" imgW="5943600" imgH="4610100" progId="Word.Document.12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14500" y="1030288"/>
                        <a:ext cx="6667500" cy="5173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0" y="6534150"/>
            <a:ext cx="9144000" cy="476250"/>
          </a:xfrm>
        </p:spPr>
        <p:txBody>
          <a:bodyPr/>
          <a:lstStyle/>
          <a:p>
            <a:pPr>
              <a:defRPr/>
            </a:pPr>
            <a:endParaRPr lang="en-US" sz="1100" dirty="0"/>
          </a:p>
        </p:txBody>
      </p:sp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1676401"/>
            <a:ext cx="2834640" cy="1252855"/>
          </a:xfrm>
          <a:prstGeom prst="rect">
            <a:avLst/>
          </a:prstGeom>
        </p:spPr>
      </p:pic>
      <p:pic>
        <p:nvPicPr>
          <p:cNvPr id="8" name="Picture 7" descr="Screen Shot 2014-04-28 at 5.31.0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2971801"/>
            <a:ext cx="2654300" cy="2907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543800" y="3429000"/>
            <a:ext cx="3276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ratio blue/red derived using MODIS top of the atmosphere corrected with MISR aerosol optical depth </a:t>
            </a:r>
          </a:p>
        </p:txBody>
      </p:sp>
    </p:spTree>
    <p:extLst>
      <p:ext uri="{BB962C8B-B14F-4D97-AF65-F5344CB8AC3E}">
        <p14:creationId xmlns:p14="http://schemas.microsoft.com/office/powerpoint/2010/main" val="2451568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2895600" y="6031468"/>
            <a:ext cx="6934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800" b="1" dirty="0"/>
              <a:t>Home page: </a:t>
            </a:r>
            <a:r>
              <a:rPr lang="en-US" sz="1800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hlinkClick r:id="rId3"/>
              </a:rPr>
              <a:t>http://modis-sr.ltdri.org</a:t>
            </a:r>
            <a:r>
              <a:rPr lang="en-US" sz="1800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1800" u="sng" dirty="0">
                <a:solidFill>
                  <a:schemeClr val="accent2"/>
                </a:solidFill>
              </a:rPr>
              <a:t>  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133600" y="1802625"/>
            <a:ext cx="815340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/>
              <a:t>Algorithm reference for L8: </a:t>
            </a:r>
            <a:r>
              <a:rPr lang="en-US" sz="1800" dirty="0"/>
              <a:t>Vermote E., Justice C., Claverie M.,  Franch B., (2016) “Preliminary analysis of the performance of the Landsat 8/OLI land surface reflectance product", Remote Sensing of Environment, 185,46-56.</a:t>
            </a:r>
          </a:p>
          <a:p>
            <a:pPr>
              <a:spcBef>
                <a:spcPct val="50000"/>
              </a:spcBef>
            </a:pPr>
            <a:r>
              <a:rPr lang="en-US" dirty="0"/>
              <a:t>The MODIS </a:t>
            </a:r>
            <a:r>
              <a:rPr lang="en-US" b="1" dirty="0"/>
              <a:t>Collection 6 AC algorithm </a:t>
            </a:r>
            <a:r>
              <a:rPr lang="en-US" dirty="0"/>
              <a:t>relies on</a:t>
            </a:r>
          </a:p>
          <a:p>
            <a:pPr>
              <a:spcBef>
                <a:spcPct val="50000"/>
              </a:spcBef>
              <a:buClr>
                <a:srgbClr val="990033"/>
              </a:buClr>
              <a:buSzPct val="85000"/>
              <a:buFont typeface="Wingdings" charset="0"/>
              <a:buChar char="§"/>
            </a:pPr>
            <a:r>
              <a:rPr lang="en-US" dirty="0"/>
              <a:t> the use of very accurate (better than 1%) vector radiative  transfer modeling of the coupled atmosphere-surface system (6S)</a:t>
            </a:r>
          </a:p>
          <a:p>
            <a:pPr>
              <a:spcBef>
                <a:spcPct val="50000"/>
              </a:spcBef>
              <a:buClr>
                <a:srgbClr val="990033"/>
              </a:buClr>
              <a:buSzPct val="85000"/>
              <a:buFont typeface="Wingdings" charset="0"/>
              <a:buChar char="§"/>
            </a:pPr>
            <a:r>
              <a:rPr lang="en-US" dirty="0"/>
              <a:t> the inversion of key atmospheric parameters</a:t>
            </a:r>
          </a:p>
          <a:p>
            <a:pPr lvl="1">
              <a:spcBef>
                <a:spcPct val="50000"/>
              </a:spcBef>
              <a:buClr>
                <a:srgbClr val="990033"/>
              </a:buClr>
              <a:buSzPct val="85000"/>
              <a:buFont typeface="Wingdings" charset="0"/>
              <a:buChar char="§"/>
            </a:pPr>
            <a:r>
              <a:rPr lang="en-US" b="1" i="1" dirty="0"/>
              <a:t>Aerosols are retrieved from Landsat8/Sentinel 2 images</a:t>
            </a:r>
          </a:p>
          <a:p>
            <a:pPr lvl="1">
              <a:spcBef>
                <a:spcPct val="50000"/>
              </a:spcBef>
              <a:buClr>
                <a:srgbClr val="990033"/>
              </a:buClr>
              <a:buSzPct val="85000"/>
              <a:buFont typeface="Wingdings" charset="0"/>
              <a:buChar char="§"/>
            </a:pPr>
            <a:r>
              <a:rPr lang="en-US" b="1" i="1" dirty="0"/>
              <a:t>Water vapor and ozone from daily MODIS product.</a:t>
            </a:r>
          </a:p>
          <a:p>
            <a:pPr>
              <a:spcBef>
                <a:spcPct val="50000"/>
              </a:spcBef>
            </a:pPr>
            <a:endParaRPr lang="en-US" sz="1800" b="1" i="1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0" y="6381750"/>
            <a:ext cx="9144000" cy="476250"/>
          </a:xfrm>
        </p:spPr>
        <p:txBody>
          <a:bodyPr/>
          <a:lstStyle/>
          <a:p>
            <a:endParaRPr lang="en-US" sz="1100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30253"/>
            <a:ext cx="8686800" cy="1143000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Landsat8/OLI and Sentinel 2/MSI Surface Reflectance is largely based on MODIS C6 (LaSRC)</a:t>
            </a:r>
          </a:p>
        </p:txBody>
      </p:sp>
    </p:spTree>
    <p:extLst>
      <p:ext uri="{BB962C8B-B14F-4D97-AF65-F5344CB8AC3E}">
        <p14:creationId xmlns:p14="http://schemas.microsoft.com/office/powerpoint/2010/main" val="91814238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371601"/>
            <a:ext cx="5257800" cy="40385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5562600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“preliminary” analysis of OLI SR performance in the red band over AERONET  is very similar to MODIS Collection 6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0" y="6381750"/>
            <a:ext cx="9144000" cy="476250"/>
          </a:xfrm>
        </p:spPr>
        <p:txBody>
          <a:bodyPr/>
          <a:lstStyle/>
          <a:p>
            <a:pPr>
              <a:defRPr/>
            </a:pPr>
            <a:endParaRPr lang="en-US" sz="1100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00680"/>
            <a:ext cx="7924800" cy="114300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Evaluation of the performance of Landsat8</a:t>
            </a:r>
          </a:p>
        </p:txBody>
      </p:sp>
    </p:spTree>
    <p:extLst>
      <p:ext uri="{BB962C8B-B14F-4D97-AF65-F5344CB8AC3E}">
        <p14:creationId xmlns:p14="http://schemas.microsoft.com/office/powerpoint/2010/main" val="3232161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This is confirmed by comparison with MODIS 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905000" y="2057400"/>
          <a:ext cx="8559800" cy="419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626100" imgH="2755900" progId="Word.Document.12">
                  <p:embed/>
                </p:oleObj>
              </mc:Choice>
              <mc:Fallback>
                <p:oleObj name="Document" r:id="rId2" imgW="5626100" imgH="2755900" progId="Word.Document.12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05000" y="2057400"/>
                        <a:ext cx="8559800" cy="4192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0" y="6381750"/>
            <a:ext cx="9144000" cy="476250"/>
          </a:xfrm>
        </p:spPr>
        <p:txBody>
          <a:bodyPr/>
          <a:lstStyle/>
          <a:p>
            <a:pPr>
              <a:defRPr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878548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A3068-DC7F-2746-8343-97B04EC87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76200"/>
            <a:ext cx="8229600" cy="476250"/>
          </a:xfrm>
        </p:spPr>
        <p:txBody>
          <a:bodyPr/>
          <a:lstStyle/>
          <a:p>
            <a:r>
              <a:rPr lang="en-US" sz="2800" dirty="0" err="1">
                <a:solidFill>
                  <a:schemeClr val="bg1"/>
                </a:solidFill>
              </a:rPr>
              <a:t>LaSRC</a:t>
            </a:r>
            <a:r>
              <a:rPr lang="en-US" sz="2800" dirty="0">
                <a:solidFill>
                  <a:schemeClr val="bg1"/>
                </a:solidFill>
              </a:rPr>
              <a:t> APU results on ACIX-II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A280B5-2248-504B-9E35-4D423E171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452" y="1219069"/>
            <a:ext cx="3499586" cy="26246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F0C6FB-1409-0945-BE24-57F2BF271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704" y="1219069"/>
            <a:ext cx="3499586" cy="26246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592340-4B44-E84F-BE0B-FED826763EC4}"/>
              </a:ext>
            </a:extLst>
          </p:cNvPr>
          <p:cNvSpPr txBox="1"/>
          <p:nvPr/>
        </p:nvSpPr>
        <p:spPr>
          <a:xfrm>
            <a:off x="3705245" y="1768315"/>
            <a:ext cx="1162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LANDSAT 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045E74-8DED-8F48-89ED-9ECC6A8A1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0331" y="3829626"/>
            <a:ext cx="3499586" cy="26246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561498-3F98-B645-95B5-6FA429FB54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8704" y="3843759"/>
            <a:ext cx="3499586" cy="26246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7E1F7E-DADB-C048-840B-CD246EC7A80A}"/>
              </a:ext>
            </a:extLst>
          </p:cNvPr>
          <p:cNvSpPr txBox="1"/>
          <p:nvPr/>
        </p:nvSpPr>
        <p:spPr>
          <a:xfrm>
            <a:off x="3725221" y="4953001"/>
            <a:ext cx="98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Sentinel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6317F-7317-BA4D-99B5-2500E6E79A0C}"/>
              </a:ext>
            </a:extLst>
          </p:cNvPr>
          <p:cNvSpPr txBox="1"/>
          <p:nvPr/>
        </p:nvSpPr>
        <p:spPr>
          <a:xfrm>
            <a:off x="7706541" y="1722394"/>
            <a:ext cx="1162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LANDSAT 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9A541D-515A-0C44-9DDA-0531EFC0F33F}"/>
              </a:ext>
            </a:extLst>
          </p:cNvPr>
          <p:cNvSpPr txBox="1"/>
          <p:nvPr/>
        </p:nvSpPr>
        <p:spPr>
          <a:xfrm>
            <a:off x="8077201" y="4847519"/>
            <a:ext cx="98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Sentinel 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2B44B3-C78A-A30B-D1E8-BDE6854DC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571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09EB71-B6F6-D9AC-3EA1-09464418F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1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C80510-6822-4100-2F41-7F51B3CE8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050" y="1334814"/>
            <a:ext cx="4614288" cy="52183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C785ED-46F0-77DC-FB6B-0DA3D36ECE01}"/>
              </a:ext>
            </a:extLst>
          </p:cNvPr>
          <p:cNvSpPr/>
          <p:nvPr/>
        </p:nvSpPr>
        <p:spPr>
          <a:xfrm>
            <a:off x="6277065" y="151015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</a:rPr>
              <a:t>Li, Z., Roy, D. P., Zhang, H. K., </a:t>
            </a:r>
            <a:r>
              <a:rPr lang="en-US" sz="1200" dirty="0" err="1">
                <a:solidFill>
                  <a:srgbClr val="222222"/>
                </a:solidFill>
              </a:rPr>
              <a:t>Vermote</a:t>
            </a:r>
            <a:r>
              <a:rPr lang="en-US" sz="1200" dirty="0">
                <a:solidFill>
                  <a:srgbClr val="222222"/>
                </a:solidFill>
              </a:rPr>
              <a:t>, E. F., &amp; Huang, H. (2019). Evaluation of Landsat-8 and Sentinel-2A aerosol optical depth retrievals across Chinese cities and implications for medium spatial resolution urban aerosol monitoring. </a:t>
            </a:r>
            <a:r>
              <a:rPr lang="en-US" sz="1200" i="1" dirty="0">
                <a:solidFill>
                  <a:srgbClr val="222222"/>
                </a:solidFill>
              </a:rPr>
              <a:t>Remote sensing</a:t>
            </a:r>
            <a:r>
              <a:rPr lang="en-US" sz="1200" dirty="0">
                <a:solidFill>
                  <a:srgbClr val="222222"/>
                </a:solidFill>
              </a:rPr>
              <a:t>, </a:t>
            </a:r>
            <a:r>
              <a:rPr lang="en-US" sz="1200" i="1" dirty="0">
                <a:solidFill>
                  <a:srgbClr val="222222"/>
                </a:solidFill>
              </a:rPr>
              <a:t>11</a:t>
            </a:r>
            <a:r>
              <a:rPr lang="en-US" sz="1200" dirty="0">
                <a:solidFill>
                  <a:srgbClr val="222222"/>
                </a:solidFill>
              </a:rPr>
              <a:t>(2), 122.</a:t>
            </a: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429917-A52C-920E-C82D-97FB0250E720}"/>
              </a:ext>
            </a:extLst>
          </p:cNvPr>
          <p:cNvSpPr txBox="1"/>
          <p:nvPr/>
        </p:nvSpPr>
        <p:spPr>
          <a:xfrm>
            <a:off x="354724" y="134934"/>
            <a:ext cx="9182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Performances on AOD retrieval over urban environment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6CA94F-8E46-C661-6907-834164C9F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566" y="3038306"/>
            <a:ext cx="4588773" cy="240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18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AFED2-210C-C705-D5FE-68515F5C4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>
                <a:solidFill>
                  <a:schemeClr val="bg1"/>
                </a:solidFill>
              </a:rPr>
              <a:t>LaSRC</a:t>
            </a:r>
            <a:r>
              <a:rPr lang="en-US" sz="3200" dirty="0">
                <a:solidFill>
                  <a:schemeClr val="bg1"/>
                </a:solidFill>
              </a:rPr>
              <a:t> Prototype for S3-OLCI – First results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0FCD31-0005-547C-805B-6C1B3EAFB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mparison of the earth's land&#10;&#10;Description automatically generated">
            <a:extLst>
              <a:ext uri="{FF2B5EF4-FFF2-40B4-BE49-F238E27FC236}">
                <a16:creationId xmlns:a16="http://schemas.microsoft.com/office/drawing/2014/main" id="{9972F7A4-981A-DB12-EA19-8C944E550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50" y="2125267"/>
            <a:ext cx="5829300" cy="25683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9A1E69-5A08-43E7-9B17-42AB3694FC87}"/>
              </a:ext>
            </a:extLst>
          </p:cNvPr>
          <p:cNvSpPr txBox="1"/>
          <p:nvPr/>
        </p:nvSpPr>
        <p:spPr>
          <a:xfrm>
            <a:off x="3264261" y="4867878"/>
            <a:ext cx="273190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OLCI TOA Reflectance (RGB)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5A47BE-8068-C50A-4F63-1CCB4FDCA44B}"/>
              </a:ext>
            </a:extLst>
          </p:cNvPr>
          <p:cNvSpPr txBox="1"/>
          <p:nvPr/>
        </p:nvSpPr>
        <p:spPr>
          <a:xfrm>
            <a:off x="6096000" y="4867879"/>
            <a:ext cx="369364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OLCI </a:t>
            </a:r>
            <a:r>
              <a:rPr lang="en-US" sz="1500" dirty="0" err="1"/>
              <a:t>LaSRC</a:t>
            </a:r>
            <a:r>
              <a:rPr lang="en-US" sz="1500" dirty="0"/>
              <a:t> Surface Reflectance (RGB)</a:t>
            </a:r>
          </a:p>
        </p:txBody>
      </p:sp>
    </p:spTree>
    <p:extLst>
      <p:ext uri="{BB962C8B-B14F-4D97-AF65-F5344CB8AC3E}">
        <p14:creationId xmlns:p14="http://schemas.microsoft.com/office/powerpoint/2010/main" val="1198827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AFED2-210C-C705-D5FE-68515F5C4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122" y="243803"/>
            <a:ext cx="7886700" cy="994172"/>
          </a:xfrm>
        </p:spPr>
        <p:txBody>
          <a:bodyPr/>
          <a:lstStyle/>
          <a:p>
            <a:r>
              <a:rPr lang="en-US" sz="2800" dirty="0" err="1">
                <a:solidFill>
                  <a:schemeClr val="bg1"/>
                </a:solidFill>
              </a:rPr>
              <a:t>LaSRC</a:t>
            </a:r>
            <a:r>
              <a:rPr lang="en-US" sz="2800" dirty="0">
                <a:solidFill>
                  <a:schemeClr val="bg1"/>
                </a:solidFill>
              </a:rPr>
              <a:t> Prototype for S3-OLCI – First results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0FCD31-0005-547C-805B-6C1B3EAFB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graph of a line&#10;&#10;Description automatically generated with medium confidence">
            <a:extLst>
              <a:ext uri="{FF2B5EF4-FFF2-40B4-BE49-F238E27FC236}">
                <a16:creationId xmlns:a16="http://schemas.microsoft.com/office/drawing/2014/main" id="{EBE0372B-CBC8-EDB6-21D5-E92523623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637368"/>
            <a:ext cx="4457700" cy="3393000"/>
          </a:xfrm>
          <a:prstGeom prst="rect">
            <a:avLst/>
          </a:prstGeom>
        </p:spPr>
      </p:pic>
      <p:pic>
        <p:nvPicPr>
          <p:cNvPr id="10" name="Picture 9" descr="A chart of a graph&#10;&#10;Description automatically generated with medium confidence">
            <a:extLst>
              <a:ext uri="{FF2B5EF4-FFF2-40B4-BE49-F238E27FC236}">
                <a16:creationId xmlns:a16="http://schemas.microsoft.com/office/drawing/2014/main" id="{33086FC9-E6E0-618D-2FB7-52BFA9CBC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302" y="1621538"/>
            <a:ext cx="4457700" cy="34088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6EB30C-AFAE-8544-901E-37AA8D0C39A7}"/>
              </a:ext>
            </a:extLst>
          </p:cNvPr>
          <p:cNvSpPr txBox="1"/>
          <p:nvPr/>
        </p:nvSpPr>
        <p:spPr>
          <a:xfrm>
            <a:off x="4120036" y="5220634"/>
            <a:ext cx="463678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Comparison over BELMANIP2 sites for August 2020</a:t>
            </a:r>
          </a:p>
        </p:txBody>
      </p:sp>
    </p:spTree>
    <p:extLst>
      <p:ext uri="{BB962C8B-B14F-4D97-AF65-F5344CB8AC3E}">
        <p14:creationId xmlns:p14="http://schemas.microsoft.com/office/powerpoint/2010/main" val="3488745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DAB24B-1C6A-B24D-A267-271DBE8F781E}"/>
              </a:ext>
            </a:extLst>
          </p:cNvPr>
          <p:cNvSpPr txBox="1"/>
          <p:nvPr/>
        </p:nvSpPr>
        <p:spPr>
          <a:xfrm>
            <a:off x="2006247" y="4285664"/>
            <a:ext cx="8179506" cy="836561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</a:pPr>
            <a:r>
              <a:rPr lang="en-US" sz="2400" dirty="0">
                <a:latin typeface="+mj-lt"/>
                <a:ea typeface="+mj-ea"/>
                <a:cs typeface="+mj-cs"/>
              </a:rPr>
              <a:t>Sentinel 3 </a:t>
            </a:r>
            <a:r>
              <a:rPr lang="en-US" sz="2400" dirty="0" err="1">
                <a:latin typeface="+mj-lt"/>
                <a:ea typeface="+mj-ea"/>
                <a:cs typeface="+mj-cs"/>
              </a:rPr>
              <a:t>LaSRC</a:t>
            </a:r>
            <a:r>
              <a:rPr lang="en-US" sz="2400" dirty="0">
                <a:latin typeface="+mj-lt"/>
                <a:ea typeface="+mj-ea"/>
                <a:cs typeface="+mj-cs"/>
              </a:rPr>
              <a:t>-SR versus Terra (APU) Aug 2020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DBDB3E-1CBA-1B9E-C696-4C4A9E4B6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81689" y="6557652"/>
            <a:ext cx="8661753" cy="2738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BBBCF6BB-6822-29D5-B06A-CF314C958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495" y="1779447"/>
            <a:ext cx="3200400" cy="2400300"/>
          </a:xfrm>
          <a:prstGeom prst="rect">
            <a:avLst/>
          </a:prstGeom>
        </p:spPr>
      </p:pic>
      <p:pic>
        <p:nvPicPr>
          <p:cNvPr id="9" name="Picture 8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505BFFEA-D4C0-71E9-11B6-488378E96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365" y="1779447"/>
            <a:ext cx="3200400" cy="2400300"/>
          </a:xfrm>
          <a:prstGeom prst="rect">
            <a:avLst/>
          </a:prstGeom>
        </p:spPr>
      </p:pic>
      <p:pic>
        <p:nvPicPr>
          <p:cNvPr id="12" name="Picture 11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315CBFCB-895A-534F-5544-537035B8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779447"/>
            <a:ext cx="32004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25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F0091-E51C-4981-B845-2C646C38D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 </a:t>
            </a:r>
            <a:r>
              <a:rPr lang="en-US" sz="3600" dirty="0">
                <a:solidFill>
                  <a:schemeClr val="bg1"/>
                </a:solidFill>
              </a:rPr>
              <a:t>validation: </a:t>
            </a:r>
            <a:r>
              <a:rPr lang="en-US" sz="3600" dirty="0" err="1">
                <a:solidFill>
                  <a:schemeClr val="bg1"/>
                </a:solidFill>
              </a:rPr>
              <a:t>SkyCam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D9DDB-1B67-4DEC-9A2D-73625D1A7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0351" y="1771650"/>
            <a:ext cx="4614250" cy="3943350"/>
          </a:xfrm>
        </p:spPr>
        <p:txBody>
          <a:bodyPr>
            <a:normAutofit/>
          </a:bodyPr>
          <a:lstStyle/>
          <a:p>
            <a:r>
              <a:rPr lang="en-US" sz="1500" dirty="0"/>
              <a:t>Ground-based </a:t>
            </a:r>
            <a:r>
              <a:rPr lang="en-US" sz="1500" dirty="0" err="1"/>
              <a:t>skycam</a:t>
            </a:r>
            <a:endParaRPr lang="en-US" sz="1500" dirty="0"/>
          </a:p>
          <a:p>
            <a:pPr lvl="1"/>
            <a:r>
              <a:rPr lang="en-US" sz="1350" dirty="0"/>
              <a:t>For objective validation of satellite-derived cloud masks </a:t>
            </a:r>
          </a:p>
          <a:p>
            <a:pPr lvl="1"/>
            <a:r>
              <a:rPr lang="en-US" sz="1350" dirty="0"/>
              <a:t>Proof of concept: manual </a:t>
            </a:r>
            <a:r>
              <a:rPr lang="en-US" sz="1350" dirty="0" err="1"/>
              <a:t>iphone</a:t>
            </a:r>
            <a:r>
              <a:rPr lang="en-US" sz="1350" dirty="0"/>
              <a:t> with fisheye lens over NASA GSFC</a:t>
            </a:r>
          </a:p>
          <a:p>
            <a:pPr lvl="1"/>
            <a:r>
              <a:rPr lang="en-US" sz="1350" dirty="0"/>
              <a:t>Current version: automatic, enabling replication over multiple sites</a:t>
            </a:r>
          </a:p>
          <a:p>
            <a:pPr lvl="1"/>
            <a:r>
              <a:rPr lang="en-US" sz="1350" dirty="0"/>
              <a:t>Part of validation dataset within CEOS CMIX-1 (Cloud Masking Inter-comparison Exercise)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2CC227-50E5-4841-9BF9-C3ED923D27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114" y="1618962"/>
            <a:ext cx="3958070" cy="18403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26C1D2-A4F7-408A-AE25-41C5F60A9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1" y="4250900"/>
            <a:ext cx="4918092" cy="1578401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D5D25A6-B5A9-4BEF-A313-D6686A7C3CF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4650" y="3481293"/>
            <a:ext cx="3757000" cy="2504666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709946-C347-0441-9158-63ABEC7B1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485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8"/>
          <p:cNvSpPr>
            <a:spLocks noChangeArrowheads="1"/>
          </p:cNvSpPr>
          <p:nvPr/>
        </p:nvSpPr>
        <p:spPr bwMode="auto">
          <a:xfrm>
            <a:off x="2279650" y="7266"/>
            <a:ext cx="7696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2400" b="1" dirty="0">
                <a:solidFill>
                  <a:schemeClr val="bg1"/>
                </a:solidFill>
              </a:rPr>
              <a:t>A Land Climate Data Record</a:t>
            </a:r>
          </a:p>
          <a:p>
            <a:r>
              <a:rPr lang="en-US" sz="2000" dirty="0">
                <a:solidFill>
                  <a:schemeClr val="bg1"/>
                </a:solidFill>
              </a:rPr>
              <a:t>Multi instrument/Multi sensor Science Quality Data Records used to quantify trends and changes </a:t>
            </a:r>
          </a:p>
        </p:txBody>
      </p:sp>
      <p:sp>
        <p:nvSpPr>
          <p:cNvPr id="45058" name="Rectangle 102"/>
          <p:cNvSpPr>
            <a:spLocks noChangeArrowheads="1"/>
          </p:cNvSpPr>
          <p:nvPr/>
        </p:nvSpPr>
        <p:spPr bwMode="auto">
          <a:xfrm>
            <a:off x="2971800" y="5791201"/>
            <a:ext cx="6324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/>
            <a:r>
              <a:rPr lang="en-US" sz="2000" i="1" dirty="0"/>
              <a:t>Emphasis on data consistency – characterization  rather than degrading/smoothing the data </a:t>
            </a:r>
          </a:p>
        </p:txBody>
      </p:sp>
      <p:sp>
        <p:nvSpPr>
          <p:cNvPr id="1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0" y="6477000"/>
            <a:ext cx="9144000" cy="476250"/>
          </a:xfrm>
        </p:spPr>
        <p:txBody>
          <a:bodyPr/>
          <a:lstStyle/>
          <a:p>
            <a:pPr>
              <a:defRPr/>
            </a:pPr>
            <a:endParaRPr lang="en-US" sz="11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48529A-30C2-0149-A04B-2A03E8083E66}"/>
              </a:ext>
            </a:extLst>
          </p:cNvPr>
          <p:cNvSpPr/>
          <p:nvPr/>
        </p:nvSpPr>
        <p:spPr>
          <a:xfrm>
            <a:off x="4034680" y="5510885"/>
            <a:ext cx="29995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https://</a:t>
            </a:r>
            <a:r>
              <a:rPr lang="en-US" dirty="0" err="1">
                <a:solidFill>
                  <a:schemeClr val="accent2"/>
                </a:solidFill>
              </a:rPr>
              <a:t>ltdr.modaps.eosdis.nasa.gov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15" name="Rectangle 100">
            <a:extLst>
              <a:ext uri="{FF2B5EF4-FFF2-40B4-BE49-F238E27FC236}">
                <a16:creationId xmlns:a16="http://schemas.microsoft.com/office/drawing/2014/main" id="{73684AA4-9426-5F43-898A-40036C2F2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5878" y="2305661"/>
            <a:ext cx="4491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Times New Roman" charset="0"/>
              </a:rPr>
              <a:t>N18</a:t>
            </a:r>
          </a:p>
        </p:txBody>
      </p:sp>
      <p:sp>
        <p:nvSpPr>
          <p:cNvPr id="116" name="Rectangle 100">
            <a:extLst>
              <a:ext uri="{FF2B5EF4-FFF2-40B4-BE49-F238E27FC236}">
                <a16:creationId xmlns:a16="http://schemas.microsoft.com/office/drawing/2014/main" id="{74ED8C6E-A0FD-A341-8F18-EB7A3BCDE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9789" y="2312326"/>
            <a:ext cx="4491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Times New Roman" charset="0"/>
              </a:rPr>
              <a:t>N19</a:t>
            </a:r>
          </a:p>
        </p:txBody>
      </p:sp>
      <p:sp>
        <p:nvSpPr>
          <p:cNvPr id="117" name="Line 99">
            <a:extLst>
              <a:ext uri="{FF2B5EF4-FFF2-40B4-BE49-F238E27FC236}">
                <a16:creationId xmlns:a16="http://schemas.microsoft.com/office/drawing/2014/main" id="{5610BDB3-7D34-1E40-B9F1-5904641ECEB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25681" y="2507335"/>
            <a:ext cx="568250" cy="304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" name="Line 99">
            <a:extLst>
              <a:ext uri="{FF2B5EF4-FFF2-40B4-BE49-F238E27FC236}">
                <a16:creationId xmlns:a16="http://schemas.microsoft.com/office/drawing/2014/main" id="{E040319C-8023-424D-9334-8509F437209F}"/>
              </a:ext>
            </a:extLst>
          </p:cNvPr>
          <p:cNvSpPr>
            <a:spLocks noChangeShapeType="1"/>
          </p:cNvSpPr>
          <p:nvPr/>
        </p:nvSpPr>
        <p:spPr bwMode="auto">
          <a:xfrm>
            <a:off x="8624093" y="2518105"/>
            <a:ext cx="2120108" cy="74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" name="Text Box 77">
            <a:extLst>
              <a:ext uri="{FF2B5EF4-FFF2-40B4-BE49-F238E27FC236}">
                <a16:creationId xmlns:a16="http://schemas.microsoft.com/office/drawing/2014/main" id="{1780340A-6AAE-7E46-A6BC-A4B46568C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8139" y="2036348"/>
            <a:ext cx="89960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FFFF"/>
                </a:solidFill>
                <a:latin typeface="Times New Roman" charset="0"/>
              </a:rPr>
              <a:t>AVHRR</a:t>
            </a:r>
          </a:p>
        </p:txBody>
      </p:sp>
      <p:sp>
        <p:nvSpPr>
          <p:cNvPr id="122" name="Text Box 77">
            <a:extLst>
              <a:ext uri="{FF2B5EF4-FFF2-40B4-BE49-F238E27FC236}">
                <a16:creationId xmlns:a16="http://schemas.microsoft.com/office/drawing/2014/main" id="{98E45112-93BA-B648-8A97-94195A679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7840" y="4953000"/>
            <a:ext cx="13340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FFFF"/>
                </a:solidFill>
                <a:latin typeface="Times New Roman" charset="0"/>
              </a:rPr>
              <a:t>OLCI/SLSTR</a:t>
            </a:r>
          </a:p>
        </p:txBody>
      </p:sp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06637BD8-DC23-EDD5-27CD-A6C0FCB6C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91736"/>
            <a:ext cx="9144000" cy="407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160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7"/>
          <p:cNvSpPr txBox="1">
            <a:spLocks noGrp="1"/>
          </p:cNvSpPr>
          <p:nvPr>
            <p:ph type="title"/>
          </p:nvPr>
        </p:nvSpPr>
        <p:spPr>
          <a:xfrm>
            <a:off x="1524000" y="85725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>
                <a:solidFill>
                  <a:schemeClr val="lt1"/>
                </a:solidFill>
              </a:rPr>
              <a:t>				</a:t>
            </a:r>
            <a:endParaRPr/>
          </a:p>
        </p:txBody>
      </p:sp>
      <p:pic>
        <p:nvPicPr>
          <p:cNvPr id="213" name="Google Shape;213;p17" descr="A white rectangular object on a wooden surfac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70580" y="1922931"/>
            <a:ext cx="2285999" cy="3783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7" descr="A picture containing indoor, floor, empty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1600" y="4344453"/>
            <a:ext cx="3667014" cy="13620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5" name="Google Shape;215;p17"/>
          <p:cNvCxnSpPr/>
          <p:nvPr/>
        </p:nvCxnSpPr>
        <p:spPr>
          <a:xfrm>
            <a:off x="2499128" y="2047988"/>
            <a:ext cx="0" cy="314325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6" name="Google Shape;216;p17"/>
          <p:cNvCxnSpPr/>
          <p:nvPr/>
        </p:nvCxnSpPr>
        <p:spPr>
          <a:xfrm>
            <a:off x="2784878" y="1819388"/>
            <a:ext cx="18288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7" name="Google Shape;217;p17"/>
          <p:cNvSpPr txBox="1"/>
          <p:nvPr/>
        </p:nvSpPr>
        <p:spPr>
          <a:xfrm>
            <a:off x="3413528" y="1600608"/>
            <a:ext cx="571500" cy="23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050"/>
              <a:t>12 cm</a:t>
            </a:r>
            <a:endParaRPr sz="1500"/>
          </a:p>
        </p:txBody>
      </p:sp>
      <p:sp>
        <p:nvSpPr>
          <p:cNvPr id="218" name="Google Shape;218;p17"/>
          <p:cNvSpPr txBox="1"/>
          <p:nvPr/>
        </p:nvSpPr>
        <p:spPr>
          <a:xfrm>
            <a:off x="1965728" y="3281089"/>
            <a:ext cx="571500" cy="23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050"/>
              <a:t>20 cm</a:t>
            </a:r>
            <a:endParaRPr sz="1500"/>
          </a:p>
        </p:txBody>
      </p:sp>
      <p:cxnSp>
        <p:nvCxnSpPr>
          <p:cNvPr id="219" name="Google Shape;219;p17"/>
          <p:cNvCxnSpPr/>
          <p:nvPr/>
        </p:nvCxnSpPr>
        <p:spPr>
          <a:xfrm>
            <a:off x="8986197" y="4442481"/>
            <a:ext cx="0" cy="1172718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0" name="Google Shape;220;p17"/>
          <p:cNvSpPr txBox="1"/>
          <p:nvPr/>
        </p:nvSpPr>
        <p:spPr>
          <a:xfrm>
            <a:off x="8991352" y="4890341"/>
            <a:ext cx="623497" cy="23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050"/>
              <a:t>7.5 cm</a:t>
            </a:r>
            <a:endParaRPr sz="1500"/>
          </a:p>
        </p:txBody>
      </p:sp>
      <p:sp>
        <p:nvSpPr>
          <p:cNvPr id="221" name="Google Shape;221;p17"/>
          <p:cNvSpPr txBox="1">
            <a:spLocks noGrp="1"/>
          </p:cNvSpPr>
          <p:nvPr>
            <p:ph type="body" idx="1"/>
          </p:nvPr>
        </p:nvSpPr>
        <p:spPr>
          <a:xfrm>
            <a:off x="4956579" y="1877606"/>
            <a:ext cx="4811153" cy="324033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100"/>
              <a:t>Self-contained system:</a:t>
            </a:r>
            <a:endParaRPr/>
          </a:p>
          <a:p>
            <a:pPr lvl="1"/>
            <a:r>
              <a:rPr lang="en-US" sz="1800"/>
              <a:t>RGB camera</a:t>
            </a:r>
            <a:endParaRPr/>
          </a:p>
          <a:p>
            <a:pPr lvl="1"/>
            <a:r>
              <a:rPr lang="en-US" sz="1800"/>
              <a:t>~180-degree lens</a:t>
            </a:r>
            <a:endParaRPr/>
          </a:p>
          <a:p>
            <a:pPr lvl="1"/>
            <a:r>
              <a:rPr lang="en-US" sz="1800"/>
              <a:t>Single board computer (Raspberry-Pi)</a:t>
            </a:r>
            <a:endParaRPr/>
          </a:p>
          <a:p>
            <a:pPr lvl="1"/>
            <a:r>
              <a:rPr lang="en-US" sz="1800"/>
              <a:t>Power delivery (POE/Alternatives)</a:t>
            </a:r>
            <a:endParaRPr/>
          </a:p>
          <a:p>
            <a:pPr lvl="1"/>
            <a:r>
              <a:rPr lang="en-US" sz="1800"/>
              <a:t>Weatherproof* enclosure (IP66/IP67)</a:t>
            </a:r>
            <a:endParaRPr/>
          </a:p>
          <a:p>
            <a:pPr lvl="1"/>
            <a:r>
              <a:rPr lang="en-US" sz="1800"/>
              <a:t>Weight ~750g per unit.</a:t>
            </a:r>
            <a:endParaRPr/>
          </a:p>
        </p:txBody>
      </p:sp>
      <p:sp>
        <p:nvSpPr>
          <p:cNvPr id="222" name="Google Shape;222;p17"/>
          <p:cNvSpPr txBox="1"/>
          <p:nvPr/>
        </p:nvSpPr>
        <p:spPr>
          <a:xfrm>
            <a:off x="4314496" y="1011305"/>
            <a:ext cx="2550218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400">
                <a:solidFill>
                  <a:schemeClr val="lt1"/>
                </a:solidFill>
              </a:rPr>
              <a:t>SKYCAM System</a:t>
            </a:r>
            <a:endParaRPr sz="24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32DEB8-ED3E-8787-A208-6B0D16490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0"/>
          <p:cNvSpPr txBox="1">
            <a:spLocks noGrp="1"/>
          </p:cNvSpPr>
          <p:nvPr>
            <p:ph type="title"/>
          </p:nvPr>
        </p:nvSpPr>
        <p:spPr>
          <a:xfrm>
            <a:off x="1524000" y="85725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>
                <a:solidFill>
                  <a:schemeClr val="lt1"/>
                </a:solidFill>
              </a:rPr>
              <a:t>	</a:t>
            </a:r>
            <a:endParaRPr/>
          </a:p>
        </p:txBody>
      </p:sp>
      <p:pic>
        <p:nvPicPr>
          <p:cNvPr id="250" name="Google Shape;25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4528" y="1668665"/>
            <a:ext cx="1779722" cy="638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0" descr="University of Valencia Logo | Valencia, University logo, ?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93473" y="2400302"/>
            <a:ext cx="1504951" cy="487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0" descr="RUGGED HM87: Cloud research by type of PMOD/WRC"/>
          <p:cNvPicPr preferRelativeResize="0"/>
          <p:nvPr/>
        </p:nvPicPr>
        <p:blipFill rotWithShape="1">
          <a:blip r:embed="rId5">
            <a:alphaModFix/>
          </a:blip>
          <a:srcRect l="8660" t="26990" r="7480" b="26990"/>
          <a:stretch/>
        </p:blipFill>
        <p:spPr>
          <a:xfrm>
            <a:off x="1618308" y="4286251"/>
            <a:ext cx="1504951" cy="551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0" descr="Sapienza University of Rome logo vector"/>
          <p:cNvPicPr preferRelativeResize="0"/>
          <p:nvPr/>
        </p:nvPicPr>
        <p:blipFill rotWithShape="1">
          <a:blip r:embed="rId6">
            <a:alphaModFix/>
          </a:blip>
          <a:srcRect t="35000" b="33500"/>
          <a:stretch/>
        </p:blipFill>
        <p:spPr>
          <a:xfrm>
            <a:off x="1498460" y="3019476"/>
            <a:ext cx="2025791" cy="638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0"/>
          <p:cNvPicPr preferRelativeResize="0"/>
          <p:nvPr/>
        </p:nvPicPr>
        <p:blipFill rotWithShape="1">
          <a:blip r:embed="rId7">
            <a:alphaModFix/>
          </a:blip>
          <a:srcRect l="2778"/>
          <a:stretch/>
        </p:blipFill>
        <p:spPr>
          <a:xfrm>
            <a:off x="1524000" y="3657600"/>
            <a:ext cx="2000250" cy="761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0" descr="A map of the world&#10;&#10;Description automatically generated with low confidenc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24251" y="1668666"/>
            <a:ext cx="7034943" cy="4160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809751" y="4972051"/>
            <a:ext cx="2487043" cy="96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0" descr="USP – Universidade de São Paulo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724026" y="4875011"/>
            <a:ext cx="2143125" cy="3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0"/>
          <p:cNvSpPr txBox="1"/>
          <p:nvPr/>
        </p:nvSpPr>
        <p:spPr>
          <a:xfrm>
            <a:off x="4133194" y="1028702"/>
            <a:ext cx="3318457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400">
                <a:solidFill>
                  <a:schemeClr val="lt1"/>
                </a:solidFill>
              </a:rPr>
              <a:t>Current SKYCAM Sites</a:t>
            </a:r>
            <a:endParaRPr sz="24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FD1BC5-4E72-289B-15DE-BDE79FEBC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1"/>
          <p:cNvSpPr txBox="1">
            <a:spLocks noGrp="1"/>
          </p:cNvSpPr>
          <p:nvPr>
            <p:ph type="title"/>
          </p:nvPr>
        </p:nvSpPr>
        <p:spPr>
          <a:xfrm>
            <a:off x="1524000" y="85725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>
                <a:solidFill>
                  <a:schemeClr val="lt1"/>
                </a:solidFill>
              </a:rPr>
              <a:t>	</a:t>
            </a:r>
            <a:endParaRPr/>
          </a:p>
        </p:txBody>
      </p:sp>
      <p:pic>
        <p:nvPicPr>
          <p:cNvPr id="265" name="Google Shape;265;p21" descr="A picture containing natur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4376740" y="2101532"/>
            <a:ext cx="3638550" cy="27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1" descr="A picture containing sky, outdoor, building, bridg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4042" y="1649248"/>
            <a:ext cx="2728913" cy="3638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1" descr="A picture containing sky, outdoor, track, city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9077" y="1654288"/>
            <a:ext cx="2741306" cy="365507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1"/>
          <p:cNvSpPr txBox="1"/>
          <p:nvPr/>
        </p:nvSpPr>
        <p:spPr>
          <a:xfrm>
            <a:off x="1588873" y="5384932"/>
            <a:ext cx="2889166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1" algn="ctr"/>
            <a:r>
              <a:rPr lang="en-US" sz="1050"/>
              <a:t>SKYCAM1 at GSFC Building 33</a:t>
            </a:r>
            <a:endParaRPr sz="1500"/>
          </a:p>
          <a:p>
            <a:pPr lvl="1" algn="ctr"/>
            <a:r>
              <a:rPr lang="en-US" sz="1050"/>
              <a:t>Maryland, USA</a:t>
            </a:r>
            <a:endParaRPr sz="1350"/>
          </a:p>
        </p:txBody>
      </p:sp>
      <p:sp>
        <p:nvSpPr>
          <p:cNvPr id="269" name="Google Shape;269;p21"/>
          <p:cNvSpPr txBox="1"/>
          <p:nvPr/>
        </p:nvSpPr>
        <p:spPr>
          <a:xfrm>
            <a:off x="4478039" y="5384932"/>
            <a:ext cx="3314700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1" algn="ctr"/>
            <a:r>
              <a:rPr lang="en-US" sz="1050"/>
              <a:t>SKYCAM2 at U. Sapienza Physics Dept.</a:t>
            </a:r>
            <a:endParaRPr sz="1500"/>
          </a:p>
          <a:p>
            <a:pPr lvl="1" algn="ctr"/>
            <a:r>
              <a:rPr lang="en-US" sz="1050"/>
              <a:t>Rome, Italy</a:t>
            </a:r>
            <a:endParaRPr sz="1350"/>
          </a:p>
        </p:txBody>
      </p:sp>
      <p:sp>
        <p:nvSpPr>
          <p:cNvPr id="270" name="Google Shape;270;p21"/>
          <p:cNvSpPr txBox="1"/>
          <p:nvPr/>
        </p:nvSpPr>
        <p:spPr>
          <a:xfrm>
            <a:off x="7485556" y="5384932"/>
            <a:ext cx="3314700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1" algn="ctr"/>
            <a:r>
              <a:rPr lang="en-US" sz="1050"/>
              <a:t>SKYCAM2 at U. Valencia Physics Dept.</a:t>
            </a:r>
            <a:endParaRPr sz="1500"/>
          </a:p>
          <a:p>
            <a:pPr lvl="1" algn="ctr"/>
            <a:r>
              <a:rPr lang="en-US" sz="1050"/>
              <a:t>Valencia, Spain</a:t>
            </a:r>
            <a:endParaRPr sz="1350"/>
          </a:p>
        </p:txBody>
      </p:sp>
      <p:sp>
        <p:nvSpPr>
          <p:cNvPr id="271" name="Google Shape;271;p21"/>
          <p:cNvSpPr txBox="1"/>
          <p:nvPr/>
        </p:nvSpPr>
        <p:spPr>
          <a:xfrm>
            <a:off x="3076904" y="983375"/>
            <a:ext cx="4821272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400">
                <a:solidFill>
                  <a:schemeClr val="lt1"/>
                </a:solidFill>
              </a:rPr>
              <a:t>Example of current SKYCAM sites</a:t>
            </a:r>
            <a:endParaRPr sz="24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5C4C96-ACB4-C36F-BE83-62BB2EC60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22" descr="A picture containing sky, outdoor, winter, fo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2566" t="4782" r="747" b="30281"/>
          <a:stretch/>
        </p:blipFill>
        <p:spPr>
          <a:xfrm>
            <a:off x="7796212" y="1651501"/>
            <a:ext cx="2741306" cy="3650599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2"/>
          <p:cNvSpPr txBox="1">
            <a:spLocks noGrp="1"/>
          </p:cNvSpPr>
          <p:nvPr>
            <p:ph type="title"/>
          </p:nvPr>
        </p:nvSpPr>
        <p:spPr>
          <a:xfrm>
            <a:off x="1524000" y="85725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>
                <a:solidFill>
                  <a:schemeClr val="lt1"/>
                </a:solidFill>
              </a:rPr>
              <a:t>	</a:t>
            </a:r>
            <a:endParaRPr/>
          </a:p>
        </p:txBody>
      </p:sp>
      <p:sp>
        <p:nvSpPr>
          <p:cNvPr id="279" name="Google Shape;279;p22"/>
          <p:cNvSpPr txBox="1"/>
          <p:nvPr/>
        </p:nvSpPr>
        <p:spPr>
          <a:xfrm>
            <a:off x="1795465" y="5374112"/>
            <a:ext cx="2728913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1" algn="ctr"/>
            <a:r>
              <a:rPr lang="en-US" sz="1050"/>
              <a:t>SKYCAM1 at PEA</a:t>
            </a:r>
            <a:endParaRPr sz="1500"/>
          </a:p>
          <a:p>
            <a:pPr lvl="1" algn="ctr"/>
            <a:r>
              <a:rPr lang="en-US" sz="1050"/>
              <a:t>Queen Maud, Antarctica</a:t>
            </a:r>
            <a:endParaRPr sz="1350"/>
          </a:p>
        </p:txBody>
      </p:sp>
      <p:sp>
        <p:nvSpPr>
          <p:cNvPr id="280" name="Google Shape;280;p22"/>
          <p:cNvSpPr txBox="1"/>
          <p:nvPr/>
        </p:nvSpPr>
        <p:spPr>
          <a:xfrm>
            <a:off x="4524377" y="5380127"/>
            <a:ext cx="3314700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1" algn="ctr"/>
            <a:r>
              <a:rPr lang="en-US" sz="1050"/>
              <a:t>SKYCAM2 at El Palmar</a:t>
            </a:r>
            <a:endParaRPr sz="1500"/>
          </a:p>
          <a:p>
            <a:pPr lvl="1" algn="ctr"/>
            <a:r>
              <a:rPr lang="en-US" sz="1050"/>
              <a:t>Valencia, Spain</a:t>
            </a:r>
            <a:endParaRPr sz="1350"/>
          </a:p>
        </p:txBody>
      </p:sp>
      <p:sp>
        <p:nvSpPr>
          <p:cNvPr id="281" name="Google Shape;281;p22"/>
          <p:cNvSpPr txBox="1"/>
          <p:nvPr/>
        </p:nvSpPr>
        <p:spPr>
          <a:xfrm>
            <a:off x="7509515" y="5374112"/>
            <a:ext cx="3314700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1" algn="ctr"/>
            <a:r>
              <a:rPr lang="en-US" sz="1050"/>
              <a:t>SKYCAM1 at PMOD/WRC</a:t>
            </a:r>
            <a:endParaRPr sz="1500"/>
          </a:p>
          <a:p>
            <a:pPr lvl="1" algn="ctr"/>
            <a:r>
              <a:rPr lang="en-US" sz="1050"/>
              <a:t>Davos, Switzerland</a:t>
            </a:r>
            <a:endParaRPr sz="1350"/>
          </a:p>
        </p:txBody>
      </p:sp>
      <p:pic>
        <p:nvPicPr>
          <p:cNvPr id="282" name="Google Shape;282;p22"/>
          <p:cNvPicPr preferRelativeResize="0"/>
          <p:nvPr/>
        </p:nvPicPr>
        <p:blipFill rotWithShape="1">
          <a:blip r:embed="rId4">
            <a:alphaModFix/>
          </a:blip>
          <a:srcRect l="40336" t="7362" r="32987" b="44767"/>
          <a:stretch/>
        </p:blipFill>
        <p:spPr>
          <a:xfrm>
            <a:off x="1795464" y="1671123"/>
            <a:ext cx="2697956" cy="363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2" descr="A picture containing outdoor, grass, sky, plan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17765" t="4259" r="17255" b="24411"/>
          <a:stretch/>
        </p:blipFill>
        <p:spPr>
          <a:xfrm>
            <a:off x="4837174" y="1669742"/>
            <a:ext cx="2728913" cy="366884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22"/>
          <p:cNvSpPr txBox="1"/>
          <p:nvPr/>
        </p:nvSpPr>
        <p:spPr>
          <a:xfrm>
            <a:off x="3502573" y="999141"/>
            <a:ext cx="4821272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400">
                <a:solidFill>
                  <a:schemeClr val="lt1"/>
                </a:solidFill>
              </a:rPr>
              <a:t>Example of current SKYCAM sites</a:t>
            </a:r>
            <a:endParaRPr sz="24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17A44B-191E-3904-1C6A-A0FCFC88E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8"/>
          <p:cNvSpPr txBox="1">
            <a:spLocks noGrp="1"/>
          </p:cNvSpPr>
          <p:nvPr>
            <p:ph type="title"/>
          </p:nvPr>
        </p:nvSpPr>
        <p:spPr>
          <a:xfrm>
            <a:off x="1524000" y="85725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>
                <a:solidFill>
                  <a:schemeClr val="lt1"/>
                </a:solidFill>
              </a:rPr>
              <a:t>			</a:t>
            </a:r>
            <a:endParaRPr/>
          </a:p>
        </p:txBody>
      </p:sp>
      <p:pic>
        <p:nvPicPr>
          <p:cNvPr id="229" name="Google Shape;229;p18" descr="A picture containing text, diagram, plot, li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5348"/>
          <a:stretch/>
        </p:blipFill>
        <p:spPr>
          <a:xfrm>
            <a:off x="1876425" y="2152651"/>
            <a:ext cx="4648200" cy="3273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8" descr="A picture containing text, screenshot, line, pl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4733"/>
          <a:stretch/>
        </p:blipFill>
        <p:spPr>
          <a:xfrm>
            <a:off x="6505575" y="2175272"/>
            <a:ext cx="3714750" cy="3139679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8"/>
          <p:cNvSpPr txBox="1"/>
          <p:nvPr/>
        </p:nvSpPr>
        <p:spPr>
          <a:xfrm>
            <a:off x="2952752" y="1875652"/>
            <a:ext cx="2728913" cy="23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1" algn="ctr"/>
            <a:r>
              <a:rPr lang="en-US" sz="1050"/>
              <a:t>SKYCAM Relative Spectral Response</a:t>
            </a:r>
            <a:r>
              <a:rPr lang="en-US" sz="1050" baseline="30000"/>
              <a:t>1</a:t>
            </a:r>
            <a:endParaRPr sz="1350" baseline="30000"/>
          </a:p>
        </p:txBody>
      </p:sp>
      <p:sp>
        <p:nvSpPr>
          <p:cNvPr id="232" name="Google Shape;232;p18"/>
          <p:cNvSpPr txBox="1"/>
          <p:nvPr/>
        </p:nvSpPr>
        <p:spPr>
          <a:xfrm>
            <a:off x="7093745" y="1753791"/>
            <a:ext cx="2728913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1" algn="ctr"/>
            <a:r>
              <a:rPr lang="en-US" sz="1350"/>
              <a:t>Sun Zenith Angle</a:t>
            </a:r>
            <a:endParaRPr sz="1500"/>
          </a:p>
          <a:p>
            <a:pPr lvl="1" algn="ctr"/>
            <a:r>
              <a:rPr lang="en-US" sz="1050"/>
              <a:t>SKYCAM estimation vs NREL SPA</a:t>
            </a:r>
            <a:r>
              <a:rPr lang="en-US" sz="1050" baseline="30000"/>
              <a:t>2</a:t>
            </a:r>
            <a:endParaRPr sz="1350" baseline="30000"/>
          </a:p>
        </p:txBody>
      </p:sp>
      <p:sp>
        <p:nvSpPr>
          <p:cNvPr id="233" name="Google Shape;233;p18"/>
          <p:cNvSpPr txBox="1"/>
          <p:nvPr/>
        </p:nvSpPr>
        <p:spPr>
          <a:xfrm>
            <a:off x="6548438" y="5349884"/>
            <a:ext cx="3819525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1" algn="r"/>
            <a:r>
              <a:rPr lang="en-US" sz="1050" baseline="30000"/>
              <a:t>2</a:t>
            </a:r>
            <a:r>
              <a:rPr lang="en-US" sz="1050"/>
              <a:t>US National Renewable Energy Laboratory Solar Position Algorithm</a:t>
            </a:r>
            <a:endParaRPr sz="1500"/>
          </a:p>
        </p:txBody>
      </p:sp>
      <p:sp>
        <p:nvSpPr>
          <p:cNvPr id="234" name="Google Shape;234;p18"/>
          <p:cNvSpPr txBox="1"/>
          <p:nvPr/>
        </p:nvSpPr>
        <p:spPr>
          <a:xfrm>
            <a:off x="2152650" y="5349883"/>
            <a:ext cx="42291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1"/>
            <a:r>
              <a:rPr lang="en-US" sz="1050" baseline="30000"/>
              <a:t>1</a:t>
            </a:r>
            <a:r>
              <a:rPr lang="en-US" sz="1050"/>
              <a:t>Measured at GSFC Code 618 using Digikröm DK240 Monochromator</a:t>
            </a:r>
            <a:endParaRPr sz="1500"/>
          </a:p>
          <a:p>
            <a:pPr lvl="1"/>
            <a:r>
              <a:rPr lang="en-US" sz="1050"/>
              <a:t>and ASD Fieldspec Spectroradiometer </a:t>
            </a:r>
            <a:endParaRPr sz="1500"/>
          </a:p>
        </p:txBody>
      </p:sp>
      <p:sp>
        <p:nvSpPr>
          <p:cNvPr id="235" name="Google Shape;235;p18"/>
          <p:cNvSpPr txBox="1"/>
          <p:nvPr/>
        </p:nvSpPr>
        <p:spPr>
          <a:xfrm>
            <a:off x="4007070" y="1007040"/>
            <a:ext cx="3762088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400">
                <a:solidFill>
                  <a:schemeClr val="lt1"/>
                </a:solidFill>
              </a:rPr>
              <a:t>SKYCAM Characterization</a:t>
            </a:r>
            <a:endParaRPr sz="24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172CD43-3085-1AB6-BB18-64C1AA501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B22D5F-0D04-E6B4-5A9B-19A1790CBA24}"/>
              </a:ext>
            </a:extLst>
          </p:cNvPr>
          <p:cNvSpPr txBox="1"/>
          <p:nvPr/>
        </p:nvSpPr>
        <p:spPr>
          <a:xfrm>
            <a:off x="3078997" y="234908"/>
            <a:ext cx="4419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SKYCAM Characterization</a:t>
            </a:r>
          </a:p>
        </p:txBody>
      </p:sp>
    </p:spTree>
    <p:extLst>
      <p:ext uri="{BB962C8B-B14F-4D97-AF65-F5344CB8AC3E}">
        <p14:creationId xmlns:p14="http://schemas.microsoft.com/office/powerpoint/2010/main" val="11418276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7"/>
          <p:cNvSpPr txBox="1">
            <a:spLocks noGrp="1"/>
          </p:cNvSpPr>
          <p:nvPr>
            <p:ph type="title"/>
          </p:nvPr>
        </p:nvSpPr>
        <p:spPr>
          <a:xfrm>
            <a:off x="1524000" y="85725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>
                <a:solidFill>
                  <a:schemeClr val="lt1"/>
                </a:solidFill>
              </a:rPr>
              <a:t>		</a:t>
            </a:r>
            <a:endParaRPr/>
          </a:p>
        </p:txBody>
      </p:sp>
      <p:sp>
        <p:nvSpPr>
          <p:cNvPr id="331" name="Google Shape;331;p27"/>
          <p:cNvSpPr txBox="1"/>
          <p:nvPr/>
        </p:nvSpPr>
        <p:spPr>
          <a:xfrm>
            <a:off x="3999187" y="1022789"/>
            <a:ext cx="2993849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400">
                <a:solidFill>
                  <a:schemeClr val="lt1"/>
                </a:solidFill>
              </a:rPr>
              <a:t>SKYCAM Calibration</a:t>
            </a:r>
            <a:endParaRPr sz="2400"/>
          </a:p>
        </p:txBody>
      </p:sp>
      <p:pic>
        <p:nvPicPr>
          <p:cNvPr id="332" name="Google Shape;332;p27" descr="A picture containing text, screenshot, line, 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66834" y="1697509"/>
            <a:ext cx="2842057" cy="2131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7" descr="A picture containing text, line, plot, screensh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68736" y="1697509"/>
            <a:ext cx="2842057" cy="2131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7" descr="A picture containing screenshot, sky, circle, clou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22465" y="3903194"/>
            <a:ext cx="4385662" cy="177655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5A5799B-5646-D25A-1571-ED4847A22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ADB589-A24F-6559-F3E6-A0F7E9A97EF2}"/>
              </a:ext>
            </a:extLst>
          </p:cNvPr>
          <p:cNvSpPr txBox="1"/>
          <p:nvPr/>
        </p:nvSpPr>
        <p:spPr>
          <a:xfrm>
            <a:off x="703660" y="200888"/>
            <a:ext cx="7321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SKYCAM Calibration (geometric/radiometric)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7E5DA-D5A6-AF76-3EF9-6E7B23FB4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73" y="156644"/>
            <a:ext cx="8229600" cy="1143000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From Sky Camera to Satellite Cloud Mask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1B9DF-5BC2-638F-9319-0C8DCCFB1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650804"/>
            <a:ext cx="4040226" cy="4525963"/>
          </a:xfrm>
        </p:spPr>
        <p:txBody>
          <a:bodyPr/>
          <a:lstStyle/>
          <a:p>
            <a:r>
              <a:rPr lang="en-US" sz="2000" dirty="0"/>
              <a:t>Classification of cloud/non-cloud</a:t>
            </a:r>
          </a:p>
          <a:p>
            <a:pPr lvl="1"/>
            <a:r>
              <a:rPr lang="en-US" sz="1800" dirty="0"/>
              <a:t>MLP model based on a database of fully </a:t>
            </a:r>
            <a:br>
              <a:rPr lang="en-US" sz="1800" dirty="0"/>
            </a:br>
            <a:r>
              <a:rPr lang="en-US" sz="1800" dirty="0"/>
              <a:t>cloudy and cloud-free images </a:t>
            </a:r>
          </a:p>
          <a:p>
            <a:endParaRPr lang="en-US" sz="2000" dirty="0"/>
          </a:p>
          <a:p>
            <a:r>
              <a:rPr lang="en-US" sz="2000" dirty="0"/>
              <a:t>Reprojection to satellite geometry</a:t>
            </a:r>
          </a:p>
          <a:p>
            <a:pPr lvl="1"/>
            <a:r>
              <a:rPr lang="en-US" sz="1800" dirty="0"/>
              <a:t>Requires cloud height</a:t>
            </a:r>
          </a:p>
          <a:p>
            <a:endParaRPr lang="en-US" sz="2000" dirty="0"/>
          </a:p>
          <a:p>
            <a:r>
              <a:rPr lang="en-US" sz="2000" dirty="0"/>
              <a:t>Refining the cloud mask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4CE3EE-4FC3-5E94-71F5-36FB5A65F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6073" y="1485900"/>
            <a:ext cx="4931929" cy="1943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E1B337-E32A-6538-2627-E1DA258A24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50"/>
          <a:stretch/>
        </p:blipFill>
        <p:spPr>
          <a:xfrm>
            <a:off x="6175041" y="3650151"/>
            <a:ext cx="1767594" cy="2007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CCC776-70EC-53A9-F436-B17E552BFC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050"/>
          <a:stretch/>
        </p:blipFill>
        <p:spPr>
          <a:xfrm>
            <a:off x="8553450" y="3660380"/>
            <a:ext cx="1739154" cy="20077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3FC2CC-182C-043A-E06C-C472E9BB1616}"/>
              </a:ext>
            </a:extLst>
          </p:cNvPr>
          <p:cNvSpPr txBox="1"/>
          <p:nvPr/>
        </p:nvSpPr>
        <p:spPr>
          <a:xfrm>
            <a:off x="8655141" y="3384290"/>
            <a:ext cx="20104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Classification: cloud/non-cloud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C59C65-5CD2-20DC-4DCF-E5F29E846AF9}"/>
              </a:ext>
            </a:extLst>
          </p:cNvPr>
          <p:cNvSpPr txBox="1"/>
          <p:nvPr/>
        </p:nvSpPr>
        <p:spPr>
          <a:xfrm>
            <a:off x="6021222" y="5657850"/>
            <a:ext cx="20752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Automatic projection from </a:t>
            </a:r>
            <a:r>
              <a:rPr lang="en-US" sz="1050" dirty="0" err="1"/>
              <a:t>skycam</a:t>
            </a:r>
            <a:r>
              <a:rPr lang="en-US" sz="1050" dirty="0"/>
              <a:t> geometry to satellite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5C21F2D-6096-04F9-25DE-9EA0E766D326}"/>
              </a:ext>
            </a:extLst>
          </p:cNvPr>
          <p:cNvCxnSpPr/>
          <p:nvPr/>
        </p:nvCxnSpPr>
        <p:spPr>
          <a:xfrm flipH="1">
            <a:off x="7296150" y="2857500"/>
            <a:ext cx="2571750" cy="17145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6F0833A-227F-0C3D-2735-0A5A2E5F1BA0}"/>
              </a:ext>
            </a:extLst>
          </p:cNvPr>
          <p:cNvSpPr txBox="1"/>
          <p:nvPr/>
        </p:nvSpPr>
        <p:spPr>
          <a:xfrm>
            <a:off x="8385411" y="5633093"/>
            <a:ext cx="207523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Refined cloud mask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40CBA9-2E29-F8FF-EE84-18E4B44C5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4647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69DA3-D86B-E1AD-B802-77C1F5A44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 descr="A close-up of a data report&#10;&#10;Description automatically generated">
            <a:extLst>
              <a:ext uri="{FF2B5EF4-FFF2-40B4-BE49-F238E27FC236}">
                <a16:creationId xmlns:a16="http://schemas.microsoft.com/office/drawing/2014/main" id="{7EAAD87C-055A-3D2E-2635-CDB43F275E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228387-8BF6-F74F-3F7B-EC400EDB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BF4F69-065C-C86F-96A4-5081BF046DA8}"/>
              </a:ext>
            </a:extLst>
          </p:cNvPr>
          <p:cNvSpPr txBox="1"/>
          <p:nvPr/>
        </p:nvSpPr>
        <p:spPr>
          <a:xfrm>
            <a:off x="430924" y="252643"/>
            <a:ext cx="9365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SKYCAM USED ROUTINELY IN DATA QUALITY ASSESSMENT</a:t>
            </a:r>
          </a:p>
        </p:txBody>
      </p:sp>
      <p:pic>
        <p:nvPicPr>
          <p:cNvPr id="11" name="Picture 10" descr="A close-up of a data report&#10;&#10;Description automatically generated">
            <a:extLst>
              <a:ext uri="{FF2B5EF4-FFF2-40B4-BE49-F238E27FC236}">
                <a16:creationId xmlns:a16="http://schemas.microsoft.com/office/drawing/2014/main" id="{72C8ECC1-FD0F-708A-A67F-A2FF8B1B8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0121"/>
            <a:ext cx="5297214" cy="1499579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77B6D031-19BA-5954-C555-5011A5CE6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456" y="1212093"/>
            <a:ext cx="6524440" cy="5010031"/>
          </a:xfrm>
          <a:prstGeom prst="rect">
            <a:avLst/>
          </a:prstGeom>
        </p:spPr>
      </p:pic>
      <p:pic>
        <p:nvPicPr>
          <p:cNvPr id="15" name="Picture 14" descr="A logo for a company&#10;&#10;Description automatically generated">
            <a:extLst>
              <a:ext uri="{FF2B5EF4-FFF2-40B4-BE49-F238E27FC236}">
                <a16:creationId xmlns:a16="http://schemas.microsoft.com/office/drawing/2014/main" id="{8D4A1A5D-E13C-3545-D9BE-3EEC11603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489" y="2542112"/>
            <a:ext cx="459023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011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9"/>
          <p:cNvSpPr txBox="1"/>
          <p:nvPr/>
        </p:nvSpPr>
        <p:spPr>
          <a:xfrm>
            <a:off x="4787463" y="1038555"/>
            <a:ext cx="1830069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2400">
                <a:solidFill>
                  <a:schemeClr val="lt1"/>
                </a:solidFill>
              </a:rPr>
              <a:t>Data access</a:t>
            </a:r>
            <a:endParaRPr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962574-B7A6-1401-8146-CB0E8CC8AC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4"/>
          <a:stretch/>
        </p:blipFill>
        <p:spPr>
          <a:xfrm>
            <a:off x="1676401" y="1106301"/>
            <a:ext cx="7632699" cy="542278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C8B73A-A994-4AF1-024A-143B3D2DA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AED2F6-F413-327A-ECE2-F417B28A2B77}"/>
              </a:ext>
            </a:extLst>
          </p:cNvPr>
          <p:cNvSpPr txBox="1"/>
          <p:nvPr/>
        </p:nvSpPr>
        <p:spPr>
          <a:xfrm>
            <a:off x="317500" y="139700"/>
            <a:ext cx="6752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LAND SURFACE REFLECTANCE DIRECT VALIDATION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F96C0-EF33-FC43-9C63-C03432226A4C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CAMSIS</a:t>
            </a:r>
            <a:endParaRPr lang="en-US" sz="2094" dirty="0">
              <a:solidFill>
                <a:schemeClr val="tx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553F7CE-FBBD-BF40-B40A-4FFAD6AC414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304" y="1714037"/>
            <a:ext cx="2246520" cy="22425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BFBF6B-086B-AB4C-B506-E0D9DB8CC873}"/>
              </a:ext>
            </a:extLst>
          </p:cNvPr>
          <p:cNvSpPr/>
          <p:nvPr/>
        </p:nvSpPr>
        <p:spPr>
          <a:xfrm>
            <a:off x="3472488" y="3972587"/>
            <a:ext cx="1534394" cy="3225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96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CAMSIS system</a:t>
            </a:r>
            <a:r>
              <a:rPr lang="en-US" sz="1496" dirty="0"/>
              <a:t>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3F43F09-2824-C148-9BCE-69C3E1087F8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802292"/>
            <a:ext cx="2792714" cy="236763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8C23C9A-8D1A-9241-848C-8E2A666CD9EE}"/>
              </a:ext>
            </a:extLst>
          </p:cNvPr>
          <p:cNvSpPr/>
          <p:nvPr/>
        </p:nvSpPr>
        <p:spPr>
          <a:xfrm>
            <a:off x="5929975" y="4246043"/>
            <a:ext cx="3419649" cy="7829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96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CAMSIS is installed at a height of 123m</a:t>
            </a:r>
          </a:p>
          <a:p>
            <a:r>
              <a:rPr lang="en-US" sz="1496" dirty="0">
                <a:latin typeface="Times New Roman" panose="02020603050405020304" pitchFamily="18" charset="0"/>
                <a:ea typeface="Times New Roman" panose="02020603050405020304" pitchFamily="18" charset="0"/>
              </a:rPr>
              <a:t>on a TV tower (WLEF) near Park Falls, WI at the Chequamegon National Forest</a:t>
            </a:r>
            <a:r>
              <a:rPr lang="en-US" sz="1496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CF6E5-9E7D-46D0-E5C2-832503C6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7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Line 1"/>
          <p:cNvSpPr>
            <a:spLocks noChangeShapeType="1"/>
          </p:cNvSpPr>
          <p:nvPr/>
        </p:nvSpPr>
        <p:spPr bwMode="auto">
          <a:xfrm>
            <a:off x="2779713" y="6683375"/>
            <a:ext cx="7886700" cy="0"/>
          </a:xfrm>
          <a:prstGeom prst="line">
            <a:avLst/>
          </a:prstGeom>
          <a:noFill/>
          <a:ln w="19050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813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648200"/>
            <a:ext cx="4046483" cy="1813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4"/>
          <p:cNvSpPr>
            <a:spLocks/>
          </p:cNvSpPr>
          <p:nvPr/>
        </p:nvSpPr>
        <p:spPr bwMode="auto">
          <a:xfrm>
            <a:off x="3048000" y="5715000"/>
            <a:ext cx="16510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l"/>
            <a:r>
              <a:rPr lang="en-US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El Chichon</a:t>
            </a:r>
          </a:p>
        </p:txBody>
      </p:sp>
      <p:sp>
        <p:nvSpPr>
          <p:cNvPr id="48132" name="Rectangle 5"/>
          <p:cNvSpPr>
            <a:spLocks/>
          </p:cNvSpPr>
          <p:nvPr/>
        </p:nvSpPr>
        <p:spPr bwMode="auto">
          <a:xfrm>
            <a:off x="5029200" y="5638800"/>
            <a:ext cx="14732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l"/>
            <a:r>
              <a:rPr lang="en-US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Pinatubo</a:t>
            </a:r>
          </a:p>
        </p:txBody>
      </p:sp>
      <p:pic>
        <p:nvPicPr>
          <p:cNvPr id="48133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2" t="17232" r="10361" b="2766"/>
          <a:stretch>
            <a:fillRect/>
          </a:stretch>
        </p:blipFill>
        <p:spPr bwMode="auto">
          <a:xfrm>
            <a:off x="1752600" y="1752600"/>
            <a:ext cx="31813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134" name="Picture 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2" t="17648" r="11110" b="967"/>
          <a:stretch>
            <a:fillRect/>
          </a:stretch>
        </p:blipFill>
        <p:spPr bwMode="auto">
          <a:xfrm>
            <a:off x="1828800" y="3429000"/>
            <a:ext cx="31242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8135" name="Rectangle 8"/>
          <p:cNvSpPr>
            <a:spLocks/>
          </p:cNvSpPr>
          <p:nvPr/>
        </p:nvSpPr>
        <p:spPr bwMode="auto">
          <a:xfrm>
            <a:off x="2514600" y="1295400"/>
            <a:ext cx="17208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00" tIns="38100" rIns="38100" bIns="38100">
            <a:spAutoFit/>
          </a:bodyPr>
          <a:lstStyle/>
          <a:p>
            <a:pPr algn="l"/>
            <a:r>
              <a:rPr lang="en-US"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Degradation in channel 1</a:t>
            </a:r>
            <a:endParaRPr lang="en-US" sz="18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  <a:sym typeface="Arial" charset="0"/>
            </a:endParaRPr>
          </a:p>
          <a:p>
            <a:pPr algn="l"/>
            <a:r>
              <a:rPr lang="en-US"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(from Ocean observations)</a:t>
            </a:r>
          </a:p>
        </p:txBody>
      </p:sp>
      <p:sp>
        <p:nvSpPr>
          <p:cNvPr id="48136" name="Rectangle 9"/>
          <p:cNvSpPr>
            <a:spLocks/>
          </p:cNvSpPr>
          <p:nvPr/>
        </p:nvSpPr>
        <p:spPr bwMode="auto">
          <a:xfrm>
            <a:off x="2667001" y="2971800"/>
            <a:ext cx="1763713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00" tIns="38100" rIns="38100" bIns="38100">
            <a:spAutoFit/>
          </a:bodyPr>
          <a:lstStyle/>
          <a:p>
            <a:pPr algn="l"/>
            <a:r>
              <a:rPr lang="en-US"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Channel1/Channel2 ratio</a:t>
            </a:r>
            <a:endParaRPr lang="en-US" sz="18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  <a:sym typeface="Arial" charset="0"/>
            </a:endParaRPr>
          </a:p>
          <a:p>
            <a:pPr algn="l"/>
            <a:r>
              <a:rPr lang="en-US"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(from Clouds observations)</a:t>
            </a:r>
          </a:p>
        </p:txBody>
      </p:sp>
      <p:pic>
        <p:nvPicPr>
          <p:cNvPr id="4813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" t="1711" r="1955" b="2710"/>
          <a:stretch>
            <a:fillRect/>
          </a:stretch>
        </p:blipFill>
        <p:spPr bwMode="auto">
          <a:xfrm>
            <a:off x="5105400" y="1295401"/>
            <a:ext cx="1811338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3048001"/>
            <a:ext cx="1916113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9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327" y="1295400"/>
            <a:ext cx="3140074" cy="5043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0" name="Rectangle 13"/>
          <p:cNvSpPr>
            <a:spLocks/>
          </p:cNvSpPr>
          <p:nvPr/>
        </p:nvSpPr>
        <p:spPr bwMode="auto">
          <a:xfrm>
            <a:off x="8051404" y="1001713"/>
            <a:ext cx="189071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00" tIns="38100" rIns="38100" bIns="38100">
            <a:sp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  <a:latin typeface="Calibri Bold" charset="0"/>
                <a:ea typeface="ＭＳ Ｐゴシック" charset="0"/>
                <a:cs typeface="ＭＳ Ｐゴシック" charset="0"/>
                <a:sym typeface="Calibri Bold" charset="0"/>
              </a:rPr>
              <a:t>BRDF CORRECTION</a:t>
            </a:r>
          </a:p>
        </p:txBody>
      </p:sp>
      <p:sp>
        <p:nvSpPr>
          <p:cNvPr id="48141" name="Rectangle 14"/>
          <p:cNvSpPr>
            <a:spLocks/>
          </p:cNvSpPr>
          <p:nvPr/>
        </p:nvSpPr>
        <p:spPr bwMode="auto">
          <a:xfrm>
            <a:off x="2667001" y="1001713"/>
            <a:ext cx="137953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00" tIns="38100" rIns="38100" bIns="38100">
            <a:sp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  <a:latin typeface="Calibri Bold" charset="0"/>
                <a:ea typeface="ＭＳ Ｐゴシック" charset="0"/>
                <a:cs typeface="ＭＳ Ｐゴシック" charset="0"/>
                <a:sym typeface="Calibri Bold" charset="0"/>
              </a:rPr>
              <a:t>CALIBRATION</a:t>
            </a:r>
          </a:p>
        </p:txBody>
      </p:sp>
      <p:sp>
        <p:nvSpPr>
          <p:cNvPr id="48142" name="Rectangle 15"/>
          <p:cNvSpPr>
            <a:spLocks/>
          </p:cNvSpPr>
          <p:nvPr/>
        </p:nvSpPr>
        <p:spPr bwMode="auto">
          <a:xfrm>
            <a:off x="4618038" y="1001713"/>
            <a:ext cx="3037680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8100" tIns="38100" rIns="38100" bIns="38100">
            <a:sp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  <a:latin typeface="Calibri Bold" charset="0"/>
                <a:ea typeface="ＭＳ Ｐゴシック" charset="0"/>
                <a:cs typeface="ＭＳ Ｐゴシック" charset="0"/>
                <a:sym typeface="Calibri Bold" charset="0"/>
              </a:rPr>
              <a:t>ATMOSPHERIC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alibri Bold" charset="0"/>
                <a:ea typeface="ＭＳ Ｐゴシック" charset="0"/>
                <a:cs typeface="ＭＳ Ｐゴシック" charset="0"/>
                <a:sym typeface="Calibri Bold" charset="0"/>
              </a:rPr>
              <a:t>CORRECTION</a:t>
            </a:r>
          </a:p>
        </p:txBody>
      </p:sp>
      <p:sp>
        <p:nvSpPr>
          <p:cNvPr id="48144" name="Rectangle 16"/>
          <p:cNvSpPr>
            <a:spLocks/>
          </p:cNvSpPr>
          <p:nvPr/>
        </p:nvSpPr>
        <p:spPr bwMode="auto">
          <a:xfrm>
            <a:off x="717551" y="56439"/>
            <a:ext cx="89281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  <a:sym typeface="Calibri Bold" charset="0"/>
              </a:rPr>
              <a:t>Land Climate Data Record (Approach)</a:t>
            </a:r>
            <a:endParaRPr lang="en-US" sz="2800" dirty="0">
              <a:solidFill>
                <a:schemeClr val="bg1"/>
              </a:solidFill>
              <a:latin typeface="+mj-lt"/>
              <a:ea typeface="ＭＳ Ｐゴシック" charset="0"/>
              <a:cs typeface="ＭＳ Ｐゴシック" charset="0"/>
              <a:sym typeface="Arial" charset="0"/>
            </a:endParaRP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alibri Italic" charset="0"/>
                <a:ea typeface="ＭＳ Ｐゴシック" charset="0"/>
                <a:cs typeface="ＭＳ Ｐゴシック" charset="0"/>
                <a:sym typeface="Calibri Italic" charset="0"/>
              </a:rPr>
              <a:t>Needs to address </a:t>
            </a:r>
            <a:r>
              <a:rPr lang="en-US" sz="2000" dirty="0" err="1">
                <a:solidFill>
                  <a:schemeClr val="bg1"/>
                </a:solidFill>
                <a:latin typeface="Calibri Italic" charset="0"/>
                <a:ea typeface="ＭＳ Ｐゴシック" charset="0"/>
                <a:cs typeface="ＭＳ Ｐゴシック" charset="0"/>
                <a:sym typeface="Calibri Italic" charset="0"/>
              </a:rPr>
              <a:t>geolocation,calibration</a:t>
            </a:r>
            <a:r>
              <a:rPr lang="en-US" sz="2000" dirty="0">
                <a:solidFill>
                  <a:schemeClr val="bg1"/>
                </a:solidFill>
                <a:latin typeface="Calibri Italic" charset="0"/>
                <a:ea typeface="ＭＳ Ｐゴシック" charset="0"/>
                <a:cs typeface="ＭＳ Ｐゴシック" charset="0"/>
                <a:sym typeface="Calibri Italic" charset="0"/>
              </a:rPr>
              <a:t>, atmospheric/BRDF correction issues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4A3F29-EF00-3D7E-2580-45751ABA4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1130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AFC15D3-CDAD-DB4B-B86D-A1B1BEDEF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1" y="1143220"/>
            <a:ext cx="4425507" cy="41918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01EFFE-DC51-8063-BA8F-A59134A788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153" y="1205459"/>
            <a:ext cx="4248317" cy="19945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9AD1C8-27CA-55E3-10E5-F2DF420D29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152" y="3243675"/>
            <a:ext cx="4379390" cy="205677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F50386-EE5C-7F31-1EAA-7182944E0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38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F96C0-EF33-FC43-9C63-C03432226A4C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/>
              <a:t>Click to edit Master title style</a:t>
            </a:r>
            <a:endParaRPr lang="en-US" sz="2094" dirty="0"/>
          </a:p>
        </p:txBody>
      </p:sp>
      <p:pic>
        <p:nvPicPr>
          <p:cNvPr id="25" name="Picture 2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AFC15D3-CDAD-DB4B-B86D-A1B1BEDEFE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720"/>
          <a:stretch/>
        </p:blipFill>
        <p:spPr>
          <a:xfrm>
            <a:off x="685801" y="1975650"/>
            <a:ext cx="6226991" cy="2906701"/>
          </a:xfrm>
          <a:prstGeom prst="rect">
            <a:avLst/>
          </a:prstGeom>
        </p:spPr>
      </p:pic>
      <p:pic>
        <p:nvPicPr>
          <p:cNvPr id="27" name="Picture 26" descr="A picture containing arrow&#10;&#10;Description automatically generated">
            <a:extLst>
              <a:ext uri="{FF2B5EF4-FFF2-40B4-BE49-F238E27FC236}">
                <a16:creationId xmlns:a16="http://schemas.microsoft.com/office/drawing/2014/main" id="{98507140-CDD3-5E41-8A24-1BDD641A2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9785" y="1143330"/>
            <a:ext cx="3927710" cy="450142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D898B2F-5123-A20E-075F-0BCE7F76408C}"/>
              </a:ext>
            </a:extLst>
          </p:cNvPr>
          <p:cNvCxnSpPr/>
          <p:nvPr/>
        </p:nvCxnSpPr>
        <p:spPr bwMode="auto">
          <a:xfrm flipV="1">
            <a:off x="5127099" y="2403106"/>
            <a:ext cx="1481848" cy="5129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B5BB6CA-2F90-419E-FFB7-A1D52EAFBA20}"/>
              </a:ext>
            </a:extLst>
          </p:cNvPr>
          <p:cNvCxnSpPr/>
          <p:nvPr/>
        </p:nvCxnSpPr>
        <p:spPr bwMode="auto">
          <a:xfrm>
            <a:off x="8147790" y="2403105"/>
            <a:ext cx="0" cy="6839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66F1E5-6724-B97C-EA19-54EEF246E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715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F96C0-EF33-FC43-9C63-C03432226A4C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dirty="0"/>
              <a:t>Click to edit Master title style</a:t>
            </a:r>
            <a:endParaRPr lang="en-US" sz="2094" dirty="0"/>
          </a:p>
        </p:txBody>
      </p:sp>
      <p:pic>
        <p:nvPicPr>
          <p:cNvPr id="23" name="Picture 22" descr="A close up of a map&#10;&#10;Description automatically generated">
            <a:extLst>
              <a:ext uri="{FF2B5EF4-FFF2-40B4-BE49-F238E27FC236}">
                <a16:creationId xmlns:a16="http://schemas.microsoft.com/office/drawing/2014/main" id="{AF48D4F2-2F1E-2944-9E2F-75874954D6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56" t="-242" r="-5556" b="-4040"/>
          <a:stretch/>
        </p:blipFill>
        <p:spPr>
          <a:xfrm>
            <a:off x="3886200" y="685800"/>
            <a:ext cx="5486400" cy="57213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E29B71-783E-AF37-5419-58F85BBAC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788FF8A-F47B-0A88-52E3-72214C9EE1FD}"/>
              </a:ext>
            </a:extLst>
          </p:cNvPr>
          <p:cNvSpPr txBox="1">
            <a:spLocks/>
          </p:cNvSpPr>
          <p:nvPr/>
        </p:nvSpPr>
        <p:spPr>
          <a:xfrm>
            <a:off x="3626069" y="61119"/>
            <a:ext cx="7031421" cy="42703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94" dirty="0"/>
              <a:t>First results from CAMSIS on Sentinel 2</a:t>
            </a:r>
          </a:p>
        </p:txBody>
      </p:sp>
    </p:spTree>
    <p:extLst>
      <p:ext uri="{BB962C8B-B14F-4D97-AF65-F5344CB8AC3E}">
        <p14:creationId xmlns:p14="http://schemas.microsoft.com/office/powerpoint/2010/main" val="12101919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diagram, scatter chart&#10;&#10;Description automatically generated">
            <a:extLst>
              <a:ext uri="{FF2B5EF4-FFF2-40B4-BE49-F238E27FC236}">
                <a16:creationId xmlns:a16="http://schemas.microsoft.com/office/drawing/2014/main" id="{1B386894-63CF-50E2-DEC4-887DB12A7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193" y="978251"/>
            <a:ext cx="4178514" cy="4331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67423B-B138-56EA-20F8-B78D39C67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250" y="35011"/>
            <a:ext cx="5486400" cy="554026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155D4B8-AB35-8114-1C96-D5E3FDC44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010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12EEB-7699-FDC8-C7AA-60A3E7982CC9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/>
              <a:t>Click to edit Master title style</a:t>
            </a:r>
            <a:endParaRPr lang="en-US" sz="2394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444CCD-9C43-8FF1-4E40-3BC5E2CC4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246" y="2175130"/>
            <a:ext cx="4559533" cy="341964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E44DCF-1232-3CA8-86F3-D9C4C98F3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F34FBC-CD1B-5612-1A38-5120134A88A0}"/>
              </a:ext>
            </a:extLst>
          </p:cNvPr>
          <p:cNvSpPr txBox="1"/>
          <p:nvPr/>
        </p:nvSpPr>
        <p:spPr>
          <a:xfrm>
            <a:off x="3397470" y="538361"/>
            <a:ext cx="62063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Applying BRDF correction to CAMSIS (NIR)</a:t>
            </a:r>
          </a:p>
        </p:txBody>
      </p:sp>
    </p:spTree>
    <p:extLst>
      <p:ext uri="{BB962C8B-B14F-4D97-AF65-F5344CB8AC3E}">
        <p14:creationId xmlns:p14="http://schemas.microsoft.com/office/powerpoint/2010/main" val="37417346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2E4DC1-AA84-B6E0-0E01-BC59E4ECC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952" y="3362657"/>
            <a:ext cx="3039688" cy="22797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49D0C7-C9E5-B10A-D4BA-1A67720C3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45" y="1156783"/>
            <a:ext cx="3039688" cy="22797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E850D7-92D3-80DB-9BD7-2DF320E29E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45691"/>
            <a:ext cx="3039688" cy="227976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3E359B-D021-E9B0-E608-228BE6626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1A497B-6539-100D-8838-93690DBABB9D}"/>
              </a:ext>
            </a:extLst>
          </p:cNvPr>
          <p:cNvSpPr txBox="1"/>
          <p:nvPr/>
        </p:nvSpPr>
        <p:spPr>
          <a:xfrm>
            <a:off x="2178269" y="363218"/>
            <a:ext cx="62063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BRDF applied and starting quantitative comparison</a:t>
            </a:r>
          </a:p>
        </p:txBody>
      </p:sp>
    </p:spTree>
    <p:extLst>
      <p:ext uri="{BB962C8B-B14F-4D97-AF65-F5344CB8AC3E}">
        <p14:creationId xmlns:p14="http://schemas.microsoft.com/office/powerpoint/2010/main" val="10250882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1065D-2D12-48C2-5F49-8BDF712E260D}"/>
              </a:ext>
            </a:extLst>
          </p:cNvPr>
          <p:cNvSpPr txBox="1">
            <a:spLocks/>
          </p:cNvSpPr>
          <p:nvPr/>
        </p:nvSpPr>
        <p:spPr bwMode="auto">
          <a:xfrm>
            <a:off x="2315537" y="228600"/>
            <a:ext cx="7560926" cy="422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2094" dirty="0">
                <a:solidFill>
                  <a:schemeClr val="tx1"/>
                </a:solidFill>
              </a:rPr>
              <a:t>El Palmar Super Site</a:t>
            </a:r>
          </a:p>
        </p:txBody>
      </p:sp>
      <p:pic>
        <p:nvPicPr>
          <p:cNvPr id="3" name="Google Shape;283;p22" descr="A picture containing outdoor, grass, sky, plant&#10;&#10;Description automatically generated">
            <a:extLst>
              <a:ext uri="{FF2B5EF4-FFF2-40B4-BE49-F238E27FC236}">
                <a16:creationId xmlns:a16="http://schemas.microsoft.com/office/drawing/2014/main" id="{6C574442-0AF6-0A64-7FA0-910F08B144E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7765" t="4259" r="17255" b="24411"/>
          <a:stretch/>
        </p:blipFill>
        <p:spPr>
          <a:xfrm>
            <a:off x="2108734" y="374374"/>
            <a:ext cx="19812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close-up of a camera&#10;&#10;Description automatically generated">
            <a:extLst>
              <a:ext uri="{FF2B5EF4-FFF2-40B4-BE49-F238E27FC236}">
                <a16:creationId xmlns:a16="http://schemas.microsoft.com/office/drawing/2014/main" id="{C2102741-37D4-8DBA-AC10-4A0C435E9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871" y="610414"/>
            <a:ext cx="1862684" cy="9722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D0D492-0792-05D0-431E-7C94B8D727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513" y="4654825"/>
            <a:ext cx="2911642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CDF4B9-BBBB-124F-D525-2882816798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600" y="4654825"/>
            <a:ext cx="2911642" cy="18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04EB2C-EF8C-2EBE-E295-B324EF0254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0405" y="651345"/>
            <a:ext cx="2391191" cy="3188255"/>
          </a:xfrm>
          <a:prstGeom prst="rect">
            <a:avLst/>
          </a:prstGeom>
        </p:spPr>
      </p:pic>
      <p:pic>
        <p:nvPicPr>
          <p:cNvPr id="11" name="Picture 10" descr="A crane lifting a person on a rope&#10;&#10;Description automatically generated with medium confidence">
            <a:extLst>
              <a:ext uri="{FF2B5EF4-FFF2-40B4-BE49-F238E27FC236}">
                <a16:creationId xmlns:a16="http://schemas.microsoft.com/office/drawing/2014/main" id="{24971097-432B-F114-2046-7B6BB9FA6B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468" y="1976459"/>
            <a:ext cx="1752843" cy="2337124"/>
          </a:xfrm>
          <a:prstGeom prst="rect">
            <a:avLst/>
          </a:prstGeom>
        </p:spPr>
      </p:pic>
      <p:pic>
        <p:nvPicPr>
          <p:cNvPr id="13" name="Picture 12" descr="A person on a ladder looking at a camera&#10;&#10;Description automatically generated">
            <a:extLst>
              <a:ext uri="{FF2B5EF4-FFF2-40B4-BE49-F238E27FC236}">
                <a16:creationId xmlns:a16="http://schemas.microsoft.com/office/drawing/2014/main" id="{1075792A-582E-0DAE-AF25-FCD5321FAF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227" y="2406534"/>
            <a:ext cx="1457620" cy="19434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C8D0F4-D482-0738-9039-0995BB822014}"/>
              </a:ext>
            </a:extLst>
          </p:cNvPr>
          <p:cNvSpPr txBox="1"/>
          <p:nvPr/>
        </p:nvSpPr>
        <p:spPr>
          <a:xfrm>
            <a:off x="2332102" y="1898375"/>
            <a:ext cx="962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SKYCAM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1BBA84-9A33-EF65-FF1B-AF6FF8D91699}"/>
              </a:ext>
            </a:extLst>
          </p:cNvPr>
          <p:cNvSpPr txBox="1"/>
          <p:nvPr/>
        </p:nvSpPr>
        <p:spPr>
          <a:xfrm>
            <a:off x="2494226" y="4377827"/>
            <a:ext cx="962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SKYCAM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F02D87-09C5-9033-989A-C7A765C3429F}"/>
              </a:ext>
            </a:extLst>
          </p:cNvPr>
          <p:cNvSpPr txBox="1"/>
          <p:nvPr/>
        </p:nvSpPr>
        <p:spPr>
          <a:xfrm>
            <a:off x="8623142" y="1582695"/>
            <a:ext cx="1053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AERONET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F5B3D5-778F-AC2B-7697-069109B307CE}"/>
              </a:ext>
            </a:extLst>
          </p:cNvPr>
          <p:cNvSpPr txBox="1"/>
          <p:nvPr/>
        </p:nvSpPr>
        <p:spPr>
          <a:xfrm>
            <a:off x="1959439" y="6560570"/>
            <a:ext cx="1710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CAMSIS 2 NIR-RG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04C029-CFB1-056B-9DAD-93AADA20A8CB}"/>
              </a:ext>
            </a:extLst>
          </p:cNvPr>
          <p:cNvSpPr txBox="1"/>
          <p:nvPr/>
        </p:nvSpPr>
        <p:spPr>
          <a:xfrm>
            <a:off x="7741046" y="6483626"/>
            <a:ext cx="1462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CAMSIS 2 RGB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28AB631-F59A-AF5A-B21C-C5CA86AACB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2220" y="4045226"/>
            <a:ext cx="1621073" cy="216143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917F11F-3326-A075-1D39-3E2397A209C3}"/>
              </a:ext>
            </a:extLst>
          </p:cNvPr>
          <p:cNvSpPr txBox="1"/>
          <p:nvPr/>
        </p:nvSpPr>
        <p:spPr>
          <a:xfrm>
            <a:off x="5169464" y="6235092"/>
            <a:ext cx="1888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CAMSIS 1-2 installed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AC9F7A-3E5A-AD58-7200-91F6527E4CA1}"/>
              </a:ext>
            </a:extLst>
          </p:cNvPr>
          <p:cNvSpPr txBox="1"/>
          <p:nvPr/>
        </p:nvSpPr>
        <p:spPr>
          <a:xfrm>
            <a:off x="7987805" y="4324270"/>
            <a:ext cx="18774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CAMSIS 1-2 “launch”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C5A1C1-087B-82F0-AF05-B9FB1B0EE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4913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268972-B538-9DCF-D0D1-88175B2BB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8D729C8-4E4B-75EC-CB00-3950E48E1ECE}"/>
              </a:ext>
            </a:extLst>
          </p:cNvPr>
          <p:cNvSpPr txBox="1">
            <a:spLocks/>
          </p:cNvSpPr>
          <p:nvPr/>
        </p:nvSpPr>
        <p:spPr bwMode="auto">
          <a:xfrm>
            <a:off x="2315537" y="228600"/>
            <a:ext cx="7560926" cy="422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2094" dirty="0">
                <a:solidFill>
                  <a:schemeClr val="tx1"/>
                </a:solidFill>
              </a:rPr>
              <a:t>El Palmar Super Site, First CAMSIS Results</a:t>
            </a:r>
          </a:p>
        </p:txBody>
      </p:sp>
      <p:pic>
        <p:nvPicPr>
          <p:cNvPr id="6" name="Picture 5" descr="A graph of different types of reflectance&#10;&#10;Description automatically generated">
            <a:extLst>
              <a:ext uri="{FF2B5EF4-FFF2-40B4-BE49-F238E27FC236}">
                <a16:creationId xmlns:a16="http://schemas.microsoft.com/office/drawing/2014/main" id="{69B2138B-E804-252E-99F6-D939067CA3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868137"/>
            <a:ext cx="5791200" cy="527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909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80581C4-D36E-91B5-459D-E59E9C043C1D}"/>
              </a:ext>
            </a:extLst>
          </p:cNvPr>
          <p:cNvSpPr txBox="1">
            <a:spLocks/>
          </p:cNvSpPr>
          <p:nvPr/>
        </p:nvSpPr>
        <p:spPr>
          <a:xfrm>
            <a:off x="1807779" y="646113"/>
            <a:ext cx="8229600" cy="1143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 dirty="0"/>
              <a:t>Conclusions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14766A9-4D3D-4E7B-1DE6-CFDB9A422683}"/>
              </a:ext>
            </a:extLst>
          </p:cNvPr>
          <p:cNvSpPr txBox="1">
            <a:spLocks/>
          </p:cNvSpPr>
          <p:nvPr/>
        </p:nvSpPr>
        <p:spPr>
          <a:xfrm>
            <a:off x="1807779" y="1600200"/>
            <a:ext cx="8799513" cy="498157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496"/>
              <a:t>Surface reflectance (SR) algorithm is mature and pathway toward validation and automated QA is clearly identified.</a:t>
            </a:r>
          </a:p>
          <a:p>
            <a:endParaRPr lang="en-US" sz="1496"/>
          </a:p>
          <a:p>
            <a:r>
              <a:rPr lang="en-US" sz="1496"/>
              <a:t>Algorithm is generic and tied to documented validated radiative transfer code so the accuracy is traceable enabling error budget. </a:t>
            </a:r>
          </a:p>
          <a:p>
            <a:endParaRPr lang="en-US" sz="1496"/>
          </a:p>
          <a:p>
            <a:r>
              <a:rPr lang="en-US" sz="1496"/>
              <a:t>The use of BRDF correction enables easy cross-comparison of different sensors (MODIS,VIIRS,AVHRR, Landsat, Sentinel 2 ,Sentinel 3…).</a:t>
            </a:r>
          </a:p>
          <a:p>
            <a:endParaRPr lang="en-US" sz="1496"/>
          </a:p>
          <a:p>
            <a:r>
              <a:rPr lang="en-US" sz="1496"/>
              <a:t>We are proposing a complete package for Surface reflectance validation at high spatial resolution (Landsat, S2,AERONET,CAMSIS,SKYCAM).</a:t>
            </a:r>
            <a:endParaRPr lang="en-US" sz="1496" dirty="0"/>
          </a:p>
        </p:txBody>
      </p:sp>
    </p:spTree>
    <p:extLst>
      <p:ext uri="{BB962C8B-B14F-4D97-AF65-F5344CB8AC3E}">
        <p14:creationId xmlns:p14="http://schemas.microsoft.com/office/powerpoint/2010/main" val="42778563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atmosphere very high resolution images">
            <a:extLst>
              <a:ext uri="{FF2B5EF4-FFF2-40B4-BE49-F238E27FC236}">
                <a16:creationId xmlns:a16="http://schemas.microsoft.com/office/drawing/2014/main" id="{C380A814-1887-D946-8FB4-AFF55951B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94000"/>
            <a:ext cx="72136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CBD38F9-47E8-7A44-A159-3855ABF55214}"/>
              </a:ext>
            </a:extLst>
          </p:cNvPr>
          <p:cNvSpPr/>
          <p:nvPr/>
        </p:nvSpPr>
        <p:spPr>
          <a:xfrm>
            <a:off x="0" y="15959"/>
            <a:ext cx="12192000" cy="6858000"/>
          </a:xfrm>
          <a:prstGeom prst="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br>
              <a:rPr lang="en-GB" dirty="0"/>
            </a:br>
            <a:endParaRPr lang="en-GB" dirty="0"/>
          </a:p>
          <a:p>
            <a:br>
              <a:rPr lang="en-GB" dirty="0">
                <a:solidFill>
                  <a:srgbClr val="FFFFFF"/>
                </a:solidFill>
                <a:latin typeface="-apple-system"/>
              </a:rPr>
            </a:br>
            <a:endParaRPr kumimoji="0" lang="en-US" sz="2400" b="1" i="0" u="none" strike="noStrike" kern="1200" cap="none" spc="2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Heavy" panose="02000503020000020003" pitchFamily="2" charset="0"/>
              <a:ea typeface="+mn-ea"/>
              <a:cs typeface="Bangla Sangam MN" panose="02000000000000000000" pitchFamily="2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3924ED3-7B28-4440-8567-8CB4C69CD4DB}"/>
              </a:ext>
            </a:extLst>
          </p:cNvPr>
          <p:cNvCxnSpPr>
            <a:cxnSpLocks/>
          </p:cNvCxnSpPr>
          <p:nvPr/>
        </p:nvCxnSpPr>
        <p:spPr>
          <a:xfrm>
            <a:off x="2561138" y="2819731"/>
            <a:ext cx="963086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9D8427-BA03-084F-94DB-DB50261C94E9}"/>
              </a:ext>
            </a:extLst>
          </p:cNvPr>
          <p:cNvCxnSpPr>
            <a:cxnSpLocks/>
          </p:cNvCxnSpPr>
          <p:nvPr/>
        </p:nvCxnSpPr>
        <p:spPr>
          <a:xfrm>
            <a:off x="1" y="6842040"/>
            <a:ext cx="5122276" cy="0"/>
          </a:xfrm>
          <a:prstGeom prst="line">
            <a:avLst/>
          </a:prstGeom>
          <a:ln w="25400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6B3ECFC-5A25-D347-81DA-69BCB2147B3D}"/>
              </a:ext>
            </a:extLst>
          </p:cNvPr>
          <p:cNvSpPr/>
          <p:nvPr/>
        </p:nvSpPr>
        <p:spPr>
          <a:xfrm>
            <a:off x="4055121" y="770674"/>
            <a:ext cx="8136877" cy="2057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219170" eaLnBrk="1" hangingPunct="1">
              <a:spcAft>
                <a:spcPts val="600"/>
              </a:spcAft>
            </a:pPr>
            <a:r>
              <a:rPr lang="en-US" sz="4267" b="1" spc="400" dirty="0">
                <a:solidFill>
                  <a:srgbClr val="FFFFFF"/>
                </a:solidFill>
                <a:latin typeface="Avenir Light" panose="020B0402020203020204" pitchFamily="34" charset="77"/>
                <a:ea typeface="+mn-ea"/>
                <a:cs typeface="Bangla Sangam MN" panose="02000000000000000000" pitchFamily="2" charset="0"/>
              </a:rPr>
              <a:t>ACIX-III  Land</a:t>
            </a:r>
          </a:p>
          <a:p>
            <a:pPr algn="r" defTabSz="1219170" eaLnBrk="1" hangingPunct="1"/>
            <a:r>
              <a:rPr lang="en-US" sz="4000" spc="400" dirty="0">
                <a:solidFill>
                  <a:srgbClr val="FFFFFF"/>
                </a:solidFill>
                <a:latin typeface="Avenir Light" panose="020B0402020203020204" pitchFamily="34" charset="77"/>
                <a:ea typeface="+mn-ea"/>
                <a:cs typeface="Bangla Sangam MN" panose="02000000000000000000" pitchFamily="2" charset="0"/>
              </a:rPr>
              <a:t>Atmospheric Correction Inter-comparison </a:t>
            </a:r>
            <a:r>
              <a:rPr lang="en-US" sz="4000" spc="400" dirty="0" err="1">
                <a:solidFill>
                  <a:srgbClr val="FFFFFF"/>
                </a:solidFill>
                <a:latin typeface="Avenir Light" panose="020B0402020203020204" pitchFamily="34" charset="77"/>
                <a:ea typeface="+mn-ea"/>
                <a:cs typeface="Bangla Sangam MN" panose="02000000000000000000" pitchFamily="2" charset="0"/>
              </a:rPr>
              <a:t>eXercise</a:t>
            </a:r>
            <a:endParaRPr lang="en-US" sz="4000" spc="400" dirty="0">
              <a:solidFill>
                <a:srgbClr val="FFFFFF"/>
              </a:solidFill>
              <a:latin typeface="Avenir Light" panose="020B0402020203020204" pitchFamily="34" charset="77"/>
              <a:ea typeface="+mn-ea"/>
              <a:cs typeface="Bangla Sangam MN" panose="020000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EA1B0E-0448-734D-8F0A-E6873E381FD5}"/>
              </a:ext>
            </a:extLst>
          </p:cNvPr>
          <p:cNvSpPr/>
          <p:nvPr/>
        </p:nvSpPr>
        <p:spPr>
          <a:xfrm>
            <a:off x="7017026" y="2843802"/>
            <a:ext cx="51749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cap="all" dirty="0">
                <a:solidFill>
                  <a:srgbClr val="FFFFFF"/>
                </a:solidFill>
                <a:latin typeface="Avenir Light" panose="020B0402020203020204" pitchFamily="34" charset="77"/>
              </a:rPr>
              <a:t>Status update February 2024</a:t>
            </a:r>
            <a:endParaRPr lang="en-GB" sz="1800" u="none" strike="noStrike" dirty="0">
              <a:solidFill>
                <a:srgbClr val="FFFFFF"/>
              </a:solidFill>
              <a:effectLst/>
              <a:latin typeface="Avenir Light" panose="020B0402020203020204" pitchFamily="34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25D2E4-635D-B840-B46F-AD0F48629B62}"/>
              </a:ext>
            </a:extLst>
          </p:cNvPr>
          <p:cNvSpPr/>
          <p:nvPr/>
        </p:nvSpPr>
        <p:spPr>
          <a:xfrm>
            <a:off x="1" y="5045665"/>
            <a:ext cx="5122276" cy="1764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82030">
              <a:lnSpc>
                <a:spcPct val="114000"/>
              </a:lnSpc>
              <a:defRPr/>
            </a:pPr>
            <a:r>
              <a:rPr lang="en-GB" sz="1200" dirty="0">
                <a:solidFill>
                  <a:schemeClr val="bg1"/>
                </a:solidFill>
                <a:latin typeface="Avenir Light" panose="020B0402020203020204" pitchFamily="34" charset="77"/>
                <a:cs typeface="Arial" panose="020B0604020202020204" pitchFamily="34" charset="0"/>
              </a:rPr>
              <a:t>Kevin Alonso   	I  Rhea for ESA-ESRIN</a:t>
            </a:r>
          </a:p>
          <a:p>
            <a:pPr defTabSz="882030">
              <a:lnSpc>
                <a:spcPct val="114000"/>
              </a:lnSpc>
              <a:defRPr/>
            </a:pPr>
            <a:r>
              <a:rPr lang="en-GB" sz="1200" dirty="0">
                <a:solidFill>
                  <a:schemeClr val="bg1"/>
                </a:solidFill>
                <a:latin typeface="Avenir Light" panose="020B0402020203020204" pitchFamily="34" charset="77"/>
                <a:cs typeface="Arial" panose="020B0604020202020204" pitchFamily="34" charset="0"/>
              </a:rPr>
              <a:t>Noelle Cremer	I  Serco for ESA-ESRIN</a:t>
            </a:r>
          </a:p>
          <a:p>
            <a:pPr defTabSz="882030">
              <a:lnSpc>
                <a:spcPct val="114000"/>
              </a:lnSpc>
              <a:defRPr/>
            </a:pPr>
            <a:r>
              <a:rPr lang="en-GB" sz="1200" dirty="0">
                <a:solidFill>
                  <a:schemeClr val="bg1"/>
                </a:solidFill>
                <a:latin typeface="Avenir Light" panose="020B0402020203020204" pitchFamily="34" charset="77"/>
                <a:cs typeface="Arial" panose="020B0604020202020204" pitchFamily="34" charset="0"/>
              </a:rPr>
              <a:t>Georgia Doxani	I  Serco for ESA-ESRIN</a:t>
            </a:r>
          </a:p>
          <a:p>
            <a:pPr defTabSz="882030">
              <a:lnSpc>
                <a:spcPct val="114000"/>
              </a:lnSpc>
              <a:defRPr/>
            </a:pPr>
            <a:r>
              <a:rPr lang="en-GB" sz="1200" dirty="0">
                <a:solidFill>
                  <a:schemeClr val="bg1"/>
                </a:solidFill>
                <a:latin typeface="Avenir Light" panose="020B0402020203020204" pitchFamily="34" charset="77"/>
                <a:cs typeface="Arial" panose="020B0604020202020204" pitchFamily="34" charset="0"/>
              </a:rPr>
              <a:t>Ferran Gascon	I  ESA-ESRIN</a:t>
            </a:r>
          </a:p>
          <a:p>
            <a:pPr defTabSz="882030">
              <a:lnSpc>
                <a:spcPct val="114000"/>
              </a:lnSpc>
              <a:defRPr/>
            </a:pPr>
            <a:r>
              <a:rPr lang="en-IT" sz="1200" dirty="0">
                <a:solidFill>
                  <a:schemeClr val="bg1"/>
                </a:solidFill>
                <a:latin typeface="Avenir Light" panose="020B0402020203020204" pitchFamily="34" charset="77"/>
                <a:cs typeface="Arial" panose="020B0604020202020204" pitchFamily="34" charset="0"/>
              </a:rPr>
              <a:t>Adam Chlus</a:t>
            </a:r>
            <a:r>
              <a:rPr lang="en-GB" sz="1200" dirty="0">
                <a:solidFill>
                  <a:schemeClr val="bg1"/>
                </a:solidFill>
                <a:latin typeface="Avenir Light" panose="020B0402020203020204" pitchFamily="34" charset="77"/>
                <a:cs typeface="Arial" panose="020B0604020202020204" pitchFamily="34" charset="0"/>
              </a:rPr>
              <a:t> 		I  JPL, California Institute of Technology</a:t>
            </a:r>
          </a:p>
          <a:p>
            <a:pPr defTabSz="882030">
              <a:lnSpc>
                <a:spcPct val="114000"/>
              </a:lnSpc>
              <a:defRPr/>
            </a:pPr>
            <a:r>
              <a:rPr lang="en-GB" sz="1200" dirty="0">
                <a:solidFill>
                  <a:schemeClr val="bg1"/>
                </a:solidFill>
                <a:latin typeface="Avenir Light" panose="020B0402020203020204" pitchFamily="34" charset="77"/>
                <a:cs typeface="Arial" panose="020B0604020202020204" pitchFamily="34" charset="0"/>
              </a:rPr>
              <a:t>Philip Brodrick	I  JPL, California Institute of Technology</a:t>
            </a:r>
            <a:endParaRPr lang="en-IT" sz="1200" dirty="0">
              <a:solidFill>
                <a:schemeClr val="bg1"/>
              </a:solidFill>
              <a:latin typeface="Avenir Light" panose="020B0402020203020204" pitchFamily="34" charset="77"/>
              <a:cs typeface="Arial" panose="020B0604020202020204" pitchFamily="34" charset="0"/>
            </a:endParaRPr>
          </a:p>
          <a:p>
            <a:pPr defTabSz="882030">
              <a:lnSpc>
                <a:spcPct val="114000"/>
              </a:lnSpc>
              <a:defRPr/>
            </a:pPr>
            <a:r>
              <a:rPr lang="en-GB" sz="1200" dirty="0">
                <a:solidFill>
                  <a:schemeClr val="bg1"/>
                </a:solidFill>
                <a:latin typeface="Avenir Light" panose="020B0402020203020204" pitchFamily="34" charset="77"/>
                <a:cs typeface="Arial" panose="020B0604020202020204" pitchFamily="34" charset="0"/>
              </a:rPr>
              <a:t>David Thompson	I  JPL, California Institute of Technology</a:t>
            </a:r>
          </a:p>
          <a:p>
            <a:pPr defTabSz="882030">
              <a:lnSpc>
                <a:spcPct val="114000"/>
              </a:lnSpc>
              <a:defRPr/>
            </a:pPr>
            <a:r>
              <a:rPr lang="en-GB" sz="1200" dirty="0">
                <a:solidFill>
                  <a:schemeClr val="bg1"/>
                </a:solidFill>
                <a:latin typeface="Avenir Light" panose="020B0402020203020204" pitchFamily="34" charset="77"/>
                <a:cs typeface="Arial" panose="020B0604020202020204" pitchFamily="34" charset="0"/>
              </a:rPr>
              <a:t>Philip Townsend	I  JPL, University of Wisconsin</a:t>
            </a:r>
          </a:p>
        </p:txBody>
      </p:sp>
    </p:spTree>
    <p:extLst>
      <p:ext uri="{BB962C8B-B14F-4D97-AF65-F5344CB8AC3E}">
        <p14:creationId xmlns:p14="http://schemas.microsoft.com/office/powerpoint/2010/main" val="2180329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1112AE-077B-D04E-BD3D-75745A49D24D}"/>
              </a:ext>
            </a:extLst>
          </p:cNvPr>
          <p:cNvSpPr txBox="1"/>
          <p:nvPr/>
        </p:nvSpPr>
        <p:spPr>
          <a:xfrm>
            <a:off x="2734233" y="384550"/>
            <a:ext cx="5519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AVHRR GEOLOCATION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6AF168-A273-CC48-BDCE-3B3A67837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912" y="3097431"/>
            <a:ext cx="4105243" cy="29512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FD7D13-D2C8-804F-81AB-130A1AE57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945" y="3023363"/>
            <a:ext cx="4283673" cy="24470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A18F91-FDED-8E45-804F-2C8CA66C7D77}"/>
              </a:ext>
            </a:extLst>
          </p:cNvPr>
          <p:cNvSpPr txBox="1"/>
          <p:nvPr/>
        </p:nvSpPr>
        <p:spPr>
          <a:xfrm>
            <a:off x="8034755" y="6048703"/>
            <a:ext cx="243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From </a:t>
            </a:r>
            <a:r>
              <a:rPr lang="en-US" sz="1200" dirty="0" err="1"/>
              <a:t>Franch</a:t>
            </a:r>
            <a:r>
              <a:rPr lang="en-US" sz="1200" dirty="0"/>
              <a:t> et al., 2017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B4C2AF-D32E-A7DC-F3E4-1CCACA719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456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F1529EF-54AD-AA45-8ED6-0B5F63109FE3}"/>
              </a:ext>
            </a:extLst>
          </p:cNvPr>
          <p:cNvSpPr txBox="1"/>
          <p:nvPr/>
        </p:nvSpPr>
        <p:spPr>
          <a:xfrm>
            <a:off x="2910301" y="1752765"/>
            <a:ext cx="6264801" cy="1552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55">
              <a:lnSpc>
                <a:spcPct val="120000"/>
              </a:lnSpc>
              <a:defRPr/>
            </a:pPr>
            <a:r>
              <a:rPr lang="en-GB" sz="20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venir Book" panose="02000503020000020003" pitchFamily="2" charset="0"/>
                <a:cs typeface="Avenir"/>
              </a:rPr>
              <a:t>Free and open access policy to Earth Observation imagery has stimulated the development and operational use of Atmospheric Correction (AC) processors for generating Bottom-of-Atmosphere (BOA) products </a:t>
            </a:r>
            <a:endParaRPr lang="en-US" sz="20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Avenir Book" panose="02000503020000020003" pitchFamily="2" charset="0"/>
              <a:cs typeface="Avenir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E918D6-1FDC-F546-A41F-AFAD351E5381}"/>
              </a:ext>
            </a:extLst>
          </p:cNvPr>
          <p:cNvSpPr/>
          <p:nvPr/>
        </p:nvSpPr>
        <p:spPr>
          <a:xfrm>
            <a:off x="2910301" y="4573782"/>
            <a:ext cx="4248472" cy="1437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0060">
              <a:lnSpc>
                <a:spcPct val="150000"/>
              </a:lnSpc>
              <a:defRPr/>
            </a:pPr>
            <a:r>
              <a:rPr lang="en-US" sz="20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venir Book" panose="02000503020000020003" pitchFamily="2" charset="0"/>
                <a:cs typeface="Avenir"/>
              </a:rPr>
              <a:t>The objective is to point out:</a:t>
            </a:r>
            <a:endParaRPr lang="en-US" sz="2000" u="sng" kern="0" spc="20" dirty="0">
              <a:solidFill>
                <a:sysClr val="windowText" lastClr="000000">
                  <a:lumMod val="75000"/>
                  <a:lumOff val="25000"/>
                </a:sysClr>
              </a:solidFill>
              <a:latin typeface="Avenir Book" panose="02000503020000020003" pitchFamily="2" charset="0"/>
              <a:cs typeface="Avenir"/>
            </a:endParaRPr>
          </a:p>
          <a:p>
            <a:pPr marL="285736" indent="-285736" defTabSz="80006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u="sng" kern="0" spc="2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venir Book" panose="02000503020000020003" pitchFamily="2" charset="0"/>
                <a:cs typeface="Avenir"/>
              </a:rPr>
              <a:t>Strengths &amp; Weaknesses</a:t>
            </a:r>
          </a:p>
          <a:p>
            <a:pPr marL="285736" indent="-285736" defTabSz="80006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u="sng" kern="0" spc="2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venir Book" panose="02000503020000020003" pitchFamily="2" charset="0"/>
                <a:cs typeface="Avenir"/>
              </a:rPr>
              <a:t>Commonalities &amp; Differences</a:t>
            </a:r>
            <a:endParaRPr lang="en-US" sz="20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Avenir Book" panose="02000503020000020003" pitchFamily="2" charset="0"/>
              <a:cs typeface="Avenir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03F08C-5BD3-904E-9799-062C5CA4F4CB}"/>
              </a:ext>
            </a:extLst>
          </p:cNvPr>
          <p:cNvSpPr txBox="1">
            <a:spLocks/>
          </p:cNvSpPr>
          <p:nvPr/>
        </p:nvSpPr>
        <p:spPr>
          <a:xfrm>
            <a:off x="1338887" y="4804027"/>
            <a:ext cx="540080" cy="523220"/>
          </a:xfrm>
          <a:prstGeom prst="rect">
            <a:avLst/>
          </a:prstGeom>
          <a:solidFill>
            <a:srgbClr val="002F6D"/>
          </a:solidFill>
        </p:spPr>
        <p:txBody>
          <a:bodyPr wrap="square" rtlCol="0">
            <a:spAutoFit/>
          </a:bodyPr>
          <a:lstStyle/>
          <a:p>
            <a:pPr algn="ctr" defTabSz="914355">
              <a:defRPr/>
            </a:pPr>
            <a:r>
              <a:rPr lang="en-US" sz="2800" kern="0" dirty="0">
                <a:solidFill>
                  <a:srgbClr val="FFFFFF"/>
                </a:solidFill>
                <a:latin typeface="Avenir Book" panose="02000503020000020003" pitchFamily="2" charset="0"/>
                <a:cs typeface="Avenir"/>
              </a:rPr>
              <a:t>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C19293-2A54-284D-9DC4-654BFBF5A884}"/>
              </a:ext>
            </a:extLst>
          </p:cNvPr>
          <p:cNvSpPr txBox="1"/>
          <p:nvPr/>
        </p:nvSpPr>
        <p:spPr>
          <a:xfrm>
            <a:off x="1922216" y="4803263"/>
            <a:ext cx="540000" cy="523220"/>
          </a:xfrm>
          <a:prstGeom prst="rect">
            <a:avLst/>
          </a:prstGeom>
          <a:solidFill>
            <a:srgbClr val="7ABDDB"/>
          </a:solidFill>
        </p:spPr>
        <p:txBody>
          <a:bodyPr wrap="square" rtlCol="0">
            <a:spAutoFit/>
          </a:bodyPr>
          <a:lstStyle/>
          <a:p>
            <a:pPr algn="ctr" defTabSz="914355">
              <a:defRPr/>
            </a:pPr>
            <a:r>
              <a:rPr lang="en-US" sz="28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venir Book" panose="02000503020000020003" pitchFamily="2" charset="0"/>
                <a:cs typeface="Avenir"/>
              </a:rPr>
              <a:t>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62CCE7-82E2-0241-8B8A-6C256662142D}"/>
              </a:ext>
            </a:extLst>
          </p:cNvPr>
          <p:cNvSpPr txBox="1"/>
          <p:nvPr/>
        </p:nvSpPr>
        <p:spPr>
          <a:xfrm>
            <a:off x="1350805" y="5423812"/>
            <a:ext cx="540000" cy="523220"/>
          </a:xfrm>
          <a:prstGeom prst="rect">
            <a:avLst/>
          </a:prstGeom>
          <a:solidFill>
            <a:srgbClr val="7ABDDB"/>
          </a:solidFill>
        </p:spPr>
        <p:txBody>
          <a:bodyPr wrap="square" rtlCol="0">
            <a:spAutoFit/>
          </a:bodyPr>
          <a:lstStyle/>
          <a:p>
            <a:pPr algn="ctr" defTabSz="914355">
              <a:defRPr/>
            </a:pPr>
            <a:r>
              <a:rPr lang="en-US" sz="28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venir Book" panose="02000503020000020003" pitchFamily="2" charset="0"/>
                <a:cs typeface="Avenir"/>
              </a:rPr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01479E-2981-594D-AAC2-A51BA21C7301}"/>
              </a:ext>
            </a:extLst>
          </p:cNvPr>
          <p:cNvSpPr txBox="1"/>
          <p:nvPr/>
        </p:nvSpPr>
        <p:spPr>
          <a:xfrm>
            <a:off x="1926492" y="5423813"/>
            <a:ext cx="540000" cy="523220"/>
          </a:xfrm>
          <a:prstGeom prst="rect">
            <a:avLst/>
          </a:prstGeom>
          <a:solidFill>
            <a:srgbClr val="002F6D"/>
          </a:solidFill>
        </p:spPr>
        <p:txBody>
          <a:bodyPr wrap="square" rtlCol="0">
            <a:spAutoFit/>
          </a:bodyPr>
          <a:lstStyle/>
          <a:p>
            <a:pPr algn="ctr" defTabSz="914355">
              <a:defRPr/>
            </a:pPr>
            <a:r>
              <a:rPr lang="en-US" sz="2800" kern="0" dirty="0">
                <a:solidFill>
                  <a:sysClr val="window" lastClr="FFFFFF"/>
                </a:solidFill>
                <a:latin typeface="Avenir Book" panose="02000503020000020003" pitchFamily="2" charset="0"/>
                <a:cs typeface="Avenir"/>
              </a:rPr>
              <a:t>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573E69-F4FE-1348-99D6-6980FAFD7262}"/>
              </a:ext>
            </a:extLst>
          </p:cNvPr>
          <p:cNvSpPr/>
          <p:nvPr/>
        </p:nvSpPr>
        <p:spPr>
          <a:xfrm>
            <a:off x="1349556" y="1923028"/>
            <a:ext cx="1156278" cy="1161205"/>
          </a:xfrm>
          <a:prstGeom prst="rect">
            <a:avLst/>
          </a:prstGeom>
          <a:solidFill>
            <a:srgbClr val="7ABDDB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914355">
              <a:defRPr/>
            </a:pPr>
            <a:endParaRPr lang="en-US" sz="2000" kern="0" dirty="0">
              <a:solidFill>
                <a:sysClr val="window" lastClr="FFFFFF"/>
              </a:solidFill>
              <a:latin typeface="Avenir Book" panose="02000503020000020003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4267E2-6B1E-5340-BACD-A4519DA4C8A7}"/>
              </a:ext>
            </a:extLst>
          </p:cNvPr>
          <p:cNvSpPr txBox="1"/>
          <p:nvPr/>
        </p:nvSpPr>
        <p:spPr>
          <a:xfrm>
            <a:off x="1325073" y="2604549"/>
            <a:ext cx="1131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kern="0" dirty="0">
                <a:latin typeface="Avenir Book" panose="02000503020000020003" pitchFamily="2" charset="0"/>
                <a:cs typeface="Avenir"/>
              </a:rPr>
              <a:t>OPEN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0CD1D0-968E-734F-B94A-494F40F8EDF8}"/>
              </a:ext>
            </a:extLst>
          </p:cNvPr>
          <p:cNvSpPr txBox="1"/>
          <p:nvPr/>
        </p:nvSpPr>
        <p:spPr>
          <a:xfrm>
            <a:off x="1349556" y="2833822"/>
            <a:ext cx="1131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kern="0" dirty="0">
                <a:latin typeface="Avenir Book" panose="02000503020000020003" pitchFamily="2" charset="0"/>
                <a:cs typeface="Avenir"/>
              </a:rPr>
              <a:t>ACCESS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0CFA233E-C473-3547-929E-D28F1E0EB6C4}"/>
              </a:ext>
            </a:extLst>
          </p:cNvPr>
          <p:cNvSpPr txBox="1">
            <a:spLocks/>
          </p:cNvSpPr>
          <p:nvPr/>
        </p:nvSpPr>
        <p:spPr>
          <a:xfrm>
            <a:off x="1145792" y="830717"/>
            <a:ext cx="5528969" cy="65057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355">
              <a:defRPr/>
            </a:pPr>
            <a:r>
              <a:rPr lang="en-US" sz="28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venir Book" panose="02000503020000020003" pitchFamily="2" charset="0"/>
              </a:rPr>
              <a:t> </a:t>
            </a:r>
            <a:r>
              <a:rPr lang="en-US" sz="44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venir Book" panose="02000503020000020003" pitchFamily="2" charset="0"/>
                <a:cs typeface="Avenir"/>
              </a:rPr>
              <a:t>W</a:t>
            </a:r>
            <a:r>
              <a:rPr lang="en-US" sz="28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venir Book" panose="02000503020000020003" pitchFamily="2" charset="0"/>
                <a:cs typeface="Avenir"/>
              </a:rPr>
              <a:t>HY</a:t>
            </a:r>
            <a:r>
              <a:rPr lang="en-US" sz="40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venir Book" panose="02000503020000020003" pitchFamily="2" charset="0"/>
                <a:cs typeface="Avenir"/>
              </a:rPr>
              <a:t>?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B1A3A44-D592-6541-B8A0-A400D0BC08A4}"/>
              </a:ext>
            </a:extLst>
          </p:cNvPr>
          <p:cNvCxnSpPr>
            <a:cxnSpLocks/>
          </p:cNvCxnSpPr>
          <p:nvPr/>
        </p:nvCxnSpPr>
        <p:spPr>
          <a:xfrm>
            <a:off x="1325073" y="1610141"/>
            <a:ext cx="1723617" cy="0"/>
          </a:xfrm>
          <a:prstGeom prst="line">
            <a:avLst/>
          </a:prstGeom>
          <a:noFill/>
          <a:ln w="571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1705C94-A522-B543-AB8A-5B6E6311AA0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3567" y="1982149"/>
            <a:ext cx="547015" cy="547015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62A57C55-D0C1-B9EC-3B6A-F6872FEBC8EA}"/>
              </a:ext>
            </a:extLst>
          </p:cNvPr>
          <p:cNvSpPr txBox="1">
            <a:spLocks/>
          </p:cNvSpPr>
          <p:nvPr/>
        </p:nvSpPr>
        <p:spPr>
          <a:xfrm>
            <a:off x="1145792" y="3693148"/>
            <a:ext cx="5528969" cy="65057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355">
              <a:defRPr/>
            </a:pPr>
            <a:r>
              <a:rPr lang="en-US" sz="28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venir Book" panose="02000503020000020003" pitchFamily="2" charset="0"/>
              </a:rPr>
              <a:t> </a:t>
            </a:r>
            <a:r>
              <a:rPr lang="en-US" sz="44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venir Book" panose="02000503020000020003" pitchFamily="2" charset="0"/>
                <a:cs typeface="Avenir"/>
              </a:rPr>
              <a:t>W</a:t>
            </a:r>
            <a:r>
              <a:rPr lang="en-US" sz="28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venir Book" panose="02000503020000020003" pitchFamily="2" charset="0"/>
                <a:cs typeface="Avenir"/>
              </a:rPr>
              <a:t>HAT</a:t>
            </a:r>
            <a:r>
              <a:rPr lang="en-US" sz="40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venir Book" panose="02000503020000020003" pitchFamily="2" charset="0"/>
                <a:cs typeface="Avenir"/>
              </a:rPr>
              <a:t>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583FB48-D2DC-4323-46FC-D6E235839A25}"/>
              </a:ext>
            </a:extLst>
          </p:cNvPr>
          <p:cNvCxnSpPr>
            <a:cxnSpLocks/>
          </p:cNvCxnSpPr>
          <p:nvPr/>
        </p:nvCxnSpPr>
        <p:spPr>
          <a:xfrm>
            <a:off x="1325073" y="4472572"/>
            <a:ext cx="1723617" cy="0"/>
          </a:xfrm>
          <a:prstGeom prst="line">
            <a:avLst/>
          </a:prstGeom>
          <a:noFill/>
          <a:ln w="571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7198573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">
            <a:extLst>
              <a:ext uri="{FF2B5EF4-FFF2-40B4-BE49-F238E27FC236}">
                <a16:creationId xmlns:a16="http://schemas.microsoft.com/office/drawing/2014/main" id="{828B976D-99EC-5140-9C48-A04053F21F43}"/>
              </a:ext>
            </a:extLst>
          </p:cNvPr>
          <p:cNvSpPr txBox="1">
            <a:spLocks/>
          </p:cNvSpPr>
          <p:nvPr/>
        </p:nvSpPr>
        <p:spPr>
          <a:xfrm>
            <a:off x="1119276" y="1043860"/>
            <a:ext cx="5528969" cy="65057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355">
              <a:defRPr/>
            </a:pPr>
            <a:r>
              <a:rPr lang="en-US" sz="28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venir Book" panose="02000503020000020003" pitchFamily="2" charset="0"/>
              </a:rPr>
              <a:t> </a:t>
            </a:r>
            <a:r>
              <a:rPr lang="en-US" sz="44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venir Book" panose="02000503020000020003" pitchFamily="2" charset="0"/>
                <a:cs typeface="Avenir"/>
              </a:rPr>
              <a:t>H</a:t>
            </a:r>
            <a:r>
              <a:rPr lang="en-US" sz="28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venir Book" panose="02000503020000020003" pitchFamily="2" charset="0"/>
                <a:cs typeface="Avenir"/>
              </a:rPr>
              <a:t>OW</a:t>
            </a:r>
            <a:r>
              <a:rPr lang="en-US" sz="40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venir Book" panose="02000503020000020003" pitchFamily="2" charset="0"/>
                <a:cs typeface="Avenir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C30B1C-0C74-E54F-88B7-8789F2E30D31}"/>
              </a:ext>
            </a:extLst>
          </p:cNvPr>
          <p:cNvSpPr txBox="1"/>
          <p:nvPr/>
        </p:nvSpPr>
        <p:spPr>
          <a:xfrm>
            <a:off x="1259346" y="3669530"/>
            <a:ext cx="2455162" cy="1188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GB" sz="1500" b="1" dirty="0">
                <a:solidFill>
                  <a:srgbClr val="595959"/>
                </a:solidFill>
                <a:latin typeface="Avenir Book" panose="02000503020000020003" pitchFamily="2" charset="0"/>
              </a:rPr>
              <a:t>Coordinators &amp; Participants </a:t>
            </a:r>
          </a:p>
          <a:p>
            <a:pPr marL="0" lvl="1" algn="ctr"/>
            <a:r>
              <a:rPr lang="en-GB" sz="1400" dirty="0">
                <a:solidFill>
                  <a:srgbClr val="595959"/>
                </a:solidFill>
                <a:latin typeface="Avenir Book" panose="02000503020000020003" pitchFamily="2" charset="0"/>
                <a:cs typeface="Avenir"/>
              </a:rPr>
              <a:t>discussed all the major points and defined the inter-comparison procedure. </a:t>
            </a:r>
            <a:endParaRPr lang="en-US" sz="1400" dirty="0">
              <a:solidFill>
                <a:srgbClr val="595959"/>
              </a:solidFill>
              <a:latin typeface="Avenir Book" panose="02000503020000020003" pitchFamily="2" charset="0"/>
              <a:cs typeface="Avenir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8C5074-06A4-EF4F-84F5-8119A7CB3360}"/>
              </a:ext>
            </a:extLst>
          </p:cNvPr>
          <p:cNvSpPr txBox="1"/>
          <p:nvPr/>
        </p:nvSpPr>
        <p:spPr>
          <a:xfrm>
            <a:off x="4379774" y="3669530"/>
            <a:ext cx="24646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GB" sz="1500" b="1" dirty="0">
                <a:solidFill>
                  <a:srgbClr val="595959"/>
                </a:solidFill>
                <a:latin typeface="Avenir Book" panose="02000503020000020003" pitchFamily="2" charset="0"/>
              </a:rPr>
              <a:t>Participants</a:t>
            </a:r>
            <a:r>
              <a:rPr lang="en-GB" sz="1463" b="1" dirty="0">
                <a:solidFill>
                  <a:srgbClr val="595959"/>
                </a:solidFill>
                <a:latin typeface="Avenir Book" panose="02000503020000020003" pitchFamily="2" charset="0"/>
              </a:rPr>
              <a:t> </a:t>
            </a:r>
          </a:p>
          <a:p>
            <a:pPr marL="0" lvl="1" algn="ctr"/>
            <a:r>
              <a:rPr lang="en-GB" sz="1400" dirty="0">
                <a:solidFill>
                  <a:srgbClr val="595959"/>
                </a:solidFill>
                <a:latin typeface="Avenir Book" panose="02000503020000020003" pitchFamily="2" charset="0"/>
                <a:cs typeface="Avenir"/>
              </a:rPr>
              <a:t>applied their AC schemes on a set of test sites keeping the processing parameters constant. The results were submitted for analysis to ACIX coordinators. </a:t>
            </a:r>
            <a:endParaRPr lang="en-US" sz="1400" dirty="0">
              <a:solidFill>
                <a:srgbClr val="595959"/>
              </a:solidFill>
              <a:latin typeface="Avenir Book" panose="02000503020000020003" pitchFamily="2" charset="0"/>
              <a:cs typeface="Avenir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3668A18-371B-3D40-AC58-9B72F8628183}"/>
              </a:ext>
            </a:extLst>
          </p:cNvPr>
          <p:cNvSpPr/>
          <p:nvPr/>
        </p:nvSpPr>
        <p:spPr>
          <a:xfrm>
            <a:off x="4379515" y="2498384"/>
            <a:ext cx="2464956" cy="1029795"/>
          </a:xfrm>
          <a:prstGeom prst="roundRect">
            <a:avLst/>
          </a:prstGeom>
          <a:solidFill>
            <a:srgbClr val="002F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6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E86E9A-D2A2-574E-A522-643CBE7A9D08}"/>
              </a:ext>
            </a:extLst>
          </p:cNvPr>
          <p:cNvSpPr txBox="1"/>
          <p:nvPr/>
        </p:nvSpPr>
        <p:spPr>
          <a:xfrm>
            <a:off x="4421188" y="2747998"/>
            <a:ext cx="2375200" cy="583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596" b="1" dirty="0">
                <a:solidFill>
                  <a:schemeClr val="bg1"/>
                </a:solidFill>
                <a:latin typeface="Avenir Book" panose="02000503020000020003" pitchFamily="2" charset="0"/>
                <a:cs typeface="Avenir"/>
              </a:rPr>
              <a:t>Application of the AC processors 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3DC72BB-EB5A-734D-8648-25D36E3B0B1E}"/>
              </a:ext>
            </a:extLst>
          </p:cNvPr>
          <p:cNvSpPr/>
          <p:nvPr/>
        </p:nvSpPr>
        <p:spPr>
          <a:xfrm>
            <a:off x="7558182" y="2498384"/>
            <a:ext cx="2464956" cy="1029795"/>
          </a:xfrm>
          <a:prstGeom prst="roundRect">
            <a:avLst/>
          </a:prstGeom>
          <a:solidFill>
            <a:srgbClr val="002F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596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1D1CB3-9C86-EE4D-AF46-338460A06ADE}"/>
              </a:ext>
            </a:extLst>
          </p:cNvPr>
          <p:cNvSpPr txBox="1"/>
          <p:nvPr/>
        </p:nvSpPr>
        <p:spPr>
          <a:xfrm>
            <a:off x="7558169" y="2844466"/>
            <a:ext cx="2464971" cy="337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596" b="1" dirty="0">
                <a:solidFill>
                  <a:schemeClr val="bg1"/>
                </a:solidFill>
                <a:latin typeface="Avenir Book" panose="02000503020000020003" pitchFamily="2" charset="0"/>
                <a:cs typeface="Avenir"/>
              </a:rPr>
              <a:t>Analysis of the results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6097C0-6BB6-4E44-BECB-AEA8724CDB9F}"/>
              </a:ext>
            </a:extLst>
          </p:cNvPr>
          <p:cNvSpPr txBox="1"/>
          <p:nvPr/>
        </p:nvSpPr>
        <p:spPr>
          <a:xfrm>
            <a:off x="7601439" y="3669260"/>
            <a:ext cx="2464698" cy="1507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>
              <a:lnSpc>
                <a:spcPct val="90000"/>
              </a:lnSpc>
            </a:pPr>
            <a:r>
              <a:rPr lang="en-GB" sz="1500" b="1" dirty="0">
                <a:solidFill>
                  <a:srgbClr val="595959"/>
                </a:solidFill>
                <a:latin typeface="Avenir Book" panose="02000503020000020003" pitchFamily="2" charset="0"/>
              </a:rPr>
              <a:t>Coordinators</a:t>
            </a:r>
          </a:p>
          <a:p>
            <a:pPr marL="0" lvl="1" algn="ctr">
              <a:lnSpc>
                <a:spcPct val="90000"/>
              </a:lnSpc>
              <a:spcAft>
                <a:spcPct val="20000"/>
              </a:spcAft>
            </a:pPr>
            <a:r>
              <a:rPr lang="en-GB" sz="1400" dirty="0">
                <a:solidFill>
                  <a:srgbClr val="595959"/>
                </a:solidFill>
                <a:latin typeface="Avenir Book" panose="02000503020000020003" pitchFamily="2" charset="0"/>
                <a:cs typeface="Avenir"/>
              </a:rPr>
              <a:t>processed the AC results and assessed the inter-comparison metrics. The results presented and discussed with the participants. </a:t>
            </a:r>
            <a:endParaRPr lang="en-US" sz="1400" dirty="0">
              <a:solidFill>
                <a:srgbClr val="595959"/>
              </a:solidFill>
              <a:latin typeface="Avenir Book" panose="02000503020000020003" pitchFamily="2" charset="0"/>
              <a:cs typeface="Avenir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23C0D44-5926-CE43-95CF-C408745F9353}"/>
              </a:ext>
            </a:extLst>
          </p:cNvPr>
          <p:cNvSpPr/>
          <p:nvPr/>
        </p:nvSpPr>
        <p:spPr>
          <a:xfrm>
            <a:off x="1259346" y="2543399"/>
            <a:ext cx="2414698" cy="1029795"/>
          </a:xfrm>
          <a:prstGeom prst="roundRect">
            <a:avLst/>
          </a:prstGeom>
          <a:solidFill>
            <a:srgbClr val="002F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6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A74617-E0C1-594E-A04B-2D15856B0271}"/>
              </a:ext>
            </a:extLst>
          </p:cNvPr>
          <p:cNvSpPr txBox="1"/>
          <p:nvPr/>
        </p:nvSpPr>
        <p:spPr>
          <a:xfrm>
            <a:off x="1286538" y="2625224"/>
            <a:ext cx="2300098" cy="828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596" b="1" dirty="0">
                <a:solidFill>
                  <a:schemeClr val="bg1"/>
                </a:solidFill>
                <a:latin typeface="Avenir Book" panose="02000503020000020003" pitchFamily="2" charset="0"/>
                <a:cs typeface="Avenir"/>
              </a:rPr>
              <a:t>Definition of the</a:t>
            </a:r>
          </a:p>
          <a:p>
            <a:pPr lvl="0"/>
            <a:r>
              <a:rPr lang="en-GB" sz="1596" b="1" dirty="0">
                <a:solidFill>
                  <a:schemeClr val="bg1"/>
                </a:solidFill>
                <a:latin typeface="Avenir Book" panose="02000503020000020003" pitchFamily="2" charset="0"/>
                <a:cs typeface="Angsana New" panose="02020603050405020304" pitchFamily="18" charset="-34"/>
              </a:rPr>
              <a:t>inter-comparison</a:t>
            </a:r>
            <a:r>
              <a:rPr lang="en-GB" sz="1596" b="1" dirty="0">
                <a:solidFill>
                  <a:schemeClr val="bg1"/>
                </a:solidFill>
                <a:latin typeface="Avenir Book" panose="02000503020000020003" pitchFamily="2" charset="0"/>
                <a:cs typeface="Avenir"/>
              </a:rPr>
              <a:t> protocol</a:t>
            </a: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298EBBAB-8735-994E-9047-0668E9CB0A5B}"/>
              </a:ext>
            </a:extLst>
          </p:cNvPr>
          <p:cNvSpPr/>
          <p:nvPr/>
        </p:nvSpPr>
        <p:spPr>
          <a:xfrm>
            <a:off x="6987243" y="2875425"/>
            <a:ext cx="466724" cy="359018"/>
          </a:xfrm>
          <a:prstGeom prst="rightArrow">
            <a:avLst/>
          </a:prstGeom>
          <a:solidFill>
            <a:srgbClr val="002F6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6" dirty="0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5EF85D97-2A06-F744-8BA0-75EF176E1F79}"/>
              </a:ext>
            </a:extLst>
          </p:cNvPr>
          <p:cNvSpPr/>
          <p:nvPr/>
        </p:nvSpPr>
        <p:spPr>
          <a:xfrm>
            <a:off x="3834333" y="2844465"/>
            <a:ext cx="466724" cy="359018"/>
          </a:xfrm>
          <a:prstGeom prst="rightArrow">
            <a:avLst/>
          </a:prstGeom>
          <a:solidFill>
            <a:srgbClr val="002F6D"/>
          </a:solidFill>
          <a:ln>
            <a:solidFill>
              <a:srgbClr val="00493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6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D7BB7BF-BA55-174A-9B08-D1F9891B0EB3}"/>
              </a:ext>
            </a:extLst>
          </p:cNvPr>
          <p:cNvCxnSpPr>
            <a:cxnSpLocks/>
          </p:cNvCxnSpPr>
          <p:nvPr/>
        </p:nvCxnSpPr>
        <p:spPr>
          <a:xfrm>
            <a:off x="1325073" y="1827846"/>
            <a:ext cx="1723617" cy="0"/>
          </a:xfrm>
          <a:prstGeom prst="line">
            <a:avLst/>
          </a:prstGeom>
          <a:noFill/>
          <a:ln w="571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9627352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Freeform 19">
            <a:extLst>
              <a:ext uri="{FF2B5EF4-FFF2-40B4-BE49-F238E27FC236}">
                <a16:creationId xmlns:a16="http://schemas.microsoft.com/office/drawing/2014/main" id="{33F072F8-BC4A-3049-B010-F8B92C95DC89}"/>
              </a:ext>
            </a:extLst>
          </p:cNvPr>
          <p:cNvGrpSpPr/>
          <p:nvPr/>
        </p:nvGrpSpPr>
        <p:grpSpPr>
          <a:xfrm>
            <a:off x="2951363" y="3269759"/>
            <a:ext cx="2052001" cy="712306"/>
            <a:chOff x="0" y="0"/>
            <a:chExt cx="2051999" cy="712305"/>
          </a:xfrm>
        </p:grpSpPr>
        <p:sp>
          <p:nvSpPr>
            <p:cNvPr id="100" name="Shape">
              <a:extLst>
                <a:ext uri="{FF2B5EF4-FFF2-40B4-BE49-F238E27FC236}">
                  <a16:creationId xmlns:a16="http://schemas.microsoft.com/office/drawing/2014/main" id="{32782158-6421-5244-80B9-1C4B04D82840}"/>
                </a:ext>
              </a:extLst>
            </p:cNvPr>
            <p:cNvSpPr/>
            <p:nvPr/>
          </p:nvSpPr>
          <p:spPr>
            <a:xfrm>
              <a:off x="0" y="20059"/>
              <a:ext cx="2052000" cy="672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cubicBezTo>
                    <a:pt x="0" y="1612"/>
                    <a:pt x="342" y="0"/>
                    <a:pt x="764" y="0"/>
                  </a:cubicBezTo>
                  <a:lnTo>
                    <a:pt x="20836" y="0"/>
                  </a:lnTo>
                  <a:cubicBezTo>
                    <a:pt x="21258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21258" y="21600"/>
                    <a:pt x="20836" y="21600"/>
                  </a:cubicBezTo>
                  <a:lnTo>
                    <a:pt x="764" y="21600"/>
                  </a:lnTo>
                  <a:cubicBezTo>
                    <a:pt x="342" y="21600"/>
                    <a:pt x="0" y="19988"/>
                    <a:pt x="0" y="18000"/>
                  </a:cubicBezTo>
                  <a:lnTo>
                    <a:pt x="0" y="3600"/>
                  </a:lnTo>
                  <a:close/>
                </a:path>
              </a:pathLst>
            </a:custGeom>
            <a:solidFill>
              <a:srgbClr val="9BBB59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700087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EEECE1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 Roman"/>
              </a:endParaRPr>
            </a:p>
          </p:txBody>
        </p:sp>
        <p:sp>
          <p:nvSpPr>
            <p:cNvPr id="101" name="Atmospheric Correction…">
              <a:extLst>
                <a:ext uri="{FF2B5EF4-FFF2-40B4-BE49-F238E27FC236}">
                  <a16:creationId xmlns:a16="http://schemas.microsoft.com/office/drawing/2014/main" id="{944F9B08-D679-014E-8F26-7498E36E6EF9}"/>
                </a:ext>
              </a:extLst>
            </p:cNvPr>
            <p:cNvSpPr txBox="1"/>
            <p:nvPr/>
          </p:nvSpPr>
          <p:spPr>
            <a:xfrm>
              <a:off x="12700" y="0"/>
              <a:ext cx="2026601" cy="7123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89579" tIns="89579" rIns="89579" bIns="89579" numCol="1" anchor="ctr">
              <a:spAutoFit/>
            </a:bodyPr>
            <a:lstStyle/>
            <a:p>
              <a:pPr marL="0" marR="0" lvl="0" indent="0" algn="ctr" defTabSz="700087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>
                  <a:solidFill>
                    <a:srgbClr val="EEECE1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r>
                <a: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Avenir"/>
                  <a:ea typeface="Avenir"/>
                  <a:cs typeface="Avenir"/>
                  <a:sym typeface="Avenir Roman"/>
                </a:rPr>
                <a:t>Atmospheric </a:t>
              </a:r>
              <a:r>
                <a: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Avenir"/>
                  <a:ea typeface="Avenir"/>
                  <a:cs typeface="Avenir"/>
                  <a:sym typeface="Avenir Roman"/>
                </a:rPr>
                <a:t>Correction</a:t>
              </a:r>
              <a:r>
                <a: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Avenir"/>
                  <a:ea typeface="Avenir"/>
                  <a:cs typeface="Avenir"/>
                  <a:sym typeface="Avenir Roman"/>
                </a:rPr>
                <a:t> </a:t>
              </a:r>
            </a:p>
            <a:p>
              <a:pPr marL="0" marR="0" lvl="0" indent="0" algn="ctr" defTabSz="700087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>
                  <a:solidFill>
                    <a:srgbClr val="EEECE1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r>
                <a: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Avenir"/>
                  <a:ea typeface="Avenir"/>
                  <a:cs typeface="Avenir"/>
                  <a:sym typeface="Avenir Roman"/>
                </a:rPr>
                <a:t>Inter-comparison</a:t>
              </a:r>
            </a:p>
          </p:txBody>
        </p:sp>
      </p:grpSp>
      <p:sp>
        <p:nvSpPr>
          <p:cNvPr id="102" name="Rectangle 18">
            <a:extLst>
              <a:ext uri="{FF2B5EF4-FFF2-40B4-BE49-F238E27FC236}">
                <a16:creationId xmlns:a16="http://schemas.microsoft.com/office/drawing/2014/main" id="{49F2D435-6785-E046-9926-88845D68571B}"/>
              </a:ext>
            </a:extLst>
          </p:cNvPr>
          <p:cNvSpPr/>
          <p:nvPr/>
        </p:nvSpPr>
        <p:spPr>
          <a:xfrm>
            <a:off x="8743191" y="2514004"/>
            <a:ext cx="2700001" cy="444802"/>
          </a:xfrm>
          <a:prstGeom prst="rect">
            <a:avLst/>
          </a:prstGeom>
          <a:solidFill>
            <a:srgbClr val="C0504D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20000"/>
              </a:lnSpc>
              <a:defRPr sz="2000">
                <a:solidFill>
                  <a:srgbClr val="EEECE1"/>
                </a:solidFill>
                <a:latin typeface="Avenir"/>
                <a:ea typeface="Avenir"/>
                <a:cs typeface="Avenir"/>
                <a:sym typeface="Avenir Roman"/>
              </a:defRPr>
            </a:lvl1pPr>
          </a:lstStyle>
          <a:p>
            <a:pPr marL="0" marR="0" lvl="0" indent="0" algn="ctr" defTabSz="6858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venir"/>
                <a:sym typeface="Avenir Roman"/>
              </a:rPr>
              <a:t>CMIX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venir"/>
                <a:sym typeface="Avenir Roman"/>
              </a:rPr>
              <a:t>-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venir"/>
                <a:sym typeface="Avenir Roman"/>
              </a:rPr>
              <a:t>II</a:t>
            </a:r>
          </a:p>
        </p:txBody>
      </p:sp>
      <p:grpSp>
        <p:nvGrpSpPr>
          <p:cNvPr id="103" name="Freeform 20">
            <a:extLst>
              <a:ext uri="{FF2B5EF4-FFF2-40B4-BE49-F238E27FC236}">
                <a16:creationId xmlns:a16="http://schemas.microsoft.com/office/drawing/2014/main" id="{DB066E15-2982-C541-AE53-AF2D32EDA553}"/>
              </a:ext>
            </a:extLst>
          </p:cNvPr>
          <p:cNvGrpSpPr/>
          <p:nvPr/>
        </p:nvGrpSpPr>
        <p:grpSpPr>
          <a:xfrm>
            <a:off x="4404114" y="4139341"/>
            <a:ext cx="2052001" cy="595637"/>
            <a:chOff x="0" y="27474"/>
            <a:chExt cx="2052000" cy="595635"/>
          </a:xfrm>
        </p:grpSpPr>
        <p:sp>
          <p:nvSpPr>
            <p:cNvPr id="104" name="Shape">
              <a:extLst>
                <a:ext uri="{FF2B5EF4-FFF2-40B4-BE49-F238E27FC236}">
                  <a16:creationId xmlns:a16="http://schemas.microsoft.com/office/drawing/2014/main" id="{88A17B4E-B115-BB44-B914-788660117E94}"/>
                </a:ext>
              </a:extLst>
            </p:cNvPr>
            <p:cNvSpPr/>
            <p:nvPr/>
          </p:nvSpPr>
          <p:spPr>
            <a:xfrm>
              <a:off x="0" y="41337"/>
              <a:ext cx="2052000" cy="56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cubicBezTo>
                    <a:pt x="0" y="1612"/>
                    <a:pt x="342" y="0"/>
                    <a:pt x="764" y="0"/>
                  </a:cubicBezTo>
                  <a:lnTo>
                    <a:pt x="20836" y="0"/>
                  </a:lnTo>
                  <a:cubicBezTo>
                    <a:pt x="21258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21258" y="21600"/>
                    <a:pt x="20836" y="21600"/>
                  </a:cubicBezTo>
                  <a:lnTo>
                    <a:pt x="764" y="21600"/>
                  </a:lnTo>
                  <a:cubicBezTo>
                    <a:pt x="342" y="21600"/>
                    <a:pt x="0" y="19988"/>
                    <a:pt x="0" y="18000"/>
                  </a:cubicBezTo>
                  <a:lnTo>
                    <a:pt x="0" y="3600"/>
                  </a:lnTo>
                  <a:close/>
                </a:path>
              </a:pathLst>
            </a:custGeom>
            <a:solidFill>
              <a:srgbClr val="9BBB59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700087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 Roman"/>
              </a:endParaRPr>
            </a:p>
          </p:txBody>
        </p:sp>
        <p:sp>
          <p:nvSpPr>
            <p:cNvPr id="105" name="Processors over…">
              <a:extLst>
                <a:ext uri="{FF2B5EF4-FFF2-40B4-BE49-F238E27FC236}">
                  <a16:creationId xmlns:a16="http://schemas.microsoft.com/office/drawing/2014/main" id="{86F4DFE3-670E-1746-9B60-2C333D1B795F}"/>
                </a:ext>
              </a:extLst>
            </p:cNvPr>
            <p:cNvSpPr txBox="1"/>
            <p:nvPr/>
          </p:nvSpPr>
          <p:spPr>
            <a:xfrm>
              <a:off x="12700" y="27474"/>
              <a:ext cx="2026601" cy="5956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89579" tIns="89579" rIns="89579" bIns="89579" numCol="1" anchor="ctr">
              <a:spAutoFit/>
            </a:bodyPr>
            <a:lstStyle/>
            <a:p>
              <a:pPr marL="0" marR="0" lvl="0" indent="0" algn="ctr" defTabSz="700087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r>
                <a:rPr kumimoji="0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"/>
                  <a:ea typeface="Avenir"/>
                  <a:cs typeface="Avenir"/>
                  <a:sym typeface="Avenir Roman"/>
                </a:rPr>
                <a:t>Processors over </a:t>
              </a:r>
            </a:p>
            <a:p>
              <a:pPr marL="0" marR="0" lvl="0" indent="0" algn="ctr" defTabSz="700087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"/>
                  <a:ea typeface="Avenir"/>
                  <a:cs typeface="Avenir"/>
                  <a:sym typeface="Avenir Roman"/>
                </a:rPr>
                <a:t>AQUATIC sites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 Roman"/>
              </a:endParaRPr>
            </a:p>
          </p:txBody>
        </p:sp>
      </p:grpSp>
      <p:grpSp>
        <p:nvGrpSpPr>
          <p:cNvPr id="106" name="Freeform 21">
            <a:extLst>
              <a:ext uri="{FF2B5EF4-FFF2-40B4-BE49-F238E27FC236}">
                <a16:creationId xmlns:a16="http://schemas.microsoft.com/office/drawing/2014/main" id="{F5A1E181-6FD0-CF48-9039-28FF4C122215}"/>
              </a:ext>
            </a:extLst>
          </p:cNvPr>
          <p:cNvGrpSpPr/>
          <p:nvPr/>
        </p:nvGrpSpPr>
        <p:grpSpPr>
          <a:xfrm>
            <a:off x="9003658" y="3545003"/>
            <a:ext cx="2179067" cy="856880"/>
            <a:chOff x="0" y="0"/>
            <a:chExt cx="2179066" cy="856879"/>
          </a:xfrm>
        </p:grpSpPr>
        <p:sp>
          <p:nvSpPr>
            <p:cNvPr id="107" name="Shape">
              <a:extLst>
                <a:ext uri="{FF2B5EF4-FFF2-40B4-BE49-F238E27FC236}">
                  <a16:creationId xmlns:a16="http://schemas.microsoft.com/office/drawing/2014/main" id="{EE56D9D3-2D0F-EF43-AA00-C4DB2615FE84}"/>
                </a:ext>
              </a:extLst>
            </p:cNvPr>
            <p:cNvSpPr/>
            <p:nvPr/>
          </p:nvSpPr>
          <p:spPr>
            <a:xfrm>
              <a:off x="-1" y="0"/>
              <a:ext cx="2179067" cy="856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cubicBezTo>
                    <a:pt x="0" y="1612"/>
                    <a:pt x="342" y="0"/>
                    <a:pt x="764" y="0"/>
                  </a:cubicBezTo>
                  <a:lnTo>
                    <a:pt x="20836" y="0"/>
                  </a:lnTo>
                  <a:cubicBezTo>
                    <a:pt x="21258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21258" y="21600"/>
                    <a:pt x="20836" y="21600"/>
                  </a:cubicBezTo>
                  <a:lnTo>
                    <a:pt x="764" y="21600"/>
                  </a:lnTo>
                  <a:cubicBezTo>
                    <a:pt x="342" y="21600"/>
                    <a:pt x="0" y="19988"/>
                    <a:pt x="0" y="18000"/>
                  </a:cubicBezTo>
                  <a:lnTo>
                    <a:pt x="0" y="3600"/>
                  </a:lnTo>
                  <a:close/>
                </a:path>
              </a:pathLst>
            </a:custGeom>
            <a:solidFill>
              <a:srgbClr val="C0504D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700087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8" name="Cloud Masking…">
              <a:extLst>
                <a:ext uri="{FF2B5EF4-FFF2-40B4-BE49-F238E27FC236}">
                  <a16:creationId xmlns:a16="http://schemas.microsoft.com/office/drawing/2014/main" id="{D4F260A5-ACCF-3947-9ED1-E4DF72038E3E}"/>
                </a:ext>
              </a:extLst>
            </p:cNvPr>
            <p:cNvSpPr txBox="1"/>
            <p:nvPr/>
          </p:nvSpPr>
          <p:spPr>
            <a:xfrm>
              <a:off x="12699" y="72286"/>
              <a:ext cx="2153668" cy="7123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89579" tIns="89579" rIns="89579" bIns="89579" numCol="1" anchor="ctr">
              <a:spAutoFit/>
            </a:bodyPr>
            <a:lstStyle/>
            <a:p>
              <a:pPr marL="0" marR="0" lvl="0" indent="0" algn="ctr" defTabSz="700087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>
                  <a:solidFill>
                    <a:srgbClr val="EEECE1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r>
                <a: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Avenir"/>
                  <a:ea typeface="Avenir"/>
                  <a:cs typeface="Avenir"/>
                  <a:sym typeface="Avenir Roman"/>
                </a:rPr>
                <a:t>Cloud Masking</a:t>
              </a:r>
            </a:p>
            <a:p>
              <a:pPr marL="0" marR="0" lvl="0" indent="0" algn="ctr" defTabSz="700087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>
                  <a:solidFill>
                    <a:srgbClr val="EEECE1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r>
                <a: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Avenir"/>
                  <a:ea typeface="Avenir"/>
                  <a:cs typeface="Avenir"/>
                  <a:sym typeface="Avenir Roman"/>
                </a:rPr>
                <a:t>Inter-comparison</a:t>
              </a:r>
            </a:p>
          </p:txBody>
        </p:sp>
      </p:grpSp>
      <p:grpSp>
        <p:nvGrpSpPr>
          <p:cNvPr id="109" name="Freeform 22">
            <a:extLst>
              <a:ext uri="{FF2B5EF4-FFF2-40B4-BE49-F238E27FC236}">
                <a16:creationId xmlns:a16="http://schemas.microsoft.com/office/drawing/2014/main" id="{DF83C136-2819-D740-8C07-DB3C8D1CD5C0}"/>
              </a:ext>
            </a:extLst>
          </p:cNvPr>
          <p:cNvGrpSpPr/>
          <p:nvPr/>
        </p:nvGrpSpPr>
        <p:grpSpPr>
          <a:xfrm>
            <a:off x="1337430" y="4132834"/>
            <a:ext cx="2052002" cy="595637"/>
            <a:chOff x="0" y="27474"/>
            <a:chExt cx="2052000" cy="595635"/>
          </a:xfrm>
        </p:grpSpPr>
        <p:sp>
          <p:nvSpPr>
            <p:cNvPr id="110" name="Shape">
              <a:extLst>
                <a:ext uri="{FF2B5EF4-FFF2-40B4-BE49-F238E27FC236}">
                  <a16:creationId xmlns:a16="http://schemas.microsoft.com/office/drawing/2014/main" id="{ADE3781A-1908-8F4E-84A5-6A4149CECA75}"/>
                </a:ext>
              </a:extLst>
            </p:cNvPr>
            <p:cNvSpPr/>
            <p:nvPr/>
          </p:nvSpPr>
          <p:spPr>
            <a:xfrm>
              <a:off x="0" y="41337"/>
              <a:ext cx="2052000" cy="56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cubicBezTo>
                    <a:pt x="0" y="1612"/>
                    <a:pt x="342" y="0"/>
                    <a:pt x="764" y="0"/>
                  </a:cubicBezTo>
                  <a:lnTo>
                    <a:pt x="20836" y="0"/>
                  </a:lnTo>
                  <a:cubicBezTo>
                    <a:pt x="21258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21258" y="21600"/>
                    <a:pt x="20836" y="21600"/>
                  </a:cubicBezTo>
                  <a:lnTo>
                    <a:pt x="764" y="21600"/>
                  </a:lnTo>
                  <a:cubicBezTo>
                    <a:pt x="342" y="21600"/>
                    <a:pt x="0" y="19988"/>
                    <a:pt x="0" y="18000"/>
                  </a:cubicBezTo>
                  <a:lnTo>
                    <a:pt x="0" y="3600"/>
                  </a:lnTo>
                  <a:close/>
                </a:path>
              </a:pathLst>
            </a:custGeom>
            <a:solidFill>
              <a:srgbClr val="9BBB59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700087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 Roman"/>
              </a:endParaRPr>
            </a:p>
          </p:txBody>
        </p:sp>
        <p:sp>
          <p:nvSpPr>
            <p:cNvPr id="111" name="Processors over…">
              <a:extLst>
                <a:ext uri="{FF2B5EF4-FFF2-40B4-BE49-F238E27FC236}">
                  <a16:creationId xmlns:a16="http://schemas.microsoft.com/office/drawing/2014/main" id="{92E5ED34-5D6D-CC4F-A058-AB10881DC8D3}"/>
                </a:ext>
              </a:extLst>
            </p:cNvPr>
            <p:cNvSpPr txBox="1"/>
            <p:nvPr/>
          </p:nvSpPr>
          <p:spPr>
            <a:xfrm>
              <a:off x="12700" y="27474"/>
              <a:ext cx="2026601" cy="5956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89579" tIns="89579" rIns="89579" bIns="89579" numCol="1" anchor="ctr">
              <a:spAutoFit/>
            </a:bodyPr>
            <a:lstStyle/>
            <a:p>
              <a:pPr marL="0" marR="0" lvl="0" indent="0" algn="ctr" defTabSz="700087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r>
                <a:rPr kumimoji="0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"/>
                  <a:ea typeface="Avenir"/>
                  <a:cs typeface="Avenir"/>
                  <a:sym typeface="Avenir Roman"/>
                </a:rPr>
                <a:t>Processors over </a:t>
              </a:r>
            </a:p>
            <a:p>
              <a:pPr marL="0" marR="0" lvl="0" indent="0" algn="ctr" defTabSz="700087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"/>
                  <a:ea typeface="Avenir"/>
                  <a:cs typeface="Avenir"/>
                  <a:sym typeface="Avenir Roman"/>
                </a:rPr>
                <a:t>LAND sites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 Roman"/>
              </a:endParaRPr>
            </a:p>
          </p:txBody>
        </p:sp>
      </p:grpSp>
      <p:sp>
        <p:nvSpPr>
          <p:cNvPr id="112" name="TextBox 24">
            <a:extLst>
              <a:ext uri="{FF2B5EF4-FFF2-40B4-BE49-F238E27FC236}">
                <a16:creationId xmlns:a16="http://schemas.microsoft.com/office/drawing/2014/main" id="{C127DA8D-9885-304E-850F-66A97C570B71}"/>
              </a:ext>
            </a:extLst>
          </p:cNvPr>
          <p:cNvSpPr txBox="1"/>
          <p:nvPr/>
        </p:nvSpPr>
        <p:spPr>
          <a:xfrm>
            <a:off x="1377083" y="5557440"/>
            <a:ext cx="1829666" cy="369332"/>
          </a:xfrm>
          <a:prstGeom prst="rect">
            <a:avLst/>
          </a:prstGeom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800"/>
            </a:lvl1pPr>
          </a:lstStyle>
          <a:p>
            <a:pPr defTabSz="685800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PRISMA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, EnMAP</a:t>
            </a:r>
            <a:endParaRPr kern="0" dirty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13" name="TextBox 27">
            <a:extLst>
              <a:ext uri="{FF2B5EF4-FFF2-40B4-BE49-F238E27FC236}">
                <a16:creationId xmlns:a16="http://schemas.microsoft.com/office/drawing/2014/main" id="{A044BFA2-0FCB-0749-AE7C-5959750D69CA}"/>
              </a:ext>
            </a:extLst>
          </p:cNvPr>
          <p:cNvSpPr txBox="1"/>
          <p:nvPr/>
        </p:nvSpPr>
        <p:spPr>
          <a:xfrm>
            <a:off x="4416814" y="5391912"/>
            <a:ext cx="2236234" cy="646331"/>
          </a:xfrm>
          <a:prstGeom prst="rect">
            <a:avLst/>
          </a:prstGeom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800"/>
            </a:lvl1pPr>
          </a:lstStyle>
          <a:p>
            <a:pPr defTabSz="685800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Sentinel-2, Landsat-8 &amp; PRISMA</a:t>
            </a:r>
          </a:p>
        </p:txBody>
      </p:sp>
      <p:sp>
        <p:nvSpPr>
          <p:cNvPr id="114" name="TextBox 29">
            <a:extLst>
              <a:ext uri="{FF2B5EF4-FFF2-40B4-BE49-F238E27FC236}">
                <a16:creationId xmlns:a16="http://schemas.microsoft.com/office/drawing/2014/main" id="{27547DAE-B365-5B49-965C-1902E8E82C75}"/>
              </a:ext>
            </a:extLst>
          </p:cNvPr>
          <p:cNvSpPr txBox="1"/>
          <p:nvPr/>
        </p:nvSpPr>
        <p:spPr>
          <a:xfrm>
            <a:off x="8969876" y="5353775"/>
            <a:ext cx="2246629" cy="646331"/>
          </a:xfrm>
          <a:prstGeom prst="rect">
            <a:avLst/>
          </a:prstGeom>
          <a:ln w="12700">
            <a:solidFill>
              <a:srgbClr val="254061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800"/>
            </a:lvl1pPr>
          </a:lstStyle>
          <a:p>
            <a:pPr defTabSz="685800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Sentinel-2, Landsat-8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&amp;</a:t>
            </a:r>
            <a:r>
              <a:rPr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PRISMA</a:t>
            </a:r>
          </a:p>
        </p:txBody>
      </p:sp>
      <p:sp>
        <p:nvSpPr>
          <p:cNvPr id="115" name="Straight Arrow Connector 30">
            <a:extLst>
              <a:ext uri="{FF2B5EF4-FFF2-40B4-BE49-F238E27FC236}">
                <a16:creationId xmlns:a16="http://schemas.microsoft.com/office/drawing/2014/main" id="{98A83487-4864-3649-9BB2-E8AD447DBD18}"/>
              </a:ext>
            </a:extLst>
          </p:cNvPr>
          <p:cNvSpPr/>
          <p:nvPr/>
        </p:nvSpPr>
        <p:spPr>
          <a:xfrm flipH="1">
            <a:off x="10093190" y="4373308"/>
            <a:ext cx="0" cy="981346"/>
          </a:xfrm>
          <a:prstGeom prst="line">
            <a:avLst/>
          </a:prstGeom>
          <a:ln w="12700">
            <a:solidFill>
              <a:srgbClr val="254061"/>
            </a:solidFill>
            <a:tailEnd type="triangle"/>
          </a:ln>
        </p:spPr>
        <p:txBody>
          <a:bodyPr lIns="45719" rIns="45719"/>
          <a:lstStyle/>
          <a:p>
            <a:pPr defTabSz="6858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sz="13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16" name="Straight Arrow Connector 33">
            <a:extLst>
              <a:ext uri="{FF2B5EF4-FFF2-40B4-BE49-F238E27FC236}">
                <a16:creationId xmlns:a16="http://schemas.microsoft.com/office/drawing/2014/main" id="{462F019B-33D9-BB4B-94D3-B9DC4C006515}"/>
              </a:ext>
            </a:extLst>
          </p:cNvPr>
          <p:cNvSpPr/>
          <p:nvPr/>
        </p:nvSpPr>
        <p:spPr>
          <a:xfrm>
            <a:off x="10093192" y="2965410"/>
            <a:ext cx="0" cy="579592"/>
          </a:xfrm>
          <a:prstGeom prst="line">
            <a:avLst/>
          </a:prstGeom>
          <a:ln w="12700">
            <a:solidFill>
              <a:srgbClr val="254061"/>
            </a:solidFill>
            <a:tailEnd type="triangle"/>
          </a:ln>
        </p:spPr>
        <p:txBody>
          <a:bodyPr lIns="45719" rIns="45719"/>
          <a:lstStyle/>
          <a:p>
            <a:pPr defTabSz="6858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sz="13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17" name="Straight Arrow Connector 39">
            <a:extLst>
              <a:ext uri="{FF2B5EF4-FFF2-40B4-BE49-F238E27FC236}">
                <a16:creationId xmlns:a16="http://schemas.microsoft.com/office/drawing/2014/main" id="{45C63EC1-B9C1-A440-B382-A281F79A38CB}"/>
              </a:ext>
            </a:extLst>
          </p:cNvPr>
          <p:cNvSpPr/>
          <p:nvPr/>
        </p:nvSpPr>
        <p:spPr>
          <a:xfrm flipH="1">
            <a:off x="2455549" y="3962006"/>
            <a:ext cx="1502401" cy="191200"/>
          </a:xfrm>
          <a:prstGeom prst="line">
            <a:avLst/>
          </a:prstGeom>
          <a:ln w="12700">
            <a:solidFill>
              <a:srgbClr val="254061"/>
            </a:solidFill>
            <a:tailEnd type="triangle"/>
          </a:ln>
        </p:spPr>
        <p:txBody>
          <a:bodyPr lIns="45719" rIns="45719"/>
          <a:lstStyle/>
          <a:p>
            <a:pPr defTabSz="6858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sz="13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18" name="Straight Arrow Connector 42">
            <a:extLst>
              <a:ext uri="{FF2B5EF4-FFF2-40B4-BE49-F238E27FC236}">
                <a16:creationId xmlns:a16="http://schemas.microsoft.com/office/drawing/2014/main" id="{AC6C407A-B6E5-574F-80A0-61F729038EE6}"/>
              </a:ext>
            </a:extLst>
          </p:cNvPr>
          <p:cNvSpPr/>
          <p:nvPr/>
        </p:nvSpPr>
        <p:spPr>
          <a:xfrm>
            <a:off x="3957949" y="3962006"/>
            <a:ext cx="1583333" cy="191200"/>
          </a:xfrm>
          <a:prstGeom prst="line">
            <a:avLst/>
          </a:prstGeom>
          <a:ln w="12700">
            <a:solidFill>
              <a:srgbClr val="254061"/>
            </a:solidFill>
            <a:tailEnd type="triangle"/>
          </a:ln>
        </p:spPr>
        <p:txBody>
          <a:bodyPr lIns="45719" rIns="45719"/>
          <a:lstStyle/>
          <a:p>
            <a:pPr defTabSz="6858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sz="13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19" name="Straight Arrow Connector 45">
            <a:extLst>
              <a:ext uri="{FF2B5EF4-FFF2-40B4-BE49-F238E27FC236}">
                <a16:creationId xmlns:a16="http://schemas.microsoft.com/office/drawing/2014/main" id="{DD9E3D56-D89A-4A40-9CA5-66607C6D626C}"/>
              </a:ext>
            </a:extLst>
          </p:cNvPr>
          <p:cNvSpPr/>
          <p:nvPr/>
        </p:nvSpPr>
        <p:spPr>
          <a:xfrm>
            <a:off x="2339371" y="4705168"/>
            <a:ext cx="0" cy="810935"/>
          </a:xfrm>
          <a:prstGeom prst="line">
            <a:avLst/>
          </a:prstGeom>
          <a:ln w="12700">
            <a:solidFill>
              <a:srgbClr val="254061"/>
            </a:solidFill>
            <a:tailEnd type="triangle"/>
          </a:ln>
        </p:spPr>
        <p:txBody>
          <a:bodyPr lIns="45719" rIns="45719"/>
          <a:lstStyle/>
          <a:p>
            <a:pPr defTabSz="6858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sz="13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20" name="Straight Arrow Connector 48">
            <a:extLst>
              <a:ext uri="{FF2B5EF4-FFF2-40B4-BE49-F238E27FC236}">
                <a16:creationId xmlns:a16="http://schemas.microsoft.com/office/drawing/2014/main" id="{956E0986-9AB5-4244-BFB2-DE927E0C45F3}"/>
              </a:ext>
            </a:extLst>
          </p:cNvPr>
          <p:cNvSpPr/>
          <p:nvPr/>
        </p:nvSpPr>
        <p:spPr>
          <a:xfrm>
            <a:off x="5541281" y="4696475"/>
            <a:ext cx="1" cy="695439"/>
          </a:xfrm>
          <a:prstGeom prst="line">
            <a:avLst/>
          </a:prstGeom>
          <a:ln w="12700">
            <a:solidFill>
              <a:srgbClr val="254061"/>
            </a:solidFill>
            <a:tailEnd type="triangle"/>
          </a:ln>
        </p:spPr>
        <p:txBody>
          <a:bodyPr lIns="45719" rIns="45719"/>
          <a:lstStyle/>
          <a:p>
            <a:pPr defTabSz="6858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sz="13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21" name="Rectangle 17">
            <a:extLst>
              <a:ext uri="{FF2B5EF4-FFF2-40B4-BE49-F238E27FC236}">
                <a16:creationId xmlns:a16="http://schemas.microsoft.com/office/drawing/2014/main" id="{990DAFB7-C9DC-9944-9894-34087A84F48F}"/>
              </a:ext>
            </a:extLst>
          </p:cNvPr>
          <p:cNvSpPr/>
          <p:nvPr/>
        </p:nvSpPr>
        <p:spPr>
          <a:xfrm>
            <a:off x="2628743" y="2473466"/>
            <a:ext cx="2700001" cy="444802"/>
          </a:xfrm>
          <a:prstGeom prst="rect">
            <a:avLst/>
          </a:prstGeom>
          <a:solidFill>
            <a:srgbClr val="9BBB59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20000"/>
              </a:lnSpc>
              <a:defRPr sz="2000">
                <a:solidFill>
                  <a:srgbClr val="EEECE1"/>
                </a:solidFill>
                <a:latin typeface="Avenir"/>
                <a:ea typeface="Avenir"/>
                <a:cs typeface="Avenir"/>
                <a:sym typeface="Avenir Roman"/>
              </a:defRPr>
            </a:lvl1pPr>
          </a:lstStyle>
          <a:p>
            <a:pPr marL="0" marR="0" lvl="0" indent="0" algn="ctr" defTabSz="6858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venir"/>
                <a:sym typeface="Avenir Roman"/>
              </a:rPr>
              <a:t>ACIX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venir"/>
                <a:sym typeface="Avenir Roman"/>
              </a:rPr>
              <a:t>-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venir"/>
                <a:sym typeface="Avenir Roman"/>
              </a:rPr>
              <a:t>III </a:t>
            </a:r>
          </a:p>
        </p:txBody>
      </p:sp>
      <p:sp>
        <p:nvSpPr>
          <p:cNvPr id="122" name="Straight Arrow Connector 36">
            <a:extLst>
              <a:ext uri="{FF2B5EF4-FFF2-40B4-BE49-F238E27FC236}">
                <a16:creationId xmlns:a16="http://schemas.microsoft.com/office/drawing/2014/main" id="{7E6D8A6C-96A6-E24C-9747-C9E13509C4C0}"/>
              </a:ext>
            </a:extLst>
          </p:cNvPr>
          <p:cNvSpPr/>
          <p:nvPr/>
        </p:nvSpPr>
        <p:spPr>
          <a:xfrm>
            <a:off x="3957949" y="2958806"/>
            <a:ext cx="0" cy="345300"/>
          </a:xfrm>
          <a:prstGeom prst="line">
            <a:avLst/>
          </a:prstGeom>
          <a:ln w="12700">
            <a:solidFill>
              <a:srgbClr val="254061"/>
            </a:solidFill>
            <a:tailEnd type="triangle"/>
          </a:ln>
        </p:spPr>
        <p:txBody>
          <a:bodyPr lIns="45719" rIns="45719"/>
          <a:lstStyle/>
          <a:p>
            <a:pPr defTabSz="6858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sz="13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26" name="Title 3">
            <a:extLst>
              <a:ext uri="{FF2B5EF4-FFF2-40B4-BE49-F238E27FC236}">
                <a16:creationId xmlns:a16="http://schemas.microsoft.com/office/drawing/2014/main" id="{628FA8C3-EE49-294F-AB2C-E15934D6BC5F}"/>
              </a:ext>
            </a:extLst>
          </p:cNvPr>
          <p:cNvSpPr txBox="1">
            <a:spLocks/>
          </p:cNvSpPr>
          <p:nvPr/>
        </p:nvSpPr>
        <p:spPr>
          <a:xfrm>
            <a:off x="1119276" y="1043860"/>
            <a:ext cx="5528969" cy="65057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355">
              <a:defRPr/>
            </a:pPr>
            <a:r>
              <a:rPr lang="en-US" sz="28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venir Book" panose="02000503020000020003" pitchFamily="2" charset="0"/>
              </a:rPr>
              <a:t> </a:t>
            </a:r>
            <a:r>
              <a:rPr lang="en-US" sz="44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venir Book" panose="02000503020000020003" pitchFamily="2" charset="0"/>
                <a:cs typeface="Avenir"/>
              </a:rPr>
              <a:t>H</a:t>
            </a:r>
            <a:r>
              <a:rPr lang="en-US" sz="28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venir Book" panose="02000503020000020003" pitchFamily="2" charset="0"/>
                <a:cs typeface="Avenir"/>
              </a:rPr>
              <a:t>OW</a:t>
            </a:r>
            <a:r>
              <a:rPr lang="en-US" sz="40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venir Book" panose="02000503020000020003" pitchFamily="2" charset="0"/>
                <a:cs typeface="Avenir"/>
              </a:rPr>
              <a:t>?</a:t>
            </a:r>
          </a:p>
        </p:txBody>
      </p: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66893F41-1236-3F47-BF0B-7F55ED2B709C}"/>
              </a:ext>
            </a:extLst>
          </p:cNvPr>
          <p:cNvCxnSpPr>
            <a:cxnSpLocks/>
          </p:cNvCxnSpPr>
          <p:nvPr/>
        </p:nvCxnSpPr>
        <p:spPr>
          <a:xfrm>
            <a:off x="1325073" y="1827846"/>
            <a:ext cx="1723617" cy="0"/>
          </a:xfrm>
          <a:prstGeom prst="line">
            <a:avLst/>
          </a:prstGeom>
          <a:noFill/>
          <a:ln w="571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1440847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D2EF9581-EA82-BF4D-B234-98E6B456C6E3}"/>
              </a:ext>
            </a:extLst>
          </p:cNvPr>
          <p:cNvSpPr/>
          <p:nvPr/>
        </p:nvSpPr>
        <p:spPr>
          <a:xfrm>
            <a:off x="7247666" y="5504774"/>
            <a:ext cx="1593633" cy="30380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rgbClr val="404026"/>
                </a:solidFill>
                <a:latin typeface="Avenir"/>
                <a:cs typeface="Avenir"/>
                <a:sym typeface="Calibri"/>
              </a:rPr>
              <a:t>Philip </a:t>
            </a:r>
            <a:r>
              <a:rPr lang="en-US" sz="1200" b="1" kern="0" dirty="0" err="1">
                <a:solidFill>
                  <a:srgbClr val="404026"/>
                </a:solidFill>
                <a:latin typeface="Avenir"/>
                <a:cs typeface="Avenir"/>
                <a:sym typeface="Calibri"/>
              </a:rPr>
              <a:t>Brodrick</a:t>
            </a:r>
            <a:r>
              <a:rPr lang="en-US" sz="1200" b="1" kern="0" dirty="0">
                <a:solidFill>
                  <a:srgbClr val="404026"/>
                </a:solidFill>
                <a:latin typeface="Avenir"/>
                <a:cs typeface="Avenir"/>
                <a:sym typeface="Calibri"/>
              </a:rPr>
              <a:t> </a:t>
            </a:r>
            <a:endParaRPr lang="en-GB" sz="1200" b="1" kern="0" dirty="0">
              <a:solidFill>
                <a:srgbClr val="404026"/>
              </a:solidFill>
              <a:latin typeface="Avenir"/>
              <a:cs typeface="Avenir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1B12E5-B816-714C-9B84-DAE1FACFB54A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t="29606" r="27852"/>
          <a:stretch/>
        </p:blipFill>
        <p:spPr>
          <a:xfrm>
            <a:off x="7710028" y="4762977"/>
            <a:ext cx="720000" cy="720000"/>
          </a:xfrm>
          <a:prstGeom prst="ellipse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6F1399F7-E6B0-EC43-A342-231F7B5C116E}"/>
              </a:ext>
            </a:extLst>
          </p:cNvPr>
          <p:cNvSpPr/>
          <p:nvPr/>
        </p:nvSpPr>
        <p:spPr>
          <a:xfrm>
            <a:off x="6108491" y="5504774"/>
            <a:ext cx="1593633" cy="30380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rgbClr val="404026"/>
                </a:solidFill>
                <a:latin typeface="Avenir"/>
                <a:cs typeface="Avenir"/>
                <a:sym typeface="Calibri"/>
              </a:rPr>
              <a:t>Adam </a:t>
            </a:r>
            <a:r>
              <a:rPr lang="en-US" sz="1200" b="1" kern="0" dirty="0" err="1">
                <a:solidFill>
                  <a:srgbClr val="404026"/>
                </a:solidFill>
                <a:latin typeface="Avenir"/>
                <a:cs typeface="Avenir"/>
                <a:sym typeface="Calibri"/>
              </a:rPr>
              <a:t>Chlus</a:t>
            </a:r>
            <a:endParaRPr lang="en-GB" sz="1200" b="1" kern="0" dirty="0">
              <a:solidFill>
                <a:srgbClr val="404026"/>
              </a:solidFill>
              <a:latin typeface="Avenir"/>
              <a:cs typeface="Avenir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07D74B-D1CF-7A44-A485-A9EA8B2C6A2E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18013" t="16780" r="20340" b="39995"/>
          <a:stretch/>
        </p:blipFill>
        <p:spPr>
          <a:xfrm>
            <a:off x="6570346" y="4762977"/>
            <a:ext cx="720000" cy="720000"/>
          </a:xfrm>
          <a:prstGeom prst="ellipse">
            <a:avLst/>
          </a:prstGeom>
        </p:spPr>
      </p:pic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0C651521-B7B1-0743-88F5-E54F96B9D621}"/>
              </a:ext>
            </a:extLst>
          </p:cNvPr>
          <p:cNvSpPr/>
          <p:nvPr/>
        </p:nvSpPr>
        <p:spPr>
          <a:xfrm>
            <a:off x="930584" y="3944620"/>
            <a:ext cx="10171257" cy="1922349"/>
          </a:xfrm>
          <a:prstGeom prst="roundRect">
            <a:avLst/>
          </a:prstGeom>
          <a:noFill/>
          <a:ln w="25400" cap="flat" cmpd="sng" algn="ctr">
            <a:solidFill>
              <a:srgbClr val="9BBB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sym typeface="Calibri"/>
            </a:endParaRPr>
          </a:p>
        </p:txBody>
      </p:sp>
      <p:grpSp>
        <p:nvGrpSpPr>
          <p:cNvPr id="99" name="Freeform 19">
            <a:extLst>
              <a:ext uri="{FF2B5EF4-FFF2-40B4-BE49-F238E27FC236}">
                <a16:creationId xmlns:a16="http://schemas.microsoft.com/office/drawing/2014/main" id="{33F072F8-BC4A-3049-B010-F8B92C95DC89}"/>
              </a:ext>
            </a:extLst>
          </p:cNvPr>
          <p:cNvGrpSpPr/>
          <p:nvPr/>
        </p:nvGrpSpPr>
        <p:grpSpPr>
          <a:xfrm>
            <a:off x="5016734" y="2397136"/>
            <a:ext cx="2052001" cy="712306"/>
            <a:chOff x="0" y="0"/>
            <a:chExt cx="2051999" cy="712305"/>
          </a:xfrm>
        </p:grpSpPr>
        <p:sp>
          <p:nvSpPr>
            <p:cNvPr id="100" name="Shape">
              <a:extLst>
                <a:ext uri="{FF2B5EF4-FFF2-40B4-BE49-F238E27FC236}">
                  <a16:creationId xmlns:a16="http://schemas.microsoft.com/office/drawing/2014/main" id="{32782158-6421-5244-80B9-1C4B04D82840}"/>
                </a:ext>
              </a:extLst>
            </p:cNvPr>
            <p:cNvSpPr/>
            <p:nvPr/>
          </p:nvSpPr>
          <p:spPr>
            <a:xfrm>
              <a:off x="0" y="20059"/>
              <a:ext cx="2052000" cy="672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cubicBezTo>
                    <a:pt x="0" y="1612"/>
                    <a:pt x="342" y="0"/>
                    <a:pt x="764" y="0"/>
                  </a:cubicBezTo>
                  <a:lnTo>
                    <a:pt x="20836" y="0"/>
                  </a:lnTo>
                  <a:cubicBezTo>
                    <a:pt x="21258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21258" y="21600"/>
                    <a:pt x="20836" y="21600"/>
                  </a:cubicBezTo>
                  <a:lnTo>
                    <a:pt x="764" y="21600"/>
                  </a:lnTo>
                  <a:cubicBezTo>
                    <a:pt x="342" y="21600"/>
                    <a:pt x="0" y="19988"/>
                    <a:pt x="0" y="18000"/>
                  </a:cubicBezTo>
                  <a:lnTo>
                    <a:pt x="0" y="3600"/>
                  </a:lnTo>
                  <a:close/>
                </a:path>
              </a:pathLst>
            </a:custGeom>
            <a:solidFill>
              <a:srgbClr val="9BBB59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700087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EEECE1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 Roman"/>
              </a:endParaRPr>
            </a:p>
          </p:txBody>
        </p:sp>
        <p:sp>
          <p:nvSpPr>
            <p:cNvPr id="101" name="Atmospheric Correction…">
              <a:extLst>
                <a:ext uri="{FF2B5EF4-FFF2-40B4-BE49-F238E27FC236}">
                  <a16:creationId xmlns:a16="http://schemas.microsoft.com/office/drawing/2014/main" id="{944F9B08-D679-014E-8F26-7498E36E6EF9}"/>
                </a:ext>
              </a:extLst>
            </p:cNvPr>
            <p:cNvSpPr txBox="1"/>
            <p:nvPr/>
          </p:nvSpPr>
          <p:spPr>
            <a:xfrm>
              <a:off x="12700" y="0"/>
              <a:ext cx="2026601" cy="7123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89579" tIns="89579" rIns="89579" bIns="89579" numCol="1" anchor="ctr">
              <a:spAutoFit/>
            </a:bodyPr>
            <a:lstStyle/>
            <a:p>
              <a:pPr marL="0" marR="0" lvl="0" indent="0" algn="ctr" defTabSz="700087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>
                  <a:solidFill>
                    <a:srgbClr val="EEECE1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r>
                <a: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Avenir"/>
                  <a:ea typeface="Avenir"/>
                  <a:cs typeface="Avenir"/>
                  <a:sym typeface="Avenir Roman"/>
                </a:rPr>
                <a:t>Atmospheric </a:t>
              </a:r>
              <a:r>
                <a: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Avenir"/>
                  <a:ea typeface="Avenir"/>
                  <a:cs typeface="Avenir"/>
                  <a:sym typeface="Avenir Roman"/>
                </a:rPr>
                <a:t>Correction</a:t>
              </a:r>
              <a:r>
                <a: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Avenir"/>
                  <a:ea typeface="Avenir"/>
                  <a:cs typeface="Avenir"/>
                  <a:sym typeface="Avenir Roman"/>
                </a:rPr>
                <a:t> </a:t>
              </a:r>
            </a:p>
            <a:p>
              <a:pPr marL="0" marR="0" lvl="0" indent="0" algn="ctr" defTabSz="700087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>
                  <a:solidFill>
                    <a:srgbClr val="EEECE1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r>
                <a: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Avenir"/>
                  <a:ea typeface="Avenir"/>
                  <a:cs typeface="Avenir"/>
                  <a:sym typeface="Avenir Roman"/>
                </a:rPr>
                <a:t>Inter-comparison</a:t>
              </a:r>
            </a:p>
          </p:txBody>
        </p:sp>
      </p:grpSp>
      <p:grpSp>
        <p:nvGrpSpPr>
          <p:cNvPr id="109" name="Freeform 22">
            <a:extLst>
              <a:ext uri="{FF2B5EF4-FFF2-40B4-BE49-F238E27FC236}">
                <a16:creationId xmlns:a16="http://schemas.microsoft.com/office/drawing/2014/main" id="{DF83C136-2819-D740-8C07-DB3C8D1CD5C0}"/>
              </a:ext>
            </a:extLst>
          </p:cNvPr>
          <p:cNvGrpSpPr/>
          <p:nvPr/>
        </p:nvGrpSpPr>
        <p:grpSpPr>
          <a:xfrm>
            <a:off x="5004034" y="3614773"/>
            <a:ext cx="2052002" cy="595637"/>
            <a:chOff x="0" y="27474"/>
            <a:chExt cx="2052000" cy="595635"/>
          </a:xfrm>
        </p:grpSpPr>
        <p:sp>
          <p:nvSpPr>
            <p:cNvPr id="110" name="Shape">
              <a:extLst>
                <a:ext uri="{FF2B5EF4-FFF2-40B4-BE49-F238E27FC236}">
                  <a16:creationId xmlns:a16="http://schemas.microsoft.com/office/drawing/2014/main" id="{ADE3781A-1908-8F4E-84A5-6A4149CECA75}"/>
                </a:ext>
              </a:extLst>
            </p:cNvPr>
            <p:cNvSpPr/>
            <p:nvPr/>
          </p:nvSpPr>
          <p:spPr>
            <a:xfrm>
              <a:off x="0" y="41337"/>
              <a:ext cx="2052000" cy="56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cubicBezTo>
                    <a:pt x="0" y="1612"/>
                    <a:pt x="342" y="0"/>
                    <a:pt x="764" y="0"/>
                  </a:cubicBezTo>
                  <a:lnTo>
                    <a:pt x="20836" y="0"/>
                  </a:lnTo>
                  <a:cubicBezTo>
                    <a:pt x="21258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21258" y="21600"/>
                    <a:pt x="20836" y="21600"/>
                  </a:cubicBezTo>
                  <a:lnTo>
                    <a:pt x="764" y="21600"/>
                  </a:lnTo>
                  <a:cubicBezTo>
                    <a:pt x="342" y="21600"/>
                    <a:pt x="0" y="19988"/>
                    <a:pt x="0" y="18000"/>
                  </a:cubicBezTo>
                  <a:lnTo>
                    <a:pt x="0" y="3600"/>
                  </a:lnTo>
                  <a:close/>
                </a:path>
              </a:pathLst>
            </a:custGeom>
            <a:solidFill>
              <a:srgbClr val="9BBB59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700087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 Roman"/>
              </a:endParaRPr>
            </a:p>
          </p:txBody>
        </p:sp>
        <p:sp>
          <p:nvSpPr>
            <p:cNvPr id="111" name="Processors over…">
              <a:extLst>
                <a:ext uri="{FF2B5EF4-FFF2-40B4-BE49-F238E27FC236}">
                  <a16:creationId xmlns:a16="http://schemas.microsoft.com/office/drawing/2014/main" id="{92E5ED34-5D6D-CC4F-A058-AB10881DC8D3}"/>
                </a:ext>
              </a:extLst>
            </p:cNvPr>
            <p:cNvSpPr txBox="1"/>
            <p:nvPr/>
          </p:nvSpPr>
          <p:spPr>
            <a:xfrm>
              <a:off x="12700" y="27474"/>
              <a:ext cx="2026601" cy="5956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89579" tIns="89579" rIns="89579" bIns="89579" numCol="1" anchor="ctr">
              <a:spAutoFit/>
            </a:bodyPr>
            <a:lstStyle/>
            <a:p>
              <a:pPr marL="0" marR="0" lvl="0" indent="0" algn="ctr" defTabSz="700087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r>
                <a:rPr kumimoji="0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"/>
                  <a:ea typeface="Avenir"/>
                  <a:cs typeface="Avenir"/>
                  <a:sym typeface="Avenir Roman"/>
                </a:rPr>
                <a:t>Processors over </a:t>
              </a:r>
            </a:p>
            <a:p>
              <a:pPr marL="0" marR="0" lvl="0" indent="0" algn="ctr" defTabSz="700087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"/>
                  <a:ea typeface="Avenir"/>
                  <a:cs typeface="Avenir"/>
                  <a:sym typeface="Avenir Roman"/>
                </a:rPr>
                <a:t>LAND sites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 Roman"/>
              </a:endParaRPr>
            </a:p>
          </p:txBody>
        </p:sp>
      </p:grpSp>
      <p:sp>
        <p:nvSpPr>
          <p:cNvPr id="117" name="Straight Arrow Connector 39">
            <a:extLst>
              <a:ext uri="{FF2B5EF4-FFF2-40B4-BE49-F238E27FC236}">
                <a16:creationId xmlns:a16="http://schemas.microsoft.com/office/drawing/2014/main" id="{45C63EC1-B9C1-A440-B382-A281F79A38CB}"/>
              </a:ext>
            </a:extLst>
          </p:cNvPr>
          <p:cNvSpPr/>
          <p:nvPr/>
        </p:nvSpPr>
        <p:spPr>
          <a:xfrm>
            <a:off x="6029950" y="3061810"/>
            <a:ext cx="0" cy="495820"/>
          </a:xfrm>
          <a:prstGeom prst="line">
            <a:avLst/>
          </a:prstGeom>
          <a:ln w="12700">
            <a:solidFill>
              <a:srgbClr val="254061"/>
            </a:solidFill>
            <a:tailEnd type="triangle"/>
          </a:ln>
        </p:spPr>
        <p:txBody>
          <a:bodyPr lIns="45719" rIns="45719"/>
          <a:lstStyle/>
          <a:p>
            <a:pPr defTabSz="6858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sz="13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22" name="Straight Arrow Connector 36">
            <a:extLst>
              <a:ext uri="{FF2B5EF4-FFF2-40B4-BE49-F238E27FC236}">
                <a16:creationId xmlns:a16="http://schemas.microsoft.com/office/drawing/2014/main" id="{7E6D8A6C-96A6-E24C-9747-C9E13509C4C0}"/>
              </a:ext>
            </a:extLst>
          </p:cNvPr>
          <p:cNvSpPr/>
          <p:nvPr/>
        </p:nvSpPr>
        <p:spPr>
          <a:xfrm>
            <a:off x="6029948" y="1846830"/>
            <a:ext cx="1" cy="530248"/>
          </a:xfrm>
          <a:prstGeom prst="line">
            <a:avLst/>
          </a:prstGeom>
          <a:ln w="12700">
            <a:solidFill>
              <a:srgbClr val="254061"/>
            </a:solidFill>
            <a:tailEnd type="triangle"/>
          </a:ln>
        </p:spPr>
        <p:txBody>
          <a:bodyPr lIns="45719" rIns="45719"/>
          <a:lstStyle/>
          <a:p>
            <a:pPr defTabSz="6858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sz="13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5B907BD-25E6-0748-AEF3-B8267D7FA8D0}"/>
              </a:ext>
            </a:extLst>
          </p:cNvPr>
          <p:cNvSpPr/>
          <p:nvPr/>
        </p:nvSpPr>
        <p:spPr>
          <a:xfrm>
            <a:off x="4342840" y="5504774"/>
            <a:ext cx="1593633" cy="30380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 err="1">
                <a:solidFill>
                  <a:srgbClr val="404026"/>
                </a:solidFill>
                <a:latin typeface="Avenir"/>
                <a:cs typeface="Avenir"/>
                <a:sym typeface="Calibri"/>
              </a:rPr>
              <a:t>Ferran</a:t>
            </a:r>
            <a:r>
              <a:rPr lang="en-US" sz="1200" b="1" kern="0" dirty="0">
                <a:solidFill>
                  <a:srgbClr val="404026"/>
                </a:solidFill>
                <a:latin typeface="Avenir"/>
                <a:cs typeface="Avenir"/>
                <a:sym typeface="Calibri"/>
              </a:rPr>
              <a:t> Gascon</a:t>
            </a:r>
            <a:endParaRPr lang="en-GB" sz="1200" b="1" kern="0" dirty="0">
              <a:solidFill>
                <a:srgbClr val="404026"/>
              </a:solidFill>
              <a:latin typeface="Avenir"/>
              <a:cs typeface="Avenir"/>
              <a:sym typeface="Calibri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F4173CF-3456-5748-A4DF-1F4DA5966E18}"/>
              </a:ext>
            </a:extLst>
          </p:cNvPr>
          <p:cNvSpPr/>
          <p:nvPr/>
        </p:nvSpPr>
        <p:spPr>
          <a:xfrm>
            <a:off x="9592451" y="5504774"/>
            <a:ext cx="1593633" cy="30380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rgbClr val="404026"/>
                </a:solidFill>
                <a:latin typeface="Avenir"/>
                <a:cs typeface="Avenir"/>
                <a:sym typeface="Calibri"/>
              </a:rPr>
              <a:t>Phil Townsend</a:t>
            </a:r>
            <a:endParaRPr lang="en-GB" sz="1200" b="1" kern="0" dirty="0">
              <a:solidFill>
                <a:srgbClr val="404026"/>
              </a:solidFill>
              <a:latin typeface="Avenir"/>
              <a:cs typeface="Avenir"/>
              <a:sym typeface="Calibri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A6B2A92B-1044-8E48-945F-531DC304C1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6967" y="4076252"/>
            <a:ext cx="1072441" cy="38446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F5E56BD-6080-B348-832D-5DBF10D45742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l="16186" t="-153" r="17574" b="42036"/>
          <a:stretch/>
        </p:blipFill>
        <p:spPr>
          <a:xfrm>
            <a:off x="4755495" y="4795741"/>
            <a:ext cx="720000" cy="720000"/>
          </a:xfrm>
          <a:prstGeom prst="ellipse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E547A62-E6CF-454B-9C57-58C9E13A75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9391" y="4762977"/>
            <a:ext cx="720000" cy="720000"/>
          </a:xfrm>
          <a:prstGeom prst="ellipse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687C8BEB-4FEC-FD4C-8AE9-34D4237AA297}"/>
              </a:ext>
            </a:extLst>
          </p:cNvPr>
          <p:cNvSpPr/>
          <p:nvPr/>
        </p:nvSpPr>
        <p:spPr>
          <a:xfrm>
            <a:off x="3169078" y="5504774"/>
            <a:ext cx="1593633" cy="30380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rgbClr val="404026"/>
                </a:solidFill>
                <a:latin typeface="Avenir"/>
                <a:cs typeface="Avenir"/>
                <a:sym typeface="Calibri"/>
              </a:rPr>
              <a:t>Georgia Doxani</a:t>
            </a:r>
            <a:endParaRPr lang="en-GB" sz="1200" b="1" kern="0" dirty="0">
              <a:solidFill>
                <a:srgbClr val="404026"/>
              </a:solidFill>
              <a:latin typeface="Avenir"/>
              <a:cs typeface="Avenir"/>
              <a:sym typeface="Calibri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19C1BFC-CA06-314A-81A5-C16006A63F0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455" t="3699" r="7831" b="12711"/>
          <a:stretch/>
        </p:blipFill>
        <p:spPr>
          <a:xfrm>
            <a:off x="3605657" y="4795741"/>
            <a:ext cx="720000" cy="720000"/>
          </a:xfrm>
          <a:prstGeom prst="ellipse">
            <a:avLst/>
          </a:prstGeom>
        </p:spPr>
      </p:pic>
      <p:sp>
        <p:nvSpPr>
          <p:cNvPr id="58" name="Title 3">
            <a:extLst>
              <a:ext uri="{FF2B5EF4-FFF2-40B4-BE49-F238E27FC236}">
                <a16:creationId xmlns:a16="http://schemas.microsoft.com/office/drawing/2014/main" id="{FF266BEB-4614-364A-B71B-22332C7DF512}"/>
              </a:ext>
            </a:extLst>
          </p:cNvPr>
          <p:cNvSpPr txBox="1">
            <a:spLocks/>
          </p:cNvSpPr>
          <p:nvPr/>
        </p:nvSpPr>
        <p:spPr>
          <a:xfrm>
            <a:off x="1119276" y="1043860"/>
            <a:ext cx="5528969" cy="65057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355">
              <a:defRPr/>
            </a:pPr>
            <a:r>
              <a:rPr lang="en-US" sz="28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venir Book" panose="02000503020000020003" pitchFamily="2" charset="0"/>
              </a:rPr>
              <a:t> </a:t>
            </a:r>
            <a:r>
              <a:rPr lang="en-US" sz="44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venir Book" panose="02000503020000020003" pitchFamily="2" charset="0"/>
                <a:cs typeface="Avenir"/>
              </a:rPr>
              <a:t>H</a:t>
            </a:r>
            <a:r>
              <a:rPr lang="en-US" sz="28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venir Book" panose="02000503020000020003" pitchFamily="2" charset="0"/>
                <a:cs typeface="Avenir"/>
              </a:rPr>
              <a:t>OW</a:t>
            </a:r>
            <a:r>
              <a:rPr lang="en-US" sz="40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venir Book" panose="02000503020000020003" pitchFamily="2" charset="0"/>
                <a:cs typeface="Avenir"/>
              </a:rPr>
              <a:t>?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96405FB-61F9-AC4F-8FF3-E5B706117361}"/>
              </a:ext>
            </a:extLst>
          </p:cNvPr>
          <p:cNvCxnSpPr>
            <a:cxnSpLocks/>
          </p:cNvCxnSpPr>
          <p:nvPr/>
        </p:nvCxnSpPr>
        <p:spPr>
          <a:xfrm>
            <a:off x="1325073" y="1827846"/>
            <a:ext cx="1723617" cy="0"/>
          </a:xfrm>
          <a:prstGeom prst="line">
            <a:avLst/>
          </a:prstGeom>
          <a:noFill/>
          <a:ln w="571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B90AC9A0-C149-5F4E-9021-384EDD886DC2}"/>
              </a:ext>
            </a:extLst>
          </p:cNvPr>
          <p:cNvSpPr/>
          <p:nvPr/>
        </p:nvSpPr>
        <p:spPr>
          <a:xfrm>
            <a:off x="4258994" y="1402028"/>
            <a:ext cx="3600000" cy="444802"/>
          </a:xfrm>
          <a:prstGeom prst="rect">
            <a:avLst/>
          </a:prstGeom>
          <a:solidFill>
            <a:srgbClr val="9BBB5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377" fontAlgn="auto">
              <a:lnSpc>
                <a:spcPct val="120000"/>
              </a:lnSpc>
              <a:spcBef>
                <a:spcPts val="0"/>
              </a:spcBef>
              <a:defRPr/>
            </a:pPr>
            <a:r>
              <a:rPr lang="en-GB" sz="2000" b="1" kern="0" dirty="0">
                <a:solidFill>
                  <a:srgbClr val="EEECE1"/>
                </a:solidFill>
                <a:latin typeface="Avenir"/>
                <a:cs typeface="Avenir"/>
              </a:rPr>
              <a:t>ACIX-III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FDC3678-6796-744F-BFE6-E7F7816717CA}"/>
              </a:ext>
            </a:extLst>
          </p:cNvPr>
          <p:cNvSpPr/>
          <p:nvPr/>
        </p:nvSpPr>
        <p:spPr>
          <a:xfrm>
            <a:off x="8449023" y="5504774"/>
            <a:ext cx="1593633" cy="30380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rgbClr val="404026"/>
                </a:solidFill>
                <a:latin typeface="Avenir"/>
                <a:cs typeface="Avenir"/>
                <a:sym typeface="Calibri"/>
              </a:rPr>
              <a:t>David Thompson</a:t>
            </a:r>
            <a:endParaRPr lang="en-GB" sz="1200" b="1" kern="0" dirty="0">
              <a:solidFill>
                <a:srgbClr val="404026"/>
              </a:solidFill>
              <a:latin typeface="Avenir"/>
              <a:cs typeface="Avenir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D295AD-8C0F-4249-8F08-88277FF7ABBD}"/>
              </a:ext>
            </a:extLst>
          </p:cNvPr>
          <p:cNvPicPr>
            <a:picLocks/>
          </p:cNvPicPr>
          <p:nvPr/>
        </p:nvPicPr>
        <p:blipFill rotWithShape="1">
          <a:blip r:embed="rId9"/>
          <a:srcRect t="9555" r="3685"/>
          <a:stretch/>
        </p:blipFill>
        <p:spPr>
          <a:xfrm>
            <a:off x="8849710" y="4761177"/>
            <a:ext cx="720000" cy="723600"/>
          </a:xfrm>
          <a:prstGeom prst="ellipse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BE6DFEE-4256-5FE6-D7BF-178A54C6E4CE}"/>
              </a:ext>
            </a:extLst>
          </p:cNvPr>
          <p:cNvGrpSpPr/>
          <p:nvPr/>
        </p:nvGrpSpPr>
        <p:grpSpPr>
          <a:xfrm>
            <a:off x="7723525" y="4036095"/>
            <a:ext cx="2794172" cy="451154"/>
            <a:chOff x="7793508" y="4061812"/>
            <a:chExt cx="2794172" cy="451154"/>
          </a:xfrm>
        </p:grpSpPr>
        <p:pic>
          <p:nvPicPr>
            <p:cNvPr id="49" name="Picture 48" descr="NASA_logo.svg_.png">
              <a:extLst>
                <a:ext uri="{FF2B5EF4-FFF2-40B4-BE49-F238E27FC236}">
                  <a16:creationId xmlns:a16="http://schemas.microsoft.com/office/drawing/2014/main" id="{5A3BAAA6-0F08-144C-8835-4949B54E5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3508" y="4094798"/>
              <a:ext cx="471842" cy="39163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D059C1B-E88A-9545-95B8-19C6244738C2}"/>
                </a:ext>
              </a:extLst>
            </p:cNvPr>
            <p:cNvSpPr txBox="1"/>
            <p:nvPr/>
          </p:nvSpPr>
          <p:spPr>
            <a:xfrm>
              <a:off x="7956984" y="4061812"/>
              <a:ext cx="248813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>
                  <a:latin typeface="Avenir Book" panose="02000503020000020003" pitchFamily="2" charset="0"/>
                </a:rPr>
                <a:t>Jet Propulsion Laboratory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6EC37F19-951B-EE45-8300-6BDAE273821F}"/>
                </a:ext>
              </a:extLst>
            </p:cNvPr>
            <p:cNvSpPr txBox="1"/>
            <p:nvPr/>
          </p:nvSpPr>
          <p:spPr>
            <a:xfrm>
              <a:off x="7858994" y="4266745"/>
              <a:ext cx="27286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>
                  <a:latin typeface="Avenir Book" panose="02000503020000020003" pitchFamily="2" charset="0"/>
                </a:rPr>
                <a:t>California Institute of Technology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9C4F051-AF6A-B308-54F7-9FA322CD666B}"/>
              </a:ext>
            </a:extLst>
          </p:cNvPr>
          <p:cNvSpPr/>
          <p:nvPr/>
        </p:nvSpPr>
        <p:spPr>
          <a:xfrm>
            <a:off x="751265" y="5507082"/>
            <a:ext cx="1721737" cy="299184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rgbClr val="404026"/>
                </a:solidFill>
                <a:latin typeface="Avenir"/>
                <a:cs typeface="Avenir"/>
                <a:sym typeface="Calibri"/>
              </a:rPr>
              <a:t>Kevin Alonso</a:t>
            </a:r>
            <a:endParaRPr lang="en-GB" sz="1200" b="1" kern="0" dirty="0">
              <a:solidFill>
                <a:srgbClr val="404026"/>
              </a:solidFill>
              <a:latin typeface="Avenir"/>
              <a:cs typeface="Avenir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42CA7A-ABCF-F87F-04BB-CB30239A8C4D}"/>
              </a:ext>
            </a:extLst>
          </p:cNvPr>
          <p:cNvSpPr/>
          <p:nvPr/>
        </p:nvSpPr>
        <p:spPr>
          <a:xfrm>
            <a:off x="2012024" y="5504774"/>
            <a:ext cx="1593633" cy="30380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rgbClr val="404026"/>
                </a:solidFill>
                <a:latin typeface="Avenir"/>
                <a:cs typeface="Avenir"/>
                <a:sym typeface="Calibri"/>
              </a:rPr>
              <a:t>Noelle Cremer</a:t>
            </a:r>
            <a:endParaRPr lang="en-GB" sz="1200" b="1" kern="0" dirty="0">
              <a:solidFill>
                <a:srgbClr val="404026"/>
              </a:solidFill>
              <a:latin typeface="Avenir"/>
              <a:cs typeface="Avenir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A82596-26E6-82E7-2AFB-12E98B8A94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49134" y="4786561"/>
            <a:ext cx="738360" cy="738360"/>
          </a:xfrm>
          <a:prstGeom prst="ellipse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205C92-D55B-783B-7EFD-D38DC62FC9D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8021" y="4780864"/>
            <a:ext cx="749754" cy="749754"/>
          </a:xfrm>
          <a:prstGeom prst="ellipse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D2F4752-08DF-6F5A-20D2-6F659ED92F73}"/>
              </a:ext>
            </a:extLst>
          </p:cNvPr>
          <p:cNvGrpSpPr/>
          <p:nvPr/>
        </p:nvGrpSpPr>
        <p:grpSpPr>
          <a:xfrm>
            <a:off x="9021668" y="991031"/>
            <a:ext cx="3067162" cy="1604560"/>
            <a:chOff x="9021668" y="991031"/>
            <a:chExt cx="3067162" cy="1604560"/>
          </a:xfrm>
        </p:grpSpPr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71EF299D-35E2-0945-9172-C867ED051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8946" y="1251883"/>
              <a:ext cx="1336249" cy="619237"/>
            </a:xfrm>
            <a:prstGeom prst="rect">
              <a:avLst/>
            </a:prstGeom>
          </p:spPr>
        </p:pic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2B728575-C02E-2D4C-8343-18546E22C2DF}"/>
                </a:ext>
              </a:extLst>
            </p:cNvPr>
            <p:cNvSpPr txBox="1"/>
            <p:nvPr/>
          </p:nvSpPr>
          <p:spPr>
            <a:xfrm>
              <a:off x="9021668" y="991031"/>
              <a:ext cx="1628874" cy="2923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r" defTabSz="685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j-ea"/>
                  <a:cs typeface="Calibri"/>
                  <a:sym typeface="Calibri"/>
                </a:rPr>
                <a:t>With the support of: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CEC174F3-ED3E-7802-760D-0AEDB8535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812527" y="1912700"/>
              <a:ext cx="2276303" cy="6828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13747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3">
            <a:extLst>
              <a:ext uri="{FF2B5EF4-FFF2-40B4-BE49-F238E27FC236}">
                <a16:creationId xmlns:a16="http://schemas.microsoft.com/office/drawing/2014/main" id="{FF266BEB-4614-364A-B71B-22332C7DF512}"/>
              </a:ext>
            </a:extLst>
          </p:cNvPr>
          <p:cNvSpPr txBox="1">
            <a:spLocks/>
          </p:cNvSpPr>
          <p:nvPr/>
        </p:nvSpPr>
        <p:spPr>
          <a:xfrm>
            <a:off x="1119276" y="1043860"/>
            <a:ext cx="5528969" cy="65057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355">
              <a:defRPr/>
            </a:pPr>
            <a:r>
              <a:rPr lang="en-US" sz="28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venir Book" panose="02000503020000020003" pitchFamily="2" charset="0"/>
              </a:rPr>
              <a:t> </a:t>
            </a:r>
            <a:r>
              <a:rPr lang="en-US" sz="44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venir Book" panose="02000503020000020003" pitchFamily="2" charset="0"/>
                <a:cs typeface="Avenir"/>
              </a:rPr>
              <a:t>W</a:t>
            </a:r>
            <a:r>
              <a:rPr lang="en-US" sz="28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venir Book" panose="02000503020000020003" pitchFamily="2" charset="0"/>
                <a:cs typeface="Avenir"/>
              </a:rPr>
              <a:t>HO</a:t>
            </a:r>
            <a:r>
              <a:rPr lang="en-US" sz="40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venir Book" panose="02000503020000020003" pitchFamily="2" charset="0"/>
                <a:cs typeface="Avenir"/>
              </a:rPr>
              <a:t>?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96405FB-61F9-AC4F-8FF3-E5B706117361}"/>
              </a:ext>
            </a:extLst>
          </p:cNvPr>
          <p:cNvCxnSpPr>
            <a:cxnSpLocks/>
          </p:cNvCxnSpPr>
          <p:nvPr/>
        </p:nvCxnSpPr>
        <p:spPr>
          <a:xfrm>
            <a:off x="1325073" y="1827846"/>
            <a:ext cx="1723617" cy="0"/>
          </a:xfrm>
          <a:prstGeom prst="line">
            <a:avLst/>
          </a:prstGeom>
          <a:noFill/>
          <a:ln w="571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</p:cxn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780EF28-2173-FD49-84DF-2031BFBCF294}"/>
              </a:ext>
            </a:extLst>
          </p:cNvPr>
          <p:cNvGraphicFramePr>
            <a:graphicFrameLocks noGrp="1"/>
          </p:cNvGraphicFramePr>
          <p:nvPr/>
        </p:nvGraphicFramePr>
        <p:xfrm>
          <a:off x="3411468" y="1043860"/>
          <a:ext cx="4582392" cy="5048860"/>
        </p:xfrm>
        <a:graphic>
          <a:graphicData uri="http://schemas.openxmlformats.org/drawingml/2006/table">
            <a:tbl>
              <a:tblPr/>
              <a:tblGrid>
                <a:gridCol w="522694">
                  <a:extLst>
                    <a:ext uri="{9D8B030D-6E8A-4147-A177-3AD203B41FA5}">
                      <a16:colId xmlns:a16="http://schemas.microsoft.com/office/drawing/2014/main" val="2133114364"/>
                    </a:ext>
                  </a:extLst>
                </a:gridCol>
                <a:gridCol w="2569150">
                  <a:extLst>
                    <a:ext uri="{9D8B030D-6E8A-4147-A177-3AD203B41FA5}">
                      <a16:colId xmlns:a16="http://schemas.microsoft.com/office/drawing/2014/main" val="3459506448"/>
                    </a:ext>
                  </a:extLst>
                </a:gridCol>
                <a:gridCol w="1490548">
                  <a:extLst>
                    <a:ext uri="{9D8B030D-6E8A-4147-A177-3AD203B41FA5}">
                      <a16:colId xmlns:a16="http://schemas.microsoft.com/office/drawing/2014/main" val="2405452842"/>
                    </a:ext>
                  </a:extLst>
                </a:gridCol>
              </a:tblGrid>
              <a:tr h="455521">
                <a:tc>
                  <a:txBody>
                    <a:bodyPr/>
                    <a:lstStyle/>
                    <a:p>
                      <a:pPr algn="ctr" rtl="0" fontAlgn="b"/>
                      <a:r>
                        <a:rPr lang="en-IT" sz="1300" b="1" dirty="0">
                          <a:solidFill>
                            <a:srgbClr val="003249"/>
                          </a:solidFill>
                          <a:effectLst/>
                          <a:latin typeface="Avenir Book" panose="02000503020000020003" pitchFamily="2" charset="0"/>
                        </a:rPr>
                        <a:t># 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dirty="0">
                          <a:solidFill>
                            <a:srgbClr val="003249"/>
                          </a:solidFill>
                          <a:effectLst/>
                          <a:latin typeface="Avenir Book" panose="02000503020000020003" pitchFamily="2" charset="0"/>
                        </a:rPr>
                        <a:t>Organization/Entity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T" sz="1500" b="1" dirty="0">
                          <a:solidFill>
                            <a:srgbClr val="003249"/>
                          </a:solidFill>
                          <a:effectLst/>
                          <a:latin typeface="Avenir Book" panose="02000503020000020003" pitchFamily="2" charset="0"/>
                        </a:rPr>
                        <a:t>Processor’s Name 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9624593"/>
                  </a:ext>
                </a:extLst>
              </a:tr>
              <a:tr h="276722">
                <a:tc>
                  <a:txBody>
                    <a:bodyPr/>
                    <a:lstStyle/>
                    <a:p>
                      <a:pPr algn="ctr" rtl="0" fontAlgn="b"/>
                      <a:r>
                        <a:rPr lang="en-IT" sz="1300" dirty="0">
                          <a:effectLst/>
                          <a:latin typeface="Avenir Book" panose="02000503020000020003" pitchFamily="2" charset="0"/>
                        </a:rPr>
                        <a:t>1</a:t>
                      </a: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dirty="0">
                          <a:effectLst/>
                          <a:latin typeface="Avenir Book" panose="02000503020000020003" pitchFamily="2" charset="0"/>
                        </a:rPr>
                        <a:t>DLR</a:t>
                      </a: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dirty="0">
                          <a:effectLst/>
                          <a:latin typeface="Avenir Book" panose="02000503020000020003" pitchFamily="2" charset="0"/>
                        </a:rPr>
                        <a:t>PACO</a:t>
                      </a: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1951658"/>
                  </a:ext>
                </a:extLst>
              </a:tr>
              <a:tr h="221217">
                <a:tc>
                  <a:txBody>
                    <a:bodyPr/>
                    <a:lstStyle/>
                    <a:p>
                      <a:pPr algn="ctr" rtl="0" fontAlgn="b"/>
                      <a:r>
                        <a:rPr lang="en-IT" sz="1300">
                          <a:effectLst/>
                          <a:latin typeface="Avenir Book" panose="02000503020000020003" pitchFamily="2" charset="0"/>
                        </a:rPr>
                        <a:t>2</a:t>
                      </a: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dirty="0">
                          <a:effectLst/>
                          <a:latin typeface="Avenir Book" panose="02000503020000020003" pitchFamily="2" charset="0"/>
                        </a:rPr>
                        <a:t>University College London</a:t>
                      </a: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>
                          <a:effectLst/>
                          <a:latin typeface="Avenir Book" panose="02000503020000020003" pitchFamily="2" charset="0"/>
                        </a:rPr>
                        <a:t>SIAC</a:t>
                      </a: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3712083"/>
                  </a:ext>
                </a:extLst>
              </a:tr>
              <a:tr h="2212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T" sz="1300">
                          <a:effectLst/>
                          <a:latin typeface="Avenir Book" panose="02000503020000020003" pitchFamily="2" charset="0"/>
                        </a:rPr>
                        <a:t>3</a:t>
                      </a: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dirty="0">
                          <a:effectLst/>
                          <a:latin typeface="Avenir Book" panose="02000503020000020003" pitchFamily="2" charset="0"/>
                        </a:rPr>
                        <a:t>VITO</a:t>
                      </a: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dirty="0" err="1">
                          <a:effectLst/>
                          <a:latin typeface="Avenir Book" panose="02000503020000020003" pitchFamily="2" charset="0"/>
                        </a:rPr>
                        <a:t>iCOR</a:t>
                      </a:r>
                      <a:endParaRPr lang="en-US" sz="1300" dirty="0"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5594691"/>
                  </a:ext>
                </a:extLst>
              </a:tr>
              <a:tr h="2310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T" sz="1300">
                          <a:effectLst/>
                          <a:latin typeface="Avenir Book" panose="02000503020000020003" pitchFamily="2" charset="0"/>
                        </a:rPr>
                        <a:t>4</a:t>
                      </a: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dirty="0">
                          <a:effectLst/>
                          <a:latin typeface="Avenir Book" panose="02000503020000020003" pitchFamily="2" charset="0"/>
                        </a:rPr>
                        <a:t>MAGELLIUM</a:t>
                      </a: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dirty="0">
                          <a:effectLst/>
                          <a:latin typeface="Avenir Book" panose="02000503020000020003" pitchFamily="2" charset="0"/>
                        </a:rPr>
                        <a:t>MAGAC</a:t>
                      </a: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2364786"/>
                  </a:ext>
                </a:extLst>
              </a:tr>
              <a:tr h="2212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T" sz="1300">
                          <a:effectLst/>
                          <a:latin typeface="Avenir Book" panose="02000503020000020003" pitchFamily="2" charset="0"/>
                        </a:rPr>
                        <a:t>5</a:t>
                      </a: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300">
                          <a:effectLst/>
                          <a:latin typeface="Avenir Book" panose="02000503020000020003" pitchFamily="2" charset="0"/>
                        </a:rPr>
                        <a:t>Spectral Sciences, Inc.</a:t>
                      </a:r>
                    </a:p>
                  </a:txBody>
                  <a:tcPr marL="91104" marR="91104" marT="45552" marB="4555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dirty="0">
                          <a:effectLst/>
                          <a:latin typeface="Avenir Book" panose="02000503020000020003" pitchFamily="2" charset="0"/>
                        </a:rPr>
                        <a:t>QUAC</a:t>
                      </a: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9729219"/>
                  </a:ext>
                </a:extLst>
              </a:tr>
              <a:tr h="2212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T" sz="1300" dirty="0">
                          <a:effectLst/>
                          <a:latin typeface="Avenir Book" panose="02000503020000020003" pitchFamily="2" charset="0"/>
                        </a:rPr>
                        <a:t>6</a:t>
                      </a: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dirty="0">
                          <a:effectLst/>
                          <a:latin typeface="Avenir Book" panose="02000503020000020003" pitchFamily="2" charset="0"/>
                        </a:rPr>
                        <a:t>FLAASH</a:t>
                      </a: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8027083"/>
                  </a:ext>
                </a:extLst>
              </a:tr>
              <a:tr h="2212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T" sz="1300">
                          <a:effectLst/>
                          <a:latin typeface="Avenir Book" panose="02000503020000020003" pitchFamily="2" charset="0"/>
                        </a:rPr>
                        <a:t>7</a:t>
                      </a: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dirty="0">
                          <a:effectLst/>
                          <a:latin typeface="Avenir Book" panose="02000503020000020003" pitchFamily="2" charset="0"/>
                        </a:rPr>
                        <a:t>NASA Ames Research Center</a:t>
                      </a: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dirty="0">
                          <a:effectLst/>
                          <a:latin typeface="Avenir Book" panose="02000503020000020003" pitchFamily="2" charset="0"/>
                        </a:rPr>
                        <a:t>HECC</a:t>
                      </a: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5281899"/>
                  </a:ext>
                </a:extLst>
              </a:tr>
              <a:tr h="10107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T" sz="1300">
                          <a:effectLst/>
                          <a:latin typeface="Avenir Book" panose="02000503020000020003" pitchFamily="2" charset="0"/>
                        </a:rPr>
                        <a:t>8</a:t>
                      </a: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>
                          <a:effectLst/>
                          <a:latin typeface="Avenir Book" panose="02000503020000020003" pitchFamily="2" charset="0"/>
                        </a:rPr>
                        <a:t>JPL</a:t>
                      </a: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dirty="0" err="1">
                          <a:effectLst/>
                          <a:latin typeface="Avenir Book" panose="02000503020000020003" pitchFamily="2" charset="0"/>
                        </a:rPr>
                        <a:t>isofit</a:t>
                      </a:r>
                      <a:endParaRPr lang="en-US" sz="1300" dirty="0"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202800"/>
                  </a:ext>
                </a:extLst>
              </a:tr>
              <a:tr h="25624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T" sz="1300">
                          <a:effectLst/>
                          <a:latin typeface="Avenir Book" panose="02000503020000020003" pitchFamily="2" charset="0"/>
                        </a:rPr>
                        <a:t>9</a:t>
                      </a: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>
                          <a:effectLst/>
                          <a:latin typeface="Avenir Book" panose="02000503020000020003" pitchFamily="2" charset="0"/>
                        </a:rPr>
                        <a:t>NASA Ames Research Center</a:t>
                      </a: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dirty="0" err="1">
                          <a:effectLst/>
                          <a:latin typeface="Avenir Book" panose="02000503020000020003" pitchFamily="2" charset="0"/>
                        </a:rPr>
                        <a:t>GeoNEX</a:t>
                      </a:r>
                      <a:r>
                        <a:rPr lang="en-US" sz="1300" dirty="0">
                          <a:effectLst/>
                          <a:latin typeface="Avenir Book" panose="02000503020000020003" pitchFamily="2" charset="0"/>
                        </a:rPr>
                        <a:t>-AC</a:t>
                      </a: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6205210"/>
                  </a:ext>
                </a:extLst>
              </a:tr>
              <a:tr h="243474">
                <a:tc>
                  <a:txBody>
                    <a:bodyPr/>
                    <a:lstStyle/>
                    <a:p>
                      <a:pPr algn="ctr" rtl="0" fontAlgn="b"/>
                      <a:r>
                        <a:rPr lang="en-IT" sz="1300" dirty="0">
                          <a:effectLst/>
                          <a:latin typeface="Avenir Book" panose="02000503020000020003" pitchFamily="2" charset="0"/>
                        </a:rPr>
                        <a:t>1</a:t>
                      </a:r>
                      <a:r>
                        <a:rPr lang="en-US" sz="1300" dirty="0">
                          <a:effectLst/>
                          <a:latin typeface="Avenir Book" panose="02000503020000020003" pitchFamily="2" charset="0"/>
                        </a:rPr>
                        <a:t>0</a:t>
                      </a:r>
                      <a:endParaRPr lang="en-IT" sz="1300" dirty="0"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>
                          <a:effectLst/>
                          <a:latin typeface="Avenir Book" panose="02000503020000020003" pitchFamily="2" charset="0"/>
                        </a:rPr>
                        <a:t>CAS.CHINA</a:t>
                      </a: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dirty="0" err="1">
                          <a:effectLst/>
                          <a:latin typeface="Avenir Book" panose="02000503020000020003" pitchFamily="2" charset="0"/>
                        </a:rPr>
                        <a:t>Hikerliu</a:t>
                      </a:r>
                      <a:endParaRPr lang="en-US" sz="1300" b="0" dirty="0"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234706"/>
                  </a:ext>
                </a:extLst>
              </a:tr>
              <a:tr h="221217">
                <a:tc>
                  <a:txBody>
                    <a:bodyPr/>
                    <a:lstStyle/>
                    <a:p>
                      <a:pPr algn="ctr" rtl="0" fontAlgn="b"/>
                      <a:r>
                        <a:rPr lang="en-IT" sz="1300" dirty="0">
                          <a:effectLst/>
                          <a:latin typeface="Avenir Book" panose="02000503020000020003" pitchFamily="2" charset="0"/>
                        </a:rPr>
                        <a:t>1</a:t>
                      </a:r>
                      <a:r>
                        <a:rPr lang="en-US" sz="1300" dirty="0">
                          <a:effectLst/>
                          <a:latin typeface="Avenir Book" panose="02000503020000020003" pitchFamily="2" charset="0"/>
                        </a:rPr>
                        <a:t>1</a:t>
                      </a:r>
                      <a:endParaRPr lang="en-IT" sz="1300" dirty="0"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>
                          <a:effectLst/>
                          <a:latin typeface="Avenir Book" panose="02000503020000020003" pitchFamily="2" charset="0"/>
                        </a:rPr>
                        <a:t>RBINS</a:t>
                      </a: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dirty="0">
                          <a:effectLst/>
                          <a:latin typeface="Avenir Book" panose="02000503020000020003" pitchFamily="2" charset="0"/>
                        </a:rPr>
                        <a:t>ACOLITE/DSF</a:t>
                      </a: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4570026"/>
                  </a:ext>
                </a:extLst>
              </a:tr>
              <a:tr h="82164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T" sz="1300" dirty="0">
                          <a:effectLst/>
                          <a:latin typeface="Avenir Book" panose="02000503020000020003" pitchFamily="2" charset="0"/>
                        </a:rPr>
                        <a:t>1</a:t>
                      </a:r>
                      <a:r>
                        <a:rPr lang="en-US" sz="1300" dirty="0">
                          <a:effectLst/>
                          <a:latin typeface="Avenir Book" panose="02000503020000020003" pitchFamily="2" charset="0"/>
                        </a:rPr>
                        <a:t>2</a:t>
                      </a:r>
                      <a:endParaRPr lang="en-IT" sz="1300" dirty="0"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24182" marR="24182" marT="16122" marB="1612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dirty="0">
                          <a:effectLst/>
                          <a:latin typeface="Avenir Book" panose="02000503020000020003" pitchFamily="2" charset="0"/>
                        </a:rPr>
                        <a:t>CNR Institute of Methodologies for Environmental Analysis (IMAA)</a:t>
                      </a:r>
                    </a:p>
                  </a:txBody>
                  <a:tcPr marL="24182" marR="24182" marT="16122" marB="1612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dirty="0" err="1">
                          <a:effectLst/>
                          <a:latin typeface="Avenir Book" panose="02000503020000020003" pitchFamily="2" charset="0"/>
                        </a:rPr>
                        <a:t>ImaACor</a:t>
                      </a:r>
                      <a:endParaRPr lang="en-US" sz="1300" dirty="0"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24182" marR="24182" marT="16122" marB="1612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3199351"/>
                  </a:ext>
                </a:extLst>
              </a:tr>
              <a:tr h="41860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dirty="0">
                          <a:effectLst/>
                          <a:latin typeface="Avenir Book" panose="02000503020000020003" pitchFamily="2" charset="0"/>
                        </a:rPr>
                        <a:t>13</a:t>
                      </a:r>
                      <a:endParaRPr lang="en-IT" sz="1300" dirty="0"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dirty="0">
                          <a:effectLst/>
                          <a:latin typeface="Avenir Book" panose="02000503020000020003" pitchFamily="2" charset="0"/>
                        </a:rPr>
                        <a:t>Naval Research Lab, Washington DC USA</a:t>
                      </a: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dirty="0">
                          <a:effectLst/>
                          <a:latin typeface="Avenir Book" panose="02000503020000020003" pitchFamily="2" charset="0"/>
                        </a:rPr>
                        <a:t>ATREM</a:t>
                      </a: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3677758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1BE885B0-781B-47F4-29F6-6410705EC352}"/>
              </a:ext>
            </a:extLst>
          </p:cNvPr>
          <p:cNvSpPr/>
          <p:nvPr/>
        </p:nvSpPr>
        <p:spPr>
          <a:xfrm>
            <a:off x="8609368" y="2723272"/>
            <a:ext cx="36369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IT" sz="2000" b="1" u="sng" dirty="0">
                <a:latin typeface="Avenir Light" panose="020B0402020203020204" pitchFamily="34" charset="77"/>
              </a:rPr>
              <a:t>Reported RTMs</a:t>
            </a:r>
          </a:p>
          <a:p>
            <a:r>
              <a:rPr lang="en-US" sz="2000" i="1" dirty="0">
                <a:effectLst/>
                <a:latin typeface="Avenir Book" panose="02000503020000020003" pitchFamily="2" charset="0"/>
              </a:rPr>
              <a:t>MODTRAN 4/5/6</a:t>
            </a:r>
          </a:p>
          <a:p>
            <a:r>
              <a:rPr lang="en-US" altLang="en-IT" sz="2000" i="1" dirty="0" err="1">
                <a:latin typeface="Avenir Book" panose="02000503020000020003" pitchFamily="2" charset="0"/>
              </a:rPr>
              <a:t>LibRadTran</a:t>
            </a:r>
            <a:endParaRPr lang="en-US" altLang="en-IT" sz="2000" i="1" dirty="0">
              <a:latin typeface="Avenir Book" panose="02000503020000020003" pitchFamily="2" charset="0"/>
            </a:endParaRPr>
          </a:p>
          <a:p>
            <a:r>
              <a:rPr lang="en-US" altLang="en-IT" sz="2000" i="1" dirty="0">
                <a:latin typeface="Avenir Book" panose="02000503020000020003" pitchFamily="2" charset="0"/>
              </a:rPr>
              <a:t>6S</a:t>
            </a:r>
          </a:p>
          <a:p>
            <a:r>
              <a:rPr lang="en-US" altLang="en-IT" sz="2000" i="1" dirty="0">
                <a:latin typeface="Avenir Book" panose="02000503020000020003" pitchFamily="2" charset="0"/>
              </a:rPr>
              <a:t>SHARM</a:t>
            </a:r>
          </a:p>
          <a:p>
            <a:r>
              <a:rPr lang="en-US" altLang="en-IT" sz="2000" i="1" dirty="0">
                <a:latin typeface="Avenir Book" panose="02000503020000020003" pitchFamily="2" charset="0"/>
              </a:rPr>
              <a:t>IPOL</a:t>
            </a:r>
            <a:endParaRPr lang="en-IT" altLang="en-IT" sz="2000" dirty="0">
              <a:latin typeface="Avenir Light" panose="020B0402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374490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3">
            <a:extLst>
              <a:ext uri="{FF2B5EF4-FFF2-40B4-BE49-F238E27FC236}">
                <a16:creationId xmlns:a16="http://schemas.microsoft.com/office/drawing/2014/main" id="{FF266BEB-4614-364A-B71B-22332C7DF512}"/>
              </a:ext>
            </a:extLst>
          </p:cNvPr>
          <p:cNvSpPr txBox="1">
            <a:spLocks/>
          </p:cNvSpPr>
          <p:nvPr/>
        </p:nvSpPr>
        <p:spPr>
          <a:xfrm>
            <a:off x="1119276" y="1043860"/>
            <a:ext cx="5528969" cy="65057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355">
              <a:defRPr/>
            </a:pPr>
            <a:r>
              <a:rPr lang="en-US" sz="28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venir Book" panose="02000503020000020003" pitchFamily="2" charset="0"/>
              </a:rPr>
              <a:t> </a:t>
            </a:r>
            <a:r>
              <a:rPr lang="en-US" sz="44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venir Book" panose="02000503020000020003" pitchFamily="2" charset="0"/>
                <a:cs typeface="Avenir"/>
              </a:rPr>
              <a:t>H</a:t>
            </a:r>
            <a:r>
              <a:rPr lang="en-US" sz="28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venir Book" panose="02000503020000020003" pitchFamily="2" charset="0"/>
                <a:cs typeface="Avenir"/>
              </a:rPr>
              <a:t>OW</a:t>
            </a:r>
            <a:r>
              <a:rPr lang="en-US" sz="40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venir Book" panose="02000503020000020003" pitchFamily="2" charset="0"/>
                <a:cs typeface="Avenir"/>
              </a:rPr>
              <a:t>?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96405FB-61F9-AC4F-8FF3-E5B706117361}"/>
              </a:ext>
            </a:extLst>
          </p:cNvPr>
          <p:cNvCxnSpPr>
            <a:cxnSpLocks/>
          </p:cNvCxnSpPr>
          <p:nvPr/>
        </p:nvCxnSpPr>
        <p:spPr>
          <a:xfrm>
            <a:off x="1325073" y="1827846"/>
            <a:ext cx="1723617" cy="0"/>
          </a:xfrm>
          <a:prstGeom prst="line">
            <a:avLst/>
          </a:prstGeom>
          <a:noFill/>
          <a:ln w="571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</p:cxnSp>
      <p:sp>
        <p:nvSpPr>
          <p:cNvPr id="118" name="Arrow: Right 117">
            <a:extLst>
              <a:ext uri="{FF2B5EF4-FFF2-40B4-BE49-F238E27FC236}">
                <a16:creationId xmlns:a16="http://schemas.microsoft.com/office/drawing/2014/main" id="{B6C8A0AD-A692-6A9A-6F06-DDF2277A1B2B}"/>
              </a:ext>
            </a:extLst>
          </p:cNvPr>
          <p:cNvSpPr/>
          <p:nvPr/>
        </p:nvSpPr>
        <p:spPr>
          <a:xfrm rot="7541127">
            <a:off x="8026941" y="4614543"/>
            <a:ext cx="593766" cy="285007"/>
          </a:xfrm>
          <a:prstGeom prst="rightArrow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7F4EB479-0716-F2C5-32FF-D9017072EC1F}"/>
              </a:ext>
            </a:extLst>
          </p:cNvPr>
          <p:cNvSpPr/>
          <p:nvPr/>
        </p:nvSpPr>
        <p:spPr>
          <a:xfrm>
            <a:off x="6337652" y="855493"/>
            <a:ext cx="806823" cy="289112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61DB1B52-6B3C-BE92-0F64-43E6776E7B42}"/>
              </a:ext>
            </a:extLst>
          </p:cNvPr>
          <p:cNvSpPr/>
          <p:nvPr/>
        </p:nvSpPr>
        <p:spPr>
          <a:xfrm>
            <a:off x="6097130" y="3301162"/>
            <a:ext cx="1195973" cy="70343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ACIX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 and FTP interface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EB0F2E4A-4500-C445-2967-46AC53AF1E08}"/>
              </a:ext>
            </a:extLst>
          </p:cNvPr>
          <p:cNvSpPr/>
          <p:nvPr/>
        </p:nvSpPr>
        <p:spPr>
          <a:xfrm>
            <a:off x="5995170" y="5978345"/>
            <a:ext cx="1478478" cy="429864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 of Test and Submission Phase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FB04022F-02C2-FCB5-8128-B979C6AB0F3A}"/>
              </a:ext>
            </a:extLst>
          </p:cNvPr>
          <p:cNvSpPr/>
          <p:nvPr/>
        </p:nvSpPr>
        <p:spPr>
          <a:xfrm rot="20294017">
            <a:off x="4935244" y="1038755"/>
            <a:ext cx="619311" cy="2962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Arrow: Right 124">
            <a:extLst>
              <a:ext uri="{FF2B5EF4-FFF2-40B4-BE49-F238E27FC236}">
                <a16:creationId xmlns:a16="http://schemas.microsoft.com/office/drawing/2014/main" id="{751EE208-A840-B14F-38E3-A8F5BDC3E94F}"/>
              </a:ext>
            </a:extLst>
          </p:cNvPr>
          <p:cNvSpPr/>
          <p:nvPr/>
        </p:nvSpPr>
        <p:spPr>
          <a:xfrm rot="17769037">
            <a:off x="4549990" y="2777192"/>
            <a:ext cx="469130" cy="285007"/>
          </a:xfrm>
          <a:prstGeom prst="rightArrow">
            <a:avLst/>
          </a:prstGeom>
          <a:solidFill>
            <a:srgbClr val="5B9BD5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Arrow: Right 125">
            <a:extLst>
              <a:ext uri="{FF2B5EF4-FFF2-40B4-BE49-F238E27FC236}">
                <a16:creationId xmlns:a16="http://schemas.microsoft.com/office/drawing/2014/main" id="{A481CB9D-8269-B2CB-6895-AF9EA3C24725}"/>
              </a:ext>
            </a:extLst>
          </p:cNvPr>
          <p:cNvSpPr/>
          <p:nvPr/>
        </p:nvSpPr>
        <p:spPr>
          <a:xfrm>
            <a:off x="5388940" y="3558535"/>
            <a:ext cx="593766" cy="285007"/>
          </a:xfrm>
          <a:prstGeom prst="rightArrow">
            <a:avLst/>
          </a:prstGeom>
          <a:solidFill>
            <a:srgbClr val="5B9BD5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Arrow: Right 126">
            <a:extLst>
              <a:ext uri="{FF2B5EF4-FFF2-40B4-BE49-F238E27FC236}">
                <a16:creationId xmlns:a16="http://schemas.microsoft.com/office/drawing/2014/main" id="{7BD49343-113E-D23B-5FBB-08444B48465B}"/>
              </a:ext>
            </a:extLst>
          </p:cNvPr>
          <p:cNvSpPr/>
          <p:nvPr/>
        </p:nvSpPr>
        <p:spPr>
          <a:xfrm rot="14568203">
            <a:off x="4666806" y="4494291"/>
            <a:ext cx="593766" cy="285007"/>
          </a:xfrm>
          <a:prstGeom prst="rightArrow">
            <a:avLst/>
          </a:prstGeom>
          <a:solidFill>
            <a:srgbClr val="5B9BD5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Arrow: Right 127">
            <a:extLst>
              <a:ext uri="{FF2B5EF4-FFF2-40B4-BE49-F238E27FC236}">
                <a16:creationId xmlns:a16="http://schemas.microsoft.com/office/drawing/2014/main" id="{64586B02-8B08-2497-1F9B-A20B9E535ED6}"/>
              </a:ext>
            </a:extLst>
          </p:cNvPr>
          <p:cNvSpPr/>
          <p:nvPr/>
        </p:nvSpPr>
        <p:spPr>
          <a:xfrm rot="8161227">
            <a:off x="5763687" y="4305843"/>
            <a:ext cx="593766" cy="285007"/>
          </a:xfrm>
          <a:prstGeom prst="rightArrow">
            <a:avLst/>
          </a:prstGeom>
          <a:solidFill>
            <a:srgbClr val="5B9BD5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Arrow: Right 128">
            <a:extLst>
              <a:ext uri="{FF2B5EF4-FFF2-40B4-BE49-F238E27FC236}">
                <a16:creationId xmlns:a16="http://schemas.microsoft.com/office/drawing/2014/main" id="{288D68B1-21C9-E566-AB6A-E74C5D64DAAC}"/>
              </a:ext>
            </a:extLst>
          </p:cNvPr>
          <p:cNvSpPr/>
          <p:nvPr/>
        </p:nvSpPr>
        <p:spPr>
          <a:xfrm rot="13571974">
            <a:off x="7042133" y="4180555"/>
            <a:ext cx="593766" cy="285007"/>
          </a:xfrm>
          <a:prstGeom prst="rightArrow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Arrow: Right 129">
            <a:extLst>
              <a:ext uri="{FF2B5EF4-FFF2-40B4-BE49-F238E27FC236}">
                <a16:creationId xmlns:a16="http://schemas.microsoft.com/office/drawing/2014/main" id="{2D14C9F1-5C57-1FEF-8B3A-35B747DD8835}"/>
              </a:ext>
            </a:extLst>
          </p:cNvPr>
          <p:cNvSpPr/>
          <p:nvPr/>
        </p:nvSpPr>
        <p:spPr>
          <a:xfrm rot="4210101">
            <a:off x="8632344" y="2771893"/>
            <a:ext cx="510817" cy="285007"/>
          </a:xfrm>
          <a:prstGeom prst="rightArrow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" name="Arrow: Right 130">
            <a:extLst>
              <a:ext uri="{FF2B5EF4-FFF2-40B4-BE49-F238E27FC236}">
                <a16:creationId xmlns:a16="http://schemas.microsoft.com/office/drawing/2014/main" id="{19128372-2390-F7A6-F141-FCC4711EFBBD}"/>
              </a:ext>
            </a:extLst>
          </p:cNvPr>
          <p:cNvSpPr/>
          <p:nvPr/>
        </p:nvSpPr>
        <p:spPr>
          <a:xfrm rot="5400000">
            <a:off x="6418391" y="2745559"/>
            <a:ext cx="593766" cy="285007"/>
          </a:xfrm>
          <a:prstGeom prst="rightArrow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Arc 131">
            <a:extLst>
              <a:ext uri="{FF2B5EF4-FFF2-40B4-BE49-F238E27FC236}">
                <a16:creationId xmlns:a16="http://schemas.microsoft.com/office/drawing/2014/main" id="{A5A30947-47A6-1C15-7B2A-66DAF5E3F11C}"/>
              </a:ext>
            </a:extLst>
          </p:cNvPr>
          <p:cNvSpPr/>
          <p:nvPr/>
        </p:nvSpPr>
        <p:spPr>
          <a:xfrm>
            <a:off x="3511449" y="873954"/>
            <a:ext cx="6151214" cy="5842370"/>
          </a:xfrm>
          <a:prstGeom prst="arc">
            <a:avLst>
              <a:gd name="adj1" fmla="val 17032283"/>
              <a:gd name="adj2" fmla="val 19930119"/>
            </a:avLst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Arc 132">
            <a:extLst>
              <a:ext uri="{FF2B5EF4-FFF2-40B4-BE49-F238E27FC236}">
                <a16:creationId xmlns:a16="http://schemas.microsoft.com/office/drawing/2014/main" id="{018924B8-A2AA-2115-C8A7-7281FE3A8175}"/>
              </a:ext>
            </a:extLst>
          </p:cNvPr>
          <p:cNvSpPr/>
          <p:nvPr/>
        </p:nvSpPr>
        <p:spPr>
          <a:xfrm>
            <a:off x="3575250" y="509031"/>
            <a:ext cx="5854535" cy="5902956"/>
          </a:xfrm>
          <a:prstGeom prst="arc">
            <a:avLst>
              <a:gd name="adj1" fmla="val 1595413"/>
              <a:gd name="adj2" fmla="val 3840463"/>
            </a:avLst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Arc 133">
            <a:extLst>
              <a:ext uri="{FF2B5EF4-FFF2-40B4-BE49-F238E27FC236}">
                <a16:creationId xmlns:a16="http://schemas.microsoft.com/office/drawing/2014/main" id="{4ABC3891-228D-2403-76C3-B16D91CE7F52}"/>
              </a:ext>
            </a:extLst>
          </p:cNvPr>
          <p:cNvSpPr/>
          <p:nvPr/>
        </p:nvSpPr>
        <p:spPr>
          <a:xfrm>
            <a:off x="3740028" y="694347"/>
            <a:ext cx="5854535" cy="5902956"/>
          </a:xfrm>
          <a:prstGeom prst="arc">
            <a:avLst>
              <a:gd name="adj1" fmla="val 12717214"/>
              <a:gd name="adj2" fmla="val 13647076"/>
            </a:avLst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Arc 134">
            <a:extLst>
              <a:ext uri="{FF2B5EF4-FFF2-40B4-BE49-F238E27FC236}">
                <a16:creationId xmlns:a16="http://schemas.microsoft.com/office/drawing/2014/main" id="{BB296AAA-9F3E-D65B-E9BB-9814CA6FE7D7}"/>
              </a:ext>
            </a:extLst>
          </p:cNvPr>
          <p:cNvSpPr/>
          <p:nvPr/>
        </p:nvSpPr>
        <p:spPr>
          <a:xfrm>
            <a:off x="3613351" y="425288"/>
            <a:ext cx="5854535" cy="5902956"/>
          </a:xfrm>
          <a:prstGeom prst="arc">
            <a:avLst>
              <a:gd name="adj1" fmla="val 6199075"/>
              <a:gd name="adj2" fmla="val 8330108"/>
            </a:avLst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4CAF8DBB-6E3D-5C22-634E-61C3102446F3}"/>
              </a:ext>
            </a:extLst>
          </p:cNvPr>
          <p:cNvSpPr/>
          <p:nvPr/>
        </p:nvSpPr>
        <p:spPr>
          <a:xfrm>
            <a:off x="6053642" y="1222691"/>
            <a:ext cx="1357090" cy="1272928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A869BCCA-FAEE-D230-152A-1B3929C0B27E}"/>
              </a:ext>
            </a:extLst>
          </p:cNvPr>
          <p:cNvSpPr/>
          <p:nvPr/>
        </p:nvSpPr>
        <p:spPr>
          <a:xfrm>
            <a:off x="7466475" y="1636043"/>
            <a:ext cx="1357090" cy="127292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CF19EEBF-E0FD-F751-6D5F-800F6EC61F00}"/>
              </a:ext>
            </a:extLst>
          </p:cNvPr>
          <p:cNvSpPr/>
          <p:nvPr/>
        </p:nvSpPr>
        <p:spPr>
          <a:xfrm>
            <a:off x="7934208" y="3117001"/>
            <a:ext cx="1357090" cy="127292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02474C3C-2757-AB72-880D-66B7CFED06B4}"/>
              </a:ext>
            </a:extLst>
          </p:cNvPr>
          <p:cNvSpPr/>
          <p:nvPr/>
        </p:nvSpPr>
        <p:spPr>
          <a:xfrm>
            <a:off x="6817004" y="4678821"/>
            <a:ext cx="1357090" cy="127292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C6A7E89A-AAB2-E2B0-FA33-DA200CE301E7}"/>
              </a:ext>
            </a:extLst>
          </p:cNvPr>
          <p:cNvSpPr/>
          <p:nvPr/>
        </p:nvSpPr>
        <p:spPr>
          <a:xfrm>
            <a:off x="4606410" y="1457845"/>
            <a:ext cx="1357090" cy="1272928"/>
          </a:xfrm>
          <a:prstGeom prst="ellipse">
            <a:avLst/>
          </a:prstGeom>
          <a:solidFill>
            <a:srgbClr val="5B9BD5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95BB591E-6072-5BC0-DEF8-2C8ACA9B3982}"/>
              </a:ext>
            </a:extLst>
          </p:cNvPr>
          <p:cNvSpPr/>
          <p:nvPr/>
        </p:nvSpPr>
        <p:spPr>
          <a:xfrm>
            <a:off x="3823196" y="3150332"/>
            <a:ext cx="1357090" cy="1272928"/>
          </a:xfrm>
          <a:prstGeom prst="ellipse">
            <a:avLst/>
          </a:prstGeom>
          <a:solidFill>
            <a:srgbClr val="5B9BD5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E96893EE-63F3-864D-F38F-6CC8C9654E81}"/>
              </a:ext>
            </a:extLst>
          </p:cNvPr>
          <p:cNvSpPr/>
          <p:nvPr/>
        </p:nvSpPr>
        <p:spPr>
          <a:xfrm>
            <a:off x="4985240" y="4679647"/>
            <a:ext cx="1357090" cy="1272928"/>
          </a:xfrm>
          <a:prstGeom prst="ellipse">
            <a:avLst/>
          </a:prstGeom>
          <a:solidFill>
            <a:srgbClr val="5B9BD5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563A2B35-AED8-E794-A3F2-3E7AE4DD7E09}"/>
              </a:ext>
            </a:extLst>
          </p:cNvPr>
          <p:cNvSpPr/>
          <p:nvPr/>
        </p:nvSpPr>
        <p:spPr>
          <a:xfrm rot="16488821">
            <a:off x="2901067" y="2759390"/>
            <a:ext cx="3030492" cy="142542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2066829"/>
              </a:avLst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Results Inter-Comparison &amp; Publishing</a:t>
            </a:r>
            <a:endParaRPr lang="en-GB" sz="14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E5FAB58E-D2D5-3653-B2A9-38BC7428B98F}"/>
              </a:ext>
            </a:extLst>
          </p:cNvPr>
          <p:cNvSpPr/>
          <p:nvPr/>
        </p:nvSpPr>
        <p:spPr>
          <a:xfrm rot="5720087">
            <a:off x="8079580" y="3348519"/>
            <a:ext cx="2184773" cy="59461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968318"/>
              </a:avLst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ea typeface="+mn-ea"/>
              </a:rPr>
              <a:t>Test and Submission Phase</a:t>
            </a:r>
            <a:endParaRPr lang="en-GB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45" name="Isosceles Triangle 144">
            <a:extLst>
              <a:ext uri="{FF2B5EF4-FFF2-40B4-BE49-F238E27FC236}">
                <a16:creationId xmlns:a16="http://schemas.microsoft.com/office/drawing/2014/main" id="{DA404BDB-3A5E-FB22-5F59-82C63A7DCFCF}"/>
              </a:ext>
            </a:extLst>
          </p:cNvPr>
          <p:cNvSpPr/>
          <p:nvPr/>
        </p:nvSpPr>
        <p:spPr>
          <a:xfrm rot="3234014">
            <a:off x="4641000" y="1287693"/>
            <a:ext cx="254580" cy="284186"/>
          </a:xfrm>
          <a:prstGeom prst="triangle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Isosceles Triangle 145">
            <a:extLst>
              <a:ext uri="{FF2B5EF4-FFF2-40B4-BE49-F238E27FC236}">
                <a16:creationId xmlns:a16="http://schemas.microsoft.com/office/drawing/2014/main" id="{690BF006-1F25-A144-719D-80F6E554071E}"/>
              </a:ext>
            </a:extLst>
          </p:cNvPr>
          <p:cNvSpPr/>
          <p:nvPr/>
        </p:nvSpPr>
        <p:spPr>
          <a:xfrm rot="14705408">
            <a:off x="7655587" y="5987487"/>
            <a:ext cx="254580" cy="284186"/>
          </a:xfrm>
          <a:prstGeom prst="triangle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Isosceles Triangle 146">
            <a:extLst>
              <a:ext uri="{FF2B5EF4-FFF2-40B4-BE49-F238E27FC236}">
                <a16:creationId xmlns:a16="http://schemas.microsoft.com/office/drawing/2014/main" id="{6F9315B2-CE85-5604-4025-D67D00CB0CEF}"/>
              </a:ext>
            </a:extLst>
          </p:cNvPr>
          <p:cNvSpPr/>
          <p:nvPr/>
        </p:nvSpPr>
        <p:spPr>
          <a:xfrm rot="19523821">
            <a:off x="4117500" y="5052901"/>
            <a:ext cx="254580" cy="284186"/>
          </a:xfrm>
          <a:prstGeom prst="triangle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Isosceles Triangle 147">
            <a:extLst>
              <a:ext uri="{FF2B5EF4-FFF2-40B4-BE49-F238E27FC236}">
                <a16:creationId xmlns:a16="http://schemas.microsoft.com/office/drawing/2014/main" id="{1DBE09FB-2ADB-2867-A0E6-FEEB0FEE196A}"/>
              </a:ext>
            </a:extLst>
          </p:cNvPr>
          <p:cNvSpPr/>
          <p:nvPr/>
        </p:nvSpPr>
        <p:spPr>
          <a:xfrm rot="9431368">
            <a:off x="9191689" y="2249611"/>
            <a:ext cx="254580" cy="284186"/>
          </a:xfrm>
          <a:prstGeom prst="triangle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81E55172-E1C2-D65E-DD6D-AC942A9F8AFE}"/>
              </a:ext>
            </a:extLst>
          </p:cNvPr>
          <p:cNvSpPr txBox="1"/>
          <p:nvPr/>
        </p:nvSpPr>
        <p:spPr>
          <a:xfrm>
            <a:off x="6069233" y="1447918"/>
            <a:ext cx="12815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ACIX coordinator</a:t>
            </a:r>
            <a:r>
              <a:rPr lang="en-GB" sz="110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100" dirty="0">
                <a:solidFill>
                  <a:prstClr val="white"/>
                </a:solidFill>
                <a:latin typeface="Calibri" panose="020F0502020204030204"/>
                <a:ea typeface="+mn-ea"/>
              </a:rPr>
              <a:t>download and pre-process PRISMA and EnMAP data </a:t>
            </a:r>
            <a:endParaRPr lang="en-US" sz="1100" dirty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D427259F-1331-0D07-CFCA-2311C3A007F9}"/>
              </a:ext>
            </a:extLst>
          </p:cNvPr>
          <p:cNvSpPr txBox="1"/>
          <p:nvPr/>
        </p:nvSpPr>
        <p:spPr>
          <a:xfrm>
            <a:off x="7530254" y="1867876"/>
            <a:ext cx="128158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prstClr val="white"/>
                </a:solidFill>
                <a:latin typeface="Calibri" panose="020F0502020204030204"/>
                <a:ea typeface="+mn-ea"/>
              </a:rPr>
              <a:t>ACIX participant</a:t>
            </a:r>
            <a:r>
              <a:rPr lang="en-GB" sz="1100" b="1" dirty="0">
                <a:solidFill>
                  <a:prstClr val="white"/>
                </a:solidFill>
                <a:latin typeface="Calibri" panose="020F0502020204030204"/>
                <a:ea typeface="+mn-ea"/>
              </a:rPr>
              <a:t>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100" dirty="0">
                <a:solidFill>
                  <a:prstClr val="black"/>
                </a:solidFill>
                <a:latin typeface="Calibri" panose="020F0502020204030204"/>
                <a:ea typeface="+mn-ea"/>
              </a:rPr>
              <a:t>access PRISMA and EnMAP data from FTP server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51" name="Arrow: Right 150">
            <a:extLst>
              <a:ext uri="{FF2B5EF4-FFF2-40B4-BE49-F238E27FC236}">
                <a16:creationId xmlns:a16="http://schemas.microsoft.com/office/drawing/2014/main" id="{A722324A-41BC-1543-6587-3121838ECF51}"/>
              </a:ext>
            </a:extLst>
          </p:cNvPr>
          <p:cNvSpPr/>
          <p:nvPr/>
        </p:nvSpPr>
        <p:spPr>
          <a:xfrm rot="19002351">
            <a:off x="7140678" y="2848575"/>
            <a:ext cx="593766" cy="285007"/>
          </a:xfrm>
          <a:prstGeom prst="rightArrow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F9CF27C2-4DF2-5335-3195-A1349BA1526B}"/>
              </a:ext>
            </a:extLst>
          </p:cNvPr>
          <p:cNvSpPr txBox="1"/>
          <p:nvPr/>
        </p:nvSpPr>
        <p:spPr>
          <a:xfrm>
            <a:off x="7858439" y="3387510"/>
            <a:ext cx="153472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prstClr val="white"/>
                </a:solidFill>
                <a:latin typeface="Calibri" panose="020F0502020204030204"/>
                <a:ea typeface="+mn-ea"/>
              </a:rPr>
              <a:t>ACIX participant</a:t>
            </a:r>
            <a:r>
              <a:rPr lang="en-GB" sz="1100" b="1" dirty="0">
                <a:solidFill>
                  <a:prstClr val="white"/>
                </a:solidFill>
                <a:latin typeface="Calibri" panose="020F0502020204030204"/>
                <a:ea typeface="+mn-ea"/>
              </a:rPr>
              <a:t>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run their atmospheric correction process themselves</a:t>
            </a:r>
            <a:endParaRPr lang="en-US" sz="1100" dirty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093A8A55-D28F-AD9E-D4C8-EB720390D598}"/>
              </a:ext>
            </a:extLst>
          </p:cNvPr>
          <p:cNvSpPr txBox="1"/>
          <p:nvPr/>
        </p:nvSpPr>
        <p:spPr>
          <a:xfrm>
            <a:off x="6845579" y="4879483"/>
            <a:ext cx="13193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prstClr val="white"/>
                </a:solidFill>
                <a:latin typeface="Calibri" panose="020F0502020204030204"/>
                <a:ea typeface="+mn-ea"/>
              </a:rPr>
              <a:t>ACIX participant</a:t>
            </a:r>
            <a:r>
              <a:rPr lang="en-GB" sz="1100" b="1" dirty="0">
                <a:solidFill>
                  <a:prstClr val="white"/>
                </a:solidFill>
                <a:latin typeface="Calibri" panose="020F0502020204030204"/>
                <a:ea typeface="+mn-ea"/>
              </a:rPr>
              <a:t>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100" dirty="0">
                <a:solidFill>
                  <a:prstClr val="black"/>
                </a:solidFill>
                <a:latin typeface="Calibri" panose="020F0502020204030204"/>
                <a:ea typeface="+mn-ea"/>
              </a:rPr>
              <a:t>submit their results and information about the implementation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97A6DBBF-E58A-107B-AFFE-158F064BC44F}"/>
              </a:ext>
            </a:extLst>
          </p:cNvPr>
          <p:cNvSpPr txBox="1"/>
          <p:nvPr/>
        </p:nvSpPr>
        <p:spPr>
          <a:xfrm>
            <a:off x="5002058" y="4931390"/>
            <a:ext cx="12815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ACIX coordinator</a:t>
            </a:r>
            <a:r>
              <a:rPr lang="en-GB" sz="110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1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+mn-ea"/>
              </a:rPr>
              <a:t>Retrieve the submitted results and reports</a:t>
            </a:r>
            <a:endParaRPr lang="en-US" sz="1100" dirty="0">
              <a:solidFill>
                <a:prstClr val="white">
                  <a:lumMod val="50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6AEE9D52-AA43-D250-C5C6-65C2089B6124}"/>
              </a:ext>
            </a:extLst>
          </p:cNvPr>
          <p:cNvSpPr txBox="1"/>
          <p:nvPr/>
        </p:nvSpPr>
        <p:spPr>
          <a:xfrm>
            <a:off x="3860950" y="3376227"/>
            <a:ext cx="128158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ACIX coordinator</a:t>
            </a:r>
            <a:r>
              <a:rPr lang="en-GB" sz="110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1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+mn-ea"/>
              </a:rPr>
              <a:t>analyse the results and report the inter-comparison outputs</a:t>
            </a:r>
            <a:endParaRPr lang="en-US" sz="1100" dirty="0">
              <a:solidFill>
                <a:prstClr val="white">
                  <a:lumMod val="50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07197B34-4638-DE84-0DAF-B67B13B4D083}"/>
              </a:ext>
            </a:extLst>
          </p:cNvPr>
          <p:cNvSpPr txBox="1"/>
          <p:nvPr/>
        </p:nvSpPr>
        <p:spPr>
          <a:xfrm>
            <a:off x="4601997" y="1599853"/>
            <a:ext cx="1365977" cy="1069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ACIX coordinator</a:t>
            </a:r>
            <a:r>
              <a:rPr lang="en-GB" sz="110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0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+mn-ea"/>
              </a:rPr>
              <a:t>Prepare a synthesis of all the experimental results to be published in the scientific literature</a:t>
            </a:r>
            <a:endParaRPr lang="en-US" sz="1000" dirty="0">
              <a:solidFill>
                <a:prstClr val="white">
                  <a:lumMod val="50000"/>
                </a:prstClr>
              </a:solidFill>
              <a:latin typeface="Calibri" panose="020F0502020204030204"/>
              <a:ea typeface="+mn-ea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A31A4C2-6C5D-90B6-8671-60D57AC7D031}"/>
              </a:ext>
            </a:extLst>
          </p:cNvPr>
          <p:cNvGrpSpPr/>
          <p:nvPr/>
        </p:nvGrpSpPr>
        <p:grpSpPr>
          <a:xfrm>
            <a:off x="9021668" y="991031"/>
            <a:ext cx="3067162" cy="1604560"/>
            <a:chOff x="9021668" y="991031"/>
            <a:chExt cx="3067162" cy="16045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345E27-2CC2-3171-8016-9C4E6494D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8946" y="1251883"/>
              <a:ext cx="1336249" cy="61923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D165663-8434-2175-EFBF-F934358D8951}"/>
                </a:ext>
              </a:extLst>
            </p:cNvPr>
            <p:cNvSpPr txBox="1"/>
            <p:nvPr/>
          </p:nvSpPr>
          <p:spPr>
            <a:xfrm>
              <a:off x="9021668" y="991031"/>
              <a:ext cx="1628874" cy="2923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r" defTabSz="685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j-ea"/>
                  <a:cs typeface="Calibri"/>
                  <a:sym typeface="Calibri"/>
                </a:rPr>
                <a:t>With the support of:</a:t>
              </a: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D6A0D9E7-55E4-A086-20CC-6AA2AE41D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812527" y="1912700"/>
              <a:ext cx="2276303" cy="6828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0323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circle, symbol, logo, emblem&#10;&#10;Description automatically generated">
            <a:extLst>
              <a:ext uri="{FF2B5EF4-FFF2-40B4-BE49-F238E27FC236}">
                <a16:creationId xmlns:a16="http://schemas.microsoft.com/office/drawing/2014/main" id="{8B6706BE-6652-9531-9023-C95FFEDF5A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6" y="229317"/>
            <a:ext cx="2645044" cy="2670556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71EF299D-35E2-0945-9172-C867ED051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213" y="146389"/>
            <a:ext cx="1336249" cy="619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CEE354-403A-A842-B036-D7BD65EEFC0D}"/>
              </a:ext>
            </a:extLst>
          </p:cNvPr>
          <p:cNvSpPr txBox="1"/>
          <p:nvPr/>
        </p:nvSpPr>
        <p:spPr>
          <a:xfrm>
            <a:off x="368142" y="229317"/>
            <a:ext cx="4146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venir Book" panose="02000503020000020003" pitchFamily="2" charset="0"/>
              </a:rPr>
              <a:t>Input Data</a:t>
            </a:r>
            <a:r>
              <a:rPr lang="en-DE" b="1" dirty="0">
                <a:latin typeface="Avenir Book" panose="02000503020000020003" pitchFamily="2" charset="0"/>
              </a:rPr>
              <a:t> PRISMA</a:t>
            </a:r>
            <a:endParaRPr lang="en-GB" b="1" dirty="0">
              <a:latin typeface="Avenir Book" panose="02000503020000020003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7A42B6-9C90-0C41-969D-E61C4ED4191F}"/>
              </a:ext>
            </a:extLst>
          </p:cNvPr>
          <p:cNvSpPr/>
          <p:nvPr/>
        </p:nvSpPr>
        <p:spPr>
          <a:xfrm>
            <a:off x="874057" y="3323464"/>
            <a:ext cx="59473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latin typeface="Avenir Light" panose="020B0402020203020204" pitchFamily="34" charset="77"/>
                <a:cs typeface="Times New Roman" panose="02020603050405020304" pitchFamily="18" charset="0"/>
              </a:rPr>
              <a:t>PRISMA L1 data</a:t>
            </a:r>
            <a:r>
              <a:rPr lang="en-US" sz="2000" dirty="0">
                <a:latin typeface="Avenir Light" panose="020B0402020203020204" pitchFamily="34" charset="77"/>
                <a:cs typeface="Times New Roman" panose="02020603050405020304" pitchFamily="18" charset="0"/>
              </a:rPr>
              <a:t>: </a:t>
            </a:r>
            <a:r>
              <a:rPr lang="en-IT" altLang="en-IT" sz="2000" b="1" dirty="0">
                <a:latin typeface="Avenir Light" panose="020B0402020203020204" pitchFamily="34" charset="77"/>
              </a:rPr>
              <a:t>Top-of-Atmosphere Radiance </a:t>
            </a:r>
            <a:r>
              <a:rPr lang="en-IT" altLang="en-IT" sz="2000" dirty="0">
                <a:latin typeface="Avenir Light" panose="020B0402020203020204" pitchFamily="34" charset="77"/>
              </a:rPr>
              <a:t>radiometrically corrected and calibrated in physical units (incl. Cloud mask; Sun-glint Mask; Classification Mask; Calibration and characterization data) </a:t>
            </a:r>
            <a:endParaRPr lang="en-IT" altLang="en-IT" sz="700" dirty="0">
              <a:latin typeface="Avenir Light" panose="020B0402020203020204" pitchFamily="34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53375D-2BF0-CC49-9FA5-DC28DD6C62F1}"/>
              </a:ext>
            </a:extLst>
          </p:cNvPr>
          <p:cNvSpPr/>
          <p:nvPr/>
        </p:nvSpPr>
        <p:spPr>
          <a:xfrm>
            <a:off x="874057" y="2417700"/>
            <a:ext cx="62399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T" altLang="en-IT" sz="2000" dirty="0">
                <a:latin typeface="Avenir Light" panose="020B0402020203020204" pitchFamily="34" charset="77"/>
              </a:rPr>
              <a:t>All </a:t>
            </a:r>
            <a:r>
              <a:rPr lang="en-GB" altLang="en-IT" sz="2000" dirty="0">
                <a:latin typeface="Avenir Light" panose="020B0402020203020204" pitchFamily="34" charset="77"/>
              </a:rPr>
              <a:t>PRISMA </a:t>
            </a:r>
            <a:r>
              <a:rPr lang="en-IT" altLang="en-IT" sz="2000" dirty="0">
                <a:latin typeface="Avenir Light" panose="020B0402020203020204" pitchFamily="34" charset="77"/>
              </a:rPr>
              <a:t>Products are in </a:t>
            </a:r>
            <a:r>
              <a:rPr lang="en-IT" altLang="en-IT" sz="2000" b="1" dirty="0">
                <a:latin typeface="Avenir Light" panose="020B0402020203020204" pitchFamily="34" charset="77"/>
              </a:rPr>
              <a:t>HDF5-EOS format </a:t>
            </a:r>
            <a:r>
              <a:rPr lang="en-IT" altLang="en-IT" sz="2000" dirty="0">
                <a:latin typeface="Avenir Light" panose="020B0402020203020204" pitchFamily="34" charset="77"/>
              </a:rPr>
              <a:t>and include HYP data cube + PAN image + metadata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050F9A2-9071-A64A-F5C2-A99276942DFF}"/>
              </a:ext>
            </a:extLst>
          </p:cNvPr>
          <p:cNvGrpSpPr/>
          <p:nvPr/>
        </p:nvGrpSpPr>
        <p:grpSpPr>
          <a:xfrm>
            <a:off x="7387588" y="1668914"/>
            <a:ext cx="4374347" cy="4707228"/>
            <a:chOff x="5965188" y="1249814"/>
            <a:chExt cx="4374347" cy="470722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BD4DD2A-9E2D-2D75-94CA-0F832CA288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-1" b="1318"/>
            <a:stretch/>
          </p:blipFill>
          <p:spPr>
            <a:xfrm>
              <a:off x="5965188" y="1249814"/>
              <a:ext cx="4374347" cy="359364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14308D0-8BCB-B405-46FB-D067A6FB06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4365"/>
            <a:stretch/>
          </p:blipFill>
          <p:spPr>
            <a:xfrm>
              <a:off x="5994400" y="4836320"/>
              <a:ext cx="4345135" cy="1120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36665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4A8D654-3840-9527-B0F3-947A5C767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964" y="1563624"/>
            <a:ext cx="5726367" cy="46992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CEE354-403A-A842-B036-D7BD65EEFC0D}"/>
              </a:ext>
            </a:extLst>
          </p:cNvPr>
          <p:cNvSpPr txBox="1"/>
          <p:nvPr/>
        </p:nvSpPr>
        <p:spPr>
          <a:xfrm>
            <a:off x="368142" y="229317"/>
            <a:ext cx="4146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venir Book" panose="02000503020000020003" pitchFamily="2" charset="0"/>
              </a:rPr>
              <a:t>Input Data</a:t>
            </a:r>
            <a:r>
              <a:rPr lang="en-DE" b="1" dirty="0">
                <a:latin typeface="Avenir Book" panose="02000503020000020003" pitchFamily="2" charset="0"/>
              </a:rPr>
              <a:t> </a:t>
            </a:r>
            <a:r>
              <a:rPr lang="en-DE" b="1" dirty="0" err="1">
                <a:latin typeface="Avenir Book" panose="02000503020000020003" pitchFamily="2" charset="0"/>
              </a:rPr>
              <a:t>EnMAP</a:t>
            </a:r>
            <a:endParaRPr lang="en-GB" b="1" dirty="0">
              <a:latin typeface="Avenir Book" panose="02000503020000020003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7A42B6-9C90-0C41-969D-E61C4ED4191F}"/>
              </a:ext>
            </a:extLst>
          </p:cNvPr>
          <p:cNvSpPr/>
          <p:nvPr/>
        </p:nvSpPr>
        <p:spPr>
          <a:xfrm>
            <a:off x="452063" y="4006589"/>
            <a:ext cx="55029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latin typeface="Avenir Light" panose="020B0402020203020204" pitchFamily="34" charset="77"/>
                <a:cs typeface="Times New Roman" panose="02020603050405020304" pitchFamily="18" charset="0"/>
              </a:rPr>
              <a:t>EnMAP L1C data</a:t>
            </a:r>
            <a:r>
              <a:rPr lang="en-US" sz="2000" dirty="0">
                <a:latin typeface="Avenir Light" panose="020B0402020203020204" pitchFamily="34" charset="77"/>
                <a:cs typeface="Times New Roman" panose="02020603050405020304" pitchFamily="18" charset="0"/>
              </a:rPr>
              <a:t>: </a:t>
            </a:r>
            <a:r>
              <a:rPr lang="en-IT" altLang="en-IT" sz="2000" b="1" dirty="0">
                <a:latin typeface="Avenir Light" panose="020B0402020203020204" pitchFamily="34" charset="77"/>
              </a:rPr>
              <a:t>Top-of-Atmosphere Radiance </a:t>
            </a:r>
            <a:r>
              <a:rPr lang="en-IT" altLang="en-IT" sz="2000" dirty="0">
                <a:latin typeface="Avenir Light" panose="020B0402020203020204" pitchFamily="34" charset="77"/>
              </a:rPr>
              <a:t>radiometrically corrected</a:t>
            </a:r>
            <a:r>
              <a:rPr lang="en-US" altLang="en-IT" sz="2000" dirty="0">
                <a:latin typeface="Avenir Light" panose="020B0402020203020204" pitchFamily="34" charset="77"/>
              </a:rPr>
              <a:t>, orthorectified</a:t>
            </a:r>
            <a:r>
              <a:rPr lang="en-IT" altLang="en-IT" sz="2000" dirty="0">
                <a:latin typeface="Avenir Light" panose="020B0402020203020204" pitchFamily="34" charset="77"/>
              </a:rPr>
              <a:t> and calibrated in physical units (incl. Cloud </a:t>
            </a:r>
            <a:r>
              <a:rPr lang="en-US" altLang="en-IT" sz="2000" dirty="0">
                <a:latin typeface="Avenir Light" panose="020B0402020203020204" pitchFamily="34" charset="77"/>
              </a:rPr>
              <a:t>layer</a:t>
            </a:r>
            <a:r>
              <a:rPr lang="en-IT" altLang="en-IT" sz="2000" dirty="0">
                <a:latin typeface="Avenir Light" panose="020B0402020203020204" pitchFamily="34" charset="77"/>
              </a:rPr>
              <a:t>; </a:t>
            </a:r>
            <a:r>
              <a:rPr lang="en-US" altLang="en-IT" sz="2000" dirty="0">
                <a:latin typeface="Avenir Light" panose="020B0402020203020204" pitchFamily="34" charset="77"/>
              </a:rPr>
              <a:t>Cirrus</a:t>
            </a:r>
            <a:r>
              <a:rPr lang="en-IT" altLang="en-IT" sz="2000" dirty="0">
                <a:latin typeface="Avenir Light" panose="020B0402020203020204" pitchFamily="34" charset="77"/>
              </a:rPr>
              <a:t> </a:t>
            </a:r>
            <a:r>
              <a:rPr lang="en-US" altLang="en-IT" sz="2000" dirty="0">
                <a:latin typeface="Avenir Light" panose="020B0402020203020204" pitchFamily="34" charset="77"/>
              </a:rPr>
              <a:t>layer</a:t>
            </a:r>
            <a:r>
              <a:rPr lang="en-IT" altLang="en-IT" sz="2000" dirty="0">
                <a:latin typeface="Avenir Light" panose="020B0402020203020204" pitchFamily="34" charset="77"/>
              </a:rPr>
              <a:t>;</a:t>
            </a:r>
            <a:r>
              <a:rPr lang="en-US" altLang="en-IT" sz="2000" dirty="0">
                <a:latin typeface="Avenir Light" panose="020B0402020203020204" pitchFamily="34" charset="77"/>
              </a:rPr>
              <a:t> Haze layer; Snow layer; Cloud shadow Layer; Classes layer</a:t>
            </a:r>
            <a:r>
              <a:rPr lang="en-IT" altLang="en-IT" sz="2000" dirty="0">
                <a:latin typeface="Avenir Light" panose="020B0402020203020204" pitchFamily="34" charset="77"/>
              </a:rPr>
              <a:t> </a:t>
            </a:r>
            <a:r>
              <a:rPr lang="en-US" altLang="en-IT" sz="2000" dirty="0">
                <a:latin typeface="Avenir Light" panose="020B0402020203020204" pitchFamily="34" charset="77"/>
              </a:rPr>
              <a:t>Pixel</a:t>
            </a:r>
            <a:r>
              <a:rPr lang="en-IT" altLang="en-IT" sz="2000" dirty="0">
                <a:latin typeface="Avenir Light" panose="020B0402020203020204" pitchFamily="34" charset="77"/>
              </a:rPr>
              <a:t> </a:t>
            </a:r>
            <a:r>
              <a:rPr lang="en-US" altLang="en-IT" sz="2000" dirty="0">
                <a:latin typeface="Avenir Light" panose="020B0402020203020204" pitchFamily="34" charset="77"/>
              </a:rPr>
              <a:t>m</a:t>
            </a:r>
            <a:r>
              <a:rPr lang="en-IT" altLang="en-IT" sz="2000" dirty="0">
                <a:latin typeface="Avenir Light" panose="020B0402020203020204" pitchFamily="34" charset="77"/>
              </a:rPr>
              <a:t>ask; Calibration and characterization data) </a:t>
            </a:r>
            <a:endParaRPr lang="en-IT" altLang="en-IT" sz="700" dirty="0">
              <a:latin typeface="Avenir Light" panose="020B0402020203020204" pitchFamily="34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53375D-2BF0-CC49-9FA5-DC28DD6C62F1}"/>
              </a:ext>
            </a:extLst>
          </p:cNvPr>
          <p:cNvSpPr/>
          <p:nvPr/>
        </p:nvSpPr>
        <p:spPr>
          <a:xfrm>
            <a:off x="368142" y="2275206"/>
            <a:ext cx="558689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IT" sz="2000" dirty="0">
                <a:latin typeface="Avenir Light" panose="020B0402020203020204" pitchFamily="34" charset="77"/>
              </a:rPr>
              <a:t>EnMAP </a:t>
            </a:r>
            <a:r>
              <a:rPr lang="en-IT" altLang="en-IT" sz="2000" dirty="0">
                <a:latin typeface="Avenir Light" panose="020B0402020203020204" pitchFamily="34" charset="77"/>
              </a:rPr>
              <a:t>Products are</a:t>
            </a:r>
            <a:r>
              <a:rPr lang="en-US" altLang="en-IT" sz="2000" dirty="0">
                <a:latin typeface="Avenir Light" panose="020B0402020203020204" pitchFamily="34" charset="77"/>
              </a:rPr>
              <a:t> distributed as a </a:t>
            </a:r>
            <a:r>
              <a:rPr lang="en-US" altLang="en-IT" sz="2000" b="1" i="1" dirty="0">
                <a:latin typeface="Avenir Light" panose="020B0402020203020204" pitchFamily="34" charset="77"/>
              </a:rPr>
              <a:t>.zip </a:t>
            </a:r>
            <a:r>
              <a:rPr lang="en-US" altLang="en-IT" sz="2000" b="1" dirty="0">
                <a:latin typeface="Avenir Light" panose="020B0402020203020204" pitchFamily="34" charset="77"/>
              </a:rPr>
              <a:t>file </a:t>
            </a:r>
            <a:r>
              <a:rPr lang="en-US" altLang="en-IT" sz="2000" dirty="0">
                <a:latin typeface="Avenir Light" panose="020B0402020203020204" pitchFamily="34" charset="77"/>
              </a:rPr>
              <a:t>with several </a:t>
            </a:r>
            <a:r>
              <a:rPr lang="en-US" altLang="en-IT" sz="2000" b="1" i="1" dirty="0">
                <a:latin typeface="Avenir Light" panose="020B0402020203020204" pitchFamily="34" charset="77"/>
              </a:rPr>
              <a:t>.tif </a:t>
            </a:r>
            <a:r>
              <a:rPr lang="en-US" altLang="en-IT" sz="2000" dirty="0">
                <a:latin typeface="Avenir Light" panose="020B0402020203020204" pitchFamily="34" charset="77"/>
              </a:rPr>
              <a:t>files </a:t>
            </a:r>
            <a:r>
              <a:rPr lang="en-DE" altLang="en-IT" sz="2000" dirty="0">
                <a:latin typeface="Avenir Light" panose="020B0402020203020204" pitchFamily="34" charset="77"/>
              </a:rPr>
              <a:t>and a set of </a:t>
            </a:r>
            <a:r>
              <a:rPr lang="en-DE" altLang="en-IT" sz="2000" b="1" dirty="0">
                <a:latin typeface="Avenir Light" panose="020B0402020203020204" pitchFamily="34" charset="77"/>
              </a:rPr>
              <a:t>.xml </a:t>
            </a:r>
            <a:r>
              <a:rPr lang="en-US" altLang="en-IT" sz="2000" dirty="0">
                <a:latin typeface="Avenir Light" panose="020B0402020203020204" pitchFamily="34" charset="77"/>
              </a:rPr>
              <a:t>(including one for the metadata). Ancillary files are the solar irradiance model and a method for calculating the sensor zenith/azimuth angles.</a:t>
            </a:r>
          </a:p>
        </p:txBody>
      </p:sp>
      <p:pic>
        <p:nvPicPr>
          <p:cNvPr id="10" name="Picture 9" descr="A picture containing graphic design, graphics, design, art&#10;&#10;Description automatically generated">
            <a:extLst>
              <a:ext uri="{FF2B5EF4-FFF2-40B4-BE49-F238E27FC236}">
                <a16:creationId xmlns:a16="http://schemas.microsoft.com/office/drawing/2014/main" id="{14CBC874-32AC-48EF-CAFA-C9FA702892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04" y="942313"/>
            <a:ext cx="1867483" cy="128389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9D9743B-96CB-AF6F-F3CC-81C949CE93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97199" y="118703"/>
            <a:ext cx="2276303" cy="68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655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CEE354-403A-A842-B036-D7BD65EEFC0D}"/>
              </a:ext>
            </a:extLst>
          </p:cNvPr>
          <p:cNvSpPr txBox="1"/>
          <p:nvPr/>
        </p:nvSpPr>
        <p:spPr>
          <a:xfrm>
            <a:off x="368142" y="229317"/>
            <a:ext cx="4146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venir Book" panose="02000503020000020003" pitchFamily="2" charset="0"/>
              </a:rPr>
              <a:t>Quality Layers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7A42B6-9C90-0C41-969D-E61C4ED4191F}"/>
              </a:ext>
            </a:extLst>
          </p:cNvPr>
          <p:cNvSpPr/>
          <p:nvPr/>
        </p:nvSpPr>
        <p:spPr>
          <a:xfrm>
            <a:off x="850599" y="1627372"/>
            <a:ext cx="97764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Quality</a:t>
            </a:r>
            <a:r>
              <a:rPr lang="en-US" b="1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flags </a:t>
            </a:r>
            <a:r>
              <a:rPr lang="en-US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provided as part of the products defining clearly the appropriate flags to be included in the inter-comparison process. </a:t>
            </a:r>
          </a:p>
          <a:p>
            <a:endParaRPr lang="en-US" dirty="0">
              <a:latin typeface="Avenir Book" panose="0200050302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Ideally, </a:t>
            </a:r>
            <a:r>
              <a:rPr lang="en-US" b="1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 simple mask </a:t>
            </a:r>
            <a:r>
              <a:rPr lang="en-US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to be provided defining </a:t>
            </a:r>
            <a:r>
              <a:rPr lang="en-US" b="1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only valid and invalid </a:t>
            </a:r>
            <a:r>
              <a:rPr lang="en-US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pixels for the AC inter-comparison.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60B53B-E4AA-E14D-BB0A-95CC0D2C9B18}"/>
              </a:ext>
            </a:extLst>
          </p:cNvPr>
          <p:cNvSpPr txBox="1"/>
          <p:nvPr/>
        </p:nvSpPr>
        <p:spPr>
          <a:xfrm>
            <a:off x="874058" y="1174183"/>
            <a:ext cx="1628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>
                <a:latin typeface="Avenir Book" panose="02000503020000020003" pitchFamily="2" charset="0"/>
              </a:rPr>
              <a:t>Input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4F0AD9-8B95-AA40-987A-5BD7E3C0715C}"/>
              </a:ext>
            </a:extLst>
          </p:cNvPr>
          <p:cNvSpPr txBox="1"/>
          <p:nvPr/>
        </p:nvSpPr>
        <p:spPr>
          <a:xfrm>
            <a:off x="874058" y="4019553"/>
            <a:ext cx="1628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>
                <a:latin typeface="Avenir Book" panose="02000503020000020003" pitchFamily="2" charset="0"/>
              </a:rPr>
              <a:t>Analysis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6C528B-BB12-A94F-BFAA-198476FF0A26}"/>
              </a:ext>
            </a:extLst>
          </p:cNvPr>
          <p:cNvSpPr/>
          <p:nvPr/>
        </p:nvSpPr>
        <p:spPr>
          <a:xfrm>
            <a:off x="874058" y="4502754"/>
            <a:ext cx="102927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 analysis will be made initially for the pixels that are considered of </a:t>
            </a:r>
            <a:r>
              <a:rPr lang="en-US" b="1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good quality by all AC processors </a:t>
            </a:r>
            <a:r>
              <a:rPr lang="en-US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b="1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masks’ union</a:t>
            </a:r>
            <a:r>
              <a:rPr lang="en-US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</a:p>
          <a:p>
            <a:endParaRPr lang="en-US" dirty="0">
              <a:latin typeface="Avenir Book" panose="0200050302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(?) </a:t>
            </a:r>
            <a:r>
              <a:rPr lang="en-US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Additional inter-comparison investigation may be performed using the corresponding individual quality mask per processor. </a:t>
            </a:r>
            <a:endParaRPr lang="en-GB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6398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C6EC2C8-CA18-B946-93B8-B775FF920697}"/>
              </a:ext>
            </a:extLst>
          </p:cNvPr>
          <p:cNvSpPr txBox="1"/>
          <p:nvPr/>
        </p:nvSpPr>
        <p:spPr>
          <a:xfrm>
            <a:off x="368141" y="229317"/>
            <a:ext cx="7280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Avenir Book" panose="02000503020000020003" pitchFamily="2" charset="0"/>
              </a:rPr>
              <a:t>Sites with PRISMA/EnMAP acquisitions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591C6AD-917D-D0AF-5BC6-7E030F122583}"/>
              </a:ext>
            </a:extLst>
          </p:cNvPr>
          <p:cNvGraphicFramePr>
            <a:graphicFrameLocks noGrp="1"/>
          </p:cNvGraphicFramePr>
          <p:nvPr/>
        </p:nvGraphicFramePr>
        <p:xfrm>
          <a:off x="2024744" y="992832"/>
          <a:ext cx="9866086" cy="2148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933043">
                  <a:extLst>
                    <a:ext uri="{9D8B030D-6E8A-4147-A177-3AD203B41FA5}">
                      <a16:colId xmlns:a16="http://schemas.microsoft.com/office/drawing/2014/main" val="4275895812"/>
                    </a:ext>
                  </a:extLst>
                </a:gridCol>
                <a:gridCol w="4933043">
                  <a:extLst>
                    <a:ext uri="{9D8B030D-6E8A-4147-A177-3AD203B41FA5}">
                      <a16:colId xmlns:a16="http://schemas.microsoft.com/office/drawing/2014/main" val="3947013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Network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Sites (Number)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4187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RadCalNet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Gobabeb (7), La </a:t>
                      </a:r>
                      <a:r>
                        <a:rPr lang="en-US" dirty="0" err="1"/>
                        <a:t>Crau</a:t>
                      </a:r>
                      <a:r>
                        <a:rPr lang="en-US" dirty="0"/>
                        <a:t> (1), Railroad Valley Playa (3), Baotou (1)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964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 situ measurements from EnMAP validation campaign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Gobabeb (4), Railroad Valley Playa (2), Western Australia (3), Australia (2), Israel (2), Nevada (2), Berlin (1)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8278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Hypernets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Gobabeb (6), </a:t>
                      </a:r>
                      <a:r>
                        <a:rPr lang="en-US" dirty="0" err="1"/>
                        <a:t>Barrax</a:t>
                      </a:r>
                      <a:r>
                        <a:rPr lang="en-US" dirty="0"/>
                        <a:t> (2), ATGE (2)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8969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Aeronet</a:t>
                      </a:r>
                      <a:r>
                        <a:rPr lang="en-US" dirty="0"/>
                        <a:t> (for WV and AOT comparison only)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6857148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C099494-2CF4-2CDF-A27C-9B04D9B72BEC}"/>
              </a:ext>
            </a:extLst>
          </p:cNvPr>
          <p:cNvGraphicFramePr>
            <a:graphicFrameLocks noGrp="1"/>
          </p:cNvGraphicFramePr>
          <p:nvPr/>
        </p:nvGraphicFramePr>
        <p:xfrm>
          <a:off x="2039256" y="3659832"/>
          <a:ext cx="985157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5787">
                  <a:extLst>
                    <a:ext uri="{9D8B030D-6E8A-4147-A177-3AD203B41FA5}">
                      <a16:colId xmlns:a16="http://schemas.microsoft.com/office/drawing/2014/main" val="4275895812"/>
                    </a:ext>
                  </a:extLst>
                </a:gridCol>
                <a:gridCol w="4925787">
                  <a:extLst>
                    <a:ext uri="{9D8B030D-6E8A-4147-A177-3AD203B41FA5}">
                      <a16:colId xmlns:a16="http://schemas.microsoft.com/office/drawing/2014/main" val="3947013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Network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Sites (Number)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4187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RadCalNet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Gobabeb (10), La </a:t>
                      </a:r>
                      <a:r>
                        <a:rPr lang="en-US" dirty="0" err="1"/>
                        <a:t>Crau</a:t>
                      </a:r>
                      <a:r>
                        <a:rPr lang="en-US" dirty="0"/>
                        <a:t> (2), Railroad Valley Playa (5)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964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 situ measurements from CHIME/SGB campaigns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Braccagni</a:t>
                      </a:r>
                      <a:r>
                        <a:rPr lang="en-US" dirty="0"/>
                        <a:t> (1), Rio Tinto (1), Camarena (1), SRER (1)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8278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Hypernets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Gobabeb (2), </a:t>
                      </a:r>
                      <a:r>
                        <a:rPr lang="en-US" dirty="0" err="1"/>
                        <a:t>Barrax</a:t>
                      </a:r>
                      <a:r>
                        <a:rPr lang="en-US" dirty="0"/>
                        <a:t> (3), </a:t>
                      </a:r>
                      <a:r>
                        <a:rPr lang="en-US" dirty="0" err="1"/>
                        <a:t>Wytham</a:t>
                      </a:r>
                      <a:r>
                        <a:rPr lang="en-US" dirty="0"/>
                        <a:t> Woods (1)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8969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Aeronet</a:t>
                      </a:r>
                      <a:r>
                        <a:rPr lang="en-US" dirty="0"/>
                        <a:t> (for WV and AOT comparison only)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685714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98A908A-5A99-AEA4-FF78-DDD1DA8ED0D2}"/>
              </a:ext>
            </a:extLst>
          </p:cNvPr>
          <p:cNvSpPr txBox="1"/>
          <p:nvPr/>
        </p:nvSpPr>
        <p:spPr>
          <a:xfrm>
            <a:off x="261258" y="1520785"/>
            <a:ext cx="176348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EnMAP</a:t>
            </a:r>
          </a:p>
          <a:p>
            <a:pPr algn="ctr"/>
            <a:r>
              <a:rPr lang="en-US" sz="2000" dirty="0"/>
              <a:t>44 unique</a:t>
            </a:r>
          </a:p>
          <a:p>
            <a:pPr algn="ctr"/>
            <a:r>
              <a:rPr lang="en-US" sz="2000" dirty="0"/>
              <a:t>scenes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GB" dirty="0"/>
              <a:t>PRISMA</a:t>
            </a:r>
          </a:p>
          <a:p>
            <a:pPr algn="ctr"/>
            <a:r>
              <a:rPr lang="en-GB" sz="2000" dirty="0"/>
              <a:t>46 unique scenes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70964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63A8EE-A830-744D-B276-E43D3998C40F}"/>
              </a:ext>
            </a:extLst>
          </p:cNvPr>
          <p:cNvSpPr txBox="1"/>
          <p:nvPr/>
        </p:nvSpPr>
        <p:spPr>
          <a:xfrm>
            <a:off x="2282227" y="212934"/>
            <a:ext cx="5134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AVHRR CALIBRATION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F4FF4E-CFF7-4B47-885F-546033EBC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625" y="1276428"/>
            <a:ext cx="3997945" cy="2254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43DF96-D5EF-074D-AC1A-C182A5E35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390" y="1276428"/>
            <a:ext cx="3514795" cy="27027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8BC1AB-2095-4048-8E69-A09D7DCD37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797"/>
          <a:stretch/>
        </p:blipFill>
        <p:spPr>
          <a:xfrm>
            <a:off x="7245047" y="4167201"/>
            <a:ext cx="3007483" cy="22711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7DBD95-D037-CE4B-9B1E-C7A8477B1B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3706" y="3530589"/>
            <a:ext cx="3094674" cy="207049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F6C1FA-4CB8-FB4C-88BA-F2A512901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4256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FB39F53D-D9DD-0542-888F-24DCEB3B4306}"/>
              </a:ext>
            </a:extLst>
          </p:cNvPr>
          <p:cNvSpPr txBox="1"/>
          <p:nvPr/>
        </p:nvSpPr>
        <p:spPr>
          <a:xfrm>
            <a:off x="3213566" y="1604828"/>
            <a:ext cx="2717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C00000"/>
                </a:solidFill>
              </a:rPr>
              <a:t>01. </a:t>
            </a:r>
            <a:r>
              <a:rPr lang="en-GB" sz="1600" b="1" dirty="0">
                <a:solidFill>
                  <a:srgbClr val="C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Ground based validation</a:t>
            </a:r>
          </a:p>
          <a:p>
            <a:endParaRPr lang="en-GB" sz="1600" dirty="0">
              <a:solidFill>
                <a:srgbClr val="C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E0B73E-4687-E844-BAC5-C4B8983B2BE0}"/>
              </a:ext>
            </a:extLst>
          </p:cNvPr>
          <p:cNvSpPr txBox="1"/>
          <p:nvPr/>
        </p:nvSpPr>
        <p:spPr>
          <a:xfrm>
            <a:off x="3550770" y="1865726"/>
            <a:ext cx="2195651" cy="1653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GB" sz="1000" b="1" dirty="0" err="1"/>
              <a:t>RadCalNet</a:t>
            </a:r>
            <a:r>
              <a:rPr lang="el-GR" sz="1000" dirty="0"/>
              <a:t> [</a:t>
            </a:r>
            <a:r>
              <a:rPr lang="en-GB" sz="1000" dirty="0"/>
              <a:t>La </a:t>
            </a:r>
            <a:r>
              <a:rPr lang="en-GB" sz="1000" dirty="0" err="1"/>
              <a:t>Crau</a:t>
            </a:r>
            <a:r>
              <a:rPr lang="en-GB" sz="1000" dirty="0"/>
              <a:t>] (France), [</a:t>
            </a:r>
            <a:r>
              <a:rPr lang="en-GB" sz="1000" dirty="0" err="1"/>
              <a:t>Gobabeb</a:t>
            </a:r>
            <a:r>
              <a:rPr lang="en-GB" sz="1000" dirty="0"/>
              <a:t>] (Namibia)</a:t>
            </a:r>
            <a:r>
              <a:rPr lang="en-US" sz="1000" dirty="0"/>
              <a:t>, [Railroad Valley Playa] (USA), [Baotou] (China)</a:t>
            </a:r>
          </a:p>
          <a:p>
            <a:pPr>
              <a:lnSpc>
                <a:spcPct val="114000"/>
              </a:lnSpc>
            </a:pPr>
            <a:r>
              <a:rPr lang="en-US" sz="1000" dirty="0"/>
              <a:t>If possible, </a:t>
            </a:r>
            <a:r>
              <a:rPr lang="en-GB" sz="1000" dirty="0"/>
              <a:t>SR at same angular conditions that the satellite.</a:t>
            </a:r>
          </a:p>
          <a:p>
            <a:pPr>
              <a:lnSpc>
                <a:spcPct val="114000"/>
              </a:lnSpc>
            </a:pPr>
            <a:r>
              <a:rPr lang="en-GB" sz="1000" b="1" dirty="0"/>
              <a:t>Hypernets</a:t>
            </a:r>
            <a:r>
              <a:rPr lang="en-GB" sz="1000" dirty="0"/>
              <a:t> (Land) [Gobabeb], [</a:t>
            </a:r>
            <a:r>
              <a:rPr lang="en-GB" sz="1000" dirty="0" err="1"/>
              <a:t>Barrax</a:t>
            </a:r>
            <a:r>
              <a:rPr lang="en-GB" sz="1000" dirty="0"/>
              <a:t>], [</a:t>
            </a:r>
            <a:r>
              <a:rPr lang="en-GB" sz="1000" dirty="0" err="1"/>
              <a:t>Wytham</a:t>
            </a:r>
            <a:r>
              <a:rPr lang="en-GB" sz="1000" dirty="0"/>
              <a:t> Woods], [ATGE]</a:t>
            </a:r>
            <a:endParaRPr lang="en-US" sz="1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994B181-5F08-7240-92CA-941345F7948F}"/>
              </a:ext>
            </a:extLst>
          </p:cNvPr>
          <p:cNvSpPr/>
          <p:nvPr/>
        </p:nvSpPr>
        <p:spPr>
          <a:xfrm>
            <a:off x="7880166" y="2376589"/>
            <a:ext cx="1785361" cy="358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>
              <a:lnSpc>
                <a:spcPct val="115000"/>
              </a:lnSpc>
              <a:spcBef>
                <a:spcPts val="561"/>
              </a:spcBef>
              <a:spcAft>
                <a:spcPts val="169"/>
              </a:spcAft>
            </a:pPr>
            <a:r>
              <a:rPr lang="en-GB" sz="1600" b="1" dirty="0">
                <a:solidFill>
                  <a:srgbClr val="5BBA89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02. </a:t>
            </a:r>
            <a:r>
              <a:rPr lang="en-US" sz="1600" b="1" dirty="0">
                <a:solidFill>
                  <a:srgbClr val="5BBA89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Campaign Data</a:t>
            </a:r>
            <a:endParaRPr lang="en-GB" sz="1600" b="1" dirty="0">
              <a:solidFill>
                <a:srgbClr val="5BBA89"/>
              </a:solidFill>
              <a:latin typeface="Calibri" panose="020F050202020403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AD61CD-0195-F846-B072-C97D230D9679}"/>
              </a:ext>
            </a:extLst>
          </p:cNvPr>
          <p:cNvSpPr/>
          <p:nvPr/>
        </p:nvSpPr>
        <p:spPr>
          <a:xfrm>
            <a:off x="5391854" y="5033622"/>
            <a:ext cx="2948756" cy="3588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>
              <a:lnSpc>
                <a:spcPct val="115000"/>
              </a:lnSpc>
              <a:spcBef>
                <a:spcPts val="561"/>
              </a:spcBef>
              <a:spcAft>
                <a:spcPts val="169"/>
              </a:spcAft>
            </a:pPr>
            <a:r>
              <a:rPr lang="en-GB" sz="1600" b="1" dirty="0">
                <a:solidFill>
                  <a:schemeClr val="accent5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03. Relative </a:t>
            </a:r>
            <a:r>
              <a:rPr lang="it-IT" sz="1600" b="1" dirty="0">
                <a:solidFill>
                  <a:schemeClr val="accent5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SR </a:t>
            </a:r>
            <a:r>
              <a:rPr lang="en-GB" sz="1600" b="1" dirty="0">
                <a:solidFill>
                  <a:schemeClr val="accent5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inter-comparison</a:t>
            </a:r>
          </a:p>
        </p:txBody>
      </p:sp>
      <p:sp>
        <p:nvSpPr>
          <p:cNvPr id="34" name="Rectangle 1">
            <a:extLst>
              <a:ext uri="{FF2B5EF4-FFF2-40B4-BE49-F238E27FC236}">
                <a16:creationId xmlns:a16="http://schemas.microsoft.com/office/drawing/2014/main" id="{A49EBA16-62C3-0E4B-9DAB-1B47F0CC1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7730" y="5392438"/>
            <a:ext cx="1769608" cy="359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1295" tIns="25648" rIns="51295" bIns="25648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altLang="it-IT" sz="1000" dirty="0"/>
              <a:t>Plotting the spectral profiles per AC approach.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D3E65F-AE30-304F-B1B8-FADDA44146C3}"/>
              </a:ext>
            </a:extLst>
          </p:cNvPr>
          <p:cNvSpPr txBox="1"/>
          <p:nvPr/>
        </p:nvSpPr>
        <p:spPr>
          <a:xfrm>
            <a:off x="8277435" y="2701179"/>
            <a:ext cx="24622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000" b="1" dirty="0"/>
              <a:t>ESA CHIME &amp; SBG 2021 </a:t>
            </a:r>
            <a:r>
              <a:rPr lang="en-GB" sz="1000" dirty="0"/>
              <a:t>campaign and NEON Airborne Observation Platform (AOP).</a:t>
            </a:r>
          </a:p>
          <a:p>
            <a:pPr algn="just"/>
            <a:r>
              <a:rPr lang="en-GB" sz="1000" b="1" dirty="0"/>
              <a:t>EnMAP Validation Campaign</a:t>
            </a:r>
          </a:p>
          <a:p>
            <a:pPr algn="just"/>
            <a:r>
              <a:rPr lang="en-GB" sz="1000" dirty="0"/>
              <a:t>Reference BOA retrieved by in-situ measurements.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A930A2-EDB6-7579-27D2-3A8E395DA6B7}"/>
              </a:ext>
            </a:extLst>
          </p:cNvPr>
          <p:cNvGraphicFramePr/>
          <p:nvPr/>
        </p:nvGraphicFramePr>
        <p:xfrm>
          <a:off x="4701840" y="2058550"/>
          <a:ext cx="4337698" cy="3015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 descr="A picture containing screenshot, graphics, cartoon, graphic design&#10;&#10;Description automatically generated">
            <a:extLst>
              <a:ext uri="{FF2B5EF4-FFF2-40B4-BE49-F238E27FC236}">
                <a16:creationId xmlns:a16="http://schemas.microsoft.com/office/drawing/2014/main" id="{92F001C9-31B7-1A85-4A7A-DBEEB81A0D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334" y="3097210"/>
            <a:ext cx="331790" cy="331790"/>
          </a:xfrm>
          <a:prstGeom prst="rect">
            <a:avLst/>
          </a:prstGeom>
        </p:spPr>
      </p:pic>
      <p:pic>
        <p:nvPicPr>
          <p:cNvPr id="12" name="Picture 11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4E0180C0-9405-69B9-10D9-D3515C53713F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B5B5B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107">
            <a:off x="7296630" y="2791397"/>
            <a:ext cx="461634" cy="461634"/>
          </a:xfrm>
          <a:prstGeom prst="rect">
            <a:avLst/>
          </a:prstGeom>
        </p:spPr>
      </p:pic>
      <p:pic>
        <p:nvPicPr>
          <p:cNvPr id="15" name="Picture 14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8DC6D7C5-52DD-9562-4417-CADC2B920620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060" y="4144007"/>
            <a:ext cx="426344" cy="426344"/>
          </a:xfrm>
          <a:prstGeom prst="rect">
            <a:avLst/>
          </a:prstGeom>
        </p:spPr>
      </p:pic>
      <p:pic>
        <p:nvPicPr>
          <p:cNvPr id="17" name="Picture 16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84713B8D-CC86-8101-0461-6ED4DB6A0D6D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129" y="2922808"/>
            <a:ext cx="432030" cy="432030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6A1D17F6-9750-32B6-C488-7070A35764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Avenir Book" panose="02000503020000020003" pitchFamily="2" charset="0"/>
              </a:rPr>
              <a:t>Method</a:t>
            </a:r>
          </a:p>
        </p:txBody>
      </p:sp>
    </p:spTree>
    <p:extLst>
      <p:ext uri="{BB962C8B-B14F-4D97-AF65-F5344CB8AC3E}">
        <p14:creationId xmlns:p14="http://schemas.microsoft.com/office/powerpoint/2010/main" val="31961372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935374-981E-2845-94A6-6B552724A0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Avenir Book" panose="02000503020000020003" pitchFamily="2" charset="0"/>
              </a:rPr>
              <a:t>Timeline</a:t>
            </a:r>
          </a:p>
        </p:txBody>
      </p:sp>
      <p:sp>
        <p:nvSpPr>
          <p:cNvPr id="9" name="Straight Connector 10">
            <a:extLst>
              <a:ext uri="{FF2B5EF4-FFF2-40B4-BE49-F238E27FC236}">
                <a16:creationId xmlns:a16="http://schemas.microsoft.com/office/drawing/2014/main" id="{90F54838-0800-4940-8782-B1765CF01F83}"/>
              </a:ext>
            </a:extLst>
          </p:cNvPr>
          <p:cNvSpPr/>
          <p:nvPr/>
        </p:nvSpPr>
        <p:spPr>
          <a:xfrm>
            <a:off x="9774762" y="4240466"/>
            <a:ext cx="2052001" cy="15147"/>
          </a:xfrm>
          <a:prstGeom prst="line">
            <a:avLst/>
          </a:prstGeom>
          <a:ln w="57150">
            <a:solidFill>
              <a:srgbClr val="25406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1" name="Straight Connector 11">
            <a:extLst>
              <a:ext uri="{FF2B5EF4-FFF2-40B4-BE49-F238E27FC236}">
                <a16:creationId xmlns:a16="http://schemas.microsoft.com/office/drawing/2014/main" id="{FFBB4A87-7026-6D47-94F1-F124DF4BB7DD}"/>
              </a:ext>
            </a:extLst>
          </p:cNvPr>
          <p:cNvSpPr/>
          <p:nvPr/>
        </p:nvSpPr>
        <p:spPr>
          <a:xfrm flipV="1">
            <a:off x="830065" y="4240466"/>
            <a:ext cx="4817132" cy="15147"/>
          </a:xfrm>
          <a:prstGeom prst="line">
            <a:avLst/>
          </a:prstGeom>
          <a:ln w="57150">
            <a:solidFill>
              <a:srgbClr val="D99694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2" name="Straight Connector 13">
            <a:extLst>
              <a:ext uri="{FF2B5EF4-FFF2-40B4-BE49-F238E27FC236}">
                <a16:creationId xmlns:a16="http://schemas.microsoft.com/office/drawing/2014/main" id="{51F5DDC4-1579-0F45-B929-3AB2D8BADB64}"/>
              </a:ext>
            </a:extLst>
          </p:cNvPr>
          <p:cNvSpPr/>
          <p:nvPr/>
        </p:nvSpPr>
        <p:spPr>
          <a:xfrm flipV="1">
            <a:off x="6319236" y="4240466"/>
            <a:ext cx="4070372" cy="2"/>
          </a:xfrm>
          <a:prstGeom prst="line">
            <a:avLst/>
          </a:prstGeom>
          <a:ln w="57150">
            <a:solidFill>
              <a:srgbClr val="287038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F8C3C051-97E2-A74F-A3AE-39E0C56C088D}"/>
              </a:ext>
            </a:extLst>
          </p:cNvPr>
          <p:cNvSpPr txBox="1"/>
          <p:nvPr/>
        </p:nvSpPr>
        <p:spPr>
          <a:xfrm>
            <a:off x="1913756" y="2712368"/>
            <a:ext cx="1316737" cy="830997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914331">
              <a:defRPr sz="1800">
                <a:solidFill>
                  <a:srgbClr val="404040"/>
                </a:solidFill>
                <a:latin typeface="Avenir"/>
                <a:ea typeface="Avenir"/>
                <a:cs typeface="Avenir"/>
                <a:sym typeface="Avenir Roman"/>
              </a:defRPr>
            </a:pPr>
            <a:r>
              <a:rPr dirty="0"/>
              <a:t>Start </a:t>
            </a:r>
          </a:p>
          <a:p>
            <a:pPr algn="ctr" defTabSz="914331">
              <a:defRPr sz="1000">
                <a:solidFill>
                  <a:srgbClr val="404040"/>
                </a:solidFill>
                <a:latin typeface="Avenir"/>
                <a:ea typeface="Avenir"/>
                <a:cs typeface="Avenir"/>
                <a:sym typeface="Avenir Roman"/>
              </a:defRPr>
            </a:pPr>
            <a:r>
              <a:rPr b="1" dirty="0">
                <a:hlinkClick r:id="rId3"/>
              </a:rPr>
              <a:t>1</a:t>
            </a:r>
            <a:r>
              <a:rPr b="1" baseline="30000" dirty="0">
                <a:hlinkClick r:id="rId3"/>
              </a:rPr>
              <a:t>st</a:t>
            </a:r>
            <a:r>
              <a:rPr b="1" dirty="0">
                <a:hlinkClick r:id="rId3"/>
              </a:rPr>
              <a:t> workshop</a:t>
            </a:r>
            <a:endParaRPr lang="el-GR" b="1" dirty="0"/>
          </a:p>
          <a:p>
            <a:pPr algn="ctr" defTabSz="914331">
              <a:defRPr sz="1000">
                <a:solidFill>
                  <a:srgbClr val="404040"/>
                </a:solidFill>
                <a:latin typeface="Avenir"/>
                <a:ea typeface="Avenir"/>
                <a:cs typeface="Avenir"/>
                <a:sym typeface="Avenir Roman"/>
              </a:defRPr>
            </a:pPr>
            <a:r>
              <a:rPr lang="en-US" b="1" dirty="0"/>
              <a:t>ESA/ESRIN </a:t>
            </a:r>
          </a:p>
          <a:p>
            <a:pPr algn="ctr" defTabSz="914331">
              <a:defRPr sz="1000">
                <a:solidFill>
                  <a:srgbClr val="404040"/>
                </a:solidFill>
                <a:latin typeface="Avenir"/>
                <a:ea typeface="Avenir"/>
                <a:cs typeface="Avenir"/>
                <a:sym typeface="Avenir Roman"/>
              </a:defRPr>
            </a:pPr>
            <a:r>
              <a:rPr lang="en-US" dirty="0"/>
              <a:t>(Frascati, Italy)</a:t>
            </a:r>
            <a:endParaRPr dirty="0"/>
          </a:p>
        </p:txBody>
      </p:sp>
      <p:grpSp>
        <p:nvGrpSpPr>
          <p:cNvPr id="17" name="Rectangle 16">
            <a:extLst>
              <a:ext uri="{FF2B5EF4-FFF2-40B4-BE49-F238E27FC236}">
                <a16:creationId xmlns:a16="http://schemas.microsoft.com/office/drawing/2014/main" id="{DB04349B-1C5A-F647-9E4A-353E020FB5E1}"/>
              </a:ext>
            </a:extLst>
          </p:cNvPr>
          <p:cNvGrpSpPr/>
          <p:nvPr/>
        </p:nvGrpSpPr>
        <p:grpSpPr>
          <a:xfrm>
            <a:off x="2164124" y="3904466"/>
            <a:ext cx="816002" cy="672003"/>
            <a:chOff x="0" y="-1"/>
            <a:chExt cx="816000" cy="672002"/>
          </a:xfrm>
        </p:grpSpPr>
        <p:sp>
          <p:nvSpPr>
            <p:cNvPr id="18" name="Rectangle">
              <a:extLst>
                <a:ext uri="{FF2B5EF4-FFF2-40B4-BE49-F238E27FC236}">
                  <a16:creationId xmlns:a16="http://schemas.microsoft.com/office/drawing/2014/main" id="{C0FEC371-11E9-8047-A4FF-D76CEB90563C}"/>
                </a:ext>
              </a:extLst>
            </p:cNvPr>
            <p:cNvSpPr/>
            <p:nvPr/>
          </p:nvSpPr>
          <p:spPr>
            <a:xfrm>
              <a:off x="0" y="-1"/>
              <a:ext cx="816000" cy="672002"/>
            </a:xfrm>
            <a:prstGeom prst="rect">
              <a:avLst/>
            </a:prstGeom>
            <a:solidFill>
              <a:srgbClr val="632523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331"/>
              <a:endParaRPr/>
            </a:p>
          </p:txBody>
        </p:sp>
        <p:sp>
          <p:nvSpPr>
            <p:cNvPr id="19" name="Autumn…">
              <a:extLst>
                <a:ext uri="{FF2B5EF4-FFF2-40B4-BE49-F238E27FC236}">
                  <a16:creationId xmlns:a16="http://schemas.microsoft.com/office/drawing/2014/main" id="{4161F12E-DAC7-FE46-B359-0F1F321B0726}"/>
                </a:ext>
              </a:extLst>
            </p:cNvPr>
            <p:cNvSpPr txBox="1"/>
            <p:nvPr/>
          </p:nvSpPr>
          <p:spPr>
            <a:xfrm>
              <a:off x="45719" y="12836"/>
              <a:ext cx="724562" cy="64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defTabSz="914331">
                <a:defRPr sz="1200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r>
                <a:rPr lang="en-US" dirty="0"/>
                <a:t>20-21 June 2022</a:t>
              </a:r>
              <a:endParaRPr dirty="0"/>
            </a:p>
          </p:txBody>
        </p:sp>
      </p:grpSp>
      <p:grpSp>
        <p:nvGrpSpPr>
          <p:cNvPr id="20" name="Rectangle 17">
            <a:extLst>
              <a:ext uri="{FF2B5EF4-FFF2-40B4-BE49-F238E27FC236}">
                <a16:creationId xmlns:a16="http://schemas.microsoft.com/office/drawing/2014/main" id="{CA104633-8896-4A4D-84BA-7A78886D33E0}"/>
              </a:ext>
            </a:extLst>
          </p:cNvPr>
          <p:cNvGrpSpPr/>
          <p:nvPr/>
        </p:nvGrpSpPr>
        <p:grpSpPr>
          <a:xfrm>
            <a:off x="6926744" y="3904466"/>
            <a:ext cx="896690" cy="672003"/>
            <a:chOff x="0" y="-1"/>
            <a:chExt cx="816000" cy="672002"/>
          </a:xfrm>
        </p:grpSpPr>
        <p:sp>
          <p:nvSpPr>
            <p:cNvPr id="21" name="Rectangle">
              <a:extLst>
                <a:ext uri="{FF2B5EF4-FFF2-40B4-BE49-F238E27FC236}">
                  <a16:creationId xmlns:a16="http://schemas.microsoft.com/office/drawing/2014/main" id="{E1D5CA88-FE4E-BB43-8110-962DA1D13DC5}"/>
                </a:ext>
              </a:extLst>
            </p:cNvPr>
            <p:cNvSpPr/>
            <p:nvPr/>
          </p:nvSpPr>
          <p:spPr>
            <a:xfrm>
              <a:off x="0" y="-1"/>
              <a:ext cx="816000" cy="672002"/>
            </a:xfrm>
            <a:prstGeom prst="rect">
              <a:avLst/>
            </a:prstGeom>
            <a:solidFill>
              <a:srgbClr val="4F6228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331"/>
              <a:endParaRPr/>
            </a:p>
          </p:txBody>
        </p:sp>
        <p:sp>
          <p:nvSpPr>
            <p:cNvPr id="22" name="?">
              <a:extLst>
                <a:ext uri="{FF2B5EF4-FFF2-40B4-BE49-F238E27FC236}">
                  <a16:creationId xmlns:a16="http://schemas.microsoft.com/office/drawing/2014/main" id="{C24FEB46-ADFB-EF44-BEB9-B28B5CCBFD6A}"/>
                </a:ext>
              </a:extLst>
            </p:cNvPr>
            <p:cNvSpPr txBox="1"/>
            <p:nvPr/>
          </p:nvSpPr>
          <p:spPr>
            <a:xfrm>
              <a:off x="45719" y="197502"/>
              <a:ext cx="724562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914331">
                <a:defRPr sz="1600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defRPr>
              </a:lvl1pPr>
            </a:lstStyle>
            <a:p>
              <a:r>
                <a:rPr lang="en-US" sz="1200" dirty="0"/>
                <a:t>TBD 2024</a:t>
              </a:r>
              <a:endParaRPr sz="1200" dirty="0"/>
            </a:p>
          </p:txBody>
        </p:sp>
      </p:grpSp>
      <p:sp>
        <p:nvSpPr>
          <p:cNvPr id="23" name="TextBox 18">
            <a:extLst>
              <a:ext uri="{FF2B5EF4-FFF2-40B4-BE49-F238E27FC236}">
                <a16:creationId xmlns:a16="http://schemas.microsoft.com/office/drawing/2014/main" id="{9B8C4722-DEED-4342-9A0A-7BD1ACAC5E6A}"/>
              </a:ext>
            </a:extLst>
          </p:cNvPr>
          <p:cNvSpPr txBox="1"/>
          <p:nvPr/>
        </p:nvSpPr>
        <p:spPr>
          <a:xfrm>
            <a:off x="4885236" y="2573231"/>
            <a:ext cx="2052000" cy="755016"/>
          </a:xfrm>
          <a:prstGeom prst="rect">
            <a:avLst/>
          </a:prstGeom>
          <a:ln w="28575">
            <a:solidFill>
              <a:schemeClr val="accent2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914331">
              <a:defRPr sz="1800">
                <a:solidFill>
                  <a:srgbClr val="404040"/>
                </a:solidFill>
                <a:latin typeface="Avenir"/>
                <a:ea typeface="Avenir"/>
                <a:cs typeface="Avenir"/>
                <a:sym typeface="Avenir Roman"/>
              </a:defRPr>
            </a:lvl1pPr>
          </a:lstStyle>
          <a:p>
            <a:r>
              <a:rPr dirty="0"/>
              <a:t>Results Submission</a:t>
            </a:r>
          </a:p>
        </p:txBody>
      </p:sp>
      <p:sp>
        <p:nvSpPr>
          <p:cNvPr id="24" name="Straight Connector 19">
            <a:extLst>
              <a:ext uri="{FF2B5EF4-FFF2-40B4-BE49-F238E27FC236}">
                <a16:creationId xmlns:a16="http://schemas.microsoft.com/office/drawing/2014/main" id="{3D0AA351-8B20-FE4D-949D-F563EDAFD928}"/>
              </a:ext>
            </a:extLst>
          </p:cNvPr>
          <p:cNvSpPr/>
          <p:nvPr/>
        </p:nvSpPr>
        <p:spPr>
          <a:xfrm>
            <a:off x="5911235" y="3342374"/>
            <a:ext cx="1" cy="5620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25400">
            <a:solidFill>
              <a:schemeClr val="accent2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grpSp>
        <p:nvGrpSpPr>
          <p:cNvPr id="25" name="Rectangle 20">
            <a:extLst>
              <a:ext uri="{FF2B5EF4-FFF2-40B4-BE49-F238E27FC236}">
                <a16:creationId xmlns:a16="http://schemas.microsoft.com/office/drawing/2014/main" id="{102CCF0F-F839-C943-A568-36B5BCFFA5D9}"/>
              </a:ext>
            </a:extLst>
          </p:cNvPr>
          <p:cNvGrpSpPr/>
          <p:nvPr/>
        </p:nvGrpSpPr>
        <p:grpSpPr>
          <a:xfrm>
            <a:off x="5503235" y="3904466"/>
            <a:ext cx="816002" cy="672003"/>
            <a:chOff x="0" y="-1"/>
            <a:chExt cx="816000" cy="672002"/>
          </a:xfrm>
        </p:grpSpPr>
        <p:sp>
          <p:nvSpPr>
            <p:cNvPr id="26" name="Rectangle">
              <a:extLst>
                <a:ext uri="{FF2B5EF4-FFF2-40B4-BE49-F238E27FC236}">
                  <a16:creationId xmlns:a16="http://schemas.microsoft.com/office/drawing/2014/main" id="{F0112EFC-F000-2A44-9D5C-8B8CCA62C7FB}"/>
                </a:ext>
              </a:extLst>
            </p:cNvPr>
            <p:cNvSpPr/>
            <p:nvPr/>
          </p:nvSpPr>
          <p:spPr>
            <a:xfrm>
              <a:off x="0" y="-1"/>
              <a:ext cx="816000" cy="672002"/>
            </a:xfrm>
            <a:prstGeom prst="rect">
              <a:avLst/>
            </a:prstGeom>
            <a:solidFill>
              <a:srgbClr val="953735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331"/>
              <a:endParaRPr/>
            </a:p>
          </p:txBody>
        </p:sp>
        <p:sp>
          <p:nvSpPr>
            <p:cNvPr id="27" name="?">
              <a:extLst>
                <a:ext uri="{FF2B5EF4-FFF2-40B4-BE49-F238E27FC236}">
                  <a16:creationId xmlns:a16="http://schemas.microsoft.com/office/drawing/2014/main" id="{C289A8B1-9434-794B-8267-14E853CB5780}"/>
                </a:ext>
              </a:extLst>
            </p:cNvPr>
            <p:cNvSpPr txBox="1"/>
            <p:nvPr/>
          </p:nvSpPr>
          <p:spPr>
            <a:xfrm>
              <a:off x="45719" y="197502"/>
              <a:ext cx="724562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914331">
                <a:defRPr sz="1600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defRPr>
              </a:lvl1pPr>
            </a:lstStyle>
            <a:p>
              <a:r>
                <a:rPr lang="en-US" sz="1200" dirty="0"/>
                <a:t>May 2024</a:t>
              </a:r>
            </a:p>
          </p:txBody>
        </p:sp>
      </p:grpSp>
      <p:grpSp>
        <p:nvGrpSpPr>
          <p:cNvPr id="28" name="Rectangle 21">
            <a:extLst>
              <a:ext uri="{FF2B5EF4-FFF2-40B4-BE49-F238E27FC236}">
                <a16:creationId xmlns:a16="http://schemas.microsoft.com/office/drawing/2014/main" id="{35D98DB0-83BF-0F4F-B2FC-59502AC09A30}"/>
              </a:ext>
            </a:extLst>
          </p:cNvPr>
          <p:cNvGrpSpPr/>
          <p:nvPr/>
        </p:nvGrpSpPr>
        <p:grpSpPr>
          <a:xfrm>
            <a:off x="8447408" y="3929997"/>
            <a:ext cx="816002" cy="672003"/>
            <a:chOff x="0" y="-1"/>
            <a:chExt cx="816000" cy="672002"/>
          </a:xfrm>
        </p:grpSpPr>
        <p:sp>
          <p:nvSpPr>
            <p:cNvPr id="29" name="Rectangle">
              <a:extLst>
                <a:ext uri="{FF2B5EF4-FFF2-40B4-BE49-F238E27FC236}">
                  <a16:creationId xmlns:a16="http://schemas.microsoft.com/office/drawing/2014/main" id="{9EFF2D93-A798-8746-BDFB-4391E17A9FF6}"/>
                </a:ext>
              </a:extLst>
            </p:cNvPr>
            <p:cNvSpPr/>
            <p:nvPr/>
          </p:nvSpPr>
          <p:spPr>
            <a:xfrm>
              <a:off x="0" y="-1"/>
              <a:ext cx="816000" cy="672002"/>
            </a:xfrm>
            <a:prstGeom prst="rect">
              <a:avLst/>
            </a:prstGeom>
            <a:solidFill>
              <a:srgbClr val="77933C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331"/>
              <a:endParaRPr/>
            </a:p>
          </p:txBody>
        </p:sp>
        <p:sp>
          <p:nvSpPr>
            <p:cNvPr id="30" name="?">
              <a:extLst>
                <a:ext uri="{FF2B5EF4-FFF2-40B4-BE49-F238E27FC236}">
                  <a16:creationId xmlns:a16="http://schemas.microsoft.com/office/drawing/2014/main" id="{85824722-EE2F-D147-BDCF-CF7CBD0EBFE7}"/>
                </a:ext>
              </a:extLst>
            </p:cNvPr>
            <p:cNvSpPr txBox="1"/>
            <p:nvPr/>
          </p:nvSpPr>
          <p:spPr>
            <a:xfrm>
              <a:off x="45719" y="197502"/>
              <a:ext cx="724562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914331">
                <a:defRPr sz="1600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defRPr>
              </a:lvl1pPr>
            </a:lstStyle>
            <a:p>
              <a:r>
                <a:rPr lang="en-US" sz="1200" dirty="0"/>
                <a:t>TBD</a:t>
              </a:r>
              <a:endParaRPr sz="1200" dirty="0"/>
            </a:p>
          </p:txBody>
        </p:sp>
      </p:grpSp>
      <p:sp>
        <p:nvSpPr>
          <p:cNvPr id="31" name="Straight Connector 22">
            <a:extLst>
              <a:ext uri="{FF2B5EF4-FFF2-40B4-BE49-F238E27FC236}">
                <a16:creationId xmlns:a16="http://schemas.microsoft.com/office/drawing/2014/main" id="{55037742-ECF2-4C4C-82F9-EDFA16E72E7D}"/>
              </a:ext>
            </a:extLst>
          </p:cNvPr>
          <p:cNvSpPr/>
          <p:nvPr/>
        </p:nvSpPr>
        <p:spPr>
          <a:xfrm>
            <a:off x="8855408" y="2610119"/>
            <a:ext cx="2" cy="13198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25400">
            <a:solidFill>
              <a:schemeClr val="accent3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32" name="TextBox 23">
            <a:extLst>
              <a:ext uri="{FF2B5EF4-FFF2-40B4-BE49-F238E27FC236}">
                <a16:creationId xmlns:a16="http://schemas.microsoft.com/office/drawing/2014/main" id="{32B89110-B74A-5448-BC34-954B13698B12}"/>
              </a:ext>
            </a:extLst>
          </p:cNvPr>
          <p:cNvSpPr txBox="1"/>
          <p:nvPr/>
        </p:nvSpPr>
        <p:spPr>
          <a:xfrm>
            <a:off x="6236744" y="5199584"/>
            <a:ext cx="2196001" cy="1077218"/>
          </a:xfrm>
          <a:prstGeom prst="rect">
            <a:avLst/>
          </a:prstGeom>
          <a:ln w="28575">
            <a:solidFill>
              <a:srgbClr val="4F6228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914331">
              <a:defRPr sz="1800">
                <a:solidFill>
                  <a:srgbClr val="404040"/>
                </a:solidFill>
                <a:latin typeface="Avenir"/>
                <a:ea typeface="Avenir"/>
                <a:cs typeface="Avenir"/>
                <a:sym typeface="Avenir Roman"/>
              </a:defRPr>
            </a:pPr>
            <a:r>
              <a:rPr dirty="0"/>
              <a:t>Inter-comparison Results </a:t>
            </a:r>
          </a:p>
          <a:p>
            <a:pPr algn="ctr" defTabSz="914331">
              <a:defRPr sz="1800">
                <a:solidFill>
                  <a:srgbClr val="404040"/>
                </a:solidFill>
                <a:latin typeface="Avenir"/>
                <a:ea typeface="Avenir"/>
                <a:cs typeface="Avenir"/>
                <a:sym typeface="Avenir Roman"/>
              </a:defRPr>
            </a:pPr>
            <a:r>
              <a:rPr dirty="0"/>
              <a:t>Presentation</a:t>
            </a:r>
            <a:endParaRPr lang="en-US" dirty="0"/>
          </a:p>
          <a:p>
            <a:pPr algn="ctr" defTabSz="914331">
              <a:defRPr sz="1800">
                <a:solidFill>
                  <a:srgbClr val="404040"/>
                </a:solidFill>
                <a:latin typeface="Avenir"/>
                <a:ea typeface="Avenir"/>
                <a:cs typeface="Avenir"/>
                <a:sym typeface="Avenir Roman"/>
              </a:defRPr>
            </a:pPr>
            <a:r>
              <a:rPr lang="en-US" sz="1000" b="1" dirty="0">
                <a:solidFill>
                  <a:srgbClr val="404040"/>
                </a:solidFill>
                <a:latin typeface="Avenir"/>
              </a:rPr>
              <a:t>2</a:t>
            </a:r>
            <a:r>
              <a:rPr lang="en-US" sz="1000" b="1" baseline="30000" dirty="0">
                <a:solidFill>
                  <a:srgbClr val="404040"/>
                </a:solidFill>
                <a:latin typeface="Avenir"/>
              </a:rPr>
              <a:t>nd</a:t>
            </a:r>
            <a:r>
              <a:rPr lang="en-US" sz="1000" b="1" dirty="0">
                <a:solidFill>
                  <a:srgbClr val="404040"/>
                </a:solidFill>
                <a:latin typeface="Avenir"/>
              </a:rPr>
              <a:t> workshop</a:t>
            </a:r>
          </a:p>
        </p:txBody>
      </p:sp>
      <p:sp>
        <p:nvSpPr>
          <p:cNvPr id="33" name="Straight Connector 24">
            <a:extLst>
              <a:ext uri="{FF2B5EF4-FFF2-40B4-BE49-F238E27FC236}">
                <a16:creationId xmlns:a16="http://schemas.microsoft.com/office/drawing/2014/main" id="{DC8C68A8-8AE1-5E4E-A118-B062E72ADA9A}"/>
              </a:ext>
            </a:extLst>
          </p:cNvPr>
          <p:cNvSpPr/>
          <p:nvPr/>
        </p:nvSpPr>
        <p:spPr>
          <a:xfrm>
            <a:off x="7334744" y="4576377"/>
            <a:ext cx="1" cy="6089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25400">
            <a:solidFill>
              <a:srgbClr val="4F6228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34" name="TextBox 25">
            <a:extLst>
              <a:ext uri="{FF2B5EF4-FFF2-40B4-BE49-F238E27FC236}">
                <a16:creationId xmlns:a16="http://schemas.microsoft.com/office/drawing/2014/main" id="{85876CBD-1547-964B-B688-F6A55738A3DC}"/>
              </a:ext>
            </a:extLst>
          </p:cNvPr>
          <p:cNvSpPr txBox="1"/>
          <p:nvPr/>
        </p:nvSpPr>
        <p:spPr>
          <a:xfrm>
            <a:off x="7829409" y="1980675"/>
            <a:ext cx="2052001" cy="615316"/>
          </a:xfrm>
          <a:prstGeom prst="rect">
            <a:avLst/>
          </a:prstGeom>
          <a:ln w="28575">
            <a:solidFill>
              <a:schemeClr val="accent3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914331">
              <a:defRPr sz="1800">
                <a:solidFill>
                  <a:srgbClr val="404040"/>
                </a:solidFill>
                <a:latin typeface="Avenir"/>
                <a:ea typeface="Avenir"/>
                <a:cs typeface="Avenir"/>
                <a:sym typeface="Avenir Roman"/>
              </a:defRPr>
            </a:pPr>
            <a:r>
              <a:t>Report Release </a:t>
            </a:r>
          </a:p>
          <a:p>
            <a:pPr algn="ctr" defTabSz="914331">
              <a:defRPr sz="1000">
                <a:solidFill>
                  <a:srgbClr val="404040"/>
                </a:solidFill>
                <a:latin typeface="Avenir"/>
                <a:ea typeface="Avenir"/>
                <a:cs typeface="Avenir"/>
                <a:sym typeface="Avenir Roman"/>
              </a:defRPr>
            </a:pPr>
            <a:r>
              <a:t>to the participants</a:t>
            </a:r>
          </a:p>
        </p:txBody>
      </p:sp>
      <p:sp>
        <p:nvSpPr>
          <p:cNvPr id="35" name="TextBox 27">
            <a:extLst>
              <a:ext uri="{FF2B5EF4-FFF2-40B4-BE49-F238E27FC236}">
                <a16:creationId xmlns:a16="http://schemas.microsoft.com/office/drawing/2014/main" id="{16034DDE-FFF7-6042-95BF-6294FCBF0CC2}"/>
              </a:ext>
            </a:extLst>
          </p:cNvPr>
          <p:cNvSpPr txBox="1"/>
          <p:nvPr/>
        </p:nvSpPr>
        <p:spPr>
          <a:xfrm>
            <a:off x="9851544" y="5212594"/>
            <a:ext cx="1290872" cy="793116"/>
          </a:xfrm>
          <a:prstGeom prst="rect">
            <a:avLst/>
          </a:prstGeom>
          <a:ln w="28575">
            <a:solidFill>
              <a:srgbClr val="215968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800">
                <a:solidFill>
                  <a:srgbClr val="404040"/>
                </a:solidFill>
                <a:latin typeface="Avenir"/>
                <a:ea typeface="Avenir"/>
                <a:cs typeface="Avenir"/>
                <a:sym typeface="Avenir Roman"/>
              </a:defRPr>
            </a:pPr>
            <a:r>
              <a:t>Report </a:t>
            </a:r>
          </a:p>
          <a:p>
            <a:pPr algn="ctr">
              <a:defRPr sz="1000">
                <a:solidFill>
                  <a:srgbClr val="404040"/>
                </a:solidFill>
                <a:latin typeface="Avenir"/>
                <a:ea typeface="Avenir"/>
                <a:cs typeface="Avenir"/>
                <a:sym typeface="Avenir Roman"/>
              </a:defRPr>
            </a:pPr>
            <a:r>
              <a:t>Submission to Scientific Journal</a:t>
            </a:r>
          </a:p>
        </p:txBody>
      </p:sp>
      <p:sp>
        <p:nvSpPr>
          <p:cNvPr id="36" name="Straight Connector 163">
            <a:extLst>
              <a:ext uri="{FF2B5EF4-FFF2-40B4-BE49-F238E27FC236}">
                <a16:creationId xmlns:a16="http://schemas.microsoft.com/office/drawing/2014/main" id="{B03AF88C-D6BC-CB41-BCBB-8159AEF67322}"/>
              </a:ext>
            </a:extLst>
          </p:cNvPr>
          <p:cNvSpPr/>
          <p:nvPr/>
        </p:nvSpPr>
        <p:spPr>
          <a:xfrm>
            <a:off x="10494528" y="4591522"/>
            <a:ext cx="1463" cy="6067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25400">
            <a:solidFill>
              <a:srgbClr val="215968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grpSp>
        <p:nvGrpSpPr>
          <p:cNvPr id="37" name="Rectangle 29">
            <a:extLst>
              <a:ext uri="{FF2B5EF4-FFF2-40B4-BE49-F238E27FC236}">
                <a16:creationId xmlns:a16="http://schemas.microsoft.com/office/drawing/2014/main" id="{094BA033-7809-0147-A00B-94F4792E2DB4}"/>
              </a:ext>
            </a:extLst>
          </p:cNvPr>
          <p:cNvGrpSpPr/>
          <p:nvPr/>
        </p:nvGrpSpPr>
        <p:grpSpPr>
          <a:xfrm>
            <a:off x="3963008" y="3929997"/>
            <a:ext cx="816002" cy="672003"/>
            <a:chOff x="0" y="-1"/>
            <a:chExt cx="816000" cy="672002"/>
          </a:xfrm>
        </p:grpSpPr>
        <p:sp>
          <p:nvSpPr>
            <p:cNvPr id="38" name="Rectangle">
              <a:extLst>
                <a:ext uri="{FF2B5EF4-FFF2-40B4-BE49-F238E27FC236}">
                  <a16:creationId xmlns:a16="http://schemas.microsoft.com/office/drawing/2014/main" id="{539B9C02-9A18-1C4A-97FB-3DEC04F2B8CF}"/>
                </a:ext>
              </a:extLst>
            </p:cNvPr>
            <p:cNvSpPr/>
            <p:nvPr/>
          </p:nvSpPr>
          <p:spPr>
            <a:xfrm>
              <a:off x="0" y="-1"/>
              <a:ext cx="816000" cy="672002"/>
            </a:xfrm>
            <a:prstGeom prst="rect">
              <a:avLst/>
            </a:prstGeom>
            <a:solidFill>
              <a:srgbClr val="C04543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331"/>
              <a:endParaRPr/>
            </a:p>
          </p:txBody>
        </p:sp>
        <p:sp>
          <p:nvSpPr>
            <p:cNvPr id="39" name="?">
              <a:extLst>
                <a:ext uri="{FF2B5EF4-FFF2-40B4-BE49-F238E27FC236}">
                  <a16:creationId xmlns:a16="http://schemas.microsoft.com/office/drawing/2014/main" id="{6860E6A8-55AA-5743-AEE5-5CF1C21237DF}"/>
                </a:ext>
              </a:extLst>
            </p:cNvPr>
            <p:cNvSpPr txBox="1"/>
            <p:nvPr/>
          </p:nvSpPr>
          <p:spPr>
            <a:xfrm>
              <a:off x="43278" y="117212"/>
              <a:ext cx="724562" cy="461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914331">
                <a:defRPr sz="1600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defRPr>
              </a:lvl1pPr>
            </a:lstStyle>
            <a:p>
              <a:r>
                <a:rPr lang="en-US" sz="1200" dirty="0"/>
                <a:t>February 2024</a:t>
              </a:r>
              <a:endParaRPr sz="1200" dirty="0"/>
            </a:p>
          </p:txBody>
        </p:sp>
      </p:grpSp>
      <p:sp>
        <p:nvSpPr>
          <p:cNvPr id="40" name="Straight Connector 30">
            <a:extLst>
              <a:ext uri="{FF2B5EF4-FFF2-40B4-BE49-F238E27FC236}">
                <a16:creationId xmlns:a16="http://schemas.microsoft.com/office/drawing/2014/main" id="{DCA95B0B-6055-6C4D-81AE-E38904AB7FA5}"/>
              </a:ext>
            </a:extLst>
          </p:cNvPr>
          <p:cNvSpPr/>
          <p:nvPr/>
        </p:nvSpPr>
        <p:spPr>
          <a:xfrm>
            <a:off x="4364328" y="4601907"/>
            <a:ext cx="4240" cy="5833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25400">
            <a:solidFill>
              <a:srgbClr val="C04543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41" name="TextBox 31">
            <a:extLst>
              <a:ext uri="{FF2B5EF4-FFF2-40B4-BE49-F238E27FC236}">
                <a16:creationId xmlns:a16="http://schemas.microsoft.com/office/drawing/2014/main" id="{4AB1D6EF-9660-5841-BB86-386432709C61}"/>
              </a:ext>
            </a:extLst>
          </p:cNvPr>
          <p:cNvSpPr txBox="1"/>
          <p:nvPr/>
        </p:nvSpPr>
        <p:spPr>
          <a:xfrm>
            <a:off x="3334836" y="5199584"/>
            <a:ext cx="2052001" cy="932816"/>
          </a:xfrm>
          <a:prstGeom prst="rect">
            <a:avLst/>
          </a:prstGeom>
          <a:ln w="28575">
            <a:solidFill>
              <a:srgbClr val="C04543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914331">
              <a:defRPr sz="1800">
                <a:solidFill>
                  <a:srgbClr val="404040"/>
                </a:solidFill>
                <a:latin typeface="Avenir"/>
                <a:ea typeface="Avenir"/>
                <a:cs typeface="Avenir"/>
                <a:sym typeface="Avenir Roman"/>
              </a:defRPr>
            </a:pPr>
            <a:r>
              <a:rPr dirty="0"/>
              <a:t>Input Data Distribution</a:t>
            </a:r>
          </a:p>
          <a:p>
            <a:pPr algn="ctr" defTabSz="914331">
              <a:defRPr sz="1000">
                <a:solidFill>
                  <a:srgbClr val="404040"/>
                </a:solidFill>
                <a:latin typeface="Avenir"/>
                <a:ea typeface="Avenir"/>
                <a:cs typeface="Avenir"/>
                <a:sym typeface="Avenir Roman"/>
              </a:defRPr>
            </a:pPr>
            <a:r>
              <a:rPr dirty="0"/>
              <a:t>to Participants</a:t>
            </a:r>
          </a:p>
        </p:txBody>
      </p:sp>
      <p:sp>
        <p:nvSpPr>
          <p:cNvPr id="42" name="Triangle 32">
            <a:extLst>
              <a:ext uri="{FF2B5EF4-FFF2-40B4-BE49-F238E27FC236}">
                <a16:creationId xmlns:a16="http://schemas.microsoft.com/office/drawing/2014/main" id="{8C82586F-6358-0E40-B38E-62EBE35BDF31}"/>
              </a:ext>
            </a:extLst>
          </p:cNvPr>
          <p:cNvSpPr/>
          <p:nvPr/>
        </p:nvSpPr>
        <p:spPr>
          <a:xfrm rot="5400000">
            <a:off x="11566246" y="4039254"/>
            <a:ext cx="463381" cy="398999"/>
          </a:xfrm>
          <a:prstGeom prst="triangle">
            <a:avLst/>
          </a:prstGeom>
          <a:solidFill>
            <a:srgbClr val="25406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Avenir"/>
                <a:ea typeface="Avenir"/>
                <a:cs typeface="Avenir"/>
                <a:sym typeface="Avenir Roman"/>
              </a:defRPr>
            </a:pPr>
            <a:endParaRPr/>
          </a:p>
        </p:txBody>
      </p:sp>
      <p:sp>
        <p:nvSpPr>
          <p:cNvPr id="43" name="Straight Connector 35">
            <a:extLst>
              <a:ext uri="{FF2B5EF4-FFF2-40B4-BE49-F238E27FC236}">
                <a16:creationId xmlns:a16="http://schemas.microsoft.com/office/drawing/2014/main" id="{6DC0CFB7-6EC3-0948-A6DE-C58D98CEE4B7}"/>
              </a:ext>
            </a:extLst>
          </p:cNvPr>
          <p:cNvSpPr/>
          <p:nvPr/>
        </p:nvSpPr>
        <p:spPr>
          <a:xfrm flipH="1">
            <a:off x="970199" y="3545243"/>
            <a:ext cx="15309" cy="1001529"/>
          </a:xfrm>
          <a:prstGeom prst="line">
            <a:avLst/>
          </a:prstGeom>
          <a:ln w="25400">
            <a:solidFill>
              <a:srgbClr val="FCD5B5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 dirty="0"/>
          </a:p>
        </p:txBody>
      </p:sp>
      <p:grpSp>
        <p:nvGrpSpPr>
          <p:cNvPr id="44" name="Rectangle 36">
            <a:extLst>
              <a:ext uri="{FF2B5EF4-FFF2-40B4-BE49-F238E27FC236}">
                <a16:creationId xmlns:a16="http://schemas.microsoft.com/office/drawing/2014/main" id="{37FC9929-CFE3-244C-A63E-0965293E75EE}"/>
              </a:ext>
            </a:extLst>
          </p:cNvPr>
          <p:cNvGrpSpPr/>
          <p:nvPr/>
        </p:nvGrpSpPr>
        <p:grpSpPr>
          <a:xfrm>
            <a:off x="554863" y="3948261"/>
            <a:ext cx="816002" cy="672003"/>
            <a:chOff x="0" y="-1"/>
            <a:chExt cx="816000" cy="672002"/>
          </a:xfrm>
        </p:grpSpPr>
        <p:sp>
          <p:nvSpPr>
            <p:cNvPr id="45" name="Rectangle">
              <a:extLst>
                <a:ext uri="{FF2B5EF4-FFF2-40B4-BE49-F238E27FC236}">
                  <a16:creationId xmlns:a16="http://schemas.microsoft.com/office/drawing/2014/main" id="{5DD3BE99-C3D8-034D-81A1-3468C5F58B36}"/>
                </a:ext>
              </a:extLst>
            </p:cNvPr>
            <p:cNvSpPr/>
            <p:nvPr/>
          </p:nvSpPr>
          <p:spPr>
            <a:xfrm>
              <a:off x="0" y="-1"/>
              <a:ext cx="816000" cy="672002"/>
            </a:xfrm>
            <a:prstGeom prst="rect">
              <a:avLst/>
            </a:prstGeom>
            <a:solidFill>
              <a:srgbClr val="FAC090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331"/>
              <a:endParaRPr/>
            </a:p>
          </p:txBody>
        </p:sp>
        <p:sp>
          <p:nvSpPr>
            <p:cNvPr id="46" name="?">
              <a:extLst>
                <a:ext uri="{FF2B5EF4-FFF2-40B4-BE49-F238E27FC236}">
                  <a16:creationId xmlns:a16="http://schemas.microsoft.com/office/drawing/2014/main" id="{543636F6-8A59-7B4E-9A0E-2CFA653DA636}"/>
                </a:ext>
              </a:extLst>
            </p:cNvPr>
            <p:cNvSpPr txBox="1"/>
            <p:nvPr/>
          </p:nvSpPr>
          <p:spPr>
            <a:xfrm>
              <a:off x="45719" y="197503"/>
              <a:ext cx="741232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914331">
                <a:defRPr sz="1600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defRPr>
              </a:lvl1pPr>
            </a:lstStyle>
            <a:p>
              <a:r>
                <a:rPr lang="en-US" sz="1200" dirty="0">
                  <a:sym typeface="Calibri"/>
                </a:rPr>
                <a:t>Dec 2021</a:t>
              </a:r>
              <a:endParaRPr sz="1200" dirty="0">
                <a:sym typeface="Calibri"/>
              </a:endParaRPr>
            </a:p>
          </p:txBody>
        </p:sp>
      </p:grpSp>
      <p:grpSp>
        <p:nvGrpSpPr>
          <p:cNvPr id="47" name="Rectangle 152">
            <a:extLst>
              <a:ext uri="{FF2B5EF4-FFF2-40B4-BE49-F238E27FC236}">
                <a16:creationId xmlns:a16="http://schemas.microsoft.com/office/drawing/2014/main" id="{2A9EEF05-9EE0-6645-932A-53D280D5F401}"/>
              </a:ext>
            </a:extLst>
          </p:cNvPr>
          <p:cNvGrpSpPr/>
          <p:nvPr/>
        </p:nvGrpSpPr>
        <p:grpSpPr>
          <a:xfrm>
            <a:off x="10085718" y="3919612"/>
            <a:ext cx="816002" cy="672003"/>
            <a:chOff x="0" y="-1"/>
            <a:chExt cx="816000" cy="672002"/>
          </a:xfrm>
        </p:grpSpPr>
        <p:sp>
          <p:nvSpPr>
            <p:cNvPr id="48" name="Rectangle">
              <a:extLst>
                <a:ext uri="{FF2B5EF4-FFF2-40B4-BE49-F238E27FC236}">
                  <a16:creationId xmlns:a16="http://schemas.microsoft.com/office/drawing/2014/main" id="{0C62BC37-76CE-6D4B-94E4-6F60C79D8388}"/>
                </a:ext>
              </a:extLst>
            </p:cNvPr>
            <p:cNvSpPr/>
            <p:nvPr/>
          </p:nvSpPr>
          <p:spPr>
            <a:xfrm>
              <a:off x="0" y="-1"/>
              <a:ext cx="816000" cy="672002"/>
            </a:xfrm>
            <a:prstGeom prst="rect">
              <a:avLst/>
            </a:prstGeom>
            <a:solidFill>
              <a:srgbClr val="254061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331"/>
              <a:endParaRPr/>
            </a:p>
          </p:txBody>
        </p:sp>
        <p:sp>
          <p:nvSpPr>
            <p:cNvPr id="49" name="?">
              <a:extLst>
                <a:ext uri="{FF2B5EF4-FFF2-40B4-BE49-F238E27FC236}">
                  <a16:creationId xmlns:a16="http://schemas.microsoft.com/office/drawing/2014/main" id="{1DA7C5DC-C76E-924E-A466-E802DA7C3E2A}"/>
                </a:ext>
              </a:extLst>
            </p:cNvPr>
            <p:cNvSpPr txBox="1"/>
            <p:nvPr/>
          </p:nvSpPr>
          <p:spPr>
            <a:xfrm>
              <a:off x="45719" y="197502"/>
              <a:ext cx="724562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914331">
                <a:defRPr sz="1600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defRPr>
              </a:lvl1pPr>
            </a:lstStyle>
            <a:p>
              <a:r>
                <a:rPr lang="en-US" sz="1200" dirty="0"/>
                <a:t>TBD</a:t>
              </a:r>
              <a:endParaRPr sz="1200" dirty="0"/>
            </a:p>
          </p:txBody>
        </p:sp>
      </p:grpSp>
      <p:sp>
        <p:nvSpPr>
          <p:cNvPr id="50" name="TextBox 34">
            <a:extLst>
              <a:ext uri="{FF2B5EF4-FFF2-40B4-BE49-F238E27FC236}">
                <a16:creationId xmlns:a16="http://schemas.microsoft.com/office/drawing/2014/main" id="{306814F2-973A-774C-8583-F2AE48167F6B}"/>
              </a:ext>
            </a:extLst>
          </p:cNvPr>
          <p:cNvSpPr txBox="1"/>
          <p:nvPr/>
        </p:nvSpPr>
        <p:spPr>
          <a:xfrm>
            <a:off x="209412" y="2866427"/>
            <a:ext cx="1495740" cy="678816"/>
          </a:xfrm>
          <a:prstGeom prst="rect">
            <a:avLst/>
          </a:prstGeom>
          <a:solidFill>
            <a:srgbClr val="FCD5B5"/>
          </a:solidFill>
          <a:ln w="28575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914331">
              <a:defRPr sz="1600">
                <a:solidFill>
                  <a:srgbClr val="404040"/>
                </a:solidFill>
                <a:latin typeface="Avenir"/>
                <a:ea typeface="Avenir"/>
                <a:cs typeface="Avenir"/>
                <a:sym typeface="Avenir Roman"/>
              </a:defRPr>
            </a:lvl1pPr>
          </a:lstStyle>
          <a:p>
            <a:r>
              <a:t>Invitation to developers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3C0C7C2-934E-E34B-BFBB-F3A1096A67BE}"/>
              </a:ext>
            </a:extLst>
          </p:cNvPr>
          <p:cNvCxnSpPr>
            <a:stCxn id="14" idx="2"/>
            <a:endCxn id="19" idx="0"/>
          </p:cNvCxnSpPr>
          <p:nvPr/>
        </p:nvCxnSpPr>
        <p:spPr>
          <a:xfrm>
            <a:off x="2572125" y="3543365"/>
            <a:ext cx="0" cy="373938"/>
          </a:xfrm>
          <a:prstGeom prst="line">
            <a:avLst/>
          </a:prstGeom>
          <a:noFill/>
          <a:ln w="25400" cap="flat">
            <a:solidFill>
              <a:schemeClr val="accent2">
                <a:lumMod val="50000"/>
              </a:schemeClr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10E527BE-783C-5E0B-633B-FB8CA1271327}"/>
              </a:ext>
            </a:extLst>
          </p:cNvPr>
          <p:cNvSpPr/>
          <p:nvPr/>
        </p:nvSpPr>
        <p:spPr>
          <a:xfrm>
            <a:off x="3227387" y="3255958"/>
            <a:ext cx="2243191" cy="1899322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970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63A8EE-A830-744D-B276-E43D3998C40F}"/>
              </a:ext>
            </a:extLst>
          </p:cNvPr>
          <p:cNvSpPr txBox="1"/>
          <p:nvPr/>
        </p:nvSpPr>
        <p:spPr>
          <a:xfrm>
            <a:off x="1819276" y="217196"/>
            <a:ext cx="45865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AVHRR CALIBRATION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B4ACB3-E764-844D-A883-A88F895B8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208" y="1496655"/>
            <a:ext cx="4032401" cy="914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10ABC0-55BE-214A-ACB5-4C9057DD7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276" y="2631244"/>
            <a:ext cx="3380185" cy="28211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DD4222-4ED4-AD4E-8849-C1B17CDC1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3098" y="1095788"/>
            <a:ext cx="3128962" cy="30709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5C43E3-0D1D-F245-BE9A-04849D49FF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9017" y="3795704"/>
            <a:ext cx="4597124" cy="190142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EAB58D2-4CB4-DA49-943C-C8E8F214C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567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9C9BA3-BB9D-AA48-AC1A-D278899BD96C}"/>
              </a:ext>
            </a:extLst>
          </p:cNvPr>
          <p:cNvSpPr txBox="1"/>
          <p:nvPr/>
        </p:nvSpPr>
        <p:spPr>
          <a:xfrm>
            <a:off x="1371576" y="143629"/>
            <a:ext cx="41360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AVHRR CALIBRATION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8582B2-D10F-1743-892C-6DD0A2F55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555" y="1072796"/>
            <a:ext cx="4187819" cy="4618127"/>
          </a:xfrm>
          <a:prstGeom prst="rect">
            <a:avLst/>
          </a:prstGeom>
        </p:spPr>
      </p:pic>
      <p:pic>
        <p:nvPicPr>
          <p:cNvPr id="10" name="Picture 19" descr="Macintosh HD:Users:evermote:Documents:Documents:2017-project:VIIRS NOAA:viirs-atbd-figure11.png">
            <a:extLst>
              <a:ext uri="{FF2B5EF4-FFF2-40B4-BE49-F238E27FC236}">
                <a16:creationId xmlns:a16="http://schemas.microsoft.com/office/drawing/2014/main" id="{C54B7054-D0FB-A443-B8E6-625D0CAB2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749" y="3339107"/>
            <a:ext cx="2323111" cy="1742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812CB403-5A26-5C4B-BA79-0AE1F4AE4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9613" y="5206174"/>
            <a:ext cx="4230493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r>
              <a:rPr lang="en-US" altLang="en-US" sz="900" b="1" dirty="0">
                <a:latin typeface="Arial" charset="0"/>
              </a:rPr>
              <a:t>Automated monthly VIIRS cross comparison (over BELMANIP sites) with MODIS Aqua from 2012. the stability of both VIIRS and MODIS Aqua is excellent in both red and NIR as shown (+/- 0.5%).</a:t>
            </a:r>
            <a:endParaRPr lang="en-US" altLang="en-US" sz="900" dirty="0">
              <a:latin typeface="Arial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29A006-05D5-5049-9981-FEE3E5970E7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167"/>
          <a:stretch>
            <a:fillRect/>
          </a:stretch>
        </p:blipFill>
        <p:spPr bwMode="auto">
          <a:xfrm>
            <a:off x="4461672" y="3339107"/>
            <a:ext cx="2548728" cy="174233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5CB8BB2-8FFD-7B4D-A947-C5CCC4F84B8E}"/>
              </a:ext>
            </a:extLst>
          </p:cNvPr>
          <p:cNvSpPr/>
          <p:nvPr/>
        </p:nvSpPr>
        <p:spPr>
          <a:xfrm>
            <a:off x="4591028" y="3151027"/>
            <a:ext cx="108234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900" b="1" dirty="0">
                <a:latin typeface="Arial" charset="0"/>
              </a:rPr>
              <a:t>BELMANIP sites</a:t>
            </a:r>
            <a:endParaRPr lang="en-US" sz="9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4A01E5-5E33-F741-B19F-8137135E72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461" y="1167078"/>
            <a:ext cx="2471567" cy="206412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75721-5EBB-0047-80CF-91D296A53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258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-15766"/>
            <a:ext cx="8229600" cy="114300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Methodology for evaluating the performance of surface reflectance</a:t>
            </a:r>
          </a:p>
        </p:txBody>
      </p:sp>
      <p:sp>
        <p:nvSpPr>
          <p:cNvPr id="102407" name="Text Box 7"/>
          <p:cNvSpPr txBox="1">
            <a:spLocks noChangeArrowheads="1"/>
          </p:cNvSpPr>
          <p:nvPr/>
        </p:nvSpPr>
        <p:spPr bwMode="auto">
          <a:xfrm>
            <a:off x="1905000" y="6248401"/>
            <a:ext cx="822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1800">
                <a:effectLst>
                  <a:outerShdw blurRad="38100" dist="38100" dir="2700000" algn="tl">
                    <a:srgbClr val="DDDDDD"/>
                  </a:outerShdw>
                </a:effectLst>
                <a:hlinkClick r:id="rId3"/>
              </a:rPr>
              <a:t>http://mod09val.ltdri.org/cgi-bin/mod09_c005_public_allsites_onecollection.cgi</a:t>
            </a:r>
            <a:endParaRPr lang="en-US"/>
          </a:p>
        </p:txBody>
      </p:sp>
      <p:sp>
        <p:nvSpPr>
          <p:cNvPr id="102411" name="Text Box 11"/>
          <p:cNvSpPr txBox="1">
            <a:spLocks noChangeArrowheads="1"/>
          </p:cNvSpPr>
          <p:nvPr/>
        </p:nvSpPr>
        <p:spPr bwMode="auto">
          <a:xfrm>
            <a:off x="2590800" y="2590800"/>
            <a:ext cx="2209800" cy="107721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/>
              <a:t>Subsets of Level 1B data processed using the standard surface reflectance algorithm</a:t>
            </a:r>
          </a:p>
        </p:txBody>
      </p:sp>
      <p:sp>
        <p:nvSpPr>
          <p:cNvPr id="102412" name="Text Box 12"/>
          <p:cNvSpPr txBox="1">
            <a:spLocks noChangeArrowheads="1"/>
          </p:cNvSpPr>
          <p:nvPr/>
        </p:nvSpPr>
        <p:spPr bwMode="auto">
          <a:xfrm>
            <a:off x="6477000" y="2819401"/>
            <a:ext cx="1752600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Reference data set</a:t>
            </a:r>
          </a:p>
        </p:txBody>
      </p:sp>
      <p:sp>
        <p:nvSpPr>
          <p:cNvPr id="102413" name="Text Box 13"/>
          <p:cNvSpPr txBox="1">
            <a:spLocks noChangeArrowheads="1"/>
          </p:cNvSpPr>
          <p:nvPr/>
        </p:nvSpPr>
        <p:spPr bwMode="auto">
          <a:xfrm>
            <a:off x="6781800" y="3581401"/>
            <a:ext cx="2057400" cy="95410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Atmospherically corrected TOA reflectances derived from Level 1B subsets</a:t>
            </a:r>
          </a:p>
        </p:txBody>
      </p:sp>
      <p:sp>
        <p:nvSpPr>
          <p:cNvPr id="102414" name="Text Box 14"/>
          <p:cNvSpPr txBox="1">
            <a:spLocks noChangeArrowheads="1"/>
          </p:cNvSpPr>
          <p:nvPr/>
        </p:nvSpPr>
        <p:spPr bwMode="auto">
          <a:xfrm>
            <a:off x="6096000" y="5257801"/>
            <a:ext cx="1066800" cy="5847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Vector 6S</a:t>
            </a:r>
          </a:p>
        </p:txBody>
      </p:sp>
      <p:sp>
        <p:nvSpPr>
          <p:cNvPr id="102415" name="Text Box 15"/>
          <p:cNvSpPr txBox="1">
            <a:spLocks noChangeArrowheads="1"/>
          </p:cNvSpPr>
          <p:nvPr/>
        </p:nvSpPr>
        <p:spPr bwMode="auto">
          <a:xfrm>
            <a:off x="7772400" y="5105401"/>
            <a:ext cx="2590800" cy="76944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dirty="0"/>
              <a:t>AERONET measurements</a:t>
            </a:r>
          </a:p>
          <a:p>
            <a:pPr algn="ctr"/>
            <a:r>
              <a:rPr lang="en-US" dirty="0"/>
              <a:t>(</a:t>
            </a:r>
            <a:r>
              <a:rPr lang="el-GR" dirty="0"/>
              <a:t>τ</a:t>
            </a:r>
            <a:r>
              <a:rPr lang="en-US" baseline="-25000" dirty="0" err="1"/>
              <a:t>aer</a:t>
            </a:r>
            <a:r>
              <a:rPr lang="en-US" dirty="0"/>
              <a:t>, H</a:t>
            </a:r>
            <a:r>
              <a:rPr lang="en-US" baseline="-25000" dirty="0"/>
              <a:t>2</a:t>
            </a:r>
            <a:r>
              <a:rPr lang="en-US" dirty="0"/>
              <a:t>O, particle </a:t>
            </a:r>
            <a:r>
              <a:rPr lang="en-US" sz="1200" dirty="0"/>
              <a:t>distribution</a:t>
            </a:r>
          </a:p>
          <a:p>
            <a:pPr algn="ctr"/>
            <a:r>
              <a:rPr lang="en-US" sz="1200" dirty="0"/>
              <a:t>Refractive </a:t>
            </a:r>
            <a:r>
              <a:rPr lang="en-US" sz="1200" dirty="0" err="1"/>
              <a:t>indices,sphericityeri</a:t>
            </a:r>
            <a:r>
              <a:rPr lang="en-US" dirty="0"/>
              <a:t>)</a:t>
            </a:r>
            <a:endParaRPr lang="el-GR" dirty="0"/>
          </a:p>
        </p:txBody>
      </p:sp>
      <p:sp>
        <p:nvSpPr>
          <p:cNvPr id="102417" name="Line 17"/>
          <p:cNvSpPr>
            <a:spLocks noChangeShapeType="1"/>
          </p:cNvSpPr>
          <p:nvPr/>
        </p:nvSpPr>
        <p:spPr bwMode="auto">
          <a:xfrm>
            <a:off x="4876800" y="2971800"/>
            <a:ext cx="15240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18" name="Text Box 18"/>
          <p:cNvSpPr txBox="1">
            <a:spLocks noChangeArrowheads="1"/>
          </p:cNvSpPr>
          <p:nvPr/>
        </p:nvSpPr>
        <p:spPr bwMode="auto">
          <a:xfrm>
            <a:off x="5181600" y="2667000"/>
            <a:ext cx="1066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/>
              <a:t>comparison</a:t>
            </a:r>
          </a:p>
        </p:txBody>
      </p:sp>
      <p:sp>
        <p:nvSpPr>
          <p:cNvPr id="102419" name="Line 19"/>
          <p:cNvSpPr>
            <a:spLocks noChangeShapeType="1"/>
          </p:cNvSpPr>
          <p:nvPr/>
        </p:nvSpPr>
        <p:spPr bwMode="auto">
          <a:xfrm flipH="1" flipV="1">
            <a:off x="7239000" y="3200400"/>
            <a:ext cx="457200" cy="304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20" name="Line 20"/>
          <p:cNvSpPr>
            <a:spLocks noChangeShapeType="1"/>
          </p:cNvSpPr>
          <p:nvPr/>
        </p:nvSpPr>
        <p:spPr bwMode="auto">
          <a:xfrm flipV="1">
            <a:off x="6705600" y="4724400"/>
            <a:ext cx="990600" cy="4572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21" name="Line 21"/>
          <p:cNvSpPr>
            <a:spLocks noChangeShapeType="1"/>
          </p:cNvSpPr>
          <p:nvPr/>
        </p:nvSpPr>
        <p:spPr bwMode="auto">
          <a:xfrm>
            <a:off x="7772400" y="4724400"/>
            <a:ext cx="1143000" cy="304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0" y="6534150"/>
            <a:ext cx="9144000" cy="476250"/>
          </a:xfrm>
        </p:spPr>
        <p:txBody>
          <a:bodyPr/>
          <a:lstStyle/>
          <a:p>
            <a:pPr>
              <a:defRPr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656292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743200" y="1524000"/>
          <a:ext cx="5943600" cy="435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943600" imgH="4356100" progId="Word.Document.12">
                  <p:embed/>
                </p:oleObj>
              </mc:Choice>
              <mc:Fallback>
                <p:oleObj name="Document" r:id="rId2" imgW="5943600" imgH="4356100" progId="Word.Document.12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43200" y="1524000"/>
                        <a:ext cx="5943600" cy="435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0" y="6534150"/>
            <a:ext cx="9144000" cy="476250"/>
          </a:xfrm>
        </p:spPr>
        <p:txBody>
          <a:bodyPr/>
          <a:lstStyle/>
          <a:p>
            <a:pPr>
              <a:defRPr/>
            </a:pPr>
            <a:endParaRPr lang="en-US" sz="1100" dirty="0"/>
          </a:p>
        </p:txBody>
      </p:sp>
      <p:sp>
        <p:nvSpPr>
          <p:cNvPr id="10" name="Rectangle 1"/>
          <p:cNvSpPr>
            <a:spLocks noGrp="1" noChangeArrowheads="1"/>
          </p:cNvSpPr>
          <p:nvPr>
            <p:ph type="title"/>
          </p:nvPr>
        </p:nvSpPr>
        <p:spPr>
          <a:xfrm>
            <a:off x="1074683" y="0"/>
            <a:ext cx="8763000" cy="1143000"/>
          </a:xfrm>
        </p:spPr>
        <p:txBody>
          <a:bodyPr/>
          <a:lstStyle/>
          <a:p>
            <a:pPr>
              <a:defRPr/>
            </a:pPr>
            <a:r>
              <a:rPr lang="en-US" sz="2800" b="1" kern="1200" dirty="0">
                <a:solidFill>
                  <a:schemeClr val="bg1"/>
                </a:solidFill>
                <a:sym typeface="Gill Sans" charset="0"/>
              </a:rPr>
              <a:t>quantitative assessment of performances (APU) for MODIS (Collection 5: Fixed ratio blue/red)</a:t>
            </a:r>
          </a:p>
        </p:txBody>
      </p:sp>
    </p:spTree>
    <p:extLst>
      <p:ext uri="{BB962C8B-B14F-4D97-AF65-F5344CB8AC3E}">
        <p14:creationId xmlns:p14="http://schemas.microsoft.com/office/powerpoint/2010/main" val="2323684098"/>
      </p:ext>
    </p:extLst>
  </p:cSld>
  <p:clrMapOvr>
    <a:masterClrMapping/>
  </p:clrMapOvr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2116</Words>
  <Application>Microsoft Macintosh PowerPoint</Application>
  <PresentationFormat>Widescreen</PresentationFormat>
  <Paragraphs>394</Paragraphs>
  <Slides>51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70" baseType="lpstr">
      <vt:lpstr>-apple-system</vt:lpstr>
      <vt:lpstr>Arial</vt:lpstr>
      <vt:lpstr>Avenir</vt:lpstr>
      <vt:lpstr>Avenir Book</vt:lpstr>
      <vt:lpstr>Avenir Heavy</vt:lpstr>
      <vt:lpstr>Avenir Light</vt:lpstr>
      <vt:lpstr>Calibri</vt:lpstr>
      <vt:lpstr>Calibri Bold</vt:lpstr>
      <vt:lpstr>Calibri Italic</vt:lpstr>
      <vt:lpstr>Courier New</vt:lpstr>
      <vt:lpstr>Gill Sans</vt:lpstr>
      <vt:lpstr>Helvetica</vt:lpstr>
      <vt:lpstr>Helvetica Light</vt:lpstr>
      <vt:lpstr>Noto Sans Symbols</vt:lpstr>
      <vt:lpstr>Times New Roman</vt:lpstr>
      <vt:lpstr>Verdana</vt:lpstr>
      <vt:lpstr>Wingdings</vt:lpstr>
      <vt:lpstr>ceos</vt:lpstr>
      <vt:lpstr>Document</vt:lpstr>
      <vt:lpstr>WGCV-53 Land Surface reflectance updates: AXIC, CMIX, Camera Network (SKYCAM &amp; CAMSIS)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Methodology for evaluating the performance of surface reflectance</vt:lpstr>
      <vt:lpstr>quantitative assessment of performances (APU) for MODIS (Collection 5: Fixed ratio blue/red)</vt:lpstr>
      <vt:lpstr>Improving the aerosol retrieval in collection 6 reflected in APU metrics</vt:lpstr>
      <vt:lpstr>Landsat8/OLI and Sentinel 2/MSI Surface Reflectance is largely based on MODIS C6 (LaSRC)</vt:lpstr>
      <vt:lpstr>Evaluation of the performance of Landsat8</vt:lpstr>
      <vt:lpstr>This is confirmed by comparison with MODIS </vt:lpstr>
      <vt:lpstr>LaSRC APU results on ACIX-II</vt:lpstr>
      <vt:lpstr>PowerPoint Presentation</vt:lpstr>
      <vt:lpstr>LaSRC Prototype for S3-OLCI – First results</vt:lpstr>
      <vt:lpstr>LaSRC Prototype for S3-OLCI – First results</vt:lpstr>
      <vt:lpstr>PowerPoint Presentation</vt:lpstr>
      <vt:lpstr>Cloud validation: SkyCam</vt:lpstr>
      <vt:lpstr>    </vt:lpstr>
      <vt:lpstr> </vt:lpstr>
      <vt:lpstr> </vt:lpstr>
      <vt:lpstr> </vt:lpstr>
      <vt:lpstr>   </vt:lpstr>
      <vt:lpstr>  </vt:lpstr>
      <vt:lpstr>From Sky Camera to Satellite Cloud Mask</vt:lpstr>
      <vt:lpstr>PowerPoint Presentation</vt:lpstr>
      <vt:lpstr>PowerPoint Presentation</vt:lpstr>
      <vt:lpstr>CAMSIS</vt:lpstr>
      <vt:lpstr>PowerPoint Presentation</vt:lpstr>
      <vt:lpstr>Click to edit Master title style</vt:lpstr>
      <vt:lpstr>Click to edit Master title style</vt:lpstr>
      <vt:lpstr>PowerPoint Presentation</vt:lpstr>
      <vt:lpstr>Click to edit Master title style</vt:lpstr>
      <vt:lpstr>PowerPoint Presentation</vt:lpstr>
      <vt:lpstr>PowerPoint Presentation</vt:lpstr>
      <vt:lpstr>PowerPoint Presentation</vt:lpstr>
      <vt:lpstr>Click to edit Master title style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Method</vt:lpstr>
      <vt:lpstr>Timeline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WGCV-53 Land Surface reflectance updates: AXIC, CMIX, Camera Network (SKYCAM &amp; CAMSIS)</dc:title>
  <cp:lastModifiedBy>Vermote, Eric (GSFC-6190)</cp:lastModifiedBy>
  <cp:revision>9</cp:revision>
  <dcterms:modified xsi:type="dcterms:W3CDTF">2024-03-05T16:50:36Z</dcterms:modified>
</cp:coreProperties>
</file>