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3" r:id="rId1"/>
  </p:sldMasterIdLst>
  <p:notesMasterIdLst>
    <p:notesMasterId r:id="rId13"/>
  </p:notesMasterIdLst>
  <p:sldIdLst>
    <p:sldId id="11412" r:id="rId2"/>
    <p:sldId id="263" r:id="rId3"/>
    <p:sldId id="264" r:id="rId4"/>
    <p:sldId id="11403" r:id="rId5"/>
    <p:sldId id="265" r:id="rId6"/>
    <p:sldId id="11402" r:id="rId7"/>
    <p:sldId id="11404" r:id="rId8"/>
    <p:sldId id="11409" r:id="rId9"/>
    <p:sldId id="11410" r:id="rId10"/>
    <p:sldId id="11411" r:id="rId11"/>
    <p:sldId id="11405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3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7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5542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301750" y="2265730"/>
            <a:ext cx="8288157" cy="27567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2"/>
          <p:cNvPicPr preferRelativeResize="0"/>
          <p:nvPr/>
        </p:nvPicPr>
        <p:blipFill rotWithShape="1">
          <a:blip r:embed="rId3">
            <a:alphaModFix/>
          </a:blip>
          <a:srcRect b="-113"/>
          <a:stretch/>
        </p:blipFill>
        <p:spPr>
          <a:xfrm rot="10800000" flipH="1">
            <a:off x="2824280" y="4824248"/>
            <a:ext cx="5391556" cy="2038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 descr="A picture containing nature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477344" y="-1"/>
            <a:ext cx="3714656" cy="268681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2"/>
          <p:cNvSpPr/>
          <p:nvPr/>
        </p:nvSpPr>
        <p:spPr>
          <a:xfrm flipH="1">
            <a:off x="5456394" y="1968439"/>
            <a:ext cx="6751471" cy="4901119"/>
          </a:xfrm>
          <a:custGeom>
            <a:avLst/>
            <a:gdLst/>
            <a:ahLst/>
            <a:cxnLst/>
            <a:rect l="l" t="t" r="r" b="b"/>
            <a:pathLst>
              <a:path w="6751471" h="4901119" extrusionOk="0">
                <a:moveTo>
                  <a:pt x="0" y="4901119"/>
                </a:moveTo>
                <a:cubicBezTo>
                  <a:pt x="794" y="3261063"/>
                  <a:pt x="1588" y="1640056"/>
                  <a:pt x="2382" y="0"/>
                </a:cubicBezTo>
                <a:lnTo>
                  <a:pt x="6751471" y="4901119"/>
                </a:lnTo>
                <a:lnTo>
                  <a:pt x="0" y="49011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13500000" algn="b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2"/>
          <p:cNvSpPr/>
          <p:nvPr/>
        </p:nvSpPr>
        <p:spPr>
          <a:xfrm flipH="1">
            <a:off x="-4784" y="-14542"/>
            <a:ext cx="12199164" cy="6874921"/>
          </a:xfrm>
          <a:custGeom>
            <a:avLst/>
            <a:gdLst/>
            <a:ahLst/>
            <a:cxnLst/>
            <a:rect l="l" t="t" r="r" b="b"/>
            <a:pathLst>
              <a:path w="14761910" h="6836301" extrusionOk="0">
                <a:moveTo>
                  <a:pt x="11356917" y="6833935"/>
                </a:moveTo>
                <a:lnTo>
                  <a:pt x="0" y="12611"/>
                </a:lnTo>
                <a:lnTo>
                  <a:pt x="14761631" y="0"/>
                </a:lnTo>
                <a:cubicBezTo>
                  <a:pt x="14763636" y="1138989"/>
                  <a:pt x="14754117" y="2277978"/>
                  <a:pt x="14756122" y="3416967"/>
                </a:cubicBezTo>
                <a:cubicBezTo>
                  <a:pt x="14754955" y="4555956"/>
                  <a:pt x="14759552" y="5697312"/>
                  <a:pt x="14758385" y="6836301"/>
                </a:cubicBezTo>
                <a:lnTo>
                  <a:pt x="11356917" y="683393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2700000" algn="t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8431" y="5311498"/>
            <a:ext cx="2738896" cy="150851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8" name="Google Shape;18;p2"/>
          <p:cNvPicPr preferRelativeResize="0"/>
          <p:nvPr/>
        </p:nvPicPr>
        <p:blipFill rotWithShape="1">
          <a:blip r:embed="rId6">
            <a:alphaModFix amt="34000"/>
          </a:blip>
          <a:srcRect l="32582" t="2399" r="8554" b="-8773"/>
          <a:stretch/>
        </p:blipFill>
        <p:spPr>
          <a:xfrm rot="5400000">
            <a:off x="5734286" y="-1016167"/>
            <a:ext cx="5455273" cy="7480884"/>
          </a:xfrm>
          <a:prstGeom prst="rtTriangle">
            <a:avLst/>
          </a:prstGeom>
          <a:noFill/>
          <a:ln>
            <a:noFill/>
          </a:ln>
        </p:spPr>
      </p:pic>
      <p:pic>
        <p:nvPicPr>
          <p:cNvPr id="19" name="Google Shape;19;p2"/>
          <p:cNvPicPr preferRelativeResize="0"/>
          <p:nvPr/>
        </p:nvPicPr>
        <p:blipFill rotWithShape="1">
          <a:blip r:embed="rId6">
            <a:alphaModFix amt="34000"/>
          </a:blip>
          <a:srcRect l="54016" t="36081" r="11355" b="673"/>
          <a:stretch/>
        </p:blipFill>
        <p:spPr>
          <a:xfrm rot="-5400000">
            <a:off x="5792642" y="4819952"/>
            <a:ext cx="1719709" cy="2366806"/>
          </a:xfrm>
          <a:prstGeom prst="rtTriangle">
            <a:avLst/>
          </a:prstGeom>
          <a:noFill/>
          <a:ln>
            <a:noFill/>
          </a:ln>
        </p:spPr>
      </p:pic>
      <p:sp>
        <p:nvSpPr>
          <p:cNvPr id="20" name="Google Shape;20;p2"/>
          <p:cNvSpPr txBox="1">
            <a:spLocks noGrp="1"/>
          </p:cNvSpPr>
          <p:nvPr>
            <p:ph type="title"/>
          </p:nvPr>
        </p:nvSpPr>
        <p:spPr>
          <a:xfrm>
            <a:off x="176047" y="175938"/>
            <a:ext cx="6157185" cy="3972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  <a:defRPr sz="8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" name="Google Shape;33;p4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35" name="Google Shape;35;p4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4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4"/>
          <p:cNvSpPr txBox="1">
            <a:spLocks noGrp="1"/>
          </p:cNvSpPr>
          <p:nvPr>
            <p:ph type="body" idx="1"/>
          </p:nvPr>
        </p:nvSpPr>
        <p:spPr>
          <a:xfrm>
            <a:off x="386632" y="1445923"/>
            <a:ext cx="5509008" cy="4775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Google Shape;38;p4"/>
          <p:cNvSpPr txBox="1">
            <a:spLocks noGrp="1"/>
          </p:cNvSpPr>
          <p:nvPr>
            <p:ph type="body" idx="2"/>
          </p:nvPr>
        </p:nvSpPr>
        <p:spPr>
          <a:xfrm>
            <a:off x="6296361" y="1445923"/>
            <a:ext cx="5509008" cy="4775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4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4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1" name="Google Shape;41;p4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b="1">
                <a:solidFill>
                  <a:schemeClr val="accent1"/>
                </a:solidFill>
              </a:rPr>
              <a:t>WGCV-51, 3-6 October 2022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6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3" name="Google Shape;53;p6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55" name="Google Shape;55;p6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6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6"/>
          <p:cNvSpPr txBox="1">
            <a:spLocks noGrp="1"/>
          </p:cNvSpPr>
          <p:nvPr>
            <p:ph type="body" idx="1"/>
          </p:nvPr>
        </p:nvSpPr>
        <p:spPr>
          <a:xfrm>
            <a:off x="5180012" y="1373852"/>
            <a:ext cx="6172200" cy="4694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❖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Char char="o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" name="Google Shape;58;p6"/>
          <p:cNvSpPr txBox="1">
            <a:spLocks noGrp="1"/>
          </p:cNvSpPr>
          <p:nvPr>
            <p:ph type="body" idx="2"/>
          </p:nvPr>
        </p:nvSpPr>
        <p:spPr>
          <a:xfrm>
            <a:off x="839788" y="1373852"/>
            <a:ext cx="3932237" cy="4630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Google Shape;59;p6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6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1" name="Google Shape;61;p6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b="1">
                <a:solidFill>
                  <a:schemeClr val="accent1"/>
                </a:solidFill>
              </a:rPr>
              <a:t>WGCV-51, 3-6 October 2022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65293" y="6356350"/>
            <a:ext cx="27432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652000" y="6546851"/>
            <a:ext cx="2540000" cy="24622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7386E-C2F9-4FDD-850A-759F4B31A3FD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54301103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Google Shape;7;p1"/>
          <p:cNvPicPr preferRelativeResize="0"/>
          <p:nvPr/>
        </p:nvPicPr>
        <p:blipFill rotWithShape="1">
          <a:blip r:embed="rId6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9" name="Google Shape;9;p1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1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MSIPCMContentMarking" descr="{&quot;HashCode&quot;:-84886289,&quot;Placement&quot;:&quot;Header&quot;,&quot;Top&quot;:0.0,&quot;Left&quot;:413.054657,&quot;SlideWidth&quot;:960,&quot;SlideHeight&quot;:540}">
            <a:extLst>
              <a:ext uri="{FF2B5EF4-FFF2-40B4-BE49-F238E27FC236}">
                <a16:creationId xmlns:a16="http://schemas.microsoft.com/office/drawing/2014/main" id="{68B8B095-9003-AB14-0A0F-E4ADC039547F}"/>
              </a:ext>
            </a:extLst>
          </p:cNvPr>
          <p:cNvSpPr txBox="1"/>
          <p:nvPr userDrawn="1"/>
        </p:nvSpPr>
        <p:spPr>
          <a:xfrm>
            <a:off x="5245794" y="0"/>
            <a:ext cx="1700412" cy="2965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GB" sz="1300">
                <a:solidFill>
                  <a:srgbClr val="000000"/>
                </a:solidFill>
                <a:latin typeface="Arial" panose="020B0604020202020204" pitchFamily="34" charset="0"/>
              </a:rPr>
              <a:t>NPL - Commercial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2" r:id="rId3"/>
    <p:sldLayoutId id="2147483654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47120/npl.9319)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"/>
          <p:cNvSpPr txBox="1">
            <a:spLocks noGrp="1"/>
          </p:cNvSpPr>
          <p:nvPr>
            <p:ph type="title"/>
          </p:nvPr>
        </p:nvSpPr>
        <p:spPr>
          <a:xfrm>
            <a:off x="176047" y="175938"/>
            <a:ext cx="6157185" cy="3972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lang="en-GB" sz="7500" dirty="0"/>
              <a:t>WGCV-53</a:t>
            </a:r>
            <a:endParaRPr sz="7500"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lang="en-GB" sz="4000" i="1" dirty="0"/>
              <a:t>SI-Traceable Satellites </a:t>
            </a:r>
            <a:br>
              <a:rPr lang="en-GB" sz="4000" i="1" dirty="0"/>
            </a:br>
            <a:r>
              <a:rPr lang="en-GB" sz="4000" i="1" dirty="0"/>
              <a:t>(</a:t>
            </a:r>
            <a:r>
              <a:rPr lang="en-GB" sz="4000" i="1" dirty="0" err="1"/>
              <a:t>SITSats</a:t>
            </a:r>
            <a:r>
              <a:rPr lang="en-GB" sz="4000" i="1" dirty="0"/>
              <a:t>) task </a:t>
            </a:r>
            <a:r>
              <a:rPr lang="en-GB" sz="4000" i="1"/>
              <a:t>team report</a:t>
            </a:r>
            <a:endParaRPr sz="4000" i="1" dirty="0"/>
          </a:p>
        </p:txBody>
      </p:sp>
      <p:sp>
        <p:nvSpPr>
          <p:cNvPr id="67" name="Google Shape;67;p7"/>
          <p:cNvSpPr/>
          <p:nvPr/>
        </p:nvSpPr>
        <p:spPr>
          <a:xfrm>
            <a:off x="7123430" y="3964358"/>
            <a:ext cx="4832943" cy="26053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200" b="1" i="0" u="none" strike="noStrike" kern="0" cap="none" spc="0" normalizeH="0" baseline="0" noProof="0" dirty="0">
              <a:ln>
                <a:noFill/>
              </a:ln>
              <a:solidFill>
                <a:srgbClr val="33445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2200" b="1" i="0" u="none" strike="noStrike" kern="0" cap="none" spc="0" normalizeH="0" baseline="0" noProof="0" dirty="0">
                <a:ln>
                  <a:noFill/>
                </a:ln>
                <a:solidFill>
                  <a:srgbClr val="33445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Nigel Fox, UKSA/NPL</a:t>
            </a:r>
          </a:p>
          <a:p>
            <a:pPr marL="0" marR="0" lvl="0" indent="0" algn="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GB" sz="2200" b="1" dirty="0">
                <a:solidFill>
                  <a:srgbClr val="33445F"/>
                </a:solidFill>
              </a:rPr>
              <a:t>Yolanda Shea, NASA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2200" b="1" i="0" u="none" strike="noStrike" kern="0" cap="none" spc="0" normalizeH="0" baseline="0" noProof="0" dirty="0">
                <a:ln>
                  <a:noFill/>
                </a:ln>
                <a:solidFill>
                  <a:srgbClr val="33445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Agenda Item 1.6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2200" b="1" i="0" u="none" strike="noStrike" kern="0" cap="none" spc="0" normalizeH="0" baseline="0" noProof="0" dirty="0">
                <a:ln>
                  <a:noFill/>
                </a:ln>
                <a:solidFill>
                  <a:srgbClr val="33445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WGCV-53, Córdoba, Argentina</a:t>
            </a:r>
            <a:endParaRPr kumimoji="0" sz="2200" b="1" i="0" u="none" strike="noStrike" kern="0" cap="none" spc="0" normalizeH="0" baseline="0" noProof="0" dirty="0">
              <a:ln>
                <a:noFill/>
              </a:ln>
              <a:solidFill>
                <a:srgbClr val="33445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2200" b="1" i="0" u="none" strike="noStrike" kern="0" cap="none" spc="0" normalizeH="0" baseline="0" noProof="0" dirty="0">
                <a:ln>
                  <a:noFill/>
                </a:ln>
                <a:solidFill>
                  <a:srgbClr val="33445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5th - 8th March 2024</a:t>
            </a:r>
            <a:endParaRPr kumimoji="0" sz="2200" b="1" i="0" u="none" strike="noStrike" kern="0" cap="none" spc="0" normalizeH="0" baseline="0" noProof="0" dirty="0">
              <a:ln>
                <a:noFill/>
              </a:ln>
              <a:solidFill>
                <a:srgbClr val="33445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53B6476-152A-4D9D-3100-02EC7D51EAC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595" y="5448692"/>
            <a:ext cx="2213110" cy="103367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F8BC939-FBC1-BEC3-B7F5-C6E11BA4D7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6632" y="1144072"/>
            <a:ext cx="11602168" cy="4775482"/>
          </a:xfrm>
        </p:spPr>
        <p:txBody>
          <a:bodyPr/>
          <a:lstStyle/>
          <a:p>
            <a:r>
              <a:rPr lang="en-US" dirty="0"/>
              <a:t>(If we have 2 minutes at the end of an existing/planned presentation)</a:t>
            </a:r>
          </a:p>
          <a:p>
            <a:pPr lvl="1"/>
            <a:r>
              <a:rPr lang="en-US" dirty="0"/>
              <a:t>Create a generic </a:t>
            </a:r>
            <a:r>
              <a:rPr lang="en-US" dirty="0" err="1"/>
              <a:t>SITSat</a:t>
            </a:r>
            <a:r>
              <a:rPr lang="en-US" dirty="0"/>
              <a:t> slide</a:t>
            </a:r>
          </a:p>
          <a:p>
            <a:pPr lvl="1"/>
            <a:r>
              <a:rPr lang="en-US" dirty="0"/>
              <a:t>Key messages</a:t>
            </a:r>
          </a:p>
          <a:p>
            <a:r>
              <a:rPr lang="en-US" dirty="0"/>
              <a:t>(If we have a few minutes in a meeting with an agency senior leader)</a:t>
            </a:r>
          </a:p>
          <a:p>
            <a:endParaRPr lang="en-US" dirty="0"/>
          </a:p>
          <a:p>
            <a:r>
              <a:rPr lang="en-US" dirty="0"/>
              <a:t>What </a:t>
            </a:r>
            <a:r>
              <a:rPr lang="en-US" dirty="0" err="1"/>
              <a:t>SITSats</a:t>
            </a:r>
            <a:r>
              <a:rPr lang="en-US" dirty="0"/>
              <a:t> are and why we need them. </a:t>
            </a:r>
          </a:p>
          <a:p>
            <a:r>
              <a:rPr lang="en-US" dirty="0"/>
              <a:t>Why the group was formed</a:t>
            </a:r>
          </a:p>
          <a:p>
            <a:r>
              <a:rPr lang="en-US" dirty="0"/>
              <a:t>Benefits of multi-national/agency collaboration in virtual constellation approach</a:t>
            </a:r>
          </a:p>
          <a:p>
            <a:r>
              <a:rPr lang="en-US" dirty="0" err="1"/>
              <a:t>Generalised</a:t>
            </a:r>
            <a:r>
              <a:rPr lang="en-US" dirty="0"/>
              <a:t> poster?</a:t>
            </a:r>
          </a:p>
          <a:p>
            <a:r>
              <a:rPr lang="en-US" dirty="0"/>
              <a:t>??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2773CE8-C22B-AF9F-C55C-3408C164F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communicate (initially)?</a:t>
            </a:r>
          </a:p>
        </p:txBody>
      </p:sp>
    </p:spTree>
    <p:extLst>
      <p:ext uri="{BB962C8B-B14F-4D97-AF65-F5344CB8AC3E}">
        <p14:creationId xmlns:p14="http://schemas.microsoft.com/office/powerpoint/2010/main" val="3917355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47626C4-29BF-D417-795B-D3D5587D8C53}"/>
              </a:ext>
            </a:extLst>
          </p:cNvPr>
          <p:cNvSpPr txBox="1"/>
          <p:nvPr/>
        </p:nvSpPr>
        <p:spPr>
          <a:xfrm>
            <a:off x="2906530" y="124479"/>
            <a:ext cx="72020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</a:rPr>
              <a:t>Next steps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DFD6DD6-AB00-4D5E-8376-942F2DE5906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03" y="168372"/>
            <a:ext cx="1605593" cy="6488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F0D7897-A465-EA10-ABE9-2D3B33D8E608}"/>
              </a:ext>
            </a:extLst>
          </p:cNvPr>
          <p:cNvSpPr txBox="1"/>
          <p:nvPr/>
        </p:nvSpPr>
        <p:spPr>
          <a:xfrm>
            <a:off x="268360" y="1848678"/>
            <a:ext cx="1155589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/>
              <a:t>Approx 3 Virtual 0.5 day meetings a year   + 1 in person (tied to other event if possible)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/>
              <a:t>Establish </a:t>
            </a:r>
            <a:r>
              <a:rPr lang="en-GB" sz="2000" b="1" dirty="0" err="1"/>
              <a:t>CalVal</a:t>
            </a:r>
            <a:r>
              <a:rPr lang="en-GB" sz="2000" b="1" dirty="0"/>
              <a:t> portal page and wiki for common development by team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/>
              <a:t>Membership (CEOS agencies or representatives of)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FF0000"/>
                </a:solidFill>
              </a:rPr>
              <a:t>Recommendation for WGCV chair to provide a letter of encouragement to NASA recognising the importance of </a:t>
            </a:r>
            <a:r>
              <a:rPr lang="en-GB" sz="2000" b="1" dirty="0" err="1">
                <a:solidFill>
                  <a:srgbClr val="FF0000"/>
                </a:solidFill>
              </a:rPr>
              <a:t>SITSats</a:t>
            </a:r>
            <a:r>
              <a:rPr lang="en-GB" sz="2000" b="1" dirty="0">
                <a:solidFill>
                  <a:srgbClr val="FF0000"/>
                </a:solidFill>
              </a:rPr>
              <a:t> and CPF for as early a launch to the ISS as possible</a:t>
            </a:r>
            <a:r>
              <a:rPr lang="en-GB" sz="2000" b="1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/>
              <a:t>No critical urgency to deliver objectives but Communication strategy relatively high priority</a:t>
            </a:r>
          </a:p>
          <a:p>
            <a:pPr lvl="2"/>
            <a:r>
              <a:rPr lang="en-GB" sz="2000" b="1" dirty="0"/>
              <a:t>	- clarity on what a </a:t>
            </a:r>
            <a:r>
              <a:rPr lang="en-GB" sz="2000" b="1" dirty="0" err="1"/>
              <a:t>SITSat</a:t>
            </a:r>
            <a:r>
              <a:rPr lang="en-GB" sz="2000" b="1" dirty="0"/>
              <a:t> is! and what differentiates it from other satellites</a:t>
            </a:r>
          </a:p>
          <a:p>
            <a:pPr lvl="2"/>
            <a:r>
              <a:rPr lang="en-GB" sz="2000" b="1" dirty="0"/>
              <a:t>	- maximise short term opportunity to coordinate (CPF &amp; TRUTHS in particular)</a:t>
            </a:r>
          </a:p>
          <a:p>
            <a:pPr lvl="2"/>
            <a:r>
              <a:rPr lang="en-GB" sz="2000" b="1" dirty="0"/>
              <a:t>	- Develop white paper on what a </a:t>
            </a:r>
            <a:r>
              <a:rPr lang="en-GB" sz="2000" b="1" dirty="0" err="1"/>
              <a:t>SITSat</a:t>
            </a:r>
            <a:r>
              <a:rPr lang="en-GB" sz="2000" b="1" dirty="0"/>
              <a:t> enabled observing system looks like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240876692"/>
      </p:ext>
    </p:extLst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E016244-6052-444F-A050-58E37AE6DE91}"/>
              </a:ext>
            </a:extLst>
          </p:cNvPr>
          <p:cNvSpPr/>
          <p:nvPr/>
        </p:nvSpPr>
        <p:spPr>
          <a:xfrm>
            <a:off x="2278212" y="168372"/>
            <a:ext cx="73737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Motivation 4 </a:t>
            </a:r>
            <a:r>
              <a:rPr lang="en-US" altLang="ja-JP" sz="2800" dirty="0" err="1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SITSats</a:t>
            </a:r>
            <a:endParaRPr lang="ja-JP" altLang="en-US" sz="2800" dirty="0">
              <a:solidFill>
                <a:schemeClr val="bg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8" name="スライド番号プレースホルダー 2">
            <a:extLst>
              <a:ext uri="{FF2B5EF4-FFF2-40B4-BE49-F238E27FC236}">
                <a16:creationId xmlns:a16="http://schemas.microsoft.com/office/drawing/2014/main" id="{AF3155A8-8793-467C-BE6C-2FA5DC42B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2000" y="6512562"/>
            <a:ext cx="2540000" cy="369332"/>
          </a:xfrm>
        </p:spPr>
        <p:txBody>
          <a:bodyPr/>
          <a:lstStyle/>
          <a:p>
            <a:pPr>
              <a:defRPr/>
            </a:pPr>
            <a:fld id="{92B7386E-C2F9-4FDD-850A-759F4B31A3FD}" type="slidenum">
              <a:rPr lang="en-US" altLang="ja-JP" smtClean="0"/>
              <a:pPr>
                <a:defRPr/>
              </a:pPr>
              <a:t>2</a:t>
            </a:fld>
            <a:endParaRPr lang="en-US" altLang="ja-JP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16F7C8E-8FD0-37FB-8B22-0D0F0C082A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03" y="168372"/>
            <a:ext cx="1605593" cy="64889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683E1E7-8D3E-B0B6-7EB0-D59FC7D2A3B9}"/>
              </a:ext>
            </a:extLst>
          </p:cNvPr>
          <p:cNvSpPr txBox="1"/>
          <p:nvPr/>
        </p:nvSpPr>
        <p:spPr>
          <a:xfrm>
            <a:off x="98981" y="989812"/>
            <a:ext cx="11994037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000" b="1" dirty="0"/>
              <a:t>Desire for ‘high quality’ ‘Reference/Fiducial’ data from which change can be unequivocally detected in relatively short time-scales and mitigate ‘data gaps’ (particularly for climate) </a:t>
            </a:r>
          </a:p>
          <a:p>
            <a:pPr lvl="2"/>
            <a:r>
              <a:rPr lang="en-GB" sz="2000" dirty="0"/>
              <a:t>          - Robust, transparent quantified evidence of traceability to a reference  (ideally SI) - ‘QA4EO’</a:t>
            </a:r>
          </a:p>
          <a:p>
            <a:pPr lvl="2"/>
            <a:r>
              <a:rPr lang="en-GB" sz="2000" dirty="0"/>
              <a:t>          - Small comprehensively evaluated uncertainties at time and location of use </a:t>
            </a:r>
          </a:p>
          <a:p>
            <a:pPr lvl="2"/>
            <a:r>
              <a:rPr lang="en-GB" sz="2000" dirty="0"/>
              <a:t>                  – allowing ‘stability’ criteria for climate to be robustly achieved tied to invariant reference (SI)</a:t>
            </a:r>
            <a:r>
              <a:rPr lang="en-GB" sz="800" dirty="0"/>
              <a:t>	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000" b="1" dirty="0"/>
              <a:t>‘system of systems’ Integrated EO data, interoperable/harmonised </a:t>
            </a:r>
          </a:p>
          <a:p>
            <a:r>
              <a:rPr lang="en-GB" sz="2000" b="1" dirty="0"/>
              <a:t>     knowledge of/removal of biases</a:t>
            </a:r>
          </a:p>
          <a:p>
            <a:r>
              <a:rPr lang="en-GB" sz="2000" b="1" dirty="0"/>
              <a:t>           </a:t>
            </a:r>
            <a:r>
              <a:rPr lang="en-GB" sz="2000" dirty="0"/>
              <a:t>- ARD</a:t>
            </a:r>
          </a:p>
          <a:p>
            <a:r>
              <a:rPr lang="en-GB" sz="2000" dirty="0"/>
              <a:t>           - Robust SI-Traceability provides unambiguous trust, space agency agnostic, longevity  </a:t>
            </a:r>
            <a:r>
              <a:rPr lang="en-GB" sz="2000" b="1" dirty="0"/>
              <a:t>	</a:t>
            </a:r>
          </a:p>
          <a:p>
            <a:endParaRPr lang="en-GB" sz="8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/>
              <a:t>New space – Reliance on post-launch calibration anchor – no on-board Cal</a:t>
            </a:r>
          </a:p>
          <a:p>
            <a:pPr lvl="1"/>
            <a:r>
              <a:rPr lang="en-GB" sz="2000" dirty="0"/>
              <a:t>           -	Reduced cost, complementary observations (temporal/spatial coverage) </a:t>
            </a:r>
          </a:p>
          <a:p>
            <a:pPr lvl="1"/>
            <a:r>
              <a:rPr lang="en-GB" sz="2000" dirty="0"/>
              <a:t>           - level playing field, maximal utilisation of investments and assets  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8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/>
              <a:t>CEOS/GSICS initiatives to establish international references/methods &amp; SI-Traceability</a:t>
            </a:r>
          </a:p>
          <a:p>
            <a:r>
              <a:rPr lang="en-GB" sz="2000" dirty="0"/>
              <a:t>           - Coherent, comprehensive/flexible, reliable anchor to well-established methods (GSICS already</a:t>
            </a:r>
          </a:p>
          <a:p>
            <a:r>
              <a:rPr lang="en-GB" sz="2000" dirty="0"/>
              <a:t>             uses ref sensor philosophy!)</a:t>
            </a:r>
          </a:p>
          <a:p>
            <a:r>
              <a:rPr lang="en-GB" sz="2000" dirty="0"/>
              <a:t>           - mimics calibration methodologies of all terrestrial ‘industries’ </a:t>
            </a:r>
          </a:p>
          <a:p>
            <a:r>
              <a:rPr lang="en-GB" sz="2000" dirty="0"/>
              <a:t>           - Provides a clear, distinguishing label of a specific property of a sensor but generic to ‘application’</a:t>
            </a:r>
          </a:p>
        </p:txBody>
      </p:sp>
    </p:spTree>
    <p:extLst>
      <p:ext uri="{BB962C8B-B14F-4D97-AF65-F5344CB8AC3E}">
        <p14:creationId xmlns:p14="http://schemas.microsoft.com/office/powerpoint/2010/main" val="651458383"/>
      </p:ext>
    </p:extLst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E016244-6052-444F-A050-58E37AE6DE91}"/>
              </a:ext>
            </a:extLst>
          </p:cNvPr>
          <p:cNvSpPr/>
          <p:nvPr/>
        </p:nvSpPr>
        <p:spPr>
          <a:xfrm>
            <a:off x="2278212" y="168372"/>
            <a:ext cx="73737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Motivation for creating task group</a:t>
            </a:r>
            <a:endParaRPr lang="ja-JP" altLang="en-US" sz="2800" dirty="0">
              <a:solidFill>
                <a:schemeClr val="bg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8" name="スライド番号プレースホルダー 2">
            <a:extLst>
              <a:ext uri="{FF2B5EF4-FFF2-40B4-BE49-F238E27FC236}">
                <a16:creationId xmlns:a16="http://schemas.microsoft.com/office/drawing/2014/main" id="{AF3155A8-8793-467C-BE6C-2FA5DC42B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2000" y="6512562"/>
            <a:ext cx="2540000" cy="369332"/>
          </a:xfrm>
        </p:spPr>
        <p:txBody>
          <a:bodyPr/>
          <a:lstStyle/>
          <a:p>
            <a:pPr>
              <a:defRPr/>
            </a:pPr>
            <a:fld id="{92B7386E-C2F9-4FDD-850A-759F4B31A3FD}" type="slidenum">
              <a:rPr lang="en-US" altLang="ja-JP" smtClean="0"/>
              <a:pPr>
                <a:defRPr/>
              </a:pPr>
              <a:t>3</a:t>
            </a:fld>
            <a:endParaRPr lang="en-US" altLang="ja-JP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16F7C8E-8FD0-37FB-8B22-0D0F0C082A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03" y="168372"/>
            <a:ext cx="1605593" cy="64889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DB372BF-2D6B-4E7E-10A6-6AAD4F54C2B6}"/>
              </a:ext>
            </a:extLst>
          </p:cNvPr>
          <p:cNvSpPr txBox="1"/>
          <p:nvPr/>
        </p:nvSpPr>
        <p:spPr>
          <a:xfrm>
            <a:off x="103695" y="1018094"/>
            <a:ext cx="1228312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/>
              <a:t>Recognition, visibility of the new class of instrument to senior levels in space agencies &amp; beyond</a:t>
            </a:r>
          </a:p>
          <a:p>
            <a:r>
              <a:rPr lang="en-GB" sz="2000" b="1" dirty="0"/>
              <a:t>         </a:t>
            </a:r>
            <a:r>
              <a:rPr lang="en-GB" sz="2000" dirty="0"/>
              <a:t>- noting at least 3 currently under-development and from different continents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/>
              <a:t>In a similar manner to CEOS-VCs – coordinate, where appropriate, to facilitate commonality of purpose (shared vision) – </a:t>
            </a:r>
            <a:r>
              <a:rPr lang="en-GB" sz="2000" b="1" dirty="0">
                <a:solidFill>
                  <a:srgbClr val="0070C0"/>
                </a:solidFill>
              </a:rPr>
              <a:t>below is generic VC inspired list</a:t>
            </a:r>
          </a:p>
          <a:p>
            <a:r>
              <a:rPr lang="en-GB" sz="2000" dirty="0"/>
              <a:t>         -  maximal utilisation of resources, </a:t>
            </a:r>
          </a:p>
          <a:p>
            <a:r>
              <a:rPr lang="en-GB" sz="2000" dirty="0"/>
              <a:t>         -  Continuity of ‘service’ (data) (coordination of launches)</a:t>
            </a:r>
          </a:p>
          <a:p>
            <a:r>
              <a:rPr lang="en-GB" sz="2000" dirty="0"/>
              <a:t>         -  Internationally integrated ‘users’, data source agnostic tools </a:t>
            </a:r>
          </a:p>
          <a:p>
            <a:r>
              <a:rPr lang="en-GB" sz="2000" dirty="0"/>
              <a:t>         -  Advocacy from an international ‘multi-agency’ perspective</a:t>
            </a:r>
          </a:p>
          <a:p>
            <a:r>
              <a:rPr lang="en-GB" sz="2000" dirty="0"/>
              <a:t>         -  Lessons learnt – enabling of new missions/agencies</a:t>
            </a:r>
          </a:p>
          <a:p>
            <a:r>
              <a:rPr lang="en-GB" sz="2000" dirty="0"/>
              <a:t>         -  Value &gt; than sum of parts  </a:t>
            </a:r>
          </a:p>
          <a:p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/>
              <a:t>Establish an agreed minimal set of definitions and principles (including operational) to distinguish </a:t>
            </a:r>
            <a:r>
              <a:rPr lang="en-GB" sz="2000" b="1" dirty="0" err="1"/>
              <a:t>SITSats</a:t>
            </a:r>
            <a:r>
              <a:rPr lang="en-GB" sz="2000" b="1" dirty="0"/>
              <a:t> and their utilisation </a:t>
            </a:r>
          </a:p>
          <a:p>
            <a:r>
              <a:rPr lang="en-GB" sz="2000" b="1" dirty="0"/>
              <a:t>          - </a:t>
            </a:r>
            <a:r>
              <a:rPr lang="en-GB" sz="2000" dirty="0"/>
              <a:t>Independent of application domain or technology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/>
              <a:t>Seek to build a common user/customer base transcending individual missions</a:t>
            </a:r>
          </a:p>
          <a:p>
            <a:pPr lvl="1"/>
            <a:r>
              <a:rPr lang="en-GB" sz="2000" dirty="0"/>
              <a:t>          -  Value/necessity to achieving a GEOSS fit for purpose to needs of climate &amp; society </a:t>
            </a:r>
            <a:r>
              <a:rPr lang="en-GB" sz="2000" b="1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505036082"/>
      </p:ext>
    </p:extLst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D47B56F-C943-19C6-5283-BA60E46B6AC5}"/>
              </a:ext>
            </a:extLst>
          </p:cNvPr>
          <p:cNvSpPr txBox="1"/>
          <p:nvPr/>
        </p:nvSpPr>
        <p:spPr>
          <a:xfrm>
            <a:off x="386498" y="911724"/>
            <a:ext cx="11915481" cy="65710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lnSpc>
                <a:spcPct val="150000"/>
              </a:lnSpc>
              <a:spcAft>
                <a:spcPts val="600"/>
              </a:spcAft>
            </a:pP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 </a:t>
            </a:r>
            <a:r>
              <a:rPr lang="en-US" sz="16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SITSat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is a satellite-based sensor which can provide and verifiably- evidence, in a fully open and transparent manner, all significant contributions to the uncertainty of its measurements</a:t>
            </a:r>
            <a:r>
              <a:rPr lang="en-US" sz="16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metrologically traceable to the international system of units, SI,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at the location and time from where they are made. In addition, this uncertainty must be at a level that is considered by the community to be of </a:t>
            </a:r>
            <a:r>
              <a:rPr lang="en-US" sz="16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‘Fiducial reference’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quality, i.e. that for a defined spectral domain/application it can be considered ‘state-of-the-art’ and able to unequivocally serve as a </a:t>
            </a:r>
            <a:r>
              <a:rPr lang="en-US" sz="16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reference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for similar measurements from other sensors. </a:t>
            </a:r>
            <a:r>
              <a:rPr lang="en-US" sz="1600" b="0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The uncertainty of a </a:t>
            </a:r>
            <a:r>
              <a:rPr lang="en-US" sz="1600" b="0" i="0" u="none" strike="noStrike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SITSat</a:t>
            </a:r>
            <a:r>
              <a:rPr lang="en-US" sz="1600" b="0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should be expected to reach or at least approach that required for key climate science objectives such as those identified in the “</a:t>
            </a:r>
            <a:r>
              <a:rPr lang="en-US" sz="1600" b="0" i="1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SI-Traceable Space-based Climate Observing System: a CEOS and GCICS Workshop</a:t>
            </a:r>
            <a:r>
              <a:rPr lang="en-US" sz="1600" b="0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” (</a:t>
            </a:r>
            <a:r>
              <a:rPr lang="en-US" sz="1600" b="0" i="0" u="sng" strike="noStrike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https://doi.org/10.47120/npl.9319</a:t>
            </a:r>
            <a:r>
              <a:rPr lang="en-US" sz="1600" b="0" i="0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)</a:t>
            </a:r>
            <a:r>
              <a:rPr lang="en-US" sz="1600" b="0" i="0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en-US" sz="1600" b="0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When used as a reference a </a:t>
            </a:r>
            <a:r>
              <a:rPr lang="en-US" sz="1600" b="0" i="0" u="none" strike="noStrike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SITSat</a:t>
            </a:r>
            <a:r>
              <a:rPr lang="en-US" sz="1600" b="0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would be expected to have a measurement uncertainty of &lt;0.5 compared to that of its non-</a:t>
            </a:r>
            <a:r>
              <a:rPr lang="en-US" sz="1600" b="0" i="0" u="none" strike="noStrike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SITSat</a:t>
            </a:r>
            <a:r>
              <a:rPr lang="en-US" sz="1600" b="0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peers.</a:t>
            </a:r>
          </a:p>
          <a:p>
            <a:pPr rtl="0">
              <a:spcAft>
                <a:spcPts val="1200"/>
              </a:spcAft>
            </a:pPr>
            <a:r>
              <a:rPr lang="en-US" sz="1600" b="1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Note:</a:t>
            </a:r>
          </a:p>
          <a:p>
            <a:pPr rtl="0">
              <a:spcAft>
                <a:spcPts val="1200"/>
              </a:spcAft>
            </a:pPr>
            <a:r>
              <a:rPr lang="en-US" sz="1600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600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1/ If used as a reference, the method used to compare with other sensors and its associated uncertainty to SI, should also be fully documented and </a:t>
            </a:r>
            <a:r>
              <a:rPr lang="en-US" sz="1600" b="0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evidenced. </a:t>
            </a:r>
            <a:endParaRPr lang="en-US" sz="1600" b="0" dirty="0">
              <a:solidFill>
                <a:schemeClr val="tx1"/>
              </a:solidFill>
              <a:effectLst/>
            </a:endParaRPr>
          </a:p>
          <a:p>
            <a:pPr rtl="0">
              <a:spcAft>
                <a:spcPts val="1200"/>
              </a:spcAft>
            </a:pPr>
            <a:r>
              <a:rPr lang="en-US" sz="1600" b="0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2/ The nominal threshold uncertainty to be considered a </a:t>
            </a:r>
            <a:r>
              <a:rPr lang="en-US" sz="1600" b="0" i="0" u="none" strike="noStrike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SITSat</a:t>
            </a:r>
            <a:r>
              <a:rPr lang="en-US" sz="1600" b="0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for a particular type of measurement/application may increase or reduce over time commensurate with scientific consensus, </a:t>
            </a:r>
            <a:r>
              <a:rPr lang="en-US" sz="16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currently this </a:t>
            </a:r>
            <a:r>
              <a:rPr lang="en-US" sz="1600" b="0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requires 2-10X improvement over current sensors. .  Although desirable in the long-term, it is not essential to have a </a:t>
            </a:r>
            <a:r>
              <a:rPr lang="en-US" sz="1600" b="0" i="0" u="none" strike="noStrike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SITSat</a:t>
            </a:r>
            <a:r>
              <a:rPr lang="en-US" sz="1600" b="0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for all applications and sensor domains and thus the assignment of the classification to a sensor should only be made when the maturity and technology of a particular domain justifies it.  </a:t>
            </a:r>
            <a:endParaRPr lang="en-US" sz="1600" b="0" dirty="0">
              <a:solidFill>
                <a:schemeClr val="tx1"/>
              </a:solidFill>
              <a:effectLst/>
            </a:endParaRPr>
          </a:p>
          <a:p>
            <a:pPr rtl="0">
              <a:spcAft>
                <a:spcPts val="1200"/>
              </a:spcAft>
            </a:pPr>
            <a:r>
              <a:rPr lang="en-US" sz="1600" b="0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3/ A </a:t>
            </a:r>
            <a:r>
              <a:rPr lang="en-US" sz="1600" b="0" i="0" u="none" strike="noStrike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SITSat</a:t>
            </a:r>
            <a:r>
              <a:rPr lang="en-US" sz="1600" b="0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peer group would constitute </a:t>
            </a:r>
            <a:r>
              <a:rPr lang="en-US" sz="1600" b="1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ALL</a:t>
            </a:r>
            <a:r>
              <a:rPr lang="en-US" sz="1600" b="0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sensors making similar measurements (e.g. spatial and spectral range)</a:t>
            </a:r>
            <a:endParaRPr lang="en-US" sz="1600" b="0" dirty="0">
              <a:solidFill>
                <a:schemeClr val="tx1"/>
              </a:solidFill>
              <a:effectLst/>
            </a:endParaRPr>
          </a:p>
          <a:p>
            <a:br>
              <a:rPr lang="en-US" sz="2800" dirty="0"/>
            </a:br>
            <a:br>
              <a:rPr lang="en-US" dirty="0"/>
            </a:br>
            <a:endParaRPr lang="en-GB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CD5712A-ED6E-1DA3-C44A-B3430B9281DD}"/>
              </a:ext>
            </a:extLst>
          </p:cNvPr>
          <p:cNvSpPr/>
          <p:nvPr/>
        </p:nvSpPr>
        <p:spPr>
          <a:xfrm>
            <a:off x="2260457" y="361567"/>
            <a:ext cx="73737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Definition:</a:t>
            </a:r>
            <a:endParaRPr lang="ja-JP" altLang="en-US" sz="2800" dirty="0">
              <a:solidFill>
                <a:schemeClr val="bg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540779"/>
      </p:ext>
    </p:extLst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E016244-6052-444F-A050-58E37AE6DE91}"/>
              </a:ext>
            </a:extLst>
          </p:cNvPr>
          <p:cNvSpPr/>
          <p:nvPr/>
        </p:nvSpPr>
        <p:spPr>
          <a:xfrm>
            <a:off x="2278212" y="168372"/>
            <a:ext cx="73737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ja-JP" sz="2800" dirty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Task Group – Objectives (Draft from </a:t>
            </a:r>
            <a:r>
              <a:rPr lang="en-GB" altLang="ja-JP" sz="2800" dirty="0" err="1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ToR</a:t>
            </a:r>
            <a:r>
              <a:rPr lang="en-GB" altLang="ja-JP" sz="2800" dirty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)</a:t>
            </a:r>
            <a:endParaRPr lang="ja-JP" altLang="en-US" sz="2800" dirty="0">
              <a:solidFill>
                <a:schemeClr val="bg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8" name="スライド番号プレースホルダー 2">
            <a:extLst>
              <a:ext uri="{FF2B5EF4-FFF2-40B4-BE49-F238E27FC236}">
                <a16:creationId xmlns:a16="http://schemas.microsoft.com/office/drawing/2014/main" id="{AF3155A8-8793-467C-BE6C-2FA5DC42B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2000" y="6512562"/>
            <a:ext cx="2540000" cy="369332"/>
          </a:xfrm>
        </p:spPr>
        <p:txBody>
          <a:bodyPr/>
          <a:lstStyle/>
          <a:p>
            <a:pPr>
              <a:defRPr/>
            </a:pPr>
            <a:fld id="{92B7386E-C2F9-4FDD-850A-759F4B31A3FD}" type="slidenum">
              <a:rPr lang="en-US" altLang="ja-JP" smtClean="0"/>
              <a:pPr>
                <a:defRPr/>
              </a:pPr>
              <a:t>5</a:t>
            </a:fld>
            <a:endParaRPr lang="en-US" altLang="ja-JP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16F7C8E-8FD0-37FB-8B22-0D0F0C082A4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03" y="168372"/>
            <a:ext cx="1605593" cy="64889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357B119-3186-0B17-05C8-2FB5728AC514}"/>
              </a:ext>
            </a:extLst>
          </p:cNvPr>
          <p:cNvSpPr txBox="1"/>
          <p:nvPr/>
        </p:nvSpPr>
        <p:spPr>
          <a:xfrm>
            <a:off x="122548" y="1211809"/>
            <a:ext cx="11726945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Establish clear definitions of what constitutes a </a:t>
            </a:r>
            <a:r>
              <a:rPr lang="en-US" sz="20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SITSat</a:t>
            </a: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and minimal requirements needed to evidence this status.</a:t>
            </a:r>
          </a:p>
          <a:p>
            <a:pPr algn="just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000" b="1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b="1" i="0" u="none" strike="noStrike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Serve as a forum for agencies developing/planning </a:t>
            </a:r>
            <a:r>
              <a:rPr lang="en-US" sz="2000" b="1" i="0" u="none" strike="noStrike" dirty="0" err="1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SITSat</a:t>
            </a:r>
            <a:r>
              <a:rPr lang="en-US" sz="2000" b="1" i="0" u="none" strike="noStrike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missions to share experiences and knowledge.</a:t>
            </a:r>
          </a:p>
          <a:p>
            <a:pPr algn="just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000" b="1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Discuss collaboration opportunities, joint </a:t>
            </a:r>
            <a:r>
              <a:rPr lang="en-US" sz="20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cal</a:t>
            </a: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0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</a:t>
            </a: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activities, campaigns, data sharing, etc.</a:t>
            </a:r>
          </a:p>
          <a:p>
            <a:pPr algn="just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000" b="1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b="1" i="0" u="none" strike="noStrike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Provide an opportunity for mission coordination, gap analyses, efficient tasking, acquisition planning, etc.</a:t>
            </a:r>
          </a:p>
          <a:p>
            <a:pPr algn="just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000" b="1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Facilitate coordination on technical topics, reporting of uncertainty and traceability information, interoperability, methods of dissemination, etc.</a:t>
            </a:r>
          </a:p>
          <a:p>
            <a:pPr algn="just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000" b="1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0" fontAlgn="base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b="1" i="0" u="none" strike="noStrike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Aim for a systems-based approach, rather than having missions being developed and operated in isolation, along the lines of a CEOS Virtual Constellation.</a:t>
            </a:r>
          </a:p>
        </p:txBody>
      </p:sp>
    </p:spTree>
    <p:extLst>
      <p:ext uri="{BB962C8B-B14F-4D97-AF65-F5344CB8AC3E}">
        <p14:creationId xmlns:p14="http://schemas.microsoft.com/office/powerpoint/2010/main" val="623588967"/>
      </p:ext>
    </p:extLst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47626C4-29BF-D417-795B-D3D5587D8C53}"/>
              </a:ext>
            </a:extLst>
          </p:cNvPr>
          <p:cNvSpPr txBox="1"/>
          <p:nvPr/>
        </p:nvSpPr>
        <p:spPr>
          <a:xfrm>
            <a:off x="2906530" y="124479"/>
            <a:ext cx="72020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</a:rPr>
              <a:t>Current task team members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EDB1B07-C1EA-A76D-07E7-6653B20C7E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7957" y="1668937"/>
            <a:ext cx="5057775" cy="31242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C773E91-D009-9368-B4DC-085A6031B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574" y="1668937"/>
            <a:ext cx="5362575" cy="284797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DFD6DD6-AB00-4D5E-8376-942F2DE5906C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03" y="168372"/>
            <a:ext cx="1605593" cy="6488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93D66F8-C86A-6F6A-1F21-4514FB4FB059}"/>
              </a:ext>
            </a:extLst>
          </p:cNvPr>
          <p:cNvSpPr txBox="1"/>
          <p:nvPr/>
        </p:nvSpPr>
        <p:spPr>
          <a:xfrm>
            <a:off x="3616411" y="1130036"/>
            <a:ext cx="6417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schemeClr val="accent1"/>
                </a:solidFill>
              </a:rPr>
              <a:t>Co-Leads:  Nigel Fox &amp; Yolanda Shea</a:t>
            </a:r>
          </a:p>
        </p:txBody>
      </p:sp>
    </p:spTree>
    <p:extLst>
      <p:ext uri="{BB962C8B-B14F-4D97-AF65-F5344CB8AC3E}">
        <p14:creationId xmlns:p14="http://schemas.microsoft.com/office/powerpoint/2010/main" val="81650142"/>
      </p:ext>
    </p:extLst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0FE6AB1-B467-1D70-6A33-E4EF4EAADA1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03" y="168372"/>
            <a:ext cx="1605593" cy="648896"/>
          </a:xfrm>
          <a:prstGeom prst="rect">
            <a:avLst/>
          </a:prstGeom>
        </p:spPr>
      </p:pic>
      <p:sp>
        <p:nvSpPr>
          <p:cNvPr id="3" name="正方形/長方形 3">
            <a:extLst>
              <a:ext uri="{FF2B5EF4-FFF2-40B4-BE49-F238E27FC236}">
                <a16:creationId xmlns:a16="http://schemas.microsoft.com/office/drawing/2014/main" id="{6901C284-4828-EC3C-216B-F1D420427039}"/>
              </a:ext>
            </a:extLst>
          </p:cNvPr>
          <p:cNvSpPr/>
          <p:nvPr/>
        </p:nvSpPr>
        <p:spPr>
          <a:xfrm>
            <a:off x="2278212" y="168372"/>
            <a:ext cx="73737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ja-JP" sz="2800" dirty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Priority Outputs/Deliverables</a:t>
            </a:r>
            <a:endParaRPr lang="ja-JP" altLang="en-US" sz="2800" dirty="0">
              <a:solidFill>
                <a:schemeClr val="bg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AAEBD7-E841-D9BA-5F5F-91815E7A4D9F}"/>
              </a:ext>
            </a:extLst>
          </p:cNvPr>
          <p:cNvSpPr txBox="1"/>
          <p:nvPr/>
        </p:nvSpPr>
        <p:spPr>
          <a:xfrm>
            <a:off x="122548" y="1211809"/>
            <a:ext cx="11726945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Establish </a:t>
            </a:r>
            <a:r>
              <a:rPr lang="en-US" sz="2000" b="1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clear definitions </a:t>
            </a: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 what constitutes a </a:t>
            </a:r>
            <a:r>
              <a:rPr lang="en-US" sz="20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SITSat</a:t>
            </a: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and minimal requirements needed to evidence this status.</a:t>
            </a:r>
          </a:p>
          <a:p>
            <a:pPr lvl="2" algn="just" fontAlgn="base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How and what to present as uncertainty/SI-traceability evidence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(standardized content and/or format)</a:t>
            </a:r>
          </a:p>
          <a:p>
            <a:pPr lvl="2" algn="just" fontAlgn="base"/>
            <a:endParaRPr lang="en-US" sz="2000" b="1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b="1" i="0" u="none" strike="noStrike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Establish a </a:t>
            </a:r>
            <a:r>
              <a:rPr lang="en-US" sz="2000" b="1" i="0" u="sng" strike="noStrike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vision/roadmap (</a:t>
            </a:r>
            <a:r>
              <a:rPr lang="en-US" sz="2000" b="1" i="0" u="none" strike="noStrike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whitepaper) of what a </a:t>
            </a:r>
            <a:r>
              <a:rPr lang="en-US" sz="2000" b="1" i="0" u="none" strike="noStrike" dirty="0" err="1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SITSat</a:t>
            </a:r>
            <a:r>
              <a:rPr lang="en-US" sz="2000" b="1" i="0" u="none" strike="noStrike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enabled observing system looks like</a:t>
            </a:r>
          </a:p>
          <a:p>
            <a:pPr algn="just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000" b="1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Data sharing</a:t>
            </a: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Systems based approach – Longevity beyond a single mission?</a:t>
            </a:r>
          </a:p>
          <a:p>
            <a:pPr algn="just" rtl="0" fontAlgn="base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	- Common (interoperable?) reporting/archive grid for climate?  (Spectral/spatial)</a:t>
            </a:r>
          </a:p>
          <a:p>
            <a:pPr algn="just" rtl="0" fontAlgn="base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	- Common Grid for S2S calibration?</a:t>
            </a:r>
          </a:p>
          <a:p>
            <a:pPr algn="just" rtl="0" fontAlgn="base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	- Format – what info to report and how?</a:t>
            </a:r>
          </a:p>
          <a:p>
            <a:pPr algn="just" rtl="0" fontAlgn="base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	- Mirrored data stores/access?</a:t>
            </a:r>
          </a:p>
          <a:p>
            <a:pPr algn="just" rtl="0" fontAlgn="base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	- Minimal set of common ‘targets’ (comparison/gap filling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 rtl="0" fontAlgn="base">
              <a:spcBef>
                <a:spcPts val="0"/>
              </a:spcBef>
              <a:spcAft>
                <a:spcPts val="0"/>
              </a:spcAft>
            </a:pPr>
            <a:r>
              <a:rPr lang="en-US" sz="2000" b="1" i="0" u="none" strike="noStrike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  </a:t>
            </a:r>
            <a:r>
              <a:rPr lang="en-US" sz="2000" b="1" i="0" u="sng" strike="noStrike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Communications strategy </a:t>
            </a:r>
            <a:r>
              <a:rPr lang="en-US" sz="2000" b="1" i="0" u="none" strike="noStrike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Awareness raising / Key messages / Utility for observing system / Integrated mult</a:t>
            </a:r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i-</a:t>
            </a:r>
            <a:r>
              <a:rPr lang="en-US" sz="2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SITSat</a:t>
            </a:r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observing system</a:t>
            </a:r>
            <a:endParaRPr lang="en-US" sz="2000" b="1" i="0" u="none" strike="noStrike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478875"/>
      </p:ext>
    </p:extLst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333C73D-0075-C7C6-B80D-B3192E91B7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047" y="1445923"/>
            <a:ext cx="12015953" cy="4775482"/>
          </a:xfrm>
        </p:spPr>
        <p:txBody>
          <a:bodyPr/>
          <a:lstStyle/>
          <a:p>
            <a:r>
              <a:rPr lang="en-US" dirty="0"/>
              <a:t>Potential Content</a:t>
            </a:r>
          </a:p>
          <a:p>
            <a:pPr lvl="1"/>
            <a:r>
              <a:rPr lang="en-US" dirty="0"/>
              <a:t>Define </a:t>
            </a:r>
            <a:r>
              <a:rPr lang="en-US" dirty="0" err="1"/>
              <a:t>SITSats</a:t>
            </a:r>
            <a:r>
              <a:rPr lang="en-US" dirty="0"/>
              <a:t> and why they are important for global climate observing system</a:t>
            </a:r>
          </a:p>
          <a:p>
            <a:pPr lvl="2"/>
            <a:r>
              <a:rPr lang="en-US" dirty="0"/>
              <a:t>How to evidence it is a </a:t>
            </a:r>
            <a:r>
              <a:rPr lang="en-US" dirty="0" err="1"/>
              <a:t>SITSat</a:t>
            </a:r>
            <a:r>
              <a:rPr lang="en-US" dirty="0"/>
              <a:t> – Traceability &amp; Uncertainty</a:t>
            </a:r>
          </a:p>
          <a:p>
            <a:pPr lvl="2"/>
            <a:r>
              <a:rPr lang="en-US" dirty="0"/>
              <a:t>How they can transfer calibrations – Link to full </a:t>
            </a:r>
            <a:r>
              <a:rPr lang="en-US" dirty="0" err="1"/>
              <a:t>cal</a:t>
            </a:r>
            <a:r>
              <a:rPr lang="en-US" dirty="0"/>
              <a:t> </a:t>
            </a:r>
            <a:r>
              <a:rPr lang="en-US" dirty="0" err="1"/>
              <a:t>val</a:t>
            </a:r>
            <a:r>
              <a:rPr lang="en-US" dirty="0"/>
              <a:t> architecture – expected performance improvement</a:t>
            </a:r>
          </a:p>
          <a:p>
            <a:pPr lvl="1"/>
            <a:r>
              <a:rPr lang="en-US" dirty="0"/>
              <a:t>Purpose of the </a:t>
            </a:r>
            <a:r>
              <a:rPr lang="en-US" dirty="0" err="1"/>
              <a:t>SITSat</a:t>
            </a:r>
            <a:r>
              <a:rPr lang="en-US" dirty="0"/>
              <a:t> group</a:t>
            </a:r>
          </a:p>
          <a:p>
            <a:pPr lvl="1"/>
            <a:r>
              <a:rPr lang="en-US" dirty="0"/>
              <a:t>What else?  What would a non-</a:t>
            </a:r>
            <a:r>
              <a:rPr lang="en-US" dirty="0" err="1"/>
              <a:t>SITSat</a:t>
            </a:r>
            <a:r>
              <a:rPr lang="en-US" dirty="0"/>
              <a:t> person want to know?</a:t>
            </a:r>
          </a:p>
          <a:p>
            <a:pPr lvl="1"/>
            <a:r>
              <a:rPr lang="en-US" dirty="0" err="1"/>
              <a:t>SITSat</a:t>
            </a:r>
            <a:r>
              <a:rPr lang="en-US" dirty="0"/>
              <a:t> group members &amp; how to contact the group</a:t>
            </a:r>
          </a:p>
          <a:p>
            <a:pPr lvl="1"/>
            <a:r>
              <a:rPr lang="en-US" dirty="0"/>
              <a:t>Overview of </a:t>
            </a:r>
            <a:r>
              <a:rPr lang="en-US" dirty="0" err="1"/>
              <a:t>SITSats</a:t>
            </a:r>
            <a:r>
              <a:rPr lang="en-US" dirty="0"/>
              <a:t> in development/planned &amp; expected operational timeframes</a:t>
            </a:r>
          </a:p>
          <a:p>
            <a:pPr lvl="1"/>
            <a:r>
              <a:rPr lang="en-US" dirty="0"/>
              <a:t>Future: Past and upcoming group activities (meetings,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Future: Relevant Documentation (To be created by this group)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268EEC8-3B98-FD5A-187B-88D706928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47" y="175939"/>
            <a:ext cx="9709357" cy="779002"/>
          </a:xfrm>
        </p:spPr>
        <p:txBody>
          <a:bodyPr/>
          <a:lstStyle/>
          <a:p>
            <a:r>
              <a:rPr lang="en-US" sz="4000" dirty="0"/>
              <a:t>Communications: </a:t>
            </a:r>
            <a:r>
              <a:rPr lang="en-US" sz="2400" dirty="0"/>
              <a:t>CEOS Cal/Val portal </a:t>
            </a:r>
            <a:r>
              <a:rPr lang="en-US" sz="2400" dirty="0" err="1"/>
              <a:t>SITSat</a:t>
            </a:r>
            <a:r>
              <a:rPr lang="en-US" sz="2400" dirty="0"/>
              <a:t> group page</a:t>
            </a:r>
          </a:p>
        </p:txBody>
      </p:sp>
    </p:spTree>
    <p:extLst>
      <p:ext uri="{BB962C8B-B14F-4D97-AF65-F5344CB8AC3E}">
        <p14:creationId xmlns:p14="http://schemas.microsoft.com/office/powerpoint/2010/main" val="1633041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333C73D-0075-C7C6-B80D-B3192E91B7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6632" y="1445923"/>
            <a:ext cx="11541208" cy="4775482"/>
          </a:xfrm>
        </p:spPr>
        <p:txBody>
          <a:bodyPr/>
          <a:lstStyle/>
          <a:p>
            <a:r>
              <a:rPr lang="en-US" dirty="0"/>
              <a:t>Discuss potential venues (meetings, conferences, </a:t>
            </a:r>
            <a:r>
              <a:rPr lang="en-US" dirty="0" err="1"/>
              <a:t>etc</a:t>
            </a:r>
            <a:r>
              <a:rPr lang="en-US" dirty="0"/>
              <a:t>) for </a:t>
            </a:r>
            <a:r>
              <a:rPr lang="en-US" dirty="0" err="1"/>
              <a:t>SITSat</a:t>
            </a:r>
            <a:r>
              <a:rPr lang="en-US" dirty="0"/>
              <a:t> group members to educate community (Nigel, Yolanda)</a:t>
            </a:r>
          </a:p>
          <a:p>
            <a:pPr lvl="1"/>
            <a:r>
              <a:rPr lang="en-US" dirty="0"/>
              <a:t>AGU</a:t>
            </a:r>
          </a:p>
          <a:p>
            <a:pPr lvl="1"/>
            <a:r>
              <a:rPr lang="en-US" dirty="0"/>
              <a:t>EGU</a:t>
            </a:r>
          </a:p>
          <a:p>
            <a:pPr lvl="1"/>
            <a:r>
              <a:rPr lang="en-US" dirty="0"/>
              <a:t>EUMETSAT Meetings</a:t>
            </a:r>
          </a:p>
          <a:p>
            <a:pPr lvl="1"/>
            <a:r>
              <a:rPr lang="en-US" dirty="0"/>
              <a:t>AMS </a:t>
            </a:r>
          </a:p>
          <a:p>
            <a:pPr lvl="1"/>
            <a:r>
              <a:rPr lang="en-US" dirty="0"/>
              <a:t>GSICS Meetings</a:t>
            </a:r>
          </a:p>
          <a:p>
            <a:pPr lvl="1"/>
            <a:r>
              <a:rPr lang="en-US" dirty="0" err="1"/>
              <a:t>SITSat</a:t>
            </a:r>
            <a:r>
              <a:rPr lang="en-US" dirty="0"/>
              <a:t> Member Organizations and space agencies (or equivalent)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268EEC8-3B98-FD5A-187B-88D706928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Other Communication Venues</a:t>
            </a:r>
          </a:p>
        </p:txBody>
      </p:sp>
    </p:spTree>
    <p:extLst>
      <p:ext uri="{BB962C8B-B14F-4D97-AF65-F5344CB8AC3E}">
        <p14:creationId xmlns:p14="http://schemas.microsoft.com/office/powerpoint/2010/main" val="3563609726"/>
      </p:ext>
    </p:extLst>
  </p:cSld>
  <p:clrMapOvr>
    <a:masterClrMapping/>
  </p:clrMapOvr>
</p:sld>
</file>

<file path=ppt/theme/theme1.xml><?xml version="1.0" encoding="utf-8"?>
<a:theme xmlns:a="http://schemas.openxmlformats.org/drawingml/2006/main" name="ceos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3445F"/>
      </a:accent1>
      <a:accent2>
        <a:srgbClr val="A3CB34"/>
      </a:accent2>
      <a:accent3>
        <a:srgbClr val="C1666B"/>
      </a:accent3>
      <a:accent4>
        <a:srgbClr val="DDDDDD"/>
      </a:accent4>
      <a:accent5>
        <a:srgbClr val="7BC0D7"/>
      </a:accent5>
      <a:accent6>
        <a:srgbClr val="D1462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7145</TotalTime>
  <Words>1438</Words>
  <Application>Microsoft Office PowerPoint</Application>
  <PresentationFormat>Widescreen</PresentationFormat>
  <Paragraphs>124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ceos</vt:lpstr>
      <vt:lpstr>WGCV-53 SI-Traceable Satellites  (SITSats) task team report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Communications: CEOS Cal/Val portal SITSat group page</vt:lpstr>
      <vt:lpstr>Other Communication Venues</vt:lpstr>
      <vt:lpstr>What to communicate (initially)?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WGCV-51 Presentation Template and Guidance</dc:title>
  <dc:creator>Philippe Goryl</dc:creator>
  <cp:lastModifiedBy>Nigel Fox</cp:lastModifiedBy>
  <cp:revision>18</cp:revision>
  <dcterms:modified xsi:type="dcterms:W3CDTF">2024-03-06T20:00:01Z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e8f52fc-90ad-4089-8b41-04a6070796d3_Enabled">
    <vt:lpwstr>true</vt:lpwstr>
  </property>
  <property fmtid="{D5CDD505-2E9C-101B-9397-08002B2CF9AE}" pid="3" name="MSIP_Label_ce8f52fc-90ad-4089-8b41-04a6070796d3_SetDate">
    <vt:lpwstr>2023-10-24T11:40:03Z</vt:lpwstr>
  </property>
  <property fmtid="{D5CDD505-2E9C-101B-9397-08002B2CF9AE}" pid="4" name="MSIP_Label_ce8f52fc-90ad-4089-8b41-04a6070796d3_Method">
    <vt:lpwstr>Privileged</vt:lpwstr>
  </property>
  <property fmtid="{D5CDD505-2E9C-101B-9397-08002B2CF9AE}" pid="5" name="MSIP_Label_ce8f52fc-90ad-4089-8b41-04a6070796d3_Name">
    <vt:lpwstr>ce8f52fc-90ad-4089-8b41-04a6070796d3</vt:lpwstr>
  </property>
  <property fmtid="{D5CDD505-2E9C-101B-9397-08002B2CF9AE}" pid="6" name="MSIP_Label_ce8f52fc-90ad-4089-8b41-04a6070796d3_SiteId">
    <vt:lpwstr>601e5460-b1bf-49c0-bd2d-e76ffc186a8d</vt:lpwstr>
  </property>
  <property fmtid="{D5CDD505-2E9C-101B-9397-08002B2CF9AE}" pid="7" name="MSIP_Label_ce8f52fc-90ad-4089-8b41-04a6070796d3_ActionId">
    <vt:lpwstr>f9ce412c-8c65-4fe8-80cd-d162c90512fe</vt:lpwstr>
  </property>
  <property fmtid="{D5CDD505-2E9C-101B-9397-08002B2CF9AE}" pid="8" name="MSIP_Label_ce8f52fc-90ad-4089-8b41-04a6070796d3_ContentBits">
    <vt:lpwstr>1</vt:lpwstr>
  </property>
</Properties>
</file>