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Montserrat"/>
      <p:regular r:id="rId15"/>
      <p:bold r:id="rId16"/>
      <p:italic r:id="rId17"/>
      <p:boldItalic r:id="rId18"/>
    </p:embeddedFont>
    <p:embeddedFont>
      <p:font typeface="Montserrat Medium"/>
      <p:regular r:id="rId19"/>
      <p:bold r:id="rId20"/>
      <p:italic r:id="rId21"/>
      <p:boldItalic r:id="rId22"/>
    </p:embeddedFon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7" roundtripDataSignature="AMtx7miUmd7dxDRInuSTZj54CNEPVTwi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E35D2A-39DF-4B68-AD1D-1DCFE707D399}">
  <a:tblStyle styleId="{0CE35D2A-39DF-4B68-AD1D-1DCFE707D39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22" Type="http://schemas.openxmlformats.org/officeDocument/2006/relationships/font" Target="fonts/MontserratMedium-boldItalic.fntdata"/><Relationship Id="rId21" Type="http://schemas.openxmlformats.org/officeDocument/2006/relationships/font" Target="fonts/MontserratMedium-italic.fntdata"/><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regular.fntdata"/><Relationship Id="rId14" Type="http://schemas.openxmlformats.org/officeDocument/2006/relationships/slide" Target="slides/slide8.xml"/><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MontserratMedium-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Background in geospatial, last 10 years in particular with EO and UN agencies</a:t>
            </a:r>
            <a:endParaRPr/>
          </a:p>
        </p:txBody>
      </p:sp>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Important to understand that Réseau Consulting responded to EUMETSAT ITT on behalf of CEOS</a:t>
            </a:r>
            <a:endParaRPr/>
          </a:p>
        </p:txBody>
      </p:sp>
      <p:sp>
        <p:nvSpPr>
          <p:cNvPr id="71" name="Google Shape;71;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Focus until after SIT-39 is ensuring all contributions are collected and reviewed for the Work Plan</a:t>
            </a:r>
            <a:endParaRPr/>
          </a:p>
          <a:p>
            <a:pPr indent="-298450" lvl="0" marL="457200" marR="0" rtl="0" algn="l">
              <a:lnSpc>
                <a:spcPct val="100000"/>
              </a:lnSpc>
              <a:spcBef>
                <a:spcPts val="0"/>
              </a:spcBef>
              <a:spcAft>
                <a:spcPts val="0"/>
              </a:spcAft>
              <a:buClr>
                <a:srgbClr val="000000"/>
              </a:buClr>
              <a:buSzPts val="1100"/>
              <a:buFont typeface="Arial"/>
              <a:buChar char="●"/>
            </a:pPr>
            <a:r>
              <a:rPr lang="en-GB"/>
              <a:t>Programme Board meeting takes place across 3 days this week in Geneva, with some overlap in terms of WMO and other stakeholders present </a:t>
            </a:r>
            <a:endParaRPr/>
          </a:p>
          <a:p>
            <a:pPr indent="-298450" lvl="0" marL="457200" marR="0" rtl="0" algn="l">
              <a:lnSpc>
                <a:spcPct val="100000"/>
              </a:lnSpc>
              <a:spcBef>
                <a:spcPts val="0"/>
              </a:spcBef>
              <a:spcAft>
                <a:spcPts val="0"/>
              </a:spcAft>
              <a:buClr>
                <a:srgbClr val="000000"/>
              </a:buClr>
              <a:buSzPts val="1100"/>
              <a:buFont typeface="Arial"/>
              <a:buChar char="●"/>
            </a:pPr>
            <a:r>
              <a:rPr lang="en-GB"/>
              <a:t>Internally supporting SIT Chair with invitees for SIT-39, notably WMO and UNFCCC; attended CM-15 - 15th session consultative meetings high level policy satellite matters (GHG and EW4All), also helping with GCOS</a:t>
            </a:r>
            <a:endParaRPr/>
          </a:p>
          <a:p>
            <a:pPr indent="-298450" lvl="0" marL="457200" marR="0" rtl="0" algn="l">
              <a:lnSpc>
                <a:spcPct val="100000"/>
              </a:lnSpc>
              <a:spcBef>
                <a:spcPts val="0"/>
              </a:spcBef>
              <a:spcAft>
                <a:spcPts val="0"/>
              </a:spcAft>
              <a:buClr>
                <a:srgbClr val="000000"/>
              </a:buClr>
              <a:buSzPts val="1100"/>
              <a:buFont typeface="Arial"/>
              <a:buChar char="●"/>
            </a:pPr>
            <a:r>
              <a:rPr lang="en-GB"/>
              <a:t>Internal support around communication and outreach, notably around 40th anniversary of CEOS</a:t>
            </a:r>
            <a:endParaRPr/>
          </a:p>
          <a:p>
            <a:pPr indent="-298450" lvl="0" marL="457200" marR="0" rtl="0" algn="l">
              <a:lnSpc>
                <a:spcPct val="100000"/>
              </a:lnSpc>
              <a:spcBef>
                <a:spcPts val="0"/>
              </a:spcBef>
              <a:spcAft>
                <a:spcPts val="0"/>
              </a:spcAft>
              <a:buClr>
                <a:srgbClr val="000000"/>
              </a:buClr>
              <a:buSzPts val="1100"/>
              <a:buFont typeface="Arial"/>
              <a:buChar char="●"/>
            </a:pPr>
            <a:r>
              <a:rPr lang="en-GB"/>
              <a:t>CEO has been working with WGCapD on engaging more emerging economies (outside of Europe and North America), as well as with WGDisasters on the international Early Warning for All programme</a:t>
            </a:r>
            <a:endParaRPr/>
          </a:p>
          <a:p>
            <a:pPr indent="-298450" lvl="0" marL="457200" marR="0" rtl="0" algn="l">
              <a:lnSpc>
                <a:spcPct val="100000"/>
              </a:lnSpc>
              <a:spcBef>
                <a:spcPts val="0"/>
              </a:spcBef>
              <a:spcAft>
                <a:spcPts val="0"/>
              </a:spcAft>
              <a:buClr>
                <a:srgbClr val="000000"/>
              </a:buClr>
              <a:buSzPts val="1100"/>
              <a:buFont typeface="Arial"/>
              <a:buChar char="●"/>
            </a:pPr>
            <a:r>
              <a:rPr lang="en-GB"/>
              <a:t>Externally, CEO will also join the OGC Board of Directors later this month on behalf of CEOS (there are numerous topics in WGISS around ARD, STAC, New Space, Interoperability, OpenEO etc, which are all relevant</a:t>
            </a:r>
            <a:endParaRPr/>
          </a:p>
          <a:p>
            <a:pPr indent="-298450" lvl="0" marL="457200" marR="0" rtl="0" algn="l">
              <a:lnSpc>
                <a:spcPct val="100000"/>
              </a:lnSpc>
              <a:spcBef>
                <a:spcPts val="0"/>
              </a:spcBef>
              <a:spcAft>
                <a:spcPts val="0"/>
              </a:spcAft>
              <a:buClr>
                <a:srgbClr val="000000"/>
              </a:buClr>
              <a:buSzPts val="1100"/>
              <a:buFont typeface="Arial"/>
              <a:buChar char="●"/>
            </a:pPr>
            <a:r>
              <a:rPr lang="en-GB"/>
              <a:t>The Taskforce on Nature-Related Financial Disclosures (TNFD) approached the CEO to discuss biodiversity monitoring from space</a:t>
            </a:r>
            <a:endParaRPr/>
          </a:p>
          <a:p>
            <a:pPr indent="-298450" lvl="0" marL="457200" marR="0" rtl="0" algn="l">
              <a:lnSpc>
                <a:spcPct val="100000"/>
              </a:lnSpc>
              <a:spcBef>
                <a:spcPts val="0"/>
              </a:spcBef>
              <a:spcAft>
                <a:spcPts val="0"/>
              </a:spcAft>
              <a:buClr>
                <a:srgbClr val="000000"/>
              </a:buClr>
              <a:buSzPts val="1100"/>
              <a:buFont typeface="Arial"/>
              <a:buChar char="●"/>
            </a:pPr>
            <a:r>
              <a:rPr lang="en-GB"/>
              <a:t>CEO is working externally with the World Economic Forum on how to value Earth observations and GEO is also working on an EO Valuation Toolkit</a:t>
            </a:r>
            <a:endParaRPr/>
          </a:p>
          <a:p>
            <a:pPr indent="-298450" lvl="0" marL="457200" marR="0" rtl="0" algn="l">
              <a:lnSpc>
                <a:spcPct val="100000"/>
              </a:lnSpc>
              <a:spcBef>
                <a:spcPts val="0"/>
              </a:spcBef>
              <a:spcAft>
                <a:spcPts val="0"/>
              </a:spcAft>
              <a:buClr>
                <a:srgbClr val="000000"/>
              </a:buClr>
              <a:buSzPts val="1100"/>
              <a:buFont typeface="Arial"/>
              <a:buChar char="●"/>
            </a:pPr>
            <a:r>
              <a:rPr lang="en-GB"/>
              <a:t>The CEO has also been approached around disaster risk and more use of SAR in the International Disaster Charter by WFP, as well as for process flow improvements by the Humanitarian OpenStreetMap Team (HOT)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Riza Singh did an amazing job and updated all the WP sections related to 3.7 plus they updated me regarding their new deliverables (please thank him on my behalf).”</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We hopefully have around 70% of required contributions</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Our goal is to try and look at the Work Plan from a more integrated perspective</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Also include a conclusion (since we have an introduction)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Riza did a fabulous job</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We hopefully have around 70% of required contributions</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Our goal is to try and look at the Work Plan from a more integrated perspective</a:t>
            </a:r>
            <a:endParaRPr/>
          </a:p>
          <a:p>
            <a:pPr indent="-298450" lvl="0" marL="457200" rtl="0" algn="l">
              <a:lnSpc>
                <a:spcPct val="100000"/>
              </a:lnSpc>
              <a:spcBef>
                <a:spcPts val="0"/>
              </a:spcBef>
              <a:spcAft>
                <a:spcPts val="0"/>
              </a:spcAft>
              <a:buSzPts val="1100"/>
              <a:buChar char="●"/>
            </a:pPr>
            <a:r>
              <a:rPr b="0" i="0" lang="en-GB">
                <a:solidFill>
                  <a:srgbClr val="242424"/>
                </a:solidFill>
                <a:latin typeface="Quattrocento Sans"/>
                <a:ea typeface="Quattrocento Sans"/>
                <a:cs typeface="Quattrocento Sans"/>
                <a:sym typeface="Quattrocento Sans"/>
              </a:rPr>
              <a:t>Also include a conclusion (since we have an introduction)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Here are additional CEO meetings in case can be of any help with any comms or outreach etc.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8.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35"/>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35"/>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35"/>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35"/>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35"/>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35"/>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35"/>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35"/>
          <p:cNvPicPr preferRelativeResize="0"/>
          <p:nvPr/>
        </p:nvPicPr>
        <p:blipFill rotWithShape="1">
          <a:blip r:embed="rId6">
            <a:alphaModFix amt="34000"/>
          </a:blip>
          <a:srcRect b="671" l="54016" r="11355" t="36081"/>
          <a:stretch/>
        </p:blipFill>
        <p:spPr>
          <a:xfrm rot="-5400000">
            <a:off x="4344520" y="3615007"/>
            <a:ext cx="1289700" cy="1775100"/>
          </a:xfrm>
          <a:prstGeom prst="rtTriangle">
            <a:avLst/>
          </a:prstGeom>
          <a:noFill/>
          <a:ln>
            <a:noFill/>
          </a:ln>
        </p:spPr>
      </p:pic>
      <p:sp>
        <p:nvSpPr>
          <p:cNvPr id="20" name="Google Shape;20;p35"/>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36"/>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36"/>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3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3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3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36"/>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3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36"/>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5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5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5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5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51"/>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51"/>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5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5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5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52"/>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52"/>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5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5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5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52"/>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5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5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53" name="Google Shape;53;p53"/>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54" name="Google Shape;5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55" name="Google Shape;55;p5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34"/>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34"/>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3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3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executive_officer@lists.ceo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132023" y="131950"/>
            <a:ext cx="5308800"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GB"/>
              <a:t>CEO</a:t>
            </a:r>
            <a:br>
              <a:rPr lang="en-GB"/>
            </a:br>
            <a:r>
              <a:rPr lang="en-GB"/>
              <a:t>Report</a:t>
            </a:r>
            <a:endParaRPr/>
          </a:p>
        </p:txBody>
      </p:sp>
      <p:sp>
        <p:nvSpPr>
          <p:cNvPr id="61" name="Google Shape;61;p1"/>
          <p:cNvSpPr txBox="1"/>
          <p:nvPr/>
        </p:nvSpPr>
        <p:spPr>
          <a:xfrm>
            <a:off x="5566200" y="3511250"/>
            <a:ext cx="35778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Steven Ramage </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lang="en-GB" sz="1700">
                <a:solidFill>
                  <a:schemeClr val="accent1"/>
                </a:solidFill>
                <a:latin typeface="Montserrat"/>
                <a:ea typeface="Montserrat"/>
                <a:cs typeface="Montserrat"/>
                <a:sym typeface="Montserrat"/>
              </a:rPr>
              <a:t>Agenda item 1.4 </a:t>
            </a:r>
            <a:endParaRPr b="1" sz="17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lang="en-GB" sz="1700">
                <a:solidFill>
                  <a:schemeClr val="accent1"/>
                </a:solidFill>
                <a:latin typeface="Montserrat"/>
                <a:ea typeface="Montserrat"/>
                <a:cs typeface="Montserrat"/>
                <a:sym typeface="Montserrat"/>
              </a:rPr>
              <a:t>WGCV-53</a:t>
            </a:r>
            <a:endParaRPr b="1" sz="17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lang="en-GB" sz="1700">
                <a:solidFill>
                  <a:schemeClr val="accent1"/>
                </a:solidFill>
                <a:latin typeface="Montserrat"/>
                <a:ea typeface="Montserrat"/>
                <a:cs typeface="Montserrat"/>
                <a:sym typeface="Montserrat"/>
              </a:rPr>
              <a:t>5-8 March 2023</a:t>
            </a:r>
            <a:endParaRPr b="1" sz="17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lang="en-GB" sz="1700">
                <a:solidFill>
                  <a:schemeClr val="accent1"/>
                </a:solidFill>
                <a:latin typeface="Montserrat"/>
                <a:ea typeface="Montserrat"/>
                <a:cs typeface="Montserrat"/>
                <a:sym typeface="Montserrat"/>
              </a:rPr>
              <a:t>CONAE</a:t>
            </a:r>
            <a:endParaRPr b="1" sz="170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idx="1" type="body"/>
          </p:nvPr>
        </p:nvSpPr>
        <p:spPr>
          <a:xfrm>
            <a:off x="243175" y="659842"/>
            <a:ext cx="8621700" cy="3644024"/>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sz="1600"/>
              <a:t>Report to CEOS Chair, support SIT Chair, SEO and CEOS Sec, work with CEOS global community, e.g. WGISS and other working groups</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30 years in geospatial – comms, data quality, open standards, policy &amp; strategy</a:t>
            </a:r>
            <a:endParaRPr/>
          </a:p>
          <a:p>
            <a:pPr indent="-285750" lvl="1" marL="838200" rtl="0" algn="l">
              <a:lnSpc>
                <a:spcPct val="150000"/>
              </a:lnSpc>
              <a:spcBef>
                <a:spcPts val="800"/>
              </a:spcBef>
              <a:spcAft>
                <a:spcPts val="0"/>
              </a:spcAft>
              <a:buSzPts val="2100"/>
              <a:buFont typeface="Courier New"/>
              <a:buChar char="o"/>
            </a:pPr>
            <a:r>
              <a:rPr lang="en-GB" sz="1300"/>
              <a:t>Marine offshore survey and sat nav services in the 90s, Fugro and Navteq (now Here)</a:t>
            </a:r>
            <a:endParaRPr/>
          </a:p>
          <a:p>
            <a:pPr indent="-285750" lvl="1" marL="838200" rtl="0" algn="l">
              <a:lnSpc>
                <a:spcPct val="150000"/>
              </a:lnSpc>
              <a:spcBef>
                <a:spcPts val="800"/>
              </a:spcBef>
              <a:spcAft>
                <a:spcPts val="0"/>
              </a:spcAft>
              <a:buSzPts val="2100"/>
              <a:buFont typeface="Courier New"/>
              <a:buChar char="o"/>
            </a:pPr>
            <a:r>
              <a:rPr lang="en-GB" sz="1300"/>
              <a:t>Owner and director of 1Spatial, 2001 – 2010 </a:t>
            </a:r>
            <a:endParaRPr/>
          </a:p>
          <a:p>
            <a:pPr indent="-285750" lvl="1" marL="838200" rtl="0" algn="l">
              <a:lnSpc>
                <a:spcPct val="150000"/>
              </a:lnSpc>
              <a:spcBef>
                <a:spcPts val="800"/>
              </a:spcBef>
              <a:spcAft>
                <a:spcPts val="0"/>
              </a:spcAft>
              <a:buSzPts val="2100"/>
              <a:buFont typeface="Courier New"/>
              <a:buChar char="o"/>
            </a:pPr>
            <a:r>
              <a:rPr lang="en-GB" sz="1300"/>
              <a:t>Executive Director, Open Geospatial Consortium (OGC), 2010 – 2012 </a:t>
            </a:r>
            <a:endParaRPr/>
          </a:p>
          <a:p>
            <a:pPr indent="-285750" lvl="1" marL="838200" rtl="0" algn="l">
              <a:lnSpc>
                <a:spcPct val="150000"/>
              </a:lnSpc>
              <a:spcBef>
                <a:spcPts val="800"/>
              </a:spcBef>
              <a:spcAft>
                <a:spcPts val="0"/>
              </a:spcAft>
              <a:buSzPts val="2100"/>
              <a:buFont typeface="Courier New"/>
              <a:buChar char="o"/>
            </a:pPr>
            <a:r>
              <a:rPr lang="en-GB" sz="1300"/>
              <a:t>Managing Director, Ordnance Survey (OS) International, 2012 – 2015 (+ UN-GGIM)</a:t>
            </a:r>
            <a:endParaRPr/>
          </a:p>
          <a:p>
            <a:pPr indent="-285750" lvl="1" marL="838200" rtl="0" algn="l">
              <a:lnSpc>
                <a:spcPct val="150000"/>
              </a:lnSpc>
              <a:spcBef>
                <a:spcPts val="800"/>
              </a:spcBef>
              <a:spcAft>
                <a:spcPts val="0"/>
              </a:spcAft>
              <a:buSzPts val="2100"/>
              <a:buFont typeface="Courier New"/>
              <a:buChar char="o"/>
            </a:pPr>
            <a:r>
              <a:rPr lang="en-GB" sz="1300"/>
              <a:t>Chief Engagement Officer, Group on Earth Observations (GEO), 2016 – 2023 (+ WEF)</a:t>
            </a:r>
            <a:endParaRPr/>
          </a:p>
          <a:p>
            <a:pPr indent="-285750" lvl="1" marL="838200" rtl="0" algn="l">
              <a:lnSpc>
                <a:spcPct val="150000"/>
              </a:lnSpc>
              <a:spcBef>
                <a:spcPts val="800"/>
              </a:spcBef>
              <a:spcAft>
                <a:spcPts val="0"/>
              </a:spcAft>
              <a:buSzPts val="2100"/>
              <a:buFont typeface="Courier New"/>
              <a:buChar char="o"/>
            </a:pPr>
            <a:r>
              <a:rPr lang="en-GB" sz="1300"/>
              <a:t>Executive Officer, CEOS, 2024 – current  (Visiting Professor, University of Strathclyde)</a:t>
            </a:r>
            <a:endParaRPr/>
          </a:p>
          <a:p>
            <a:pPr indent="-285750" lvl="1" marL="838200" rtl="0" algn="l">
              <a:lnSpc>
                <a:spcPct val="150000"/>
              </a:lnSpc>
              <a:spcBef>
                <a:spcPts val="800"/>
              </a:spcBef>
              <a:spcAft>
                <a:spcPts val="0"/>
              </a:spcAft>
              <a:buSzPts val="2100"/>
              <a:buFont typeface="Courier New"/>
              <a:buChar char="o"/>
            </a:pPr>
            <a:r>
              <a:rPr lang="en-GB" sz="1300"/>
              <a:t>Advisory Board Digital Earth Africa and GEO BON (previously Digital Earth Pacific)</a:t>
            </a:r>
            <a:endParaRPr/>
          </a:p>
        </p:txBody>
      </p:sp>
      <p:sp>
        <p:nvSpPr>
          <p:cNvPr id="67" name="Google Shape;67;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Steven Ramage, CEOS Executive Officer</a:t>
            </a:r>
            <a:endParaRPr/>
          </a:p>
        </p:txBody>
      </p:sp>
      <p:sp>
        <p:nvSpPr>
          <p:cNvPr id="68" name="Google Shape;68;p2"/>
          <p:cNvSpPr/>
          <p:nvPr/>
        </p:nvSpPr>
        <p:spPr>
          <a:xfrm>
            <a:off x="0" y="4952144"/>
            <a:ext cx="2013735" cy="191356"/>
          </a:xfrm>
          <a:prstGeom prst="rect">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72"/>
          <p:cNvSpPr txBox="1"/>
          <p:nvPr>
            <p:ph idx="1" type="body"/>
          </p:nvPr>
        </p:nvSpPr>
        <p:spPr>
          <a:xfrm>
            <a:off x="243175" y="813749"/>
            <a:ext cx="8621700" cy="3644024"/>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sz="1600"/>
              <a:t>Steven Ramage is founder and CEO of Réseau Consulting </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Réseau Consulting won a multi-year contract with EUMETSAT on behalf of European space agencies and CEOS</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Evenflow was part of the Réseau Consulting bid team</a:t>
            </a:r>
            <a:endParaRPr/>
          </a:p>
          <a:p>
            <a:pPr indent="-361950" lvl="0" marL="457200" marR="0" rtl="0" algn="l">
              <a:lnSpc>
                <a:spcPct val="150000"/>
              </a:lnSpc>
              <a:spcBef>
                <a:spcPts val="800"/>
              </a:spcBef>
              <a:spcAft>
                <a:spcPts val="0"/>
              </a:spcAft>
              <a:buClr>
                <a:schemeClr val="dk1"/>
              </a:buClr>
              <a:buSzPts val="2100"/>
              <a:buFont typeface="Montserrat"/>
              <a:buChar char="❖"/>
            </a:pPr>
            <a:r>
              <a:rPr lang="en-GB" sz="1600"/>
              <a:t>Evenflow is therefore now part of the CEO Team</a:t>
            </a:r>
            <a:endParaRPr/>
          </a:p>
          <a:p>
            <a:pPr indent="-361950" lvl="1" marL="914400" rtl="0" algn="l">
              <a:lnSpc>
                <a:spcPct val="150000"/>
              </a:lnSpc>
              <a:spcBef>
                <a:spcPts val="800"/>
              </a:spcBef>
              <a:spcAft>
                <a:spcPts val="0"/>
              </a:spcAft>
              <a:buSzPts val="2100"/>
              <a:buFont typeface="Courier New"/>
              <a:buChar char="o"/>
            </a:pPr>
            <a:r>
              <a:rPr lang="en-GB" sz="1300"/>
              <a:t>Lefteris Mamais, CEO Evenflow providing strategic support to CEOS Executive Officer</a:t>
            </a:r>
            <a:endParaRPr/>
          </a:p>
          <a:p>
            <a:pPr indent="-361950" lvl="1" marL="914400" rtl="0" algn="l">
              <a:lnSpc>
                <a:spcPct val="150000"/>
              </a:lnSpc>
              <a:spcBef>
                <a:spcPts val="800"/>
              </a:spcBef>
              <a:spcAft>
                <a:spcPts val="0"/>
              </a:spcAft>
              <a:buSzPts val="2100"/>
              <a:buFont typeface="Courier New"/>
              <a:buChar char="o"/>
            </a:pPr>
            <a:r>
              <a:rPr lang="en-GB" sz="1300"/>
              <a:t>Irena Drakopoulou, Programme Manager – CEOS Work Plan support</a:t>
            </a:r>
            <a:endParaRPr/>
          </a:p>
          <a:p>
            <a:pPr indent="-361950" lvl="1" marL="914400" rtl="0" algn="l">
              <a:lnSpc>
                <a:spcPct val="150000"/>
              </a:lnSpc>
              <a:spcBef>
                <a:spcPts val="800"/>
              </a:spcBef>
              <a:spcAft>
                <a:spcPts val="0"/>
              </a:spcAft>
              <a:buSzPts val="2100"/>
              <a:buFont typeface="Courier New"/>
              <a:buChar char="o"/>
            </a:pPr>
            <a:r>
              <a:rPr lang="en-GB" sz="1300"/>
              <a:t> Others, as required </a:t>
            </a:r>
            <a:endParaRPr/>
          </a:p>
          <a:p>
            <a:pPr indent="0" lvl="1" marL="571500" rtl="0" algn="l">
              <a:lnSpc>
                <a:spcPct val="150000"/>
              </a:lnSpc>
              <a:spcBef>
                <a:spcPts val="400"/>
              </a:spcBef>
              <a:spcAft>
                <a:spcPts val="0"/>
              </a:spcAft>
              <a:buSzPts val="1800"/>
              <a:buNone/>
            </a:pPr>
            <a:r>
              <a:t/>
            </a:r>
            <a:endParaRPr sz="1050"/>
          </a:p>
          <a:p>
            <a:pPr indent="0" lvl="1" marL="571500" rtl="0" algn="l">
              <a:lnSpc>
                <a:spcPct val="150000"/>
              </a:lnSpc>
              <a:spcBef>
                <a:spcPts val="400"/>
              </a:spcBef>
              <a:spcAft>
                <a:spcPts val="0"/>
              </a:spcAft>
              <a:buSzPts val="1800"/>
              <a:buNone/>
            </a:pPr>
            <a:r>
              <a:t/>
            </a:r>
            <a:endParaRPr sz="1050"/>
          </a:p>
          <a:p>
            <a:pPr indent="-228600" lvl="1" marL="914400" rtl="0" algn="l">
              <a:lnSpc>
                <a:spcPct val="150000"/>
              </a:lnSpc>
              <a:spcBef>
                <a:spcPts val="400"/>
              </a:spcBef>
              <a:spcAft>
                <a:spcPts val="0"/>
              </a:spcAft>
              <a:buSzPts val="1800"/>
              <a:buNone/>
            </a:pPr>
            <a:r>
              <a:t/>
            </a:r>
            <a:endParaRPr sz="900"/>
          </a:p>
        </p:txBody>
      </p:sp>
      <p:sp>
        <p:nvSpPr>
          <p:cNvPr id="74" name="Google Shape;74;p7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CEO Team </a:t>
            </a:r>
            <a:endParaRPr/>
          </a:p>
        </p:txBody>
      </p:sp>
      <p:sp>
        <p:nvSpPr>
          <p:cNvPr id="75" name="Google Shape;75;p72"/>
          <p:cNvSpPr/>
          <p:nvPr/>
        </p:nvSpPr>
        <p:spPr>
          <a:xfrm>
            <a:off x="0" y="4952144"/>
            <a:ext cx="2013735" cy="191356"/>
          </a:xfrm>
          <a:prstGeom prst="rect">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73"/>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sz="1600"/>
              <a:t>The CEOS Executive Officer (CEO) </a:t>
            </a:r>
            <a:endParaRPr/>
          </a:p>
          <a:p>
            <a:pPr indent="-342900" lvl="1" marL="914400" rtl="0" algn="l">
              <a:lnSpc>
                <a:spcPct val="150000"/>
              </a:lnSpc>
              <a:spcBef>
                <a:spcPts val="400"/>
              </a:spcBef>
              <a:spcAft>
                <a:spcPts val="0"/>
              </a:spcAft>
              <a:buSzPts val="1800"/>
              <a:buFont typeface="Courier New"/>
              <a:buChar char="o"/>
            </a:pPr>
            <a:r>
              <a:rPr lang="en-GB" sz="1300"/>
              <a:t>Develops the CEOS Work Plan (work underway – next slide)</a:t>
            </a:r>
            <a:endParaRPr/>
          </a:p>
          <a:p>
            <a:pPr indent="-342900" lvl="1" marL="914400" rtl="0" algn="l">
              <a:lnSpc>
                <a:spcPct val="150000"/>
              </a:lnSpc>
              <a:spcBef>
                <a:spcPts val="400"/>
              </a:spcBef>
              <a:spcAft>
                <a:spcPts val="0"/>
              </a:spcAft>
              <a:buSzPts val="1800"/>
              <a:buFont typeface="Courier New"/>
              <a:buChar char="o"/>
            </a:pPr>
            <a:r>
              <a:rPr lang="en-GB" sz="1300"/>
              <a:t>Discusses CEOS contributions to the GEO Work Programme </a:t>
            </a:r>
            <a:br>
              <a:rPr lang="en-GB" sz="1300"/>
            </a:br>
            <a:r>
              <a:rPr lang="en-GB" sz="1300"/>
              <a:t>(supports SIT Chair on GEO Programme Board and sat on Executive Committee)</a:t>
            </a:r>
            <a:endParaRPr/>
          </a:p>
          <a:p>
            <a:pPr indent="-342900" lvl="1" marL="914400" rtl="0" algn="l">
              <a:lnSpc>
                <a:spcPct val="150000"/>
              </a:lnSpc>
              <a:spcBef>
                <a:spcPts val="400"/>
              </a:spcBef>
              <a:spcAft>
                <a:spcPts val="0"/>
              </a:spcAft>
              <a:buSzPts val="1800"/>
              <a:buFont typeface="Courier New"/>
              <a:buChar char="o"/>
            </a:pPr>
            <a:r>
              <a:rPr lang="en-GB" sz="1300"/>
              <a:t>Advises CEOS leadership on continued/increased internal and external cooperation </a:t>
            </a:r>
            <a:endParaRPr/>
          </a:p>
          <a:p>
            <a:pPr indent="-342900" lvl="1" marL="914400" rtl="0" algn="l">
              <a:lnSpc>
                <a:spcPct val="150000"/>
              </a:lnSpc>
              <a:spcBef>
                <a:spcPts val="400"/>
              </a:spcBef>
              <a:spcAft>
                <a:spcPts val="0"/>
              </a:spcAft>
              <a:buSzPts val="1800"/>
              <a:buFont typeface="Courier New"/>
              <a:buChar char="o"/>
            </a:pPr>
            <a:r>
              <a:rPr lang="en-GB" sz="1300"/>
              <a:t>Tracks progress on the CEOS Work Plan Objectives and Deliverables</a:t>
            </a:r>
            <a:endParaRPr sz="1300"/>
          </a:p>
        </p:txBody>
      </p:sp>
      <p:sp>
        <p:nvSpPr>
          <p:cNvPr id="81" name="Google Shape;81;p7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CEO Role</a:t>
            </a:r>
            <a:endParaRPr/>
          </a:p>
        </p:txBody>
      </p:sp>
      <p:sp>
        <p:nvSpPr>
          <p:cNvPr id="82" name="Google Shape;82;p73"/>
          <p:cNvSpPr/>
          <p:nvPr/>
        </p:nvSpPr>
        <p:spPr>
          <a:xfrm>
            <a:off x="0" y="4952144"/>
            <a:ext cx="2013735" cy="191356"/>
          </a:xfrm>
          <a:prstGeom prst="rect">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CEOS Work Plan</a:t>
            </a:r>
            <a:endParaRPr/>
          </a:p>
        </p:txBody>
      </p:sp>
      <p:graphicFrame>
        <p:nvGraphicFramePr>
          <p:cNvPr id="88" name="Google Shape;88;p3"/>
          <p:cNvGraphicFramePr/>
          <p:nvPr/>
        </p:nvGraphicFramePr>
        <p:xfrm>
          <a:off x="1524000" y="902970"/>
          <a:ext cx="3000000" cy="3000000"/>
        </p:xfrm>
        <a:graphic>
          <a:graphicData uri="http://schemas.openxmlformats.org/drawingml/2006/table">
            <a:tbl>
              <a:tblPr bandRow="1" firstRow="1">
                <a:noFill/>
                <a:tableStyleId>{0CE35D2A-39DF-4B68-AD1D-1DCFE707D399}</a:tableStyleId>
              </a:tblPr>
              <a:tblGrid>
                <a:gridCol w="2032000"/>
                <a:gridCol w="2343875"/>
                <a:gridCol w="1720125"/>
              </a:tblGrid>
              <a:tr h="370850">
                <a:tc>
                  <a:txBody>
                    <a:bodyPr/>
                    <a:lstStyle/>
                    <a:p>
                      <a:pPr indent="0" lvl="0" marL="0" marR="0" rtl="0" algn="ctr">
                        <a:lnSpc>
                          <a:spcPct val="100000"/>
                        </a:lnSpc>
                        <a:spcBef>
                          <a:spcPts val="0"/>
                        </a:spcBef>
                        <a:spcAft>
                          <a:spcPts val="0"/>
                        </a:spcAft>
                        <a:buNone/>
                      </a:pPr>
                      <a:r>
                        <a:rPr b="1" lang="en-GB" sz="1400" u="none" cap="none" strike="noStrike">
                          <a:solidFill>
                            <a:srgbClr val="92D050"/>
                          </a:solidFill>
                        </a:rPr>
                        <a:t>Number</a:t>
                      </a:r>
                      <a:endParaRPr/>
                    </a:p>
                  </a:txBody>
                  <a:tcPr marT="45725" marB="45725" marR="91450" marL="91450"/>
                </a:tc>
                <a:tc>
                  <a:txBody>
                    <a:bodyPr/>
                    <a:lstStyle/>
                    <a:p>
                      <a:pPr indent="0" lvl="0" marL="0" marR="0" rtl="0" algn="ctr">
                        <a:lnSpc>
                          <a:spcPct val="100000"/>
                        </a:lnSpc>
                        <a:spcBef>
                          <a:spcPts val="0"/>
                        </a:spcBef>
                        <a:spcAft>
                          <a:spcPts val="0"/>
                        </a:spcAft>
                        <a:buNone/>
                      </a:pPr>
                      <a:r>
                        <a:rPr b="1" lang="en-GB" sz="1400" u="none" cap="none" strike="noStrike">
                          <a:solidFill>
                            <a:srgbClr val="92D050"/>
                          </a:solidFill>
                        </a:rPr>
                        <a:t>Title</a:t>
                      </a:r>
                      <a:endParaRPr/>
                    </a:p>
                  </a:txBody>
                  <a:tcPr marT="45725" marB="45725" marR="91450" marL="91450"/>
                </a:tc>
                <a:tc>
                  <a:txBody>
                    <a:bodyPr/>
                    <a:lstStyle/>
                    <a:p>
                      <a:pPr indent="0" lvl="0" marL="0" marR="0" rtl="0" algn="ctr">
                        <a:lnSpc>
                          <a:spcPct val="100000"/>
                        </a:lnSpc>
                        <a:spcBef>
                          <a:spcPts val="0"/>
                        </a:spcBef>
                        <a:spcAft>
                          <a:spcPts val="0"/>
                        </a:spcAft>
                        <a:buNone/>
                      </a:pPr>
                      <a:r>
                        <a:rPr b="1" lang="en-GB" sz="1400" u="none" cap="none" strike="noStrike">
                          <a:solidFill>
                            <a:srgbClr val="92D050"/>
                          </a:solidFill>
                        </a:rPr>
                        <a:t>Completion Date </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lang="en-GB" sz="1200" u="none" cap="none" strike="noStrike"/>
                        <a:t>CV-22-01</a:t>
                      </a:r>
                      <a:endParaRPr sz="28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GB" sz="1100" u="none" cap="none" strike="noStrike"/>
                        <a:t>Validation protocols for atmospheric aerosol and cloud profiles</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2024 Q1</a:t>
                      </a:r>
                      <a:endParaRPr b="0" i="0" sz="1100" u="none" cap="none" strike="noStrike">
                        <a:latin typeface="Arial"/>
                        <a:ea typeface="Arial"/>
                        <a:cs typeface="Arial"/>
                        <a:sym typeface="Arial"/>
                      </a:endParaRPr>
                    </a:p>
                  </a:txBody>
                  <a:tcPr marT="6925" marB="0" marR="6925" marL="6925" anchor="b"/>
                </a:tc>
              </a:tr>
              <a:tr h="370850">
                <a:tc>
                  <a:txBody>
                    <a:bodyPr/>
                    <a:lstStyle/>
                    <a:p>
                      <a:pPr indent="0" lvl="0" marL="0" marR="0" rtl="0" algn="ctr">
                        <a:lnSpc>
                          <a:spcPct val="100000"/>
                        </a:lnSpc>
                        <a:spcBef>
                          <a:spcPts val="0"/>
                        </a:spcBef>
                        <a:spcAft>
                          <a:spcPts val="0"/>
                        </a:spcAft>
                        <a:buNone/>
                      </a:pPr>
                      <a:r>
                        <a:rPr lang="en-GB" sz="1100" u="none" cap="none" strike="noStrike"/>
                        <a:t>CV-22-02</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CEOS Terms and Definitions Wiki</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2024 Q4</a:t>
                      </a:r>
                      <a:endParaRPr b="0" i="0" sz="1100" u="none" cap="none" strike="noStrike">
                        <a:latin typeface="Arial"/>
                        <a:ea typeface="Arial"/>
                        <a:cs typeface="Arial"/>
                        <a:sym typeface="Arial"/>
                      </a:endParaRPr>
                    </a:p>
                  </a:txBody>
                  <a:tcPr marT="6925" marB="0" marR="6925" marL="6925" anchor="b"/>
                </a:tc>
              </a:tr>
              <a:tr h="370850">
                <a:tc>
                  <a:txBody>
                    <a:bodyPr/>
                    <a:lstStyle/>
                    <a:p>
                      <a:pPr indent="0" lvl="0" marL="0" marR="0" rtl="0" algn="ctr">
                        <a:lnSpc>
                          <a:spcPct val="100000"/>
                        </a:lnSpc>
                        <a:spcBef>
                          <a:spcPts val="0"/>
                        </a:spcBef>
                        <a:spcAft>
                          <a:spcPts val="0"/>
                        </a:spcAft>
                        <a:buNone/>
                      </a:pPr>
                      <a:r>
                        <a:rPr lang="en-GB" sz="1100" u="none" cap="none" strike="noStrike"/>
                        <a:t>CV-23-01</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Develop an FRM Assessment Framework</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2024 Q4</a:t>
                      </a:r>
                      <a:endParaRPr b="0" i="0" sz="1100" u="none" cap="none" strike="noStrike">
                        <a:latin typeface="Arial"/>
                        <a:ea typeface="Arial"/>
                        <a:cs typeface="Arial"/>
                        <a:sym typeface="Arial"/>
                      </a:endParaRPr>
                    </a:p>
                  </a:txBody>
                  <a:tcPr marT="6925" marB="0" marR="6925" marL="6925" anchor="b"/>
                </a:tc>
              </a:tr>
              <a:tr h="370850">
                <a:tc>
                  <a:txBody>
                    <a:bodyPr/>
                    <a:lstStyle/>
                    <a:p>
                      <a:pPr indent="0" lvl="0" marL="0" marR="0" rtl="0" algn="ctr">
                        <a:lnSpc>
                          <a:spcPct val="100000"/>
                        </a:lnSpc>
                        <a:spcBef>
                          <a:spcPts val="0"/>
                        </a:spcBef>
                        <a:spcAft>
                          <a:spcPts val="0"/>
                        </a:spcAft>
                        <a:buNone/>
                      </a:pPr>
                      <a:r>
                        <a:rPr lang="en-GB" sz="1100" u="none" cap="none" strike="noStrike"/>
                        <a:t>CV-23-02</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SARCalnet: Establishment of initial SARCalnet processes and network initiation</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2024 Q1</a:t>
                      </a:r>
                      <a:endParaRPr b="0" i="0" sz="1100" u="none" cap="none" strike="noStrike">
                        <a:latin typeface="Arial"/>
                        <a:ea typeface="Arial"/>
                        <a:cs typeface="Arial"/>
                        <a:sym typeface="Arial"/>
                      </a:endParaRPr>
                    </a:p>
                  </a:txBody>
                  <a:tcPr marT="6925" marB="0" marR="6925" marL="6925" anchor="b"/>
                </a:tc>
              </a:tr>
              <a:tr h="370850">
                <a:tc>
                  <a:txBody>
                    <a:bodyPr/>
                    <a:lstStyle/>
                    <a:p>
                      <a:pPr indent="0" lvl="0" marL="0" marR="0" rtl="0" algn="ctr">
                        <a:lnSpc>
                          <a:spcPct val="100000"/>
                        </a:lnSpc>
                        <a:spcBef>
                          <a:spcPts val="0"/>
                        </a:spcBef>
                        <a:spcAft>
                          <a:spcPts val="0"/>
                        </a:spcAft>
                        <a:buNone/>
                      </a:pPr>
                      <a:r>
                        <a:rPr lang="en-GB" sz="1100" u="none" cap="none" strike="noStrike"/>
                        <a:t>CV-23-03</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TIRCalNet: Establishment of initial TIRCalNet processes and network initiation</a:t>
                      </a:r>
                      <a:endParaRPr b="0" i="0" sz="1100" u="none" cap="none" strike="noStrike">
                        <a:latin typeface="Arial"/>
                        <a:ea typeface="Arial"/>
                        <a:cs typeface="Arial"/>
                        <a:sym typeface="Arial"/>
                      </a:endParaRPr>
                    </a:p>
                  </a:txBody>
                  <a:tcPr marT="6925" marB="0" marR="6925" marL="6925" anchor="b"/>
                </a:tc>
                <a:tc>
                  <a:txBody>
                    <a:bodyPr/>
                    <a:lstStyle/>
                    <a:p>
                      <a:pPr indent="0" lvl="0" marL="0" marR="0" rtl="0" algn="ctr">
                        <a:lnSpc>
                          <a:spcPct val="100000"/>
                        </a:lnSpc>
                        <a:spcBef>
                          <a:spcPts val="0"/>
                        </a:spcBef>
                        <a:spcAft>
                          <a:spcPts val="0"/>
                        </a:spcAft>
                        <a:buNone/>
                      </a:pPr>
                      <a:r>
                        <a:rPr lang="en-GB" sz="1100" u="none" cap="none" strike="noStrike"/>
                        <a:t>2026 Q4</a:t>
                      </a:r>
                      <a:endParaRPr b="0" i="0" sz="1100" u="none" cap="none" strike="noStrike">
                        <a:latin typeface="Arial"/>
                        <a:ea typeface="Arial"/>
                        <a:cs typeface="Arial"/>
                        <a:sym typeface="Arial"/>
                      </a:endParaRPr>
                    </a:p>
                  </a:txBody>
                  <a:tcPr marT="6925" marB="0" marR="6925" marL="6925" anchor="b"/>
                </a:tc>
              </a:tr>
              <a:tr h="370850">
                <a:tc>
                  <a:txBody>
                    <a:bodyPr/>
                    <a:lstStyle/>
                    <a:p>
                      <a:pPr indent="0" lvl="0" marL="0" marR="0" rtl="0" algn="ctr">
                        <a:lnSpc>
                          <a:spcPct val="100000"/>
                        </a:lnSpc>
                        <a:spcBef>
                          <a:spcPts val="0"/>
                        </a:spcBef>
                        <a:spcAft>
                          <a:spcPts val="0"/>
                        </a:spcAft>
                        <a:buNone/>
                      </a:pPr>
                      <a:r>
                        <a:rPr lang="en-GB" sz="1100" u="none" cap="none" strike="noStrike"/>
                        <a:t>CV-23-04</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Launch of a GCP </a:t>
                      </a:r>
                      <a:br>
                        <a:rPr lang="en-GB" sz="1100" u="none" cap="none" strike="noStrike"/>
                      </a:br>
                      <a:r>
                        <a:rPr lang="en-GB" sz="1100" u="none" cap="none" strike="noStrike"/>
                        <a:t>Intercomparison Exercise</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2024 Q4</a:t>
                      </a:r>
                      <a:endParaRPr b="0" i="0" sz="1100" u="none" cap="none" strike="noStrike">
                        <a:latin typeface="Arial"/>
                        <a:ea typeface="Arial"/>
                        <a:cs typeface="Arial"/>
                        <a:sym typeface="Arial"/>
                      </a:endParaRPr>
                    </a:p>
                  </a:txBody>
                  <a:tcPr marT="5125" marB="0" marR="5125" marL="5125" anchor="b"/>
                </a:tc>
              </a:tr>
              <a:tr h="370850">
                <a:tc>
                  <a:txBody>
                    <a:bodyPr/>
                    <a:lstStyle/>
                    <a:p>
                      <a:pPr indent="0" lvl="0" marL="0" marR="0" rtl="0" algn="ctr">
                        <a:lnSpc>
                          <a:spcPct val="100000"/>
                        </a:lnSpc>
                        <a:spcBef>
                          <a:spcPts val="0"/>
                        </a:spcBef>
                        <a:spcAft>
                          <a:spcPts val="0"/>
                        </a:spcAft>
                        <a:buNone/>
                      </a:pPr>
                      <a:r>
                        <a:rPr lang="en-GB" sz="1100" u="none" cap="none" strike="noStrike"/>
                        <a:t>CV-23-05</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Retrieval and validation of high winds with combined active-passive microwave measurements</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2025 Q2</a:t>
                      </a:r>
                      <a:endParaRPr b="0" i="0" sz="1100" u="none" cap="none" strike="noStrike">
                        <a:latin typeface="Arial"/>
                        <a:ea typeface="Arial"/>
                        <a:cs typeface="Arial"/>
                        <a:sym typeface="Arial"/>
                      </a:endParaRPr>
                    </a:p>
                  </a:txBody>
                  <a:tcPr marT="5125" marB="0" marR="5125" marL="5125" anchor="b"/>
                </a:tc>
              </a:tr>
              <a:tr h="370850">
                <a:tc>
                  <a:txBody>
                    <a:bodyPr/>
                    <a:lstStyle/>
                    <a:p>
                      <a:pPr indent="0" lvl="0" marL="0" marR="0" rtl="0" algn="ctr">
                        <a:lnSpc>
                          <a:spcPct val="100000"/>
                        </a:lnSpc>
                        <a:spcBef>
                          <a:spcPts val="0"/>
                        </a:spcBef>
                        <a:spcAft>
                          <a:spcPts val="0"/>
                        </a:spcAft>
                        <a:buNone/>
                      </a:pPr>
                      <a:r>
                        <a:rPr lang="en-GB" sz="1100" u="none" cap="none" strike="noStrike"/>
                        <a:t>CV-23-06</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Retrieval and validation of sea surface atmospheric pressure with microwave remote sensing</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2025 Q2</a:t>
                      </a:r>
                      <a:endParaRPr b="0" i="0" sz="1100" u="none" cap="none" strike="noStrike">
                        <a:latin typeface="Arial"/>
                        <a:ea typeface="Arial"/>
                        <a:cs typeface="Arial"/>
                        <a:sym typeface="Arial"/>
                      </a:endParaRPr>
                    </a:p>
                  </a:txBody>
                  <a:tcPr marT="5125" marB="0" marR="5125" marL="5125" anchor="b"/>
                </a:tc>
              </a:tr>
            </a:tbl>
          </a:graphicData>
        </a:graphic>
      </p:graphicFrame>
      <p:sp>
        <p:nvSpPr>
          <p:cNvPr id="89" name="Google Shape;89;p3"/>
          <p:cNvSpPr/>
          <p:nvPr/>
        </p:nvSpPr>
        <p:spPr>
          <a:xfrm>
            <a:off x="0" y="4952144"/>
            <a:ext cx="2013735" cy="191356"/>
          </a:xfrm>
          <a:prstGeom prst="rect">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7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CEOS Work Plan</a:t>
            </a:r>
            <a:endParaRPr/>
          </a:p>
        </p:txBody>
      </p:sp>
      <p:graphicFrame>
        <p:nvGraphicFramePr>
          <p:cNvPr id="95" name="Google Shape;95;p74"/>
          <p:cNvGraphicFramePr/>
          <p:nvPr/>
        </p:nvGraphicFramePr>
        <p:xfrm>
          <a:off x="1524000" y="902970"/>
          <a:ext cx="3000000" cy="3000000"/>
        </p:xfrm>
        <a:graphic>
          <a:graphicData uri="http://schemas.openxmlformats.org/drawingml/2006/table">
            <a:tbl>
              <a:tblPr bandRow="1" firstRow="1">
                <a:noFill/>
                <a:tableStyleId>{0CE35D2A-39DF-4B68-AD1D-1DCFE707D399}</a:tableStyleId>
              </a:tblPr>
              <a:tblGrid>
                <a:gridCol w="2032000"/>
                <a:gridCol w="2455500"/>
                <a:gridCol w="1608500"/>
              </a:tblGrid>
              <a:tr h="370850">
                <a:tc>
                  <a:txBody>
                    <a:bodyPr/>
                    <a:lstStyle/>
                    <a:p>
                      <a:pPr indent="0" lvl="0" marL="0" marR="0" rtl="0" algn="ctr">
                        <a:lnSpc>
                          <a:spcPct val="100000"/>
                        </a:lnSpc>
                        <a:spcBef>
                          <a:spcPts val="0"/>
                        </a:spcBef>
                        <a:spcAft>
                          <a:spcPts val="0"/>
                        </a:spcAft>
                        <a:buNone/>
                      </a:pPr>
                      <a:r>
                        <a:rPr b="1" lang="en-GB" sz="1400" u="none" cap="none" strike="noStrike">
                          <a:solidFill>
                            <a:srgbClr val="92D050"/>
                          </a:solidFill>
                        </a:rPr>
                        <a:t>Number</a:t>
                      </a:r>
                      <a:endParaRPr/>
                    </a:p>
                  </a:txBody>
                  <a:tcPr marT="45725" marB="45725" marR="91450" marL="91450"/>
                </a:tc>
                <a:tc>
                  <a:txBody>
                    <a:bodyPr/>
                    <a:lstStyle/>
                    <a:p>
                      <a:pPr indent="0" lvl="0" marL="0" marR="0" rtl="0" algn="ctr">
                        <a:lnSpc>
                          <a:spcPct val="100000"/>
                        </a:lnSpc>
                        <a:spcBef>
                          <a:spcPts val="0"/>
                        </a:spcBef>
                        <a:spcAft>
                          <a:spcPts val="0"/>
                        </a:spcAft>
                        <a:buNone/>
                      </a:pPr>
                      <a:r>
                        <a:rPr b="1" lang="en-GB" sz="1400" u="none" cap="none" strike="noStrike">
                          <a:solidFill>
                            <a:srgbClr val="92D050"/>
                          </a:solidFill>
                        </a:rPr>
                        <a:t>Title</a:t>
                      </a:r>
                      <a:endParaRPr/>
                    </a:p>
                  </a:txBody>
                  <a:tcPr marT="45725" marB="45725" marR="91450" marL="91450"/>
                </a:tc>
                <a:tc>
                  <a:txBody>
                    <a:bodyPr/>
                    <a:lstStyle/>
                    <a:p>
                      <a:pPr indent="0" lvl="0" marL="0" marR="0" rtl="0" algn="ctr">
                        <a:lnSpc>
                          <a:spcPct val="100000"/>
                        </a:lnSpc>
                        <a:spcBef>
                          <a:spcPts val="0"/>
                        </a:spcBef>
                        <a:spcAft>
                          <a:spcPts val="0"/>
                        </a:spcAft>
                        <a:buNone/>
                      </a:pPr>
                      <a:r>
                        <a:rPr b="1" lang="en-GB" sz="1400" u="none" cap="none" strike="noStrike">
                          <a:solidFill>
                            <a:srgbClr val="92D050"/>
                          </a:solidFill>
                        </a:rPr>
                        <a:t>Completion Date </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lang="en-GB" sz="1100" u="none" cap="none" strike="noStrike"/>
                        <a:t>CV-20-03</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DEMIX</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2024 Q1</a:t>
                      </a:r>
                      <a:endParaRPr b="0" i="0" sz="1100" u="none" cap="none" strike="noStrike">
                        <a:latin typeface="Arial"/>
                        <a:ea typeface="Arial"/>
                        <a:cs typeface="Arial"/>
                        <a:sym typeface="Arial"/>
                      </a:endParaRPr>
                    </a:p>
                  </a:txBody>
                  <a:tcPr marT="5125" marB="0" marR="5125" marL="5125" anchor="b"/>
                </a:tc>
              </a:tr>
              <a:tr h="370850">
                <a:tc>
                  <a:txBody>
                    <a:bodyPr/>
                    <a:lstStyle/>
                    <a:p>
                      <a:pPr indent="0" lvl="0" marL="0" marR="0" rtl="0" algn="ctr">
                        <a:lnSpc>
                          <a:spcPct val="100000"/>
                        </a:lnSpc>
                        <a:spcBef>
                          <a:spcPts val="0"/>
                        </a:spcBef>
                        <a:spcAft>
                          <a:spcPts val="0"/>
                        </a:spcAft>
                        <a:buNone/>
                      </a:pPr>
                      <a:r>
                        <a:rPr lang="en-GB" sz="1100" u="none" cap="none" strike="noStrike"/>
                        <a:t>CV-17-01</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L1 top-of-atmosphere  interoperability</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2025 Q4</a:t>
                      </a:r>
                      <a:endParaRPr b="0" i="0" sz="1100" u="none" cap="none" strike="noStrike">
                        <a:latin typeface="Arial"/>
                        <a:ea typeface="Arial"/>
                        <a:cs typeface="Arial"/>
                        <a:sym typeface="Arial"/>
                      </a:endParaRPr>
                    </a:p>
                  </a:txBody>
                  <a:tcPr marT="5125" marB="0" marR="5125" marL="5125" anchor="b"/>
                </a:tc>
              </a:tr>
              <a:tr h="370850">
                <a:tc>
                  <a:txBody>
                    <a:bodyPr/>
                    <a:lstStyle/>
                    <a:p>
                      <a:pPr indent="0" lvl="0" marL="0" marR="0" rtl="0" algn="ctr">
                        <a:lnSpc>
                          <a:spcPct val="100000"/>
                        </a:lnSpc>
                        <a:spcBef>
                          <a:spcPts val="0"/>
                        </a:spcBef>
                        <a:spcAft>
                          <a:spcPts val="0"/>
                        </a:spcAft>
                        <a:buNone/>
                      </a:pPr>
                      <a:r>
                        <a:rPr lang="en-GB" sz="1100" u="none" cap="none" strike="noStrike"/>
                        <a:t>CV-14-03</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Workshop on state of the art for pre-flight calibration techniques</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2025 Q4</a:t>
                      </a:r>
                      <a:endParaRPr b="0" i="0" sz="1100" u="none" cap="none" strike="noStrike">
                        <a:latin typeface="Arial"/>
                        <a:ea typeface="Arial"/>
                        <a:cs typeface="Arial"/>
                        <a:sym typeface="Arial"/>
                      </a:endParaRPr>
                    </a:p>
                  </a:txBody>
                  <a:tcPr marT="5125" marB="0" marR="5125" marL="5125" anchor="b"/>
                </a:tc>
              </a:tr>
              <a:tr h="370850">
                <a:tc>
                  <a:txBody>
                    <a:bodyPr/>
                    <a:lstStyle/>
                    <a:p>
                      <a:pPr indent="0" lvl="0" marL="0" marR="0" rtl="0" algn="ctr">
                        <a:lnSpc>
                          <a:spcPct val="100000"/>
                        </a:lnSpc>
                        <a:spcBef>
                          <a:spcPts val="0"/>
                        </a:spcBef>
                        <a:spcAft>
                          <a:spcPts val="0"/>
                        </a:spcAft>
                        <a:buNone/>
                      </a:pPr>
                      <a:r>
                        <a:rPr lang="en-GB" sz="1100" u="none" cap="none" strike="noStrike"/>
                        <a:t>CV-20-01</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Surface Reflectance measurements Intercomparison eXercise for vegetation (SRIX 4Veg)</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2024 Q4</a:t>
                      </a:r>
                      <a:endParaRPr b="0" i="0" sz="1100" u="none" cap="none" strike="noStrike">
                        <a:latin typeface="Arial"/>
                        <a:ea typeface="Arial"/>
                        <a:cs typeface="Arial"/>
                        <a:sym typeface="Arial"/>
                      </a:endParaRPr>
                    </a:p>
                  </a:txBody>
                  <a:tcPr marT="5125" marB="0" marR="5125" marL="5125" anchor="b"/>
                </a:tc>
              </a:tr>
              <a:tr h="370850">
                <a:tc>
                  <a:txBody>
                    <a:bodyPr/>
                    <a:lstStyle/>
                    <a:p>
                      <a:pPr indent="0" lvl="0" marL="0" marR="0" rtl="0" algn="ctr">
                        <a:lnSpc>
                          <a:spcPct val="100000"/>
                        </a:lnSpc>
                        <a:spcBef>
                          <a:spcPts val="0"/>
                        </a:spcBef>
                        <a:spcAft>
                          <a:spcPts val="0"/>
                        </a:spcAft>
                        <a:buNone/>
                      </a:pPr>
                      <a:r>
                        <a:rPr lang="en-GB" sz="1100" u="none" cap="none" strike="noStrike"/>
                        <a:t>CV-17-01</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L1 top-of-atmosphere  interoperability</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2025 Q4</a:t>
                      </a:r>
                      <a:endParaRPr b="0" i="0" sz="1100" u="none" cap="none" strike="noStrike">
                        <a:latin typeface="Arial"/>
                        <a:ea typeface="Arial"/>
                        <a:cs typeface="Arial"/>
                        <a:sym typeface="Arial"/>
                      </a:endParaRPr>
                    </a:p>
                  </a:txBody>
                  <a:tcPr marT="5125" marB="0" marR="5125" marL="5125" anchor="b"/>
                </a:tc>
              </a:tr>
              <a:tr h="370850">
                <a:tc>
                  <a:txBody>
                    <a:bodyPr/>
                    <a:lstStyle/>
                    <a:p>
                      <a:pPr indent="0" lvl="0" marL="0" marR="0" rtl="0" algn="ctr">
                        <a:lnSpc>
                          <a:spcPct val="100000"/>
                        </a:lnSpc>
                        <a:spcBef>
                          <a:spcPts val="0"/>
                        </a:spcBef>
                        <a:spcAft>
                          <a:spcPts val="0"/>
                        </a:spcAft>
                        <a:buNone/>
                      </a:pPr>
                      <a:r>
                        <a:rPr lang="en-GB" sz="1100" u="none" cap="none" strike="noStrike"/>
                        <a:t>CV-14-03</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Workshop on state of the art for pre-flight calibration techniques</a:t>
                      </a:r>
                      <a:endParaRPr b="0" i="0" sz="1100" u="none" cap="none" strike="noStrike">
                        <a:latin typeface="Arial"/>
                        <a:ea typeface="Arial"/>
                        <a:cs typeface="Arial"/>
                        <a:sym typeface="Arial"/>
                      </a:endParaRPr>
                    </a:p>
                  </a:txBody>
                  <a:tcPr marT="5125" marB="0" marR="5125" marL="5125" anchor="b"/>
                </a:tc>
                <a:tc>
                  <a:txBody>
                    <a:bodyPr/>
                    <a:lstStyle/>
                    <a:p>
                      <a:pPr indent="0" lvl="0" marL="0" marR="0" rtl="0" algn="ctr">
                        <a:lnSpc>
                          <a:spcPct val="100000"/>
                        </a:lnSpc>
                        <a:spcBef>
                          <a:spcPts val="0"/>
                        </a:spcBef>
                        <a:spcAft>
                          <a:spcPts val="0"/>
                        </a:spcAft>
                        <a:buNone/>
                      </a:pPr>
                      <a:r>
                        <a:rPr lang="en-GB" sz="1100" u="none" cap="none" strike="noStrike"/>
                        <a:t>2025 Q4</a:t>
                      </a:r>
                      <a:endParaRPr b="0" i="0" sz="1100" u="none" cap="none" strike="noStrike">
                        <a:latin typeface="Arial"/>
                        <a:ea typeface="Arial"/>
                        <a:cs typeface="Arial"/>
                        <a:sym typeface="Arial"/>
                      </a:endParaRPr>
                    </a:p>
                  </a:txBody>
                  <a:tcPr marT="5125" marB="0" marR="5125" marL="5125" anchor="b"/>
                </a:tc>
              </a:tr>
            </a:tbl>
          </a:graphicData>
        </a:graphic>
      </p:graphicFrame>
      <p:sp>
        <p:nvSpPr>
          <p:cNvPr id="96" name="Google Shape;96;p74"/>
          <p:cNvSpPr/>
          <p:nvPr/>
        </p:nvSpPr>
        <p:spPr>
          <a:xfrm>
            <a:off x="0" y="4952144"/>
            <a:ext cx="2013735" cy="191356"/>
          </a:xfrm>
          <a:prstGeom prst="rect">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75"/>
          <p:cNvSpPr txBox="1"/>
          <p:nvPr>
            <p:ph idx="1" type="body"/>
          </p:nvPr>
        </p:nvSpPr>
        <p:spPr>
          <a:xfrm>
            <a:off x="522300" y="82320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GB"/>
              <a:t>SIT-39, Tokyo (April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GeoIgnite, Ottawa (May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SatSummit, Washington DC (May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World Biodiversity Summit, Davos (June 2024) </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UN COPUOS, Vienna (June 2024)</a:t>
            </a:r>
            <a:endParaRPr/>
          </a:p>
          <a:p>
            <a:pPr indent="-361950" lvl="0" marL="457200" marR="0" rtl="0" algn="l">
              <a:lnSpc>
                <a:spcPct val="150000"/>
              </a:lnSpc>
              <a:spcBef>
                <a:spcPts val="800"/>
              </a:spcBef>
              <a:spcAft>
                <a:spcPts val="0"/>
              </a:spcAft>
              <a:buClr>
                <a:schemeClr val="dk1"/>
              </a:buClr>
              <a:buSzPts val="2100"/>
              <a:buFont typeface="Montserrat"/>
              <a:buChar char="❖"/>
            </a:pPr>
            <a:r>
              <a:rPr lang="en-GB"/>
              <a:t>IGARSS, Athens (July 2024)</a:t>
            </a:r>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102" name="Google Shape;102;p7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CEO Events</a:t>
            </a:r>
            <a:endParaRPr/>
          </a:p>
        </p:txBody>
      </p:sp>
      <p:sp>
        <p:nvSpPr>
          <p:cNvPr id="103" name="Google Shape;103;p75"/>
          <p:cNvSpPr/>
          <p:nvPr/>
        </p:nvSpPr>
        <p:spPr>
          <a:xfrm>
            <a:off x="0" y="4952144"/>
            <a:ext cx="2013735" cy="191356"/>
          </a:xfrm>
          <a:prstGeom prst="rect">
            <a:avLst/>
          </a:prstGeom>
          <a:solidFill>
            <a:srgbClr val="7F7F7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9"/>
          <p:cNvSpPr txBox="1"/>
          <p:nvPr>
            <p:ph type="title"/>
          </p:nvPr>
        </p:nvSpPr>
        <p:spPr>
          <a:xfrm>
            <a:off x="132036" y="-76273"/>
            <a:ext cx="7219378" cy="2979484"/>
          </a:xfrm>
          <a:prstGeom prst="rect">
            <a:avLst/>
          </a:prstGeom>
          <a:noFill/>
          <a:ln>
            <a:noFill/>
          </a:ln>
        </p:spPr>
        <p:txBody>
          <a:bodyPr anchorCtr="0" anchor="t" bIns="34275" lIns="68550" spcFirstLastPara="1" rIns="68550" wrap="square" tIns="34275">
            <a:noAutofit/>
          </a:bodyPr>
          <a:lstStyle/>
          <a:p>
            <a:pPr indent="0" lvl="0" marL="0" rtl="0" algn="l">
              <a:lnSpc>
                <a:spcPct val="115000"/>
              </a:lnSpc>
              <a:spcBef>
                <a:spcPts val="0"/>
              </a:spcBef>
              <a:spcAft>
                <a:spcPts val="0"/>
              </a:spcAft>
              <a:buSzPts val="8000"/>
              <a:buNone/>
            </a:pPr>
            <a:br>
              <a:rPr lang="en-GB" sz="3200">
                <a:latin typeface="Montserrat"/>
                <a:ea typeface="Montserrat"/>
                <a:cs typeface="Montserrat"/>
                <a:sym typeface="Montserrat"/>
              </a:rPr>
            </a:br>
            <a:r>
              <a:rPr lang="en-GB" sz="3200">
                <a:latin typeface="Montserrat"/>
                <a:ea typeface="Montserrat"/>
                <a:cs typeface="Montserrat"/>
                <a:sym typeface="Montserrat"/>
              </a:rPr>
              <a:t>Thanks for listening, contact me: </a:t>
            </a:r>
            <a:r>
              <a:rPr lang="en-GB" sz="3200" u="sng">
                <a:solidFill>
                  <a:schemeClr val="hlink"/>
                </a:solidFill>
                <a:latin typeface="Montserrat"/>
                <a:ea typeface="Montserrat"/>
                <a:cs typeface="Montserrat"/>
                <a:sym typeface="Montserrat"/>
                <a:hlinkClick r:id="rId3"/>
              </a:rPr>
              <a:t>executive_officer@lists.ceos.org</a:t>
            </a:r>
            <a:br>
              <a:rPr lang="en-GB" sz="3200">
                <a:latin typeface="Montserrat"/>
                <a:ea typeface="Montserrat"/>
                <a:cs typeface="Montserrat"/>
                <a:sym typeface="Montserrat"/>
              </a:rPr>
            </a:br>
            <a:r>
              <a:rPr lang="en-GB" sz="3200">
                <a:latin typeface="Montserrat"/>
                <a:ea typeface="Montserrat"/>
                <a:cs typeface="Montserrat"/>
                <a:sym typeface="Montserrat"/>
              </a:rPr>
              <a:t>Please copy: steven_ramage@outlook.com</a:t>
            </a:r>
            <a:endParaRPr i="1" sz="3200">
              <a:latin typeface="Montserrat"/>
              <a:ea typeface="Montserrat"/>
              <a:cs typeface="Montserrat"/>
              <a:sym typeface="Montserrat"/>
            </a:endParaRPr>
          </a:p>
        </p:txBody>
      </p:sp>
      <p:sp>
        <p:nvSpPr>
          <p:cNvPr id="109" name="Google Shape;109;p9"/>
          <p:cNvSpPr/>
          <p:nvPr/>
        </p:nvSpPr>
        <p:spPr>
          <a:xfrm>
            <a:off x="5416714" y="2934783"/>
            <a:ext cx="3624707" cy="1953989"/>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i="0" sz="1650" u="none" cap="none" strike="noStrike">
              <a:solidFill>
                <a:schemeClr val="accent1"/>
              </a:solidFill>
              <a:latin typeface="Montserrat"/>
              <a:ea typeface="Montserrat"/>
              <a:cs typeface="Montserrat"/>
              <a:sym typeface="Montserrat"/>
            </a:endParaRPr>
          </a:p>
        </p:txBody>
      </p:sp>
      <p:sp>
        <p:nvSpPr>
          <p:cNvPr id="110" name="Google Shape;110;p9"/>
          <p:cNvSpPr txBox="1"/>
          <p:nvPr/>
        </p:nvSpPr>
        <p:spPr>
          <a:xfrm>
            <a:off x="5566200" y="3511250"/>
            <a:ext cx="35778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Steven Ramage </a:t>
            </a:r>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Agenda Item 1.4</a:t>
            </a:r>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WGCV-53</a:t>
            </a:r>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5-8 March 2023</a:t>
            </a:r>
            <a:endParaRPr/>
          </a:p>
          <a:p>
            <a:pPr indent="0" lvl="0" marL="0" marR="0" rtl="0" algn="r">
              <a:lnSpc>
                <a:spcPct val="115000"/>
              </a:lnSpc>
              <a:spcBef>
                <a:spcPts val="0"/>
              </a:spcBef>
              <a:spcAft>
                <a:spcPts val="0"/>
              </a:spcAft>
              <a:buClr>
                <a:srgbClr val="000000"/>
              </a:buClr>
              <a:buSzPts val="1700"/>
              <a:buFont typeface="Arial"/>
              <a:buNone/>
            </a:pPr>
            <a:r>
              <a:rPr b="1" i="0" lang="en-GB" sz="1700" u="none" cap="none" strike="noStrike">
                <a:solidFill>
                  <a:schemeClr val="accent1"/>
                </a:solidFill>
                <a:latin typeface="Montserrat"/>
                <a:ea typeface="Montserrat"/>
                <a:cs typeface="Montserrat"/>
                <a:sym typeface="Montserrat"/>
              </a:rPr>
              <a:t>CONAE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