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956">
          <p15:clr>
            <a:srgbClr val="A4A3A4"/>
          </p15:clr>
        </p15:guide>
        <p15:guide id="2" pos="222">
          <p15:clr>
            <a:srgbClr val="A4A3A4"/>
          </p15:clr>
        </p15:guide>
        <p15:guide id="3" pos="5108">
          <p15:clr>
            <a:srgbClr val="A4A3A4"/>
          </p15:clr>
        </p15:guide>
        <p15:guide id="4" orient="horz" pos="300">
          <p15:clr>
            <a:srgbClr val="A4A3A4"/>
          </p15:clr>
        </p15:guide>
        <p15:guide id="5" orient="horz" pos="459">
          <p15:clr>
            <a:srgbClr val="A4A3A4"/>
          </p15:clr>
        </p15:guide>
        <p15:guide id="6" orient="horz" pos="1447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htDUZAPHkLlxZs+Smfzt+mFX2r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956" orient="horz"/>
        <p:guide pos="222"/>
        <p:guide pos="5108"/>
        <p:guide pos="300" orient="horz"/>
        <p:guide pos="459" orient="horz"/>
        <p:guide pos="144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6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1.jpg"/><Relationship Id="rId4" Type="http://schemas.openxmlformats.org/officeDocument/2006/relationships/image" Target="../media/image1.jp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5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s-E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En blanco">
  <p:cSld name="7_En blanc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" name="Google Shape;36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s-E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8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s-E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7" name="Google Shape;57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s-E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12.png"/><Relationship Id="rId6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s-ES" sz="7500"/>
              <a:t>WGCV-53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i="1" lang="es-ES" sz="4000"/>
              <a:t>CONAE’s Welcome Presentation</a:t>
            </a:r>
            <a:endParaRPr i="1" sz="4000"/>
          </a:p>
        </p:txBody>
      </p:sp>
      <p:sp>
        <p:nvSpPr>
          <p:cNvPr id="69" name="Google Shape;69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Laura Frulla, CONAE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1.2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Córdoba, Argentina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5th - 8th March 2024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/>
          <p:nvPr/>
        </p:nvSpPr>
        <p:spPr>
          <a:xfrm>
            <a:off x="1274763" y="964100"/>
            <a:ext cx="3178176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Baseline Mission</a:t>
            </a:r>
            <a:endParaRPr/>
          </a:p>
          <a:p>
            <a:pPr indent="0" lvl="1" marL="805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(fixed acquisitions)</a:t>
            </a:r>
            <a:endParaRPr/>
          </a:p>
        </p:txBody>
      </p:sp>
      <p:sp>
        <p:nvSpPr>
          <p:cNvPr id="231" name="Google Shape;231;p10"/>
          <p:cNvSpPr/>
          <p:nvPr/>
        </p:nvSpPr>
        <p:spPr>
          <a:xfrm>
            <a:off x="4461575" y="968862"/>
            <a:ext cx="3042715" cy="1071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Foreground Mission</a:t>
            </a: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(variable acquisitions)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0" marL="27305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7422738" y="964100"/>
            <a:ext cx="3082925" cy="1524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 Mission</a:t>
            </a: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(useful data base)</a:t>
            </a:r>
            <a:endParaRPr b="0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33" name="Google Shape;2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195" y="5797923"/>
            <a:ext cx="2450923" cy="7510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10"/>
          <p:cNvCxnSpPr/>
          <p:nvPr/>
        </p:nvCxnSpPr>
        <p:spPr>
          <a:xfrm>
            <a:off x="4513264" y="1030489"/>
            <a:ext cx="0" cy="5508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10"/>
          <p:cNvCxnSpPr/>
          <p:nvPr/>
        </p:nvCxnSpPr>
        <p:spPr>
          <a:xfrm>
            <a:off x="7443789" y="1029600"/>
            <a:ext cx="0" cy="5508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36" name="Google Shape;236;p10"/>
          <p:cNvGrpSpPr/>
          <p:nvPr/>
        </p:nvGrpSpPr>
        <p:grpSpPr>
          <a:xfrm>
            <a:off x="3244852" y="2306715"/>
            <a:ext cx="1033463" cy="1558924"/>
            <a:chOff x="1180" y="1559"/>
            <a:chExt cx="651" cy="982"/>
          </a:xfrm>
        </p:grpSpPr>
        <p:sp>
          <p:nvSpPr>
            <p:cNvPr id="237" name="Google Shape;237;p10"/>
            <p:cNvSpPr/>
            <p:nvPr/>
          </p:nvSpPr>
          <p:spPr>
            <a:xfrm>
              <a:off x="1180" y="1559"/>
              <a:ext cx="650" cy="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8" name="Google Shape;238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80" y="1559"/>
              <a:ext cx="651" cy="9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10"/>
          <p:cNvSpPr/>
          <p:nvPr/>
        </p:nvSpPr>
        <p:spPr>
          <a:xfrm>
            <a:off x="1254127" y="1691175"/>
            <a:ext cx="3179763" cy="183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7650" lvl="1" marL="3286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s-E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soil moisture</a:t>
            </a:r>
            <a:endParaRPr/>
          </a:p>
          <a:p>
            <a:pPr indent="0" lvl="1" marL="2619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(Pampas)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1335088" y="3921064"/>
            <a:ext cx="3178176" cy="18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 calibration: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⮲"/>
            </a:pPr>
            <a:r>
              <a:rPr b="0" i="0" lang="es-E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rain forest</a:t>
            </a:r>
            <a:endParaRPr b="0" i="0" sz="2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⮲"/>
            </a:pPr>
            <a:r>
              <a:rPr b="0" i="0" lang="es-E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 point targets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⮲"/>
            </a:pPr>
            <a:r>
              <a:rPr b="0" i="0" lang="es-E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doldrums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0"/>
          <p:cNvSpPr/>
          <p:nvPr/>
        </p:nvSpPr>
        <p:spPr>
          <a:xfrm>
            <a:off x="4365624" y="1971469"/>
            <a:ext cx="3195638" cy="1553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8288" lvl="1" marL="3476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endParaRPr/>
          </a:p>
        </p:txBody>
      </p:sp>
      <p:grpSp>
        <p:nvGrpSpPr>
          <p:cNvPr id="242" name="Google Shape;242;p10"/>
          <p:cNvGrpSpPr/>
          <p:nvPr/>
        </p:nvGrpSpPr>
        <p:grpSpPr>
          <a:xfrm>
            <a:off x="7250115" y="1601441"/>
            <a:ext cx="4941886" cy="5172868"/>
            <a:chOff x="7250115" y="1601441"/>
            <a:chExt cx="4941886" cy="5172868"/>
          </a:xfrm>
        </p:grpSpPr>
        <p:grpSp>
          <p:nvGrpSpPr>
            <p:cNvPr id="243" name="Google Shape;243;p10"/>
            <p:cNvGrpSpPr/>
            <p:nvPr/>
          </p:nvGrpSpPr>
          <p:grpSpPr>
            <a:xfrm>
              <a:off x="7350127" y="4529594"/>
              <a:ext cx="4841874" cy="2244715"/>
              <a:chOff x="5977876" y="4325476"/>
              <a:chExt cx="4550798" cy="2245816"/>
            </a:xfrm>
          </p:grpSpPr>
          <p:pic>
            <p:nvPicPr>
              <p:cNvPr descr="http://1.bp.blogspot.com/-JS5zCufmF10/TcC-vG4Z9II/AAAAAAAAAA4/YmoJ6WKai5o/s1600/BXK15810_selva-amazonica-ariau-am800%255B1%255D.jpg" id="244" name="Google Shape;244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8916"/>
              <a:stretch/>
            </p:blipFill>
            <p:spPr>
              <a:xfrm>
                <a:off x="8150573" y="5440950"/>
                <a:ext cx="2378101" cy="8935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5" name="Google Shape;245;p10"/>
              <p:cNvSpPr/>
              <p:nvPr/>
            </p:nvSpPr>
            <p:spPr>
              <a:xfrm>
                <a:off x="5977876" y="4325476"/>
                <a:ext cx="3196004" cy="22458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-271463" lvl="1" marL="271463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Noto Sans Symbols"/>
                  <a:buChar char="⮚"/>
                </a:pPr>
                <a:r>
                  <a:rPr b="0" i="0" lang="es-ES" sz="2400" u="none" cap="none" strike="noStrike">
                    <a:solidFill>
                      <a:srgbClr val="0000FF"/>
                    </a:solidFill>
                    <a:latin typeface="Arial"/>
                    <a:ea typeface="Arial"/>
                    <a:cs typeface="Arial"/>
                    <a:sym typeface="Arial"/>
                  </a:rPr>
                  <a:t>Latinamerica </a:t>
                </a:r>
                <a:r>
                  <a:rPr b="0" i="0" lang="es-ES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and the </a:t>
                </a:r>
                <a:r>
                  <a:rPr b="0" i="0" lang="es-ES" sz="2400" u="none" cap="none" strike="noStrike">
                    <a:solidFill>
                      <a:srgbClr val="0000FF"/>
                    </a:solidFill>
                    <a:latin typeface="Arial"/>
                    <a:ea typeface="Arial"/>
                    <a:cs typeface="Arial"/>
                    <a:sym typeface="Arial"/>
                  </a:rPr>
                  <a:t>rest of the world</a:t>
                </a:r>
                <a:r>
                  <a:rPr b="0" i="0" lang="es-ES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</a:t>
                </a:r>
                <a:endParaRPr/>
              </a:p>
              <a:p>
                <a:pPr indent="-152400" lvl="1" marL="410317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Noto Sans Symbols"/>
                  <a:buChar char="⮲"/>
                </a:pPr>
                <a:r>
                  <a:rPr b="0" i="0" lang="es-ES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biomass</a:t>
                </a:r>
                <a:endParaRPr/>
              </a:p>
              <a:p>
                <a:pPr indent="-152400" lvl="1" marL="410317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Noto Sans Symbols"/>
                  <a:buChar char="⮲"/>
                </a:pPr>
                <a:r>
                  <a:rPr b="0" i="0" lang="es-ES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polar zones</a:t>
                </a:r>
                <a:endParaRPr/>
              </a:p>
            </p:txBody>
          </p:sp>
        </p:grpSp>
        <p:sp>
          <p:nvSpPr>
            <p:cNvPr id="246" name="Google Shape;246;p10"/>
            <p:cNvSpPr/>
            <p:nvPr/>
          </p:nvSpPr>
          <p:spPr>
            <a:xfrm>
              <a:off x="7250115" y="1601441"/>
              <a:ext cx="3368675" cy="30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249122" lvl="1" marL="32972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⮚"/>
              </a:pPr>
              <a:r>
                <a:rPr b="0" i="0" lang="es-ES" sz="24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Argentina</a:t>
              </a:r>
              <a:r>
                <a:rPr b="0" i="0" lang="es-E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  <a:p>
              <a:pPr indent="-152400" lvl="1" marL="41031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⮲"/>
              </a:pPr>
              <a:r>
                <a:rPr b="0" i="0" lang="es-E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emergencies</a:t>
              </a:r>
              <a:endParaRPr/>
            </a:p>
            <a:p>
              <a:pPr indent="-152400" lvl="1" marL="41031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⮲"/>
              </a:pPr>
              <a:r>
                <a:rPr b="0" i="0" lang="es-E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maritime control</a:t>
              </a:r>
              <a:endParaRPr/>
            </a:p>
            <a:p>
              <a:pPr indent="-152400" lvl="1" marL="41031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⮲"/>
              </a:pPr>
              <a:r>
                <a:rPr b="0" i="0" lang="es-E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biomass</a:t>
              </a:r>
              <a:endParaRPr/>
            </a:p>
            <a:p>
              <a:pPr indent="-295275" lvl="1" marL="6254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⮲"/>
              </a:pPr>
              <a:r>
                <a:rPr b="0" i="0" lang="es-E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Los Andes (tectonic plates and glaciers movement)</a:t>
              </a:r>
              <a:endParaRPr/>
            </a:p>
          </p:txBody>
        </p:sp>
      </p:grpSp>
      <p:sp>
        <p:nvSpPr>
          <p:cNvPr id="247" name="Google Shape;247;p10"/>
          <p:cNvSpPr txBox="1"/>
          <p:nvPr/>
        </p:nvSpPr>
        <p:spPr>
          <a:xfrm>
            <a:off x="165600" y="39600"/>
            <a:ext cx="96084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SAOCOM Mission Acquisition Strategy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 rot="-1783900">
            <a:off x="374872" y="2912858"/>
            <a:ext cx="11377937" cy="830997"/>
          </a:xfrm>
          <a:prstGeom prst="rect">
            <a:avLst/>
          </a:prstGeom>
          <a:solidFill>
            <a:srgbClr val="FFCC00">
              <a:alpha val="819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https://www.argentina.gob.ar/ciencia/conae/saocom-1-acquisition-plans-downloads-0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/>
          <p:nvPr/>
        </p:nvSpPr>
        <p:spPr>
          <a:xfrm>
            <a:off x="176400" y="176400"/>
            <a:ext cx="96084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0" i="0" lang="es-E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SAOCOM Data Access</a:t>
            </a:r>
            <a:r>
              <a:rPr b="0" i="0" lang="es-E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(1/2)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11"/>
          <p:cNvSpPr txBox="1"/>
          <p:nvPr/>
        </p:nvSpPr>
        <p:spPr>
          <a:xfrm>
            <a:off x="532762" y="1596686"/>
            <a:ext cx="10839015" cy="1671594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-263525" lvl="0" marL="263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SAOCOM Catalogue can be navigated freely to identify already existing data. Upon registration, quicklooks can be seen: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https://catalogos.conae.gov.ar/catalogo/catalogoSat.html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7013317" y="3737340"/>
            <a:ext cx="4165248" cy="1225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u_inter@conae.gov.ar</a:t>
            </a:r>
            <a:endParaRPr/>
          </a:p>
          <a:p>
            <a:pPr indent="0" lvl="2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(outside ASI exclusivity area)</a:t>
            </a:r>
            <a:endParaRPr b="0" i="0" sz="2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1"/>
          <p:cNvSpPr txBox="1"/>
          <p:nvPr/>
        </p:nvSpPr>
        <p:spPr>
          <a:xfrm>
            <a:off x="884770" y="3832194"/>
            <a:ext cx="2162860" cy="928482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agreement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3047631" y="4126960"/>
            <a:ext cx="922713" cy="27244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2839812" y="3885590"/>
            <a:ext cx="91440" cy="76162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1"/>
          <p:cNvSpPr txBox="1"/>
          <p:nvPr/>
        </p:nvSpPr>
        <p:spPr>
          <a:xfrm>
            <a:off x="3920469" y="3974203"/>
            <a:ext cx="2344189" cy="577961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Licence of Use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6172823" y="4126960"/>
            <a:ext cx="921600" cy="27244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0722" y="4671015"/>
            <a:ext cx="3347842" cy="180187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1"/>
          <p:cNvSpPr txBox="1"/>
          <p:nvPr/>
        </p:nvSpPr>
        <p:spPr>
          <a:xfrm>
            <a:off x="527506" y="3275105"/>
            <a:ext cx="10839015" cy="6335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-263525" lvl="0" marL="263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access the data: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884768" y="4589110"/>
            <a:ext cx="4392311" cy="539364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one-click possibility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299" y="1044466"/>
            <a:ext cx="10835047" cy="549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47128" y="950400"/>
            <a:ext cx="3933472" cy="577961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click possibility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 txBox="1"/>
          <p:nvPr/>
        </p:nvSpPr>
        <p:spPr>
          <a:xfrm>
            <a:off x="176400" y="176400"/>
            <a:ext cx="96084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0" i="0" lang="es-E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SAOCOM Data Access</a:t>
            </a:r>
            <a:r>
              <a:rPr b="0" i="0" lang="es-E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(2/2)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 rot="-1240672">
            <a:off x="-330358" y="3260518"/>
            <a:ext cx="12829348" cy="461665"/>
          </a:xfrm>
          <a:prstGeom prst="rect">
            <a:avLst/>
          </a:prstGeom>
          <a:solidFill>
            <a:srgbClr val="FFCC00">
              <a:alpha val="819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https://registro.conae.gov.ar/login/login/</a:t>
            </a:r>
            <a:endParaRPr b="0" i="0" sz="2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/>
          <p:nvPr>
            <p:ph type="title"/>
          </p:nvPr>
        </p:nvSpPr>
        <p:spPr>
          <a:xfrm>
            <a:off x="482953" y="2420811"/>
            <a:ext cx="6157185" cy="1623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s-ES" sz="7500"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>
            <p:ph type="title"/>
          </p:nvPr>
        </p:nvSpPr>
        <p:spPr>
          <a:xfrm>
            <a:off x="176400" y="176400"/>
            <a:ext cx="9609796" cy="772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/>
              <a:t>The Argentine National Space Plan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479425" y="1313398"/>
            <a:ext cx="11231567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years strategic plan, periodically updated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governs the activities and projects of CONAE since 1994 without interruption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objective: Go to space to observe the Earth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decision-making more efficient in the public and private sectors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the development of the national industry, both in the upstream and downstream sectors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and motivate national developments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Foster national and international cooperation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type="title"/>
          </p:nvPr>
        </p:nvSpPr>
        <p:spPr>
          <a:xfrm>
            <a:off x="176400" y="176400"/>
            <a:ext cx="9609796" cy="831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ES"/>
              <a:t>CONAE´s Main Activities 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1892" y="1014513"/>
            <a:ext cx="9151735" cy="556699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 txBox="1"/>
          <p:nvPr/>
        </p:nvSpPr>
        <p:spPr>
          <a:xfrm>
            <a:off x="3264356" y="804365"/>
            <a:ext cx="6118689" cy="5770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Noto Sans Symbols"/>
              <a:buNone/>
            </a:pPr>
            <a:r>
              <a:t/>
            </a:r>
            <a:endParaRPr b="1" i="0" sz="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254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✔"/>
            </a:pPr>
            <a:r>
              <a:rPr b="1" i="0" lang="es-E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Receiving stations operation</a:t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254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✔"/>
            </a:pPr>
            <a:r>
              <a:rPr b="1" i="0" lang="es-E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Satelite monitoring and command</a:t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254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✔"/>
            </a:pPr>
            <a:r>
              <a:rPr b="1" i="0" lang="es-E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Integration and test activities in dedicated laboratories</a:t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254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✔"/>
            </a:pPr>
            <a:r>
              <a:rPr b="1" i="0" lang="es-E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 reception and storage</a:t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254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✔"/>
            </a:pPr>
            <a:r>
              <a:rPr b="1" i="0" lang="es-E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 processing and EO products generation</a:t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254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✔"/>
            </a:pPr>
            <a:r>
              <a:rPr b="1" i="0" lang="es-E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 distribution</a:t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254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✔"/>
            </a:pPr>
            <a:r>
              <a:rPr b="1" i="0" lang="es-E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Education, capacity building and user training (Gulich Institute)</a:t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254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✔"/>
            </a:pPr>
            <a:r>
              <a:rPr b="1" i="0" lang="es-E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Satellite missions development</a:t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6254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✔"/>
            </a:pPr>
            <a:r>
              <a:rPr b="1" i="0" lang="es-E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Access to space</a:t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8336543" y="2730811"/>
            <a:ext cx="2712457" cy="707886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Ground Receiving  Stations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3"/>
          <p:cNvGrpSpPr/>
          <p:nvPr/>
        </p:nvGrpSpPr>
        <p:grpSpPr>
          <a:xfrm>
            <a:off x="8924104" y="3429370"/>
            <a:ext cx="3306945" cy="3111991"/>
            <a:chOff x="8924104" y="3429370"/>
            <a:chExt cx="3306945" cy="3111991"/>
          </a:xfrm>
        </p:grpSpPr>
        <p:sp>
          <p:nvSpPr>
            <p:cNvPr id="85" name="Google Shape;85;p3"/>
            <p:cNvSpPr txBox="1"/>
            <p:nvPr/>
          </p:nvSpPr>
          <p:spPr>
            <a:xfrm>
              <a:off x="9796393" y="5341032"/>
              <a:ext cx="2085827" cy="120032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s-E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Belgrano II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s-E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77° 52′ 25″ 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s-E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34° 37′ 39″ W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" name="Google Shape;86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924104" y="3429370"/>
              <a:ext cx="3306945" cy="2013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" name="Google Shape;87;p3"/>
          <p:cNvGrpSpPr/>
          <p:nvPr/>
        </p:nvGrpSpPr>
        <p:grpSpPr>
          <a:xfrm>
            <a:off x="9034292" y="1030460"/>
            <a:ext cx="3160703" cy="1718790"/>
            <a:chOff x="9034292" y="1030460"/>
            <a:chExt cx="3160703" cy="1718790"/>
          </a:xfrm>
        </p:grpSpPr>
        <p:pic>
          <p:nvPicPr>
            <p:cNvPr id="88" name="Google Shape;88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034853" y="1037830"/>
              <a:ext cx="3160142" cy="1711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3"/>
            <p:cNvSpPr txBox="1"/>
            <p:nvPr/>
          </p:nvSpPr>
          <p:spPr>
            <a:xfrm>
              <a:off x="9034292" y="1030460"/>
              <a:ext cx="1165621" cy="46166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s-E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ETTdF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" name="Google Shape;9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56943" y="4161186"/>
            <a:ext cx="1577629" cy="2423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4"/>
          <p:cNvGrpSpPr/>
          <p:nvPr/>
        </p:nvGrpSpPr>
        <p:grpSpPr>
          <a:xfrm>
            <a:off x="232986" y="1079910"/>
            <a:ext cx="4738614" cy="3916890"/>
            <a:chOff x="232986" y="1079910"/>
            <a:chExt cx="4738614" cy="3916890"/>
          </a:xfrm>
        </p:grpSpPr>
        <p:pic>
          <p:nvPicPr>
            <p:cNvPr id="96" name="Google Shape;96;p4"/>
            <p:cNvPicPr preferRelativeResize="0"/>
            <p:nvPr/>
          </p:nvPicPr>
          <p:blipFill rotWithShape="1">
            <a:blip r:embed="rId3">
              <a:alphaModFix/>
            </a:blip>
            <a:srcRect b="7032" l="4519" r="5107" t="10929"/>
            <a:stretch/>
          </p:blipFill>
          <p:spPr>
            <a:xfrm>
              <a:off x="338400" y="1141200"/>
              <a:ext cx="4633200" cy="385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4"/>
            <p:cNvSpPr txBox="1"/>
            <p:nvPr/>
          </p:nvSpPr>
          <p:spPr>
            <a:xfrm>
              <a:off x="232986" y="1079910"/>
              <a:ext cx="315054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4488" lvl="0" marL="34448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400"/>
                <a:buFont typeface="Noto Sans Symbols"/>
                <a:buChar char="✔"/>
              </a:pPr>
              <a:r>
                <a:rPr b="0" i="0" lang="es-ES" sz="24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Q4 2024 / Q1 2025</a:t>
              </a:r>
              <a:endParaRPr b="0" i="0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 txBox="1"/>
            <p:nvPr/>
          </p:nvSpPr>
          <p:spPr>
            <a:xfrm>
              <a:off x="1160774" y="1490103"/>
              <a:ext cx="3006502" cy="539483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ctr" dir="3600000" dist="50800">
                <a:srgbClr val="000000"/>
              </a:outerShdw>
            </a:effectLst>
          </p:spPr>
          <p:txBody>
            <a:bodyPr anchorCtr="0" anchor="t" bIns="41950" lIns="83925" spcFirstLastPara="1" rIns="83925" wrap="square" tIns="41950">
              <a:spAutoFit/>
            </a:bodyPr>
            <a:lstStyle/>
            <a:p>
              <a:pPr indent="0" lvl="0" marL="0" marR="0" rtl="0" algn="ctr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s-ES" sz="24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SABIA-Mar Mission</a:t>
              </a:r>
              <a:endParaRPr b="0" i="0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4"/>
          <p:cNvSpPr txBox="1"/>
          <p:nvPr/>
        </p:nvSpPr>
        <p:spPr>
          <a:xfrm>
            <a:off x="165600" y="39600"/>
            <a:ext cx="96084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Operational Missions and Under Development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9575" y="1056104"/>
            <a:ext cx="3219730" cy="214830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" name="Google Shape;101;p4"/>
          <p:cNvSpPr txBox="1"/>
          <p:nvPr/>
        </p:nvSpPr>
        <p:spPr>
          <a:xfrm>
            <a:off x="7152967" y="2119338"/>
            <a:ext cx="1720398" cy="617463"/>
          </a:xfrm>
          <a:prstGeom prst="rect">
            <a:avLst/>
          </a:prstGeom>
          <a:solidFill>
            <a:srgbClr val="FFC000"/>
          </a:solidFill>
          <a:ln cap="flat" cmpd="thinThick" w="730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needs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5">
            <a:alphaModFix/>
          </a:blip>
          <a:srcRect b="0" l="13116" r="15453" t="903"/>
          <a:stretch/>
        </p:blipFill>
        <p:spPr>
          <a:xfrm>
            <a:off x="4410744" y="4183853"/>
            <a:ext cx="3016818" cy="2354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4"/>
          <p:cNvGrpSpPr/>
          <p:nvPr/>
        </p:nvGrpSpPr>
        <p:grpSpPr>
          <a:xfrm>
            <a:off x="6802190" y="1949934"/>
            <a:ext cx="5411719" cy="4468866"/>
            <a:chOff x="6802190" y="1949934"/>
            <a:chExt cx="5411719" cy="4468866"/>
          </a:xfrm>
        </p:grpSpPr>
        <p:sp>
          <p:nvSpPr>
            <p:cNvPr id="104" name="Google Shape;104;p4"/>
            <p:cNvSpPr txBox="1"/>
            <p:nvPr/>
          </p:nvSpPr>
          <p:spPr>
            <a:xfrm>
              <a:off x="8911082" y="1949934"/>
              <a:ext cx="3302827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4488" lvl="0" marL="34448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b="0" i="0" lang="es-E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SAOCOM 1A, 2018</a:t>
              </a:r>
              <a:endParaRPr/>
            </a:p>
            <a:p>
              <a:pPr indent="-344488" lvl="0" marL="34448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b="0" i="0" lang="es-E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SAOCOM 1B, 2020 </a:t>
              </a:r>
              <a:endParaRPr/>
            </a:p>
          </p:txBody>
        </p:sp>
        <p:pic>
          <p:nvPicPr>
            <p:cNvPr id="105" name="Google Shape;105;p4"/>
            <p:cNvPicPr preferRelativeResize="0"/>
            <p:nvPr/>
          </p:nvPicPr>
          <p:blipFill rotWithShape="1">
            <a:blip r:embed="rId6">
              <a:alphaModFix/>
            </a:blip>
            <a:srcRect b="0" l="0" r="5217" t="-614"/>
            <a:stretch/>
          </p:blipFill>
          <p:spPr>
            <a:xfrm>
              <a:off x="7315200" y="2563200"/>
              <a:ext cx="4662000" cy="385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4"/>
            <p:cNvSpPr txBox="1"/>
            <p:nvPr/>
          </p:nvSpPr>
          <p:spPr>
            <a:xfrm>
              <a:off x="7940572" y="4350337"/>
              <a:ext cx="3703212" cy="43368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ctr" dir="3600000" dist="50800">
                <a:srgbClr val="000000"/>
              </a:outerShdw>
            </a:effectLst>
          </p:spPr>
          <p:txBody>
            <a:bodyPr anchorCtr="0" anchor="t" bIns="41950" lIns="83925" spcFirstLastPara="1" rIns="83925" wrap="square" tIns="4195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s-ES" sz="24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SAOCOM-1 Constellation </a:t>
              </a:r>
              <a:endParaRPr b="0" i="0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rot="3003289">
              <a:off x="7811307" y="4938346"/>
              <a:ext cx="403719" cy="118957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215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 txBox="1"/>
            <p:nvPr/>
          </p:nvSpPr>
          <p:spPr>
            <a:xfrm>
              <a:off x="6802190" y="5941348"/>
              <a:ext cx="13468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s-ES" sz="24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SIASGE</a:t>
              </a:r>
              <a:endParaRPr/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5776" y="1196526"/>
            <a:ext cx="9317865" cy="469521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/>
          <p:nvPr/>
        </p:nvSpPr>
        <p:spPr>
          <a:xfrm>
            <a:off x="176400" y="176400"/>
            <a:ext cx="96084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SAOCOM Continuity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4521844" y="3993136"/>
            <a:ext cx="6146157" cy="2551054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t" bIns="0" lIns="18000" spcFirstLastPara="1" rIns="1800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objective</a:t>
            </a: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179388" lvl="0" marL="179388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Supply SAR data continuity and to generate new and improved products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objective </a:t>
            </a: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179388" lvl="0" marL="179388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Strengthen the interferometric capabilities</a:t>
            </a:r>
            <a:endParaRPr/>
          </a:p>
          <a:p>
            <a:pPr indent="-179388" lvl="0" marL="179388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Intensify Antarctica monitoring</a:t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6194707" y="3670450"/>
            <a:ext cx="385482" cy="504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2430104" y="946245"/>
            <a:ext cx="4150085" cy="1558854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9388" lvl="1" marL="179388" marR="0" rt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polar regions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388" lvl="1" marL="179388" marR="0" rt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glaciers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388" lvl="1" marL="179388" marR="0" rt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biomass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388" lvl="1" marL="179388" marR="0" rt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change detection of height in snow, ice and glaciers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/>
          <p:nvPr/>
        </p:nvSpPr>
        <p:spPr>
          <a:xfrm rot="7023425">
            <a:off x="6565495" y="1939459"/>
            <a:ext cx="405381" cy="720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>
            <a:off x="6096000" y="2836985"/>
            <a:ext cx="6096000" cy="3645878"/>
          </a:xfrm>
          <a:prstGeom prst="rect">
            <a:avLst/>
          </a:prstGeom>
          <a:gradFill>
            <a:gsLst>
              <a:gs pos="0">
                <a:srgbClr val="F1F5F8"/>
              </a:gs>
              <a:gs pos="48000">
                <a:srgbClr val="FFF9E7"/>
              </a:gs>
              <a:gs pos="64000">
                <a:srgbClr val="FFF4D1"/>
              </a:gs>
              <a:gs pos="94000">
                <a:srgbClr val="FFE48F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 txBox="1"/>
          <p:nvPr>
            <p:ph type="title"/>
          </p:nvPr>
        </p:nvSpPr>
        <p:spPr>
          <a:xfrm>
            <a:off x="176048" y="176400"/>
            <a:ext cx="96084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Planned Missions in Other Lines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5" name="Google Shape;125;p6"/>
          <p:cNvGrpSpPr/>
          <p:nvPr/>
        </p:nvGrpSpPr>
        <p:grpSpPr>
          <a:xfrm>
            <a:off x="-486860" y="2809098"/>
            <a:ext cx="13182246" cy="842870"/>
            <a:chOff x="-471081" y="2560177"/>
            <a:chExt cx="13182246" cy="842870"/>
          </a:xfrm>
        </p:grpSpPr>
        <p:pic>
          <p:nvPicPr>
            <p:cNvPr id="126" name="Google Shape;12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471081" y="2560177"/>
              <a:ext cx="13094322" cy="8428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6"/>
            <p:cNvSpPr/>
            <p:nvPr/>
          </p:nvSpPr>
          <p:spPr>
            <a:xfrm>
              <a:off x="12058650" y="2973084"/>
              <a:ext cx="652515" cy="2512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 rot="5400000">
              <a:off x="11996128" y="2995525"/>
              <a:ext cx="180000" cy="216000"/>
            </a:xfrm>
            <a:prstGeom prst="triangle">
              <a:avLst>
                <a:gd fmla="val 50000" name="adj"/>
              </a:avLst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9" name="Google Shape;129;p6"/>
          <p:cNvCxnSpPr/>
          <p:nvPr/>
        </p:nvCxnSpPr>
        <p:spPr>
          <a:xfrm>
            <a:off x="341030" y="3442689"/>
            <a:ext cx="0" cy="18000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6"/>
          <p:cNvSpPr txBox="1"/>
          <p:nvPr/>
        </p:nvSpPr>
        <p:spPr>
          <a:xfrm>
            <a:off x="-115022" y="3540816"/>
            <a:ext cx="1577975" cy="44015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SAOCOM 1A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1020066" y="3790350"/>
            <a:ext cx="1500188" cy="44015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SAOCOM 1B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6"/>
          <p:cNvCxnSpPr/>
          <p:nvPr/>
        </p:nvCxnSpPr>
        <p:spPr>
          <a:xfrm>
            <a:off x="1785926" y="3442689"/>
            <a:ext cx="0" cy="39600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6"/>
          <p:cNvSpPr txBox="1"/>
          <p:nvPr/>
        </p:nvSpPr>
        <p:spPr>
          <a:xfrm>
            <a:off x="7643282" y="3540101"/>
            <a:ext cx="1371600" cy="44015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SAOCOM 2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6"/>
          <p:cNvCxnSpPr/>
          <p:nvPr/>
        </p:nvCxnSpPr>
        <p:spPr>
          <a:xfrm>
            <a:off x="8267309" y="3437888"/>
            <a:ext cx="0" cy="230400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6"/>
          <p:cNvCxnSpPr/>
          <p:nvPr/>
        </p:nvCxnSpPr>
        <p:spPr>
          <a:xfrm>
            <a:off x="8991894" y="3442689"/>
            <a:ext cx="0" cy="46800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6"/>
          <p:cNvCxnSpPr/>
          <p:nvPr/>
        </p:nvCxnSpPr>
        <p:spPr>
          <a:xfrm>
            <a:off x="11827626" y="3447347"/>
            <a:ext cx="0" cy="79200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" name="Google Shape;137;p6"/>
          <p:cNvCxnSpPr/>
          <p:nvPr/>
        </p:nvCxnSpPr>
        <p:spPr>
          <a:xfrm>
            <a:off x="5386284" y="3439536"/>
            <a:ext cx="0" cy="18000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6"/>
          <p:cNvSpPr txBox="1"/>
          <p:nvPr/>
        </p:nvSpPr>
        <p:spPr>
          <a:xfrm>
            <a:off x="4752973" y="3555237"/>
            <a:ext cx="1371600" cy="480317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276B81"/>
                </a:solidFill>
                <a:latin typeface="Arial"/>
                <a:ea typeface="Arial"/>
                <a:cs typeface="Arial"/>
                <a:sym typeface="Arial"/>
              </a:rPr>
              <a:t>SABIA-Mar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276B81"/>
                </a:solidFill>
                <a:latin typeface="Arial"/>
                <a:ea typeface="Arial"/>
                <a:cs typeface="Arial"/>
                <a:sym typeface="Arial"/>
              </a:rPr>
              <a:t>(ocean)</a:t>
            </a:r>
            <a:endParaRPr b="0" i="0" sz="1600" u="none" cap="none" strike="noStrike">
              <a:solidFill>
                <a:srgbClr val="276B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5361103" y="4054706"/>
            <a:ext cx="1647762" cy="63864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9D3422"/>
                </a:solidFill>
                <a:latin typeface="Arial"/>
                <a:ea typeface="Arial"/>
                <a:cs typeface="Arial"/>
                <a:sym typeface="Arial"/>
              </a:rPr>
              <a:t>Patagonia Beta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9D3422"/>
                </a:solidFill>
                <a:latin typeface="Arial"/>
                <a:ea typeface="Arial"/>
                <a:cs typeface="Arial"/>
                <a:sym typeface="Arial"/>
              </a:rPr>
              <a:t>(ship detection)</a:t>
            </a:r>
            <a:endParaRPr b="0" i="0" sz="1600" u="none" cap="none" strike="noStrike">
              <a:solidFill>
                <a:srgbClr val="9D34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6724203" y="4792976"/>
            <a:ext cx="1643861" cy="885806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9D3422"/>
                </a:solidFill>
                <a:latin typeface="Arial"/>
                <a:ea typeface="Arial"/>
                <a:cs typeface="Arial"/>
                <a:sym typeface="Arial"/>
              </a:rPr>
              <a:t>SARE Beta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9D3422"/>
                </a:solidFill>
                <a:latin typeface="Arial"/>
                <a:ea typeface="Arial"/>
                <a:cs typeface="Arial"/>
                <a:sym typeface="Arial"/>
              </a:rPr>
              <a:t>(environmental monitoring)</a:t>
            </a:r>
            <a:endParaRPr b="0" i="0" sz="1600" u="none" cap="none" strike="noStrike">
              <a:solidFill>
                <a:srgbClr val="9D34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7625213" y="5709627"/>
            <a:ext cx="1306061" cy="894376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9D3422"/>
                </a:solidFill>
                <a:latin typeface="Arial"/>
                <a:ea typeface="Arial"/>
                <a:cs typeface="Arial"/>
                <a:sym typeface="Arial"/>
              </a:rPr>
              <a:t>SARE 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9D3422"/>
                </a:solidFill>
                <a:latin typeface="Arial"/>
                <a:ea typeface="Arial"/>
                <a:cs typeface="Arial"/>
                <a:sym typeface="Arial"/>
              </a:rPr>
              <a:t>(fishing monitoring)</a:t>
            </a:r>
            <a:endParaRPr b="0" i="0" sz="1600" u="none" cap="none" strike="noStrike">
              <a:solidFill>
                <a:srgbClr val="9D34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9136163" y="5698635"/>
            <a:ext cx="1221672" cy="862503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9D3422"/>
                </a:solidFill>
                <a:latin typeface="Arial"/>
                <a:ea typeface="Arial"/>
                <a:cs typeface="Arial"/>
                <a:sym typeface="Arial"/>
              </a:rPr>
              <a:t>SARE III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9D3422"/>
                </a:solidFill>
                <a:latin typeface="Arial"/>
                <a:ea typeface="Arial"/>
                <a:cs typeface="Arial"/>
                <a:sym typeface="Arial"/>
              </a:rPr>
              <a:t>(climate laboratory)</a:t>
            </a:r>
            <a:endParaRPr b="0" i="0" sz="1600" u="none" cap="none" strike="noStrike">
              <a:solidFill>
                <a:srgbClr val="9D34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10751087" y="4116718"/>
            <a:ext cx="1574462" cy="51462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Geostationary </a:t>
            </a:r>
            <a:endParaRPr b="0" i="0" sz="1600" u="none" cap="none" strike="noStrike">
              <a:solidFill>
                <a:srgbClr val="5165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165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10953949" y="3540101"/>
            <a:ext cx="1371600" cy="44015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SAOCOM 3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6"/>
          <p:cNvCxnSpPr/>
          <p:nvPr/>
        </p:nvCxnSpPr>
        <p:spPr>
          <a:xfrm>
            <a:off x="6105319" y="3449434"/>
            <a:ext cx="0" cy="68400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6"/>
          <p:cNvCxnSpPr/>
          <p:nvPr/>
        </p:nvCxnSpPr>
        <p:spPr>
          <a:xfrm>
            <a:off x="7549343" y="3450118"/>
            <a:ext cx="0" cy="136800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6"/>
          <p:cNvCxnSpPr/>
          <p:nvPr/>
        </p:nvCxnSpPr>
        <p:spPr>
          <a:xfrm>
            <a:off x="9716002" y="3432889"/>
            <a:ext cx="0" cy="230400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6"/>
          <p:cNvSpPr/>
          <p:nvPr/>
        </p:nvSpPr>
        <p:spPr>
          <a:xfrm>
            <a:off x="2520254" y="1050864"/>
            <a:ext cx="6429936" cy="1765504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t" bIns="0" lIns="18000" spcFirstLastPara="1" rIns="18000" wrap="square" tIns="0">
            <a:noAutofit/>
          </a:bodyPr>
          <a:lstStyle/>
          <a:p>
            <a:pPr indent="-182563" lvl="0" marL="18256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Better geometric resolution</a:t>
            </a:r>
            <a:endParaRPr/>
          </a:p>
          <a:p>
            <a:pPr indent="-182563" lvl="0" marL="18256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Operative TOPSAR interferometric products</a:t>
            </a:r>
            <a:endParaRPr/>
          </a:p>
          <a:p>
            <a:pPr indent="-182563" lvl="0" marL="18256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Improved knowledge of the orbit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3" lvl="0" marL="18256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Better orbital tube/improve interferometric capabilities</a:t>
            </a:r>
            <a:endParaRPr/>
          </a:p>
          <a:p>
            <a:pPr indent="-182563" lvl="0" marL="18256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Interferometric wide swath modes </a:t>
            </a:r>
            <a:endParaRPr/>
          </a:p>
          <a:p>
            <a:pPr indent="-182563" lvl="0" marL="182563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Better duty cycle</a:t>
            </a:r>
            <a:endParaRPr/>
          </a:p>
        </p:txBody>
      </p:sp>
      <p:cxnSp>
        <p:nvCxnSpPr>
          <p:cNvPr id="149" name="Google Shape;149;p6"/>
          <p:cNvCxnSpPr/>
          <p:nvPr/>
        </p:nvCxnSpPr>
        <p:spPr>
          <a:xfrm>
            <a:off x="8267309" y="2394946"/>
            <a:ext cx="0" cy="46800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50" name="Google Shape;150;p6"/>
          <p:cNvSpPr/>
          <p:nvPr/>
        </p:nvSpPr>
        <p:spPr>
          <a:xfrm>
            <a:off x="9484885" y="1855820"/>
            <a:ext cx="2693464" cy="484403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0" lIns="18000" spcFirstLastPara="1" rIns="18000" wrap="square" tIns="0">
            <a:noAutofit/>
          </a:bodyPr>
          <a:lstStyle/>
          <a:p>
            <a:pPr indent="-182563" lvl="0" marL="182563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beam forming</a:t>
            </a:r>
            <a:endParaRPr/>
          </a:p>
        </p:txBody>
      </p:sp>
      <p:cxnSp>
        <p:nvCxnSpPr>
          <p:cNvPr id="151" name="Google Shape;151;p6"/>
          <p:cNvCxnSpPr/>
          <p:nvPr/>
        </p:nvCxnSpPr>
        <p:spPr>
          <a:xfrm>
            <a:off x="11824652" y="2250355"/>
            <a:ext cx="0" cy="61200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med" w="med" type="triangle"/>
            <a:tailEnd len="sm" w="sm" type="none"/>
          </a:ln>
        </p:spPr>
      </p:cxnSp>
      <p:grpSp>
        <p:nvGrpSpPr>
          <p:cNvPr id="152" name="Google Shape;152;p6"/>
          <p:cNvGrpSpPr/>
          <p:nvPr/>
        </p:nvGrpSpPr>
        <p:grpSpPr>
          <a:xfrm>
            <a:off x="8204390" y="3847952"/>
            <a:ext cx="1573450" cy="1637704"/>
            <a:chOff x="8204390" y="3847952"/>
            <a:chExt cx="1573450" cy="1637704"/>
          </a:xfrm>
        </p:grpSpPr>
        <p:sp>
          <p:nvSpPr>
            <p:cNvPr id="153" name="Google Shape;153;p6"/>
            <p:cNvSpPr txBox="1"/>
            <p:nvPr/>
          </p:nvSpPr>
          <p:spPr>
            <a:xfrm>
              <a:off x="8332997" y="3847952"/>
              <a:ext cx="1316237" cy="440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Companion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8204390" y="4153656"/>
              <a:ext cx="1573450" cy="13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SARE II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(single pass interferometric acquisitions with SAO2)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8330230" y="3905677"/>
              <a:ext cx="1339698" cy="1564493"/>
            </a:xfrm>
            <a:prstGeom prst="rect">
              <a:avLst/>
            </a:prstGeom>
            <a:noFill/>
            <a:ln cap="flat" cmpd="sng" w="254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6"/>
          <p:cNvSpPr txBox="1"/>
          <p:nvPr/>
        </p:nvSpPr>
        <p:spPr>
          <a:xfrm>
            <a:off x="7639200" y="3538800"/>
            <a:ext cx="1371600" cy="44015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SAOCOM 2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10954800" y="3538800"/>
            <a:ext cx="1371600" cy="44015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SAOCOM 3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4">
            <a:alphaModFix/>
          </a:blip>
          <a:srcRect b="-1" l="0" r="0" t="4588"/>
          <a:stretch/>
        </p:blipFill>
        <p:spPr>
          <a:xfrm>
            <a:off x="4719058" y="4670427"/>
            <a:ext cx="2134602" cy="178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2800" y="3646800"/>
            <a:ext cx="1497600" cy="290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6"/>
          <p:cNvCxnSpPr/>
          <p:nvPr/>
        </p:nvCxnSpPr>
        <p:spPr>
          <a:xfrm>
            <a:off x="8269200" y="3438000"/>
            <a:ext cx="0" cy="18000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6"/>
          <p:cNvCxnSpPr/>
          <p:nvPr/>
        </p:nvCxnSpPr>
        <p:spPr>
          <a:xfrm>
            <a:off x="11829600" y="3448800"/>
            <a:ext cx="0" cy="18000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>
            <p:ph type="title"/>
          </p:nvPr>
        </p:nvSpPr>
        <p:spPr>
          <a:xfrm>
            <a:off x="176400" y="176400"/>
            <a:ext cx="9609796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ES"/>
              <a:t>SABIA-Mar Mission</a:t>
            </a:r>
            <a:br>
              <a:rPr lang="es-ES"/>
            </a:b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49" y="1044064"/>
            <a:ext cx="8200362" cy="554030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/>
          <p:nvPr/>
        </p:nvSpPr>
        <p:spPr>
          <a:xfrm>
            <a:off x="8172700" y="3145487"/>
            <a:ext cx="3896895" cy="3414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271440" lvl="0" marL="27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Diffuse Attenuation coefficient Kd (490)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40" lvl="0" marL="27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Photosynthetic Available Radiation on a daily, weekly and monthly time scales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40" lvl="0" marL="27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Turbidity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8171688" y="1081008"/>
            <a:ext cx="4075730" cy="1937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271440" lvl="0" marL="27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Normalized Water leaving radiance maps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40" lvl="0" marL="27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Chlorophyll-a  concentration Maps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4669799" y="1328410"/>
            <a:ext cx="1178342" cy="398655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3900000" dist="165100">
              <a:srgbClr val="B2BBBF">
                <a:alpha val="86666"/>
              </a:srgbClr>
            </a:outerShdw>
          </a:effectLst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(800 m)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6228968" y="1633210"/>
            <a:ext cx="2153032" cy="82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(200 m/</a:t>
            </a:r>
            <a:endParaRPr/>
          </a:p>
          <a:p>
            <a:pPr indent="0" lvl="0" marL="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400 atm.cor)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/>
          <p:nvPr>
            <p:ph type="title"/>
          </p:nvPr>
        </p:nvSpPr>
        <p:spPr>
          <a:xfrm>
            <a:off x="176400" y="176400"/>
            <a:ext cx="9609796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/>
              <a:t>Level 1 Products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-26432" y="967327"/>
            <a:ext cx="1209274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L1A, Single Look Complex-SLC, slant range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L1B, Detected Image-DI, ground range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L1C, Ground Ellipsoid Corrected-GEC, based on ellipsoid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L1D, Ground Terrain Corrected-GTC, based on DEM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318216" y="974043"/>
            <a:ext cx="7328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L1A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8"/>
          <p:cNvGrpSpPr/>
          <p:nvPr/>
        </p:nvGrpSpPr>
        <p:grpSpPr>
          <a:xfrm>
            <a:off x="5910959" y="1042186"/>
            <a:ext cx="6318899" cy="5526433"/>
            <a:chOff x="5910959" y="1042186"/>
            <a:chExt cx="6318899" cy="5526433"/>
          </a:xfrm>
        </p:grpSpPr>
        <p:sp>
          <p:nvSpPr>
            <p:cNvPr id="180" name="Google Shape;180;p8"/>
            <p:cNvSpPr txBox="1"/>
            <p:nvPr/>
          </p:nvSpPr>
          <p:spPr>
            <a:xfrm>
              <a:off x="6254923" y="5635220"/>
              <a:ext cx="2455137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Layover Shadow Mask</a:t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8534026" y="5860733"/>
              <a:ext cx="2111036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Projected Local Incidence Map</a:t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8"/>
            <p:cNvSpPr txBox="1"/>
            <p:nvPr/>
          </p:nvSpPr>
          <p:spPr>
            <a:xfrm>
              <a:off x="5910959" y="3679521"/>
              <a:ext cx="189346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Auxiliary Data</a:t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11073584" y="5946120"/>
              <a:ext cx="7553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DEM</a:t>
              </a:r>
              <a:endParaRPr/>
            </a:p>
          </p:txBody>
        </p:sp>
        <p:pic>
          <p:nvPicPr>
            <p:cNvPr id="184" name="Google Shape;184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75713" y="1042186"/>
              <a:ext cx="4554145" cy="49177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5" name="Google Shape;185;p8"/>
            <p:cNvCxnSpPr/>
            <p:nvPr/>
          </p:nvCxnSpPr>
          <p:spPr>
            <a:xfrm>
              <a:off x="9391650" y="5715000"/>
              <a:ext cx="176723" cy="225513"/>
            </a:xfrm>
            <a:prstGeom prst="straightConnector1">
              <a:avLst/>
            </a:prstGeom>
            <a:noFill/>
            <a:ln cap="flat" cmpd="sng" w="28575">
              <a:solidFill>
                <a:srgbClr val="7A9826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86" name="Google Shape;186;p8"/>
            <p:cNvCxnSpPr/>
            <p:nvPr/>
          </p:nvCxnSpPr>
          <p:spPr>
            <a:xfrm>
              <a:off x="11229193" y="5757130"/>
              <a:ext cx="142049" cy="280430"/>
            </a:xfrm>
            <a:prstGeom prst="straightConnector1">
              <a:avLst/>
            </a:prstGeom>
            <a:noFill/>
            <a:ln cap="flat" cmpd="sng" w="28575">
              <a:solidFill>
                <a:srgbClr val="7A9826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87" name="Google Shape;187;p8"/>
            <p:cNvSpPr/>
            <p:nvPr/>
          </p:nvSpPr>
          <p:spPr>
            <a:xfrm>
              <a:off x="7761510" y="3768888"/>
              <a:ext cx="281028" cy="28097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7A98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8" name="Google Shape;188;p8"/>
            <p:cNvCxnSpPr>
              <a:endCxn id="180" idx="0"/>
            </p:cNvCxnSpPr>
            <p:nvPr/>
          </p:nvCxnSpPr>
          <p:spPr>
            <a:xfrm flipH="1">
              <a:off x="7482491" y="5460620"/>
              <a:ext cx="320100" cy="174600"/>
            </a:xfrm>
            <a:prstGeom prst="straightConnector1">
              <a:avLst/>
            </a:prstGeom>
            <a:noFill/>
            <a:ln cap="flat" cmpd="sng" w="28575">
              <a:solidFill>
                <a:srgbClr val="7A9826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89" name="Google Shape;189;p8"/>
          <p:cNvGrpSpPr/>
          <p:nvPr/>
        </p:nvGrpSpPr>
        <p:grpSpPr>
          <a:xfrm>
            <a:off x="-56820" y="2473556"/>
            <a:ext cx="7673203" cy="4142090"/>
            <a:chOff x="-56820" y="2473556"/>
            <a:chExt cx="7673203" cy="4142090"/>
          </a:xfrm>
        </p:grpSpPr>
        <p:grpSp>
          <p:nvGrpSpPr>
            <p:cNvPr id="190" name="Google Shape;190;p8"/>
            <p:cNvGrpSpPr/>
            <p:nvPr/>
          </p:nvGrpSpPr>
          <p:grpSpPr>
            <a:xfrm>
              <a:off x="-56820" y="2487063"/>
              <a:ext cx="3529810" cy="3053442"/>
              <a:chOff x="-56820" y="2487063"/>
              <a:chExt cx="3529810" cy="3053442"/>
            </a:xfrm>
          </p:grpSpPr>
          <p:pic>
            <p:nvPicPr>
              <p:cNvPr id="191" name="Google Shape;191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1" y="2487063"/>
                <a:ext cx="3472991" cy="22680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92" name="Google Shape;192;p8"/>
              <p:cNvGrpSpPr/>
              <p:nvPr/>
            </p:nvGrpSpPr>
            <p:grpSpPr>
              <a:xfrm>
                <a:off x="182762" y="4933950"/>
                <a:ext cx="576496" cy="606555"/>
                <a:chOff x="3472990" y="2632258"/>
                <a:chExt cx="576496" cy="606555"/>
              </a:xfrm>
            </p:grpSpPr>
            <p:sp>
              <p:nvSpPr>
                <p:cNvPr id="193" name="Google Shape;193;p8"/>
                <p:cNvSpPr/>
                <p:nvPr/>
              </p:nvSpPr>
              <p:spPr>
                <a:xfrm>
                  <a:off x="3472990" y="2662813"/>
                  <a:ext cx="576496" cy="576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8"/>
                <p:cNvSpPr txBox="1"/>
                <p:nvPr/>
              </p:nvSpPr>
              <p:spPr>
                <a:xfrm>
                  <a:off x="3533278" y="2632258"/>
                  <a:ext cx="48442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s-ES" sz="2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σ</a:t>
                  </a:r>
                  <a:r>
                    <a:rPr b="1" baseline="-25000" i="0" lang="es-ES" sz="2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</a:t>
                  </a:r>
                  <a:endParaRPr b="1" i="0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5" name="Google Shape;195;p8"/>
              <p:cNvSpPr txBox="1"/>
              <p:nvPr/>
            </p:nvSpPr>
            <p:spPr>
              <a:xfrm>
                <a:off x="-56820" y="4614907"/>
                <a:ext cx="55656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ES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HH</a:t>
                </a:r>
                <a:endParaRPr b="1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 txBox="1"/>
              <p:nvPr/>
            </p:nvSpPr>
            <p:spPr>
              <a:xfrm>
                <a:off x="510692" y="4615200"/>
                <a:ext cx="54213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ES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HV</a:t>
                </a:r>
                <a:endParaRPr b="1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 txBox="1"/>
              <p:nvPr/>
            </p:nvSpPr>
            <p:spPr>
              <a:xfrm>
                <a:off x="1132193" y="4614907"/>
                <a:ext cx="54213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ES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VH</a:t>
                </a:r>
                <a:endParaRPr b="1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 txBox="1"/>
              <p:nvPr/>
            </p:nvSpPr>
            <p:spPr>
              <a:xfrm>
                <a:off x="1779070" y="4615200"/>
                <a:ext cx="52770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ES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VV</a:t>
                </a:r>
                <a:endParaRPr b="1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" name="Google Shape;199;p8"/>
            <p:cNvSpPr txBox="1"/>
            <p:nvPr/>
          </p:nvSpPr>
          <p:spPr>
            <a:xfrm>
              <a:off x="4226808" y="2759289"/>
              <a:ext cx="898003" cy="861774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b="1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HH</a:t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20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b="1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HV</a:t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2000" u="none" cap="none" strike="noStrike">
                  <a:solidFill>
                    <a:srgbClr val="7A9826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r>
                <a:rPr b="1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VV</a:t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" name="Google Shape;200;p8"/>
            <p:cNvGrpSpPr/>
            <p:nvPr/>
          </p:nvGrpSpPr>
          <p:grpSpPr>
            <a:xfrm>
              <a:off x="2055292" y="4043759"/>
              <a:ext cx="4120266" cy="2571887"/>
              <a:chOff x="2055292" y="4043759"/>
              <a:chExt cx="4120266" cy="2571887"/>
            </a:xfrm>
          </p:grpSpPr>
          <p:grpSp>
            <p:nvGrpSpPr>
              <p:cNvPr id="201" name="Google Shape;201;p8"/>
              <p:cNvGrpSpPr/>
              <p:nvPr/>
            </p:nvGrpSpPr>
            <p:grpSpPr>
              <a:xfrm>
                <a:off x="2055292" y="5781955"/>
                <a:ext cx="576496" cy="632776"/>
                <a:chOff x="2037751" y="5752846"/>
                <a:chExt cx="576496" cy="632776"/>
              </a:xfrm>
            </p:grpSpPr>
            <p:sp>
              <p:nvSpPr>
                <p:cNvPr id="202" name="Google Shape;202;p8"/>
                <p:cNvSpPr/>
                <p:nvPr/>
              </p:nvSpPr>
              <p:spPr>
                <a:xfrm>
                  <a:off x="2037751" y="5809622"/>
                  <a:ext cx="576496" cy="576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8"/>
                <p:cNvSpPr txBox="1"/>
                <p:nvPr/>
              </p:nvSpPr>
              <p:spPr>
                <a:xfrm>
                  <a:off x="2146866" y="5752846"/>
                  <a:ext cx="42511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s-ES" sz="2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γ</a:t>
                  </a:r>
                  <a:r>
                    <a:rPr b="1" baseline="-25000" i="0" lang="es-ES" sz="2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</a:t>
                  </a:r>
                  <a:endParaRPr b="1" i="0" sz="2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204" name="Google Shape;204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667645" y="4043759"/>
                <a:ext cx="3507913" cy="226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5" name="Google Shape;205;p8"/>
              <p:cNvSpPr txBox="1"/>
              <p:nvPr/>
            </p:nvSpPr>
            <p:spPr>
              <a:xfrm>
                <a:off x="2697816" y="6214676"/>
                <a:ext cx="55656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ES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HH</a:t>
                </a:r>
                <a:endParaRPr b="1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 txBox="1"/>
              <p:nvPr/>
            </p:nvSpPr>
            <p:spPr>
              <a:xfrm>
                <a:off x="3245231" y="6215536"/>
                <a:ext cx="54213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ES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HV</a:t>
                </a:r>
                <a:endParaRPr b="1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 txBox="1"/>
              <p:nvPr/>
            </p:nvSpPr>
            <p:spPr>
              <a:xfrm>
                <a:off x="3866732" y="6214676"/>
                <a:ext cx="54213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ES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VH</a:t>
                </a:r>
                <a:endParaRPr b="1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 txBox="1"/>
              <p:nvPr/>
            </p:nvSpPr>
            <p:spPr>
              <a:xfrm>
                <a:off x="4513609" y="6215536"/>
                <a:ext cx="52770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ES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VV</a:t>
                </a:r>
                <a:endParaRPr b="1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09" name="Google Shape;209;p8"/>
            <p:cNvCxnSpPr/>
            <p:nvPr/>
          </p:nvCxnSpPr>
          <p:spPr>
            <a:xfrm flipH="1">
              <a:off x="3396346" y="2893925"/>
              <a:ext cx="813913" cy="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10" name="Google Shape;210;p8"/>
            <p:cNvCxnSpPr/>
            <p:nvPr/>
          </p:nvCxnSpPr>
          <p:spPr>
            <a:xfrm>
              <a:off x="5134708" y="3446585"/>
              <a:ext cx="482321" cy="63304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211" name="Google Shape;211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45786" y="2473556"/>
              <a:ext cx="1519532" cy="12042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8"/>
            <p:cNvSpPr txBox="1"/>
            <p:nvPr/>
          </p:nvSpPr>
          <p:spPr>
            <a:xfrm>
              <a:off x="6175558" y="4526584"/>
              <a:ext cx="1440825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SAOCOM 1A STRIPMAP-QP April 18, 2021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8"/>
          <p:cNvSpPr txBox="1"/>
          <p:nvPr/>
        </p:nvSpPr>
        <p:spPr>
          <a:xfrm>
            <a:off x="6136538" y="1125487"/>
            <a:ext cx="2367956" cy="646331"/>
          </a:xfrm>
          <a:prstGeom prst="rect">
            <a:avLst/>
          </a:prstGeom>
          <a:solidFill>
            <a:srgbClr val="FFC000"/>
          </a:solidFill>
          <a:ln cap="flat" cmpd="sng" w="349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STRIPMAP-SP/DP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/>
          <p:nvPr>
            <p:ph type="title"/>
          </p:nvPr>
        </p:nvSpPr>
        <p:spPr>
          <a:xfrm>
            <a:off x="176400" y="176400"/>
            <a:ext cx="9609796" cy="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ES"/>
              <a:t>Level 2 and Higher Level Products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2237824" y="5105297"/>
            <a:ext cx="13716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 images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(Level 1)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9"/>
          <p:cNvGrpSpPr/>
          <p:nvPr/>
        </p:nvGrpSpPr>
        <p:grpSpPr>
          <a:xfrm>
            <a:off x="1914810" y="1032247"/>
            <a:ext cx="8336493" cy="5709485"/>
            <a:chOff x="1914810" y="1032247"/>
            <a:chExt cx="8336493" cy="5709485"/>
          </a:xfrm>
        </p:grpSpPr>
        <p:pic>
          <p:nvPicPr>
            <p:cNvPr id="221" name="Google Shape;221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14810" y="1032247"/>
              <a:ext cx="8336493" cy="57094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2" name="Google Shape;222;p9"/>
            <p:cNvGrpSpPr/>
            <p:nvPr/>
          </p:nvGrpSpPr>
          <p:grpSpPr>
            <a:xfrm>
              <a:off x="7239090" y="5409818"/>
              <a:ext cx="2834724" cy="1220847"/>
              <a:chOff x="9024975" y="5375222"/>
              <a:chExt cx="2834724" cy="1220847"/>
            </a:xfrm>
          </p:grpSpPr>
          <p:sp>
            <p:nvSpPr>
              <p:cNvPr id="223" name="Google Shape;223;p9"/>
              <p:cNvSpPr/>
              <p:nvPr/>
            </p:nvSpPr>
            <p:spPr>
              <a:xfrm>
                <a:off x="9024975" y="5419698"/>
                <a:ext cx="2834724" cy="1120515"/>
              </a:xfrm>
              <a:prstGeom prst="roundRect">
                <a:avLst>
                  <a:gd fmla="val 16667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-76997"/>
                </a:stretch>
              </a:blipFill>
              <a:ln cap="flat" cmpd="sng" w="9525">
                <a:solidFill>
                  <a:srgbClr val="00206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9"/>
              <p:cNvSpPr txBox="1"/>
              <p:nvPr/>
            </p:nvSpPr>
            <p:spPr>
              <a:xfrm>
                <a:off x="9081116" y="5375222"/>
                <a:ext cx="2673882" cy="12208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66700" lvl="0" marL="266700" marR="0" rtl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Noto Sans Symbols"/>
                  <a:buChar char="✔"/>
                </a:pPr>
                <a:r>
                  <a:rPr b="1" i="0" lang="es-ES" sz="2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ships detection</a:t>
                </a:r>
                <a:endParaRPr b="1" i="0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66700" lvl="0" marL="266700" marR="0" rtl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Noto Sans Symbols"/>
                  <a:buChar char="✔"/>
                </a:pPr>
                <a:r>
                  <a:rPr b="1" i="0" lang="es-ES" sz="2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oil spill maps</a:t>
                </a:r>
                <a:endParaRPr b="1" i="0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66700" lvl="0" marL="266700" marR="0" rtl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Noto Sans Symbols"/>
                  <a:buChar char="✔"/>
                </a:pPr>
                <a:r>
                  <a:rPr b="1" i="0" lang="es-ES" sz="2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wind maps</a:t>
                </a:r>
                <a:endParaRPr b="1" i="0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66700" lvl="0" marL="266700" marR="0" rtl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Noto Sans Symbols"/>
                  <a:buChar char="✔"/>
                </a:pPr>
                <a:r>
                  <a:rPr b="1" i="0" lang="es-ES" sz="2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ice floe monitoring </a:t>
                </a:r>
                <a:endParaRPr b="1" i="0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</cp:coreProperties>
</file>