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417" r:id="rId3"/>
    <p:sldId id="418" r:id="rId4"/>
    <p:sldId id="419" r:id="rId5"/>
    <p:sldId id="420" r:id="rId6"/>
    <p:sldId id="421" r:id="rId7"/>
    <p:sldId id="426" r:id="rId8"/>
    <p:sldId id="424" r:id="rId9"/>
    <p:sldId id="425" r:id="rId10"/>
    <p:sldId id="42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53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5-8 March 2024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WGCV-53, 5-8 March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WGCV-53, 5-8 March 2024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WGCV-53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000" i="1" dirty="0"/>
              <a:t>WGCV Contributions to the CEOS New Space Task Team </a:t>
            </a:r>
            <a:endParaRPr lang="en-GB"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Cody Anderson, USGS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1.10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WGCV-53, Córdoba, Argentina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5th - 8th March 2024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4E7E8-F275-ACD1-CBFE-88ECD714C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JACIE and </a:t>
            </a:r>
            <a:r>
              <a:rPr lang="en-US" dirty="0" err="1"/>
              <a:t>Vh</a:t>
            </a:r>
            <a:r>
              <a:rPr lang="en-US" dirty="0"/>
              <a:t>-RODA are key for engaging with New Space/Commercial Provider Cal/Val personnel</a:t>
            </a:r>
          </a:p>
          <a:p>
            <a:r>
              <a:rPr lang="en-US" dirty="0"/>
              <a:t>JACIE and VH-RODA approved Radiometric and Spatial Calibration Sites</a:t>
            </a:r>
          </a:p>
          <a:p>
            <a:r>
              <a:rPr lang="en-US" dirty="0"/>
              <a:t>Sites approved through IVOS</a:t>
            </a:r>
          </a:p>
          <a:p>
            <a:r>
              <a:rPr lang="en-US" dirty="0"/>
              <a:t>Recommended Action: WGCV to approve and publish list of Radiometric and Spatial Calibration Sites</a:t>
            </a:r>
          </a:p>
          <a:p>
            <a:r>
              <a:rPr lang="en-US" dirty="0"/>
              <a:t>Recommended Action: Explore location/access/management for Calibration Site Data Pool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7869B-BE78-41A1-5285-7B4AB5D2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Summary/Actions</a:t>
            </a:r>
          </a:p>
        </p:txBody>
      </p:sp>
    </p:spTree>
    <p:extLst>
      <p:ext uri="{BB962C8B-B14F-4D97-AF65-F5344CB8AC3E}">
        <p14:creationId xmlns:p14="http://schemas.microsoft.com/office/powerpoint/2010/main" val="317008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FC1077-280B-F27E-BF16-39847F34C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97564"/>
            <a:ext cx="11843700" cy="4662871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Joint Agency Commercial Imagery Evaluation (JACIE)</a:t>
            </a:r>
          </a:p>
          <a:p>
            <a:pPr marL="50800" indent="0">
              <a:buNone/>
            </a:pPr>
            <a:r>
              <a:rPr lang="en-US" dirty="0"/>
              <a:t>Very high-resolution Radar and Optical Data Assessment (VH-RODA)</a:t>
            </a:r>
          </a:p>
          <a:p>
            <a:r>
              <a:rPr lang="en-US" dirty="0"/>
              <a:t>Common Cal/Val Evaluation Sites</a:t>
            </a:r>
          </a:p>
          <a:p>
            <a:r>
              <a:rPr lang="en-US" dirty="0"/>
              <a:t>Common data pool for commercial imagery over evaluation sites</a:t>
            </a:r>
          </a:p>
          <a:p>
            <a:r>
              <a:rPr lang="en-US" dirty="0"/>
              <a:t>Database of high-res Ground Control Points (GCPs) and Digital Elevation Models (DEMs)</a:t>
            </a:r>
          </a:p>
          <a:p>
            <a:pPr lvl="1"/>
            <a:r>
              <a:rPr lang="en-US" dirty="0"/>
              <a:t>GCPIX: a Proposal to Orchestrate GCP Collection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A85ED-588F-15A7-11D0-817D565D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JACIE/VH-RODA Cal Site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FCAE1-6672-736E-369C-7E08271A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5570859"/>
            <a:ext cx="107696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25A8A-1C6F-8059-4623-3008BB6A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37" y="5570859"/>
            <a:ext cx="955696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05599-3DC7-972D-A8CD-85EF2E560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33" y="5668566"/>
            <a:ext cx="1015776" cy="715052"/>
          </a:xfrm>
          <a:prstGeom prst="rect">
            <a:avLst/>
          </a:prstGeom>
        </p:spPr>
      </p:pic>
      <p:pic>
        <p:nvPicPr>
          <p:cNvPr id="7" name="Picture 2" descr="Home Logo: NRO">
            <a:extLst>
              <a:ext uri="{FF2B5EF4-FFF2-40B4-BE49-F238E27FC236}">
                <a16:creationId xmlns:a16="http://schemas.microsoft.com/office/drawing/2014/main" id="{E94816D6-12DF-9080-A9B2-05954991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92" y="5544090"/>
            <a:ext cx="955696" cy="9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D2E84-89D1-71C6-999D-893E555C4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941" y="5763182"/>
            <a:ext cx="1169065" cy="541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74F4B-535E-FED9-35EE-835B43E15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756" y="5763181"/>
            <a:ext cx="1419225" cy="552451"/>
          </a:xfrm>
          <a:prstGeom prst="rect">
            <a:avLst/>
          </a:prstGeom>
        </p:spPr>
      </p:pic>
      <p:pic>
        <p:nvPicPr>
          <p:cNvPr id="10" name="Picture 9" descr="Logo for the European Space Agency">
            <a:extLst>
              <a:ext uri="{FF2B5EF4-FFF2-40B4-BE49-F238E27FC236}">
                <a16:creationId xmlns:a16="http://schemas.microsoft.com/office/drawing/2014/main" id="{DC08488F-4D20-461A-BF7C-A1D41B88B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193" y="5610461"/>
            <a:ext cx="1839500" cy="831261"/>
          </a:xfrm>
          <a:prstGeom prst="rect">
            <a:avLst/>
          </a:prstGeom>
        </p:spPr>
      </p:pic>
      <p:pic>
        <p:nvPicPr>
          <p:cNvPr id="11" name="Picture 10" descr="Logo for Joint Agency Commercial Imagery Evaluation.  Includes 6 government agencies - NASA, NGA, NOAA, NRO, USDA, and USGS.">
            <a:extLst>
              <a:ext uri="{FF2B5EF4-FFF2-40B4-BE49-F238E27FC236}">
                <a16:creationId xmlns:a16="http://schemas.microsoft.com/office/drawing/2014/main" id="{D7E1C55E-1E9D-65E3-CD6B-8D9F69993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789" y="5060218"/>
            <a:ext cx="2933687" cy="3934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853FB-761D-4F1C-37C5-F1DFDBF6C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8388" y="5006677"/>
            <a:ext cx="2343109" cy="3934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210B4D-2E32-1749-E6A9-3CE6D349926C}"/>
              </a:ext>
            </a:extLst>
          </p:cNvPr>
          <p:cNvSpPr txBox="1"/>
          <p:nvPr/>
        </p:nvSpPr>
        <p:spPr>
          <a:xfrm>
            <a:off x="1145561" y="4424261"/>
            <a:ext cx="4872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JACIE Partner Agencies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27562-8830-1D04-B3BC-70FD0A606AF8}"/>
              </a:ext>
            </a:extLst>
          </p:cNvPr>
          <p:cNvSpPr txBox="1"/>
          <p:nvPr/>
        </p:nvSpPr>
        <p:spPr>
          <a:xfrm>
            <a:off x="7796714" y="4424261"/>
            <a:ext cx="3766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VH-RODA</a:t>
            </a:r>
          </a:p>
        </p:txBody>
      </p:sp>
    </p:spTree>
    <p:extLst>
      <p:ext uri="{BB962C8B-B14F-4D97-AF65-F5344CB8AC3E}">
        <p14:creationId xmlns:p14="http://schemas.microsoft.com/office/powerpoint/2010/main" val="136945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3F12EC-7ACC-BCBB-8FD0-087AF171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68B98-11DA-AC4E-9855-F591745C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876" y="1180226"/>
            <a:ext cx="3188723" cy="2113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FC6AB-E7BA-E917-43FB-A91680428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11" y="1184290"/>
            <a:ext cx="2332307" cy="2109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D9095-1C6E-CDA1-15AE-3837D62E3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257" y="1180225"/>
            <a:ext cx="1792339" cy="2109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2A871-8FE0-FB13-1539-F862209E8F36}"/>
              </a:ext>
            </a:extLst>
          </p:cNvPr>
          <p:cNvSpPr txBox="1"/>
          <p:nvPr/>
        </p:nvSpPr>
        <p:spPr>
          <a:xfrm>
            <a:off x="8764912" y="3287706"/>
            <a:ext cx="2649029" cy="4676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 Tahoe</a:t>
            </a:r>
            <a:endParaRPr lang="en-US" sz="186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6CB62-894D-899B-9EFA-A439964524BE}"/>
              </a:ext>
            </a:extLst>
          </p:cNvPr>
          <p:cNvSpPr txBox="1"/>
          <p:nvPr/>
        </p:nvSpPr>
        <p:spPr>
          <a:xfrm>
            <a:off x="5045194" y="3301831"/>
            <a:ext cx="2668087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Gobabeb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88FDD-1281-DBFF-8878-B50DAE739C5A}"/>
              </a:ext>
            </a:extLst>
          </p:cNvPr>
          <p:cNvSpPr txBox="1"/>
          <p:nvPr/>
        </p:nvSpPr>
        <p:spPr>
          <a:xfrm>
            <a:off x="957947" y="3289441"/>
            <a:ext cx="2852844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Railroad Valley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14333-371D-1E7E-43B0-057C5220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15" y="3882234"/>
            <a:ext cx="2683863" cy="2109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5A49B-9599-B8B5-94F7-73CA908B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652" y="3882234"/>
            <a:ext cx="2502027" cy="210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BD5BD-4D57-C56B-DA89-3F0426357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27" y="3882234"/>
            <a:ext cx="2503813" cy="2109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157101-AE00-3004-4076-C3CF1C704E44}"/>
              </a:ext>
            </a:extLst>
          </p:cNvPr>
          <p:cNvSpPr txBox="1"/>
          <p:nvPr/>
        </p:nvSpPr>
        <p:spPr>
          <a:xfrm>
            <a:off x="5518777" y="5992739"/>
            <a:ext cx="1180951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Libya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6A868-60F5-62F8-173C-3F068907E9AB}"/>
              </a:ext>
            </a:extLst>
          </p:cNvPr>
          <p:cNvSpPr txBox="1"/>
          <p:nvPr/>
        </p:nvSpPr>
        <p:spPr>
          <a:xfrm>
            <a:off x="9124658" y="5991451"/>
            <a:ext cx="1408015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Algeria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53F92-8750-74DF-2D07-A6519AE18021}"/>
              </a:ext>
            </a:extLst>
          </p:cNvPr>
          <p:cNvSpPr txBox="1"/>
          <p:nvPr/>
        </p:nvSpPr>
        <p:spPr>
          <a:xfrm>
            <a:off x="1800015" y="5992739"/>
            <a:ext cx="1181437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Libya 4</a:t>
            </a:r>
          </a:p>
        </p:txBody>
      </p:sp>
    </p:spTree>
    <p:extLst>
      <p:ext uri="{BB962C8B-B14F-4D97-AF65-F5344CB8AC3E}">
        <p14:creationId xmlns:p14="http://schemas.microsoft.com/office/powerpoint/2010/main" val="308852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B39582-5712-DFED-725D-3ADEDC71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Sites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76DF54-C552-8A44-EB4A-9163D4A2E55B}"/>
              </a:ext>
            </a:extLst>
          </p:cNvPr>
          <p:cNvGraphicFramePr>
            <a:graphicFrameLocks noGrp="1"/>
          </p:cNvGraphicFramePr>
          <p:nvPr/>
        </p:nvGraphicFramePr>
        <p:xfrm>
          <a:off x="1433489" y="1400773"/>
          <a:ext cx="9146689" cy="2653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6196">
                  <a:extLst>
                    <a:ext uri="{9D8B030D-6E8A-4147-A177-3AD203B41FA5}">
                      <a16:colId xmlns:a16="http://schemas.microsoft.com/office/drawing/2014/main" val="255738810"/>
                    </a:ext>
                  </a:extLst>
                </a:gridCol>
                <a:gridCol w="2241929">
                  <a:extLst>
                    <a:ext uri="{9D8B030D-6E8A-4147-A177-3AD203B41FA5}">
                      <a16:colId xmlns:a16="http://schemas.microsoft.com/office/drawing/2014/main" val="769653706"/>
                    </a:ext>
                  </a:extLst>
                </a:gridCol>
                <a:gridCol w="2338564">
                  <a:extLst>
                    <a:ext uri="{9D8B030D-6E8A-4147-A177-3AD203B41FA5}">
                      <a16:colId xmlns:a16="http://schemas.microsoft.com/office/drawing/2014/main" val="879910233"/>
                    </a:ext>
                  </a:extLst>
                </a:gridCol>
              </a:tblGrid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Site Name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Center Latitude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Center Longitude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155342"/>
                  </a:ext>
                </a:extLst>
              </a:tr>
              <a:tr h="2897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Instrumented Sites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0094923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Railroad Valley Playa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+38.50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>
                          <a:effectLst/>
                        </a:rPr>
                        <a:t>-115.69</a:t>
                      </a:r>
                      <a:endParaRPr lang="en-US" sz="1900" dirty="0"/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767505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Gobabeb</a:t>
                      </a:r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Namibia</a:t>
                      </a: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900" dirty="0"/>
                        <a:t>-23.60</a:t>
                      </a:r>
                      <a:endParaRPr lang="en-US" sz="1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900" dirty="0"/>
                        <a:t>+15.12</a:t>
                      </a:r>
                      <a:endParaRPr lang="en-US" sz="1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528755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Lake Tahoe (Thermal)</a:t>
                      </a: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+39.10</a:t>
                      </a: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-120.03</a:t>
                      </a: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90386"/>
                  </a:ext>
                </a:extLst>
              </a:tr>
              <a:tr h="2897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Pseudo-Invariant Calibration Sites (PICS)</a:t>
                      </a:r>
                      <a:endParaRPr lang="en-US" sz="1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1411780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Libya 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+28.55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>
                          <a:effectLst/>
                        </a:rPr>
                        <a:t>+23.39</a:t>
                      </a:r>
                      <a:endParaRPr lang="en-US" sz="1900" dirty="0"/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449377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Libya 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+24.42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>
                          <a:effectLst/>
                        </a:rPr>
                        <a:t>+13.35</a:t>
                      </a:r>
                      <a:endParaRPr lang="en-US" sz="1900" dirty="0"/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843670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Algeria 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+30.32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>
                          <a:effectLst/>
                        </a:rPr>
                        <a:t>+7.66</a:t>
                      </a:r>
                      <a:endParaRPr lang="en-US" sz="1900" dirty="0"/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52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9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371C51-A969-3E73-7114-3EB6A5E0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48A46-6FEF-F35C-3D3B-F89C6BCE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55" y="1260480"/>
            <a:ext cx="4026685" cy="2109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76AA3-C782-583F-B591-D2DE071F4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96" y="1260480"/>
            <a:ext cx="3108649" cy="2109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0F2AF-A55F-4221-0880-5ED322AB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951" y="1072544"/>
            <a:ext cx="1285075" cy="104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6FC5-12A7-42FD-E1D2-0B52B95EE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099" y="1072544"/>
            <a:ext cx="1343892" cy="1043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86C381-E280-5D63-14D8-9A29F8C6C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049" y="3898704"/>
            <a:ext cx="2615201" cy="2109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A1DBA-011A-BC35-9188-D5F81C53F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298" y="3898704"/>
            <a:ext cx="2805655" cy="2109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ECB4CA-F31C-D75B-A30D-908ED5845C28}"/>
              </a:ext>
            </a:extLst>
          </p:cNvPr>
          <p:cNvSpPr txBox="1"/>
          <p:nvPr/>
        </p:nvSpPr>
        <p:spPr>
          <a:xfrm>
            <a:off x="2172000" y="3364354"/>
            <a:ext cx="3048000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Fahd Causeway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A073F-85FE-4457-E1AE-28AE88643594}"/>
              </a:ext>
            </a:extLst>
          </p:cNvPr>
          <p:cNvSpPr txBox="1"/>
          <p:nvPr/>
        </p:nvSpPr>
        <p:spPr>
          <a:xfrm>
            <a:off x="6938776" y="3366747"/>
            <a:ext cx="4026685" cy="4676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 Pontchartrain Causeway </a:t>
            </a:r>
            <a:endParaRPr lang="en-US" sz="1867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FC83F-6405-38CE-E111-5E0FF8660A75}"/>
              </a:ext>
            </a:extLst>
          </p:cNvPr>
          <p:cNvSpPr txBox="1"/>
          <p:nvPr/>
        </p:nvSpPr>
        <p:spPr>
          <a:xfrm>
            <a:off x="1957991" y="6007920"/>
            <a:ext cx="3213315" cy="47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Baotou Target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4B691D-D330-505C-2BFF-0A5DECE1806B}"/>
              </a:ext>
            </a:extLst>
          </p:cNvPr>
          <p:cNvSpPr txBox="1"/>
          <p:nvPr/>
        </p:nvSpPr>
        <p:spPr>
          <a:xfrm>
            <a:off x="7328422" y="6007921"/>
            <a:ext cx="24074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ISRO NRSC Target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18517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E4F644-02C6-0EB2-1FA5-218DAF6D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Sites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DA3E42-E15A-E0FA-CAF9-A009410E1A41}"/>
              </a:ext>
            </a:extLst>
          </p:cNvPr>
          <p:cNvGraphicFramePr>
            <a:graphicFrameLocks noGrp="1"/>
          </p:cNvGraphicFramePr>
          <p:nvPr/>
        </p:nvGraphicFramePr>
        <p:xfrm>
          <a:off x="1433489" y="1400773"/>
          <a:ext cx="9146689" cy="2063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6196">
                  <a:extLst>
                    <a:ext uri="{9D8B030D-6E8A-4147-A177-3AD203B41FA5}">
                      <a16:colId xmlns:a16="http://schemas.microsoft.com/office/drawing/2014/main" val="255738810"/>
                    </a:ext>
                  </a:extLst>
                </a:gridCol>
                <a:gridCol w="2241929">
                  <a:extLst>
                    <a:ext uri="{9D8B030D-6E8A-4147-A177-3AD203B41FA5}">
                      <a16:colId xmlns:a16="http://schemas.microsoft.com/office/drawing/2014/main" val="769653706"/>
                    </a:ext>
                  </a:extLst>
                </a:gridCol>
                <a:gridCol w="2338564">
                  <a:extLst>
                    <a:ext uri="{9D8B030D-6E8A-4147-A177-3AD203B41FA5}">
                      <a16:colId xmlns:a16="http://schemas.microsoft.com/office/drawing/2014/main" val="879910233"/>
                    </a:ext>
                  </a:extLst>
                </a:gridCol>
              </a:tblGrid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Site Name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Center Latitude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Center Longitude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155342"/>
                  </a:ext>
                </a:extLst>
              </a:tr>
              <a:tr h="289747">
                <a:tc gridSpan="3"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Medium Resolution Sensor</a:t>
                      </a: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" marR="3950" marT="39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" marR="3950" marT="39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116849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King Fahd Causeway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+26.20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+50.34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767505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Lake Pontchartrain Causeway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+30.21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-90.12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804333"/>
                  </a:ext>
                </a:extLst>
              </a:tr>
              <a:tr h="289747">
                <a:tc gridSpan="3"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High Resolution Sensor</a:t>
                      </a:r>
                      <a:endParaRPr lang="en-US" sz="1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" marR="3950" marT="39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" marR="3950" marT="39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8449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Baotou Target, China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+40.85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+109.63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35806"/>
                  </a:ext>
                </a:extLst>
              </a:tr>
              <a:tr h="289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ISRO NRSC India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 +17.03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 +78.18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7" marR="5267" marT="5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93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59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A18E3-2CF2-8CD8-CC9F-9DE59102C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JACIE – March 11-14</a:t>
            </a:r>
          </a:p>
          <a:p>
            <a:r>
              <a:rPr lang="en-US" dirty="0"/>
              <a:t>Uncertainty Workshop</a:t>
            </a:r>
          </a:p>
          <a:p>
            <a:pPr lvl="1"/>
            <a:r>
              <a:rPr lang="en-US" dirty="0"/>
              <a:t>Focus on radiometric uncertainty of Top of Atmosphere (TOA)/Level 1, passive, reflective, optical imagery</a:t>
            </a:r>
          </a:p>
          <a:p>
            <a:pPr lvl="1"/>
            <a:r>
              <a:rPr lang="en-US" dirty="0"/>
              <a:t>Prelaunch Characterization (Lab Measurements)</a:t>
            </a:r>
          </a:p>
          <a:p>
            <a:pPr lvl="1"/>
            <a:r>
              <a:rPr lang="en-US" dirty="0"/>
              <a:t>Vicarious Calibration (</a:t>
            </a:r>
            <a:r>
              <a:rPr lang="en-US" dirty="0" err="1"/>
              <a:t>RadCalNet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Processing Chain (Raw-to-TOA Product)</a:t>
            </a:r>
          </a:p>
          <a:p>
            <a:pPr lvl="1"/>
            <a:r>
              <a:rPr lang="en-US" dirty="0"/>
              <a:t>Cross Calibration (Product-to-Product)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Format is intended to allow equal time for presentations and audience participated discussion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545B92-E1EE-4B1F-F61B-63D481C5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JACIE and Uncertainty Workshop </a:t>
            </a:r>
          </a:p>
        </p:txBody>
      </p:sp>
    </p:spTree>
    <p:extLst>
      <p:ext uri="{BB962C8B-B14F-4D97-AF65-F5344CB8AC3E}">
        <p14:creationId xmlns:p14="http://schemas.microsoft.com/office/powerpoint/2010/main" val="136953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F5C3-E7B7-C303-A9C0-9545CE4C6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role of your current primary employer: 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Industry  Accademia Government Contractor to the Government  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Other _______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currently available quality metrics/assessment results sufficient for your needs?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No N/A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not, what is missing or not mature enough __________________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all datatypes/modalities, currently, addressing data quality, adequately 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 N/A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If no, which datatypes/modalities need improvements 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uncertainty a necessary input for your analysis?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 N/A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uncertainty estimates available for your products?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 N/A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046DC-126A-03EE-B572-2EBB621A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JACIE Viewpoint Survey</a:t>
            </a:r>
          </a:p>
        </p:txBody>
      </p:sp>
    </p:spTree>
    <p:extLst>
      <p:ext uri="{BB962C8B-B14F-4D97-AF65-F5344CB8AC3E}">
        <p14:creationId xmlns:p14="http://schemas.microsoft.com/office/powerpoint/2010/main" val="58477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2151B0-691D-AF1B-FB20-F1C3B5B21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feel there are enough opportunities for Industry to collaborate with Government Agencies?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Industry technical needs being adequately addressed by Government Agencies?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If “No,” what recommendations could you provide 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feel the “New Space” term is an adequate descriptor of the Commercial Sector?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 N/A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If “No,” Is there a preferred term you would suggest: 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your employer be amenable to providing free data over Cal/Val sites?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Yes No N/A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7CD0D-C48C-A0AE-BDC7-FE02830A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JACIE Viewpoint Survey (Cont.)</a:t>
            </a:r>
          </a:p>
        </p:txBody>
      </p:sp>
    </p:spTree>
    <p:extLst>
      <p:ext uri="{BB962C8B-B14F-4D97-AF65-F5344CB8AC3E}">
        <p14:creationId xmlns:p14="http://schemas.microsoft.com/office/powerpoint/2010/main" val="138016421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559</Words>
  <Application>Microsoft Office PowerPoint</Application>
  <PresentationFormat>Widescreen</PresentationFormat>
  <Paragraphs>111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Noto Sans Symbols</vt:lpstr>
      <vt:lpstr>ceos</vt:lpstr>
      <vt:lpstr>WGCV-53 WGCV Contributions to the CEOS New Space Task Team </vt:lpstr>
      <vt:lpstr>JACIE/VH-RODA Cal Site Actions</vt:lpstr>
      <vt:lpstr>Radiometric Sites</vt:lpstr>
      <vt:lpstr>Radiometric Sites</vt:lpstr>
      <vt:lpstr>Spatial Sites</vt:lpstr>
      <vt:lpstr>Spatial Sites</vt:lpstr>
      <vt:lpstr>JACIE and Uncertainty Workshop </vt:lpstr>
      <vt:lpstr>JACIE Viewpoint Survey</vt:lpstr>
      <vt:lpstr>JACIE Viewpoint Survey (Cont.)</vt:lpstr>
      <vt:lpstr>Summary/Actions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WGCV-53 Presentation Template and Guidance</dc:title>
  <dc:creator>Anderson, Cody Haskel</dc:creator>
  <cp:lastModifiedBy>Anderson, Cody H</cp:lastModifiedBy>
  <cp:revision>10</cp:revision>
  <dcterms:modified xsi:type="dcterms:W3CDTF">2024-03-05T15:58:20Z</dcterms:modified>
</cp:coreProperties>
</file>