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3" r:id="rId1"/>
  </p:sldMasterIdLst>
  <p:notesMasterIdLst>
    <p:notesMasterId r:id="rId28"/>
  </p:notesMasterIdLst>
  <p:sldIdLst>
    <p:sldId id="256" r:id="rId2"/>
    <p:sldId id="259" r:id="rId3"/>
    <p:sldId id="260" r:id="rId4"/>
    <p:sldId id="266" r:id="rId5"/>
    <p:sldId id="373" r:id="rId6"/>
    <p:sldId id="261" r:id="rId7"/>
    <p:sldId id="374" r:id="rId8"/>
    <p:sldId id="375" r:id="rId9"/>
    <p:sldId id="376" r:id="rId10"/>
    <p:sldId id="389" r:id="rId11"/>
    <p:sldId id="377" r:id="rId12"/>
    <p:sldId id="378" r:id="rId13"/>
    <p:sldId id="379" r:id="rId14"/>
    <p:sldId id="380" r:id="rId15"/>
    <p:sldId id="381" r:id="rId16"/>
    <p:sldId id="382" r:id="rId17"/>
    <p:sldId id="383" r:id="rId18"/>
    <p:sldId id="268" r:id="rId19"/>
    <p:sldId id="269" r:id="rId20"/>
    <p:sldId id="270" r:id="rId21"/>
    <p:sldId id="271" r:id="rId22"/>
    <p:sldId id="272" r:id="rId23"/>
    <p:sldId id="384" r:id="rId24"/>
    <p:sldId id="388" r:id="rId25"/>
    <p:sldId id="387" r:id="rId26"/>
    <p:sldId id="385" r:id="rId27"/>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2041F61-321F-438A-9135-E68D39C325C9}" v="11" dt="2023-06-02T12:12:15.33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6" d="100"/>
          <a:sy n="66" d="100"/>
        </p:scale>
        <p:origin x="576" y="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igel Fox" userId="a520e88c-5e07-4373-a1e8-9b18514070f1" providerId="ADAL" clId="{02041F61-321F-438A-9135-E68D39C325C9}"/>
    <pc:docChg chg="custSel addSld delSld modSld">
      <pc:chgData name="Nigel Fox" userId="a520e88c-5e07-4373-a1e8-9b18514070f1" providerId="ADAL" clId="{02041F61-321F-438A-9135-E68D39C325C9}" dt="2023-06-07T13:07:47.190" v="1585" actId="207"/>
      <pc:docMkLst>
        <pc:docMk/>
      </pc:docMkLst>
      <pc:sldChg chg="modSp mod">
        <pc:chgData name="Nigel Fox" userId="a520e88c-5e07-4373-a1e8-9b18514070f1" providerId="ADAL" clId="{02041F61-321F-438A-9135-E68D39C325C9}" dt="2023-06-02T12:05:38.271" v="528" actId="20577"/>
        <pc:sldMkLst>
          <pc:docMk/>
          <pc:sldMk cId="0" sldId="256"/>
        </pc:sldMkLst>
        <pc:spChg chg="mod">
          <ac:chgData name="Nigel Fox" userId="a520e88c-5e07-4373-a1e8-9b18514070f1" providerId="ADAL" clId="{02041F61-321F-438A-9135-E68D39C325C9}" dt="2023-06-01T07:40:32.557" v="1" actId="6549"/>
          <ac:spMkLst>
            <pc:docMk/>
            <pc:sldMk cId="0" sldId="256"/>
            <ac:spMk id="66" creationId="{00000000-0000-0000-0000-000000000000}"/>
          </ac:spMkLst>
        </pc:spChg>
        <pc:spChg chg="mod">
          <ac:chgData name="Nigel Fox" userId="a520e88c-5e07-4373-a1e8-9b18514070f1" providerId="ADAL" clId="{02041F61-321F-438A-9135-E68D39C325C9}" dt="2023-06-02T12:05:38.271" v="528" actId="20577"/>
          <ac:spMkLst>
            <pc:docMk/>
            <pc:sldMk cId="0" sldId="256"/>
            <ac:spMk id="67" creationId="{00000000-0000-0000-0000-000000000000}"/>
          </ac:spMkLst>
        </pc:spChg>
      </pc:sldChg>
      <pc:sldChg chg="modSp mod">
        <pc:chgData name="Nigel Fox" userId="a520e88c-5e07-4373-a1e8-9b18514070f1" providerId="ADAL" clId="{02041F61-321F-438A-9135-E68D39C325C9}" dt="2023-06-02T12:06:30.182" v="530" actId="1076"/>
        <pc:sldMkLst>
          <pc:docMk/>
          <pc:sldMk cId="1656753265" sldId="266"/>
        </pc:sldMkLst>
        <pc:spChg chg="mod">
          <ac:chgData name="Nigel Fox" userId="a520e88c-5e07-4373-a1e8-9b18514070f1" providerId="ADAL" clId="{02041F61-321F-438A-9135-E68D39C325C9}" dt="2023-06-02T12:06:30.182" v="530" actId="1076"/>
          <ac:spMkLst>
            <pc:docMk/>
            <pc:sldMk cId="1656753265" sldId="266"/>
            <ac:spMk id="2" creationId="{A6521772-E9BC-406F-8506-6D663835AA74}"/>
          </ac:spMkLst>
        </pc:spChg>
        <pc:spChg chg="mod">
          <ac:chgData name="Nigel Fox" userId="a520e88c-5e07-4373-a1e8-9b18514070f1" providerId="ADAL" clId="{02041F61-321F-438A-9135-E68D39C325C9}" dt="2023-06-01T07:42:34.639" v="49" actId="6549"/>
          <ac:spMkLst>
            <pc:docMk/>
            <pc:sldMk cId="1656753265" sldId="266"/>
            <ac:spMk id="67588" creationId="{00000000-0000-0000-0000-000000000000}"/>
          </ac:spMkLst>
        </pc:spChg>
      </pc:sldChg>
      <pc:sldChg chg="addSp delSp modSp mod">
        <pc:chgData name="Nigel Fox" userId="a520e88c-5e07-4373-a1e8-9b18514070f1" providerId="ADAL" clId="{02041F61-321F-438A-9135-E68D39C325C9}" dt="2023-06-02T08:16:47.945" v="270" actId="1076"/>
        <pc:sldMkLst>
          <pc:docMk/>
          <pc:sldMk cId="2597430197" sldId="268"/>
        </pc:sldMkLst>
        <pc:spChg chg="mod">
          <ac:chgData name="Nigel Fox" userId="a520e88c-5e07-4373-a1e8-9b18514070f1" providerId="ADAL" clId="{02041F61-321F-438A-9135-E68D39C325C9}" dt="2023-06-02T08:14:08.486" v="252" actId="1076"/>
          <ac:spMkLst>
            <pc:docMk/>
            <pc:sldMk cId="2597430197" sldId="268"/>
            <ac:spMk id="2" creationId="{72C23A5D-1CF3-73AC-C74E-E66930FB9180}"/>
          </ac:spMkLst>
        </pc:spChg>
        <pc:spChg chg="mod">
          <ac:chgData name="Nigel Fox" userId="a520e88c-5e07-4373-a1e8-9b18514070f1" providerId="ADAL" clId="{02041F61-321F-438A-9135-E68D39C325C9}" dt="2023-06-02T08:14:31.415" v="254" actId="1076"/>
          <ac:spMkLst>
            <pc:docMk/>
            <pc:sldMk cId="2597430197" sldId="268"/>
            <ac:spMk id="3" creationId="{364465EC-965A-C96E-5FEE-46114FA4453E}"/>
          </ac:spMkLst>
        </pc:spChg>
        <pc:spChg chg="del">
          <ac:chgData name="Nigel Fox" userId="a520e88c-5e07-4373-a1e8-9b18514070f1" providerId="ADAL" clId="{02041F61-321F-438A-9135-E68D39C325C9}" dt="2023-06-01T08:24:48.371" v="163" actId="478"/>
          <ac:spMkLst>
            <pc:docMk/>
            <pc:sldMk cId="2597430197" sldId="268"/>
            <ac:spMk id="4" creationId="{F96055B3-793E-4949-7414-3F441F1DF097}"/>
          </ac:spMkLst>
        </pc:spChg>
        <pc:spChg chg="del">
          <ac:chgData name="Nigel Fox" userId="a520e88c-5e07-4373-a1e8-9b18514070f1" providerId="ADAL" clId="{02041F61-321F-438A-9135-E68D39C325C9}" dt="2023-06-01T08:24:45.323" v="162" actId="478"/>
          <ac:spMkLst>
            <pc:docMk/>
            <pc:sldMk cId="2597430197" sldId="268"/>
            <ac:spMk id="5" creationId="{062C7F0D-F294-B9E3-006A-46C5417D421D}"/>
          </ac:spMkLst>
        </pc:spChg>
        <pc:spChg chg="mod">
          <ac:chgData name="Nigel Fox" userId="a520e88c-5e07-4373-a1e8-9b18514070f1" providerId="ADAL" clId="{02041F61-321F-438A-9135-E68D39C325C9}" dt="2023-06-02T08:14:54.191" v="258" actId="1076"/>
          <ac:spMkLst>
            <pc:docMk/>
            <pc:sldMk cId="2597430197" sldId="268"/>
            <ac:spMk id="10" creationId="{431E332C-B019-A295-281A-2CEE6882278D}"/>
          </ac:spMkLst>
        </pc:spChg>
        <pc:spChg chg="mod">
          <ac:chgData name="Nigel Fox" userId="a520e88c-5e07-4373-a1e8-9b18514070f1" providerId="ADAL" clId="{02041F61-321F-438A-9135-E68D39C325C9}" dt="2023-06-02T08:14:41.536" v="256" actId="1076"/>
          <ac:spMkLst>
            <pc:docMk/>
            <pc:sldMk cId="2597430197" sldId="268"/>
            <ac:spMk id="14" creationId="{C06C9F79-AD12-0092-73C6-9A6DC05EE3E9}"/>
          </ac:spMkLst>
        </pc:spChg>
        <pc:spChg chg="mod">
          <ac:chgData name="Nigel Fox" userId="a520e88c-5e07-4373-a1e8-9b18514070f1" providerId="ADAL" clId="{02041F61-321F-438A-9135-E68D39C325C9}" dt="2023-06-02T08:15:36.768" v="263" actId="1076"/>
          <ac:spMkLst>
            <pc:docMk/>
            <pc:sldMk cId="2597430197" sldId="268"/>
            <ac:spMk id="15" creationId="{D8267ED2-8D13-0CDC-B02E-D566FF358EA8}"/>
          </ac:spMkLst>
        </pc:spChg>
        <pc:picChg chg="mod ord">
          <ac:chgData name="Nigel Fox" userId="a520e88c-5e07-4373-a1e8-9b18514070f1" providerId="ADAL" clId="{02041F61-321F-438A-9135-E68D39C325C9}" dt="2023-06-02T08:16:11.687" v="266" actId="166"/>
          <ac:picMkLst>
            <pc:docMk/>
            <pc:sldMk cId="2597430197" sldId="268"/>
            <ac:picMk id="7" creationId="{D33987FE-2B33-2977-C608-A016E72B570A}"/>
          </ac:picMkLst>
        </pc:picChg>
        <pc:picChg chg="mod">
          <ac:chgData name="Nigel Fox" userId="a520e88c-5e07-4373-a1e8-9b18514070f1" providerId="ADAL" clId="{02041F61-321F-438A-9135-E68D39C325C9}" dt="2023-06-02T08:14:59.055" v="259" actId="1076"/>
          <ac:picMkLst>
            <pc:docMk/>
            <pc:sldMk cId="2597430197" sldId="268"/>
            <ac:picMk id="8" creationId="{ED5AB119-CE78-8A13-D2D5-0C33E3FE8AEB}"/>
          </ac:picMkLst>
        </pc:picChg>
        <pc:picChg chg="add mod">
          <ac:chgData name="Nigel Fox" userId="a520e88c-5e07-4373-a1e8-9b18514070f1" providerId="ADAL" clId="{02041F61-321F-438A-9135-E68D39C325C9}" dt="2023-06-02T08:11:34.499" v="210" actId="1076"/>
          <ac:picMkLst>
            <pc:docMk/>
            <pc:sldMk cId="2597430197" sldId="268"/>
            <ac:picMk id="9" creationId="{BE67FFB7-F1C6-6A5B-8569-3D22DF30905D}"/>
          </ac:picMkLst>
        </pc:picChg>
        <pc:picChg chg="add mod">
          <ac:chgData name="Nigel Fox" userId="a520e88c-5e07-4373-a1e8-9b18514070f1" providerId="ADAL" clId="{02041F61-321F-438A-9135-E68D39C325C9}" dt="2023-06-02T08:16:08.731" v="265" actId="1076"/>
          <ac:picMkLst>
            <pc:docMk/>
            <pc:sldMk cId="2597430197" sldId="268"/>
            <ac:picMk id="11" creationId="{386294BF-5AE5-5C40-77D3-A5CF461ADBB0}"/>
          </ac:picMkLst>
        </pc:picChg>
        <pc:picChg chg="add mod">
          <ac:chgData name="Nigel Fox" userId="a520e88c-5e07-4373-a1e8-9b18514070f1" providerId="ADAL" clId="{02041F61-321F-438A-9135-E68D39C325C9}" dt="2023-06-02T08:16:47.945" v="270" actId="1076"/>
          <ac:picMkLst>
            <pc:docMk/>
            <pc:sldMk cId="2597430197" sldId="268"/>
            <ac:picMk id="12" creationId="{747CC8BF-BC25-A810-0CF6-B9FEB51AC219}"/>
          </ac:picMkLst>
        </pc:picChg>
      </pc:sldChg>
      <pc:sldChg chg="addSp delSp modSp mod">
        <pc:chgData name="Nigel Fox" userId="a520e88c-5e07-4373-a1e8-9b18514070f1" providerId="ADAL" clId="{02041F61-321F-438A-9135-E68D39C325C9}" dt="2023-06-02T08:21:33.322" v="364" actId="6549"/>
        <pc:sldMkLst>
          <pc:docMk/>
          <pc:sldMk cId="2587660653" sldId="269"/>
        </pc:sldMkLst>
        <pc:spChg chg="del">
          <ac:chgData name="Nigel Fox" userId="a520e88c-5e07-4373-a1e8-9b18514070f1" providerId="ADAL" clId="{02041F61-321F-438A-9135-E68D39C325C9}" dt="2023-06-02T08:18:23.962" v="273" actId="478"/>
          <ac:spMkLst>
            <pc:docMk/>
            <pc:sldMk cId="2587660653" sldId="269"/>
            <ac:spMk id="4" creationId="{FD3861F8-88A0-853A-90A7-2518D4B29C25}"/>
          </ac:spMkLst>
        </pc:spChg>
        <pc:spChg chg="mod">
          <ac:chgData name="Nigel Fox" userId="a520e88c-5e07-4373-a1e8-9b18514070f1" providerId="ADAL" clId="{02041F61-321F-438A-9135-E68D39C325C9}" dt="2023-06-02T08:20:07.497" v="322" actId="14100"/>
          <ac:spMkLst>
            <pc:docMk/>
            <pc:sldMk cId="2587660653" sldId="269"/>
            <ac:spMk id="5" creationId="{7BEFDDD9-0A8A-979B-4615-0F84E305CC64}"/>
          </ac:spMkLst>
        </pc:spChg>
        <pc:spChg chg="mod">
          <ac:chgData name="Nigel Fox" userId="a520e88c-5e07-4373-a1e8-9b18514070f1" providerId="ADAL" clId="{02041F61-321F-438A-9135-E68D39C325C9}" dt="2023-06-02T08:20:02.577" v="321" actId="1076"/>
          <ac:spMkLst>
            <pc:docMk/>
            <pc:sldMk cId="2587660653" sldId="269"/>
            <ac:spMk id="6" creationId="{4FA557CB-B2CE-BDBC-A92B-302D28E5BC3C}"/>
          </ac:spMkLst>
        </pc:spChg>
        <pc:spChg chg="mod">
          <ac:chgData name="Nigel Fox" userId="a520e88c-5e07-4373-a1e8-9b18514070f1" providerId="ADAL" clId="{02041F61-321F-438A-9135-E68D39C325C9}" dt="2023-06-02T08:20:50.682" v="340" actId="20577"/>
          <ac:spMkLst>
            <pc:docMk/>
            <pc:sldMk cId="2587660653" sldId="269"/>
            <ac:spMk id="11" creationId="{E3DFA3E7-308F-9E53-E7E2-B116109B207B}"/>
          </ac:spMkLst>
        </pc:spChg>
        <pc:spChg chg="mod">
          <ac:chgData name="Nigel Fox" userId="a520e88c-5e07-4373-a1e8-9b18514070f1" providerId="ADAL" clId="{02041F61-321F-438A-9135-E68D39C325C9}" dt="2023-06-02T08:21:33.322" v="364" actId="6549"/>
          <ac:spMkLst>
            <pc:docMk/>
            <pc:sldMk cId="2587660653" sldId="269"/>
            <ac:spMk id="12" creationId="{59139245-7A80-7F7D-3314-F372D35B21C6}"/>
          </ac:spMkLst>
        </pc:spChg>
        <pc:picChg chg="add mod">
          <ac:chgData name="Nigel Fox" userId="a520e88c-5e07-4373-a1e8-9b18514070f1" providerId="ADAL" clId="{02041F61-321F-438A-9135-E68D39C325C9}" dt="2023-06-02T08:17:09.616" v="271"/>
          <ac:picMkLst>
            <pc:docMk/>
            <pc:sldMk cId="2587660653" sldId="269"/>
            <ac:picMk id="15" creationId="{C37268D2-DEB5-7905-91E6-0B046A6F98D9}"/>
          </ac:picMkLst>
        </pc:picChg>
      </pc:sldChg>
      <pc:sldChg chg="addSp delSp modSp mod">
        <pc:chgData name="Nigel Fox" userId="a520e88c-5e07-4373-a1e8-9b18514070f1" providerId="ADAL" clId="{02041F61-321F-438A-9135-E68D39C325C9}" dt="2023-06-02T08:26:18.250" v="400" actId="478"/>
        <pc:sldMkLst>
          <pc:docMk/>
          <pc:sldMk cId="2303340108" sldId="270"/>
        </pc:sldMkLst>
        <pc:spChg chg="del mod">
          <ac:chgData name="Nigel Fox" userId="a520e88c-5e07-4373-a1e8-9b18514070f1" providerId="ADAL" clId="{02041F61-321F-438A-9135-E68D39C325C9}" dt="2023-06-02T08:23:35.969" v="389" actId="478"/>
          <ac:spMkLst>
            <pc:docMk/>
            <pc:sldMk cId="2303340108" sldId="270"/>
            <ac:spMk id="2" creationId="{8743C3E4-899E-96DB-5D1C-72E7B961C3B7}"/>
          </ac:spMkLst>
        </pc:spChg>
        <pc:spChg chg="mod">
          <ac:chgData name="Nigel Fox" userId="a520e88c-5e07-4373-a1e8-9b18514070f1" providerId="ADAL" clId="{02041F61-321F-438A-9135-E68D39C325C9}" dt="2023-06-02T08:23:25.955" v="387" actId="6549"/>
          <ac:spMkLst>
            <pc:docMk/>
            <pc:sldMk cId="2303340108" sldId="270"/>
            <ac:spMk id="3" creationId="{4A9E400E-6600-957C-7C6B-0593D6D03538}"/>
          </ac:spMkLst>
        </pc:spChg>
        <pc:spChg chg="del">
          <ac:chgData name="Nigel Fox" userId="a520e88c-5e07-4373-a1e8-9b18514070f1" providerId="ADAL" clId="{02041F61-321F-438A-9135-E68D39C325C9}" dt="2023-06-02T08:23:41.883" v="390" actId="478"/>
          <ac:spMkLst>
            <pc:docMk/>
            <pc:sldMk cId="2303340108" sldId="270"/>
            <ac:spMk id="4" creationId="{0CC1A32B-7B3A-65FD-FF84-069B0947CB74}"/>
          </ac:spMkLst>
        </pc:spChg>
        <pc:spChg chg="del">
          <ac:chgData name="Nigel Fox" userId="a520e88c-5e07-4373-a1e8-9b18514070f1" providerId="ADAL" clId="{02041F61-321F-438A-9135-E68D39C325C9}" dt="2023-06-02T08:23:47.081" v="391" actId="478"/>
          <ac:spMkLst>
            <pc:docMk/>
            <pc:sldMk cId="2303340108" sldId="270"/>
            <ac:spMk id="5" creationId="{63E09DE6-8A02-1292-7D6F-57A3DFD6BC18}"/>
          </ac:spMkLst>
        </pc:spChg>
        <pc:spChg chg="mod">
          <ac:chgData name="Nigel Fox" userId="a520e88c-5e07-4373-a1e8-9b18514070f1" providerId="ADAL" clId="{02041F61-321F-438A-9135-E68D39C325C9}" dt="2023-06-02T08:25:21.707" v="398" actId="1076"/>
          <ac:spMkLst>
            <pc:docMk/>
            <pc:sldMk cId="2303340108" sldId="270"/>
            <ac:spMk id="9" creationId="{7D23094E-051E-DCB9-A439-7C3F072FBD2E}"/>
          </ac:spMkLst>
        </pc:spChg>
        <pc:spChg chg="mod">
          <ac:chgData name="Nigel Fox" userId="a520e88c-5e07-4373-a1e8-9b18514070f1" providerId="ADAL" clId="{02041F61-321F-438A-9135-E68D39C325C9}" dt="2023-06-02T08:25:54.692" v="399" actId="255"/>
          <ac:spMkLst>
            <pc:docMk/>
            <pc:sldMk cId="2303340108" sldId="270"/>
            <ac:spMk id="10" creationId="{636E3D7D-C7FF-534E-E369-3ED362D71B7E}"/>
          </ac:spMkLst>
        </pc:spChg>
        <pc:spChg chg="mod">
          <ac:chgData name="Nigel Fox" userId="a520e88c-5e07-4373-a1e8-9b18514070f1" providerId="ADAL" clId="{02041F61-321F-438A-9135-E68D39C325C9}" dt="2023-06-02T08:24:16.449" v="395" actId="1076"/>
          <ac:spMkLst>
            <pc:docMk/>
            <pc:sldMk cId="2303340108" sldId="270"/>
            <ac:spMk id="11" creationId="{8F6B8A9B-E817-498B-7FC4-386F9A180F06}"/>
          </ac:spMkLst>
        </pc:spChg>
        <pc:spChg chg="add mod">
          <ac:chgData name="Nigel Fox" userId="a520e88c-5e07-4373-a1e8-9b18514070f1" providerId="ADAL" clId="{02041F61-321F-438A-9135-E68D39C325C9}" dt="2023-06-02T08:23:18.218" v="386" actId="20577"/>
          <ac:spMkLst>
            <pc:docMk/>
            <pc:sldMk cId="2303340108" sldId="270"/>
            <ac:spMk id="14" creationId="{8AC37E70-A361-5153-4DD8-C5285D5C4628}"/>
          </ac:spMkLst>
        </pc:spChg>
        <pc:spChg chg="add del mod">
          <ac:chgData name="Nigel Fox" userId="a520e88c-5e07-4373-a1e8-9b18514070f1" providerId="ADAL" clId="{02041F61-321F-438A-9135-E68D39C325C9}" dt="2023-06-02T08:26:18.250" v="400" actId="478"/>
          <ac:spMkLst>
            <pc:docMk/>
            <pc:sldMk cId="2303340108" sldId="270"/>
            <ac:spMk id="16" creationId="{F873D2E3-E516-3004-CCEC-1633C25A6B1C}"/>
          </ac:spMkLst>
        </pc:spChg>
        <pc:picChg chg="mod">
          <ac:chgData name="Nigel Fox" userId="a520e88c-5e07-4373-a1e8-9b18514070f1" providerId="ADAL" clId="{02041F61-321F-438A-9135-E68D39C325C9}" dt="2023-06-02T08:22:28.256" v="368" actId="1076"/>
          <ac:picMkLst>
            <pc:docMk/>
            <pc:sldMk cId="2303340108" sldId="270"/>
            <ac:picMk id="7" creationId="{0BD5E185-4278-A6A5-0AD2-E83F3321614B}"/>
          </ac:picMkLst>
        </pc:picChg>
        <pc:picChg chg="mod">
          <ac:chgData name="Nigel Fox" userId="a520e88c-5e07-4373-a1e8-9b18514070f1" providerId="ADAL" clId="{02041F61-321F-438A-9135-E68D39C325C9}" dt="2023-06-02T08:25:17.195" v="397" actId="1076"/>
          <ac:picMkLst>
            <pc:docMk/>
            <pc:sldMk cId="2303340108" sldId="270"/>
            <ac:picMk id="8" creationId="{BECFCCE0-8A3B-C248-E18F-8B957F4FC8C1}"/>
          </ac:picMkLst>
        </pc:picChg>
        <pc:picChg chg="add mod">
          <ac:chgData name="Nigel Fox" userId="a520e88c-5e07-4373-a1e8-9b18514070f1" providerId="ADAL" clId="{02041F61-321F-438A-9135-E68D39C325C9}" dt="2023-06-02T08:22:07.208" v="365"/>
          <ac:picMkLst>
            <pc:docMk/>
            <pc:sldMk cId="2303340108" sldId="270"/>
            <ac:picMk id="12" creationId="{15E66998-0B1C-B631-23A0-9D4224D1A50C}"/>
          </ac:picMkLst>
        </pc:picChg>
      </pc:sldChg>
      <pc:sldChg chg="addSp delSp modSp mod">
        <pc:chgData name="Nigel Fox" userId="a520e88c-5e07-4373-a1e8-9b18514070f1" providerId="ADAL" clId="{02041F61-321F-438A-9135-E68D39C325C9}" dt="2023-06-02T08:28:42.546" v="445" actId="1076"/>
        <pc:sldMkLst>
          <pc:docMk/>
          <pc:sldMk cId="2142686344" sldId="271"/>
        </pc:sldMkLst>
        <pc:spChg chg="mod">
          <ac:chgData name="Nigel Fox" userId="a520e88c-5e07-4373-a1e8-9b18514070f1" providerId="ADAL" clId="{02041F61-321F-438A-9135-E68D39C325C9}" dt="2023-06-02T08:28:42.546" v="445" actId="1076"/>
          <ac:spMkLst>
            <pc:docMk/>
            <pc:sldMk cId="2142686344" sldId="271"/>
            <ac:spMk id="4" creationId="{83C19E46-EE45-7450-41A7-D10EC7C01960}"/>
          </ac:spMkLst>
        </pc:spChg>
        <pc:spChg chg="del">
          <ac:chgData name="Nigel Fox" userId="a520e88c-5e07-4373-a1e8-9b18514070f1" providerId="ADAL" clId="{02041F61-321F-438A-9135-E68D39C325C9}" dt="2023-06-02T08:27:14.105" v="403" actId="478"/>
          <ac:spMkLst>
            <pc:docMk/>
            <pc:sldMk cId="2142686344" sldId="271"/>
            <ac:spMk id="5" creationId="{3B8FB3D1-6CF5-D082-E9EC-B351F86FDC47}"/>
          </ac:spMkLst>
        </pc:spChg>
        <pc:spChg chg="mod">
          <ac:chgData name="Nigel Fox" userId="a520e88c-5e07-4373-a1e8-9b18514070f1" providerId="ADAL" clId="{02041F61-321F-438A-9135-E68D39C325C9}" dt="2023-06-02T08:27:56.842" v="409" actId="20577"/>
          <ac:spMkLst>
            <pc:docMk/>
            <pc:sldMk cId="2142686344" sldId="271"/>
            <ac:spMk id="8" creationId="{EC2ADBA2-0382-D45E-57BF-EB6D566A658C}"/>
          </ac:spMkLst>
        </pc:spChg>
        <pc:picChg chg="add mod">
          <ac:chgData name="Nigel Fox" userId="a520e88c-5e07-4373-a1e8-9b18514070f1" providerId="ADAL" clId="{02041F61-321F-438A-9135-E68D39C325C9}" dt="2023-06-02T08:26:45.345" v="401"/>
          <ac:picMkLst>
            <pc:docMk/>
            <pc:sldMk cId="2142686344" sldId="271"/>
            <ac:picMk id="3" creationId="{7B952C0D-9334-0962-3654-55F636076E99}"/>
          </ac:picMkLst>
        </pc:picChg>
      </pc:sldChg>
      <pc:sldChg chg="addSp delSp modSp mod">
        <pc:chgData name="Nigel Fox" userId="a520e88c-5e07-4373-a1e8-9b18514070f1" providerId="ADAL" clId="{02041F61-321F-438A-9135-E68D39C325C9}" dt="2023-06-02T08:30:44.875" v="461" actId="113"/>
        <pc:sldMkLst>
          <pc:docMk/>
          <pc:sldMk cId="2636627134" sldId="272"/>
        </pc:sldMkLst>
        <pc:spChg chg="mod">
          <ac:chgData name="Nigel Fox" userId="a520e88c-5e07-4373-a1e8-9b18514070f1" providerId="ADAL" clId="{02041F61-321F-438A-9135-E68D39C325C9}" dt="2023-06-02T08:29:49.339" v="452" actId="1076"/>
          <ac:spMkLst>
            <pc:docMk/>
            <pc:sldMk cId="2636627134" sldId="272"/>
            <ac:spMk id="2" creationId="{079CE274-3B19-2AD1-E9AD-3F274532BA12}"/>
          </ac:spMkLst>
        </pc:spChg>
        <pc:spChg chg="mod">
          <ac:chgData name="Nigel Fox" userId="a520e88c-5e07-4373-a1e8-9b18514070f1" providerId="ADAL" clId="{02041F61-321F-438A-9135-E68D39C325C9}" dt="2023-06-02T08:30:44.875" v="461" actId="113"/>
          <ac:spMkLst>
            <pc:docMk/>
            <pc:sldMk cId="2636627134" sldId="272"/>
            <ac:spMk id="3" creationId="{2005E898-203F-0334-8BAC-2CB33123E44C}"/>
          </ac:spMkLst>
        </pc:spChg>
        <pc:spChg chg="del">
          <ac:chgData name="Nigel Fox" userId="a520e88c-5e07-4373-a1e8-9b18514070f1" providerId="ADAL" clId="{02041F61-321F-438A-9135-E68D39C325C9}" dt="2023-06-02T08:30:13.499" v="455" actId="478"/>
          <ac:spMkLst>
            <pc:docMk/>
            <pc:sldMk cId="2636627134" sldId="272"/>
            <ac:spMk id="4" creationId="{89E8CADE-9330-B31A-65EE-B2B8E1CFF948}"/>
          </ac:spMkLst>
        </pc:spChg>
        <pc:spChg chg="del">
          <ac:chgData name="Nigel Fox" userId="a520e88c-5e07-4373-a1e8-9b18514070f1" providerId="ADAL" clId="{02041F61-321F-438A-9135-E68D39C325C9}" dt="2023-06-02T08:30:15.550" v="456" actId="478"/>
          <ac:spMkLst>
            <pc:docMk/>
            <pc:sldMk cId="2636627134" sldId="272"/>
            <ac:spMk id="5" creationId="{78FF7DEB-9F02-150A-1D8F-FA26E50C801C}"/>
          </ac:spMkLst>
        </pc:spChg>
        <pc:picChg chg="add mod">
          <ac:chgData name="Nigel Fox" userId="a520e88c-5e07-4373-a1e8-9b18514070f1" providerId="ADAL" clId="{02041F61-321F-438A-9135-E68D39C325C9}" dt="2023-06-02T08:30:00.393" v="453"/>
          <ac:picMkLst>
            <pc:docMk/>
            <pc:sldMk cId="2636627134" sldId="272"/>
            <ac:picMk id="7" creationId="{D3511CEF-C1E3-0CB1-2907-4C6490310349}"/>
          </ac:picMkLst>
        </pc:picChg>
      </pc:sldChg>
      <pc:sldChg chg="modSp mod">
        <pc:chgData name="Nigel Fox" userId="a520e88c-5e07-4373-a1e8-9b18514070f1" providerId="ADAL" clId="{02041F61-321F-438A-9135-E68D39C325C9}" dt="2023-06-02T12:09:14.137" v="564" actId="6549"/>
        <pc:sldMkLst>
          <pc:docMk/>
          <pc:sldMk cId="2299630521" sldId="373"/>
        </pc:sldMkLst>
        <pc:spChg chg="mod">
          <ac:chgData name="Nigel Fox" userId="a520e88c-5e07-4373-a1e8-9b18514070f1" providerId="ADAL" clId="{02041F61-321F-438A-9135-E68D39C325C9}" dt="2023-06-02T12:09:14.137" v="564" actId="6549"/>
          <ac:spMkLst>
            <pc:docMk/>
            <pc:sldMk cId="2299630521" sldId="373"/>
            <ac:spMk id="4" creationId="{00000000-0000-0000-0000-000000000000}"/>
          </ac:spMkLst>
        </pc:spChg>
        <pc:spChg chg="mod">
          <ac:chgData name="Nigel Fox" userId="a520e88c-5e07-4373-a1e8-9b18514070f1" providerId="ADAL" clId="{02041F61-321F-438A-9135-E68D39C325C9}" dt="2023-06-01T07:45:55.448" v="117" actId="6549"/>
          <ac:spMkLst>
            <pc:docMk/>
            <pc:sldMk cId="2299630521" sldId="373"/>
            <ac:spMk id="64516" creationId="{00000000-0000-0000-0000-000000000000}"/>
          </ac:spMkLst>
        </pc:spChg>
      </pc:sldChg>
      <pc:sldChg chg="modSp mod">
        <pc:chgData name="Nigel Fox" userId="a520e88c-5e07-4373-a1e8-9b18514070f1" providerId="ADAL" clId="{02041F61-321F-438A-9135-E68D39C325C9}" dt="2023-06-02T12:10:29.928" v="594" actId="20577"/>
        <pc:sldMkLst>
          <pc:docMk/>
          <pc:sldMk cId="771468274" sldId="374"/>
        </pc:sldMkLst>
        <pc:spChg chg="mod">
          <ac:chgData name="Nigel Fox" userId="a520e88c-5e07-4373-a1e8-9b18514070f1" providerId="ADAL" clId="{02041F61-321F-438A-9135-E68D39C325C9}" dt="2023-06-02T12:10:29.928" v="594" actId="20577"/>
          <ac:spMkLst>
            <pc:docMk/>
            <pc:sldMk cId="771468274" sldId="374"/>
            <ac:spMk id="3" creationId="{FF0972C5-05CD-41E3-B248-9D9DE83B5510}"/>
          </ac:spMkLst>
        </pc:spChg>
      </pc:sldChg>
      <pc:sldChg chg="modSp mod">
        <pc:chgData name="Nigel Fox" userId="a520e88c-5e07-4373-a1e8-9b18514070f1" providerId="ADAL" clId="{02041F61-321F-438A-9135-E68D39C325C9}" dt="2023-06-01T07:49:23.735" v="160" actId="6549"/>
        <pc:sldMkLst>
          <pc:docMk/>
          <pc:sldMk cId="2802035213" sldId="379"/>
        </pc:sldMkLst>
        <pc:spChg chg="mod">
          <ac:chgData name="Nigel Fox" userId="a520e88c-5e07-4373-a1e8-9b18514070f1" providerId="ADAL" clId="{02041F61-321F-438A-9135-E68D39C325C9}" dt="2023-06-01T07:49:23.735" v="160" actId="6549"/>
          <ac:spMkLst>
            <pc:docMk/>
            <pc:sldMk cId="2802035213" sldId="379"/>
            <ac:spMk id="2" creationId="{55F38BCE-3A9F-4136-8913-0E1C75012EBA}"/>
          </ac:spMkLst>
        </pc:spChg>
      </pc:sldChg>
      <pc:sldChg chg="modSp mod">
        <pc:chgData name="Nigel Fox" userId="a520e88c-5e07-4373-a1e8-9b18514070f1" providerId="ADAL" clId="{02041F61-321F-438A-9135-E68D39C325C9}" dt="2023-06-02T12:31:10.087" v="1547" actId="20577"/>
        <pc:sldMkLst>
          <pc:docMk/>
          <pc:sldMk cId="3127206182" sldId="382"/>
        </pc:sldMkLst>
        <pc:spChg chg="mod">
          <ac:chgData name="Nigel Fox" userId="a520e88c-5e07-4373-a1e8-9b18514070f1" providerId="ADAL" clId="{02041F61-321F-438A-9135-E68D39C325C9}" dt="2023-06-02T12:31:10.087" v="1547" actId="20577"/>
          <ac:spMkLst>
            <pc:docMk/>
            <pc:sldMk cId="3127206182" sldId="382"/>
            <ac:spMk id="6" creationId="{4D43D402-26FA-4AE2-90AC-21306C75D59C}"/>
          </ac:spMkLst>
        </pc:spChg>
      </pc:sldChg>
      <pc:sldChg chg="modSp mod">
        <pc:chgData name="Nigel Fox" userId="a520e88c-5e07-4373-a1e8-9b18514070f1" providerId="ADAL" clId="{02041F61-321F-438A-9135-E68D39C325C9}" dt="2023-06-02T12:31:47.559" v="1571" actId="20577"/>
        <pc:sldMkLst>
          <pc:docMk/>
          <pc:sldMk cId="3695234566" sldId="383"/>
        </pc:sldMkLst>
        <pc:spChg chg="mod">
          <ac:chgData name="Nigel Fox" userId="a520e88c-5e07-4373-a1e8-9b18514070f1" providerId="ADAL" clId="{02041F61-321F-438A-9135-E68D39C325C9}" dt="2023-06-02T12:31:47.559" v="1571" actId="20577"/>
          <ac:spMkLst>
            <pc:docMk/>
            <pc:sldMk cId="3695234566" sldId="383"/>
            <ac:spMk id="7" creationId="{8A6A5D22-4BF7-4475-82A2-872F16F68FDD}"/>
          </ac:spMkLst>
        </pc:spChg>
      </pc:sldChg>
      <pc:sldChg chg="modSp mod">
        <pc:chgData name="Nigel Fox" userId="a520e88c-5e07-4373-a1e8-9b18514070f1" providerId="ADAL" clId="{02041F61-321F-438A-9135-E68D39C325C9}" dt="2023-06-02T12:35:12.969" v="1574" actId="113"/>
        <pc:sldMkLst>
          <pc:docMk/>
          <pc:sldMk cId="1242618074" sldId="384"/>
        </pc:sldMkLst>
        <pc:spChg chg="mod">
          <ac:chgData name="Nigel Fox" userId="a520e88c-5e07-4373-a1e8-9b18514070f1" providerId="ADAL" clId="{02041F61-321F-438A-9135-E68D39C325C9}" dt="2023-06-02T12:35:12.969" v="1574" actId="113"/>
          <ac:spMkLst>
            <pc:docMk/>
            <pc:sldMk cId="1242618074" sldId="384"/>
            <ac:spMk id="9" creationId="{212412ED-3987-408C-AA8B-45F99F4F2F0D}"/>
          </ac:spMkLst>
        </pc:spChg>
      </pc:sldChg>
      <pc:sldChg chg="modSp mod">
        <pc:chgData name="Nigel Fox" userId="a520e88c-5e07-4373-a1e8-9b18514070f1" providerId="ADAL" clId="{02041F61-321F-438A-9135-E68D39C325C9}" dt="2023-06-07T13:07:47.190" v="1585" actId="207"/>
        <pc:sldMkLst>
          <pc:docMk/>
          <pc:sldMk cId="3741508254" sldId="385"/>
        </pc:sldMkLst>
        <pc:spChg chg="mod">
          <ac:chgData name="Nigel Fox" userId="a520e88c-5e07-4373-a1e8-9b18514070f1" providerId="ADAL" clId="{02041F61-321F-438A-9135-E68D39C325C9}" dt="2023-06-07T13:07:47.190" v="1585" actId="207"/>
          <ac:spMkLst>
            <pc:docMk/>
            <pc:sldMk cId="3741508254" sldId="385"/>
            <ac:spMk id="4" creationId="{FEB964C3-78D0-4BB1-9463-71D4B81AA70B}"/>
          </ac:spMkLst>
        </pc:spChg>
      </pc:sldChg>
      <pc:sldChg chg="del">
        <pc:chgData name="Nigel Fox" userId="a520e88c-5e07-4373-a1e8-9b18514070f1" providerId="ADAL" clId="{02041F61-321F-438A-9135-E68D39C325C9}" dt="2023-06-01T07:46:25.801" v="118" actId="47"/>
        <pc:sldMkLst>
          <pc:docMk/>
          <pc:sldMk cId="1650518519" sldId="386"/>
        </pc:sldMkLst>
      </pc:sldChg>
      <pc:sldChg chg="addSp modSp new del mod">
        <pc:chgData name="Nigel Fox" userId="a520e88c-5e07-4373-a1e8-9b18514070f1" providerId="ADAL" clId="{02041F61-321F-438A-9135-E68D39C325C9}" dt="2023-06-02T08:18:13.147" v="272" actId="47"/>
        <pc:sldMkLst>
          <pc:docMk/>
          <pc:sldMk cId="4020510939" sldId="386"/>
        </pc:sldMkLst>
        <pc:picChg chg="add">
          <ac:chgData name="Nigel Fox" userId="a520e88c-5e07-4373-a1e8-9b18514070f1" providerId="ADAL" clId="{02041F61-321F-438A-9135-E68D39C325C9}" dt="2023-06-01T08:28:11.205" v="165" actId="22"/>
          <ac:picMkLst>
            <pc:docMk/>
            <pc:sldMk cId="4020510939" sldId="386"/>
            <ac:picMk id="4" creationId="{BAF5024F-F9FD-F929-825D-F3E8DA799B4D}"/>
          </ac:picMkLst>
        </pc:picChg>
        <pc:picChg chg="add mod">
          <ac:chgData name="Nigel Fox" userId="a520e88c-5e07-4373-a1e8-9b18514070f1" providerId="ADAL" clId="{02041F61-321F-438A-9135-E68D39C325C9}" dt="2023-06-01T08:31:31.641" v="168" actId="1076"/>
          <ac:picMkLst>
            <pc:docMk/>
            <pc:sldMk cId="4020510939" sldId="386"/>
            <ac:picMk id="6" creationId="{8CEED52D-58BE-B4B9-13C3-90B65083C7F5}"/>
          </ac:picMkLst>
        </pc:picChg>
        <pc:picChg chg="add mod">
          <ac:chgData name="Nigel Fox" userId="a520e88c-5e07-4373-a1e8-9b18514070f1" providerId="ADAL" clId="{02041F61-321F-438A-9135-E68D39C325C9}" dt="2023-06-01T08:34:58.729" v="170" actId="14100"/>
          <ac:picMkLst>
            <pc:docMk/>
            <pc:sldMk cId="4020510939" sldId="386"/>
            <ac:picMk id="8" creationId="{7B2E5F0B-F157-0261-B7AE-E6291919C7D6}"/>
          </ac:picMkLst>
        </pc:picChg>
      </pc:sldChg>
      <pc:sldChg chg="addSp modSp new mod">
        <pc:chgData name="Nigel Fox" userId="a520e88c-5e07-4373-a1e8-9b18514070f1" providerId="ADAL" clId="{02041F61-321F-438A-9135-E68D39C325C9}" dt="2023-06-01T09:43:15.674" v="207" actId="255"/>
        <pc:sldMkLst>
          <pc:docMk/>
          <pc:sldMk cId="747558652" sldId="387"/>
        </pc:sldMkLst>
        <pc:spChg chg="mod">
          <ac:chgData name="Nigel Fox" userId="a520e88c-5e07-4373-a1e8-9b18514070f1" providerId="ADAL" clId="{02041F61-321F-438A-9135-E68D39C325C9}" dt="2023-06-01T09:42:13.080" v="202" actId="20577"/>
          <ac:spMkLst>
            <pc:docMk/>
            <pc:sldMk cId="747558652" sldId="387"/>
            <ac:spMk id="2" creationId="{64461CD9-B724-1A21-4139-B608A305E467}"/>
          </ac:spMkLst>
        </pc:spChg>
        <pc:spChg chg="add mod">
          <ac:chgData name="Nigel Fox" userId="a520e88c-5e07-4373-a1e8-9b18514070f1" providerId="ADAL" clId="{02041F61-321F-438A-9135-E68D39C325C9}" dt="2023-06-01T09:41:59.437" v="182" actId="164"/>
          <ac:spMkLst>
            <pc:docMk/>
            <pc:sldMk cId="747558652" sldId="387"/>
            <ac:spMk id="5" creationId="{E2E0E9BF-8451-1644-3070-62C69AA869B5}"/>
          </ac:spMkLst>
        </pc:spChg>
        <pc:spChg chg="add mod">
          <ac:chgData name="Nigel Fox" userId="a520e88c-5e07-4373-a1e8-9b18514070f1" providerId="ADAL" clId="{02041F61-321F-438A-9135-E68D39C325C9}" dt="2023-06-01T09:43:15.674" v="207" actId="255"/>
          <ac:spMkLst>
            <pc:docMk/>
            <pc:sldMk cId="747558652" sldId="387"/>
            <ac:spMk id="8" creationId="{2B93C5AD-291F-3CB3-F759-BCE62A1D3DA5}"/>
          </ac:spMkLst>
        </pc:spChg>
        <pc:grpChg chg="add mod">
          <ac:chgData name="Nigel Fox" userId="a520e88c-5e07-4373-a1e8-9b18514070f1" providerId="ADAL" clId="{02041F61-321F-438A-9135-E68D39C325C9}" dt="2023-06-01T09:41:59.437" v="182" actId="164"/>
          <ac:grpSpMkLst>
            <pc:docMk/>
            <pc:sldMk cId="747558652" sldId="387"/>
            <ac:grpSpMk id="6" creationId="{6DA29EA4-A8B3-86CA-B2D9-24266F9C6583}"/>
          </ac:grpSpMkLst>
        </pc:grpChg>
        <pc:picChg chg="add mod">
          <ac:chgData name="Nigel Fox" userId="a520e88c-5e07-4373-a1e8-9b18514070f1" providerId="ADAL" clId="{02041F61-321F-438A-9135-E68D39C325C9}" dt="2023-06-01T09:41:59.437" v="182" actId="164"/>
          <ac:picMkLst>
            <pc:docMk/>
            <pc:sldMk cId="747558652" sldId="387"/>
            <ac:picMk id="4" creationId="{46C3B7C5-DAE3-573B-F426-299295B74557}"/>
          </ac:picMkLst>
        </pc:picChg>
      </pc:sldChg>
      <pc:sldChg chg="addSp modSp new mod">
        <pc:chgData name="Nigel Fox" userId="a520e88c-5e07-4373-a1e8-9b18514070f1" providerId="ADAL" clId="{02041F61-321F-438A-9135-E68D39C325C9}" dt="2023-06-02T12:04:58.840" v="525" actId="6549"/>
        <pc:sldMkLst>
          <pc:docMk/>
          <pc:sldMk cId="2622298223" sldId="388"/>
        </pc:sldMkLst>
        <pc:spChg chg="mod">
          <ac:chgData name="Nigel Fox" userId="a520e88c-5e07-4373-a1e8-9b18514070f1" providerId="ADAL" clId="{02041F61-321F-438A-9135-E68D39C325C9}" dt="2023-06-02T12:04:58.840" v="525" actId="6549"/>
          <ac:spMkLst>
            <pc:docMk/>
            <pc:sldMk cId="2622298223" sldId="388"/>
            <ac:spMk id="2" creationId="{0A3F7DBF-4B17-FAF5-4D8A-0B3FEFA38FD7}"/>
          </ac:spMkLst>
        </pc:spChg>
        <pc:spChg chg="add mod">
          <ac:chgData name="Nigel Fox" userId="a520e88c-5e07-4373-a1e8-9b18514070f1" providerId="ADAL" clId="{02041F61-321F-438A-9135-E68D39C325C9}" dt="2023-06-02T10:29:30.564" v="468" actId="20577"/>
          <ac:spMkLst>
            <pc:docMk/>
            <pc:sldMk cId="2622298223" sldId="388"/>
            <ac:spMk id="4" creationId="{FB2F6511-D820-72FD-3FAD-3241D1D9B634}"/>
          </ac:spMkLst>
        </pc:spChg>
      </pc:sldChg>
      <pc:sldChg chg="addSp modSp new mod">
        <pc:chgData name="Nigel Fox" userId="a520e88c-5e07-4373-a1e8-9b18514070f1" providerId="ADAL" clId="{02041F61-321F-438A-9135-E68D39C325C9}" dt="2023-06-02T12:29:21.104" v="1533" actId="20577"/>
        <pc:sldMkLst>
          <pc:docMk/>
          <pc:sldMk cId="3076687700" sldId="389"/>
        </pc:sldMkLst>
        <pc:spChg chg="mod">
          <ac:chgData name="Nigel Fox" userId="a520e88c-5e07-4373-a1e8-9b18514070f1" providerId="ADAL" clId="{02041F61-321F-438A-9135-E68D39C325C9}" dt="2023-06-02T12:14:33.069" v="748" actId="20577"/>
          <ac:spMkLst>
            <pc:docMk/>
            <pc:sldMk cId="3076687700" sldId="389"/>
            <ac:spMk id="2" creationId="{6C88ECD9-5C50-253A-E210-160137A3A6BE}"/>
          </ac:spMkLst>
        </pc:spChg>
        <pc:spChg chg="add mod">
          <ac:chgData name="Nigel Fox" userId="a520e88c-5e07-4373-a1e8-9b18514070f1" providerId="ADAL" clId="{02041F61-321F-438A-9135-E68D39C325C9}" dt="2023-06-02T12:29:21.104" v="1533" actId="20577"/>
          <ac:spMkLst>
            <pc:docMk/>
            <pc:sldMk cId="3076687700" sldId="389"/>
            <ac:spMk id="3" creationId="{D43C3BC8-5969-37C0-BC8A-91A325C17595}"/>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64" name="Google Shape;64;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4" name="Google Shape;84;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8378347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8784909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35374467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6.png"/><Relationship Id="rId4" Type="http://schemas.openxmlformats.org/officeDocument/2006/relationships/image" Target="../media/image5.jp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1"/>
        <p:cNvGrpSpPr/>
        <p:nvPr/>
      </p:nvGrpSpPr>
      <p:grpSpPr>
        <a:xfrm>
          <a:off x="0" y="0"/>
          <a:ext cx="0" cy="0"/>
          <a:chOff x="0" y="0"/>
          <a:chExt cx="0" cy="0"/>
        </a:xfrm>
      </p:grpSpPr>
      <p:pic>
        <p:nvPicPr>
          <p:cNvPr id="12" name="Google Shape;12;p2"/>
          <p:cNvPicPr preferRelativeResize="0"/>
          <p:nvPr/>
        </p:nvPicPr>
        <p:blipFill rotWithShape="1">
          <a:blip r:embed="rId2">
            <a:alphaModFix/>
          </a:blip>
          <a:srcRect/>
          <a:stretch/>
        </p:blipFill>
        <p:spPr>
          <a:xfrm>
            <a:off x="3301750" y="2265730"/>
            <a:ext cx="8288157" cy="2756714"/>
          </a:xfrm>
          <a:prstGeom prst="rect">
            <a:avLst/>
          </a:prstGeom>
          <a:noFill/>
          <a:ln>
            <a:noFill/>
          </a:ln>
        </p:spPr>
      </p:pic>
      <p:pic>
        <p:nvPicPr>
          <p:cNvPr id="13" name="Google Shape;13;p2"/>
          <p:cNvPicPr preferRelativeResize="0"/>
          <p:nvPr/>
        </p:nvPicPr>
        <p:blipFill rotWithShape="1">
          <a:blip r:embed="rId3">
            <a:alphaModFix/>
          </a:blip>
          <a:srcRect b="-113"/>
          <a:stretch/>
        </p:blipFill>
        <p:spPr>
          <a:xfrm rot="10800000" flipH="1">
            <a:off x="2824280" y="4824248"/>
            <a:ext cx="5391556" cy="2038097"/>
          </a:xfrm>
          <a:prstGeom prst="rect">
            <a:avLst/>
          </a:prstGeom>
          <a:noFill/>
          <a:ln>
            <a:noFill/>
          </a:ln>
        </p:spPr>
      </p:pic>
      <p:pic>
        <p:nvPicPr>
          <p:cNvPr id="14" name="Google Shape;14;p2" descr="A picture containing nature&#10;&#10;Description automatically generated"/>
          <p:cNvPicPr preferRelativeResize="0"/>
          <p:nvPr/>
        </p:nvPicPr>
        <p:blipFill rotWithShape="1">
          <a:blip r:embed="rId4">
            <a:alphaModFix/>
          </a:blip>
          <a:srcRect/>
          <a:stretch/>
        </p:blipFill>
        <p:spPr>
          <a:xfrm>
            <a:off x="8477344" y="-1"/>
            <a:ext cx="3714656" cy="2686815"/>
          </a:xfrm>
          <a:prstGeom prst="rect">
            <a:avLst/>
          </a:prstGeom>
          <a:noFill/>
          <a:ln>
            <a:noFill/>
          </a:ln>
        </p:spPr>
      </p:pic>
      <p:sp>
        <p:nvSpPr>
          <p:cNvPr id="15" name="Google Shape;15;p2"/>
          <p:cNvSpPr/>
          <p:nvPr/>
        </p:nvSpPr>
        <p:spPr>
          <a:xfrm flipH="1">
            <a:off x="5456394" y="1968439"/>
            <a:ext cx="6751471" cy="4901119"/>
          </a:xfrm>
          <a:custGeom>
            <a:avLst/>
            <a:gdLst/>
            <a:ahLst/>
            <a:cxnLst/>
            <a:rect l="l" t="t" r="r" b="b"/>
            <a:pathLst>
              <a:path w="6751471" h="4901119" extrusionOk="0">
                <a:moveTo>
                  <a:pt x="0" y="4901119"/>
                </a:moveTo>
                <a:cubicBezTo>
                  <a:pt x="794" y="3261063"/>
                  <a:pt x="1588" y="1640056"/>
                  <a:pt x="2382" y="0"/>
                </a:cubicBezTo>
                <a:lnTo>
                  <a:pt x="6751471" y="4901119"/>
                </a:lnTo>
                <a:lnTo>
                  <a:pt x="0" y="4901119"/>
                </a:lnTo>
                <a:close/>
              </a:path>
            </a:pathLst>
          </a:custGeom>
          <a:solidFill>
            <a:schemeClr val="accent4"/>
          </a:solidFill>
          <a:ln>
            <a:noFill/>
          </a:ln>
          <a:effectLst>
            <a:outerShdw blurRad="50800" dist="38100" dir="13500000" algn="b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6" name="Google Shape;16;p2"/>
          <p:cNvSpPr/>
          <p:nvPr/>
        </p:nvSpPr>
        <p:spPr>
          <a:xfrm flipH="1">
            <a:off x="-4784" y="-14542"/>
            <a:ext cx="12199164" cy="6874921"/>
          </a:xfrm>
          <a:custGeom>
            <a:avLst/>
            <a:gdLst/>
            <a:ahLst/>
            <a:cxnLst/>
            <a:rect l="l" t="t" r="r" b="b"/>
            <a:pathLst>
              <a:path w="14761910" h="6836301" extrusionOk="0">
                <a:moveTo>
                  <a:pt x="11356917" y="6833935"/>
                </a:moveTo>
                <a:lnTo>
                  <a:pt x="0" y="12611"/>
                </a:lnTo>
                <a:lnTo>
                  <a:pt x="14761631" y="0"/>
                </a:lnTo>
                <a:cubicBezTo>
                  <a:pt x="14763636" y="1138989"/>
                  <a:pt x="14754117" y="2277978"/>
                  <a:pt x="14756122" y="3416967"/>
                </a:cubicBezTo>
                <a:cubicBezTo>
                  <a:pt x="14754955" y="4555956"/>
                  <a:pt x="14759552" y="5697312"/>
                  <a:pt x="14758385" y="6836301"/>
                </a:cubicBezTo>
                <a:lnTo>
                  <a:pt x="11356917" y="6833935"/>
                </a:lnTo>
                <a:close/>
              </a:path>
            </a:pathLst>
          </a:custGeom>
          <a:solidFill>
            <a:schemeClr val="accent1"/>
          </a:solidFill>
          <a:ln>
            <a:noFill/>
          </a:ln>
          <a:effectLst>
            <a:outerShdw blurRad="50800" dist="38100" dir="27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pic>
        <p:nvPicPr>
          <p:cNvPr id="17" name="Google Shape;17;p2"/>
          <p:cNvPicPr preferRelativeResize="0"/>
          <p:nvPr/>
        </p:nvPicPr>
        <p:blipFill rotWithShape="1">
          <a:blip r:embed="rId5">
            <a:alphaModFix/>
          </a:blip>
          <a:srcRect/>
          <a:stretch/>
        </p:blipFill>
        <p:spPr>
          <a:xfrm>
            <a:off x="138431" y="5311498"/>
            <a:ext cx="2738896" cy="1508514"/>
          </a:xfrm>
          <a:prstGeom prst="rect">
            <a:avLst/>
          </a:prstGeom>
          <a:noFill/>
          <a:ln>
            <a:noFill/>
          </a:ln>
          <a:effectLst>
            <a:outerShdw blurRad="50800" dist="38100" dir="2700000" algn="tl" rotWithShape="0">
              <a:srgbClr val="000000">
                <a:alpha val="40000"/>
              </a:srgbClr>
            </a:outerShdw>
          </a:effectLst>
        </p:spPr>
      </p:pic>
      <p:pic>
        <p:nvPicPr>
          <p:cNvPr id="18" name="Google Shape;18;p2"/>
          <p:cNvPicPr preferRelativeResize="0"/>
          <p:nvPr/>
        </p:nvPicPr>
        <p:blipFill rotWithShape="1">
          <a:blip r:embed="rId6">
            <a:alphaModFix amt="34000"/>
          </a:blip>
          <a:srcRect l="32582" t="2399" r="8554" b="-8773"/>
          <a:stretch/>
        </p:blipFill>
        <p:spPr>
          <a:xfrm rot="5400000">
            <a:off x="5734286" y="-1016167"/>
            <a:ext cx="5455273" cy="7480884"/>
          </a:xfrm>
          <a:prstGeom prst="rtTriangle">
            <a:avLst/>
          </a:prstGeom>
          <a:noFill/>
          <a:ln>
            <a:noFill/>
          </a:ln>
        </p:spPr>
      </p:pic>
      <p:pic>
        <p:nvPicPr>
          <p:cNvPr id="19" name="Google Shape;19;p2"/>
          <p:cNvPicPr preferRelativeResize="0"/>
          <p:nvPr/>
        </p:nvPicPr>
        <p:blipFill rotWithShape="1">
          <a:blip r:embed="rId6">
            <a:alphaModFix amt="34000"/>
          </a:blip>
          <a:srcRect l="54016" t="36081" r="11355" b="673"/>
          <a:stretch/>
        </p:blipFill>
        <p:spPr>
          <a:xfrm rot="-5400000">
            <a:off x="5792642" y="4819952"/>
            <a:ext cx="1719709" cy="2366806"/>
          </a:xfrm>
          <a:prstGeom prst="rtTriangle">
            <a:avLst/>
          </a:prstGeom>
          <a:noFill/>
          <a:ln>
            <a:noFill/>
          </a:ln>
        </p:spPr>
      </p:pic>
      <p:sp>
        <p:nvSpPr>
          <p:cNvPr id="20" name="Google Shape;20;p2"/>
          <p:cNvSpPr txBox="1">
            <a:spLocks noGrp="1"/>
          </p:cNvSpPr>
          <p:nvPr>
            <p:ph type="title"/>
          </p:nvPr>
        </p:nvSpPr>
        <p:spPr>
          <a:xfrm>
            <a:off x="176047" y="175938"/>
            <a:ext cx="6157185" cy="397264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lt1"/>
              </a:buClr>
              <a:buSzPts val="8000"/>
              <a:buFont typeface="Arial"/>
              <a:buNone/>
              <a:defRPr sz="8000" b="0"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21"/>
        <p:cNvGrpSpPr/>
        <p:nvPr/>
      </p:nvGrpSpPr>
      <p:grpSpPr>
        <a:xfrm>
          <a:off x="0" y="0"/>
          <a:ext cx="0" cy="0"/>
          <a:chOff x="0" y="0"/>
          <a:chExt cx="0" cy="0"/>
        </a:xfrm>
      </p:grpSpPr>
      <p:sp>
        <p:nvSpPr>
          <p:cNvPr id="22" name="Google Shape;22;p3"/>
          <p:cNvSpPr/>
          <p:nvPr/>
        </p:nvSpPr>
        <p:spPr>
          <a:xfrm>
            <a:off x="0" y="1"/>
            <a:ext cx="12192000" cy="103749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2"/>
              </a:solidFill>
              <a:latin typeface="Arial"/>
              <a:ea typeface="Arial"/>
              <a:cs typeface="Arial"/>
              <a:sym typeface="Arial"/>
            </a:endParaRPr>
          </a:p>
        </p:txBody>
      </p:sp>
      <p:pic>
        <p:nvPicPr>
          <p:cNvPr id="23" name="Google Shape;23;p3"/>
          <p:cNvPicPr preferRelativeResize="0"/>
          <p:nvPr/>
        </p:nvPicPr>
        <p:blipFill rotWithShape="1">
          <a:blip r:embed="rId2">
            <a:alphaModFix amt="34000"/>
          </a:blip>
          <a:srcRect l="51339" t="39269" r="-2839" b="35419"/>
          <a:stretch/>
        </p:blipFill>
        <p:spPr>
          <a:xfrm flipH="1">
            <a:off x="9304422" y="0"/>
            <a:ext cx="2887578" cy="1037492"/>
          </a:xfrm>
          <a:prstGeom prst="rect">
            <a:avLst/>
          </a:prstGeom>
          <a:noFill/>
          <a:ln>
            <a:noFill/>
          </a:ln>
        </p:spPr>
      </p:pic>
      <p:pic>
        <p:nvPicPr>
          <p:cNvPr id="24" name="Google Shape;24;p3"/>
          <p:cNvPicPr preferRelativeResize="0"/>
          <p:nvPr/>
        </p:nvPicPr>
        <p:blipFill rotWithShape="1">
          <a:blip r:embed="rId3">
            <a:alphaModFix/>
          </a:blip>
          <a:srcRect/>
          <a:stretch/>
        </p:blipFill>
        <p:spPr>
          <a:xfrm>
            <a:off x="9791700" y="111656"/>
            <a:ext cx="2027900" cy="803439"/>
          </a:xfrm>
          <a:prstGeom prst="rect">
            <a:avLst/>
          </a:prstGeom>
          <a:noFill/>
          <a:ln>
            <a:noFill/>
          </a:ln>
          <a:effectLst>
            <a:outerShdw blurRad="50800" dist="38100" dir="2700000" algn="tl" rotWithShape="0">
              <a:srgbClr val="000000">
                <a:alpha val="40000"/>
              </a:srgbClr>
            </a:outerShdw>
          </a:effectLst>
        </p:spPr>
      </p:pic>
      <p:sp>
        <p:nvSpPr>
          <p:cNvPr id="25" name="Google Shape;25;p3"/>
          <p:cNvSpPr/>
          <p:nvPr/>
        </p:nvSpPr>
        <p:spPr>
          <a:xfrm>
            <a:off x="-1778" y="6574604"/>
            <a:ext cx="12193777" cy="283396"/>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2"/>
              </a:solidFill>
              <a:latin typeface="Arial"/>
              <a:ea typeface="Arial"/>
              <a:cs typeface="Arial"/>
              <a:sym typeface="Arial"/>
            </a:endParaRPr>
          </a:p>
        </p:txBody>
      </p:sp>
      <p:sp>
        <p:nvSpPr>
          <p:cNvPr id="26" name="Google Shape;26;p3"/>
          <p:cNvSpPr/>
          <p:nvPr/>
        </p:nvSpPr>
        <p:spPr>
          <a:xfrm rot="10800000" flipH="1">
            <a:off x="-4504" y="6540436"/>
            <a:ext cx="12196504" cy="59527"/>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2"/>
              </a:solidFill>
              <a:latin typeface="Arial"/>
              <a:ea typeface="Arial"/>
              <a:cs typeface="Arial"/>
              <a:sym typeface="Arial"/>
            </a:endParaRPr>
          </a:p>
        </p:txBody>
      </p:sp>
      <p:sp>
        <p:nvSpPr>
          <p:cNvPr id="27" name="Google Shape;27;p3"/>
          <p:cNvSpPr txBox="1"/>
          <p:nvPr/>
        </p:nvSpPr>
        <p:spPr>
          <a:xfrm>
            <a:off x="10265664" y="6574604"/>
            <a:ext cx="1925447" cy="307777"/>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GB" sz="1400" b="1" i="0" u="none" strike="noStrike" cap="none">
                <a:solidFill>
                  <a:schemeClr val="accent1"/>
                </a:solidFill>
                <a:latin typeface="Arial"/>
                <a:ea typeface="Arial"/>
                <a:cs typeface="Arial"/>
                <a:sym typeface="Arial"/>
              </a:rPr>
              <a:t>Slide </a:t>
            </a:r>
            <a:fld id="{00000000-1234-1234-1234-123412341234}" type="slidenum">
              <a:rPr lang="en-GB" sz="1400" b="1" i="0" u="none" strike="noStrike" cap="none">
                <a:solidFill>
                  <a:schemeClr val="accent1"/>
                </a:solidFill>
                <a:latin typeface="Arial"/>
                <a:ea typeface="Arial"/>
                <a:cs typeface="Arial"/>
                <a:sym typeface="Arial"/>
              </a:rPr>
              <a:t>‹#›</a:t>
            </a:fld>
            <a:endParaRPr sz="1400" b="1" i="0" u="none" strike="noStrike" cap="none">
              <a:solidFill>
                <a:schemeClr val="accent1"/>
              </a:solidFill>
              <a:latin typeface="Arial"/>
              <a:ea typeface="Arial"/>
              <a:cs typeface="Arial"/>
              <a:sym typeface="Arial"/>
            </a:endParaRPr>
          </a:p>
        </p:txBody>
      </p:sp>
      <p:sp>
        <p:nvSpPr>
          <p:cNvPr id="28" name="Google Shape;28;p3"/>
          <p:cNvSpPr txBox="1"/>
          <p:nvPr/>
        </p:nvSpPr>
        <p:spPr>
          <a:xfrm>
            <a:off x="-24384" y="6562799"/>
            <a:ext cx="4925700" cy="7389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b="1">
                <a:solidFill>
                  <a:schemeClr val="accent1"/>
                </a:solidFill>
              </a:rPr>
              <a:t>WGCV</a:t>
            </a:r>
            <a:r>
              <a:rPr lang="en-GB" sz="1400" b="1" i="0" u="none" strike="noStrike" cap="none">
                <a:solidFill>
                  <a:schemeClr val="accent1"/>
                </a:solidFill>
                <a:latin typeface="Arial"/>
                <a:ea typeface="Arial"/>
                <a:cs typeface="Arial"/>
                <a:sym typeface="Arial"/>
              </a:rPr>
              <a:t>-</a:t>
            </a:r>
            <a:r>
              <a:rPr lang="en-GB" b="1">
                <a:solidFill>
                  <a:schemeClr val="accent1"/>
                </a:solidFill>
              </a:rPr>
              <a:t>51</a:t>
            </a:r>
            <a:r>
              <a:rPr lang="en-GB" sz="1400" b="1" i="0" u="none" strike="noStrike" cap="none">
                <a:solidFill>
                  <a:schemeClr val="accent1"/>
                </a:solidFill>
                <a:latin typeface="Arial"/>
                <a:ea typeface="Arial"/>
                <a:cs typeface="Arial"/>
                <a:sym typeface="Arial"/>
              </a:rPr>
              <a:t>, </a:t>
            </a:r>
            <a:r>
              <a:rPr lang="en-GB" b="1">
                <a:solidFill>
                  <a:schemeClr val="accent1"/>
                </a:solidFill>
              </a:rPr>
              <a:t>3-6 October 2022</a:t>
            </a:r>
            <a:endParaRPr b="1">
              <a:solidFill>
                <a:schemeClr val="accent1"/>
              </a:solidFill>
            </a:endParaRPr>
          </a:p>
          <a:p>
            <a:pPr marL="0" marR="0" lvl="0" indent="0" algn="l" rtl="0">
              <a:spcBef>
                <a:spcPts val="0"/>
              </a:spcBef>
              <a:spcAft>
                <a:spcPts val="0"/>
              </a:spcAft>
              <a:buClr>
                <a:schemeClr val="dk1"/>
              </a:buClr>
              <a:buSzPts val="1100"/>
              <a:buFont typeface="Arial"/>
              <a:buNone/>
            </a:pPr>
            <a:endParaRPr b="1">
              <a:solidFill>
                <a:schemeClr val="accent1"/>
              </a:solidFill>
            </a:endParaRPr>
          </a:p>
          <a:p>
            <a:pPr marL="0" marR="0" lvl="0" indent="0" algn="l" rtl="0">
              <a:spcBef>
                <a:spcPts val="0"/>
              </a:spcBef>
              <a:spcAft>
                <a:spcPts val="0"/>
              </a:spcAft>
              <a:buNone/>
            </a:pPr>
            <a:endParaRPr b="1">
              <a:solidFill>
                <a:schemeClr val="accent1"/>
              </a:solidFill>
            </a:endParaRPr>
          </a:p>
        </p:txBody>
      </p:sp>
      <p:sp>
        <p:nvSpPr>
          <p:cNvPr id="29" name="Google Shape;29;p3"/>
          <p:cNvSpPr txBox="1">
            <a:spLocks noGrp="1"/>
          </p:cNvSpPr>
          <p:nvPr>
            <p:ph type="body" idx="1"/>
          </p:nvPr>
        </p:nvSpPr>
        <p:spPr>
          <a:xfrm>
            <a:off x="324233" y="1558533"/>
            <a:ext cx="11495400" cy="4662871"/>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Noto Sans Symbols"/>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Noto Sans Symbols"/>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Courier New"/>
              <a:buChar char="o"/>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30" name="Google Shape;30;p3"/>
          <p:cNvSpPr txBox="1">
            <a:spLocks noGrp="1"/>
          </p:cNvSpPr>
          <p:nvPr>
            <p:ph type="title"/>
          </p:nvPr>
        </p:nvSpPr>
        <p:spPr>
          <a:xfrm>
            <a:off x="176048" y="175939"/>
            <a:ext cx="9386864" cy="779002"/>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lt1"/>
              </a:buClr>
              <a:buSzPts val="4400"/>
              <a:buFont typeface="Arial"/>
              <a:buNone/>
              <a:defRPr sz="4400" b="0"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31"/>
        <p:cNvGrpSpPr/>
        <p:nvPr/>
      </p:nvGrpSpPr>
      <p:grpSpPr>
        <a:xfrm>
          <a:off x="0" y="0"/>
          <a:ext cx="0" cy="0"/>
          <a:chOff x="0" y="0"/>
          <a:chExt cx="0" cy="0"/>
        </a:xfrm>
      </p:grpSpPr>
      <p:sp>
        <p:nvSpPr>
          <p:cNvPr id="32" name="Google Shape;32;p4"/>
          <p:cNvSpPr/>
          <p:nvPr/>
        </p:nvSpPr>
        <p:spPr>
          <a:xfrm>
            <a:off x="0" y="1"/>
            <a:ext cx="12192000" cy="103749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2"/>
              </a:solidFill>
              <a:latin typeface="Arial"/>
              <a:ea typeface="Arial"/>
              <a:cs typeface="Arial"/>
              <a:sym typeface="Arial"/>
            </a:endParaRPr>
          </a:p>
        </p:txBody>
      </p:sp>
      <p:pic>
        <p:nvPicPr>
          <p:cNvPr id="33" name="Google Shape;33;p4"/>
          <p:cNvPicPr preferRelativeResize="0"/>
          <p:nvPr/>
        </p:nvPicPr>
        <p:blipFill rotWithShape="1">
          <a:blip r:embed="rId2">
            <a:alphaModFix amt="34000"/>
          </a:blip>
          <a:srcRect l="51339" t="39269" r="-2839" b="35419"/>
          <a:stretch/>
        </p:blipFill>
        <p:spPr>
          <a:xfrm flipH="1">
            <a:off x="9304422" y="0"/>
            <a:ext cx="2887578" cy="1037492"/>
          </a:xfrm>
          <a:prstGeom prst="rect">
            <a:avLst/>
          </a:prstGeom>
          <a:noFill/>
          <a:ln>
            <a:noFill/>
          </a:ln>
        </p:spPr>
      </p:pic>
      <p:pic>
        <p:nvPicPr>
          <p:cNvPr id="34" name="Google Shape;34;p4"/>
          <p:cNvPicPr preferRelativeResize="0"/>
          <p:nvPr/>
        </p:nvPicPr>
        <p:blipFill rotWithShape="1">
          <a:blip r:embed="rId3">
            <a:alphaModFix/>
          </a:blip>
          <a:srcRect/>
          <a:stretch/>
        </p:blipFill>
        <p:spPr>
          <a:xfrm>
            <a:off x="9791700" y="111656"/>
            <a:ext cx="2027900" cy="803439"/>
          </a:xfrm>
          <a:prstGeom prst="rect">
            <a:avLst/>
          </a:prstGeom>
          <a:noFill/>
          <a:ln>
            <a:noFill/>
          </a:ln>
          <a:effectLst>
            <a:outerShdw blurRad="50800" dist="38100" dir="2700000" algn="tl" rotWithShape="0">
              <a:srgbClr val="000000">
                <a:alpha val="40000"/>
              </a:srgbClr>
            </a:outerShdw>
          </a:effectLst>
        </p:spPr>
      </p:pic>
      <p:sp>
        <p:nvSpPr>
          <p:cNvPr id="35" name="Google Shape;35;p4"/>
          <p:cNvSpPr/>
          <p:nvPr/>
        </p:nvSpPr>
        <p:spPr>
          <a:xfrm>
            <a:off x="-1778" y="6574604"/>
            <a:ext cx="12193777" cy="283396"/>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2"/>
              </a:solidFill>
              <a:latin typeface="Arial"/>
              <a:ea typeface="Arial"/>
              <a:cs typeface="Arial"/>
              <a:sym typeface="Arial"/>
            </a:endParaRPr>
          </a:p>
        </p:txBody>
      </p:sp>
      <p:sp>
        <p:nvSpPr>
          <p:cNvPr id="36" name="Google Shape;36;p4"/>
          <p:cNvSpPr/>
          <p:nvPr/>
        </p:nvSpPr>
        <p:spPr>
          <a:xfrm rot="10800000" flipH="1">
            <a:off x="-4504" y="6540436"/>
            <a:ext cx="12196504" cy="59527"/>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2"/>
              </a:solidFill>
              <a:latin typeface="Arial"/>
              <a:ea typeface="Arial"/>
              <a:cs typeface="Arial"/>
              <a:sym typeface="Arial"/>
            </a:endParaRPr>
          </a:p>
        </p:txBody>
      </p:sp>
      <p:sp>
        <p:nvSpPr>
          <p:cNvPr id="37" name="Google Shape;37;p4"/>
          <p:cNvSpPr txBox="1">
            <a:spLocks noGrp="1"/>
          </p:cNvSpPr>
          <p:nvPr>
            <p:ph type="body" idx="1"/>
          </p:nvPr>
        </p:nvSpPr>
        <p:spPr>
          <a:xfrm>
            <a:off x="386632" y="1445923"/>
            <a:ext cx="5509008" cy="4775482"/>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Noto Sans Symbols"/>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Noto Sans Symbols"/>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Courier New"/>
              <a:buChar char="o"/>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38" name="Google Shape;38;p4"/>
          <p:cNvSpPr txBox="1">
            <a:spLocks noGrp="1"/>
          </p:cNvSpPr>
          <p:nvPr>
            <p:ph type="body" idx="2"/>
          </p:nvPr>
        </p:nvSpPr>
        <p:spPr>
          <a:xfrm>
            <a:off x="6296361" y="1445923"/>
            <a:ext cx="5509008" cy="4775482"/>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Noto Sans Symbols"/>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Noto Sans Symbols"/>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Courier New"/>
              <a:buChar char="o"/>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39" name="Google Shape;39;p4"/>
          <p:cNvSpPr txBox="1"/>
          <p:nvPr/>
        </p:nvSpPr>
        <p:spPr>
          <a:xfrm>
            <a:off x="10265664" y="6574604"/>
            <a:ext cx="1925447" cy="307777"/>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GB" sz="1400" b="1">
                <a:solidFill>
                  <a:schemeClr val="accent1"/>
                </a:solidFill>
                <a:latin typeface="Arial"/>
                <a:ea typeface="Arial"/>
                <a:cs typeface="Arial"/>
                <a:sym typeface="Arial"/>
              </a:rPr>
              <a:t>Slide </a:t>
            </a:r>
            <a:fld id="{00000000-1234-1234-1234-123412341234}" type="slidenum">
              <a:rPr lang="en-GB" sz="1400" b="1">
                <a:solidFill>
                  <a:schemeClr val="accent1"/>
                </a:solidFill>
                <a:latin typeface="Arial"/>
                <a:ea typeface="Arial"/>
                <a:cs typeface="Arial"/>
                <a:sym typeface="Arial"/>
              </a:rPr>
              <a:t>‹#›</a:t>
            </a:fld>
            <a:endParaRPr sz="1400" b="1">
              <a:solidFill>
                <a:schemeClr val="accent1"/>
              </a:solidFill>
              <a:latin typeface="Arial"/>
              <a:ea typeface="Arial"/>
              <a:cs typeface="Arial"/>
              <a:sym typeface="Arial"/>
            </a:endParaRPr>
          </a:p>
        </p:txBody>
      </p:sp>
      <p:sp>
        <p:nvSpPr>
          <p:cNvPr id="40" name="Google Shape;40;p4"/>
          <p:cNvSpPr txBox="1">
            <a:spLocks noGrp="1"/>
          </p:cNvSpPr>
          <p:nvPr>
            <p:ph type="title"/>
          </p:nvPr>
        </p:nvSpPr>
        <p:spPr>
          <a:xfrm>
            <a:off x="176048" y="175939"/>
            <a:ext cx="9386864" cy="779002"/>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lt1"/>
              </a:buClr>
              <a:buSzPts val="4400"/>
              <a:buFont typeface="Arial"/>
              <a:buNone/>
              <a:defRPr sz="4400" b="0"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1" name="Google Shape;41;p4"/>
          <p:cNvSpPr txBox="1"/>
          <p:nvPr/>
        </p:nvSpPr>
        <p:spPr>
          <a:xfrm>
            <a:off x="-24384" y="6562799"/>
            <a:ext cx="4925568" cy="307777"/>
          </a:xfrm>
          <a:prstGeom prst="rect">
            <a:avLst/>
          </a:prstGeom>
          <a:noFill/>
          <a:ln>
            <a:noFill/>
          </a:ln>
        </p:spPr>
        <p:txBody>
          <a:bodyPr spcFirstLastPara="1" wrap="square" lIns="91425" tIns="45700" rIns="91425" bIns="45700" anchor="t" anchorCtr="0">
            <a:spAutoFit/>
          </a:bodyPr>
          <a:lstStyle/>
          <a:p>
            <a:pPr marL="0" lvl="0" indent="0" algn="l" rtl="0">
              <a:spcBef>
                <a:spcPts val="0"/>
              </a:spcBef>
              <a:spcAft>
                <a:spcPts val="0"/>
              </a:spcAft>
              <a:buClr>
                <a:schemeClr val="dk1"/>
              </a:buClr>
              <a:buFont typeface="Arial"/>
              <a:buNone/>
            </a:pPr>
            <a:r>
              <a:rPr lang="en-GB" b="1">
                <a:solidFill>
                  <a:schemeClr val="accent1"/>
                </a:solidFill>
              </a:rPr>
              <a:t>WGCV-51, 3-6 October 2022</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42"/>
        <p:cNvGrpSpPr/>
        <p:nvPr/>
      </p:nvGrpSpPr>
      <p:grpSpPr>
        <a:xfrm>
          <a:off x="0" y="0"/>
          <a:ext cx="0" cy="0"/>
          <a:chOff x="0" y="0"/>
          <a:chExt cx="0" cy="0"/>
        </a:xfrm>
      </p:grpSpPr>
      <p:sp>
        <p:nvSpPr>
          <p:cNvPr id="43" name="Google Shape;43;p5"/>
          <p:cNvSpPr/>
          <p:nvPr/>
        </p:nvSpPr>
        <p:spPr>
          <a:xfrm>
            <a:off x="0" y="1"/>
            <a:ext cx="12192000" cy="103749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2"/>
              </a:solidFill>
              <a:latin typeface="Arial"/>
              <a:ea typeface="Arial"/>
              <a:cs typeface="Arial"/>
              <a:sym typeface="Arial"/>
            </a:endParaRPr>
          </a:p>
        </p:txBody>
      </p:sp>
      <p:pic>
        <p:nvPicPr>
          <p:cNvPr id="44" name="Google Shape;44;p5"/>
          <p:cNvPicPr preferRelativeResize="0"/>
          <p:nvPr/>
        </p:nvPicPr>
        <p:blipFill rotWithShape="1">
          <a:blip r:embed="rId2">
            <a:alphaModFix amt="34000"/>
          </a:blip>
          <a:srcRect l="51339" t="39269" r="-2839" b="35419"/>
          <a:stretch/>
        </p:blipFill>
        <p:spPr>
          <a:xfrm flipH="1">
            <a:off x="9304422" y="0"/>
            <a:ext cx="2887578" cy="1037492"/>
          </a:xfrm>
          <a:prstGeom prst="rect">
            <a:avLst/>
          </a:prstGeom>
          <a:noFill/>
          <a:ln>
            <a:noFill/>
          </a:ln>
        </p:spPr>
      </p:pic>
      <p:pic>
        <p:nvPicPr>
          <p:cNvPr id="45" name="Google Shape;45;p5"/>
          <p:cNvPicPr preferRelativeResize="0"/>
          <p:nvPr/>
        </p:nvPicPr>
        <p:blipFill rotWithShape="1">
          <a:blip r:embed="rId3">
            <a:alphaModFix/>
          </a:blip>
          <a:srcRect/>
          <a:stretch/>
        </p:blipFill>
        <p:spPr>
          <a:xfrm>
            <a:off x="9791700" y="111656"/>
            <a:ext cx="2027900" cy="803439"/>
          </a:xfrm>
          <a:prstGeom prst="rect">
            <a:avLst/>
          </a:prstGeom>
          <a:noFill/>
          <a:ln>
            <a:noFill/>
          </a:ln>
          <a:effectLst>
            <a:outerShdw blurRad="50800" dist="38100" dir="2700000" algn="tl" rotWithShape="0">
              <a:srgbClr val="000000">
                <a:alpha val="40000"/>
              </a:srgbClr>
            </a:outerShdw>
          </a:effectLst>
        </p:spPr>
      </p:pic>
      <p:sp>
        <p:nvSpPr>
          <p:cNvPr id="46" name="Google Shape;46;p5"/>
          <p:cNvSpPr/>
          <p:nvPr/>
        </p:nvSpPr>
        <p:spPr>
          <a:xfrm>
            <a:off x="-1778" y="6574604"/>
            <a:ext cx="12193777" cy="283396"/>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2"/>
              </a:solidFill>
              <a:latin typeface="Arial"/>
              <a:ea typeface="Arial"/>
              <a:cs typeface="Arial"/>
              <a:sym typeface="Arial"/>
            </a:endParaRPr>
          </a:p>
        </p:txBody>
      </p:sp>
      <p:sp>
        <p:nvSpPr>
          <p:cNvPr id="47" name="Google Shape;47;p5"/>
          <p:cNvSpPr/>
          <p:nvPr/>
        </p:nvSpPr>
        <p:spPr>
          <a:xfrm rot="10800000" flipH="1">
            <a:off x="-4504" y="6540436"/>
            <a:ext cx="12196504" cy="59527"/>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2"/>
              </a:solidFill>
              <a:latin typeface="Arial"/>
              <a:ea typeface="Arial"/>
              <a:cs typeface="Arial"/>
              <a:sym typeface="Arial"/>
            </a:endParaRPr>
          </a:p>
        </p:txBody>
      </p:sp>
      <p:sp>
        <p:nvSpPr>
          <p:cNvPr id="48" name="Google Shape;48;p5"/>
          <p:cNvSpPr txBox="1"/>
          <p:nvPr/>
        </p:nvSpPr>
        <p:spPr>
          <a:xfrm>
            <a:off x="10265664" y="6574604"/>
            <a:ext cx="1925447" cy="307777"/>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GB" sz="1400" b="1">
                <a:solidFill>
                  <a:schemeClr val="accent1"/>
                </a:solidFill>
                <a:latin typeface="Arial"/>
                <a:ea typeface="Arial"/>
                <a:cs typeface="Arial"/>
                <a:sym typeface="Arial"/>
              </a:rPr>
              <a:t>Slide </a:t>
            </a:r>
            <a:fld id="{00000000-1234-1234-1234-123412341234}" type="slidenum">
              <a:rPr lang="en-GB" sz="1400" b="1">
                <a:solidFill>
                  <a:schemeClr val="accent1"/>
                </a:solidFill>
                <a:latin typeface="Arial"/>
                <a:ea typeface="Arial"/>
                <a:cs typeface="Arial"/>
                <a:sym typeface="Arial"/>
              </a:rPr>
              <a:t>‹#›</a:t>
            </a:fld>
            <a:endParaRPr sz="1400" b="1">
              <a:solidFill>
                <a:schemeClr val="accent1"/>
              </a:solidFill>
              <a:latin typeface="Arial"/>
              <a:ea typeface="Arial"/>
              <a:cs typeface="Arial"/>
              <a:sym typeface="Arial"/>
            </a:endParaRPr>
          </a:p>
        </p:txBody>
      </p:sp>
      <p:sp>
        <p:nvSpPr>
          <p:cNvPr id="49" name="Google Shape;49;p5"/>
          <p:cNvSpPr txBox="1">
            <a:spLocks noGrp="1"/>
          </p:cNvSpPr>
          <p:nvPr>
            <p:ph type="title"/>
          </p:nvPr>
        </p:nvSpPr>
        <p:spPr>
          <a:xfrm>
            <a:off x="176048" y="175939"/>
            <a:ext cx="9386864" cy="779002"/>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lt1"/>
              </a:buClr>
              <a:buSzPts val="4400"/>
              <a:buFont typeface="Arial"/>
              <a:buNone/>
              <a:defRPr sz="4400" b="0"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0" name="Google Shape;50;p5"/>
          <p:cNvSpPr txBox="1"/>
          <p:nvPr/>
        </p:nvSpPr>
        <p:spPr>
          <a:xfrm>
            <a:off x="-24384" y="6562799"/>
            <a:ext cx="4925568" cy="307777"/>
          </a:xfrm>
          <a:prstGeom prst="rect">
            <a:avLst/>
          </a:prstGeom>
          <a:noFill/>
          <a:ln>
            <a:noFill/>
          </a:ln>
        </p:spPr>
        <p:txBody>
          <a:bodyPr spcFirstLastPara="1" wrap="square" lIns="91425" tIns="45700" rIns="91425" bIns="45700" anchor="t" anchorCtr="0">
            <a:spAutoFit/>
          </a:bodyPr>
          <a:lstStyle/>
          <a:p>
            <a:pPr marL="0" lvl="0" indent="0" algn="l" rtl="0">
              <a:spcBef>
                <a:spcPts val="0"/>
              </a:spcBef>
              <a:spcAft>
                <a:spcPts val="0"/>
              </a:spcAft>
              <a:buClr>
                <a:schemeClr val="dk1"/>
              </a:buClr>
              <a:buFont typeface="Arial"/>
              <a:buNone/>
            </a:pPr>
            <a:r>
              <a:rPr lang="en-GB" b="1">
                <a:solidFill>
                  <a:schemeClr val="accent1"/>
                </a:solidFill>
              </a:rPr>
              <a:t>WGCV-51, 3-6 October 2022</a:t>
            </a: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ntent with Caption">
  <p:cSld name="Content with Caption">
    <p:spTree>
      <p:nvGrpSpPr>
        <p:cNvPr id="1" name="Shape 51"/>
        <p:cNvGrpSpPr/>
        <p:nvPr/>
      </p:nvGrpSpPr>
      <p:grpSpPr>
        <a:xfrm>
          <a:off x="0" y="0"/>
          <a:ext cx="0" cy="0"/>
          <a:chOff x="0" y="0"/>
          <a:chExt cx="0" cy="0"/>
        </a:xfrm>
      </p:grpSpPr>
      <p:sp>
        <p:nvSpPr>
          <p:cNvPr id="52" name="Google Shape;52;p6"/>
          <p:cNvSpPr/>
          <p:nvPr/>
        </p:nvSpPr>
        <p:spPr>
          <a:xfrm>
            <a:off x="0" y="1"/>
            <a:ext cx="12192000" cy="103749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2"/>
              </a:solidFill>
              <a:latin typeface="Arial"/>
              <a:ea typeface="Arial"/>
              <a:cs typeface="Arial"/>
              <a:sym typeface="Arial"/>
            </a:endParaRPr>
          </a:p>
        </p:txBody>
      </p:sp>
      <p:pic>
        <p:nvPicPr>
          <p:cNvPr id="53" name="Google Shape;53;p6"/>
          <p:cNvPicPr preferRelativeResize="0"/>
          <p:nvPr/>
        </p:nvPicPr>
        <p:blipFill rotWithShape="1">
          <a:blip r:embed="rId2">
            <a:alphaModFix amt="34000"/>
          </a:blip>
          <a:srcRect l="51339" t="39269" r="-2839" b="35419"/>
          <a:stretch/>
        </p:blipFill>
        <p:spPr>
          <a:xfrm flipH="1">
            <a:off x="9304422" y="0"/>
            <a:ext cx="2887578" cy="1037492"/>
          </a:xfrm>
          <a:prstGeom prst="rect">
            <a:avLst/>
          </a:prstGeom>
          <a:noFill/>
          <a:ln>
            <a:noFill/>
          </a:ln>
        </p:spPr>
      </p:pic>
      <p:pic>
        <p:nvPicPr>
          <p:cNvPr id="54" name="Google Shape;54;p6"/>
          <p:cNvPicPr preferRelativeResize="0"/>
          <p:nvPr/>
        </p:nvPicPr>
        <p:blipFill rotWithShape="1">
          <a:blip r:embed="rId3">
            <a:alphaModFix/>
          </a:blip>
          <a:srcRect/>
          <a:stretch/>
        </p:blipFill>
        <p:spPr>
          <a:xfrm>
            <a:off x="9791700" y="111656"/>
            <a:ext cx="2027900" cy="803439"/>
          </a:xfrm>
          <a:prstGeom prst="rect">
            <a:avLst/>
          </a:prstGeom>
          <a:noFill/>
          <a:ln>
            <a:noFill/>
          </a:ln>
          <a:effectLst>
            <a:outerShdw blurRad="50800" dist="38100" dir="2700000" algn="tl" rotWithShape="0">
              <a:srgbClr val="000000">
                <a:alpha val="40000"/>
              </a:srgbClr>
            </a:outerShdw>
          </a:effectLst>
        </p:spPr>
      </p:pic>
      <p:sp>
        <p:nvSpPr>
          <p:cNvPr id="55" name="Google Shape;55;p6"/>
          <p:cNvSpPr/>
          <p:nvPr/>
        </p:nvSpPr>
        <p:spPr>
          <a:xfrm>
            <a:off x="-1778" y="6574604"/>
            <a:ext cx="12193777" cy="283396"/>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2"/>
              </a:solidFill>
              <a:latin typeface="Arial"/>
              <a:ea typeface="Arial"/>
              <a:cs typeface="Arial"/>
              <a:sym typeface="Arial"/>
            </a:endParaRPr>
          </a:p>
        </p:txBody>
      </p:sp>
      <p:sp>
        <p:nvSpPr>
          <p:cNvPr id="56" name="Google Shape;56;p6"/>
          <p:cNvSpPr/>
          <p:nvPr/>
        </p:nvSpPr>
        <p:spPr>
          <a:xfrm rot="10800000" flipH="1">
            <a:off x="-4504" y="6540436"/>
            <a:ext cx="12196504" cy="59527"/>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2"/>
              </a:solidFill>
              <a:latin typeface="Arial"/>
              <a:ea typeface="Arial"/>
              <a:cs typeface="Arial"/>
              <a:sym typeface="Arial"/>
            </a:endParaRPr>
          </a:p>
        </p:txBody>
      </p:sp>
      <p:sp>
        <p:nvSpPr>
          <p:cNvPr id="57" name="Google Shape;57;p6"/>
          <p:cNvSpPr txBox="1">
            <a:spLocks noGrp="1"/>
          </p:cNvSpPr>
          <p:nvPr>
            <p:ph type="body" idx="1"/>
          </p:nvPr>
        </p:nvSpPr>
        <p:spPr>
          <a:xfrm>
            <a:off x="5180012" y="1373852"/>
            <a:ext cx="6172200" cy="4694402"/>
          </a:xfrm>
          <a:prstGeom prst="rect">
            <a:avLst/>
          </a:prstGeom>
          <a:noFill/>
          <a:ln>
            <a:noFill/>
          </a:ln>
        </p:spPr>
        <p:txBody>
          <a:bodyPr spcFirstLastPara="1" wrap="square" lIns="91425" tIns="45700" rIns="91425" bIns="45700" anchor="t" anchorCtr="0">
            <a:noAutofit/>
          </a:bodyPr>
          <a:lstStyle>
            <a:lvl1pPr marL="457200" marR="0" lvl="0" indent="-431800" algn="l" rtl="0">
              <a:lnSpc>
                <a:spcPct val="90000"/>
              </a:lnSpc>
              <a:spcBef>
                <a:spcPts val="1000"/>
              </a:spcBef>
              <a:spcAft>
                <a:spcPts val="0"/>
              </a:spcAft>
              <a:buClr>
                <a:schemeClr val="dk1"/>
              </a:buClr>
              <a:buSzPts val="3200"/>
              <a:buFont typeface="Noto Sans Symbols"/>
              <a:buChar char="❖"/>
              <a:defRPr sz="3200" b="0" i="0" u="none" strike="noStrike" cap="none">
                <a:solidFill>
                  <a:schemeClr val="dk1"/>
                </a:solidFill>
                <a:latin typeface="Arial"/>
                <a:ea typeface="Arial"/>
                <a:cs typeface="Arial"/>
                <a:sym typeface="Arial"/>
              </a:defRPr>
            </a:lvl1pPr>
            <a:lvl2pPr marL="914400" marR="0" lvl="1" indent="-406400" algn="l" rtl="0">
              <a:lnSpc>
                <a:spcPct val="90000"/>
              </a:lnSpc>
              <a:spcBef>
                <a:spcPts val="500"/>
              </a:spcBef>
              <a:spcAft>
                <a:spcPts val="0"/>
              </a:spcAft>
              <a:buClr>
                <a:schemeClr val="dk1"/>
              </a:buClr>
              <a:buSzPts val="2800"/>
              <a:buFont typeface="Noto Sans Symbols"/>
              <a:buChar char="▪"/>
              <a:defRPr sz="2800" b="0" i="0" u="none" strike="noStrike" cap="none">
                <a:solidFill>
                  <a:schemeClr val="dk1"/>
                </a:solidFill>
                <a:latin typeface="Arial"/>
                <a:ea typeface="Arial"/>
                <a:cs typeface="Arial"/>
                <a:sym typeface="Arial"/>
              </a:defRPr>
            </a:lvl2pPr>
            <a:lvl3pPr marL="1371600" marR="0" lvl="2" indent="-381000" algn="l" rtl="0">
              <a:lnSpc>
                <a:spcPct val="90000"/>
              </a:lnSpc>
              <a:spcBef>
                <a:spcPts val="500"/>
              </a:spcBef>
              <a:spcAft>
                <a:spcPts val="0"/>
              </a:spcAft>
              <a:buClr>
                <a:schemeClr val="dk1"/>
              </a:buClr>
              <a:buSzPts val="2400"/>
              <a:buFont typeface="Courier New"/>
              <a:buChar char="o"/>
              <a:defRPr sz="2400" b="0" i="0" u="none" strike="noStrike" cap="none">
                <a:solidFill>
                  <a:schemeClr val="dk1"/>
                </a:solidFill>
                <a:latin typeface="Arial"/>
                <a:ea typeface="Arial"/>
                <a:cs typeface="Arial"/>
                <a:sym typeface="Arial"/>
              </a:defRPr>
            </a:lvl3pPr>
            <a:lvl4pPr marL="1828800" marR="0" lvl="3"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58" name="Google Shape;58;p6"/>
          <p:cNvSpPr txBox="1">
            <a:spLocks noGrp="1"/>
          </p:cNvSpPr>
          <p:nvPr>
            <p:ph type="body" idx="2"/>
          </p:nvPr>
        </p:nvSpPr>
        <p:spPr>
          <a:xfrm>
            <a:off x="839788" y="1373852"/>
            <a:ext cx="3932237" cy="463055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9pPr>
          </a:lstStyle>
          <a:p>
            <a:endParaRPr/>
          </a:p>
        </p:txBody>
      </p:sp>
      <p:sp>
        <p:nvSpPr>
          <p:cNvPr id="59" name="Google Shape;59;p6"/>
          <p:cNvSpPr txBox="1"/>
          <p:nvPr/>
        </p:nvSpPr>
        <p:spPr>
          <a:xfrm>
            <a:off x="10265664" y="6574604"/>
            <a:ext cx="1925447" cy="307777"/>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GB" sz="1400" b="1">
                <a:solidFill>
                  <a:schemeClr val="accent1"/>
                </a:solidFill>
                <a:latin typeface="Arial"/>
                <a:ea typeface="Arial"/>
                <a:cs typeface="Arial"/>
                <a:sym typeface="Arial"/>
              </a:rPr>
              <a:t>Slide </a:t>
            </a:r>
            <a:fld id="{00000000-1234-1234-1234-123412341234}" type="slidenum">
              <a:rPr lang="en-GB" sz="1400" b="1">
                <a:solidFill>
                  <a:schemeClr val="accent1"/>
                </a:solidFill>
                <a:latin typeface="Arial"/>
                <a:ea typeface="Arial"/>
                <a:cs typeface="Arial"/>
                <a:sym typeface="Arial"/>
              </a:rPr>
              <a:t>‹#›</a:t>
            </a:fld>
            <a:endParaRPr sz="1400" b="1">
              <a:solidFill>
                <a:schemeClr val="accent1"/>
              </a:solidFill>
              <a:latin typeface="Arial"/>
              <a:ea typeface="Arial"/>
              <a:cs typeface="Arial"/>
              <a:sym typeface="Arial"/>
            </a:endParaRPr>
          </a:p>
        </p:txBody>
      </p:sp>
      <p:sp>
        <p:nvSpPr>
          <p:cNvPr id="60" name="Google Shape;60;p6"/>
          <p:cNvSpPr txBox="1">
            <a:spLocks noGrp="1"/>
          </p:cNvSpPr>
          <p:nvPr>
            <p:ph type="title"/>
          </p:nvPr>
        </p:nvSpPr>
        <p:spPr>
          <a:xfrm>
            <a:off x="176048" y="175939"/>
            <a:ext cx="9386864" cy="779002"/>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lt1"/>
              </a:buClr>
              <a:buSzPts val="4400"/>
              <a:buFont typeface="Arial"/>
              <a:buNone/>
              <a:defRPr sz="4400" b="0"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1" name="Google Shape;61;p6"/>
          <p:cNvSpPr txBox="1"/>
          <p:nvPr/>
        </p:nvSpPr>
        <p:spPr>
          <a:xfrm>
            <a:off x="-24384" y="6562799"/>
            <a:ext cx="4925568" cy="307777"/>
          </a:xfrm>
          <a:prstGeom prst="rect">
            <a:avLst/>
          </a:prstGeom>
          <a:noFill/>
          <a:ln>
            <a:noFill/>
          </a:ln>
        </p:spPr>
        <p:txBody>
          <a:bodyPr spcFirstLastPara="1" wrap="square" lIns="91425" tIns="45700" rIns="91425" bIns="45700" anchor="t" anchorCtr="0">
            <a:spAutoFit/>
          </a:bodyPr>
          <a:lstStyle/>
          <a:p>
            <a:pPr marL="0" lvl="0" indent="0" algn="l" rtl="0">
              <a:spcBef>
                <a:spcPts val="0"/>
              </a:spcBef>
              <a:spcAft>
                <a:spcPts val="0"/>
              </a:spcAft>
              <a:buClr>
                <a:schemeClr val="dk1"/>
              </a:buClr>
              <a:buFont typeface="Arial"/>
              <a:buNone/>
            </a:pPr>
            <a:r>
              <a:rPr lang="en-GB" b="1">
                <a:solidFill>
                  <a:schemeClr val="accent1"/>
                </a:solidFill>
              </a:rPr>
              <a:t>WGCV-51, 3-6 October 2022</a:t>
            </a: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a:prstGeom prst="rect">
            <a:avLst/>
          </a:prstGeom>
        </p:spPr>
        <p:txBody>
          <a:bodyPr/>
          <a:lstStyle/>
          <a:p>
            <a:r>
              <a:rPr lang="en-US"/>
              <a:t>Click to edit Master title style</a:t>
            </a:r>
            <a:endParaRPr lang="en-GB"/>
          </a:p>
        </p:txBody>
      </p:sp>
      <p:sp>
        <p:nvSpPr>
          <p:cNvPr id="3"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GB"/>
          </a:p>
        </p:txBody>
      </p:sp>
      <p:sp>
        <p:nvSpPr>
          <p:cNvPr id="4"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GB"/>
          </a:p>
        </p:txBody>
      </p:sp>
      <p:sp>
        <p:nvSpPr>
          <p:cNvPr id="5" name="Rectangle 6"/>
          <p:cNvSpPr>
            <a:spLocks noGrp="1" noChangeArrowheads="1"/>
          </p:cNvSpPr>
          <p:nvPr>
            <p:ph type="sldNum" sz="quarter" idx="12"/>
          </p:nvPr>
        </p:nvSpPr>
        <p:spPr>
          <a:ln/>
        </p:spPr>
        <p:txBody>
          <a:bodyPr/>
          <a:lstStyle>
            <a:lvl1pPr>
              <a:defRPr/>
            </a:lvl1pPr>
          </a:lstStyle>
          <a:p>
            <a:pPr>
              <a:defRPr/>
            </a:pPr>
            <a:fld id="{CE9530FC-828C-402C-82E5-209179AD6F81}" type="slidenum">
              <a:rPr lang="en-GB"/>
              <a:pPr>
                <a:defRPr/>
              </a:pPr>
              <a:t>‹#›</a:t>
            </a:fld>
            <a:endParaRPr lang="en-GB"/>
          </a:p>
        </p:txBody>
      </p:sp>
    </p:spTree>
    <p:extLst>
      <p:ext uri="{BB962C8B-B14F-4D97-AF65-F5344CB8AC3E}">
        <p14:creationId xmlns:p14="http://schemas.microsoft.com/office/powerpoint/2010/main" val="19272140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914400" y="1981200"/>
            <a:ext cx="10363200" cy="4114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GB"/>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27CC2CC4-417C-4EBB-88DD-BA6A2B0F77B7}" type="slidenum">
              <a:rPr lang="en-GB"/>
              <a:pPr>
                <a:defRPr/>
              </a:pPr>
              <a:t>‹#›</a:t>
            </a:fld>
            <a:endParaRPr lang="en-GB"/>
          </a:p>
        </p:txBody>
      </p:sp>
    </p:spTree>
    <p:extLst>
      <p:ext uri="{BB962C8B-B14F-4D97-AF65-F5344CB8AC3E}">
        <p14:creationId xmlns:p14="http://schemas.microsoft.com/office/powerpoint/2010/main" val="7820951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p:nvPr/>
        </p:nvSpPr>
        <p:spPr>
          <a:xfrm>
            <a:off x="0" y="1"/>
            <a:ext cx="12192000" cy="103749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2"/>
              </a:solidFill>
              <a:latin typeface="Arial"/>
              <a:ea typeface="Arial"/>
              <a:cs typeface="Arial"/>
              <a:sym typeface="Arial"/>
            </a:endParaRPr>
          </a:p>
        </p:txBody>
      </p:sp>
      <p:pic>
        <p:nvPicPr>
          <p:cNvPr id="7" name="Google Shape;7;p1"/>
          <p:cNvPicPr preferRelativeResize="0"/>
          <p:nvPr/>
        </p:nvPicPr>
        <p:blipFill rotWithShape="1">
          <a:blip r:embed="rId9">
            <a:alphaModFix amt="34000"/>
          </a:blip>
          <a:srcRect l="51339" t="39269" r="-2839" b="35419"/>
          <a:stretch/>
        </p:blipFill>
        <p:spPr>
          <a:xfrm flipH="1">
            <a:off x="9304422" y="0"/>
            <a:ext cx="2887578" cy="1037492"/>
          </a:xfrm>
          <a:prstGeom prst="rect">
            <a:avLst/>
          </a:prstGeom>
          <a:noFill/>
          <a:ln>
            <a:noFill/>
          </a:ln>
        </p:spPr>
      </p:pic>
      <p:pic>
        <p:nvPicPr>
          <p:cNvPr id="8" name="Google Shape;8;p1"/>
          <p:cNvPicPr preferRelativeResize="0"/>
          <p:nvPr/>
        </p:nvPicPr>
        <p:blipFill rotWithShape="1">
          <a:blip r:embed="rId10">
            <a:alphaModFix/>
          </a:blip>
          <a:srcRect/>
          <a:stretch/>
        </p:blipFill>
        <p:spPr>
          <a:xfrm>
            <a:off x="9791700" y="111656"/>
            <a:ext cx="2027900" cy="803439"/>
          </a:xfrm>
          <a:prstGeom prst="rect">
            <a:avLst/>
          </a:prstGeom>
          <a:noFill/>
          <a:ln>
            <a:noFill/>
          </a:ln>
          <a:effectLst>
            <a:outerShdw blurRad="50800" dist="38100" dir="2700000" algn="tl" rotWithShape="0">
              <a:srgbClr val="000000">
                <a:alpha val="40000"/>
              </a:srgbClr>
            </a:outerShdw>
          </a:effectLst>
        </p:spPr>
      </p:pic>
      <p:sp>
        <p:nvSpPr>
          <p:cNvPr id="9" name="Google Shape;9;p1"/>
          <p:cNvSpPr/>
          <p:nvPr/>
        </p:nvSpPr>
        <p:spPr>
          <a:xfrm>
            <a:off x="-1778" y="6574604"/>
            <a:ext cx="12193777" cy="283396"/>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2"/>
              </a:solidFill>
              <a:latin typeface="Arial"/>
              <a:ea typeface="Arial"/>
              <a:cs typeface="Arial"/>
              <a:sym typeface="Arial"/>
            </a:endParaRPr>
          </a:p>
        </p:txBody>
      </p:sp>
      <p:sp>
        <p:nvSpPr>
          <p:cNvPr id="10" name="Google Shape;10;p1"/>
          <p:cNvSpPr/>
          <p:nvPr/>
        </p:nvSpPr>
        <p:spPr>
          <a:xfrm rot="10800000" flipH="1">
            <a:off x="-4504" y="6540436"/>
            <a:ext cx="12196504" cy="59527"/>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2"/>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4" r:id="rId6"/>
    <p:sldLayoutId id="2147483655"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hyperlink" Target="https://calvalportal.ceos.org/sitscos-ws" TargetMode="External"/><Relationship Id="rId7" Type="http://schemas.openxmlformats.org/officeDocument/2006/relationships/image" Target="../media/image16.jpg"/><Relationship Id="rId2" Type="http://schemas.openxmlformats.org/officeDocument/2006/relationships/image" Target="../media/image13.png"/><Relationship Id="rId1" Type="http://schemas.openxmlformats.org/officeDocument/2006/relationships/slideLayout" Target="../slideLayouts/slideLayout4.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hyperlink" Target="https://doi.org/10.47120/npl.9319" TargetMode="External"/><Relationship Id="rId9"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4.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4.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32.png"/></Relationships>
</file>

<file path=ppt/slides/_rels/slide14.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Layout" Target="../slideLayouts/slideLayout4.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40.png"/><Relationship Id="rId1" Type="http://schemas.openxmlformats.org/officeDocument/2006/relationships/slideLayout" Target="../slideLayouts/slideLayout4.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png"/><Relationship Id="rId1" Type="http://schemas.openxmlformats.org/officeDocument/2006/relationships/slideLayout" Target="../slideLayouts/slideLayout4.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1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4.xml"/><Relationship Id="rId4" Type="http://schemas.openxmlformats.org/officeDocument/2006/relationships/image" Target="../media/image53.png"/></Relationships>
</file>

<file path=ppt/slides/_rels/slide1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emf"/><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57.emf"/><Relationship Id="rId4" Type="http://schemas.openxmlformats.org/officeDocument/2006/relationships/image" Target="../media/image56.png"/></Relationships>
</file>

<file path=ppt/slides/_rels/slide19.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image" Target="../media/image59.emf"/><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image" Target="../media/image62.emf"/><Relationship Id="rId4" Type="http://schemas.openxmlformats.org/officeDocument/2006/relationships/image" Target="../media/image61.em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image" Target="../media/image63.emf"/><Relationship Id="rId1" Type="http://schemas.openxmlformats.org/officeDocument/2006/relationships/slideLayout" Target="../slideLayouts/slideLayout7.xml"/><Relationship Id="rId4" Type="http://schemas.openxmlformats.org/officeDocument/2006/relationships/image" Target="../media/image55.png"/></Relationships>
</file>

<file path=ppt/slides/_rels/slide2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65.em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68.png"/><Relationship Id="rId4" Type="http://schemas.openxmlformats.org/officeDocument/2006/relationships/image" Target="../media/image6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hyperlink" Target="https://eur03.safelinks.protection.outlook.com/?url=https%3A%2F%2Fwww.eventsforce.net%2Flunarcalibrationws&amp;data=05%7C01%7Cnigel.fox%40npl.co.uk%7C5d66580027d14d78404808db627e5a2b%7C601e5460b1bf49c0bd2de76ffc186a8d%7C1%7C0%7C638212067043616488%7CUnknown%7CTWFpbGZsb3d8eyJWIjoiMC4wLjAwMDAiLCJQIjoiV2luMzIiLCJBTiI6Ik1haWwiLCJXVCI6Mn0%3D%7C3000%7C%7C%7C&amp;sdata=w3CtaY9yNw9XK22C5b4%2BmzvluIqeX6nMsW0bcg55cA0%3D&amp;reserved=0" TargetMode="External"/><Relationship Id="rId2" Type="http://schemas.openxmlformats.org/officeDocument/2006/relationships/image" Target="../media/image69.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4.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7"/>
          <p:cNvSpPr txBox="1">
            <a:spLocks noGrp="1"/>
          </p:cNvSpPr>
          <p:nvPr>
            <p:ph type="title"/>
          </p:nvPr>
        </p:nvSpPr>
        <p:spPr>
          <a:xfrm>
            <a:off x="176047" y="175938"/>
            <a:ext cx="6157185" cy="397264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8000"/>
              <a:buFont typeface="Arial"/>
              <a:buNone/>
            </a:pPr>
            <a:r>
              <a:rPr lang="en-GB" sz="7500" dirty="0"/>
              <a:t>WGCV-52</a:t>
            </a:r>
            <a:endParaRPr sz="7500" dirty="0"/>
          </a:p>
          <a:p>
            <a:pPr marL="0" lvl="0" indent="0" algn="l" rtl="0">
              <a:lnSpc>
                <a:spcPct val="90000"/>
              </a:lnSpc>
              <a:spcBef>
                <a:spcPts val="0"/>
              </a:spcBef>
              <a:spcAft>
                <a:spcPts val="0"/>
              </a:spcAft>
              <a:buClr>
                <a:schemeClr val="lt1"/>
              </a:buClr>
              <a:buSzPts val="8000"/>
              <a:buFont typeface="Arial"/>
              <a:buNone/>
            </a:pPr>
            <a:r>
              <a:rPr lang="en-US" sz="4000" b="1" dirty="0">
                <a:solidFill>
                  <a:srgbClr val="FFFFFF"/>
                </a:solidFill>
              </a:rPr>
              <a:t>Infrared Visible and Optical Sensors (IVOS) subgroup: </a:t>
            </a:r>
            <a:r>
              <a:rPr lang="en-US" sz="4000" dirty="0">
                <a:solidFill>
                  <a:schemeClr val="accent3">
                    <a:lumMod val="20000"/>
                    <a:lumOff val="80000"/>
                  </a:schemeClr>
                </a:solidFill>
              </a:rPr>
              <a:t>#34</a:t>
            </a:r>
            <a:endParaRPr sz="4000" i="1" dirty="0"/>
          </a:p>
        </p:txBody>
      </p:sp>
      <p:sp>
        <p:nvSpPr>
          <p:cNvPr id="67" name="Google Shape;67;p7"/>
          <p:cNvSpPr/>
          <p:nvPr/>
        </p:nvSpPr>
        <p:spPr>
          <a:xfrm>
            <a:off x="7222284" y="4252682"/>
            <a:ext cx="4832943" cy="2605318"/>
          </a:xfrm>
          <a:prstGeom prst="rect">
            <a:avLst/>
          </a:prstGeom>
          <a:noFill/>
          <a:ln>
            <a:noFill/>
          </a:ln>
        </p:spPr>
        <p:txBody>
          <a:bodyPr spcFirstLastPara="1" wrap="square" lIns="0" tIns="0" rIns="0" bIns="0" anchor="t" anchorCtr="0">
            <a:noAutofit/>
          </a:bodyPr>
          <a:lstStyle/>
          <a:p>
            <a:pPr marL="0" marR="0" lvl="0" indent="0" algn="r" rtl="0">
              <a:lnSpc>
                <a:spcPct val="150000"/>
              </a:lnSpc>
              <a:spcBef>
                <a:spcPts val="0"/>
              </a:spcBef>
              <a:spcAft>
                <a:spcPts val="0"/>
              </a:spcAft>
              <a:buNone/>
            </a:pPr>
            <a:endParaRPr sz="2200" b="1" dirty="0">
              <a:solidFill>
                <a:schemeClr val="accent1"/>
              </a:solidFill>
            </a:endParaRPr>
          </a:p>
          <a:p>
            <a:pPr marL="0" marR="0" lvl="0" indent="0" algn="r" rtl="0">
              <a:lnSpc>
                <a:spcPct val="150000"/>
              </a:lnSpc>
              <a:spcBef>
                <a:spcPts val="0"/>
              </a:spcBef>
              <a:spcAft>
                <a:spcPts val="0"/>
              </a:spcAft>
              <a:buNone/>
            </a:pPr>
            <a:r>
              <a:rPr lang="en-GB" sz="2200" b="1" i="0" u="none" strike="noStrike" cap="none" dirty="0">
                <a:solidFill>
                  <a:schemeClr val="accent1"/>
                </a:solidFill>
                <a:latin typeface="Arial"/>
                <a:ea typeface="Arial"/>
                <a:cs typeface="Arial"/>
                <a:sym typeface="Arial"/>
              </a:rPr>
              <a:t>Nigel Fox, NPL/UKSA</a:t>
            </a:r>
            <a:endParaRPr dirty="0"/>
          </a:p>
          <a:p>
            <a:pPr marL="0" marR="0" lvl="0" indent="0" algn="r" rtl="0">
              <a:lnSpc>
                <a:spcPct val="150000"/>
              </a:lnSpc>
              <a:spcBef>
                <a:spcPts val="0"/>
              </a:spcBef>
              <a:spcAft>
                <a:spcPts val="0"/>
              </a:spcAft>
              <a:buNone/>
            </a:pPr>
            <a:r>
              <a:rPr lang="en-GB" sz="2200" b="1" i="0" u="none" strike="noStrike" cap="none" dirty="0">
                <a:solidFill>
                  <a:schemeClr val="accent1"/>
                </a:solidFill>
                <a:latin typeface="Arial"/>
                <a:ea typeface="Arial"/>
                <a:cs typeface="Arial"/>
                <a:sym typeface="Arial"/>
              </a:rPr>
              <a:t>Agenda Item 5-2</a:t>
            </a:r>
            <a:endParaRPr dirty="0"/>
          </a:p>
          <a:p>
            <a:pPr marL="0" marR="0" lvl="0" indent="0" algn="r" rtl="0">
              <a:lnSpc>
                <a:spcPct val="150000"/>
              </a:lnSpc>
              <a:spcBef>
                <a:spcPts val="0"/>
              </a:spcBef>
              <a:spcAft>
                <a:spcPts val="0"/>
              </a:spcAft>
              <a:buNone/>
            </a:pPr>
            <a:r>
              <a:rPr lang="en-GB" sz="2200" b="1" dirty="0">
                <a:solidFill>
                  <a:schemeClr val="accent1"/>
                </a:solidFill>
              </a:rPr>
              <a:t>WGCV-52, Frascati, Italy</a:t>
            </a:r>
            <a:endParaRPr sz="2200" b="1" i="0" u="none" strike="noStrike" cap="none" dirty="0">
              <a:solidFill>
                <a:schemeClr val="accent1"/>
              </a:solidFill>
              <a:latin typeface="Arial"/>
              <a:ea typeface="Arial"/>
              <a:cs typeface="Arial"/>
              <a:sym typeface="Arial"/>
            </a:endParaRPr>
          </a:p>
          <a:p>
            <a:pPr marL="0" marR="0" lvl="0" indent="0" algn="r" rtl="0">
              <a:lnSpc>
                <a:spcPct val="150000"/>
              </a:lnSpc>
              <a:spcBef>
                <a:spcPts val="0"/>
              </a:spcBef>
              <a:spcAft>
                <a:spcPts val="0"/>
              </a:spcAft>
              <a:buNone/>
            </a:pPr>
            <a:r>
              <a:rPr lang="en-GB" sz="2200" b="1" dirty="0">
                <a:solidFill>
                  <a:schemeClr val="accent1"/>
                </a:solidFill>
              </a:rPr>
              <a:t>5th - 9th June 2023</a:t>
            </a:r>
            <a:endParaRPr sz="2200" b="1" i="0" u="none" strike="noStrike" cap="none" dirty="0">
              <a:solidFill>
                <a:schemeClr val="accent1"/>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88ECD9-5C50-253A-E210-160137A3A6BE}"/>
              </a:ext>
            </a:extLst>
          </p:cNvPr>
          <p:cNvSpPr>
            <a:spLocks noGrp="1"/>
          </p:cNvSpPr>
          <p:nvPr>
            <p:ph type="title"/>
          </p:nvPr>
        </p:nvSpPr>
        <p:spPr/>
        <p:txBody>
          <a:bodyPr/>
          <a:lstStyle/>
          <a:p>
            <a:r>
              <a:rPr lang="en-GB" dirty="0"/>
              <a:t>Extension - interoperability</a:t>
            </a:r>
          </a:p>
        </p:txBody>
      </p:sp>
      <p:sp>
        <p:nvSpPr>
          <p:cNvPr id="3" name="TextBox 2">
            <a:extLst>
              <a:ext uri="{FF2B5EF4-FFF2-40B4-BE49-F238E27FC236}">
                <a16:creationId xmlns:a16="http://schemas.microsoft.com/office/drawing/2014/main" id="{D43C3BC8-5969-37C0-BC8A-91A325C17595}"/>
              </a:ext>
            </a:extLst>
          </p:cNvPr>
          <p:cNvSpPr txBox="1"/>
          <p:nvPr/>
        </p:nvSpPr>
        <p:spPr>
          <a:xfrm>
            <a:off x="433632" y="1517715"/>
            <a:ext cx="11406433" cy="4801314"/>
          </a:xfrm>
          <a:prstGeom prst="rect">
            <a:avLst/>
          </a:prstGeom>
          <a:noFill/>
        </p:spPr>
        <p:txBody>
          <a:bodyPr wrap="square" rtlCol="0">
            <a:spAutoFit/>
          </a:bodyPr>
          <a:lstStyle/>
          <a:p>
            <a:pPr marL="285750" indent="-285750">
              <a:buFont typeface="Arial" panose="020B0604020202020204" pitchFamily="34" charset="0"/>
              <a:buChar char="•"/>
            </a:pPr>
            <a:r>
              <a:rPr lang="en-GB" sz="1800" dirty="0"/>
              <a:t>Establish database to collate and compare imagery/radiometry over set of CEOS sties to define a reference</a:t>
            </a:r>
          </a:p>
          <a:p>
            <a:pPr marL="285750" indent="-285750">
              <a:buFont typeface="Arial" panose="020B0604020202020204" pitchFamily="34" charset="0"/>
              <a:buChar char="•"/>
            </a:pPr>
            <a:endParaRPr lang="en-GB" sz="1800" dirty="0"/>
          </a:p>
          <a:p>
            <a:pPr marL="285750" indent="-285750">
              <a:buFont typeface="Arial" panose="020B0604020202020204" pitchFamily="34" charset="0"/>
              <a:buChar char="•"/>
            </a:pPr>
            <a:r>
              <a:rPr lang="en-GB" sz="1800" dirty="0"/>
              <a:t>Select sub-set of sites to constitute a reference (references) (in the absence of a </a:t>
            </a:r>
            <a:r>
              <a:rPr lang="en-GB" sz="1800" dirty="0" err="1"/>
              <a:t>SITSat</a:t>
            </a:r>
            <a:r>
              <a:rPr lang="en-GB" sz="1800" dirty="0"/>
              <a:t> assigned values may be from a ‘reference sensor’)</a:t>
            </a:r>
          </a:p>
          <a:p>
            <a:pPr marL="285750" indent="-285750">
              <a:buFont typeface="Arial" panose="020B0604020202020204" pitchFamily="34" charset="0"/>
              <a:buChar char="•"/>
            </a:pPr>
            <a:endParaRPr lang="en-GB" sz="1800" dirty="0"/>
          </a:p>
          <a:p>
            <a:pPr marL="285750" indent="-285750">
              <a:buFont typeface="Arial" panose="020B0604020202020204" pitchFamily="34" charset="0"/>
              <a:buChar char="•"/>
            </a:pPr>
            <a:r>
              <a:rPr lang="en-GB" sz="1800" dirty="0"/>
              <a:t>Provide guidance on use of imagery over sites to provide representative vales for comparison (allowing automation)</a:t>
            </a:r>
          </a:p>
          <a:p>
            <a:pPr marL="285750" indent="-285750">
              <a:buFont typeface="Arial" panose="020B0604020202020204" pitchFamily="34" charset="0"/>
              <a:buChar char="•"/>
            </a:pPr>
            <a:endParaRPr lang="en-GB" sz="1800" dirty="0"/>
          </a:p>
          <a:p>
            <a:pPr marL="285750" indent="-285750">
              <a:buFont typeface="Arial" panose="020B0604020202020204" pitchFamily="34" charset="0"/>
              <a:buChar char="•"/>
            </a:pPr>
            <a:r>
              <a:rPr lang="en-GB" sz="1800" dirty="0"/>
              <a:t>Encourage observations from sensor operators – particularly ‘New Space’ over sites and to provide </a:t>
            </a:r>
            <a:r>
              <a:rPr lang="en-GB" sz="1800" dirty="0" err="1"/>
              <a:t>ToA</a:t>
            </a:r>
            <a:r>
              <a:rPr lang="en-GB" sz="1800" dirty="0"/>
              <a:t> radiances/</a:t>
            </a:r>
            <a:r>
              <a:rPr lang="en-GB" sz="1800" dirty="0" err="1"/>
              <a:t>reflectances</a:t>
            </a:r>
            <a:r>
              <a:rPr lang="en-GB" sz="1800" dirty="0"/>
              <a:t> to database </a:t>
            </a:r>
          </a:p>
          <a:p>
            <a:pPr marL="285750" indent="-285750">
              <a:buFont typeface="Arial" panose="020B0604020202020204" pitchFamily="34" charset="0"/>
              <a:buChar char="•"/>
            </a:pPr>
            <a:endParaRPr lang="en-GB" sz="1800" dirty="0"/>
          </a:p>
          <a:p>
            <a:pPr marL="285750" indent="-285750">
              <a:buFont typeface="Arial" panose="020B0604020202020204" pitchFamily="34" charset="0"/>
              <a:buChar char="•"/>
            </a:pPr>
            <a:r>
              <a:rPr lang="en-GB" sz="1800" dirty="0"/>
              <a:t>Enable assessment of provided radiometry</a:t>
            </a:r>
          </a:p>
          <a:p>
            <a:pPr marL="285750" indent="-285750">
              <a:buFont typeface="Arial" panose="020B0604020202020204" pitchFamily="34" charset="0"/>
              <a:buChar char="•"/>
            </a:pPr>
            <a:endParaRPr lang="en-GB" sz="1800" dirty="0"/>
          </a:p>
          <a:p>
            <a:pPr marL="285750" indent="-285750">
              <a:buFont typeface="Arial" panose="020B0604020202020204" pitchFamily="34" charset="0"/>
              <a:buChar char="•"/>
            </a:pPr>
            <a:r>
              <a:rPr lang="en-GB" sz="1800" dirty="0"/>
              <a:t>Publish results/enable ‘harmonisation coefficients’ to be determined</a:t>
            </a:r>
          </a:p>
          <a:p>
            <a:pPr lvl="2"/>
            <a:r>
              <a:rPr lang="en-GB" sz="1800" dirty="0"/>
              <a:t>	- Sensor owner may or may not apply them	</a:t>
            </a:r>
          </a:p>
          <a:p>
            <a:pPr marL="285750" indent="-285750">
              <a:buFont typeface="Arial" panose="020B0604020202020204" pitchFamily="34" charset="0"/>
              <a:buChar char="•"/>
            </a:pPr>
            <a:endParaRPr lang="en-GB" sz="1800" dirty="0"/>
          </a:p>
          <a:p>
            <a:pPr marL="285750" indent="-285750">
              <a:buFont typeface="Arial" panose="020B0604020202020204" pitchFamily="34" charset="0"/>
              <a:buChar char="•"/>
            </a:pPr>
            <a:r>
              <a:rPr lang="en-GB" sz="1800" dirty="0"/>
              <a:t>CEOS endorsed ‘calibration’/ verification </a:t>
            </a:r>
          </a:p>
        </p:txBody>
      </p:sp>
    </p:spTree>
    <p:extLst>
      <p:ext uri="{BB962C8B-B14F-4D97-AF65-F5344CB8AC3E}">
        <p14:creationId xmlns:p14="http://schemas.microsoft.com/office/powerpoint/2010/main" val="30766877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BC7BCA-97E8-4D52-8FFA-F71B2730432C}"/>
              </a:ext>
            </a:extLst>
          </p:cNvPr>
          <p:cNvSpPr>
            <a:spLocks noGrp="1"/>
          </p:cNvSpPr>
          <p:nvPr>
            <p:ph type="title"/>
          </p:nvPr>
        </p:nvSpPr>
        <p:spPr/>
        <p:txBody>
          <a:bodyPr/>
          <a:lstStyle/>
          <a:p>
            <a:r>
              <a:rPr lang="en-GB" dirty="0" err="1"/>
              <a:t>SITSats</a:t>
            </a:r>
            <a:endParaRPr lang="en-GB" dirty="0"/>
          </a:p>
        </p:txBody>
      </p:sp>
      <p:pic>
        <p:nvPicPr>
          <p:cNvPr id="3" name="Picture 2">
            <a:extLst>
              <a:ext uri="{FF2B5EF4-FFF2-40B4-BE49-F238E27FC236}">
                <a16:creationId xmlns:a16="http://schemas.microsoft.com/office/drawing/2014/main" id="{F170785C-338C-48D6-88B4-EAB927BE002F}"/>
              </a:ext>
            </a:extLst>
          </p:cNvPr>
          <p:cNvPicPr>
            <a:picLocks noChangeAspect="1"/>
          </p:cNvPicPr>
          <p:nvPr/>
        </p:nvPicPr>
        <p:blipFill>
          <a:blip r:embed="rId2"/>
          <a:stretch>
            <a:fillRect/>
          </a:stretch>
        </p:blipFill>
        <p:spPr>
          <a:xfrm>
            <a:off x="9610646" y="1030223"/>
            <a:ext cx="2575735" cy="3847022"/>
          </a:xfrm>
          <a:prstGeom prst="rect">
            <a:avLst/>
          </a:prstGeom>
        </p:spPr>
      </p:pic>
      <p:sp>
        <p:nvSpPr>
          <p:cNvPr id="5" name="TextBox 4">
            <a:extLst>
              <a:ext uri="{FF2B5EF4-FFF2-40B4-BE49-F238E27FC236}">
                <a16:creationId xmlns:a16="http://schemas.microsoft.com/office/drawing/2014/main" id="{099E1687-66D4-4E77-9ECB-55995250ADA6}"/>
              </a:ext>
            </a:extLst>
          </p:cNvPr>
          <p:cNvSpPr txBox="1"/>
          <p:nvPr/>
        </p:nvSpPr>
        <p:spPr>
          <a:xfrm>
            <a:off x="8780980" y="4784779"/>
            <a:ext cx="3411020" cy="523220"/>
          </a:xfrm>
          <a:prstGeom prst="rect">
            <a:avLst/>
          </a:prstGeom>
          <a:noFill/>
        </p:spPr>
        <p:txBody>
          <a:bodyPr wrap="square">
            <a:spAutoFit/>
          </a:bodyPr>
          <a:lstStyle/>
          <a:p>
            <a:pPr marL="0" indent="0" algn="ctr">
              <a:buNone/>
            </a:pPr>
            <a:r>
              <a:rPr lang="en-US" dirty="0"/>
              <a:t> </a:t>
            </a:r>
            <a:r>
              <a:rPr lang="en-US" u="sng" dirty="0">
                <a:hlinkClick r:id="rId3"/>
              </a:rPr>
              <a:t>https://calvalportal.ceos.org/sitscos-ws</a:t>
            </a:r>
            <a:endParaRPr lang="en-US" u="sng" dirty="0"/>
          </a:p>
          <a:p>
            <a:pPr marL="0" indent="0" algn="ctr">
              <a:buNone/>
            </a:pPr>
            <a:r>
              <a:rPr lang="en-US" dirty="0">
                <a:hlinkClick r:id="rId4"/>
              </a:rPr>
              <a:t>doi.org/10.47120/npl.9319</a:t>
            </a:r>
            <a:r>
              <a:rPr lang="en-US" dirty="0"/>
              <a:t> </a:t>
            </a:r>
            <a:endParaRPr lang="en-GB" dirty="0"/>
          </a:p>
        </p:txBody>
      </p:sp>
      <p:pic>
        <p:nvPicPr>
          <p:cNvPr id="6" name="Picture 5">
            <a:extLst>
              <a:ext uri="{FF2B5EF4-FFF2-40B4-BE49-F238E27FC236}">
                <a16:creationId xmlns:a16="http://schemas.microsoft.com/office/drawing/2014/main" id="{C6CB42F6-F2AA-461C-A0B8-09B0761CBE9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86490" y="5307999"/>
            <a:ext cx="1245012" cy="1245012"/>
          </a:xfrm>
          <a:prstGeom prst="rect">
            <a:avLst/>
          </a:prstGeom>
        </p:spPr>
      </p:pic>
      <p:pic>
        <p:nvPicPr>
          <p:cNvPr id="7" name="Picture 6" descr="Text&#10;&#10;Description automatically generated">
            <a:extLst>
              <a:ext uri="{FF2B5EF4-FFF2-40B4-BE49-F238E27FC236}">
                <a16:creationId xmlns:a16="http://schemas.microsoft.com/office/drawing/2014/main" id="{AF63EEA2-B2CB-4C93-8D81-611DBE578A1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9363" y="954941"/>
            <a:ext cx="2990231" cy="2690034"/>
          </a:xfrm>
          <a:prstGeom prst="rect">
            <a:avLst/>
          </a:prstGeom>
          <a:ln>
            <a:noFill/>
          </a:ln>
          <a:effectLst>
            <a:outerShdw blurRad="292100" dist="139700" dir="2700000" algn="tl" rotWithShape="0">
              <a:srgbClr val="333333">
                <a:alpha val="65000"/>
              </a:srgbClr>
            </a:outerShdw>
          </a:effectLst>
        </p:spPr>
      </p:pic>
      <p:pic>
        <p:nvPicPr>
          <p:cNvPr id="8" name="Content Placeholder 4">
            <a:extLst>
              <a:ext uri="{FF2B5EF4-FFF2-40B4-BE49-F238E27FC236}">
                <a16:creationId xmlns:a16="http://schemas.microsoft.com/office/drawing/2014/main" id="{F8580DF5-4F38-4C11-8318-BB2BDA32A7AD}"/>
              </a:ext>
            </a:extLst>
          </p:cNvPr>
          <p:cNvPicPr>
            <a:picLocks noChangeAspect="1"/>
          </p:cNvPicPr>
          <p:nvPr/>
        </p:nvPicPr>
        <p:blipFill rotWithShape="1">
          <a:blip r:embed="rId7">
            <a:extLst>
              <a:ext uri="{28A0092B-C50C-407E-A947-70E740481C1C}">
                <a14:useLocalDpi xmlns:a14="http://schemas.microsoft.com/office/drawing/2010/main" val="0"/>
              </a:ext>
            </a:extLst>
          </a:blip>
          <a:srcRect b="12927"/>
          <a:stretch/>
        </p:blipFill>
        <p:spPr bwMode="auto">
          <a:xfrm>
            <a:off x="4397412" y="1181355"/>
            <a:ext cx="3896843" cy="227537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pic>
      <p:sp>
        <p:nvSpPr>
          <p:cNvPr id="9" name="TextBox 8">
            <a:extLst>
              <a:ext uri="{FF2B5EF4-FFF2-40B4-BE49-F238E27FC236}">
                <a16:creationId xmlns:a16="http://schemas.microsoft.com/office/drawing/2014/main" id="{896D6CFF-75EC-41F1-ABFA-B57D6E0B5F78}"/>
              </a:ext>
            </a:extLst>
          </p:cNvPr>
          <p:cNvSpPr txBox="1"/>
          <p:nvPr/>
        </p:nvSpPr>
        <p:spPr>
          <a:xfrm>
            <a:off x="5188522" y="3178141"/>
            <a:ext cx="1638300" cy="369332"/>
          </a:xfrm>
          <a:prstGeom prst="rect">
            <a:avLst/>
          </a:prstGeom>
          <a:noFill/>
        </p:spPr>
        <p:txBody>
          <a:bodyPr wrap="square" rtlCol="0">
            <a:spAutoFit/>
          </a:bodyPr>
          <a:lstStyle/>
          <a:p>
            <a:r>
              <a:rPr lang="en-GB" b="1" dirty="0">
                <a:solidFill>
                  <a:srgbClr val="FFC000"/>
                </a:solidFill>
              </a:rPr>
              <a:t>TRUTHS</a:t>
            </a:r>
          </a:p>
        </p:txBody>
      </p:sp>
      <p:sp>
        <p:nvSpPr>
          <p:cNvPr id="10" name="Text Placeholder 10">
            <a:extLst>
              <a:ext uri="{FF2B5EF4-FFF2-40B4-BE49-F238E27FC236}">
                <a16:creationId xmlns:a16="http://schemas.microsoft.com/office/drawing/2014/main" id="{26913BF9-29B8-463A-B431-7AEDA3076431}"/>
              </a:ext>
            </a:extLst>
          </p:cNvPr>
          <p:cNvSpPr txBox="1">
            <a:spLocks/>
          </p:cNvSpPr>
          <p:nvPr/>
        </p:nvSpPr>
        <p:spPr>
          <a:xfrm>
            <a:off x="5188522" y="5710457"/>
            <a:ext cx="2723242" cy="243315"/>
          </a:xfrm>
          <a:prstGeom prst="rect">
            <a:avLst/>
          </a:prstGeom>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dirty="0"/>
              <a:t>NPL STAR-cc-OGSE</a:t>
            </a:r>
          </a:p>
          <a:p>
            <a:pPr algn="ctr"/>
            <a:r>
              <a:rPr lang="en-US" sz="1800" dirty="0"/>
              <a:t>Cal-Val System</a:t>
            </a:r>
          </a:p>
        </p:txBody>
      </p:sp>
      <p:pic>
        <p:nvPicPr>
          <p:cNvPr id="11" name="Picture 10">
            <a:extLst>
              <a:ext uri="{FF2B5EF4-FFF2-40B4-BE49-F238E27FC236}">
                <a16:creationId xmlns:a16="http://schemas.microsoft.com/office/drawing/2014/main" id="{389E90F2-BB71-421C-8F87-B900AE2EC1CC}"/>
              </a:ext>
            </a:extLst>
          </p:cNvPr>
          <p:cNvPicPr>
            <a:picLocks noChangeAspect="1"/>
          </p:cNvPicPr>
          <p:nvPr/>
        </p:nvPicPr>
        <p:blipFill>
          <a:blip r:embed="rId8"/>
          <a:stretch>
            <a:fillRect/>
          </a:stretch>
        </p:blipFill>
        <p:spPr>
          <a:xfrm>
            <a:off x="5011212" y="3713671"/>
            <a:ext cx="3081682" cy="1830588"/>
          </a:xfrm>
          <a:prstGeom prst="rect">
            <a:avLst/>
          </a:prstGeom>
        </p:spPr>
      </p:pic>
      <p:pic>
        <p:nvPicPr>
          <p:cNvPr id="12" name="Content Placeholder 6">
            <a:extLst>
              <a:ext uri="{FF2B5EF4-FFF2-40B4-BE49-F238E27FC236}">
                <a16:creationId xmlns:a16="http://schemas.microsoft.com/office/drawing/2014/main" id="{06424C3E-165F-47E7-AD13-60A6D1DE0F1E}"/>
              </a:ext>
            </a:extLst>
          </p:cNvPr>
          <p:cNvPicPr>
            <a:picLocks noChangeAspect="1"/>
          </p:cNvPicPr>
          <p:nvPr/>
        </p:nvPicPr>
        <p:blipFill>
          <a:blip r:embed="rId9"/>
          <a:stretch>
            <a:fillRect/>
          </a:stretch>
        </p:blipFill>
        <p:spPr>
          <a:xfrm>
            <a:off x="89043" y="3683149"/>
            <a:ext cx="3622594" cy="2726479"/>
          </a:xfrm>
          <a:prstGeom prst="rect">
            <a:avLst/>
          </a:prstGeom>
        </p:spPr>
      </p:pic>
      <p:sp>
        <p:nvSpPr>
          <p:cNvPr id="13" name="TextBox 12">
            <a:extLst>
              <a:ext uri="{FF2B5EF4-FFF2-40B4-BE49-F238E27FC236}">
                <a16:creationId xmlns:a16="http://schemas.microsoft.com/office/drawing/2014/main" id="{E11D7811-F5F7-4212-9D2D-DC63358CA54E}"/>
              </a:ext>
            </a:extLst>
          </p:cNvPr>
          <p:cNvSpPr txBox="1"/>
          <p:nvPr/>
        </p:nvSpPr>
        <p:spPr>
          <a:xfrm>
            <a:off x="8294953" y="5330340"/>
            <a:ext cx="2191537" cy="1200329"/>
          </a:xfrm>
          <a:prstGeom prst="rect">
            <a:avLst/>
          </a:prstGeom>
          <a:noFill/>
        </p:spPr>
        <p:txBody>
          <a:bodyPr wrap="square" rtlCol="0">
            <a:spAutoFit/>
          </a:bodyPr>
          <a:lstStyle/>
          <a:p>
            <a:r>
              <a:rPr lang="en-GB" sz="1800" dirty="0"/>
              <a:t>Report- Recommendations</a:t>
            </a:r>
          </a:p>
          <a:p>
            <a:r>
              <a:rPr lang="en-GB" sz="1800" dirty="0"/>
              <a:t>How to get wider visibility?</a:t>
            </a:r>
          </a:p>
        </p:txBody>
      </p:sp>
    </p:spTree>
    <p:extLst>
      <p:ext uri="{BB962C8B-B14F-4D97-AF65-F5344CB8AC3E}">
        <p14:creationId xmlns:p14="http://schemas.microsoft.com/office/powerpoint/2010/main" val="17971939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77D9C9-D3A7-4842-A6A9-5CA507C50676}"/>
              </a:ext>
            </a:extLst>
          </p:cNvPr>
          <p:cNvSpPr>
            <a:spLocks noGrp="1"/>
          </p:cNvSpPr>
          <p:nvPr>
            <p:ph type="title"/>
          </p:nvPr>
        </p:nvSpPr>
        <p:spPr/>
        <p:txBody>
          <a:bodyPr/>
          <a:lstStyle/>
          <a:p>
            <a:r>
              <a:rPr lang="en-GB" dirty="0"/>
              <a:t>Ocean colour: progress over 25 </a:t>
            </a:r>
            <a:r>
              <a:rPr lang="en-GB" dirty="0" err="1"/>
              <a:t>yrs</a:t>
            </a:r>
            <a:endParaRPr lang="en-GB" dirty="0"/>
          </a:p>
        </p:txBody>
      </p:sp>
      <p:pic>
        <p:nvPicPr>
          <p:cNvPr id="4" name="Picture 3">
            <a:extLst>
              <a:ext uri="{FF2B5EF4-FFF2-40B4-BE49-F238E27FC236}">
                <a16:creationId xmlns:a16="http://schemas.microsoft.com/office/drawing/2014/main" id="{1E6C0778-736D-4297-9767-50414E8470C3}"/>
              </a:ext>
            </a:extLst>
          </p:cNvPr>
          <p:cNvPicPr>
            <a:picLocks noChangeAspect="1"/>
          </p:cNvPicPr>
          <p:nvPr/>
        </p:nvPicPr>
        <p:blipFill>
          <a:blip r:embed="rId2"/>
          <a:stretch>
            <a:fillRect/>
          </a:stretch>
        </p:blipFill>
        <p:spPr>
          <a:xfrm>
            <a:off x="8920079" y="1161182"/>
            <a:ext cx="3207594" cy="1027805"/>
          </a:xfrm>
          <a:prstGeom prst="rect">
            <a:avLst/>
          </a:prstGeom>
        </p:spPr>
      </p:pic>
      <p:pic>
        <p:nvPicPr>
          <p:cNvPr id="6" name="Picture 5">
            <a:extLst>
              <a:ext uri="{FF2B5EF4-FFF2-40B4-BE49-F238E27FC236}">
                <a16:creationId xmlns:a16="http://schemas.microsoft.com/office/drawing/2014/main" id="{04E1E81D-A699-46B1-BFC6-12B0FD88FA56}"/>
              </a:ext>
            </a:extLst>
          </p:cNvPr>
          <p:cNvPicPr>
            <a:picLocks noChangeAspect="1"/>
          </p:cNvPicPr>
          <p:nvPr/>
        </p:nvPicPr>
        <p:blipFill>
          <a:blip r:embed="rId3"/>
          <a:stretch>
            <a:fillRect/>
          </a:stretch>
        </p:blipFill>
        <p:spPr>
          <a:xfrm>
            <a:off x="8927889" y="2188316"/>
            <a:ext cx="3191838" cy="945640"/>
          </a:xfrm>
          <a:prstGeom prst="rect">
            <a:avLst/>
          </a:prstGeom>
        </p:spPr>
      </p:pic>
      <p:pic>
        <p:nvPicPr>
          <p:cNvPr id="8" name="Picture 7">
            <a:extLst>
              <a:ext uri="{FF2B5EF4-FFF2-40B4-BE49-F238E27FC236}">
                <a16:creationId xmlns:a16="http://schemas.microsoft.com/office/drawing/2014/main" id="{977592B6-11AB-49C6-8221-BEBBF889BEFB}"/>
              </a:ext>
            </a:extLst>
          </p:cNvPr>
          <p:cNvPicPr>
            <a:picLocks noChangeAspect="1"/>
          </p:cNvPicPr>
          <p:nvPr/>
        </p:nvPicPr>
        <p:blipFill>
          <a:blip r:embed="rId4"/>
          <a:stretch>
            <a:fillRect/>
          </a:stretch>
        </p:blipFill>
        <p:spPr>
          <a:xfrm>
            <a:off x="4150391" y="1119302"/>
            <a:ext cx="4702139" cy="2582914"/>
          </a:xfrm>
          <a:prstGeom prst="rect">
            <a:avLst/>
          </a:prstGeom>
        </p:spPr>
      </p:pic>
      <p:pic>
        <p:nvPicPr>
          <p:cNvPr id="10" name="Picture 9">
            <a:extLst>
              <a:ext uri="{FF2B5EF4-FFF2-40B4-BE49-F238E27FC236}">
                <a16:creationId xmlns:a16="http://schemas.microsoft.com/office/drawing/2014/main" id="{4C2812F5-B011-4061-91A4-05BB357834B5}"/>
              </a:ext>
            </a:extLst>
          </p:cNvPr>
          <p:cNvPicPr>
            <a:picLocks noChangeAspect="1"/>
          </p:cNvPicPr>
          <p:nvPr/>
        </p:nvPicPr>
        <p:blipFill>
          <a:blip r:embed="rId5"/>
          <a:stretch>
            <a:fillRect/>
          </a:stretch>
        </p:blipFill>
        <p:spPr>
          <a:xfrm>
            <a:off x="103095" y="3777286"/>
            <a:ext cx="4285261" cy="2516088"/>
          </a:xfrm>
          <a:prstGeom prst="rect">
            <a:avLst/>
          </a:prstGeom>
        </p:spPr>
      </p:pic>
      <p:pic>
        <p:nvPicPr>
          <p:cNvPr id="12" name="Picture 11">
            <a:extLst>
              <a:ext uri="{FF2B5EF4-FFF2-40B4-BE49-F238E27FC236}">
                <a16:creationId xmlns:a16="http://schemas.microsoft.com/office/drawing/2014/main" id="{1AE1DAAC-9BDF-4189-8138-C1DFCF60CD79}"/>
              </a:ext>
            </a:extLst>
          </p:cNvPr>
          <p:cNvPicPr>
            <a:picLocks noChangeAspect="1"/>
          </p:cNvPicPr>
          <p:nvPr/>
        </p:nvPicPr>
        <p:blipFill>
          <a:blip r:embed="rId6"/>
          <a:stretch>
            <a:fillRect/>
          </a:stretch>
        </p:blipFill>
        <p:spPr>
          <a:xfrm>
            <a:off x="8424808" y="4196864"/>
            <a:ext cx="3664097" cy="2096510"/>
          </a:xfrm>
          <a:prstGeom prst="rect">
            <a:avLst/>
          </a:prstGeom>
        </p:spPr>
      </p:pic>
      <p:pic>
        <p:nvPicPr>
          <p:cNvPr id="14" name="Picture 13">
            <a:extLst>
              <a:ext uri="{FF2B5EF4-FFF2-40B4-BE49-F238E27FC236}">
                <a16:creationId xmlns:a16="http://schemas.microsoft.com/office/drawing/2014/main" id="{BD1D1BCC-15C3-496D-B1A6-5DFCA0BD1E4C}"/>
              </a:ext>
            </a:extLst>
          </p:cNvPr>
          <p:cNvPicPr>
            <a:picLocks noChangeAspect="1"/>
          </p:cNvPicPr>
          <p:nvPr/>
        </p:nvPicPr>
        <p:blipFill>
          <a:blip r:embed="rId7"/>
          <a:stretch>
            <a:fillRect/>
          </a:stretch>
        </p:blipFill>
        <p:spPr>
          <a:xfrm>
            <a:off x="176048" y="1119302"/>
            <a:ext cx="3676393" cy="2129601"/>
          </a:xfrm>
          <a:prstGeom prst="rect">
            <a:avLst/>
          </a:prstGeom>
        </p:spPr>
      </p:pic>
      <p:sp>
        <p:nvSpPr>
          <p:cNvPr id="15" name="TextBox 14">
            <a:extLst>
              <a:ext uri="{FF2B5EF4-FFF2-40B4-BE49-F238E27FC236}">
                <a16:creationId xmlns:a16="http://schemas.microsoft.com/office/drawing/2014/main" id="{CFEE2DC1-942A-45D9-B4D3-B429BC8C5FDB}"/>
              </a:ext>
            </a:extLst>
          </p:cNvPr>
          <p:cNvSpPr txBox="1"/>
          <p:nvPr/>
        </p:nvSpPr>
        <p:spPr>
          <a:xfrm>
            <a:off x="4705564" y="4045927"/>
            <a:ext cx="3298004" cy="2246769"/>
          </a:xfrm>
          <a:prstGeom prst="rect">
            <a:avLst/>
          </a:prstGeom>
          <a:noFill/>
        </p:spPr>
        <p:txBody>
          <a:bodyPr wrap="square" rtlCol="0">
            <a:spAutoFit/>
          </a:bodyPr>
          <a:lstStyle/>
          <a:p>
            <a:pPr marL="285750" indent="-285750">
              <a:buFont typeface="Arial" panose="020B0604020202020204" pitchFamily="34" charset="0"/>
              <a:buChar char="•"/>
            </a:pPr>
            <a:r>
              <a:rPr lang="en-GB" sz="1800" dirty="0"/>
              <a:t>Half day - 8 presentations</a:t>
            </a:r>
          </a:p>
          <a:p>
            <a:pPr marL="285750" indent="-285750">
              <a:buFont typeface="Arial" panose="020B0604020202020204" pitchFamily="34" charset="0"/>
              <a:buChar char="•"/>
            </a:pPr>
            <a:endParaRPr lang="en-GB" sz="1800" dirty="0"/>
          </a:p>
          <a:p>
            <a:pPr marL="285750" indent="-285750">
              <a:buFont typeface="Arial" panose="020B0604020202020204" pitchFamily="34" charset="0"/>
              <a:buChar char="•"/>
            </a:pPr>
            <a:r>
              <a:rPr lang="en-GB" sz="1800" dirty="0"/>
              <a:t>25 </a:t>
            </a:r>
            <a:r>
              <a:rPr lang="en-GB" sz="1800" dirty="0" err="1"/>
              <a:t>yrs</a:t>
            </a:r>
            <a:r>
              <a:rPr lang="en-GB" sz="1800" dirty="0"/>
              <a:t> of JRC, PACE, Use of A-OC by missions, FRMs, Moby future</a:t>
            </a:r>
          </a:p>
          <a:p>
            <a:pPr marL="285750" indent="-285750">
              <a:buFont typeface="Arial" panose="020B0604020202020204" pitchFamily="34" charset="0"/>
              <a:buChar char="•"/>
            </a:pPr>
            <a:endParaRPr lang="en-GB" sz="1800" dirty="0"/>
          </a:p>
          <a:p>
            <a:pPr marL="285750" indent="-285750">
              <a:buFont typeface="Arial" panose="020B0604020202020204" pitchFamily="34" charset="0"/>
              <a:buChar char="•"/>
            </a:pPr>
            <a:r>
              <a:rPr lang="en-GB" sz="1800" dirty="0"/>
              <a:t>Additional 30+ attendees</a:t>
            </a:r>
          </a:p>
          <a:p>
            <a:pPr marL="285750" indent="-285750">
              <a:buFont typeface="Arial" panose="020B0604020202020204" pitchFamily="34" charset="0"/>
              <a:buChar char="•"/>
            </a:pPr>
            <a:r>
              <a:rPr lang="en-GB" dirty="0"/>
              <a:t> </a:t>
            </a:r>
          </a:p>
        </p:txBody>
      </p:sp>
    </p:spTree>
    <p:extLst>
      <p:ext uri="{BB962C8B-B14F-4D97-AF65-F5344CB8AC3E}">
        <p14:creationId xmlns:p14="http://schemas.microsoft.com/office/powerpoint/2010/main" val="34093469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F38BCE-3A9F-4136-8913-0E1C75012EBA}"/>
              </a:ext>
            </a:extLst>
          </p:cNvPr>
          <p:cNvSpPr>
            <a:spLocks noGrp="1"/>
          </p:cNvSpPr>
          <p:nvPr>
            <p:ph type="title"/>
          </p:nvPr>
        </p:nvSpPr>
        <p:spPr>
          <a:xfrm>
            <a:off x="1954283" y="130434"/>
            <a:ext cx="7723973" cy="779002"/>
          </a:xfrm>
        </p:spPr>
        <p:txBody>
          <a:bodyPr/>
          <a:lstStyle/>
          <a:p>
            <a:r>
              <a:rPr lang="en-GB" dirty="0"/>
              <a:t>PICS: </a:t>
            </a:r>
            <a:r>
              <a:rPr lang="en-GB" sz="2800" dirty="0"/>
              <a:t>potential virtual meet before IVOS 35</a:t>
            </a:r>
          </a:p>
        </p:txBody>
      </p:sp>
      <p:pic>
        <p:nvPicPr>
          <p:cNvPr id="3" name="Picture 2">
            <a:extLst>
              <a:ext uri="{FF2B5EF4-FFF2-40B4-BE49-F238E27FC236}">
                <a16:creationId xmlns:a16="http://schemas.microsoft.com/office/drawing/2014/main" id="{E3B4EA4C-C70F-4A13-B12F-0EA69F9350D4}"/>
              </a:ext>
            </a:extLst>
          </p:cNvPr>
          <p:cNvPicPr>
            <a:picLocks noChangeAspect="1"/>
          </p:cNvPicPr>
          <p:nvPr/>
        </p:nvPicPr>
        <p:blipFill>
          <a:blip r:embed="rId2"/>
          <a:stretch>
            <a:fillRect/>
          </a:stretch>
        </p:blipFill>
        <p:spPr>
          <a:xfrm>
            <a:off x="7613150" y="1046531"/>
            <a:ext cx="4654457" cy="2618132"/>
          </a:xfrm>
          <a:prstGeom prst="rect">
            <a:avLst/>
          </a:prstGeom>
        </p:spPr>
      </p:pic>
      <p:pic>
        <p:nvPicPr>
          <p:cNvPr id="4" name="Picture 3">
            <a:extLst>
              <a:ext uri="{FF2B5EF4-FFF2-40B4-BE49-F238E27FC236}">
                <a16:creationId xmlns:a16="http://schemas.microsoft.com/office/drawing/2014/main" id="{307B597A-70D2-434B-B815-2D2979DEACB6}"/>
              </a:ext>
            </a:extLst>
          </p:cNvPr>
          <p:cNvPicPr>
            <a:picLocks noChangeAspect="1"/>
          </p:cNvPicPr>
          <p:nvPr/>
        </p:nvPicPr>
        <p:blipFill>
          <a:blip r:embed="rId3"/>
          <a:stretch>
            <a:fillRect/>
          </a:stretch>
        </p:blipFill>
        <p:spPr>
          <a:xfrm>
            <a:off x="7613150" y="3856661"/>
            <a:ext cx="4370206" cy="2458241"/>
          </a:xfrm>
          <a:prstGeom prst="rect">
            <a:avLst/>
          </a:prstGeom>
        </p:spPr>
      </p:pic>
      <p:pic>
        <p:nvPicPr>
          <p:cNvPr id="6" name="Picture 5">
            <a:extLst>
              <a:ext uri="{FF2B5EF4-FFF2-40B4-BE49-F238E27FC236}">
                <a16:creationId xmlns:a16="http://schemas.microsoft.com/office/drawing/2014/main" id="{1A2FD2FB-4824-4BCC-A94A-B08C4B74FD98}"/>
              </a:ext>
            </a:extLst>
          </p:cNvPr>
          <p:cNvPicPr>
            <a:picLocks noChangeAspect="1"/>
          </p:cNvPicPr>
          <p:nvPr/>
        </p:nvPicPr>
        <p:blipFill>
          <a:blip r:embed="rId4"/>
          <a:stretch>
            <a:fillRect/>
          </a:stretch>
        </p:blipFill>
        <p:spPr>
          <a:xfrm>
            <a:off x="163536" y="1088290"/>
            <a:ext cx="3288581" cy="1267307"/>
          </a:xfrm>
          <a:prstGeom prst="rect">
            <a:avLst/>
          </a:prstGeom>
        </p:spPr>
      </p:pic>
      <p:pic>
        <p:nvPicPr>
          <p:cNvPr id="7" name="Picture 2_0" descr="D:\Projets\PICSCAR\09-Technique\91-Documents-Techniques\912-Travail\Logo\logoC1.png">
            <a:extLst>
              <a:ext uri="{FF2B5EF4-FFF2-40B4-BE49-F238E27FC236}">
                <a16:creationId xmlns:a16="http://schemas.microsoft.com/office/drawing/2014/main" id="{737CD936-2600-4631-8891-8FA06D382266}"/>
              </a:ext>
            </a:extLst>
          </p:cNvPr>
          <p:cNvPicPr/>
          <p:nvPr/>
        </p:nvPicPr>
        <p:blipFill>
          <a:blip r:embed="rId5"/>
          <a:stretch/>
        </p:blipFill>
        <p:spPr>
          <a:xfrm>
            <a:off x="226030" y="72989"/>
            <a:ext cx="945224" cy="836447"/>
          </a:xfrm>
          <a:prstGeom prst="rect">
            <a:avLst/>
          </a:prstGeom>
          <a:ln w="0">
            <a:noFill/>
          </a:ln>
        </p:spPr>
      </p:pic>
      <p:pic>
        <p:nvPicPr>
          <p:cNvPr id="9" name="Picture 8">
            <a:extLst>
              <a:ext uri="{FF2B5EF4-FFF2-40B4-BE49-F238E27FC236}">
                <a16:creationId xmlns:a16="http://schemas.microsoft.com/office/drawing/2014/main" id="{DCEAEA2D-0C4C-4FE4-A3EE-DC6C6375B571}"/>
              </a:ext>
            </a:extLst>
          </p:cNvPr>
          <p:cNvPicPr>
            <a:picLocks noChangeAspect="1"/>
          </p:cNvPicPr>
          <p:nvPr/>
        </p:nvPicPr>
        <p:blipFill>
          <a:blip r:embed="rId6"/>
          <a:stretch>
            <a:fillRect/>
          </a:stretch>
        </p:blipFill>
        <p:spPr>
          <a:xfrm>
            <a:off x="3775753" y="2456116"/>
            <a:ext cx="3452116" cy="1909493"/>
          </a:xfrm>
          <a:prstGeom prst="rect">
            <a:avLst/>
          </a:prstGeom>
        </p:spPr>
      </p:pic>
      <p:pic>
        <p:nvPicPr>
          <p:cNvPr id="11" name="Picture 10">
            <a:extLst>
              <a:ext uri="{FF2B5EF4-FFF2-40B4-BE49-F238E27FC236}">
                <a16:creationId xmlns:a16="http://schemas.microsoft.com/office/drawing/2014/main" id="{82B62DD6-5587-4A8A-9064-CB204CCF332B}"/>
              </a:ext>
            </a:extLst>
          </p:cNvPr>
          <p:cNvPicPr>
            <a:picLocks noChangeAspect="1"/>
          </p:cNvPicPr>
          <p:nvPr/>
        </p:nvPicPr>
        <p:blipFill>
          <a:blip r:embed="rId7"/>
          <a:stretch>
            <a:fillRect/>
          </a:stretch>
        </p:blipFill>
        <p:spPr>
          <a:xfrm>
            <a:off x="3700084" y="1147050"/>
            <a:ext cx="4137596" cy="1208547"/>
          </a:xfrm>
          <a:prstGeom prst="rect">
            <a:avLst/>
          </a:prstGeom>
        </p:spPr>
      </p:pic>
      <p:sp>
        <p:nvSpPr>
          <p:cNvPr id="12" name="TextBox 11">
            <a:extLst>
              <a:ext uri="{FF2B5EF4-FFF2-40B4-BE49-F238E27FC236}">
                <a16:creationId xmlns:a16="http://schemas.microsoft.com/office/drawing/2014/main" id="{5DA666FA-6F22-4FB5-979D-080A28AB7CEF}"/>
              </a:ext>
            </a:extLst>
          </p:cNvPr>
          <p:cNvSpPr txBox="1"/>
          <p:nvPr/>
        </p:nvSpPr>
        <p:spPr>
          <a:xfrm>
            <a:off x="163535" y="2355597"/>
            <a:ext cx="3524036" cy="2800767"/>
          </a:xfrm>
          <a:prstGeom prst="rect">
            <a:avLst/>
          </a:prstGeom>
          <a:noFill/>
        </p:spPr>
        <p:txBody>
          <a:bodyPr wrap="square" rtlCol="0">
            <a:spAutoFit/>
          </a:bodyPr>
          <a:lstStyle/>
          <a:p>
            <a:r>
              <a:rPr lang="en-GB" sz="1800" b="1" dirty="0">
                <a:solidFill>
                  <a:srgbClr val="0070C0"/>
                </a:solidFill>
              </a:rPr>
              <a:t>Access through </a:t>
            </a:r>
            <a:r>
              <a:rPr lang="en-GB" sz="1800" b="1" dirty="0" err="1">
                <a:solidFill>
                  <a:srgbClr val="0070C0"/>
                </a:solidFill>
              </a:rPr>
              <a:t>cal</a:t>
            </a:r>
            <a:r>
              <a:rPr lang="en-GB" sz="1800" b="1" dirty="0">
                <a:solidFill>
                  <a:srgbClr val="0070C0"/>
                </a:solidFill>
              </a:rPr>
              <a:t>/</a:t>
            </a:r>
            <a:r>
              <a:rPr lang="en-GB" sz="1800" b="1" dirty="0" err="1">
                <a:solidFill>
                  <a:srgbClr val="0070C0"/>
                </a:solidFill>
              </a:rPr>
              <a:t>val</a:t>
            </a:r>
            <a:r>
              <a:rPr lang="en-GB" sz="1800" b="1" dirty="0">
                <a:solidFill>
                  <a:srgbClr val="0070C0"/>
                </a:solidFill>
              </a:rPr>
              <a:t> portal</a:t>
            </a:r>
          </a:p>
          <a:p>
            <a:endParaRPr lang="en-GB" dirty="0"/>
          </a:p>
          <a:p>
            <a:r>
              <a:rPr lang="en-GB" dirty="0"/>
              <a:t>	</a:t>
            </a:r>
            <a:r>
              <a:rPr lang="en-GB" sz="1600" b="1" dirty="0"/>
              <a:t>Database update: </a:t>
            </a:r>
          </a:p>
          <a:p>
            <a:pPr marL="285750" indent="-285750">
              <a:buFont typeface="Arial" panose="020B0604020202020204" pitchFamily="34" charset="0"/>
              <a:buChar char="•"/>
            </a:pPr>
            <a:r>
              <a:rPr lang="en-GB" sz="1600" dirty="0"/>
              <a:t>data sets</a:t>
            </a:r>
          </a:p>
          <a:p>
            <a:pPr marL="285750" indent="-285750">
              <a:buFont typeface="Arial" panose="020B0604020202020204" pitchFamily="34" charset="0"/>
              <a:buChar char="•"/>
            </a:pPr>
            <a:r>
              <a:rPr lang="en-GB" sz="1600" dirty="0"/>
              <a:t>Quick looks</a:t>
            </a:r>
          </a:p>
          <a:p>
            <a:pPr marL="285750" indent="-285750">
              <a:buFont typeface="Arial" panose="020B0604020202020204" pitchFamily="34" charset="0"/>
              <a:buChar char="•"/>
            </a:pPr>
            <a:r>
              <a:rPr lang="en-GB" sz="1600" dirty="0"/>
              <a:t>Analysis tools being added</a:t>
            </a:r>
          </a:p>
          <a:p>
            <a:pPr marL="285750" indent="-285750">
              <a:buFont typeface="Arial" panose="020B0604020202020204" pitchFamily="34" charset="0"/>
              <a:buChar char="•"/>
            </a:pPr>
            <a:r>
              <a:rPr lang="en-GB" sz="1600" dirty="0"/>
              <a:t>Format to </a:t>
            </a:r>
            <a:r>
              <a:rPr lang="en-GB" sz="1600" dirty="0" err="1"/>
              <a:t>NetCDF</a:t>
            </a:r>
            <a:endParaRPr lang="en-GB" sz="1600" dirty="0"/>
          </a:p>
          <a:p>
            <a:pPr marL="285750" indent="-285750">
              <a:buFont typeface="Arial" panose="020B0604020202020204" pitchFamily="34" charset="0"/>
              <a:buChar char="•"/>
            </a:pPr>
            <a:r>
              <a:rPr lang="en-GB" sz="1600" dirty="0"/>
              <a:t>Ready to include other PICS</a:t>
            </a:r>
          </a:p>
          <a:p>
            <a:pPr marL="285750" indent="-285750">
              <a:buFont typeface="Arial" panose="020B0604020202020204" pitchFamily="34" charset="0"/>
              <a:buChar char="•"/>
            </a:pPr>
            <a:r>
              <a:rPr lang="en-GB" sz="1600" dirty="0"/>
              <a:t>Add additional sensors VIIRS, MISR, +</a:t>
            </a:r>
          </a:p>
          <a:p>
            <a:pPr marL="285750" indent="-285750">
              <a:buFont typeface="Arial" panose="020B0604020202020204" pitchFamily="34" charset="0"/>
              <a:buChar char="•"/>
            </a:pPr>
            <a:endParaRPr lang="en-GB" dirty="0"/>
          </a:p>
        </p:txBody>
      </p:sp>
      <p:pic>
        <p:nvPicPr>
          <p:cNvPr id="14" name="Picture 13">
            <a:extLst>
              <a:ext uri="{FF2B5EF4-FFF2-40B4-BE49-F238E27FC236}">
                <a16:creationId xmlns:a16="http://schemas.microsoft.com/office/drawing/2014/main" id="{4F1D559D-6FE5-41F7-9BAD-EABD22159B43}"/>
              </a:ext>
            </a:extLst>
          </p:cNvPr>
          <p:cNvPicPr>
            <a:picLocks noChangeAspect="1"/>
          </p:cNvPicPr>
          <p:nvPr/>
        </p:nvPicPr>
        <p:blipFill>
          <a:blip r:embed="rId8"/>
          <a:stretch>
            <a:fillRect/>
          </a:stretch>
        </p:blipFill>
        <p:spPr>
          <a:xfrm>
            <a:off x="4341574" y="4502404"/>
            <a:ext cx="2577327" cy="2015501"/>
          </a:xfrm>
          <a:prstGeom prst="rect">
            <a:avLst/>
          </a:prstGeom>
        </p:spPr>
      </p:pic>
      <p:pic>
        <p:nvPicPr>
          <p:cNvPr id="15" name="Image 12_0">
            <a:extLst>
              <a:ext uri="{FF2B5EF4-FFF2-40B4-BE49-F238E27FC236}">
                <a16:creationId xmlns:a16="http://schemas.microsoft.com/office/drawing/2014/main" id="{16152028-7BD2-445D-8B74-5D3133650FCB}"/>
              </a:ext>
            </a:extLst>
          </p:cNvPr>
          <p:cNvPicPr/>
          <p:nvPr/>
        </p:nvPicPr>
        <p:blipFill>
          <a:blip r:embed="rId9"/>
          <a:stretch/>
        </p:blipFill>
        <p:spPr>
          <a:xfrm>
            <a:off x="1784370" y="4796231"/>
            <a:ext cx="2577327" cy="1721674"/>
          </a:xfrm>
          <a:prstGeom prst="rect">
            <a:avLst/>
          </a:prstGeom>
          <a:ln w="0">
            <a:solidFill>
              <a:schemeClr val="tx2">
                <a:lumMod val="40000"/>
                <a:lumOff val="60000"/>
              </a:schemeClr>
            </a:solidFill>
          </a:ln>
        </p:spPr>
      </p:pic>
      <p:sp>
        <p:nvSpPr>
          <p:cNvPr id="17" name="TextBox 16">
            <a:extLst>
              <a:ext uri="{FF2B5EF4-FFF2-40B4-BE49-F238E27FC236}">
                <a16:creationId xmlns:a16="http://schemas.microsoft.com/office/drawing/2014/main" id="{5E953553-E193-4EE5-AFE5-80460BBDF7E1}"/>
              </a:ext>
            </a:extLst>
          </p:cNvPr>
          <p:cNvSpPr txBox="1"/>
          <p:nvPr/>
        </p:nvSpPr>
        <p:spPr>
          <a:xfrm>
            <a:off x="74112" y="5395458"/>
            <a:ext cx="1880171" cy="523220"/>
          </a:xfrm>
          <a:prstGeom prst="rect">
            <a:avLst/>
          </a:prstGeom>
          <a:noFill/>
        </p:spPr>
        <p:txBody>
          <a:bodyPr wrap="square" rtlCol="0">
            <a:spAutoFit/>
          </a:bodyPr>
          <a:lstStyle/>
          <a:p>
            <a:r>
              <a:rPr lang="en-GB" dirty="0">
                <a:solidFill>
                  <a:srgbClr val="0070C0"/>
                </a:solidFill>
              </a:rPr>
              <a:t>L8 vs S2A</a:t>
            </a:r>
          </a:p>
          <a:p>
            <a:r>
              <a:rPr lang="en-GB" dirty="0">
                <a:solidFill>
                  <a:srgbClr val="0070C0"/>
                </a:solidFill>
              </a:rPr>
              <a:t> 3 methods (655 nm)</a:t>
            </a:r>
          </a:p>
        </p:txBody>
      </p:sp>
    </p:spTree>
    <p:extLst>
      <p:ext uri="{BB962C8B-B14F-4D97-AF65-F5344CB8AC3E}">
        <p14:creationId xmlns:p14="http://schemas.microsoft.com/office/powerpoint/2010/main" val="28020352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E2D97E-DC8A-4955-9E02-0567FE248E41}"/>
              </a:ext>
            </a:extLst>
          </p:cNvPr>
          <p:cNvSpPr>
            <a:spLocks noGrp="1"/>
          </p:cNvSpPr>
          <p:nvPr>
            <p:ph type="title"/>
          </p:nvPr>
        </p:nvSpPr>
        <p:spPr/>
        <p:txBody>
          <a:bodyPr/>
          <a:lstStyle/>
          <a:p>
            <a:r>
              <a:rPr lang="en-GB" dirty="0"/>
              <a:t>Sensor status and performance</a:t>
            </a:r>
          </a:p>
        </p:txBody>
      </p:sp>
      <p:pic>
        <p:nvPicPr>
          <p:cNvPr id="8" name="Picture 7">
            <a:extLst>
              <a:ext uri="{FF2B5EF4-FFF2-40B4-BE49-F238E27FC236}">
                <a16:creationId xmlns:a16="http://schemas.microsoft.com/office/drawing/2014/main" id="{E8C8AD0C-4E0E-4AF8-AB8C-FF685DA08769}"/>
              </a:ext>
            </a:extLst>
          </p:cNvPr>
          <p:cNvPicPr>
            <a:picLocks noChangeAspect="1"/>
          </p:cNvPicPr>
          <p:nvPr/>
        </p:nvPicPr>
        <p:blipFill>
          <a:blip r:embed="rId2"/>
          <a:stretch>
            <a:fillRect/>
          </a:stretch>
        </p:blipFill>
        <p:spPr>
          <a:xfrm>
            <a:off x="0" y="954941"/>
            <a:ext cx="4827944" cy="2715994"/>
          </a:xfrm>
          <a:prstGeom prst="rect">
            <a:avLst/>
          </a:prstGeom>
        </p:spPr>
      </p:pic>
      <p:pic>
        <p:nvPicPr>
          <p:cNvPr id="10" name="Picture 9">
            <a:extLst>
              <a:ext uri="{FF2B5EF4-FFF2-40B4-BE49-F238E27FC236}">
                <a16:creationId xmlns:a16="http://schemas.microsoft.com/office/drawing/2014/main" id="{2D3B9B7A-0C98-4685-AC11-6A7BB345EF46}"/>
              </a:ext>
            </a:extLst>
          </p:cNvPr>
          <p:cNvPicPr>
            <a:picLocks noChangeAspect="1"/>
          </p:cNvPicPr>
          <p:nvPr/>
        </p:nvPicPr>
        <p:blipFill>
          <a:blip r:embed="rId3"/>
          <a:stretch>
            <a:fillRect/>
          </a:stretch>
        </p:blipFill>
        <p:spPr>
          <a:xfrm>
            <a:off x="-218449" y="3670935"/>
            <a:ext cx="4289354" cy="2502772"/>
          </a:xfrm>
          <a:prstGeom prst="rect">
            <a:avLst/>
          </a:prstGeom>
        </p:spPr>
      </p:pic>
      <p:pic>
        <p:nvPicPr>
          <p:cNvPr id="14" name="Picture 13">
            <a:extLst>
              <a:ext uri="{FF2B5EF4-FFF2-40B4-BE49-F238E27FC236}">
                <a16:creationId xmlns:a16="http://schemas.microsoft.com/office/drawing/2014/main" id="{D69A2F32-92BB-4B46-A6A8-F813654F118B}"/>
              </a:ext>
            </a:extLst>
          </p:cNvPr>
          <p:cNvPicPr>
            <a:picLocks noChangeAspect="1"/>
          </p:cNvPicPr>
          <p:nvPr/>
        </p:nvPicPr>
        <p:blipFill>
          <a:blip r:embed="rId4"/>
          <a:stretch>
            <a:fillRect/>
          </a:stretch>
        </p:blipFill>
        <p:spPr>
          <a:xfrm>
            <a:off x="5244076" y="1045632"/>
            <a:ext cx="3902704" cy="1420616"/>
          </a:xfrm>
          <a:prstGeom prst="rect">
            <a:avLst/>
          </a:prstGeom>
        </p:spPr>
      </p:pic>
      <p:pic>
        <p:nvPicPr>
          <p:cNvPr id="4" name="Picture 3">
            <a:extLst>
              <a:ext uri="{FF2B5EF4-FFF2-40B4-BE49-F238E27FC236}">
                <a16:creationId xmlns:a16="http://schemas.microsoft.com/office/drawing/2014/main" id="{6FD9C704-D841-4392-A253-F3A5D4BDDFB7}"/>
              </a:ext>
            </a:extLst>
          </p:cNvPr>
          <p:cNvPicPr>
            <a:picLocks noChangeAspect="1"/>
          </p:cNvPicPr>
          <p:nvPr/>
        </p:nvPicPr>
        <p:blipFill>
          <a:blip r:embed="rId5"/>
          <a:stretch>
            <a:fillRect/>
          </a:stretch>
        </p:blipFill>
        <p:spPr>
          <a:xfrm>
            <a:off x="7603220" y="1045632"/>
            <a:ext cx="4229527" cy="2282076"/>
          </a:xfrm>
          <a:prstGeom prst="rect">
            <a:avLst/>
          </a:prstGeom>
        </p:spPr>
      </p:pic>
      <p:pic>
        <p:nvPicPr>
          <p:cNvPr id="16" name="Picture 15">
            <a:extLst>
              <a:ext uri="{FF2B5EF4-FFF2-40B4-BE49-F238E27FC236}">
                <a16:creationId xmlns:a16="http://schemas.microsoft.com/office/drawing/2014/main" id="{1F91C89C-0CFC-4770-92A6-C05ABEEAEFA6}"/>
              </a:ext>
            </a:extLst>
          </p:cNvPr>
          <p:cNvPicPr>
            <a:picLocks noChangeAspect="1"/>
          </p:cNvPicPr>
          <p:nvPr/>
        </p:nvPicPr>
        <p:blipFill>
          <a:blip r:embed="rId6"/>
          <a:stretch>
            <a:fillRect/>
          </a:stretch>
        </p:blipFill>
        <p:spPr>
          <a:xfrm>
            <a:off x="5078705" y="2120428"/>
            <a:ext cx="2419350" cy="1585913"/>
          </a:xfrm>
          <a:prstGeom prst="rect">
            <a:avLst/>
          </a:prstGeom>
        </p:spPr>
      </p:pic>
      <p:pic>
        <p:nvPicPr>
          <p:cNvPr id="12" name="Picture 11">
            <a:extLst>
              <a:ext uri="{FF2B5EF4-FFF2-40B4-BE49-F238E27FC236}">
                <a16:creationId xmlns:a16="http://schemas.microsoft.com/office/drawing/2014/main" id="{01512449-4750-4DBC-8D72-1E6758976431}"/>
              </a:ext>
            </a:extLst>
          </p:cNvPr>
          <p:cNvPicPr>
            <a:picLocks noChangeAspect="1"/>
          </p:cNvPicPr>
          <p:nvPr/>
        </p:nvPicPr>
        <p:blipFill>
          <a:blip r:embed="rId7"/>
          <a:stretch>
            <a:fillRect/>
          </a:stretch>
        </p:blipFill>
        <p:spPr>
          <a:xfrm>
            <a:off x="3602586" y="3611461"/>
            <a:ext cx="5371588" cy="2845999"/>
          </a:xfrm>
          <a:prstGeom prst="rect">
            <a:avLst/>
          </a:prstGeom>
        </p:spPr>
      </p:pic>
      <p:pic>
        <p:nvPicPr>
          <p:cNvPr id="6" name="Picture 5">
            <a:extLst>
              <a:ext uri="{FF2B5EF4-FFF2-40B4-BE49-F238E27FC236}">
                <a16:creationId xmlns:a16="http://schemas.microsoft.com/office/drawing/2014/main" id="{7E9051B2-013A-4317-855A-6A42DDB41378}"/>
              </a:ext>
            </a:extLst>
          </p:cNvPr>
          <p:cNvPicPr>
            <a:picLocks noChangeAspect="1"/>
          </p:cNvPicPr>
          <p:nvPr/>
        </p:nvPicPr>
        <p:blipFill>
          <a:blip r:embed="rId8"/>
          <a:stretch>
            <a:fillRect/>
          </a:stretch>
        </p:blipFill>
        <p:spPr>
          <a:xfrm>
            <a:off x="7371116" y="3774845"/>
            <a:ext cx="4693737" cy="2682615"/>
          </a:xfrm>
          <a:prstGeom prst="rect">
            <a:avLst/>
          </a:prstGeom>
        </p:spPr>
      </p:pic>
    </p:spTree>
    <p:extLst>
      <p:ext uri="{BB962C8B-B14F-4D97-AF65-F5344CB8AC3E}">
        <p14:creationId xmlns:p14="http://schemas.microsoft.com/office/powerpoint/2010/main" val="15436892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0A7657-605B-48D3-9F2C-7B6981ED3173}"/>
              </a:ext>
            </a:extLst>
          </p:cNvPr>
          <p:cNvSpPr>
            <a:spLocks noGrp="1"/>
          </p:cNvSpPr>
          <p:nvPr>
            <p:ph type="title"/>
          </p:nvPr>
        </p:nvSpPr>
        <p:spPr/>
        <p:txBody>
          <a:bodyPr/>
          <a:lstStyle/>
          <a:p>
            <a:r>
              <a:rPr lang="en-GB" dirty="0"/>
              <a:t>Hyperspectral</a:t>
            </a:r>
          </a:p>
        </p:txBody>
      </p:sp>
      <p:pic>
        <p:nvPicPr>
          <p:cNvPr id="4" name="Picture 3">
            <a:extLst>
              <a:ext uri="{FF2B5EF4-FFF2-40B4-BE49-F238E27FC236}">
                <a16:creationId xmlns:a16="http://schemas.microsoft.com/office/drawing/2014/main" id="{64997817-9C9B-4884-9CE1-C57F0BCF5424}"/>
              </a:ext>
            </a:extLst>
          </p:cNvPr>
          <p:cNvPicPr>
            <a:picLocks noChangeAspect="1"/>
          </p:cNvPicPr>
          <p:nvPr/>
        </p:nvPicPr>
        <p:blipFill>
          <a:blip r:embed="rId2"/>
          <a:stretch>
            <a:fillRect/>
          </a:stretch>
        </p:blipFill>
        <p:spPr>
          <a:xfrm>
            <a:off x="7808358" y="1237510"/>
            <a:ext cx="4147335" cy="2191490"/>
          </a:xfrm>
          <a:prstGeom prst="rect">
            <a:avLst/>
          </a:prstGeom>
        </p:spPr>
      </p:pic>
      <p:pic>
        <p:nvPicPr>
          <p:cNvPr id="8" name="Picture 7">
            <a:extLst>
              <a:ext uri="{FF2B5EF4-FFF2-40B4-BE49-F238E27FC236}">
                <a16:creationId xmlns:a16="http://schemas.microsoft.com/office/drawing/2014/main" id="{EE8BEE83-027A-4B79-9663-DD528B3EE820}"/>
              </a:ext>
            </a:extLst>
          </p:cNvPr>
          <p:cNvPicPr>
            <a:picLocks noChangeAspect="1"/>
          </p:cNvPicPr>
          <p:nvPr/>
        </p:nvPicPr>
        <p:blipFill>
          <a:blip r:embed="rId3"/>
          <a:stretch>
            <a:fillRect/>
          </a:stretch>
        </p:blipFill>
        <p:spPr>
          <a:xfrm>
            <a:off x="0" y="996023"/>
            <a:ext cx="4777110" cy="2432977"/>
          </a:xfrm>
          <a:prstGeom prst="rect">
            <a:avLst/>
          </a:prstGeom>
        </p:spPr>
      </p:pic>
      <p:pic>
        <p:nvPicPr>
          <p:cNvPr id="12" name="Picture 11">
            <a:extLst>
              <a:ext uri="{FF2B5EF4-FFF2-40B4-BE49-F238E27FC236}">
                <a16:creationId xmlns:a16="http://schemas.microsoft.com/office/drawing/2014/main" id="{E8033174-F589-48C7-BB94-E3C096A938D2}"/>
              </a:ext>
            </a:extLst>
          </p:cNvPr>
          <p:cNvPicPr>
            <a:picLocks noChangeAspect="1"/>
          </p:cNvPicPr>
          <p:nvPr/>
        </p:nvPicPr>
        <p:blipFill>
          <a:blip r:embed="rId4"/>
          <a:stretch>
            <a:fillRect/>
          </a:stretch>
        </p:blipFill>
        <p:spPr>
          <a:xfrm>
            <a:off x="3408825" y="3851273"/>
            <a:ext cx="4818580" cy="2627696"/>
          </a:xfrm>
          <a:prstGeom prst="rect">
            <a:avLst/>
          </a:prstGeom>
        </p:spPr>
      </p:pic>
      <p:pic>
        <p:nvPicPr>
          <p:cNvPr id="10" name="Picture 9">
            <a:extLst>
              <a:ext uri="{FF2B5EF4-FFF2-40B4-BE49-F238E27FC236}">
                <a16:creationId xmlns:a16="http://schemas.microsoft.com/office/drawing/2014/main" id="{680D0AF8-E951-4704-89D2-7DE579087D5C}"/>
              </a:ext>
            </a:extLst>
          </p:cNvPr>
          <p:cNvPicPr>
            <a:picLocks noChangeAspect="1"/>
          </p:cNvPicPr>
          <p:nvPr/>
        </p:nvPicPr>
        <p:blipFill>
          <a:blip r:embed="rId5"/>
          <a:stretch>
            <a:fillRect/>
          </a:stretch>
        </p:blipFill>
        <p:spPr>
          <a:xfrm>
            <a:off x="0" y="4200402"/>
            <a:ext cx="3892678" cy="2146036"/>
          </a:xfrm>
          <a:prstGeom prst="rect">
            <a:avLst/>
          </a:prstGeom>
        </p:spPr>
      </p:pic>
      <p:pic>
        <p:nvPicPr>
          <p:cNvPr id="6" name="Picture 5">
            <a:extLst>
              <a:ext uri="{FF2B5EF4-FFF2-40B4-BE49-F238E27FC236}">
                <a16:creationId xmlns:a16="http://schemas.microsoft.com/office/drawing/2014/main" id="{9E3AF7E4-9449-4B6F-BB4C-5FB90236D8D7}"/>
              </a:ext>
            </a:extLst>
          </p:cNvPr>
          <p:cNvPicPr>
            <a:picLocks noChangeAspect="1"/>
          </p:cNvPicPr>
          <p:nvPr/>
        </p:nvPicPr>
        <p:blipFill>
          <a:blip r:embed="rId6"/>
          <a:stretch>
            <a:fillRect/>
          </a:stretch>
        </p:blipFill>
        <p:spPr>
          <a:xfrm>
            <a:off x="8096036" y="3594419"/>
            <a:ext cx="3614897" cy="2495423"/>
          </a:xfrm>
          <a:prstGeom prst="rect">
            <a:avLst/>
          </a:prstGeom>
        </p:spPr>
      </p:pic>
      <p:pic>
        <p:nvPicPr>
          <p:cNvPr id="16" name="Picture 15">
            <a:extLst>
              <a:ext uri="{FF2B5EF4-FFF2-40B4-BE49-F238E27FC236}">
                <a16:creationId xmlns:a16="http://schemas.microsoft.com/office/drawing/2014/main" id="{F0883C17-A4B5-4EAF-817A-E93A2FC40275}"/>
              </a:ext>
            </a:extLst>
          </p:cNvPr>
          <p:cNvPicPr>
            <a:picLocks noChangeAspect="1"/>
          </p:cNvPicPr>
          <p:nvPr/>
        </p:nvPicPr>
        <p:blipFill>
          <a:blip r:embed="rId7"/>
          <a:stretch>
            <a:fillRect/>
          </a:stretch>
        </p:blipFill>
        <p:spPr>
          <a:xfrm>
            <a:off x="5440246" y="1476000"/>
            <a:ext cx="1704975" cy="1152525"/>
          </a:xfrm>
          <a:prstGeom prst="rect">
            <a:avLst/>
          </a:prstGeom>
        </p:spPr>
      </p:pic>
      <p:sp>
        <p:nvSpPr>
          <p:cNvPr id="17" name="TextBox 16">
            <a:extLst>
              <a:ext uri="{FF2B5EF4-FFF2-40B4-BE49-F238E27FC236}">
                <a16:creationId xmlns:a16="http://schemas.microsoft.com/office/drawing/2014/main" id="{20099FE2-97A9-44A0-9D15-23339C10BE56}"/>
              </a:ext>
            </a:extLst>
          </p:cNvPr>
          <p:cNvSpPr txBox="1"/>
          <p:nvPr/>
        </p:nvSpPr>
        <p:spPr>
          <a:xfrm>
            <a:off x="528505" y="3234029"/>
            <a:ext cx="1417834" cy="307777"/>
          </a:xfrm>
          <a:prstGeom prst="rect">
            <a:avLst/>
          </a:prstGeom>
          <a:noFill/>
        </p:spPr>
        <p:txBody>
          <a:bodyPr wrap="square" rtlCol="0">
            <a:spAutoFit/>
          </a:bodyPr>
          <a:lstStyle/>
          <a:p>
            <a:r>
              <a:rPr lang="en-GB" dirty="0"/>
              <a:t>DESIS</a:t>
            </a:r>
          </a:p>
        </p:txBody>
      </p:sp>
    </p:spTree>
    <p:extLst>
      <p:ext uri="{BB962C8B-B14F-4D97-AF65-F5344CB8AC3E}">
        <p14:creationId xmlns:p14="http://schemas.microsoft.com/office/powerpoint/2010/main" val="40510156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48E5AE-B89F-4796-ACCE-DF21C3D31AE3}"/>
              </a:ext>
            </a:extLst>
          </p:cNvPr>
          <p:cNvSpPr>
            <a:spLocks noGrp="1"/>
          </p:cNvSpPr>
          <p:nvPr>
            <p:ph type="title"/>
          </p:nvPr>
        </p:nvSpPr>
        <p:spPr/>
        <p:txBody>
          <a:bodyPr/>
          <a:lstStyle/>
          <a:p>
            <a:r>
              <a:rPr lang="en-GB" dirty="0"/>
              <a:t>Uncertainty, Traceability and QA</a:t>
            </a:r>
          </a:p>
        </p:txBody>
      </p:sp>
      <p:pic>
        <p:nvPicPr>
          <p:cNvPr id="4" name="Picture 3">
            <a:extLst>
              <a:ext uri="{FF2B5EF4-FFF2-40B4-BE49-F238E27FC236}">
                <a16:creationId xmlns:a16="http://schemas.microsoft.com/office/drawing/2014/main" id="{6F0CE4BC-1684-441F-83DA-A184E5D4C77B}"/>
              </a:ext>
            </a:extLst>
          </p:cNvPr>
          <p:cNvPicPr>
            <a:picLocks noChangeAspect="1"/>
          </p:cNvPicPr>
          <p:nvPr/>
        </p:nvPicPr>
        <p:blipFill>
          <a:blip r:embed="rId2"/>
          <a:stretch>
            <a:fillRect/>
          </a:stretch>
        </p:blipFill>
        <p:spPr>
          <a:xfrm>
            <a:off x="7834046" y="1061319"/>
            <a:ext cx="4106238" cy="2056027"/>
          </a:xfrm>
          <a:prstGeom prst="rect">
            <a:avLst/>
          </a:prstGeom>
        </p:spPr>
      </p:pic>
      <p:sp>
        <p:nvSpPr>
          <p:cNvPr id="5" name="TextBox 4">
            <a:extLst>
              <a:ext uri="{FF2B5EF4-FFF2-40B4-BE49-F238E27FC236}">
                <a16:creationId xmlns:a16="http://schemas.microsoft.com/office/drawing/2014/main" id="{922F425F-ED3C-4EC6-86DE-89E94E0C205C}"/>
              </a:ext>
            </a:extLst>
          </p:cNvPr>
          <p:cNvSpPr txBox="1"/>
          <p:nvPr/>
        </p:nvSpPr>
        <p:spPr>
          <a:xfrm>
            <a:off x="182527" y="1040820"/>
            <a:ext cx="10130320" cy="1231106"/>
          </a:xfrm>
          <a:prstGeom prst="rect">
            <a:avLst/>
          </a:prstGeom>
          <a:noFill/>
        </p:spPr>
        <p:txBody>
          <a:bodyPr wrap="square" rtlCol="0">
            <a:spAutoFit/>
          </a:bodyPr>
          <a:lstStyle/>
          <a:p>
            <a:r>
              <a:rPr lang="en-GB" sz="2000" b="1" dirty="0"/>
              <a:t>Drivers:  ARD, Per pixel </a:t>
            </a:r>
            <a:r>
              <a:rPr lang="en-GB" sz="2000" b="1" dirty="0" err="1"/>
              <a:t>Uc</a:t>
            </a:r>
            <a:r>
              <a:rPr lang="en-GB" sz="2000" b="1" dirty="0"/>
              <a:t>, Climate, New space - </a:t>
            </a:r>
          </a:p>
          <a:p>
            <a:r>
              <a:rPr lang="en-GB" sz="1800" dirty="0">
                <a:solidFill>
                  <a:srgbClr val="0070C0"/>
                </a:solidFill>
              </a:rPr>
              <a:t>What IS Traceability?</a:t>
            </a:r>
          </a:p>
          <a:p>
            <a:r>
              <a:rPr lang="en-GB" sz="1800" dirty="0">
                <a:solidFill>
                  <a:srgbClr val="0070C0"/>
                </a:solidFill>
              </a:rPr>
              <a:t>What do we have to evidence?</a:t>
            </a:r>
          </a:p>
          <a:p>
            <a:r>
              <a:rPr lang="en-GB" sz="1800" dirty="0">
                <a:solidFill>
                  <a:srgbClr val="0070C0"/>
                </a:solidFill>
              </a:rPr>
              <a:t>What is enough in terms of Uncertainty?</a:t>
            </a:r>
          </a:p>
        </p:txBody>
      </p:sp>
      <p:sp>
        <p:nvSpPr>
          <p:cNvPr id="6" name="TextBox 5">
            <a:extLst>
              <a:ext uri="{FF2B5EF4-FFF2-40B4-BE49-F238E27FC236}">
                <a16:creationId xmlns:a16="http://schemas.microsoft.com/office/drawing/2014/main" id="{4D43D402-26FA-4AE2-90AC-21306C75D59C}"/>
              </a:ext>
            </a:extLst>
          </p:cNvPr>
          <p:cNvSpPr txBox="1"/>
          <p:nvPr/>
        </p:nvSpPr>
        <p:spPr>
          <a:xfrm>
            <a:off x="6452170" y="3962767"/>
            <a:ext cx="5488114" cy="2616101"/>
          </a:xfrm>
          <a:prstGeom prst="rect">
            <a:avLst/>
          </a:prstGeom>
          <a:noFill/>
        </p:spPr>
        <p:txBody>
          <a:bodyPr wrap="square" rtlCol="0">
            <a:spAutoFit/>
          </a:bodyPr>
          <a:lstStyle/>
          <a:p>
            <a:r>
              <a:rPr lang="en-GB" sz="2000" b="1" dirty="0"/>
              <a:t>Challenges – Next steps</a:t>
            </a:r>
          </a:p>
          <a:p>
            <a:pPr marL="285750" indent="-285750">
              <a:buFont typeface="Arial" panose="020B0604020202020204" pitchFamily="34" charset="0"/>
              <a:buChar char="•"/>
            </a:pPr>
            <a:r>
              <a:rPr lang="en-GB" sz="1800" dirty="0">
                <a:solidFill>
                  <a:srgbClr val="0070C0"/>
                </a:solidFill>
              </a:rPr>
              <a:t>Cannot quantify/assess all sources of uncertainty</a:t>
            </a:r>
          </a:p>
          <a:p>
            <a:pPr marL="285750" indent="-285750">
              <a:buFont typeface="Arial" panose="020B0604020202020204" pitchFamily="34" charset="0"/>
              <a:buChar char="•"/>
            </a:pPr>
            <a:r>
              <a:rPr lang="en-GB" sz="1800" dirty="0">
                <a:solidFill>
                  <a:srgbClr val="0070C0"/>
                </a:solidFill>
              </a:rPr>
              <a:t>Per pixel uncertainty is not easy </a:t>
            </a:r>
          </a:p>
          <a:p>
            <a:pPr lvl="2"/>
            <a:r>
              <a:rPr lang="en-GB" sz="1800" dirty="0">
                <a:solidFill>
                  <a:schemeClr val="tx1"/>
                </a:solidFill>
              </a:rPr>
              <a:t>         – accounting for adjacent pixel interactions etc</a:t>
            </a:r>
          </a:p>
          <a:p>
            <a:pPr marL="285750" indent="-285750">
              <a:buFont typeface="Arial" panose="020B0604020202020204" pitchFamily="34" charset="0"/>
              <a:buChar char="•"/>
            </a:pPr>
            <a:r>
              <a:rPr lang="en-GB" sz="1800" dirty="0">
                <a:solidFill>
                  <a:srgbClr val="0070C0"/>
                </a:solidFill>
              </a:rPr>
              <a:t>Data volume increase can be dramatic </a:t>
            </a:r>
          </a:p>
          <a:p>
            <a:r>
              <a:rPr lang="en-GB" sz="1800" dirty="0">
                <a:solidFill>
                  <a:srgbClr val="0070C0"/>
                </a:solidFill>
              </a:rPr>
              <a:t>         </a:t>
            </a:r>
            <a:r>
              <a:rPr lang="en-GB" sz="1800" dirty="0">
                <a:solidFill>
                  <a:srgbClr val="002060"/>
                </a:solidFill>
              </a:rPr>
              <a:t>– How do we deal with this for user?</a:t>
            </a:r>
          </a:p>
          <a:p>
            <a:pPr marL="285750" indent="-285750">
              <a:buFont typeface="Arial" panose="020B0604020202020204" pitchFamily="34" charset="0"/>
              <a:buChar char="•"/>
            </a:pPr>
            <a:r>
              <a:rPr lang="en-GB" sz="1800" dirty="0">
                <a:solidFill>
                  <a:srgbClr val="0070C0"/>
                </a:solidFill>
              </a:rPr>
              <a:t>Level 1 – Level 2 etc </a:t>
            </a:r>
          </a:p>
          <a:p>
            <a:pPr marL="285750" indent="-285750">
              <a:buFont typeface="Arial" panose="020B0604020202020204" pitchFamily="34" charset="0"/>
              <a:buChar char="•"/>
            </a:pPr>
            <a:r>
              <a:rPr lang="en-GB" sz="1800" dirty="0">
                <a:solidFill>
                  <a:srgbClr val="FF0000"/>
                </a:solidFill>
              </a:rPr>
              <a:t>Follow-on workshop + interactions with WGISS on strategies for handling and reporting </a:t>
            </a:r>
            <a:r>
              <a:rPr lang="en-GB" sz="1800" dirty="0" err="1">
                <a:solidFill>
                  <a:srgbClr val="FF0000"/>
                </a:solidFill>
              </a:rPr>
              <a:t>Uc</a:t>
            </a:r>
            <a:endParaRPr lang="en-GB" sz="1800" dirty="0">
              <a:solidFill>
                <a:srgbClr val="FF0000"/>
              </a:solidFill>
            </a:endParaRPr>
          </a:p>
        </p:txBody>
      </p:sp>
      <p:pic>
        <p:nvPicPr>
          <p:cNvPr id="1026" name="Picture 2">
            <a:extLst>
              <a:ext uri="{FF2B5EF4-FFF2-40B4-BE49-F238E27FC236}">
                <a16:creationId xmlns:a16="http://schemas.microsoft.com/office/drawing/2014/main" id="{86203A61-DEE5-4800-B62C-26C8D53FCB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07071" y="2368177"/>
            <a:ext cx="3407532" cy="254055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4AC4B576-989E-4068-B64A-B8968884E36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2826" y="2271926"/>
            <a:ext cx="2463707" cy="261610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A50A6D3F-08E4-4BBD-9E7B-94542FE26FDC}"/>
              </a:ext>
            </a:extLst>
          </p:cNvPr>
          <p:cNvPicPr>
            <a:picLocks noChangeAspect="1"/>
          </p:cNvPicPr>
          <p:nvPr/>
        </p:nvPicPr>
        <p:blipFill>
          <a:blip r:embed="rId5"/>
          <a:stretch>
            <a:fillRect/>
          </a:stretch>
        </p:blipFill>
        <p:spPr>
          <a:xfrm>
            <a:off x="182527" y="5030664"/>
            <a:ext cx="4305139" cy="1407675"/>
          </a:xfrm>
          <a:prstGeom prst="rect">
            <a:avLst/>
          </a:prstGeom>
        </p:spPr>
      </p:pic>
      <p:sp>
        <p:nvSpPr>
          <p:cNvPr id="13" name="TextBox 12">
            <a:extLst>
              <a:ext uri="{FF2B5EF4-FFF2-40B4-BE49-F238E27FC236}">
                <a16:creationId xmlns:a16="http://schemas.microsoft.com/office/drawing/2014/main" id="{C6A757D4-408E-40E0-AE26-5CCB6B18C129}"/>
              </a:ext>
            </a:extLst>
          </p:cNvPr>
          <p:cNvSpPr txBox="1"/>
          <p:nvPr/>
        </p:nvSpPr>
        <p:spPr>
          <a:xfrm>
            <a:off x="4513310" y="5365169"/>
            <a:ext cx="1582690" cy="738664"/>
          </a:xfrm>
          <a:prstGeom prst="rect">
            <a:avLst/>
          </a:prstGeom>
          <a:noFill/>
        </p:spPr>
        <p:txBody>
          <a:bodyPr wrap="square" rtlCol="0">
            <a:spAutoFit/>
          </a:bodyPr>
          <a:lstStyle/>
          <a:p>
            <a:r>
              <a:rPr lang="en-GB" dirty="0"/>
              <a:t>On </a:t>
            </a:r>
            <a:r>
              <a:rPr lang="en-GB" dirty="0" err="1"/>
              <a:t>CalVal</a:t>
            </a:r>
            <a:r>
              <a:rPr lang="en-GB" dirty="0"/>
              <a:t> portal</a:t>
            </a:r>
          </a:p>
          <a:p>
            <a:endParaRPr lang="en-GB" dirty="0"/>
          </a:p>
          <a:p>
            <a:r>
              <a:rPr lang="en-GB" dirty="0"/>
              <a:t>With new QA4EO</a:t>
            </a:r>
          </a:p>
        </p:txBody>
      </p:sp>
      <p:sp>
        <p:nvSpPr>
          <p:cNvPr id="14" name="TextBox 13">
            <a:extLst>
              <a:ext uri="{FF2B5EF4-FFF2-40B4-BE49-F238E27FC236}">
                <a16:creationId xmlns:a16="http://schemas.microsoft.com/office/drawing/2014/main" id="{24911AA0-70DF-4C1C-A6B0-429011DF219D}"/>
              </a:ext>
            </a:extLst>
          </p:cNvPr>
          <p:cNvSpPr txBox="1"/>
          <p:nvPr/>
        </p:nvSpPr>
        <p:spPr>
          <a:xfrm>
            <a:off x="6577173" y="3256810"/>
            <a:ext cx="5363111" cy="646331"/>
          </a:xfrm>
          <a:prstGeom prst="rect">
            <a:avLst/>
          </a:prstGeom>
          <a:solidFill>
            <a:schemeClr val="accent2">
              <a:lumMod val="20000"/>
              <a:lumOff val="80000"/>
            </a:schemeClr>
          </a:solidFill>
        </p:spPr>
        <p:txBody>
          <a:bodyPr wrap="square" rtlCol="0">
            <a:spAutoFit/>
          </a:bodyPr>
          <a:lstStyle/>
          <a:p>
            <a:r>
              <a:rPr lang="en-GB" sz="1800" b="1" dirty="0"/>
              <a:t>USGS/NASA initiative to derive per pixel </a:t>
            </a:r>
            <a:r>
              <a:rPr lang="en-GB" sz="1800" b="1" dirty="0" err="1"/>
              <a:t>Uc</a:t>
            </a:r>
            <a:r>
              <a:rPr lang="en-GB" sz="1800" b="1" dirty="0"/>
              <a:t> maps for Landsat 8 – comprehensive approach</a:t>
            </a:r>
          </a:p>
        </p:txBody>
      </p:sp>
      <p:pic>
        <p:nvPicPr>
          <p:cNvPr id="16" name="Picture 15">
            <a:extLst>
              <a:ext uri="{FF2B5EF4-FFF2-40B4-BE49-F238E27FC236}">
                <a16:creationId xmlns:a16="http://schemas.microsoft.com/office/drawing/2014/main" id="{A7414958-995B-4A39-8779-2E95B95E60CE}"/>
              </a:ext>
            </a:extLst>
          </p:cNvPr>
          <p:cNvPicPr>
            <a:picLocks noChangeAspect="1"/>
          </p:cNvPicPr>
          <p:nvPr/>
        </p:nvPicPr>
        <p:blipFill>
          <a:blip r:embed="rId6"/>
          <a:stretch>
            <a:fillRect/>
          </a:stretch>
        </p:blipFill>
        <p:spPr>
          <a:xfrm>
            <a:off x="4869480" y="1411380"/>
            <a:ext cx="3058362" cy="1705965"/>
          </a:xfrm>
          <a:prstGeom prst="rect">
            <a:avLst/>
          </a:prstGeom>
        </p:spPr>
      </p:pic>
    </p:spTree>
    <p:extLst>
      <p:ext uri="{BB962C8B-B14F-4D97-AF65-F5344CB8AC3E}">
        <p14:creationId xmlns:p14="http://schemas.microsoft.com/office/powerpoint/2010/main" val="31272061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204E9E-5B8A-4C2D-9D91-B9F702F877A9}"/>
              </a:ext>
            </a:extLst>
          </p:cNvPr>
          <p:cNvSpPr>
            <a:spLocks noGrp="1"/>
          </p:cNvSpPr>
          <p:nvPr>
            <p:ph type="title"/>
          </p:nvPr>
        </p:nvSpPr>
        <p:spPr/>
        <p:txBody>
          <a:bodyPr/>
          <a:lstStyle/>
          <a:p>
            <a:r>
              <a:rPr lang="en-GB" dirty="0"/>
              <a:t>CEOS Projects</a:t>
            </a:r>
          </a:p>
        </p:txBody>
      </p:sp>
      <p:pic>
        <p:nvPicPr>
          <p:cNvPr id="3" name="Picture 2">
            <a:extLst>
              <a:ext uri="{FF2B5EF4-FFF2-40B4-BE49-F238E27FC236}">
                <a16:creationId xmlns:a16="http://schemas.microsoft.com/office/drawing/2014/main" id="{EDB85AB0-C156-4940-A517-FFA825FC248A}"/>
              </a:ext>
            </a:extLst>
          </p:cNvPr>
          <p:cNvPicPr>
            <a:picLocks noChangeAspect="1"/>
          </p:cNvPicPr>
          <p:nvPr/>
        </p:nvPicPr>
        <p:blipFill>
          <a:blip r:embed="rId2"/>
          <a:stretch>
            <a:fillRect/>
          </a:stretch>
        </p:blipFill>
        <p:spPr>
          <a:xfrm>
            <a:off x="62023" y="1146704"/>
            <a:ext cx="3819968" cy="2148732"/>
          </a:xfrm>
          <a:prstGeom prst="rect">
            <a:avLst/>
          </a:prstGeom>
        </p:spPr>
      </p:pic>
      <p:pic>
        <p:nvPicPr>
          <p:cNvPr id="4" name="Picture 3">
            <a:extLst>
              <a:ext uri="{FF2B5EF4-FFF2-40B4-BE49-F238E27FC236}">
                <a16:creationId xmlns:a16="http://schemas.microsoft.com/office/drawing/2014/main" id="{1FFC5453-6252-46A1-B198-55D3220DF8C1}"/>
              </a:ext>
            </a:extLst>
          </p:cNvPr>
          <p:cNvPicPr>
            <a:picLocks noChangeAspect="1"/>
          </p:cNvPicPr>
          <p:nvPr/>
        </p:nvPicPr>
        <p:blipFill>
          <a:blip r:embed="rId3"/>
          <a:stretch>
            <a:fillRect/>
          </a:stretch>
        </p:blipFill>
        <p:spPr>
          <a:xfrm>
            <a:off x="4047065" y="1071591"/>
            <a:ext cx="4438700" cy="2496769"/>
          </a:xfrm>
          <a:prstGeom prst="rect">
            <a:avLst/>
          </a:prstGeom>
        </p:spPr>
      </p:pic>
      <p:pic>
        <p:nvPicPr>
          <p:cNvPr id="5" name="Picture 4">
            <a:extLst>
              <a:ext uri="{FF2B5EF4-FFF2-40B4-BE49-F238E27FC236}">
                <a16:creationId xmlns:a16="http://schemas.microsoft.com/office/drawing/2014/main" id="{C107111F-E4F7-4AF7-B3C8-5D2D9B265995}"/>
              </a:ext>
            </a:extLst>
          </p:cNvPr>
          <p:cNvPicPr>
            <a:picLocks noChangeAspect="1"/>
          </p:cNvPicPr>
          <p:nvPr/>
        </p:nvPicPr>
        <p:blipFill>
          <a:blip r:embed="rId4"/>
          <a:stretch>
            <a:fillRect/>
          </a:stretch>
        </p:blipFill>
        <p:spPr>
          <a:xfrm>
            <a:off x="8369749" y="1244967"/>
            <a:ext cx="3822251" cy="2150016"/>
          </a:xfrm>
          <a:prstGeom prst="rect">
            <a:avLst/>
          </a:prstGeom>
        </p:spPr>
      </p:pic>
      <p:sp>
        <p:nvSpPr>
          <p:cNvPr id="6" name="TextBox 5">
            <a:extLst>
              <a:ext uri="{FF2B5EF4-FFF2-40B4-BE49-F238E27FC236}">
                <a16:creationId xmlns:a16="http://schemas.microsoft.com/office/drawing/2014/main" id="{7EF73A7B-B108-4325-8202-3F41E1BB686F}"/>
              </a:ext>
            </a:extLst>
          </p:cNvPr>
          <p:cNvSpPr txBox="1"/>
          <p:nvPr/>
        </p:nvSpPr>
        <p:spPr>
          <a:xfrm>
            <a:off x="1667499" y="3285531"/>
            <a:ext cx="11322122" cy="1015663"/>
          </a:xfrm>
          <a:prstGeom prst="rect">
            <a:avLst/>
          </a:prstGeom>
          <a:noFill/>
        </p:spPr>
        <p:txBody>
          <a:bodyPr wrap="square" rtlCol="0">
            <a:spAutoFit/>
          </a:bodyPr>
          <a:lstStyle/>
          <a:p>
            <a:r>
              <a:rPr lang="en-GB" sz="2000" dirty="0"/>
              <a:t>CEOS comparison (5) for Surface (water/land)  brightness temperature  </a:t>
            </a:r>
          </a:p>
          <a:p>
            <a:r>
              <a:rPr lang="en-GB" sz="2000" dirty="0"/>
              <a:t>	-  6 participants (water and land) (Covid limited)</a:t>
            </a:r>
          </a:p>
          <a:p>
            <a:r>
              <a:rPr lang="en-GB" sz="2000" dirty="0"/>
              <a:t>	- Results shortly</a:t>
            </a:r>
          </a:p>
        </p:txBody>
      </p:sp>
      <p:sp>
        <p:nvSpPr>
          <p:cNvPr id="7" name="TextBox 6">
            <a:extLst>
              <a:ext uri="{FF2B5EF4-FFF2-40B4-BE49-F238E27FC236}">
                <a16:creationId xmlns:a16="http://schemas.microsoft.com/office/drawing/2014/main" id="{8A6A5D22-4BF7-4475-82A2-872F16F68FDD}"/>
              </a:ext>
            </a:extLst>
          </p:cNvPr>
          <p:cNvSpPr txBox="1"/>
          <p:nvPr/>
        </p:nvSpPr>
        <p:spPr>
          <a:xfrm>
            <a:off x="609600" y="4268365"/>
            <a:ext cx="10972800" cy="2246769"/>
          </a:xfrm>
          <a:prstGeom prst="rect">
            <a:avLst/>
          </a:prstGeom>
          <a:noFill/>
        </p:spPr>
        <p:txBody>
          <a:bodyPr wrap="square" rtlCol="0">
            <a:spAutoFit/>
          </a:bodyPr>
          <a:lstStyle/>
          <a:p>
            <a:r>
              <a:rPr lang="en-GB" sz="2000" b="1" dirty="0">
                <a:solidFill>
                  <a:srgbClr val="0070C0"/>
                </a:solidFill>
              </a:rPr>
              <a:t>LST  </a:t>
            </a:r>
            <a:r>
              <a:rPr lang="en-GB" sz="2000" b="1" dirty="0" err="1">
                <a:solidFill>
                  <a:srgbClr val="0070C0"/>
                </a:solidFill>
              </a:rPr>
              <a:t>ToA</a:t>
            </a:r>
            <a:r>
              <a:rPr lang="en-GB" sz="2000" b="1" dirty="0">
                <a:solidFill>
                  <a:srgbClr val="0070C0"/>
                </a:solidFill>
              </a:rPr>
              <a:t> brightness temperature (network)  (TASK group started)</a:t>
            </a:r>
          </a:p>
          <a:p>
            <a:endParaRPr lang="en-GB" sz="2000" b="1" dirty="0"/>
          </a:p>
          <a:p>
            <a:pPr marL="342900" indent="-342900">
              <a:buFont typeface="Arial" panose="020B0604020202020204" pitchFamily="34" charset="0"/>
              <a:buChar char="•"/>
            </a:pPr>
            <a:r>
              <a:rPr lang="en-GB" sz="2000" b="1" dirty="0"/>
              <a:t>Discussion on requirements and strategy with LPV members</a:t>
            </a:r>
          </a:p>
          <a:p>
            <a:pPr marL="342900" indent="-342900">
              <a:buFont typeface="Arial" panose="020B0604020202020204" pitchFamily="34" charset="0"/>
              <a:buChar char="•"/>
            </a:pPr>
            <a:r>
              <a:rPr lang="en-GB" sz="2000" b="1" dirty="0"/>
              <a:t>Agree on </a:t>
            </a:r>
            <a:r>
              <a:rPr lang="en-GB" sz="2000" b="1" dirty="0" err="1"/>
              <a:t>ToA</a:t>
            </a:r>
            <a:r>
              <a:rPr lang="en-GB" sz="2000" b="1" dirty="0"/>
              <a:t> brightness temperature per wavelength as a priority </a:t>
            </a:r>
          </a:p>
          <a:p>
            <a:pPr marL="342900" indent="-342900">
              <a:buFont typeface="Arial" panose="020B0604020202020204" pitchFamily="34" charset="0"/>
              <a:buChar char="•"/>
            </a:pPr>
            <a:r>
              <a:rPr lang="en-GB" sz="2000" b="1" dirty="0"/>
              <a:t>Focus on higher resolution &lt;100 m</a:t>
            </a:r>
          </a:p>
          <a:p>
            <a:pPr marL="342900" indent="-342900">
              <a:buFont typeface="Arial" panose="020B0604020202020204" pitchFamily="34" charset="0"/>
              <a:buChar char="•"/>
            </a:pPr>
            <a:r>
              <a:rPr lang="en-GB" sz="2000" b="1" dirty="0"/>
              <a:t>Target of 0.5 K as </a:t>
            </a:r>
            <a:r>
              <a:rPr lang="en-GB" sz="2000" b="1" dirty="0" err="1"/>
              <a:t>ToA</a:t>
            </a:r>
            <a:r>
              <a:rPr lang="en-GB" sz="2000" b="1" dirty="0"/>
              <a:t> uncertainty (challenging! With land Water </a:t>
            </a:r>
            <a:r>
              <a:rPr lang="en-GB" sz="2000" b="1" dirty="0" err="1"/>
              <a:t>oK</a:t>
            </a:r>
            <a:r>
              <a:rPr lang="en-GB" sz="2000" b="1" dirty="0"/>
              <a:t>)</a:t>
            </a:r>
          </a:p>
          <a:p>
            <a:pPr marL="342900" indent="-342900">
              <a:buFont typeface="Arial" panose="020B0604020202020204" pitchFamily="34" charset="0"/>
              <a:buChar char="•"/>
            </a:pPr>
            <a:r>
              <a:rPr lang="en-GB" sz="2000" b="1" dirty="0"/>
              <a:t>Project to start (see later)</a:t>
            </a:r>
          </a:p>
        </p:txBody>
      </p:sp>
    </p:spTree>
    <p:extLst>
      <p:ext uri="{BB962C8B-B14F-4D97-AF65-F5344CB8AC3E}">
        <p14:creationId xmlns:p14="http://schemas.microsoft.com/office/powerpoint/2010/main" val="36952345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C23A5D-1CF3-73AC-C74E-E66930FB9180}"/>
              </a:ext>
            </a:extLst>
          </p:cNvPr>
          <p:cNvSpPr>
            <a:spLocks noGrp="1"/>
          </p:cNvSpPr>
          <p:nvPr>
            <p:ph type="title"/>
          </p:nvPr>
        </p:nvSpPr>
        <p:spPr>
          <a:xfrm>
            <a:off x="2690649" y="180671"/>
            <a:ext cx="11168583" cy="1143000"/>
          </a:xfrm>
        </p:spPr>
        <p:txBody>
          <a:bodyPr/>
          <a:lstStyle/>
          <a:p>
            <a:r>
              <a:rPr lang="en-GB" sz="2800" dirty="0">
                <a:solidFill>
                  <a:schemeClr val="bg1"/>
                </a:solidFill>
              </a:rPr>
              <a:t>Comparison results: Reference BB 1 @ NPL</a:t>
            </a:r>
          </a:p>
        </p:txBody>
      </p:sp>
      <p:sp>
        <p:nvSpPr>
          <p:cNvPr id="3" name="Content Placeholder 2">
            <a:extLst>
              <a:ext uri="{FF2B5EF4-FFF2-40B4-BE49-F238E27FC236}">
                <a16:creationId xmlns:a16="http://schemas.microsoft.com/office/drawing/2014/main" id="{364465EC-965A-C96E-5FEE-46114FA4453E}"/>
              </a:ext>
            </a:extLst>
          </p:cNvPr>
          <p:cNvSpPr>
            <a:spLocks noGrp="1"/>
          </p:cNvSpPr>
          <p:nvPr>
            <p:ph idx="1"/>
          </p:nvPr>
        </p:nvSpPr>
        <p:spPr>
          <a:xfrm>
            <a:off x="685116" y="1113802"/>
            <a:ext cx="10363200" cy="4114800"/>
          </a:xfrm>
        </p:spPr>
        <p:txBody>
          <a:bodyPr/>
          <a:lstStyle/>
          <a:p>
            <a:r>
              <a:rPr lang="en-GB" dirty="0"/>
              <a:t>)</a:t>
            </a:r>
          </a:p>
        </p:txBody>
      </p:sp>
      <p:sp>
        <p:nvSpPr>
          <p:cNvPr id="6" name="Slide Number Placeholder 5">
            <a:extLst>
              <a:ext uri="{FF2B5EF4-FFF2-40B4-BE49-F238E27FC236}">
                <a16:creationId xmlns:a16="http://schemas.microsoft.com/office/drawing/2014/main" id="{2A22FA95-CB13-D828-F9F8-2E20C2013CD8}"/>
              </a:ext>
            </a:extLst>
          </p:cNvPr>
          <p:cNvSpPr>
            <a:spLocks noGrp="1"/>
          </p:cNvSpPr>
          <p:nvPr>
            <p:ph type="sldNum" sz="quarter" idx="12"/>
          </p:nvPr>
        </p:nvSpPr>
        <p:spPr/>
        <p:txBody>
          <a:bodyPr/>
          <a:lstStyle/>
          <a:p>
            <a:pPr>
              <a:defRPr/>
            </a:pPr>
            <a:r>
              <a:rPr lang="en-GB"/>
              <a:t>Page </a:t>
            </a:r>
            <a:fld id="{59FDA94B-CB4A-48B0-B640-2DFA04A59A2B}" type="slidenum">
              <a:rPr lang="en-GB" smtClean="0"/>
              <a:pPr>
                <a:defRPr/>
              </a:pPr>
              <a:t>18</a:t>
            </a:fld>
            <a:endParaRPr lang="en-GB" dirty="0"/>
          </a:p>
        </p:txBody>
      </p:sp>
      <p:pic>
        <p:nvPicPr>
          <p:cNvPr id="8" name="Picture 7">
            <a:extLst>
              <a:ext uri="{FF2B5EF4-FFF2-40B4-BE49-F238E27FC236}">
                <a16:creationId xmlns:a16="http://schemas.microsoft.com/office/drawing/2014/main" id="{ED5AB119-CE78-8A13-D2D5-0C33E3FE8AEB}"/>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15685" y="3478574"/>
            <a:ext cx="5731510" cy="2280920"/>
          </a:xfrm>
          <a:prstGeom prst="rect">
            <a:avLst/>
          </a:prstGeom>
          <a:noFill/>
          <a:ln>
            <a:noFill/>
          </a:ln>
        </p:spPr>
      </p:pic>
      <p:sp>
        <p:nvSpPr>
          <p:cNvPr id="10" name="TextBox 9">
            <a:extLst>
              <a:ext uri="{FF2B5EF4-FFF2-40B4-BE49-F238E27FC236}">
                <a16:creationId xmlns:a16="http://schemas.microsoft.com/office/drawing/2014/main" id="{431E332C-B019-A295-281A-2CEE6882278D}"/>
              </a:ext>
            </a:extLst>
          </p:cNvPr>
          <p:cNvSpPr txBox="1"/>
          <p:nvPr/>
        </p:nvSpPr>
        <p:spPr>
          <a:xfrm>
            <a:off x="10335024" y="4095842"/>
            <a:ext cx="2629698" cy="950517"/>
          </a:xfrm>
          <a:prstGeom prst="rect">
            <a:avLst/>
          </a:prstGeom>
          <a:noFill/>
        </p:spPr>
        <p:txBody>
          <a:bodyPr wrap="square">
            <a:spAutoFit/>
          </a:bodyPr>
          <a:lstStyle/>
          <a:p>
            <a:pPr>
              <a:lnSpc>
                <a:spcPct val="150000"/>
              </a:lnSpc>
              <a:spcBef>
                <a:spcPts val="600"/>
              </a:spcBef>
            </a:pPr>
            <a:r>
              <a:rPr lang="en-GB" sz="1800" dirty="0">
                <a:latin typeface="Times New Roman" panose="02020603050405020304" pitchFamily="18" charset="0"/>
                <a:ea typeface="Times New Roman" panose="02020603050405020304" pitchFamily="18" charset="0"/>
              </a:rPr>
              <a:t>Commercial BBs </a:t>
            </a:r>
          </a:p>
          <a:p>
            <a:pPr>
              <a:lnSpc>
                <a:spcPct val="150000"/>
              </a:lnSpc>
              <a:spcBef>
                <a:spcPts val="600"/>
              </a:spcBef>
            </a:pPr>
            <a:r>
              <a:rPr lang="en-GB" sz="1800" dirty="0">
                <a:latin typeface="Times New Roman" panose="02020603050405020304" pitchFamily="18" charset="0"/>
                <a:ea typeface="Times New Roman" panose="02020603050405020304" pitchFamily="18" charset="0"/>
              </a:rPr>
              <a:t>(</a:t>
            </a:r>
            <a:r>
              <a:rPr lang="en-GB" sz="1800" dirty="0" err="1">
                <a:latin typeface="Times New Roman" panose="02020603050405020304" pitchFamily="18" charset="0"/>
                <a:ea typeface="Times New Roman" panose="02020603050405020304" pitchFamily="18" charset="0"/>
              </a:rPr>
              <a:t>Landcal</a:t>
            </a:r>
            <a:r>
              <a:rPr lang="en-GB" sz="1800" dirty="0">
                <a:latin typeface="Times New Roman" panose="02020603050405020304" pitchFamily="18" charset="0"/>
                <a:ea typeface="Times New Roman" panose="02020603050405020304" pitchFamily="18" charset="0"/>
              </a:rPr>
              <a:t> P80P)</a:t>
            </a:r>
          </a:p>
        </p:txBody>
      </p:sp>
      <p:sp>
        <p:nvSpPr>
          <p:cNvPr id="14" name="TextBox 13">
            <a:extLst>
              <a:ext uri="{FF2B5EF4-FFF2-40B4-BE49-F238E27FC236}">
                <a16:creationId xmlns:a16="http://schemas.microsoft.com/office/drawing/2014/main" id="{C06C9F79-AD12-0092-73C6-9A6DC05EE3E9}"/>
              </a:ext>
            </a:extLst>
          </p:cNvPr>
          <p:cNvSpPr txBox="1"/>
          <p:nvPr/>
        </p:nvSpPr>
        <p:spPr>
          <a:xfrm>
            <a:off x="9437632" y="1854563"/>
            <a:ext cx="2933323" cy="950517"/>
          </a:xfrm>
          <a:prstGeom prst="rect">
            <a:avLst/>
          </a:prstGeom>
          <a:noFill/>
        </p:spPr>
        <p:txBody>
          <a:bodyPr wrap="square">
            <a:spAutoFit/>
          </a:bodyPr>
          <a:lstStyle/>
          <a:p>
            <a:pPr>
              <a:lnSpc>
                <a:spcPct val="150000"/>
              </a:lnSpc>
              <a:spcBef>
                <a:spcPts val="600"/>
              </a:spcBef>
            </a:pPr>
            <a:r>
              <a:rPr lang="en-GB" sz="1800" dirty="0">
                <a:latin typeface="Times New Roman" panose="02020603050405020304" pitchFamily="18" charset="0"/>
                <a:ea typeface="Times New Roman" panose="02020603050405020304" pitchFamily="18" charset="0"/>
              </a:rPr>
              <a:t>Specialised BBs</a:t>
            </a:r>
          </a:p>
          <a:p>
            <a:pPr>
              <a:lnSpc>
                <a:spcPct val="150000"/>
              </a:lnSpc>
              <a:spcBef>
                <a:spcPts val="600"/>
              </a:spcBef>
            </a:pPr>
            <a:r>
              <a:rPr lang="en-GB" sz="1800" dirty="0">
                <a:latin typeface="Times New Roman" panose="02020603050405020304" pitchFamily="18" charset="0"/>
                <a:ea typeface="Times New Roman" panose="02020603050405020304" pitchFamily="18" charset="0"/>
              </a:rPr>
              <a:t> (CASOTS and CASOTS-II)</a:t>
            </a:r>
          </a:p>
        </p:txBody>
      </p:sp>
      <p:sp>
        <p:nvSpPr>
          <p:cNvPr id="15" name="TextBox 14">
            <a:extLst>
              <a:ext uri="{FF2B5EF4-FFF2-40B4-BE49-F238E27FC236}">
                <a16:creationId xmlns:a16="http://schemas.microsoft.com/office/drawing/2014/main" id="{D8267ED2-8D13-0CDC-B02E-D566FF358EA8}"/>
              </a:ext>
            </a:extLst>
          </p:cNvPr>
          <p:cNvSpPr txBox="1"/>
          <p:nvPr/>
        </p:nvSpPr>
        <p:spPr>
          <a:xfrm>
            <a:off x="5013435" y="5873033"/>
            <a:ext cx="6718147" cy="646331"/>
          </a:xfrm>
          <a:prstGeom prst="rect">
            <a:avLst/>
          </a:prstGeom>
          <a:noFill/>
        </p:spPr>
        <p:txBody>
          <a:bodyPr wrap="square" rtlCol="0">
            <a:spAutoFit/>
          </a:bodyPr>
          <a:lstStyle/>
          <a:p>
            <a:r>
              <a:rPr lang="en-GB" sz="1800" dirty="0"/>
              <a:t>Temperature difference from reference value. Error bars denote </a:t>
            </a:r>
            <a:r>
              <a:rPr lang="en-GB" sz="1800" i="1" dirty="0"/>
              <a:t>k</a:t>
            </a:r>
            <a:r>
              <a:rPr lang="en-GB" sz="1800" dirty="0"/>
              <a:t> = 2 uncertainties</a:t>
            </a:r>
          </a:p>
        </p:txBody>
      </p:sp>
      <p:pic>
        <p:nvPicPr>
          <p:cNvPr id="9" name="Picture 8">
            <a:extLst>
              <a:ext uri="{FF2B5EF4-FFF2-40B4-BE49-F238E27FC236}">
                <a16:creationId xmlns:a16="http://schemas.microsoft.com/office/drawing/2014/main" id="{BE67FFB7-F1C6-6A5B-8569-3D22DF30905D}"/>
              </a:ext>
            </a:extLst>
          </p:cNvPr>
          <p:cNvPicPr>
            <a:picLocks noChangeAspect="1"/>
          </p:cNvPicPr>
          <p:nvPr/>
        </p:nvPicPr>
        <p:blipFill>
          <a:blip r:embed="rId3"/>
          <a:stretch>
            <a:fillRect/>
          </a:stretch>
        </p:blipFill>
        <p:spPr>
          <a:xfrm>
            <a:off x="261774" y="94156"/>
            <a:ext cx="2428875" cy="833438"/>
          </a:xfrm>
          <a:prstGeom prst="rect">
            <a:avLst/>
          </a:prstGeom>
        </p:spPr>
      </p:pic>
      <p:pic>
        <p:nvPicPr>
          <p:cNvPr id="11" name="Picture 10">
            <a:extLst>
              <a:ext uri="{FF2B5EF4-FFF2-40B4-BE49-F238E27FC236}">
                <a16:creationId xmlns:a16="http://schemas.microsoft.com/office/drawing/2014/main" id="{386294BF-5AE5-5C40-77D3-A5CF461ADBB0}"/>
              </a:ext>
            </a:extLst>
          </p:cNvPr>
          <p:cNvPicPr>
            <a:picLocks noChangeAspect="1"/>
          </p:cNvPicPr>
          <p:nvPr/>
        </p:nvPicPr>
        <p:blipFill>
          <a:blip r:embed="rId4"/>
          <a:stretch>
            <a:fillRect/>
          </a:stretch>
        </p:blipFill>
        <p:spPr>
          <a:xfrm>
            <a:off x="251367" y="1205595"/>
            <a:ext cx="4695823" cy="2371724"/>
          </a:xfrm>
          <a:prstGeom prst="rect">
            <a:avLst/>
          </a:prstGeom>
        </p:spPr>
      </p:pic>
      <p:pic>
        <p:nvPicPr>
          <p:cNvPr id="7" name="Picture 6">
            <a:extLst>
              <a:ext uri="{FF2B5EF4-FFF2-40B4-BE49-F238E27FC236}">
                <a16:creationId xmlns:a16="http://schemas.microsoft.com/office/drawing/2014/main" id="{D33987FE-2B33-2977-C608-A016E72B570A}"/>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06122" y="1110191"/>
            <a:ext cx="5731510" cy="2280920"/>
          </a:xfrm>
          <a:prstGeom prst="rect">
            <a:avLst/>
          </a:prstGeom>
          <a:noFill/>
          <a:ln>
            <a:noFill/>
          </a:ln>
        </p:spPr>
      </p:pic>
      <p:pic>
        <p:nvPicPr>
          <p:cNvPr id="12" name="Picture 11">
            <a:extLst>
              <a:ext uri="{FF2B5EF4-FFF2-40B4-BE49-F238E27FC236}">
                <a16:creationId xmlns:a16="http://schemas.microsoft.com/office/drawing/2014/main" id="{747CC8BF-BC25-A810-0CF6-B9FEB51AC219}"/>
              </a:ext>
            </a:extLst>
          </p:cNvPr>
          <p:cNvPicPr>
            <a:picLocks noChangeAspect="1"/>
          </p:cNvPicPr>
          <p:nvPr/>
        </p:nvPicPr>
        <p:blipFill>
          <a:blip r:embed="rId6"/>
          <a:stretch>
            <a:fillRect/>
          </a:stretch>
        </p:blipFill>
        <p:spPr>
          <a:xfrm>
            <a:off x="98946" y="3853956"/>
            <a:ext cx="4571587" cy="2048140"/>
          </a:xfrm>
          <a:prstGeom prst="rect">
            <a:avLst/>
          </a:prstGeom>
        </p:spPr>
      </p:pic>
    </p:spTree>
    <p:extLst>
      <p:ext uri="{BB962C8B-B14F-4D97-AF65-F5344CB8AC3E}">
        <p14:creationId xmlns:p14="http://schemas.microsoft.com/office/powerpoint/2010/main" val="25974301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C6914D-0EC0-B56C-E9BD-B8BB309AA531}"/>
              </a:ext>
            </a:extLst>
          </p:cNvPr>
          <p:cNvSpPr>
            <a:spLocks noGrp="1"/>
          </p:cNvSpPr>
          <p:nvPr>
            <p:ph type="title"/>
          </p:nvPr>
        </p:nvSpPr>
        <p:spPr/>
        <p:txBody>
          <a:bodyPr/>
          <a:lstStyle/>
          <a:p>
            <a:r>
              <a:rPr lang="en-GB" dirty="0"/>
              <a:t>Comparison results 2</a:t>
            </a:r>
            <a:endParaRPr lang="en-GB" b="0" dirty="0"/>
          </a:p>
        </p:txBody>
      </p:sp>
      <p:sp>
        <p:nvSpPr>
          <p:cNvPr id="3" name="Content Placeholder 2">
            <a:extLst>
              <a:ext uri="{FF2B5EF4-FFF2-40B4-BE49-F238E27FC236}">
                <a16:creationId xmlns:a16="http://schemas.microsoft.com/office/drawing/2014/main" id="{2BCB5D77-0259-8030-F5AF-DF530D60E768}"/>
              </a:ext>
            </a:extLst>
          </p:cNvPr>
          <p:cNvSpPr>
            <a:spLocks noGrp="1"/>
          </p:cNvSpPr>
          <p:nvPr>
            <p:ph idx="1"/>
          </p:nvPr>
        </p:nvSpPr>
        <p:spPr>
          <a:xfrm>
            <a:off x="1770063" y="762073"/>
            <a:ext cx="8651875" cy="5116513"/>
          </a:xfrm>
        </p:spPr>
        <p:txBody>
          <a:bodyPr/>
          <a:lstStyle/>
          <a:p>
            <a:r>
              <a:rPr lang="en-GB" dirty="0"/>
              <a:t>Lab radiometer comparison (@ NPL)</a:t>
            </a:r>
          </a:p>
        </p:txBody>
      </p:sp>
      <p:sp>
        <p:nvSpPr>
          <p:cNvPr id="5" name="Footer Placeholder 4">
            <a:extLst>
              <a:ext uri="{FF2B5EF4-FFF2-40B4-BE49-F238E27FC236}">
                <a16:creationId xmlns:a16="http://schemas.microsoft.com/office/drawing/2014/main" id="{7BEFDDD9-0A8A-979B-4615-0F84E305CC64}"/>
              </a:ext>
            </a:extLst>
          </p:cNvPr>
          <p:cNvSpPr>
            <a:spLocks noGrp="1"/>
          </p:cNvSpPr>
          <p:nvPr>
            <p:ph type="ftr" sz="quarter" idx="11"/>
          </p:nvPr>
        </p:nvSpPr>
        <p:spPr>
          <a:xfrm>
            <a:off x="2791935" y="253682"/>
            <a:ext cx="7209904" cy="457200"/>
          </a:xfrm>
        </p:spPr>
        <p:txBody>
          <a:bodyPr/>
          <a:lstStyle/>
          <a:p>
            <a:r>
              <a:rPr lang="en-GB" sz="2800" dirty="0">
                <a:solidFill>
                  <a:schemeClr val="bg1"/>
                </a:solidFill>
              </a:rPr>
              <a:t>Laboratory Radiometer comparison @ NPL</a:t>
            </a:r>
          </a:p>
        </p:txBody>
      </p:sp>
      <p:sp>
        <p:nvSpPr>
          <p:cNvPr id="6" name="Slide Number Placeholder 5">
            <a:extLst>
              <a:ext uri="{FF2B5EF4-FFF2-40B4-BE49-F238E27FC236}">
                <a16:creationId xmlns:a16="http://schemas.microsoft.com/office/drawing/2014/main" id="{4FA557CB-B2CE-BDBC-A92B-302D28E5BC3C}"/>
              </a:ext>
            </a:extLst>
          </p:cNvPr>
          <p:cNvSpPr>
            <a:spLocks noGrp="1"/>
          </p:cNvSpPr>
          <p:nvPr>
            <p:ph type="sldNum" sz="quarter" idx="12"/>
          </p:nvPr>
        </p:nvSpPr>
        <p:spPr>
          <a:xfrm>
            <a:off x="10421937" y="2479023"/>
            <a:ext cx="1882500" cy="406821"/>
          </a:xfrm>
        </p:spPr>
        <p:txBody>
          <a:bodyPr/>
          <a:lstStyle/>
          <a:p>
            <a:pPr>
              <a:defRPr/>
            </a:pPr>
            <a:r>
              <a:rPr lang="en-GB" sz="1600" dirty="0"/>
              <a:t>Error bars denote </a:t>
            </a:r>
            <a:r>
              <a:rPr lang="en-GB" sz="1600" i="1" dirty="0"/>
              <a:t>k</a:t>
            </a:r>
            <a:r>
              <a:rPr lang="en-GB" sz="1600" dirty="0"/>
              <a:t> = 2 uncertainties</a:t>
            </a:r>
          </a:p>
        </p:txBody>
      </p:sp>
      <p:pic>
        <p:nvPicPr>
          <p:cNvPr id="7" name="Picture 6">
            <a:extLst>
              <a:ext uri="{FF2B5EF4-FFF2-40B4-BE49-F238E27FC236}">
                <a16:creationId xmlns:a16="http://schemas.microsoft.com/office/drawing/2014/main" id="{7CC4995C-7C1A-8DF7-4967-CA80E3A6DDBC}"/>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45204" y="1067251"/>
            <a:ext cx="3678270" cy="2335086"/>
          </a:xfrm>
          <a:prstGeom prst="rect">
            <a:avLst/>
          </a:prstGeom>
          <a:noFill/>
          <a:ln>
            <a:noFill/>
          </a:ln>
        </p:spPr>
      </p:pic>
      <p:pic>
        <p:nvPicPr>
          <p:cNvPr id="8" name="Picture 7">
            <a:extLst>
              <a:ext uri="{FF2B5EF4-FFF2-40B4-BE49-F238E27FC236}">
                <a16:creationId xmlns:a16="http://schemas.microsoft.com/office/drawing/2014/main" id="{915FC712-1300-133B-4B8A-7786FB88F3B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70062" y="3203686"/>
            <a:ext cx="3653413" cy="2455308"/>
          </a:xfrm>
          <a:prstGeom prst="rect">
            <a:avLst/>
          </a:prstGeom>
          <a:noFill/>
          <a:ln>
            <a:noFill/>
          </a:ln>
        </p:spPr>
      </p:pic>
      <p:pic>
        <p:nvPicPr>
          <p:cNvPr id="9" name="Picture 8">
            <a:extLst>
              <a:ext uri="{FF2B5EF4-FFF2-40B4-BE49-F238E27FC236}">
                <a16:creationId xmlns:a16="http://schemas.microsoft.com/office/drawing/2014/main" id="{E7B8F8BD-6402-443F-2CD9-1C9D835A7AED}"/>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24616" y="1067511"/>
            <a:ext cx="3653413" cy="2428188"/>
          </a:xfrm>
          <a:prstGeom prst="rect">
            <a:avLst/>
          </a:prstGeom>
          <a:noFill/>
          <a:ln>
            <a:noFill/>
          </a:ln>
        </p:spPr>
      </p:pic>
      <p:pic>
        <p:nvPicPr>
          <p:cNvPr id="10" name="Picture 9">
            <a:extLst>
              <a:ext uri="{FF2B5EF4-FFF2-40B4-BE49-F238E27FC236}">
                <a16:creationId xmlns:a16="http://schemas.microsoft.com/office/drawing/2014/main" id="{88E40BE8-357A-3F44-FEB1-36FF762C60D8}"/>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62583" y="3404288"/>
            <a:ext cx="3480897" cy="2339366"/>
          </a:xfrm>
          <a:prstGeom prst="rect">
            <a:avLst/>
          </a:prstGeom>
          <a:noFill/>
          <a:ln>
            <a:noFill/>
          </a:ln>
        </p:spPr>
      </p:pic>
      <p:sp>
        <p:nvSpPr>
          <p:cNvPr id="11" name="TextBox 10">
            <a:extLst>
              <a:ext uri="{FF2B5EF4-FFF2-40B4-BE49-F238E27FC236}">
                <a16:creationId xmlns:a16="http://schemas.microsoft.com/office/drawing/2014/main" id="{E3DFA3E7-308F-9E53-E7E2-B116109B207B}"/>
              </a:ext>
            </a:extLst>
          </p:cNvPr>
          <p:cNvSpPr txBox="1"/>
          <p:nvPr/>
        </p:nvSpPr>
        <p:spPr>
          <a:xfrm>
            <a:off x="2791936" y="5658995"/>
            <a:ext cx="2430175" cy="646331"/>
          </a:xfrm>
          <a:prstGeom prst="rect">
            <a:avLst/>
          </a:prstGeom>
          <a:noFill/>
        </p:spPr>
        <p:txBody>
          <a:bodyPr wrap="square" rtlCol="0">
            <a:spAutoFit/>
          </a:bodyPr>
          <a:lstStyle/>
          <a:p>
            <a:r>
              <a:rPr lang="en-GB" sz="1800" dirty="0"/>
              <a:t>ISARs, </a:t>
            </a:r>
            <a:r>
              <a:rPr lang="en-GB" sz="1800" dirty="0" err="1"/>
              <a:t>SISTeR</a:t>
            </a:r>
            <a:r>
              <a:rPr lang="en-GB" sz="1800" dirty="0"/>
              <a:t>  </a:t>
            </a:r>
          </a:p>
          <a:p>
            <a:r>
              <a:rPr lang="en-GB" sz="1800" dirty="0"/>
              <a:t>(SST designed)</a:t>
            </a:r>
          </a:p>
        </p:txBody>
      </p:sp>
      <p:sp>
        <p:nvSpPr>
          <p:cNvPr id="12" name="TextBox 11">
            <a:extLst>
              <a:ext uri="{FF2B5EF4-FFF2-40B4-BE49-F238E27FC236}">
                <a16:creationId xmlns:a16="http://schemas.microsoft.com/office/drawing/2014/main" id="{59139245-7A80-7F7D-3314-F372D35B21C6}"/>
              </a:ext>
            </a:extLst>
          </p:cNvPr>
          <p:cNvSpPr txBox="1"/>
          <p:nvPr/>
        </p:nvSpPr>
        <p:spPr>
          <a:xfrm>
            <a:off x="6638878" y="5647811"/>
            <a:ext cx="2430175" cy="646331"/>
          </a:xfrm>
          <a:prstGeom prst="rect">
            <a:avLst/>
          </a:prstGeom>
          <a:noFill/>
        </p:spPr>
        <p:txBody>
          <a:bodyPr wrap="square" rtlCol="0">
            <a:spAutoFit/>
          </a:bodyPr>
          <a:lstStyle/>
          <a:p>
            <a:r>
              <a:rPr lang="en-GB" sz="1800" dirty="0"/>
              <a:t>CIMEL, </a:t>
            </a:r>
            <a:r>
              <a:rPr lang="en-GB" sz="1800" dirty="0" err="1"/>
              <a:t>Heitronics</a:t>
            </a:r>
            <a:endParaRPr lang="en-GB" sz="1800" dirty="0"/>
          </a:p>
          <a:p>
            <a:r>
              <a:rPr lang="en-GB" sz="1800" dirty="0"/>
              <a:t>LST designed</a:t>
            </a:r>
          </a:p>
        </p:txBody>
      </p:sp>
      <p:sp>
        <p:nvSpPr>
          <p:cNvPr id="13" name="TextBox 12">
            <a:extLst>
              <a:ext uri="{FF2B5EF4-FFF2-40B4-BE49-F238E27FC236}">
                <a16:creationId xmlns:a16="http://schemas.microsoft.com/office/drawing/2014/main" id="{21C0EE36-403F-2821-A966-34FD91B39459}"/>
              </a:ext>
            </a:extLst>
          </p:cNvPr>
          <p:cNvSpPr txBox="1"/>
          <p:nvPr/>
        </p:nvSpPr>
        <p:spPr>
          <a:xfrm>
            <a:off x="9220988" y="1539434"/>
            <a:ext cx="1435859" cy="523220"/>
          </a:xfrm>
          <a:prstGeom prst="rect">
            <a:avLst/>
          </a:prstGeom>
          <a:noFill/>
        </p:spPr>
        <p:txBody>
          <a:bodyPr wrap="square" rtlCol="0">
            <a:spAutoFit/>
          </a:bodyPr>
          <a:lstStyle/>
          <a:p>
            <a:r>
              <a:rPr lang="en-GB" dirty="0"/>
              <a:t>Stirred Liquid Bath BB </a:t>
            </a:r>
          </a:p>
        </p:txBody>
      </p:sp>
      <p:sp>
        <p:nvSpPr>
          <p:cNvPr id="14" name="TextBox 13">
            <a:extLst>
              <a:ext uri="{FF2B5EF4-FFF2-40B4-BE49-F238E27FC236}">
                <a16:creationId xmlns:a16="http://schemas.microsoft.com/office/drawing/2014/main" id="{BC8C7EB4-FB81-B85A-D7F0-D4692BAFE811}"/>
              </a:ext>
            </a:extLst>
          </p:cNvPr>
          <p:cNvSpPr txBox="1"/>
          <p:nvPr/>
        </p:nvSpPr>
        <p:spPr>
          <a:xfrm>
            <a:off x="9242958" y="3822656"/>
            <a:ext cx="1435859" cy="523220"/>
          </a:xfrm>
          <a:prstGeom prst="rect">
            <a:avLst/>
          </a:prstGeom>
          <a:noFill/>
        </p:spPr>
        <p:txBody>
          <a:bodyPr wrap="square" rtlCol="0">
            <a:spAutoFit/>
          </a:bodyPr>
          <a:lstStyle/>
          <a:p>
            <a:r>
              <a:rPr lang="en-GB" dirty="0"/>
              <a:t>NH3 Heat-pipe BB </a:t>
            </a:r>
          </a:p>
        </p:txBody>
      </p:sp>
      <p:pic>
        <p:nvPicPr>
          <p:cNvPr id="15" name="Picture 14">
            <a:extLst>
              <a:ext uri="{FF2B5EF4-FFF2-40B4-BE49-F238E27FC236}">
                <a16:creationId xmlns:a16="http://schemas.microsoft.com/office/drawing/2014/main" id="{C37268D2-DEB5-7905-91E6-0B046A6F98D9}"/>
              </a:ext>
            </a:extLst>
          </p:cNvPr>
          <p:cNvPicPr>
            <a:picLocks noChangeAspect="1"/>
          </p:cNvPicPr>
          <p:nvPr/>
        </p:nvPicPr>
        <p:blipFill>
          <a:blip r:embed="rId6"/>
          <a:stretch>
            <a:fillRect/>
          </a:stretch>
        </p:blipFill>
        <p:spPr>
          <a:xfrm>
            <a:off x="261774" y="94156"/>
            <a:ext cx="2428875" cy="833438"/>
          </a:xfrm>
          <a:prstGeom prst="rect">
            <a:avLst/>
          </a:prstGeom>
        </p:spPr>
      </p:pic>
    </p:spTree>
    <p:extLst>
      <p:ext uri="{BB962C8B-B14F-4D97-AF65-F5344CB8AC3E}">
        <p14:creationId xmlns:p14="http://schemas.microsoft.com/office/powerpoint/2010/main" val="25876606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7" name="Google Shape;87;p10"/>
          <p:cNvSpPr txBox="1">
            <a:spLocks noGrp="1"/>
          </p:cNvSpPr>
          <p:nvPr>
            <p:ph type="title"/>
          </p:nvPr>
        </p:nvSpPr>
        <p:spPr>
          <a:xfrm>
            <a:off x="167039" y="108373"/>
            <a:ext cx="9571546" cy="86458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4400"/>
              <a:buFont typeface="Arial"/>
              <a:buNone/>
            </a:pPr>
            <a:r>
              <a:rPr lang="en-GB" dirty="0"/>
              <a:t>Terms of Reference</a:t>
            </a:r>
            <a:endParaRPr dirty="0"/>
          </a:p>
        </p:txBody>
      </p:sp>
      <p:sp>
        <p:nvSpPr>
          <p:cNvPr id="4" name="Text Placeholder 3">
            <a:extLst>
              <a:ext uri="{FF2B5EF4-FFF2-40B4-BE49-F238E27FC236}">
                <a16:creationId xmlns:a16="http://schemas.microsoft.com/office/drawing/2014/main" id="{9F192A6E-1DAA-434E-AE6C-2D9B48218D8F}"/>
              </a:ext>
            </a:extLst>
          </p:cNvPr>
          <p:cNvSpPr>
            <a:spLocks noGrp="1" noChangeArrowheads="1"/>
          </p:cNvSpPr>
          <p:nvPr>
            <p:ph type="body" idx="1"/>
          </p:nvPr>
        </p:nvSpPr>
        <p:spPr bwMode="auto">
          <a:xfrm>
            <a:off x="399166" y="1360962"/>
            <a:ext cx="11393667" cy="4662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457200" indent="-457200" algn="l" defTabSz="914400" rtl="0" fontAlgn="base">
              <a:spcBef>
                <a:spcPct val="20000"/>
              </a:spcBef>
              <a:spcAft>
                <a:spcPct val="0"/>
              </a:spcAft>
              <a:buFontTx/>
              <a:buAutoNum type="arabicPeriod"/>
              <a:defRPr/>
            </a:pPr>
            <a:r>
              <a:rPr lang="en-GB" altLang="en-GB" sz="2000" b="1" kern="1200" dirty="0">
                <a:solidFill>
                  <a:srgbClr val="3333CC"/>
                </a:solidFill>
                <a:latin typeface="Times New Roman" panose="02020603050405020304" pitchFamily="18" charset="0"/>
                <a:ea typeface="+mn-ea"/>
                <a:cs typeface="+mn-cs"/>
              </a:rPr>
              <a:t>Promote international and national collaboration in the calibration and  validation of all IVOS </a:t>
            </a:r>
            <a:r>
              <a:rPr lang="en-GB" altLang="en-GB" sz="2000" b="1" kern="1200">
                <a:solidFill>
                  <a:srgbClr val="3333CC"/>
                </a:solidFill>
                <a:latin typeface="Times New Roman" panose="02020603050405020304" pitchFamily="18" charset="0"/>
                <a:ea typeface="+mn-ea"/>
                <a:cs typeface="+mn-cs"/>
              </a:rPr>
              <a:t>member sensors, Level 1.</a:t>
            </a:r>
            <a:endParaRPr lang="en-GB" altLang="en-GB" sz="2000" b="1" kern="1200" dirty="0">
              <a:solidFill>
                <a:srgbClr val="3333CC"/>
              </a:solidFill>
              <a:latin typeface="Times New Roman" panose="02020603050405020304" pitchFamily="18" charset="0"/>
              <a:ea typeface="+mn-ea"/>
              <a:cs typeface="+mn-cs"/>
            </a:endParaRPr>
          </a:p>
          <a:p>
            <a:pPr marL="457200" indent="-457200" algn="l" defTabSz="914400" rtl="0" fontAlgn="base">
              <a:spcBef>
                <a:spcPct val="20000"/>
              </a:spcBef>
              <a:spcAft>
                <a:spcPct val="0"/>
              </a:spcAft>
              <a:defRPr/>
            </a:pPr>
            <a:endParaRPr lang="en-US" altLang="en-GB" sz="800" b="1" kern="1200" dirty="0">
              <a:solidFill>
                <a:srgbClr val="3333CC"/>
              </a:solidFill>
              <a:latin typeface="Times New Roman" panose="02020603050405020304" pitchFamily="18" charset="0"/>
              <a:ea typeface="+mn-ea"/>
              <a:cs typeface="+mn-cs"/>
            </a:endParaRPr>
          </a:p>
          <a:p>
            <a:pPr marL="457200" indent="-457200" algn="l" defTabSz="914400" rtl="0" fontAlgn="base">
              <a:spcBef>
                <a:spcPct val="20000"/>
              </a:spcBef>
              <a:spcAft>
                <a:spcPct val="0"/>
              </a:spcAft>
              <a:buFontTx/>
              <a:buAutoNum type="arabicPeriod" startAt="2"/>
              <a:defRPr/>
            </a:pPr>
            <a:r>
              <a:rPr lang="en-GB" altLang="en-GB" sz="2000" b="1" kern="1200" dirty="0">
                <a:solidFill>
                  <a:srgbClr val="000000"/>
                </a:solidFill>
                <a:latin typeface="Times New Roman" panose="02020603050405020304" pitchFamily="18" charset="0"/>
                <a:ea typeface="+mn-ea"/>
                <a:cs typeface="+mn-cs"/>
              </a:rPr>
              <a:t>Address all sensors (ground based, airborne, and satellite) for which there is a direct link to the calibration and validation of satellite sensors; </a:t>
            </a:r>
          </a:p>
          <a:p>
            <a:pPr marL="457200" indent="-457200" algn="l" defTabSz="914400" rtl="0" fontAlgn="base">
              <a:spcBef>
                <a:spcPct val="20000"/>
              </a:spcBef>
              <a:spcAft>
                <a:spcPct val="0"/>
              </a:spcAft>
              <a:defRPr/>
            </a:pPr>
            <a:endParaRPr lang="en-GB" altLang="en-GB" sz="800" b="1" kern="1200" dirty="0">
              <a:solidFill>
                <a:srgbClr val="000000"/>
              </a:solidFill>
              <a:latin typeface="Times New Roman" panose="02020603050405020304" pitchFamily="18" charset="0"/>
              <a:ea typeface="+mn-ea"/>
              <a:cs typeface="+mn-cs"/>
            </a:endParaRPr>
          </a:p>
          <a:p>
            <a:pPr marL="457200" indent="-457200" algn="l" defTabSz="914400" rtl="0" fontAlgn="base">
              <a:spcBef>
                <a:spcPct val="20000"/>
              </a:spcBef>
              <a:spcAft>
                <a:spcPct val="0"/>
              </a:spcAft>
              <a:buFontTx/>
              <a:buAutoNum type="arabicPeriod" startAt="3"/>
              <a:defRPr/>
            </a:pPr>
            <a:r>
              <a:rPr lang="en-GB" altLang="en-GB" sz="2000" b="1" kern="1200" dirty="0">
                <a:solidFill>
                  <a:srgbClr val="3333CC"/>
                </a:solidFill>
                <a:latin typeface="Times New Roman" panose="02020603050405020304" pitchFamily="18" charset="0"/>
                <a:ea typeface="+mn-ea"/>
                <a:cs typeface="+mn-cs"/>
              </a:rPr>
              <a:t>Identify and agree on calibration and validation requirements and standard specifications for IVOS members; </a:t>
            </a:r>
          </a:p>
          <a:p>
            <a:pPr marL="457200" indent="-457200" algn="l" defTabSz="914400" rtl="0" fontAlgn="base">
              <a:spcBef>
                <a:spcPct val="20000"/>
              </a:spcBef>
              <a:spcAft>
                <a:spcPct val="0"/>
              </a:spcAft>
              <a:defRPr/>
            </a:pPr>
            <a:endParaRPr lang="en-GB" altLang="en-GB" sz="800" b="1" kern="1200" dirty="0">
              <a:solidFill>
                <a:srgbClr val="3333CC"/>
              </a:solidFill>
              <a:latin typeface="Times New Roman" panose="02020603050405020304" pitchFamily="18" charset="0"/>
              <a:ea typeface="+mn-ea"/>
              <a:cs typeface="+mn-cs"/>
            </a:endParaRPr>
          </a:p>
          <a:p>
            <a:pPr marL="457200" indent="-457200" algn="l" defTabSz="914400" rtl="0" fontAlgn="base">
              <a:spcBef>
                <a:spcPct val="20000"/>
              </a:spcBef>
              <a:spcAft>
                <a:spcPct val="0"/>
              </a:spcAft>
              <a:buFontTx/>
              <a:buAutoNum type="arabicPeriod" startAt="4"/>
              <a:defRPr/>
            </a:pPr>
            <a:r>
              <a:rPr lang="en-GB" altLang="en-GB" sz="2000" b="1" kern="1200" dirty="0">
                <a:solidFill>
                  <a:srgbClr val="000000"/>
                </a:solidFill>
                <a:latin typeface="Times New Roman" panose="02020603050405020304" pitchFamily="18" charset="0"/>
                <a:ea typeface="+mn-ea"/>
                <a:cs typeface="+mn-cs"/>
              </a:rPr>
              <a:t>Identify test sites and encourage continuing observations and inter</a:t>
            </a:r>
            <a:r>
              <a:rPr lang="en-US" altLang="en-GB" sz="2000" b="1" kern="1200" dirty="0">
                <a:solidFill>
                  <a:srgbClr val="000000"/>
                </a:solidFill>
                <a:latin typeface="Times New Roman" panose="02020603050405020304" pitchFamily="18" charset="0"/>
                <a:ea typeface="+mn-ea"/>
                <a:cs typeface="+mn-cs"/>
              </a:rPr>
              <a:t>-</a:t>
            </a:r>
            <a:r>
              <a:rPr lang="en-GB" altLang="en-GB" sz="2000" b="1" kern="1200" dirty="0">
                <a:solidFill>
                  <a:srgbClr val="000000"/>
                </a:solidFill>
                <a:latin typeface="Times New Roman" panose="02020603050405020304" pitchFamily="18" charset="0"/>
                <a:ea typeface="+mn-ea"/>
                <a:cs typeface="+mn-cs"/>
              </a:rPr>
              <a:t>comparison of data from these sites;</a:t>
            </a:r>
            <a:r>
              <a:rPr lang="en-GB" altLang="en-GB" sz="2000" b="1" kern="1200" dirty="0">
                <a:solidFill>
                  <a:srgbClr val="3333CC"/>
                </a:solidFill>
                <a:latin typeface="Times New Roman" panose="02020603050405020304" pitchFamily="18" charset="0"/>
                <a:ea typeface="+mn-ea"/>
                <a:cs typeface="+mn-cs"/>
              </a:rPr>
              <a:t> </a:t>
            </a:r>
          </a:p>
          <a:p>
            <a:pPr marL="457200" indent="-457200" algn="l" defTabSz="914400" rtl="0" fontAlgn="base">
              <a:spcBef>
                <a:spcPct val="20000"/>
              </a:spcBef>
              <a:spcAft>
                <a:spcPct val="0"/>
              </a:spcAft>
              <a:defRPr/>
            </a:pPr>
            <a:endParaRPr lang="en-GB" altLang="en-GB" sz="800" b="1" kern="1200" dirty="0">
              <a:solidFill>
                <a:srgbClr val="3333CC"/>
              </a:solidFill>
              <a:latin typeface="Times New Roman" panose="02020603050405020304" pitchFamily="18" charset="0"/>
              <a:ea typeface="+mn-ea"/>
              <a:cs typeface="+mn-cs"/>
            </a:endParaRPr>
          </a:p>
          <a:p>
            <a:pPr marL="457200" indent="-457200" algn="l" defTabSz="914400" rtl="0" fontAlgn="base">
              <a:spcBef>
                <a:spcPct val="20000"/>
              </a:spcBef>
              <a:spcAft>
                <a:spcPct val="0"/>
              </a:spcAft>
              <a:buFontTx/>
              <a:buAutoNum type="arabicPeriod" startAt="5"/>
              <a:defRPr/>
            </a:pPr>
            <a:r>
              <a:rPr lang="en-GB" altLang="en-GB" sz="2000" b="1" kern="1200" dirty="0">
                <a:solidFill>
                  <a:srgbClr val="3333CC"/>
                </a:solidFill>
                <a:latin typeface="Times New Roman" panose="02020603050405020304" pitchFamily="18" charset="0"/>
                <a:ea typeface="+mn-ea"/>
                <a:cs typeface="+mn-cs"/>
              </a:rPr>
              <a:t>Encourage the preservation, unencumbered and timely release of data relating to calibration and validation activities including details of pre-launch and in flight parameters</a:t>
            </a:r>
            <a:r>
              <a:rPr lang="en-US" altLang="en-GB" sz="2000" b="1" kern="1200" dirty="0">
                <a:solidFill>
                  <a:srgbClr val="3333CC"/>
                </a:solidFill>
                <a:latin typeface="Times New Roman" panose="02020603050405020304" pitchFamily="18" charset="0"/>
                <a:ea typeface="+mn-ea"/>
                <a:cs typeface="+mn-cs"/>
              </a:rPr>
              <a:t>.</a:t>
            </a:r>
          </a:p>
          <a:p>
            <a:pPr marL="457200" indent="-457200" algn="l" defTabSz="914400" rtl="0" fontAlgn="base">
              <a:spcBef>
                <a:spcPct val="20000"/>
              </a:spcBef>
              <a:spcAft>
                <a:spcPct val="0"/>
              </a:spcAft>
              <a:defRPr/>
            </a:pPr>
            <a:endParaRPr lang="en-US" altLang="en-GB" sz="1000" b="1" kern="1200" dirty="0">
              <a:solidFill>
                <a:srgbClr val="3333CC"/>
              </a:solidFill>
              <a:latin typeface="Times New Roman" panose="02020603050405020304" pitchFamily="18" charset="0"/>
              <a:ea typeface="+mn-ea"/>
              <a:cs typeface="+mn-cs"/>
            </a:endParaRPr>
          </a:p>
          <a:p>
            <a:pPr marL="457200" indent="-457200" algn="l" defTabSz="914400" rtl="0" fontAlgn="base">
              <a:spcAft>
                <a:spcPct val="0"/>
              </a:spcAft>
              <a:buFontTx/>
              <a:buAutoNum type="arabicPeriod" startAt="6"/>
              <a:defRPr/>
            </a:pPr>
            <a:r>
              <a:rPr lang="en-GB" sz="2000" b="1" kern="1200" dirty="0">
                <a:solidFill>
                  <a:srgbClr val="000000"/>
                </a:solidFill>
                <a:latin typeface="Times New Roman" panose="02020603050405020304" pitchFamily="18" charset="0"/>
                <a:ea typeface="+mn-ea"/>
                <a:cs typeface="+mn-cs"/>
              </a:rPr>
              <a:t>In the context of calibration and validation encourage the full consideration of “traceability” in all activities involved in the end-to-end development of an EO product including appropriate models and algorithms.</a:t>
            </a:r>
            <a:r>
              <a:rPr lang="en-US" altLang="en-GB" sz="2000" b="1" kern="1200" dirty="0">
                <a:solidFill>
                  <a:srgbClr val="3333CC"/>
                </a:solidFill>
                <a:latin typeface="Times New Roman" panose="02020603050405020304" pitchFamily="18" charset="0"/>
                <a:ea typeface="+mn-ea"/>
                <a:cs typeface="+mn-cs"/>
              </a:rPr>
              <a:t>    </a:t>
            </a:r>
            <a:endParaRPr lang="en-GB" altLang="en-GB" sz="2000" b="1" kern="1200" dirty="0">
              <a:solidFill>
                <a:srgbClr val="3333CC"/>
              </a:solidFill>
              <a:latin typeface="Times New Roman" panose="02020603050405020304" pitchFamily="18" charset="0"/>
              <a:ea typeface="+mn-ea"/>
              <a:cs typeface="+mn-cs"/>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A9E400E-6600-957C-7C6B-0593D6D03538}"/>
              </a:ext>
            </a:extLst>
          </p:cNvPr>
          <p:cNvSpPr>
            <a:spLocks noGrp="1"/>
          </p:cNvSpPr>
          <p:nvPr>
            <p:ph idx="1"/>
          </p:nvPr>
        </p:nvSpPr>
        <p:spPr>
          <a:xfrm>
            <a:off x="1770062" y="1144661"/>
            <a:ext cx="8651875" cy="5116513"/>
          </a:xfrm>
        </p:spPr>
        <p:txBody>
          <a:bodyPr/>
          <a:lstStyle/>
          <a:p>
            <a:endParaRPr lang="en-GB" dirty="0"/>
          </a:p>
        </p:txBody>
      </p:sp>
      <p:sp>
        <p:nvSpPr>
          <p:cNvPr id="6" name="Slide Number Placeholder 5">
            <a:extLst>
              <a:ext uri="{FF2B5EF4-FFF2-40B4-BE49-F238E27FC236}">
                <a16:creationId xmlns:a16="http://schemas.microsoft.com/office/drawing/2014/main" id="{9691C0CC-AE4F-B03C-9DC6-C4AA5C72DDD8}"/>
              </a:ext>
            </a:extLst>
          </p:cNvPr>
          <p:cNvSpPr>
            <a:spLocks noGrp="1"/>
          </p:cNvSpPr>
          <p:nvPr>
            <p:ph type="sldNum" sz="quarter" idx="12"/>
          </p:nvPr>
        </p:nvSpPr>
        <p:spPr/>
        <p:txBody>
          <a:bodyPr/>
          <a:lstStyle/>
          <a:p>
            <a:pPr>
              <a:defRPr/>
            </a:pPr>
            <a:r>
              <a:rPr lang="en-GB"/>
              <a:t>Page </a:t>
            </a:r>
            <a:fld id="{59FDA94B-CB4A-48B0-B640-2DFA04A59A2B}" type="slidenum">
              <a:rPr lang="en-GB" smtClean="0"/>
              <a:pPr>
                <a:defRPr/>
              </a:pPr>
              <a:t>20</a:t>
            </a:fld>
            <a:endParaRPr lang="en-GB" dirty="0"/>
          </a:p>
        </p:txBody>
      </p:sp>
      <p:pic>
        <p:nvPicPr>
          <p:cNvPr id="7" name="Picture 6">
            <a:extLst>
              <a:ext uri="{FF2B5EF4-FFF2-40B4-BE49-F238E27FC236}">
                <a16:creationId xmlns:a16="http://schemas.microsoft.com/office/drawing/2014/main" id="{0BD5E185-4278-A6A5-0AD2-E83F3321614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998673" y="1441247"/>
            <a:ext cx="5442176" cy="2518004"/>
          </a:xfrm>
          <a:prstGeom prst="rect">
            <a:avLst/>
          </a:prstGeom>
          <a:noFill/>
          <a:ln>
            <a:noFill/>
          </a:ln>
        </p:spPr>
      </p:pic>
      <p:pic>
        <p:nvPicPr>
          <p:cNvPr id="8" name="Picture 7">
            <a:extLst>
              <a:ext uri="{FF2B5EF4-FFF2-40B4-BE49-F238E27FC236}">
                <a16:creationId xmlns:a16="http://schemas.microsoft.com/office/drawing/2014/main" id="{BECFCCE0-8A3B-C248-E18F-8B957F4FC8C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98673" y="3514185"/>
            <a:ext cx="5442176" cy="2516804"/>
          </a:xfrm>
          <a:prstGeom prst="rect">
            <a:avLst/>
          </a:prstGeom>
          <a:noFill/>
          <a:ln>
            <a:noFill/>
          </a:ln>
        </p:spPr>
      </p:pic>
      <p:sp>
        <p:nvSpPr>
          <p:cNvPr id="9" name="TextBox 8">
            <a:extLst>
              <a:ext uri="{FF2B5EF4-FFF2-40B4-BE49-F238E27FC236}">
                <a16:creationId xmlns:a16="http://schemas.microsoft.com/office/drawing/2014/main" id="{7D23094E-051E-DCB9-A439-7C3F072FBD2E}"/>
              </a:ext>
            </a:extLst>
          </p:cNvPr>
          <p:cNvSpPr txBox="1"/>
          <p:nvPr/>
        </p:nvSpPr>
        <p:spPr>
          <a:xfrm>
            <a:off x="3753547" y="6094531"/>
            <a:ext cx="4435748" cy="369332"/>
          </a:xfrm>
          <a:prstGeom prst="rect">
            <a:avLst/>
          </a:prstGeom>
          <a:noFill/>
        </p:spPr>
        <p:txBody>
          <a:bodyPr wrap="square" rtlCol="0">
            <a:spAutoFit/>
          </a:bodyPr>
          <a:lstStyle/>
          <a:p>
            <a:r>
              <a:rPr lang="en-GB" sz="1800" dirty="0"/>
              <a:t>SST measured by participants</a:t>
            </a:r>
          </a:p>
        </p:txBody>
      </p:sp>
      <p:sp>
        <p:nvSpPr>
          <p:cNvPr id="10" name="TextBox 9">
            <a:extLst>
              <a:ext uri="{FF2B5EF4-FFF2-40B4-BE49-F238E27FC236}">
                <a16:creationId xmlns:a16="http://schemas.microsoft.com/office/drawing/2014/main" id="{636E3D7D-C7FF-534E-E369-3ED362D71B7E}"/>
              </a:ext>
            </a:extLst>
          </p:cNvPr>
          <p:cNvSpPr txBox="1"/>
          <p:nvPr/>
        </p:nvSpPr>
        <p:spPr>
          <a:xfrm>
            <a:off x="8189295" y="1915576"/>
            <a:ext cx="2232156" cy="369332"/>
          </a:xfrm>
          <a:prstGeom prst="rect">
            <a:avLst/>
          </a:prstGeom>
          <a:noFill/>
        </p:spPr>
        <p:txBody>
          <a:bodyPr wrap="square" rtlCol="0">
            <a:spAutoFit/>
          </a:bodyPr>
          <a:lstStyle/>
          <a:p>
            <a:r>
              <a:rPr lang="en-GB" sz="1800" dirty="0"/>
              <a:t>Reported values</a:t>
            </a:r>
          </a:p>
        </p:txBody>
      </p:sp>
      <p:sp>
        <p:nvSpPr>
          <p:cNvPr id="11" name="TextBox 10">
            <a:extLst>
              <a:ext uri="{FF2B5EF4-FFF2-40B4-BE49-F238E27FC236}">
                <a16:creationId xmlns:a16="http://schemas.microsoft.com/office/drawing/2014/main" id="{8F6B8A9B-E817-498B-7FC4-386F9A180F06}"/>
              </a:ext>
            </a:extLst>
          </p:cNvPr>
          <p:cNvSpPr txBox="1"/>
          <p:nvPr/>
        </p:nvSpPr>
        <p:spPr>
          <a:xfrm>
            <a:off x="8336650" y="3755648"/>
            <a:ext cx="2232156" cy="1477328"/>
          </a:xfrm>
          <a:prstGeom prst="rect">
            <a:avLst/>
          </a:prstGeom>
          <a:noFill/>
        </p:spPr>
        <p:txBody>
          <a:bodyPr wrap="square" rtlCol="0">
            <a:spAutoFit/>
          </a:bodyPr>
          <a:lstStyle/>
          <a:p>
            <a:r>
              <a:rPr lang="en-GB" sz="1800" dirty="0"/>
              <a:t>Averaged values over 20 min.</a:t>
            </a:r>
          </a:p>
          <a:p>
            <a:endParaRPr lang="en-GB" sz="1800" dirty="0"/>
          </a:p>
          <a:p>
            <a:r>
              <a:rPr lang="en-GB" sz="1800" dirty="0"/>
              <a:t>Error bars denotes </a:t>
            </a:r>
            <a:r>
              <a:rPr lang="en-GB" sz="1800" i="1" dirty="0"/>
              <a:t>k</a:t>
            </a:r>
            <a:r>
              <a:rPr lang="en-GB" sz="1800" dirty="0"/>
              <a:t> = 1 uncertainties</a:t>
            </a:r>
          </a:p>
        </p:txBody>
      </p:sp>
      <p:pic>
        <p:nvPicPr>
          <p:cNvPr id="12" name="Picture 11">
            <a:extLst>
              <a:ext uri="{FF2B5EF4-FFF2-40B4-BE49-F238E27FC236}">
                <a16:creationId xmlns:a16="http://schemas.microsoft.com/office/drawing/2014/main" id="{15E66998-0B1C-B631-23A0-9D4224D1A50C}"/>
              </a:ext>
            </a:extLst>
          </p:cNvPr>
          <p:cNvPicPr>
            <a:picLocks noChangeAspect="1"/>
          </p:cNvPicPr>
          <p:nvPr/>
        </p:nvPicPr>
        <p:blipFill>
          <a:blip r:embed="rId4"/>
          <a:stretch>
            <a:fillRect/>
          </a:stretch>
        </p:blipFill>
        <p:spPr>
          <a:xfrm>
            <a:off x="261774" y="94156"/>
            <a:ext cx="2428875" cy="833438"/>
          </a:xfrm>
          <a:prstGeom prst="rect">
            <a:avLst/>
          </a:prstGeom>
        </p:spPr>
      </p:pic>
      <p:sp>
        <p:nvSpPr>
          <p:cNvPr id="14" name="TextBox 13">
            <a:extLst>
              <a:ext uri="{FF2B5EF4-FFF2-40B4-BE49-F238E27FC236}">
                <a16:creationId xmlns:a16="http://schemas.microsoft.com/office/drawing/2014/main" id="{8AC37E70-A361-5153-4DD8-C5285D5C4628}"/>
              </a:ext>
            </a:extLst>
          </p:cNvPr>
          <p:cNvSpPr txBox="1"/>
          <p:nvPr/>
        </p:nvSpPr>
        <p:spPr>
          <a:xfrm>
            <a:off x="3301738" y="-13369"/>
            <a:ext cx="6150990" cy="954107"/>
          </a:xfrm>
          <a:prstGeom prst="rect">
            <a:avLst/>
          </a:prstGeom>
          <a:noFill/>
        </p:spPr>
        <p:txBody>
          <a:bodyPr wrap="square">
            <a:spAutoFit/>
          </a:bodyPr>
          <a:lstStyle/>
          <a:p>
            <a:r>
              <a:rPr lang="en-GB" sz="2800" dirty="0">
                <a:solidFill>
                  <a:schemeClr val="bg1"/>
                </a:solidFill>
              </a:rPr>
              <a:t>Field radiometer comparison</a:t>
            </a:r>
          </a:p>
          <a:p>
            <a:r>
              <a:rPr lang="en-GB" sz="2800" dirty="0">
                <a:solidFill>
                  <a:schemeClr val="bg1"/>
                </a:solidFill>
              </a:rPr>
              <a:t> (@ Boscombe Pier, Bournemouth)</a:t>
            </a:r>
          </a:p>
        </p:txBody>
      </p:sp>
    </p:spTree>
    <p:extLst>
      <p:ext uri="{BB962C8B-B14F-4D97-AF65-F5344CB8AC3E}">
        <p14:creationId xmlns:p14="http://schemas.microsoft.com/office/powerpoint/2010/main" val="23033401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E31B67-0EF6-BCC0-B139-DE296836711A}"/>
              </a:ext>
            </a:extLst>
          </p:cNvPr>
          <p:cNvSpPr>
            <a:spLocks noGrp="1"/>
          </p:cNvSpPr>
          <p:nvPr>
            <p:ph type="title"/>
          </p:nvPr>
        </p:nvSpPr>
        <p:spPr/>
        <p:txBody>
          <a:bodyPr/>
          <a:lstStyle/>
          <a:p>
            <a:r>
              <a:rPr lang="en-GB" dirty="0"/>
              <a:t>Comparison results 3-2</a:t>
            </a:r>
          </a:p>
        </p:txBody>
      </p:sp>
      <p:sp>
        <p:nvSpPr>
          <p:cNvPr id="4" name="Date Placeholder 3">
            <a:extLst>
              <a:ext uri="{FF2B5EF4-FFF2-40B4-BE49-F238E27FC236}">
                <a16:creationId xmlns:a16="http://schemas.microsoft.com/office/drawing/2014/main" id="{83C19E46-EE45-7450-41A7-D10EC7C01960}"/>
              </a:ext>
            </a:extLst>
          </p:cNvPr>
          <p:cNvSpPr>
            <a:spLocks noGrp="1"/>
          </p:cNvSpPr>
          <p:nvPr>
            <p:ph type="dt" sz="half" idx="10"/>
          </p:nvPr>
        </p:nvSpPr>
        <p:spPr>
          <a:xfrm>
            <a:off x="3343275" y="246857"/>
            <a:ext cx="6183984" cy="457200"/>
          </a:xfrm>
        </p:spPr>
        <p:txBody>
          <a:bodyPr/>
          <a:lstStyle/>
          <a:p>
            <a:r>
              <a:rPr lang="en-US" sz="2800" dirty="0">
                <a:solidFill>
                  <a:schemeClr val="bg1"/>
                </a:solidFill>
              </a:rPr>
              <a:t>Difference from ‘comparison mean</a:t>
            </a:r>
            <a:endParaRPr lang="en-GB" sz="2800" dirty="0">
              <a:solidFill>
                <a:schemeClr val="bg1"/>
              </a:solidFill>
            </a:endParaRPr>
          </a:p>
        </p:txBody>
      </p:sp>
      <p:sp>
        <p:nvSpPr>
          <p:cNvPr id="6" name="Slide Number Placeholder 5">
            <a:extLst>
              <a:ext uri="{FF2B5EF4-FFF2-40B4-BE49-F238E27FC236}">
                <a16:creationId xmlns:a16="http://schemas.microsoft.com/office/drawing/2014/main" id="{6E4A9AD2-DA86-36AB-9155-1FC20F8BB6AE}"/>
              </a:ext>
            </a:extLst>
          </p:cNvPr>
          <p:cNvSpPr>
            <a:spLocks noGrp="1"/>
          </p:cNvSpPr>
          <p:nvPr>
            <p:ph type="sldNum" sz="quarter" idx="12"/>
          </p:nvPr>
        </p:nvSpPr>
        <p:spPr/>
        <p:txBody>
          <a:bodyPr/>
          <a:lstStyle/>
          <a:p>
            <a:pPr>
              <a:defRPr/>
            </a:pPr>
            <a:r>
              <a:rPr lang="en-GB"/>
              <a:t>Page </a:t>
            </a:r>
            <a:fld id="{59FDA94B-CB4A-48B0-B640-2DFA04A59A2B}" type="slidenum">
              <a:rPr lang="en-GB" smtClean="0"/>
              <a:pPr>
                <a:defRPr/>
              </a:pPr>
              <a:t>21</a:t>
            </a:fld>
            <a:endParaRPr lang="en-GB" dirty="0"/>
          </a:p>
        </p:txBody>
      </p:sp>
      <p:sp>
        <p:nvSpPr>
          <p:cNvPr id="8" name="TextBox 7">
            <a:extLst>
              <a:ext uri="{FF2B5EF4-FFF2-40B4-BE49-F238E27FC236}">
                <a16:creationId xmlns:a16="http://schemas.microsoft.com/office/drawing/2014/main" id="{EC2ADBA2-0382-D45E-57BF-EB6D566A658C}"/>
              </a:ext>
            </a:extLst>
          </p:cNvPr>
          <p:cNvSpPr txBox="1"/>
          <p:nvPr/>
        </p:nvSpPr>
        <p:spPr>
          <a:xfrm>
            <a:off x="2121529" y="4852897"/>
            <a:ext cx="7962580" cy="1200329"/>
          </a:xfrm>
          <a:prstGeom prst="rect">
            <a:avLst/>
          </a:prstGeom>
          <a:noFill/>
        </p:spPr>
        <p:txBody>
          <a:bodyPr wrap="square" rtlCol="0">
            <a:spAutoFit/>
          </a:bodyPr>
          <a:lstStyle/>
          <a:p>
            <a:r>
              <a:rPr lang="en-GB" sz="1800" dirty="0"/>
              <a:t>Difference of SST measured by participants from the reference</a:t>
            </a:r>
          </a:p>
          <a:p>
            <a:endParaRPr lang="en-GB" sz="1800" dirty="0"/>
          </a:p>
          <a:p>
            <a:r>
              <a:rPr lang="en-GB" sz="1800" dirty="0"/>
              <a:t>Reference value is the mean of all participants (excluding KIT after 22 June)</a:t>
            </a:r>
          </a:p>
          <a:p>
            <a:r>
              <a:rPr lang="en-GB" sz="1800" dirty="0"/>
              <a:t>		Error bar denotes </a:t>
            </a:r>
            <a:r>
              <a:rPr lang="en-GB" sz="1800" i="1" dirty="0"/>
              <a:t>k</a:t>
            </a:r>
            <a:r>
              <a:rPr lang="en-GB" sz="1800" dirty="0"/>
              <a:t> = 2 uncertainty</a:t>
            </a:r>
          </a:p>
        </p:txBody>
      </p:sp>
      <p:pic>
        <p:nvPicPr>
          <p:cNvPr id="14" name="Content Placeholder 13">
            <a:extLst>
              <a:ext uri="{FF2B5EF4-FFF2-40B4-BE49-F238E27FC236}">
                <a16:creationId xmlns:a16="http://schemas.microsoft.com/office/drawing/2014/main" id="{4E89266E-6007-AC95-1B40-26D8EE145B6F}"/>
              </a:ext>
            </a:extLst>
          </p:cNvPr>
          <p:cNvPicPr>
            <a:picLocks noGrp="1" noChangeAspect="1"/>
          </p:cNvPicPr>
          <p:nvPr>
            <p:ph idx="1"/>
          </p:nvPr>
        </p:nvPicPr>
        <p:blipFill>
          <a:blip r:embed="rId2"/>
          <a:stretch>
            <a:fillRect/>
          </a:stretch>
        </p:blipFill>
        <p:spPr>
          <a:xfrm>
            <a:off x="1776882" y="798513"/>
            <a:ext cx="8651875" cy="4047002"/>
          </a:xfrm>
          <a:prstGeom prst="rect">
            <a:avLst/>
          </a:prstGeom>
        </p:spPr>
      </p:pic>
      <p:pic>
        <p:nvPicPr>
          <p:cNvPr id="3" name="Picture 2">
            <a:extLst>
              <a:ext uri="{FF2B5EF4-FFF2-40B4-BE49-F238E27FC236}">
                <a16:creationId xmlns:a16="http://schemas.microsoft.com/office/drawing/2014/main" id="{7B952C0D-9334-0962-3654-55F636076E99}"/>
              </a:ext>
            </a:extLst>
          </p:cNvPr>
          <p:cNvPicPr>
            <a:picLocks noChangeAspect="1"/>
          </p:cNvPicPr>
          <p:nvPr/>
        </p:nvPicPr>
        <p:blipFill>
          <a:blip r:embed="rId3"/>
          <a:stretch>
            <a:fillRect/>
          </a:stretch>
        </p:blipFill>
        <p:spPr>
          <a:xfrm>
            <a:off x="261774" y="94156"/>
            <a:ext cx="2428875" cy="833438"/>
          </a:xfrm>
          <a:prstGeom prst="rect">
            <a:avLst/>
          </a:prstGeom>
        </p:spPr>
      </p:pic>
    </p:spTree>
    <p:extLst>
      <p:ext uri="{BB962C8B-B14F-4D97-AF65-F5344CB8AC3E}">
        <p14:creationId xmlns:p14="http://schemas.microsoft.com/office/powerpoint/2010/main" val="21426863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9CE274-3B19-2AD1-E9AD-3F274532BA12}"/>
              </a:ext>
            </a:extLst>
          </p:cNvPr>
          <p:cNvSpPr>
            <a:spLocks noGrp="1"/>
          </p:cNvSpPr>
          <p:nvPr>
            <p:ph type="title"/>
          </p:nvPr>
        </p:nvSpPr>
        <p:spPr>
          <a:xfrm>
            <a:off x="4336330" y="152400"/>
            <a:ext cx="10363200" cy="1143000"/>
          </a:xfrm>
        </p:spPr>
        <p:txBody>
          <a:bodyPr/>
          <a:lstStyle/>
          <a:p>
            <a:r>
              <a:rPr lang="en-GB" sz="3200" dirty="0">
                <a:solidFill>
                  <a:schemeClr val="bg1"/>
                </a:solidFill>
              </a:rPr>
              <a:t>conclusions</a:t>
            </a:r>
          </a:p>
        </p:txBody>
      </p:sp>
      <p:sp>
        <p:nvSpPr>
          <p:cNvPr id="3" name="Content Placeholder 2">
            <a:extLst>
              <a:ext uri="{FF2B5EF4-FFF2-40B4-BE49-F238E27FC236}">
                <a16:creationId xmlns:a16="http://schemas.microsoft.com/office/drawing/2014/main" id="{2005E898-203F-0334-8BAC-2CB33123E44C}"/>
              </a:ext>
            </a:extLst>
          </p:cNvPr>
          <p:cNvSpPr>
            <a:spLocks noGrp="1"/>
          </p:cNvSpPr>
          <p:nvPr>
            <p:ph idx="1"/>
          </p:nvPr>
        </p:nvSpPr>
        <p:spPr>
          <a:xfrm>
            <a:off x="1727881" y="1859962"/>
            <a:ext cx="8736238" cy="5116513"/>
          </a:xfrm>
        </p:spPr>
        <p:txBody>
          <a:bodyPr/>
          <a:lstStyle/>
          <a:p>
            <a:r>
              <a:rPr lang="en-GB" sz="2000" b="1" dirty="0"/>
              <a:t>Lab BB comparison</a:t>
            </a:r>
          </a:p>
          <a:p>
            <a:r>
              <a:rPr lang="en-GB" sz="2000" dirty="0"/>
              <a:t>	</a:t>
            </a:r>
            <a:r>
              <a:rPr lang="en-GB" sz="2000" dirty="0" err="1"/>
              <a:t>Landcal</a:t>
            </a:r>
            <a:r>
              <a:rPr lang="en-GB" sz="2000" dirty="0"/>
              <a:t> P80P BB uncertainties may be an overestimate.</a:t>
            </a:r>
          </a:p>
          <a:p>
            <a:endParaRPr lang="en-GB" sz="2000" dirty="0"/>
          </a:p>
          <a:p>
            <a:r>
              <a:rPr lang="en-GB" sz="2000" b="1" dirty="0"/>
              <a:t>Lab radiometer comparison</a:t>
            </a:r>
          </a:p>
          <a:p>
            <a:r>
              <a:rPr lang="en-GB" sz="2000" dirty="0"/>
              <a:t>	All radiometers underestimates uncertainties at and below 0 °C.</a:t>
            </a:r>
          </a:p>
          <a:p>
            <a:r>
              <a:rPr lang="en-GB" sz="2000" dirty="0"/>
              <a:t>	Possible systematic error in ISAR, increasing at lower temperature?</a:t>
            </a:r>
          </a:p>
          <a:p>
            <a:endParaRPr lang="en-GB" sz="2000" dirty="0"/>
          </a:p>
          <a:p>
            <a:r>
              <a:rPr lang="en-GB" sz="2000" b="1" dirty="0"/>
              <a:t>Field radiometer comparison</a:t>
            </a:r>
          </a:p>
          <a:p>
            <a:r>
              <a:rPr lang="en-GB" sz="2000" dirty="0"/>
              <a:t>	Two times larger temperature range of comparison, </a:t>
            </a:r>
          </a:p>
          <a:p>
            <a:r>
              <a:rPr lang="en-GB" sz="2000" dirty="0"/>
              <a:t>	    two times improvement in agreement from 2016 comparison</a:t>
            </a:r>
          </a:p>
          <a:p>
            <a:r>
              <a:rPr lang="en-GB" sz="2000" dirty="0"/>
              <a:t>		(in terms of mean of the difference from reference value)</a:t>
            </a:r>
          </a:p>
          <a:p>
            <a:r>
              <a:rPr lang="en-GB" sz="2000" dirty="0"/>
              <a:t>	An abrupt shift in KIT measurement went unnoticed.</a:t>
            </a:r>
          </a:p>
          <a:p>
            <a:r>
              <a:rPr lang="en-GB" sz="2000" dirty="0"/>
              <a:t>	</a:t>
            </a:r>
            <a:r>
              <a:rPr lang="en-GB" sz="2000" dirty="0">
                <a:sym typeface="Wingdings" panose="05000000000000000000" pitchFamily="2" charset="2"/>
              </a:rPr>
              <a:t> Internal reference BB (as in ISAR and </a:t>
            </a:r>
            <a:r>
              <a:rPr lang="en-GB" sz="2000" dirty="0" err="1">
                <a:sym typeface="Wingdings" panose="05000000000000000000" pitchFamily="2" charset="2"/>
              </a:rPr>
              <a:t>SISTeR</a:t>
            </a:r>
            <a:r>
              <a:rPr lang="en-GB" sz="2000" dirty="0">
                <a:sym typeface="Wingdings" panose="05000000000000000000" pitchFamily="2" charset="2"/>
              </a:rPr>
              <a:t>) is essential. </a:t>
            </a:r>
            <a:endParaRPr lang="en-GB" sz="2000" dirty="0"/>
          </a:p>
        </p:txBody>
      </p:sp>
      <p:sp>
        <p:nvSpPr>
          <p:cNvPr id="6" name="Slide Number Placeholder 5">
            <a:extLst>
              <a:ext uri="{FF2B5EF4-FFF2-40B4-BE49-F238E27FC236}">
                <a16:creationId xmlns:a16="http://schemas.microsoft.com/office/drawing/2014/main" id="{A097BE9F-5E7A-91CB-B497-7614ED9FCC2B}"/>
              </a:ext>
            </a:extLst>
          </p:cNvPr>
          <p:cNvSpPr>
            <a:spLocks noGrp="1"/>
          </p:cNvSpPr>
          <p:nvPr>
            <p:ph type="sldNum" sz="quarter" idx="12"/>
          </p:nvPr>
        </p:nvSpPr>
        <p:spPr/>
        <p:txBody>
          <a:bodyPr/>
          <a:lstStyle/>
          <a:p>
            <a:pPr>
              <a:defRPr/>
            </a:pPr>
            <a:r>
              <a:rPr lang="en-GB"/>
              <a:t>Page </a:t>
            </a:r>
            <a:fld id="{59FDA94B-CB4A-48B0-B640-2DFA04A59A2B}" type="slidenum">
              <a:rPr lang="en-GB" smtClean="0"/>
              <a:pPr>
                <a:defRPr/>
              </a:pPr>
              <a:t>22</a:t>
            </a:fld>
            <a:endParaRPr lang="en-GB" dirty="0"/>
          </a:p>
        </p:txBody>
      </p:sp>
      <p:pic>
        <p:nvPicPr>
          <p:cNvPr id="7" name="Picture 6">
            <a:extLst>
              <a:ext uri="{FF2B5EF4-FFF2-40B4-BE49-F238E27FC236}">
                <a16:creationId xmlns:a16="http://schemas.microsoft.com/office/drawing/2014/main" id="{D3511CEF-C1E3-0CB1-2907-4C6490310349}"/>
              </a:ext>
            </a:extLst>
          </p:cNvPr>
          <p:cNvPicPr>
            <a:picLocks noChangeAspect="1"/>
          </p:cNvPicPr>
          <p:nvPr/>
        </p:nvPicPr>
        <p:blipFill>
          <a:blip r:embed="rId2"/>
          <a:stretch>
            <a:fillRect/>
          </a:stretch>
        </p:blipFill>
        <p:spPr>
          <a:xfrm>
            <a:off x="261774" y="94156"/>
            <a:ext cx="2428875" cy="833438"/>
          </a:xfrm>
          <a:prstGeom prst="rect">
            <a:avLst/>
          </a:prstGeom>
        </p:spPr>
      </p:pic>
    </p:spTree>
    <p:extLst>
      <p:ext uri="{BB962C8B-B14F-4D97-AF65-F5344CB8AC3E}">
        <p14:creationId xmlns:p14="http://schemas.microsoft.com/office/powerpoint/2010/main" val="26366271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383541-6E83-4173-8205-D37EABF6E3CE}"/>
              </a:ext>
            </a:extLst>
          </p:cNvPr>
          <p:cNvSpPr>
            <a:spLocks noGrp="1"/>
          </p:cNvSpPr>
          <p:nvPr>
            <p:ph type="title"/>
          </p:nvPr>
        </p:nvSpPr>
        <p:spPr/>
        <p:txBody>
          <a:bodyPr/>
          <a:lstStyle/>
          <a:p>
            <a:r>
              <a:rPr lang="en-GB" dirty="0"/>
              <a:t>Solar spectral Irradiance</a:t>
            </a:r>
          </a:p>
        </p:txBody>
      </p:sp>
      <p:pic>
        <p:nvPicPr>
          <p:cNvPr id="4" name="Picture 3">
            <a:extLst>
              <a:ext uri="{FF2B5EF4-FFF2-40B4-BE49-F238E27FC236}">
                <a16:creationId xmlns:a16="http://schemas.microsoft.com/office/drawing/2014/main" id="{59F52A62-BA79-4505-88A8-E5DF906ACAA7}"/>
              </a:ext>
            </a:extLst>
          </p:cNvPr>
          <p:cNvPicPr>
            <a:picLocks noChangeAspect="1"/>
          </p:cNvPicPr>
          <p:nvPr/>
        </p:nvPicPr>
        <p:blipFill>
          <a:blip r:embed="rId3"/>
          <a:stretch>
            <a:fillRect/>
          </a:stretch>
        </p:blipFill>
        <p:spPr>
          <a:xfrm>
            <a:off x="5979559" y="1172350"/>
            <a:ext cx="6304908" cy="3109701"/>
          </a:xfrm>
          <a:prstGeom prst="rect">
            <a:avLst/>
          </a:prstGeom>
        </p:spPr>
      </p:pic>
      <p:pic>
        <p:nvPicPr>
          <p:cNvPr id="6" name="Picture 5">
            <a:extLst>
              <a:ext uri="{FF2B5EF4-FFF2-40B4-BE49-F238E27FC236}">
                <a16:creationId xmlns:a16="http://schemas.microsoft.com/office/drawing/2014/main" id="{D30CB47C-344F-4EE8-BEA9-893947D00D61}"/>
              </a:ext>
            </a:extLst>
          </p:cNvPr>
          <p:cNvPicPr>
            <a:picLocks noChangeAspect="1"/>
          </p:cNvPicPr>
          <p:nvPr/>
        </p:nvPicPr>
        <p:blipFill>
          <a:blip r:embed="rId4"/>
          <a:stretch>
            <a:fillRect/>
          </a:stretch>
        </p:blipFill>
        <p:spPr>
          <a:xfrm>
            <a:off x="176048" y="908119"/>
            <a:ext cx="4461289" cy="2711281"/>
          </a:xfrm>
          <a:prstGeom prst="rect">
            <a:avLst/>
          </a:prstGeom>
        </p:spPr>
      </p:pic>
      <p:pic>
        <p:nvPicPr>
          <p:cNvPr id="8" name="Picture 7">
            <a:extLst>
              <a:ext uri="{FF2B5EF4-FFF2-40B4-BE49-F238E27FC236}">
                <a16:creationId xmlns:a16="http://schemas.microsoft.com/office/drawing/2014/main" id="{4B597EC8-94AF-4088-A1C5-3EFEE0E196F8}"/>
              </a:ext>
            </a:extLst>
          </p:cNvPr>
          <p:cNvPicPr>
            <a:picLocks noChangeAspect="1"/>
          </p:cNvPicPr>
          <p:nvPr/>
        </p:nvPicPr>
        <p:blipFill>
          <a:blip r:embed="rId5"/>
          <a:stretch>
            <a:fillRect/>
          </a:stretch>
        </p:blipFill>
        <p:spPr>
          <a:xfrm>
            <a:off x="176048" y="3619400"/>
            <a:ext cx="4461289" cy="2918958"/>
          </a:xfrm>
          <a:prstGeom prst="rect">
            <a:avLst/>
          </a:prstGeom>
        </p:spPr>
      </p:pic>
      <p:sp>
        <p:nvSpPr>
          <p:cNvPr id="9" name="TextBox 8">
            <a:extLst>
              <a:ext uri="{FF2B5EF4-FFF2-40B4-BE49-F238E27FC236}">
                <a16:creationId xmlns:a16="http://schemas.microsoft.com/office/drawing/2014/main" id="{212412ED-3987-408C-AA8B-45F99F4F2F0D}"/>
              </a:ext>
            </a:extLst>
          </p:cNvPr>
          <p:cNvSpPr txBox="1"/>
          <p:nvPr/>
        </p:nvSpPr>
        <p:spPr>
          <a:xfrm>
            <a:off x="4989853" y="4282051"/>
            <a:ext cx="6914508" cy="2031325"/>
          </a:xfrm>
          <a:prstGeom prst="rect">
            <a:avLst/>
          </a:prstGeom>
          <a:noFill/>
        </p:spPr>
        <p:txBody>
          <a:bodyPr wrap="square" rtlCol="0">
            <a:spAutoFit/>
          </a:bodyPr>
          <a:lstStyle/>
          <a:p>
            <a:pPr marL="285750" indent="-285750">
              <a:buFont typeface="Arial" panose="020B0604020202020204" pitchFamily="34" charset="0"/>
              <a:buChar char="•"/>
            </a:pPr>
            <a:r>
              <a:rPr lang="en-GB" sz="1800" dirty="0"/>
              <a:t>Make clear on Cal/</a:t>
            </a:r>
            <a:r>
              <a:rPr lang="en-GB" sz="1800" dirty="0" err="1"/>
              <a:t>val</a:t>
            </a:r>
            <a:r>
              <a:rPr lang="en-GB" sz="1800" dirty="0"/>
              <a:t> portal importance of stating reference</a:t>
            </a:r>
          </a:p>
          <a:p>
            <a:pPr marL="285750" indent="-285750">
              <a:buFont typeface="Arial" panose="020B0604020202020204" pitchFamily="34" charset="0"/>
              <a:buChar char="•"/>
            </a:pPr>
            <a:endParaRPr lang="en-GB" sz="1800" dirty="0"/>
          </a:p>
          <a:p>
            <a:pPr marL="285750" indent="-285750">
              <a:buFont typeface="Arial" panose="020B0604020202020204" pitchFamily="34" charset="0"/>
              <a:buChar char="•"/>
            </a:pPr>
            <a:r>
              <a:rPr lang="en-GB" sz="1800" dirty="0"/>
              <a:t>Make visible potential biases with using </a:t>
            </a:r>
            <a:r>
              <a:rPr lang="en-GB" sz="1800" dirty="0" err="1"/>
              <a:t>Modtran</a:t>
            </a:r>
            <a:r>
              <a:rPr lang="en-GB" sz="1800" dirty="0"/>
              <a:t> base values</a:t>
            </a:r>
          </a:p>
          <a:p>
            <a:pPr lvl="3"/>
            <a:r>
              <a:rPr lang="en-GB" sz="1800" dirty="0"/>
              <a:t>       - Look to encourage </a:t>
            </a:r>
            <a:r>
              <a:rPr lang="en-GB" sz="1800" dirty="0" err="1"/>
              <a:t>Modtran</a:t>
            </a:r>
            <a:r>
              <a:rPr lang="en-GB" sz="1800" dirty="0"/>
              <a:t> team to include TSIS spectrum</a:t>
            </a:r>
          </a:p>
          <a:p>
            <a:pPr lvl="3"/>
            <a:endParaRPr lang="en-GB" sz="1800" dirty="0"/>
          </a:p>
          <a:p>
            <a:pPr marL="285750" indent="-285750">
              <a:buFont typeface="Arial" panose="020B0604020202020204" pitchFamily="34" charset="0"/>
              <a:buChar char="•"/>
            </a:pPr>
            <a:r>
              <a:rPr lang="en-GB" sz="1800" b="1" dirty="0"/>
              <a:t>Hold workshop to discuss impact on reporting sensor </a:t>
            </a:r>
            <a:r>
              <a:rPr lang="en-GB" sz="1800" b="1" dirty="0" err="1"/>
              <a:t>cal</a:t>
            </a:r>
            <a:r>
              <a:rPr lang="en-GB" sz="1800" b="1" dirty="0"/>
              <a:t> particularly updating operational sensors</a:t>
            </a:r>
          </a:p>
        </p:txBody>
      </p:sp>
    </p:spTree>
    <p:extLst>
      <p:ext uri="{BB962C8B-B14F-4D97-AF65-F5344CB8AC3E}">
        <p14:creationId xmlns:p14="http://schemas.microsoft.com/office/powerpoint/2010/main" val="12426180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3F7DBF-4B17-FAF5-4D8A-0B3FEFA38FD7}"/>
              </a:ext>
            </a:extLst>
          </p:cNvPr>
          <p:cNvSpPr>
            <a:spLocks noGrp="1"/>
          </p:cNvSpPr>
          <p:nvPr>
            <p:ph type="title"/>
          </p:nvPr>
        </p:nvSpPr>
        <p:spPr/>
        <p:txBody>
          <a:bodyPr/>
          <a:lstStyle/>
          <a:p>
            <a:r>
              <a:rPr lang="en-GB" sz="3200" dirty="0"/>
              <a:t>CEOS Reference solar Irradiance Spectrum</a:t>
            </a:r>
          </a:p>
        </p:txBody>
      </p:sp>
      <p:sp>
        <p:nvSpPr>
          <p:cNvPr id="4" name="TextBox 3">
            <a:extLst>
              <a:ext uri="{FF2B5EF4-FFF2-40B4-BE49-F238E27FC236}">
                <a16:creationId xmlns:a16="http://schemas.microsoft.com/office/drawing/2014/main" id="{FB2F6511-D820-72FD-3FAD-3241D1D9B634}"/>
              </a:ext>
            </a:extLst>
          </p:cNvPr>
          <p:cNvSpPr txBox="1"/>
          <p:nvPr/>
        </p:nvSpPr>
        <p:spPr>
          <a:xfrm>
            <a:off x="1366885" y="1147991"/>
            <a:ext cx="9153427" cy="4993931"/>
          </a:xfrm>
          <a:prstGeom prst="rect">
            <a:avLst/>
          </a:prstGeom>
          <a:noFill/>
        </p:spPr>
        <p:txBody>
          <a:bodyPr wrap="square">
            <a:spAutoFit/>
          </a:bodyPr>
          <a:lstStyle/>
          <a:p>
            <a:pPr>
              <a:lnSpc>
                <a:spcPct val="107000"/>
              </a:lnSpc>
              <a:spcAft>
                <a:spcPts val="800"/>
              </a:spcAft>
            </a:pPr>
            <a:r>
              <a:rPr lang="en-GB" sz="2000" b="1" dirty="0">
                <a:solidFill>
                  <a:srgbClr val="333333"/>
                </a:solidFill>
                <a:effectLst/>
                <a:latin typeface="Segoe UI" panose="020B0502040204020203" pitchFamily="34" charset="0"/>
                <a:ea typeface="Calibri" panose="020F0502020204030204" pitchFamily="34" charset="0"/>
                <a:cs typeface="Times New Roman" panose="02020603050405020304" pitchFamily="18" charset="0"/>
              </a:rPr>
              <a:t>CEOS Recommendation on use of a solar Irradiance spectrum for EO applications</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2000" dirty="0">
                <a:solidFill>
                  <a:srgbClr val="333333"/>
                </a:solidFill>
                <a:effectLst/>
                <a:latin typeface="Segoe UI" panose="020B0502040204020203" pitchFamily="34" charset="0"/>
                <a:ea typeface="Calibri" panose="020F0502020204030204" pitchFamily="34" charset="0"/>
                <a:cs typeface="Times New Roman" panose="02020603050405020304" pitchFamily="18" charset="0"/>
              </a:rPr>
              <a:t>CEOS recommends that wherever a reference solar irradiance spectrum is used in an Earth Observation application, the choice of that spectrum and a link to an accessible, processable version of that spectrum should be included with any documentation associated with its use, ideally integrated in the metadata.  The methodology used to convolve the chosen solar irradiance spectrum with that of other EO data and the associated uncertainty should also be documented and made available.</a:t>
            </a:r>
          </a:p>
          <a:p>
            <a:pPr>
              <a:lnSpc>
                <a:spcPct val="107000"/>
              </a:lnSpc>
              <a:spcAft>
                <a:spcPts val="800"/>
              </a:spcAft>
            </a:pP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2000" dirty="0">
                <a:solidFill>
                  <a:srgbClr val="333333"/>
                </a:solidFill>
                <a:effectLst/>
                <a:latin typeface="Segoe UI" panose="020B0502040204020203" pitchFamily="34" charset="0"/>
                <a:ea typeface="Calibri" panose="020F0502020204030204" pitchFamily="34" charset="0"/>
                <a:cs typeface="Times New Roman" panose="02020603050405020304" pitchFamily="18" charset="0"/>
              </a:rPr>
              <a:t>For the purposes of harmonisation and interoperability, CEOS further recommends the use of its reference spectrum and where this is not done that a calculation indicating the difference of the chosen spectrum to that of the CEOS reference spectrum be made available.</a:t>
            </a:r>
            <a:r>
              <a:rPr lang="en-GB" sz="2000" b="1" dirty="0">
                <a:solidFill>
                  <a:srgbClr val="333333"/>
                </a:solidFill>
                <a:effectLst/>
                <a:latin typeface="Segoe UI" panose="020B0502040204020203" pitchFamily="34" charset="0"/>
                <a:ea typeface="Calibri" panose="020F0502020204030204" pitchFamily="34" charset="0"/>
                <a:cs typeface="Times New Roman" panose="02020603050405020304" pitchFamily="18" charset="0"/>
              </a:rPr>
              <a:t> </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222982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461CD9-B724-1A21-4139-B608A305E467}"/>
              </a:ext>
            </a:extLst>
          </p:cNvPr>
          <p:cNvSpPr>
            <a:spLocks noGrp="1"/>
          </p:cNvSpPr>
          <p:nvPr>
            <p:ph type="title"/>
          </p:nvPr>
        </p:nvSpPr>
        <p:spPr/>
        <p:txBody>
          <a:bodyPr/>
          <a:lstStyle/>
          <a:p>
            <a:r>
              <a:rPr lang="en-GB" dirty="0"/>
              <a:t>Lunar workshop</a:t>
            </a:r>
          </a:p>
        </p:txBody>
      </p:sp>
      <p:grpSp>
        <p:nvGrpSpPr>
          <p:cNvPr id="6" name="Group 5">
            <a:extLst>
              <a:ext uri="{FF2B5EF4-FFF2-40B4-BE49-F238E27FC236}">
                <a16:creationId xmlns:a16="http://schemas.microsoft.com/office/drawing/2014/main" id="{6DA29EA4-A8B3-86CA-B2D9-24266F9C6583}"/>
              </a:ext>
            </a:extLst>
          </p:cNvPr>
          <p:cNvGrpSpPr/>
          <p:nvPr/>
        </p:nvGrpSpPr>
        <p:grpSpPr>
          <a:xfrm>
            <a:off x="320511" y="1091966"/>
            <a:ext cx="7748169" cy="5324929"/>
            <a:chOff x="320511" y="1091966"/>
            <a:chExt cx="7748169" cy="5324929"/>
          </a:xfrm>
        </p:grpSpPr>
        <p:pic>
          <p:nvPicPr>
            <p:cNvPr id="4" name="Picture 3">
              <a:extLst>
                <a:ext uri="{FF2B5EF4-FFF2-40B4-BE49-F238E27FC236}">
                  <a16:creationId xmlns:a16="http://schemas.microsoft.com/office/drawing/2014/main" id="{46C3B7C5-DAE3-573B-F426-299295B74557}"/>
                </a:ext>
              </a:extLst>
            </p:cNvPr>
            <p:cNvPicPr>
              <a:picLocks noChangeAspect="1"/>
            </p:cNvPicPr>
            <p:nvPr/>
          </p:nvPicPr>
          <p:blipFill>
            <a:blip r:embed="rId2"/>
            <a:stretch>
              <a:fillRect/>
            </a:stretch>
          </p:blipFill>
          <p:spPr>
            <a:xfrm>
              <a:off x="320511" y="1091966"/>
              <a:ext cx="7748169" cy="5187904"/>
            </a:xfrm>
            <a:prstGeom prst="rect">
              <a:avLst/>
            </a:prstGeom>
          </p:spPr>
        </p:pic>
        <p:sp>
          <p:nvSpPr>
            <p:cNvPr id="5" name="Rectangle 4">
              <a:extLst>
                <a:ext uri="{FF2B5EF4-FFF2-40B4-BE49-F238E27FC236}">
                  <a16:creationId xmlns:a16="http://schemas.microsoft.com/office/drawing/2014/main" id="{E2E0E9BF-8451-1644-3070-62C69AA869B5}"/>
                </a:ext>
              </a:extLst>
            </p:cNvPr>
            <p:cNvSpPr/>
            <p:nvPr/>
          </p:nvSpPr>
          <p:spPr>
            <a:xfrm>
              <a:off x="6259398" y="5863472"/>
              <a:ext cx="1809282" cy="5534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8" name="TextBox 7">
            <a:extLst>
              <a:ext uri="{FF2B5EF4-FFF2-40B4-BE49-F238E27FC236}">
                <a16:creationId xmlns:a16="http://schemas.microsoft.com/office/drawing/2014/main" id="{2B93C5AD-291F-3CB3-F759-BCE62A1D3DA5}"/>
              </a:ext>
            </a:extLst>
          </p:cNvPr>
          <p:cNvSpPr txBox="1"/>
          <p:nvPr/>
        </p:nvSpPr>
        <p:spPr>
          <a:xfrm>
            <a:off x="8259893" y="3276248"/>
            <a:ext cx="3932107" cy="707886"/>
          </a:xfrm>
          <a:prstGeom prst="rect">
            <a:avLst/>
          </a:prstGeom>
          <a:noFill/>
        </p:spPr>
        <p:txBody>
          <a:bodyPr wrap="square">
            <a:spAutoFit/>
          </a:bodyPr>
          <a:lstStyle/>
          <a:p>
            <a:r>
              <a:rPr lang="en-GB" sz="2000" u="sng" dirty="0">
                <a:solidFill>
                  <a:srgbClr val="323232"/>
                </a:solidFill>
                <a:effectLst/>
                <a:latin typeface="Verdana" panose="020B0604030504040204" pitchFamily="34" charset="0"/>
                <a:ea typeface="Calibri" panose="020F0502020204030204" pitchFamily="34" charset="0"/>
                <a:cs typeface="Calibri" panose="020F0502020204030204" pitchFamily="34" charset="0"/>
                <a:hlinkClick r:id="rId3"/>
              </a:rPr>
              <a:t>https://www.eventsforce.net/lunarcalibrationws</a:t>
            </a:r>
            <a:endParaRPr lang="en-GB" sz="2000" dirty="0"/>
          </a:p>
        </p:txBody>
      </p:sp>
    </p:spTree>
    <p:extLst>
      <p:ext uri="{BB962C8B-B14F-4D97-AF65-F5344CB8AC3E}">
        <p14:creationId xmlns:p14="http://schemas.microsoft.com/office/powerpoint/2010/main" val="7475586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432BE4-C210-4573-AD94-086A9CC8F2CD}"/>
              </a:ext>
            </a:extLst>
          </p:cNvPr>
          <p:cNvSpPr>
            <a:spLocks noGrp="1"/>
          </p:cNvSpPr>
          <p:nvPr>
            <p:ph type="title"/>
          </p:nvPr>
        </p:nvSpPr>
        <p:spPr/>
        <p:txBody>
          <a:bodyPr/>
          <a:lstStyle/>
          <a:p>
            <a:r>
              <a:rPr lang="en-GB" dirty="0"/>
              <a:t>Summary</a:t>
            </a:r>
          </a:p>
        </p:txBody>
      </p:sp>
      <p:sp>
        <p:nvSpPr>
          <p:cNvPr id="4" name="TextBox 3">
            <a:extLst>
              <a:ext uri="{FF2B5EF4-FFF2-40B4-BE49-F238E27FC236}">
                <a16:creationId xmlns:a16="http://schemas.microsoft.com/office/drawing/2014/main" id="{FEB964C3-78D0-4BB1-9463-71D4B81AA70B}"/>
              </a:ext>
            </a:extLst>
          </p:cNvPr>
          <p:cNvSpPr txBox="1"/>
          <p:nvPr/>
        </p:nvSpPr>
        <p:spPr>
          <a:xfrm>
            <a:off x="476036" y="1067956"/>
            <a:ext cx="11239928" cy="5478423"/>
          </a:xfrm>
          <a:prstGeom prst="rect">
            <a:avLst/>
          </a:prstGeom>
          <a:noFill/>
        </p:spPr>
        <p:txBody>
          <a:bodyPr wrap="square" rtlCol="0">
            <a:spAutoFit/>
          </a:bodyPr>
          <a:lstStyle/>
          <a:p>
            <a:pPr marL="285750" indent="-285750">
              <a:buFont typeface="Arial" panose="020B0604020202020204" pitchFamily="34" charset="0"/>
              <a:buChar char="•"/>
            </a:pPr>
            <a:r>
              <a:rPr lang="en-GB" sz="1800" b="1" dirty="0">
                <a:solidFill>
                  <a:srgbClr val="0070C0"/>
                </a:solidFill>
              </a:rPr>
              <a:t>Looking for a volunteer (s) to take leadership of ‘image quality/geometric’ focus group</a:t>
            </a:r>
          </a:p>
          <a:p>
            <a:pPr lvl="3"/>
            <a:r>
              <a:rPr lang="en-GB" sz="1800" dirty="0"/>
              <a:t>	- Early meeting to define scope and priorities geolocation? Partnership with TM subgroup</a:t>
            </a:r>
          </a:p>
          <a:p>
            <a:pPr lvl="3"/>
            <a:endParaRPr lang="en-GB" sz="800" dirty="0"/>
          </a:p>
          <a:p>
            <a:pPr marL="285750" indent="-285750">
              <a:buFont typeface="Arial" panose="020B0604020202020204" pitchFamily="34" charset="0"/>
              <a:buChar char="•"/>
            </a:pPr>
            <a:r>
              <a:rPr lang="en-GB" sz="1800" dirty="0"/>
              <a:t>Volunteers to add to Vocabulary group </a:t>
            </a:r>
          </a:p>
          <a:p>
            <a:pPr marL="285750" indent="-285750">
              <a:buFont typeface="Arial" panose="020B0604020202020204" pitchFamily="34" charset="0"/>
              <a:buChar char="•"/>
            </a:pPr>
            <a:endParaRPr lang="en-GB" sz="1800" dirty="0"/>
          </a:p>
          <a:p>
            <a:pPr marL="285750" indent="-285750">
              <a:buFont typeface="Arial" panose="020B0604020202020204" pitchFamily="34" charset="0"/>
              <a:buChar char="•"/>
            </a:pPr>
            <a:r>
              <a:rPr lang="en-GB" sz="1800" b="1" dirty="0">
                <a:solidFill>
                  <a:srgbClr val="0070C0"/>
                </a:solidFill>
              </a:rPr>
              <a:t>Interoperability (radiometric) L1</a:t>
            </a:r>
          </a:p>
          <a:p>
            <a:r>
              <a:rPr lang="en-GB" sz="1800" dirty="0"/>
              <a:t>          – strategy to build a database for users to assess suitability for their application as first step</a:t>
            </a:r>
          </a:p>
          <a:p>
            <a:pPr marL="285750" indent="-285750">
              <a:buFont typeface="Arial" panose="020B0604020202020204" pitchFamily="34" charset="0"/>
              <a:buChar char="•"/>
            </a:pPr>
            <a:endParaRPr lang="en-GB" sz="1800" dirty="0"/>
          </a:p>
          <a:p>
            <a:pPr marL="285750" indent="-285750">
              <a:buFont typeface="Arial" panose="020B0604020202020204" pitchFamily="34" charset="0"/>
              <a:buChar char="•"/>
            </a:pPr>
            <a:endParaRPr lang="en-GB" sz="1800" dirty="0"/>
          </a:p>
          <a:p>
            <a:pPr marL="285750" indent="-285750">
              <a:buFont typeface="Arial" panose="020B0604020202020204" pitchFamily="34" charset="0"/>
              <a:buChar char="•"/>
            </a:pPr>
            <a:r>
              <a:rPr lang="en-GB" sz="1800" b="1" dirty="0">
                <a:solidFill>
                  <a:srgbClr val="0070C0"/>
                </a:solidFill>
              </a:rPr>
              <a:t>Uncertainties, Traceability – lot of interest further workshops include new space </a:t>
            </a:r>
          </a:p>
          <a:p>
            <a:pPr lvl="3"/>
            <a:r>
              <a:rPr lang="en-GB" sz="1800" dirty="0"/>
              <a:t>	- Engage with WGISS on strategies for communicating / appending per pixel </a:t>
            </a:r>
            <a:r>
              <a:rPr lang="en-GB" sz="1800" dirty="0" err="1"/>
              <a:t>Uc</a:t>
            </a:r>
            <a:endParaRPr lang="en-GB" sz="1800" dirty="0"/>
          </a:p>
          <a:p>
            <a:pPr lvl="3"/>
            <a:endParaRPr lang="en-GB" sz="1800" dirty="0"/>
          </a:p>
          <a:p>
            <a:pPr marL="285750" lvl="1" indent="-285750">
              <a:buFont typeface="Arial" panose="020B0604020202020204" pitchFamily="34" charset="0"/>
              <a:buChar char="•"/>
            </a:pPr>
            <a:r>
              <a:rPr lang="en-GB" sz="1800" b="1" dirty="0">
                <a:solidFill>
                  <a:srgbClr val="0070C0"/>
                </a:solidFill>
              </a:rPr>
              <a:t>LST </a:t>
            </a:r>
            <a:r>
              <a:rPr lang="en-GB" sz="1800" b="1" dirty="0" err="1">
                <a:solidFill>
                  <a:srgbClr val="0070C0"/>
                </a:solidFill>
              </a:rPr>
              <a:t>ToA</a:t>
            </a:r>
            <a:r>
              <a:rPr lang="en-GB" sz="1800" b="1" dirty="0">
                <a:solidFill>
                  <a:srgbClr val="0070C0"/>
                </a:solidFill>
              </a:rPr>
              <a:t> brightness temperature project to start with view to future operational network -</a:t>
            </a:r>
            <a:r>
              <a:rPr lang="en-GB" sz="1800" b="1" dirty="0">
                <a:solidFill>
                  <a:srgbClr val="FF0000"/>
                </a:solidFill>
              </a:rPr>
              <a:t>STARTED</a:t>
            </a:r>
          </a:p>
          <a:p>
            <a:pPr marL="285750" lvl="1" indent="-285750">
              <a:buFont typeface="Arial" panose="020B0604020202020204" pitchFamily="34" charset="0"/>
              <a:buChar char="•"/>
            </a:pPr>
            <a:endParaRPr lang="en-GB" sz="1800" dirty="0"/>
          </a:p>
          <a:p>
            <a:pPr marL="285750" lvl="1" indent="-285750">
              <a:buFont typeface="Arial" panose="020B0604020202020204" pitchFamily="34" charset="0"/>
              <a:buChar char="•"/>
            </a:pPr>
            <a:r>
              <a:rPr lang="en-GB" sz="1800" b="1" dirty="0">
                <a:solidFill>
                  <a:srgbClr val="0070C0"/>
                </a:solidFill>
              </a:rPr>
              <a:t>Solar Irradiance Spectrum </a:t>
            </a:r>
          </a:p>
          <a:p>
            <a:pPr lvl="2"/>
            <a:r>
              <a:rPr lang="en-GB" sz="1800" dirty="0"/>
              <a:t>         – large potential impact on changing to TSIS spectrum workshop discussion on how best to deal with it</a:t>
            </a:r>
          </a:p>
          <a:p>
            <a:pPr lvl="2"/>
            <a:r>
              <a:rPr lang="en-GB" sz="1800" dirty="0"/>
              <a:t>         - Initial discussion to establish examples on impact to define strategy</a:t>
            </a:r>
          </a:p>
          <a:p>
            <a:pPr lvl="2"/>
            <a:r>
              <a:rPr lang="en-GB" sz="1800" dirty="0"/>
              <a:t>	- follow-up with broader community e.g. operational services  	 	  </a:t>
            </a:r>
          </a:p>
          <a:p>
            <a:pPr marL="285750" lvl="1" indent="-285750">
              <a:buFont typeface="Arial" panose="020B0604020202020204" pitchFamily="34" charset="0"/>
              <a:buChar char="•"/>
            </a:pPr>
            <a:endParaRPr lang="en-GB" sz="1800" dirty="0"/>
          </a:p>
          <a:p>
            <a:pPr marL="285750" indent="-285750">
              <a:buFont typeface="Arial" panose="020B0604020202020204" pitchFamily="34" charset="0"/>
              <a:buChar char="•"/>
            </a:pPr>
            <a:endParaRPr lang="en-GB" sz="1800" dirty="0"/>
          </a:p>
        </p:txBody>
      </p:sp>
    </p:spTree>
    <p:extLst>
      <p:ext uri="{BB962C8B-B14F-4D97-AF65-F5344CB8AC3E}">
        <p14:creationId xmlns:p14="http://schemas.microsoft.com/office/powerpoint/2010/main" val="37415082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CBA0E07-01EF-4266-9147-642C14D789C4}"/>
              </a:ext>
            </a:extLst>
          </p:cNvPr>
          <p:cNvSpPr>
            <a:spLocks noGrp="1"/>
          </p:cNvSpPr>
          <p:nvPr>
            <p:ph type="title"/>
          </p:nvPr>
        </p:nvSpPr>
        <p:spPr/>
        <p:txBody>
          <a:bodyPr/>
          <a:lstStyle/>
          <a:p>
            <a:r>
              <a:rPr lang="en-GB" dirty="0"/>
              <a:t>IVOS: Vision</a:t>
            </a:r>
          </a:p>
        </p:txBody>
      </p:sp>
      <p:sp>
        <p:nvSpPr>
          <p:cNvPr id="4" name="Content Placeholder 2">
            <a:extLst>
              <a:ext uri="{FF2B5EF4-FFF2-40B4-BE49-F238E27FC236}">
                <a16:creationId xmlns:a16="http://schemas.microsoft.com/office/drawing/2014/main" id="{4C939342-E6D6-4349-A562-DCD4F5469C63}"/>
              </a:ext>
            </a:extLst>
          </p:cNvPr>
          <p:cNvSpPr>
            <a:spLocks noGrp="1"/>
          </p:cNvSpPr>
          <p:nvPr>
            <p:ph type="body" idx="1"/>
          </p:nvPr>
        </p:nvSpPr>
        <p:spPr>
          <a:xfrm>
            <a:off x="176048" y="954941"/>
            <a:ext cx="11495088" cy="4662488"/>
          </a:xfrm>
        </p:spPr>
        <p:txBody>
          <a:bodyPr/>
          <a:lstStyle/>
          <a:p>
            <a:pPr marL="0" indent="0">
              <a:buFontTx/>
              <a:buNone/>
              <a:defRPr/>
            </a:pPr>
            <a:r>
              <a:rPr lang="en-GB" sz="2400" b="1" i="1" dirty="0">
                <a:solidFill>
                  <a:srgbClr val="FF0000"/>
                </a:solidFill>
              </a:rPr>
              <a:t>To facilitate the provision of ‘fit for purpose’ information through enabling data interoperability and performance assessment through an ‘operational’ CEOS coordinated &amp; internationally harmonised Cal/Val infrastructure consistent with QA4EO principles.</a:t>
            </a:r>
          </a:p>
          <a:p>
            <a:pPr>
              <a:defRPr/>
            </a:pPr>
            <a:r>
              <a:rPr lang="en-GB" sz="2000" b="1" i="1" dirty="0"/>
              <a:t>Pre-flight characterisation &amp; calibration</a:t>
            </a:r>
          </a:p>
          <a:p>
            <a:pPr>
              <a:defRPr/>
            </a:pPr>
            <a:r>
              <a:rPr lang="en-GB" sz="2000" b="1" i="1" dirty="0"/>
              <a:t>Test – sites</a:t>
            </a:r>
          </a:p>
          <a:p>
            <a:pPr>
              <a:defRPr/>
            </a:pPr>
            <a:r>
              <a:rPr lang="en-GB" sz="2000" b="1" i="1" dirty="0"/>
              <a:t>Comparisons</a:t>
            </a:r>
          </a:p>
          <a:p>
            <a:pPr>
              <a:defRPr/>
            </a:pPr>
            <a:r>
              <a:rPr lang="en-GB" sz="2000" b="1" i="1" dirty="0"/>
              <a:t>Agreed methodologies</a:t>
            </a:r>
          </a:p>
          <a:p>
            <a:pPr>
              <a:defRPr/>
            </a:pPr>
            <a:r>
              <a:rPr lang="en-GB" sz="2000" b="1" i="1" dirty="0"/>
              <a:t>Community </a:t>
            </a:r>
            <a:r>
              <a:rPr lang="en-GB" sz="2000" b="1" i="1" u="sng" dirty="0"/>
              <a:t>Good </a:t>
            </a:r>
            <a:r>
              <a:rPr lang="en-GB" sz="2000" b="1" i="1" dirty="0"/>
              <a:t>Practises</a:t>
            </a:r>
          </a:p>
          <a:p>
            <a:pPr>
              <a:defRPr/>
            </a:pPr>
            <a:r>
              <a:rPr lang="en-GB" sz="2000" b="1" i="1" dirty="0"/>
              <a:t>Interchangeable/readable formats</a:t>
            </a:r>
          </a:p>
          <a:p>
            <a:pPr>
              <a:defRPr/>
            </a:pPr>
            <a:r>
              <a:rPr lang="en-GB" sz="2000" b="1" i="1" dirty="0"/>
              <a:t>Results/metadata - databases  </a:t>
            </a:r>
          </a:p>
          <a:p>
            <a:pPr>
              <a:defRPr/>
            </a:pPr>
            <a:r>
              <a:rPr lang="en-GB" sz="2000" b="1" i="1" dirty="0"/>
              <a:t>Shared learning</a:t>
            </a:r>
          </a:p>
          <a:p>
            <a:pPr>
              <a:defRPr/>
            </a:pPr>
            <a:r>
              <a:rPr lang="en-GB" sz="2000" b="1" i="1" dirty="0"/>
              <a:t>Recommendations as appropriate</a:t>
            </a:r>
          </a:p>
        </p:txBody>
      </p:sp>
      <p:sp>
        <p:nvSpPr>
          <p:cNvPr id="5" name="TextBox 3">
            <a:extLst>
              <a:ext uri="{FF2B5EF4-FFF2-40B4-BE49-F238E27FC236}">
                <a16:creationId xmlns:a16="http://schemas.microsoft.com/office/drawing/2014/main" id="{E2A9F83E-D75E-4209-A7AC-CB000BE9611B}"/>
              </a:ext>
            </a:extLst>
          </p:cNvPr>
          <p:cNvSpPr txBox="1">
            <a:spLocks noChangeArrowheads="1"/>
          </p:cNvSpPr>
          <p:nvPr/>
        </p:nvSpPr>
        <p:spPr bwMode="auto">
          <a:xfrm>
            <a:off x="176049" y="5949950"/>
            <a:ext cx="1201595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GB" altLang="en-US" sz="2000" b="1" dirty="0">
                <a:solidFill>
                  <a:srgbClr val="FF0000"/>
                </a:solidFill>
              </a:rPr>
              <a:t>Key Infrastructure to be established and maintained independent of sensor specific projects and/or agencies</a:t>
            </a:r>
          </a:p>
        </p:txBody>
      </p:sp>
    </p:spTree>
    <p:extLst>
      <p:ext uri="{BB962C8B-B14F-4D97-AF65-F5344CB8AC3E}">
        <p14:creationId xmlns:p14="http://schemas.microsoft.com/office/powerpoint/2010/main" val="32877367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p:cNvSpPr>
            <a:spLocks noGrp="1"/>
          </p:cNvSpPr>
          <p:nvPr>
            <p:ph type="title"/>
          </p:nvPr>
        </p:nvSpPr>
        <p:spPr>
          <a:xfrm>
            <a:off x="1021424" y="164975"/>
            <a:ext cx="4175125" cy="1143000"/>
          </a:xfrm>
        </p:spPr>
        <p:txBody>
          <a:bodyPr/>
          <a:lstStyle/>
          <a:p>
            <a:r>
              <a:rPr lang="en-GB" altLang="en-US" sz="3200" b="1" dirty="0">
                <a:solidFill>
                  <a:schemeClr val="bg1"/>
                </a:solidFill>
              </a:rPr>
              <a:t>Work plan</a:t>
            </a:r>
          </a:p>
        </p:txBody>
      </p:sp>
      <p:sp>
        <p:nvSpPr>
          <p:cNvPr id="67587" name="Content Placeholder 2"/>
          <p:cNvSpPr>
            <a:spLocks noGrp="1"/>
          </p:cNvSpPr>
          <p:nvPr>
            <p:ph idx="1"/>
          </p:nvPr>
        </p:nvSpPr>
        <p:spPr>
          <a:xfrm>
            <a:off x="1371600" y="1095376"/>
            <a:ext cx="9072562" cy="425199"/>
          </a:xfrm>
        </p:spPr>
        <p:txBody>
          <a:bodyPr/>
          <a:lstStyle/>
          <a:p>
            <a:r>
              <a:rPr lang="en-GB" altLang="en-US" sz="2000" b="1" dirty="0"/>
              <a:t>Structured into themes and led by ‘champions’ (Plus specific projects)</a:t>
            </a:r>
          </a:p>
          <a:p>
            <a:endParaRPr lang="en-GB" altLang="en-US" sz="2000" dirty="0"/>
          </a:p>
        </p:txBody>
      </p:sp>
      <p:sp>
        <p:nvSpPr>
          <p:cNvPr id="67588" name="TextBox 3"/>
          <p:cNvSpPr txBox="1">
            <a:spLocks noChangeArrowheads="1"/>
          </p:cNvSpPr>
          <p:nvPr/>
        </p:nvSpPr>
        <p:spPr bwMode="auto">
          <a:xfrm>
            <a:off x="665207" y="1614812"/>
            <a:ext cx="11061843" cy="2431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GB" altLang="en-US" sz="2000" dirty="0"/>
              <a:t>Land surface reflectance     		      - </a:t>
            </a:r>
            <a:r>
              <a:rPr lang="en-GB" altLang="en-US" sz="2000" dirty="0" err="1"/>
              <a:t>Czapler</a:t>
            </a:r>
            <a:r>
              <a:rPr lang="en-GB" altLang="en-US" sz="2000" dirty="0"/>
              <a:t> Myers  (U of Arizona  USA)</a:t>
            </a:r>
          </a:p>
          <a:p>
            <a:pPr eaLnBrk="1" hangingPunct="1">
              <a:spcBef>
                <a:spcPct val="0"/>
              </a:spcBef>
              <a:buFontTx/>
              <a:buNone/>
            </a:pPr>
            <a:endParaRPr lang="en-GB" altLang="en-US" sz="800" dirty="0"/>
          </a:p>
          <a:p>
            <a:pPr eaLnBrk="1" hangingPunct="1">
              <a:spcBef>
                <a:spcPct val="0"/>
              </a:spcBef>
              <a:buFontTx/>
              <a:buNone/>
            </a:pPr>
            <a:r>
              <a:rPr lang="en-GB" altLang="en-US" sz="2000" dirty="0"/>
              <a:t>Ocean colour (link to IOCCG, VC-OCR etc)	      - Murakami  (JAXA  JPN)</a:t>
            </a:r>
          </a:p>
          <a:p>
            <a:pPr eaLnBrk="1" hangingPunct="1">
              <a:spcBef>
                <a:spcPct val="0"/>
              </a:spcBef>
              <a:buFontTx/>
              <a:buNone/>
            </a:pPr>
            <a:endParaRPr lang="en-GB" altLang="en-US" sz="800" dirty="0"/>
          </a:p>
          <a:p>
            <a:pPr eaLnBrk="1" hangingPunct="1">
              <a:spcBef>
                <a:spcPct val="0"/>
              </a:spcBef>
              <a:buFontTx/>
              <a:buNone/>
            </a:pPr>
            <a:r>
              <a:rPr lang="en-GB" altLang="en-US" sz="2000" dirty="0"/>
              <a:t>Surface Temperature (link to VC-SST, GHRSST) - Corlett (</a:t>
            </a:r>
            <a:r>
              <a:rPr lang="en-GB" altLang="en-US" sz="2000" dirty="0" err="1"/>
              <a:t>Eumetsat</a:t>
            </a:r>
            <a:r>
              <a:rPr lang="en-GB" altLang="en-US" sz="2000" dirty="0"/>
              <a:t>)</a:t>
            </a:r>
          </a:p>
          <a:p>
            <a:pPr eaLnBrk="1" hangingPunct="1">
              <a:spcBef>
                <a:spcPct val="0"/>
              </a:spcBef>
              <a:buFontTx/>
              <a:buNone/>
            </a:pPr>
            <a:endParaRPr lang="en-GB" altLang="en-US" sz="800" dirty="0"/>
          </a:p>
          <a:p>
            <a:pPr eaLnBrk="1" hangingPunct="1">
              <a:spcBef>
                <a:spcPct val="0"/>
              </a:spcBef>
              <a:buFontTx/>
              <a:buNone/>
            </a:pPr>
            <a:r>
              <a:rPr lang="en-GB" altLang="en-US" sz="2000" dirty="0">
                <a:solidFill>
                  <a:srgbClr val="FF0000"/>
                </a:solidFill>
              </a:rPr>
              <a:t>Geo spatial image quality 	  		       - Helder (SDSU, USA) &amp; Viallefont (ONERA F) </a:t>
            </a:r>
          </a:p>
          <a:p>
            <a:pPr eaLnBrk="1" hangingPunct="1">
              <a:spcBef>
                <a:spcPct val="0"/>
              </a:spcBef>
              <a:buFontTx/>
              <a:buNone/>
            </a:pPr>
            <a:r>
              <a:rPr lang="en-GB" altLang="en-US" sz="2000" dirty="0">
                <a:solidFill>
                  <a:srgbClr val="FF0000"/>
                </a:solidFill>
              </a:rPr>
              <a:t>					        NEED TO REPLACE + hold meeting to define scope</a:t>
            </a:r>
          </a:p>
          <a:p>
            <a:pPr eaLnBrk="1" hangingPunct="1">
              <a:spcBef>
                <a:spcPct val="0"/>
              </a:spcBef>
              <a:buFontTx/>
              <a:buNone/>
            </a:pPr>
            <a:endParaRPr lang="en-GB" altLang="en-US" sz="800" dirty="0"/>
          </a:p>
          <a:p>
            <a:pPr eaLnBrk="1" hangingPunct="1">
              <a:spcBef>
                <a:spcPct val="0"/>
              </a:spcBef>
              <a:buFontTx/>
              <a:buNone/>
            </a:pPr>
            <a:r>
              <a:rPr lang="en-GB" altLang="en-US" sz="2000" dirty="0"/>
              <a:t> </a:t>
            </a:r>
          </a:p>
        </p:txBody>
      </p:sp>
      <p:sp>
        <p:nvSpPr>
          <p:cNvPr id="2" name="TextBox 1">
            <a:extLst>
              <a:ext uri="{FF2B5EF4-FFF2-40B4-BE49-F238E27FC236}">
                <a16:creationId xmlns:a16="http://schemas.microsoft.com/office/drawing/2014/main" id="{A6521772-E9BC-406F-8506-6D663835AA74}"/>
              </a:ext>
            </a:extLst>
          </p:cNvPr>
          <p:cNvSpPr txBox="1"/>
          <p:nvPr/>
        </p:nvSpPr>
        <p:spPr>
          <a:xfrm>
            <a:off x="2726148" y="4119803"/>
            <a:ext cx="6040780" cy="2246769"/>
          </a:xfrm>
          <a:prstGeom prst="rect">
            <a:avLst/>
          </a:prstGeom>
          <a:noFill/>
        </p:spPr>
        <p:txBody>
          <a:bodyPr wrap="square" rtlCol="0">
            <a:spAutoFit/>
          </a:bodyPr>
          <a:lstStyle/>
          <a:p>
            <a:pPr algn="ctr"/>
            <a:r>
              <a:rPr lang="en-GB" sz="1800" b="1" dirty="0"/>
              <a:t>PROJECTS</a:t>
            </a:r>
          </a:p>
          <a:p>
            <a:r>
              <a:rPr lang="en-GB" sz="1800" b="1" dirty="0">
                <a:solidFill>
                  <a:srgbClr val="0070C0"/>
                </a:solidFill>
              </a:rPr>
              <a:t>PICSCAR			P Henry (CNES)</a:t>
            </a:r>
          </a:p>
          <a:p>
            <a:r>
              <a:rPr lang="en-GB" sz="1800" b="1" dirty="0" err="1">
                <a:solidFill>
                  <a:srgbClr val="0070C0"/>
                </a:solidFill>
              </a:rPr>
              <a:t>RadCalNet</a:t>
            </a:r>
            <a:r>
              <a:rPr lang="en-GB" sz="1800" b="1" dirty="0">
                <a:solidFill>
                  <a:srgbClr val="0070C0"/>
                </a:solidFill>
              </a:rPr>
              <a:t>			M Bouvet  (ESA)</a:t>
            </a:r>
          </a:p>
          <a:p>
            <a:r>
              <a:rPr lang="en-GB" sz="1800" b="1" dirty="0">
                <a:solidFill>
                  <a:srgbClr val="0070C0"/>
                </a:solidFill>
              </a:rPr>
              <a:t>SST &amp; OC Comparisons		N Fox (NPL)</a:t>
            </a:r>
          </a:p>
          <a:p>
            <a:r>
              <a:rPr lang="en-GB" sz="1800" b="1" dirty="0">
                <a:solidFill>
                  <a:srgbClr val="0070C0"/>
                </a:solidFill>
              </a:rPr>
              <a:t>Vocabulary			E Woolliams (NPL)</a:t>
            </a:r>
          </a:p>
          <a:p>
            <a:r>
              <a:rPr lang="en-GB" sz="1800" b="1" dirty="0">
                <a:solidFill>
                  <a:srgbClr val="0070C0"/>
                </a:solidFill>
              </a:rPr>
              <a:t>Sensor pre-flight workshop	N Fox (NPL)</a:t>
            </a:r>
          </a:p>
          <a:p>
            <a:r>
              <a:rPr lang="en-GB" sz="1800" b="1" dirty="0">
                <a:solidFill>
                  <a:srgbClr val="0070C0"/>
                </a:solidFill>
              </a:rPr>
              <a:t>Uncertainty/traceability		S Hunt (NPL)</a:t>
            </a:r>
          </a:p>
          <a:p>
            <a:endParaRPr lang="en-GB" b="1" dirty="0"/>
          </a:p>
        </p:txBody>
      </p:sp>
    </p:spTree>
    <p:extLst>
      <p:ext uri="{BB962C8B-B14F-4D97-AF65-F5344CB8AC3E}">
        <p14:creationId xmlns:p14="http://schemas.microsoft.com/office/powerpoint/2010/main" val="16567532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6" name="TextBox 2"/>
          <p:cNvSpPr txBox="1">
            <a:spLocks noChangeArrowheads="1"/>
          </p:cNvSpPr>
          <p:nvPr/>
        </p:nvSpPr>
        <p:spPr bwMode="auto">
          <a:xfrm>
            <a:off x="246580" y="1019735"/>
            <a:ext cx="5489988" cy="6832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spcBef>
                <a:spcPct val="20000"/>
              </a:spcBef>
              <a:buChar char="•"/>
              <a:defRPr sz="3200">
                <a:solidFill>
                  <a:schemeClr val="tx1"/>
                </a:solidFill>
                <a:latin typeface="Times New Roman" pitchFamily="18" charset="0"/>
              </a:defRPr>
            </a:lvl1pPr>
            <a:lvl2pPr marL="800100" indent="-34290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ClrTx/>
              <a:buFontTx/>
              <a:buChar char="•"/>
              <a:defRPr/>
            </a:pPr>
            <a:r>
              <a:rPr lang="en-GB" altLang="en-US" sz="2000" dirty="0">
                <a:solidFill>
                  <a:srgbClr val="002569"/>
                </a:solidFill>
              </a:rPr>
              <a:t>IVOS 34 @ Reston, USA</a:t>
            </a:r>
          </a:p>
          <a:p>
            <a:pPr marL="0" indent="0" eaLnBrk="1" hangingPunct="1">
              <a:spcBef>
                <a:spcPct val="0"/>
              </a:spcBef>
              <a:buClrTx/>
              <a:buNone/>
              <a:defRPr/>
            </a:pPr>
            <a:r>
              <a:rPr lang="en-GB" altLang="en-US" sz="2000" dirty="0">
                <a:solidFill>
                  <a:srgbClr val="002569"/>
                </a:solidFill>
              </a:rPr>
              <a:t>      hosted by USGS Aug/Sep 2022</a:t>
            </a:r>
          </a:p>
          <a:p>
            <a:pPr marL="0" indent="0" eaLnBrk="1" hangingPunct="1">
              <a:spcBef>
                <a:spcPct val="0"/>
              </a:spcBef>
              <a:buClrTx/>
              <a:buNone/>
              <a:defRPr/>
            </a:pPr>
            <a:r>
              <a:rPr lang="en-GB" altLang="en-US" sz="2000" b="1" dirty="0"/>
              <a:t>(next meeting DLR </a:t>
            </a:r>
            <a:r>
              <a:rPr lang="en-GB" altLang="en-US" sz="2000" b="1" dirty="0" err="1"/>
              <a:t>Oberpfaffenhofen</a:t>
            </a:r>
            <a:r>
              <a:rPr lang="en-GB" altLang="en-US" sz="2000" b="1" dirty="0"/>
              <a:t>, Germany Sep 25-30 2023)</a:t>
            </a:r>
          </a:p>
          <a:p>
            <a:pPr eaLnBrk="1" hangingPunct="1">
              <a:spcBef>
                <a:spcPct val="0"/>
              </a:spcBef>
              <a:buClrTx/>
              <a:buFontTx/>
              <a:buChar char="•"/>
              <a:defRPr/>
            </a:pPr>
            <a:endParaRPr lang="en-GB" altLang="en-US" sz="2000" dirty="0">
              <a:solidFill>
                <a:srgbClr val="002569"/>
              </a:solidFill>
            </a:endParaRPr>
          </a:p>
          <a:p>
            <a:pPr eaLnBrk="1" hangingPunct="1">
              <a:spcBef>
                <a:spcPct val="0"/>
              </a:spcBef>
              <a:buClrTx/>
              <a:buFontTx/>
              <a:buChar char="•"/>
              <a:defRPr/>
            </a:pPr>
            <a:r>
              <a:rPr lang="en-GB" altLang="en-US" sz="2000" dirty="0">
                <a:solidFill>
                  <a:srgbClr val="002569"/>
                </a:solidFill>
              </a:rPr>
              <a:t>24 agency/orgs represented</a:t>
            </a:r>
          </a:p>
          <a:p>
            <a:pPr eaLnBrk="1" hangingPunct="1">
              <a:spcBef>
                <a:spcPct val="0"/>
              </a:spcBef>
              <a:buClrTx/>
              <a:buFontTx/>
              <a:buChar char="•"/>
              <a:defRPr/>
            </a:pPr>
            <a:endParaRPr lang="en-GB" altLang="en-US" sz="2000" dirty="0">
              <a:solidFill>
                <a:srgbClr val="002569"/>
              </a:solidFill>
            </a:endParaRPr>
          </a:p>
          <a:p>
            <a:pPr eaLnBrk="1" hangingPunct="1">
              <a:spcBef>
                <a:spcPct val="0"/>
              </a:spcBef>
              <a:buClrTx/>
              <a:buFontTx/>
              <a:buChar char="•"/>
              <a:defRPr/>
            </a:pPr>
            <a:r>
              <a:rPr lang="en-GB" altLang="en-US" sz="2000" dirty="0">
                <a:solidFill>
                  <a:srgbClr val="002569"/>
                </a:solidFill>
              </a:rPr>
              <a:t>34 attendees + 32 on-line  +31 OC topic</a:t>
            </a:r>
          </a:p>
          <a:p>
            <a:pPr eaLnBrk="1" hangingPunct="1">
              <a:spcBef>
                <a:spcPct val="0"/>
              </a:spcBef>
              <a:buClrTx/>
              <a:buFontTx/>
              <a:buChar char="•"/>
              <a:defRPr/>
            </a:pPr>
            <a:endParaRPr lang="en-GB" altLang="en-US" sz="2000" dirty="0">
              <a:solidFill>
                <a:srgbClr val="002569"/>
              </a:solidFill>
            </a:endParaRPr>
          </a:p>
          <a:p>
            <a:pPr eaLnBrk="1" hangingPunct="1">
              <a:spcBef>
                <a:spcPct val="0"/>
              </a:spcBef>
              <a:buClrTx/>
              <a:buFontTx/>
              <a:buChar char="•"/>
              <a:defRPr/>
            </a:pPr>
            <a:r>
              <a:rPr lang="en-GB" altLang="en-US" sz="2000" dirty="0">
                <a:solidFill>
                  <a:srgbClr val="002569"/>
                </a:solidFill>
              </a:rPr>
              <a:t>Most themes and topics (work-plan </a:t>
            </a:r>
          </a:p>
          <a:p>
            <a:pPr marL="0" indent="0" eaLnBrk="1" hangingPunct="1">
              <a:spcBef>
                <a:spcPct val="0"/>
              </a:spcBef>
              <a:buClrTx/>
              <a:buNone/>
              <a:defRPr/>
            </a:pPr>
            <a:r>
              <a:rPr lang="en-GB" altLang="en-US" sz="2000" dirty="0">
                <a:solidFill>
                  <a:srgbClr val="002569"/>
                </a:solidFill>
              </a:rPr>
              <a:t>            discussed or summarised)</a:t>
            </a:r>
          </a:p>
          <a:p>
            <a:pPr marL="0" indent="0" eaLnBrk="1" hangingPunct="1">
              <a:spcBef>
                <a:spcPct val="0"/>
              </a:spcBef>
              <a:buClrTx/>
              <a:buNone/>
              <a:defRPr/>
            </a:pPr>
            <a:r>
              <a:rPr lang="en-GB" altLang="en-US" sz="2000" dirty="0">
                <a:solidFill>
                  <a:srgbClr val="FF0000"/>
                </a:solidFill>
              </a:rPr>
              <a:t>Interim virtual discussions:</a:t>
            </a:r>
          </a:p>
          <a:p>
            <a:pPr eaLnBrk="1" hangingPunct="1">
              <a:spcBef>
                <a:spcPct val="0"/>
              </a:spcBef>
              <a:buClrTx/>
              <a:buFontTx/>
              <a:buChar char="•"/>
              <a:defRPr/>
            </a:pPr>
            <a:r>
              <a:rPr lang="en-GB" altLang="en-US" sz="2000" b="1" dirty="0">
                <a:solidFill>
                  <a:srgbClr val="9F2D20"/>
                </a:solidFill>
              </a:rPr>
              <a:t>SITSCOS workshop Sep 2019)</a:t>
            </a:r>
          </a:p>
          <a:p>
            <a:pPr eaLnBrk="1" hangingPunct="1">
              <a:spcBef>
                <a:spcPct val="0"/>
              </a:spcBef>
              <a:buClrTx/>
              <a:buFontTx/>
              <a:buChar char="•"/>
              <a:defRPr/>
            </a:pPr>
            <a:r>
              <a:rPr lang="en-GB" altLang="en-US" sz="2000" b="1" dirty="0">
                <a:solidFill>
                  <a:srgbClr val="9F2D20"/>
                </a:solidFill>
              </a:rPr>
              <a:t>Solar spec irradiance 2021</a:t>
            </a:r>
          </a:p>
          <a:p>
            <a:pPr eaLnBrk="1" hangingPunct="1">
              <a:spcBef>
                <a:spcPct val="0"/>
              </a:spcBef>
              <a:buClrTx/>
              <a:buFontTx/>
              <a:buChar char="•"/>
              <a:defRPr/>
            </a:pPr>
            <a:r>
              <a:rPr lang="en-GB" altLang="en-US" sz="2000" b="1" dirty="0" err="1">
                <a:solidFill>
                  <a:srgbClr val="9F2D20"/>
                </a:solidFill>
              </a:rPr>
              <a:t>Calval</a:t>
            </a:r>
            <a:r>
              <a:rPr lang="en-GB" altLang="en-US" sz="2000" b="1" dirty="0">
                <a:solidFill>
                  <a:srgbClr val="9F2D20"/>
                </a:solidFill>
              </a:rPr>
              <a:t> portal 2021</a:t>
            </a:r>
          </a:p>
          <a:p>
            <a:pPr eaLnBrk="1" hangingPunct="1">
              <a:spcBef>
                <a:spcPct val="0"/>
              </a:spcBef>
              <a:buClrTx/>
              <a:buFontTx/>
              <a:buChar char="•"/>
              <a:defRPr/>
            </a:pPr>
            <a:r>
              <a:rPr lang="en-GB" altLang="en-US" sz="2000" b="1" dirty="0">
                <a:solidFill>
                  <a:srgbClr val="9F2D20"/>
                </a:solidFill>
              </a:rPr>
              <a:t>ARD/Interoperability 2021</a:t>
            </a:r>
          </a:p>
          <a:p>
            <a:pPr eaLnBrk="1" hangingPunct="1">
              <a:spcBef>
                <a:spcPct val="0"/>
              </a:spcBef>
              <a:buClrTx/>
              <a:buFontTx/>
              <a:buChar char="•"/>
              <a:defRPr/>
            </a:pPr>
            <a:r>
              <a:rPr lang="en-GB" altLang="en-US" sz="2000" b="1" dirty="0">
                <a:solidFill>
                  <a:srgbClr val="9F2D20"/>
                </a:solidFill>
              </a:rPr>
              <a:t>PISCAR virtual 2021</a:t>
            </a:r>
          </a:p>
          <a:p>
            <a:pPr eaLnBrk="1" hangingPunct="1">
              <a:spcBef>
                <a:spcPct val="0"/>
              </a:spcBef>
              <a:buClrTx/>
              <a:buFontTx/>
              <a:buChar char="•"/>
              <a:defRPr/>
            </a:pPr>
            <a:endParaRPr lang="en-GB" altLang="en-US" sz="2000" b="1" dirty="0">
              <a:solidFill>
                <a:srgbClr val="9F2D20"/>
              </a:solidFill>
            </a:endParaRPr>
          </a:p>
          <a:p>
            <a:pPr eaLnBrk="1" hangingPunct="1">
              <a:spcBef>
                <a:spcPct val="0"/>
              </a:spcBef>
              <a:buClrTx/>
              <a:buFontTx/>
              <a:buChar char="•"/>
              <a:defRPr/>
            </a:pPr>
            <a:endParaRPr lang="en-GB" altLang="en-US" sz="2000" b="1" dirty="0">
              <a:solidFill>
                <a:srgbClr val="9F2D20"/>
              </a:solidFill>
            </a:endParaRPr>
          </a:p>
          <a:p>
            <a:pPr eaLnBrk="1" hangingPunct="1">
              <a:spcBef>
                <a:spcPct val="0"/>
              </a:spcBef>
              <a:buClrTx/>
              <a:buFontTx/>
              <a:buChar char="•"/>
              <a:defRPr/>
            </a:pPr>
            <a:endParaRPr lang="en-GB" altLang="en-US" sz="2000" b="1" dirty="0">
              <a:solidFill>
                <a:srgbClr val="9F2D20"/>
              </a:solidFill>
            </a:endParaRPr>
          </a:p>
          <a:p>
            <a:pPr eaLnBrk="1" hangingPunct="1">
              <a:spcBef>
                <a:spcPct val="0"/>
              </a:spcBef>
              <a:buClrTx/>
              <a:buFontTx/>
              <a:buChar char="•"/>
              <a:defRPr/>
            </a:pPr>
            <a:endParaRPr lang="en-GB" altLang="en-US" sz="1600" b="1" dirty="0">
              <a:solidFill>
                <a:srgbClr val="9F2D20"/>
              </a:solidFill>
            </a:endParaRPr>
          </a:p>
          <a:p>
            <a:pPr marL="85725" lvl="1" indent="92075" eaLnBrk="1" hangingPunct="1">
              <a:spcBef>
                <a:spcPct val="0"/>
              </a:spcBef>
              <a:buClrTx/>
              <a:buNone/>
              <a:defRPr/>
            </a:pPr>
            <a:endParaRPr lang="en-GB" altLang="en-US" sz="1800" b="1" dirty="0">
              <a:solidFill>
                <a:srgbClr val="C00000"/>
              </a:solidFill>
            </a:endParaRPr>
          </a:p>
          <a:p>
            <a:pPr lvl="1" eaLnBrk="1" hangingPunct="1">
              <a:spcBef>
                <a:spcPct val="0"/>
              </a:spcBef>
              <a:buClrTx/>
              <a:buFontTx/>
              <a:buChar char="•"/>
              <a:defRPr/>
            </a:pPr>
            <a:r>
              <a:rPr lang="en-GB" altLang="en-US" sz="400" b="1" dirty="0" err="1">
                <a:solidFill>
                  <a:srgbClr val="9F2D20"/>
                </a:solidFill>
              </a:rPr>
              <a:t>mett</a:t>
            </a:r>
            <a:endParaRPr lang="en-GB" altLang="en-US" sz="400" b="1" dirty="0">
              <a:solidFill>
                <a:srgbClr val="9F2D20"/>
              </a:solidFill>
            </a:endParaRPr>
          </a:p>
        </p:txBody>
      </p:sp>
      <p:sp>
        <p:nvSpPr>
          <p:cNvPr id="4" name="TextBox 3"/>
          <p:cNvSpPr txBox="1"/>
          <p:nvPr/>
        </p:nvSpPr>
        <p:spPr>
          <a:xfrm>
            <a:off x="5257801" y="3487505"/>
            <a:ext cx="6035510" cy="3354765"/>
          </a:xfrm>
          <a:prstGeom prst="rect">
            <a:avLst/>
          </a:prstGeom>
          <a:noFill/>
        </p:spPr>
        <p:txBody>
          <a:bodyPr wrap="square">
            <a:spAutoFit/>
          </a:bodyPr>
          <a:lstStyle/>
          <a:p>
            <a:pPr>
              <a:buClrTx/>
              <a:defRPr/>
            </a:pPr>
            <a:r>
              <a:rPr lang="en-GB" sz="1800" b="1" dirty="0">
                <a:solidFill>
                  <a:sysClr val="windowText" lastClr="000000"/>
                </a:solidFill>
              </a:rPr>
              <a:t>Special Projects:</a:t>
            </a:r>
          </a:p>
          <a:p>
            <a:pPr marL="342900" indent="-342900">
              <a:buClrTx/>
              <a:buFont typeface="Arial" panose="020B0604020202020204" pitchFamily="34" charset="0"/>
              <a:buChar char="•"/>
              <a:defRPr/>
            </a:pPr>
            <a:r>
              <a:rPr lang="en-GB" sz="1800" b="1" dirty="0" err="1">
                <a:solidFill>
                  <a:srgbClr val="9F2D20"/>
                </a:solidFill>
              </a:rPr>
              <a:t>RadCalNet</a:t>
            </a:r>
            <a:r>
              <a:rPr lang="en-GB" sz="1800" b="1" dirty="0">
                <a:solidFill>
                  <a:srgbClr val="9F2D20"/>
                </a:solidFill>
              </a:rPr>
              <a:t> team met  Mar 2019/Aug 22</a:t>
            </a:r>
          </a:p>
          <a:p>
            <a:pPr>
              <a:buClrTx/>
              <a:defRPr/>
            </a:pPr>
            <a:r>
              <a:rPr lang="en-GB" sz="1800" b="1" dirty="0">
                <a:solidFill>
                  <a:srgbClr val="9F2D20"/>
                </a:solidFill>
              </a:rPr>
              <a:t>    Various telecons since covid </a:t>
            </a:r>
            <a:r>
              <a:rPr lang="en-GB" sz="1800" b="1" dirty="0" err="1">
                <a:solidFill>
                  <a:srgbClr val="9F2D20"/>
                </a:solidFill>
              </a:rPr>
              <a:t>inc</a:t>
            </a:r>
            <a:r>
              <a:rPr lang="en-GB" sz="1800" b="1" dirty="0">
                <a:solidFill>
                  <a:srgbClr val="9F2D20"/>
                </a:solidFill>
              </a:rPr>
              <a:t> users workshop</a:t>
            </a:r>
          </a:p>
          <a:p>
            <a:pPr marL="342900" indent="-342900">
              <a:buClrTx/>
              <a:buFont typeface="Arial" panose="020B0604020202020204" pitchFamily="34" charset="0"/>
              <a:buChar char="•"/>
              <a:defRPr/>
            </a:pPr>
            <a:endParaRPr lang="en-GB" sz="1800" b="1" dirty="0">
              <a:solidFill>
                <a:srgbClr val="9F2D20"/>
              </a:solidFill>
            </a:endParaRPr>
          </a:p>
          <a:p>
            <a:pPr marL="342900" indent="-342900">
              <a:buClrTx/>
              <a:buFont typeface="Arial" panose="020B0604020202020204" pitchFamily="34" charset="0"/>
              <a:buChar char="•"/>
              <a:defRPr/>
            </a:pPr>
            <a:r>
              <a:rPr lang="en-GB" sz="1800" b="1" dirty="0">
                <a:solidFill>
                  <a:srgbClr val="9F2D20"/>
                </a:solidFill>
              </a:rPr>
              <a:t>Terminology task team established and active with WGCV</a:t>
            </a:r>
          </a:p>
          <a:p>
            <a:pPr marL="342900" indent="-342900">
              <a:buClrTx/>
              <a:buFont typeface="Arial" panose="020B0604020202020204" pitchFamily="34" charset="0"/>
              <a:buChar char="•"/>
              <a:defRPr/>
            </a:pPr>
            <a:endParaRPr lang="en-GB" b="1" dirty="0">
              <a:solidFill>
                <a:srgbClr val="9F2D20"/>
              </a:solidFill>
            </a:endParaRPr>
          </a:p>
          <a:p>
            <a:pPr marL="342900" indent="-342900">
              <a:buClrTx/>
              <a:buFont typeface="Arial" panose="020B0604020202020204" pitchFamily="34" charset="0"/>
              <a:buChar char="•"/>
              <a:defRPr/>
            </a:pPr>
            <a:r>
              <a:rPr lang="en-GB" sz="1800" b="1" dirty="0">
                <a:solidFill>
                  <a:srgbClr val="9F2D20"/>
                </a:solidFill>
              </a:rPr>
              <a:t>FRM4Veg Comparison (LPV) SRIX Jul 22</a:t>
            </a:r>
          </a:p>
          <a:p>
            <a:pPr marL="342900" indent="-342900">
              <a:buClrTx/>
              <a:buFont typeface="Arial" panose="020B0604020202020204" pitchFamily="34" charset="0"/>
              <a:buChar char="•"/>
              <a:defRPr/>
            </a:pPr>
            <a:endParaRPr lang="en-GB" sz="1800" b="1" dirty="0">
              <a:solidFill>
                <a:srgbClr val="9F2D20"/>
              </a:solidFill>
            </a:endParaRPr>
          </a:p>
          <a:p>
            <a:pPr marL="342900" indent="-342900">
              <a:buClrTx/>
              <a:buFont typeface="Arial" panose="020B0604020202020204" pitchFamily="34" charset="0"/>
              <a:buChar char="•"/>
              <a:defRPr/>
            </a:pPr>
            <a:r>
              <a:rPr lang="en-GB" sz="1800" b="1" dirty="0">
                <a:solidFill>
                  <a:srgbClr val="9F2D20"/>
                </a:solidFill>
              </a:rPr>
              <a:t>FRM4STS  comparison Jun 22</a:t>
            </a:r>
          </a:p>
          <a:p>
            <a:pPr marL="342900" indent="-342900">
              <a:buClrTx/>
              <a:buFont typeface="Arial" panose="020B0604020202020204" pitchFamily="34" charset="0"/>
              <a:buChar char="•"/>
              <a:defRPr/>
            </a:pPr>
            <a:endParaRPr lang="en-GB" sz="1800" b="1" dirty="0">
              <a:solidFill>
                <a:srgbClr val="9F2D20"/>
              </a:solidFill>
            </a:endParaRPr>
          </a:p>
          <a:p>
            <a:pPr marL="342900" indent="-342900">
              <a:buClrTx/>
              <a:buFont typeface="Arial" panose="020B0604020202020204" pitchFamily="34" charset="0"/>
              <a:buChar char="•"/>
              <a:defRPr/>
            </a:pPr>
            <a:endParaRPr lang="en-GB" sz="1800" b="1" dirty="0">
              <a:solidFill>
                <a:srgbClr val="9F2D20"/>
              </a:solidFill>
            </a:endParaRPr>
          </a:p>
        </p:txBody>
      </p:sp>
      <p:sp>
        <p:nvSpPr>
          <p:cNvPr id="2" name="TextBox 1"/>
          <p:cNvSpPr txBox="1"/>
          <p:nvPr/>
        </p:nvSpPr>
        <p:spPr>
          <a:xfrm>
            <a:off x="3505200" y="150964"/>
            <a:ext cx="4724400" cy="58477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latinLnBrk="1" hangingPunct="0">
              <a:buClrTx/>
              <a:defRPr/>
            </a:pPr>
            <a:r>
              <a:rPr lang="en-GB" sz="3200" b="1" dirty="0">
                <a:solidFill>
                  <a:srgbClr val="A7A7A7">
                    <a:lumMod val="20000"/>
                    <a:lumOff val="80000"/>
                  </a:srgbClr>
                </a:solidFill>
              </a:rPr>
              <a:t>Summary of activities</a:t>
            </a:r>
          </a:p>
        </p:txBody>
      </p:sp>
      <p:pic>
        <p:nvPicPr>
          <p:cNvPr id="6" name="Picture 5">
            <a:extLst>
              <a:ext uri="{FF2B5EF4-FFF2-40B4-BE49-F238E27FC236}">
                <a16:creationId xmlns:a16="http://schemas.microsoft.com/office/drawing/2014/main" id="{86B976E4-615C-45F2-8A7C-162977047D7B}"/>
              </a:ext>
            </a:extLst>
          </p:cNvPr>
          <p:cNvPicPr>
            <a:picLocks noChangeAspect="1"/>
          </p:cNvPicPr>
          <p:nvPr/>
        </p:nvPicPr>
        <p:blipFill>
          <a:blip r:embed="rId3"/>
          <a:stretch>
            <a:fillRect/>
          </a:stretch>
        </p:blipFill>
        <p:spPr>
          <a:xfrm>
            <a:off x="6136991" y="1121220"/>
            <a:ext cx="4383747" cy="2454149"/>
          </a:xfrm>
          <a:prstGeom prst="rect">
            <a:avLst/>
          </a:prstGeom>
        </p:spPr>
      </p:pic>
    </p:spTree>
    <p:extLst>
      <p:ext uri="{BB962C8B-B14F-4D97-AF65-F5344CB8AC3E}">
        <p14:creationId xmlns:p14="http://schemas.microsoft.com/office/powerpoint/2010/main" val="22996305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F841116-4870-46ED-B2C5-B4FC8F1227C4}"/>
              </a:ext>
            </a:extLst>
          </p:cNvPr>
          <p:cNvSpPr>
            <a:spLocks noGrp="1"/>
          </p:cNvSpPr>
          <p:nvPr>
            <p:ph type="body" idx="1"/>
          </p:nvPr>
        </p:nvSpPr>
        <p:spPr>
          <a:xfrm>
            <a:off x="176048" y="1097564"/>
            <a:ext cx="11495400" cy="4662871"/>
          </a:xfrm>
        </p:spPr>
        <p:txBody>
          <a:bodyPr/>
          <a:lstStyle/>
          <a:p>
            <a:r>
              <a:rPr lang="en-GB" dirty="0"/>
              <a:t>Vocabulary</a:t>
            </a:r>
          </a:p>
          <a:p>
            <a:r>
              <a:rPr lang="en-GB" dirty="0"/>
              <a:t>Cal/Val methods</a:t>
            </a:r>
          </a:p>
          <a:p>
            <a:r>
              <a:rPr lang="en-GB" dirty="0" err="1"/>
              <a:t>SITSats</a:t>
            </a:r>
            <a:r>
              <a:rPr lang="en-GB" dirty="0"/>
              <a:t> (SI traceable satellites)</a:t>
            </a:r>
          </a:p>
          <a:p>
            <a:r>
              <a:rPr lang="en-GB" dirty="0"/>
              <a:t>Ocean Colour special session (</a:t>
            </a:r>
            <a:r>
              <a:rPr lang="en-GB" dirty="0" err="1"/>
              <a:t>Zibordi</a:t>
            </a:r>
            <a:r>
              <a:rPr lang="en-GB" dirty="0"/>
              <a:t> retirement)</a:t>
            </a:r>
          </a:p>
          <a:p>
            <a:r>
              <a:rPr lang="en-GB" dirty="0"/>
              <a:t>PICS: Calibration and characterisation</a:t>
            </a:r>
          </a:p>
          <a:p>
            <a:r>
              <a:rPr lang="en-GB" dirty="0"/>
              <a:t>Sensor performance assessment and status</a:t>
            </a:r>
          </a:p>
          <a:p>
            <a:r>
              <a:rPr lang="en-GB" dirty="0"/>
              <a:t>Hyperspectral sensors</a:t>
            </a:r>
          </a:p>
          <a:p>
            <a:r>
              <a:rPr lang="en-GB" dirty="0"/>
              <a:t>Uncertainty, Traceability, interoperability: what and how</a:t>
            </a:r>
          </a:p>
          <a:p>
            <a:r>
              <a:rPr lang="en-GB" dirty="0"/>
              <a:t>CEOS WGCV projects/Actions: </a:t>
            </a:r>
          </a:p>
          <a:p>
            <a:pPr marL="50800" indent="0">
              <a:buNone/>
            </a:pPr>
            <a:r>
              <a:rPr lang="en-GB" dirty="0"/>
              <a:t>         - SST comparison, LST network, SITSCOS, Solar Irradiance</a:t>
            </a:r>
          </a:p>
          <a:p>
            <a:endParaRPr lang="en-GB" dirty="0"/>
          </a:p>
        </p:txBody>
      </p:sp>
      <p:sp>
        <p:nvSpPr>
          <p:cNvPr id="3" name="Title 2">
            <a:extLst>
              <a:ext uri="{FF2B5EF4-FFF2-40B4-BE49-F238E27FC236}">
                <a16:creationId xmlns:a16="http://schemas.microsoft.com/office/drawing/2014/main" id="{6143A55C-F12D-48C9-A507-DCC977533FC5}"/>
              </a:ext>
            </a:extLst>
          </p:cNvPr>
          <p:cNvSpPr>
            <a:spLocks noGrp="1"/>
          </p:cNvSpPr>
          <p:nvPr>
            <p:ph type="title"/>
          </p:nvPr>
        </p:nvSpPr>
        <p:spPr/>
        <p:txBody>
          <a:bodyPr/>
          <a:lstStyle/>
          <a:p>
            <a:r>
              <a:rPr lang="en-GB" dirty="0"/>
              <a:t>IVOS 34 Topics</a:t>
            </a:r>
          </a:p>
        </p:txBody>
      </p:sp>
    </p:spTree>
    <p:extLst>
      <p:ext uri="{BB962C8B-B14F-4D97-AF65-F5344CB8AC3E}">
        <p14:creationId xmlns:p14="http://schemas.microsoft.com/office/powerpoint/2010/main" val="17431530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8D3AD7-2754-417A-953B-F3740300BD32}"/>
              </a:ext>
            </a:extLst>
          </p:cNvPr>
          <p:cNvSpPr>
            <a:spLocks noGrp="1"/>
          </p:cNvSpPr>
          <p:nvPr>
            <p:ph type="title"/>
          </p:nvPr>
        </p:nvSpPr>
        <p:spPr/>
        <p:txBody>
          <a:bodyPr/>
          <a:lstStyle/>
          <a:p>
            <a:r>
              <a:rPr lang="en-GB" dirty="0"/>
              <a:t>vocabulary</a:t>
            </a:r>
          </a:p>
        </p:txBody>
      </p:sp>
      <p:sp>
        <p:nvSpPr>
          <p:cNvPr id="3" name="TextBox 2">
            <a:extLst>
              <a:ext uri="{FF2B5EF4-FFF2-40B4-BE49-F238E27FC236}">
                <a16:creationId xmlns:a16="http://schemas.microsoft.com/office/drawing/2014/main" id="{FF0972C5-05CD-41E3-B248-9D9DE83B5510}"/>
              </a:ext>
            </a:extLst>
          </p:cNvPr>
          <p:cNvSpPr txBox="1"/>
          <p:nvPr/>
        </p:nvSpPr>
        <p:spPr>
          <a:xfrm>
            <a:off x="398980" y="1397286"/>
            <a:ext cx="12119816" cy="3170099"/>
          </a:xfrm>
          <a:prstGeom prst="rect">
            <a:avLst/>
          </a:prstGeom>
          <a:noFill/>
        </p:spPr>
        <p:txBody>
          <a:bodyPr wrap="square" rtlCol="0">
            <a:spAutoFit/>
          </a:bodyPr>
          <a:lstStyle/>
          <a:p>
            <a:r>
              <a:rPr lang="en-GB" sz="2000" dirty="0"/>
              <a:t>Updated IVOS on progress of CEOS wide initiative   As per previous discussion)</a:t>
            </a:r>
          </a:p>
          <a:p>
            <a:endParaRPr lang="en-GB" sz="2000" dirty="0"/>
          </a:p>
          <a:p>
            <a:r>
              <a:rPr lang="en-GB" sz="2000" dirty="0"/>
              <a:t>Debated if some initial perceived priority words were in fact priorities:</a:t>
            </a:r>
          </a:p>
          <a:p>
            <a:endParaRPr lang="en-GB" sz="2000" dirty="0"/>
          </a:p>
          <a:p>
            <a:pPr marL="342900" indent="-342900">
              <a:buFontTx/>
              <a:buChar char="-"/>
            </a:pPr>
            <a:r>
              <a:rPr lang="en-GB" sz="2000" dirty="0"/>
              <a:t>Interoperability – do we actually think more helpful to keep definition relaxed to give more flexibility?</a:t>
            </a:r>
          </a:p>
          <a:p>
            <a:pPr marL="342900" lvl="3" indent="-342900">
              <a:buFontTx/>
              <a:buChar char="-"/>
            </a:pPr>
            <a:r>
              <a:rPr lang="en-GB" sz="2000" dirty="0"/>
              <a:t>Rather as a priority that we define what we need to do to enable it?</a:t>
            </a:r>
          </a:p>
          <a:p>
            <a:pPr marL="342900" indent="-342900">
              <a:buFontTx/>
              <a:buChar char="-"/>
            </a:pPr>
            <a:endParaRPr lang="en-GB" sz="2000" dirty="0"/>
          </a:p>
          <a:p>
            <a:pPr marL="342900" indent="-342900">
              <a:buFontTx/>
              <a:buChar char="-"/>
            </a:pPr>
            <a:r>
              <a:rPr lang="en-GB" sz="2000" dirty="0"/>
              <a:t> Same for ‘continuity’</a:t>
            </a:r>
          </a:p>
          <a:p>
            <a:pPr marL="342900" indent="-342900">
              <a:buFontTx/>
              <a:buChar char="-"/>
            </a:pPr>
            <a:endParaRPr lang="en-GB" sz="2000" dirty="0"/>
          </a:p>
          <a:p>
            <a:r>
              <a:rPr lang="en-GB" sz="2000" dirty="0"/>
              <a:t>Encouraged participation of interested parties to the CEOS task team</a:t>
            </a:r>
          </a:p>
        </p:txBody>
      </p:sp>
    </p:spTree>
    <p:extLst>
      <p:ext uri="{BB962C8B-B14F-4D97-AF65-F5344CB8AC3E}">
        <p14:creationId xmlns:p14="http://schemas.microsoft.com/office/powerpoint/2010/main" val="7714682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842365-337C-4EA5-AEEF-36BEE2AEA4E5}"/>
              </a:ext>
            </a:extLst>
          </p:cNvPr>
          <p:cNvSpPr>
            <a:spLocks noGrp="1"/>
          </p:cNvSpPr>
          <p:nvPr>
            <p:ph type="title"/>
          </p:nvPr>
        </p:nvSpPr>
        <p:spPr/>
        <p:txBody>
          <a:bodyPr/>
          <a:lstStyle/>
          <a:p>
            <a:r>
              <a:rPr lang="en-GB" dirty="0"/>
              <a:t>Cal/Val Methods: </a:t>
            </a:r>
            <a:r>
              <a:rPr lang="en-GB" sz="2800" dirty="0"/>
              <a:t>critical for L1 interoperability</a:t>
            </a:r>
          </a:p>
        </p:txBody>
      </p:sp>
      <p:pic>
        <p:nvPicPr>
          <p:cNvPr id="4" name="Picture 3">
            <a:extLst>
              <a:ext uri="{FF2B5EF4-FFF2-40B4-BE49-F238E27FC236}">
                <a16:creationId xmlns:a16="http://schemas.microsoft.com/office/drawing/2014/main" id="{37BA3421-C237-402C-BCC7-8C211D79C47B}"/>
              </a:ext>
            </a:extLst>
          </p:cNvPr>
          <p:cNvPicPr>
            <a:picLocks noChangeAspect="1"/>
          </p:cNvPicPr>
          <p:nvPr/>
        </p:nvPicPr>
        <p:blipFill>
          <a:blip r:embed="rId2"/>
          <a:stretch>
            <a:fillRect/>
          </a:stretch>
        </p:blipFill>
        <p:spPr>
          <a:xfrm>
            <a:off x="409682" y="1253447"/>
            <a:ext cx="3135090" cy="2358133"/>
          </a:xfrm>
          <a:prstGeom prst="rect">
            <a:avLst/>
          </a:prstGeom>
        </p:spPr>
      </p:pic>
      <p:pic>
        <p:nvPicPr>
          <p:cNvPr id="6" name="Picture 5">
            <a:extLst>
              <a:ext uri="{FF2B5EF4-FFF2-40B4-BE49-F238E27FC236}">
                <a16:creationId xmlns:a16="http://schemas.microsoft.com/office/drawing/2014/main" id="{763A7D9A-50CD-4A6A-B27B-6E42A4A9516E}"/>
              </a:ext>
            </a:extLst>
          </p:cNvPr>
          <p:cNvPicPr>
            <a:picLocks noChangeAspect="1"/>
          </p:cNvPicPr>
          <p:nvPr/>
        </p:nvPicPr>
        <p:blipFill>
          <a:blip r:embed="rId3"/>
          <a:stretch>
            <a:fillRect/>
          </a:stretch>
        </p:blipFill>
        <p:spPr>
          <a:xfrm>
            <a:off x="3681947" y="1315198"/>
            <a:ext cx="3934629" cy="2234629"/>
          </a:xfrm>
          <a:prstGeom prst="rect">
            <a:avLst/>
          </a:prstGeom>
        </p:spPr>
      </p:pic>
      <p:pic>
        <p:nvPicPr>
          <p:cNvPr id="8" name="Picture 7">
            <a:extLst>
              <a:ext uri="{FF2B5EF4-FFF2-40B4-BE49-F238E27FC236}">
                <a16:creationId xmlns:a16="http://schemas.microsoft.com/office/drawing/2014/main" id="{CFA63AED-BAE9-47C7-B425-DB5C6C8BA74F}"/>
              </a:ext>
            </a:extLst>
          </p:cNvPr>
          <p:cNvPicPr>
            <a:picLocks noChangeAspect="1"/>
          </p:cNvPicPr>
          <p:nvPr/>
        </p:nvPicPr>
        <p:blipFill>
          <a:blip r:embed="rId4"/>
          <a:stretch>
            <a:fillRect/>
          </a:stretch>
        </p:blipFill>
        <p:spPr>
          <a:xfrm>
            <a:off x="7753751" y="1253447"/>
            <a:ext cx="4268190" cy="2422236"/>
          </a:xfrm>
          <a:prstGeom prst="rect">
            <a:avLst/>
          </a:prstGeom>
        </p:spPr>
      </p:pic>
      <p:pic>
        <p:nvPicPr>
          <p:cNvPr id="10" name="Picture 9">
            <a:extLst>
              <a:ext uri="{FF2B5EF4-FFF2-40B4-BE49-F238E27FC236}">
                <a16:creationId xmlns:a16="http://schemas.microsoft.com/office/drawing/2014/main" id="{92569A13-8EE1-4355-B602-F05761B8CD7D}"/>
              </a:ext>
            </a:extLst>
          </p:cNvPr>
          <p:cNvPicPr>
            <a:picLocks noChangeAspect="1"/>
          </p:cNvPicPr>
          <p:nvPr/>
        </p:nvPicPr>
        <p:blipFill>
          <a:blip r:embed="rId5"/>
          <a:stretch>
            <a:fillRect/>
          </a:stretch>
        </p:blipFill>
        <p:spPr>
          <a:xfrm>
            <a:off x="319676" y="3880099"/>
            <a:ext cx="3962521" cy="2234629"/>
          </a:xfrm>
          <a:prstGeom prst="rect">
            <a:avLst/>
          </a:prstGeom>
        </p:spPr>
      </p:pic>
      <p:pic>
        <p:nvPicPr>
          <p:cNvPr id="12" name="Picture 11">
            <a:extLst>
              <a:ext uri="{FF2B5EF4-FFF2-40B4-BE49-F238E27FC236}">
                <a16:creationId xmlns:a16="http://schemas.microsoft.com/office/drawing/2014/main" id="{F962F990-357C-4AC2-BB5E-85E65E3CEFDE}"/>
              </a:ext>
            </a:extLst>
          </p:cNvPr>
          <p:cNvPicPr>
            <a:picLocks noChangeAspect="1"/>
          </p:cNvPicPr>
          <p:nvPr/>
        </p:nvPicPr>
        <p:blipFill>
          <a:blip r:embed="rId6"/>
          <a:stretch>
            <a:fillRect/>
          </a:stretch>
        </p:blipFill>
        <p:spPr>
          <a:xfrm>
            <a:off x="4493046" y="3586643"/>
            <a:ext cx="4845987" cy="2892710"/>
          </a:xfrm>
          <a:prstGeom prst="rect">
            <a:avLst/>
          </a:prstGeom>
        </p:spPr>
      </p:pic>
      <p:sp>
        <p:nvSpPr>
          <p:cNvPr id="13" name="TextBox 12">
            <a:extLst>
              <a:ext uri="{FF2B5EF4-FFF2-40B4-BE49-F238E27FC236}">
                <a16:creationId xmlns:a16="http://schemas.microsoft.com/office/drawing/2014/main" id="{204E4013-3AF1-4599-BDF0-E665F90CBC49}"/>
              </a:ext>
            </a:extLst>
          </p:cNvPr>
          <p:cNvSpPr txBox="1"/>
          <p:nvPr/>
        </p:nvSpPr>
        <p:spPr>
          <a:xfrm>
            <a:off x="9383005" y="4643470"/>
            <a:ext cx="2682908" cy="707886"/>
          </a:xfrm>
          <a:prstGeom prst="rect">
            <a:avLst/>
          </a:prstGeom>
          <a:noFill/>
        </p:spPr>
        <p:txBody>
          <a:bodyPr wrap="square" rtlCol="0">
            <a:spAutoFit/>
          </a:bodyPr>
          <a:lstStyle/>
          <a:p>
            <a:r>
              <a:rPr lang="en-GB" sz="2000" dirty="0"/>
              <a:t>PICS &amp; </a:t>
            </a:r>
            <a:r>
              <a:rPr lang="en-GB" sz="2000" dirty="0" err="1"/>
              <a:t>RadCalNet</a:t>
            </a:r>
            <a:r>
              <a:rPr lang="en-GB" sz="2000" dirty="0"/>
              <a:t> independent sessions</a:t>
            </a:r>
          </a:p>
        </p:txBody>
      </p:sp>
    </p:spTree>
    <p:extLst>
      <p:ext uri="{BB962C8B-B14F-4D97-AF65-F5344CB8AC3E}">
        <p14:creationId xmlns:p14="http://schemas.microsoft.com/office/powerpoint/2010/main" val="2148011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2CC26-0F28-4C36-802F-9F68D02B7EED}"/>
              </a:ext>
            </a:extLst>
          </p:cNvPr>
          <p:cNvSpPr>
            <a:spLocks noGrp="1"/>
          </p:cNvSpPr>
          <p:nvPr>
            <p:ph type="title"/>
          </p:nvPr>
        </p:nvSpPr>
        <p:spPr/>
        <p:txBody>
          <a:bodyPr/>
          <a:lstStyle/>
          <a:p>
            <a:r>
              <a:rPr lang="en-GB" dirty="0"/>
              <a:t>CV 17-01</a:t>
            </a:r>
          </a:p>
        </p:txBody>
      </p:sp>
      <p:sp>
        <p:nvSpPr>
          <p:cNvPr id="3" name="TextBox 2">
            <a:extLst>
              <a:ext uri="{FF2B5EF4-FFF2-40B4-BE49-F238E27FC236}">
                <a16:creationId xmlns:a16="http://schemas.microsoft.com/office/drawing/2014/main" id="{63EA59D0-A2B7-4ADB-A47D-666778E2FF59}"/>
              </a:ext>
            </a:extLst>
          </p:cNvPr>
          <p:cNvSpPr txBox="1"/>
          <p:nvPr/>
        </p:nvSpPr>
        <p:spPr>
          <a:xfrm>
            <a:off x="176048" y="1551398"/>
            <a:ext cx="11824168" cy="4401205"/>
          </a:xfrm>
          <a:prstGeom prst="rect">
            <a:avLst/>
          </a:prstGeom>
          <a:noFill/>
        </p:spPr>
        <p:txBody>
          <a:bodyPr wrap="square" rtlCol="0">
            <a:spAutoFit/>
          </a:bodyPr>
          <a:lstStyle/>
          <a:p>
            <a:r>
              <a:rPr lang="en-GB" sz="2000" b="1" dirty="0">
                <a:solidFill>
                  <a:srgbClr val="0070C0"/>
                </a:solidFill>
              </a:rPr>
              <a:t>Establish means to achieve L1 radiometric interoperability – A community reference</a:t>
            </a:r>
          </a:p>
          <a:p>
            <a:endParaRPr lang="en-GB" sz="2000" b="1" dirty="0">
              <a:solidFill>
                <a:srgbClr val="0070C0"/>
              </a:solidFill>
            </a:endParaRPr>
          </a:p>
          <a:p>
            <a:pPr marL="342900" indent="-342900">
              <a:buFont typeface="Arial" panose="020B0604020202020204" pitchFamily="34" charset="0"/>
              <a:buChar char="•"/>
            </a:pPr>
            <a:r>
              <a:rPr lang="en-GB" sz="2000" b="1" dirty="0">
                <a:solidFill>
                  <a:schemeClr val="tx1"/>
                </a:solidFill>
              </a:rPr>
              <a:t>Will create a template on Cal/Val portal (initially private) to record achievable uncertainties for different methods </a:t>
            </a:r>
          </a:p>
          <a:p>
            <a:pPr marL="342900" indent="-342900">
              <a:buFont typeface="Arial" panose="020B0604020202020204" pitchFamily="34" charset="0"/>
              <a:buChar char="•"/>
            </a:pPr>
            <a:endParaRPr lang="en-GB" sz="2000" b="1" dirty="0">
              <a:solidFill>
                <a:schemeClr val="tx1"/>
              </a:solidFill>
            </a:endParaRPr>
          </a:p>
          <a:p>
            <a:pPr marL="342900" indent="-342900">
              <a:buFont typeface="Arial" panose="020B0604020202020204" pitchFamily="34" charset="0"/>
              <a:buChar char="•"/>
            </a:pPr>
            <a:r>
              <a:rPr lang="en-GB" sz="2000" b="1" dirty="0">
                <a:solidFill>
                  <a:schemeClr val="tx1"/>
                </a:solidFill>
              </a:rPr>
              <a:t>IVOS team to populate template</a:t>
            </a:r>
          </a:p>
          <a:p>
            <a:pPr marL="342900" indent="-342900">
              <a:buFont typeface="Arial" panose="020B0604020202020204" pitchFamily="34" charset="0"/>
              <a:buChar char="•"/>
            </a:pPr>
            <a:endParaRPr lang="en-GB" sz="2000" b="1" dirty="0">
              <a:solidFill>
                <a:schemeClr val="tx1"/>
              </a:solidFill>
            </a:endParaRPr>
          </a:p>
          <a:p>
            <a:pPr marL="342900" indent="-342900">
              <a:buFont typeface="Arial" panose="020B0604020202020204" pitchFamily="34" charset="0"/>
              <a:buChar char="•"/>
            </a:pPr>
            <a:r>
              <a:rPr lang="en-GB" sz="2000" b="1" dirty="0">
                <a:solidFill>
                  <a:schemeClr val="tx1"/>
                </a:solidFill>
              </a:rPr>
              <a:t>Methods must be documented and be subject to peer review (IVOS team)</a:t>
            </a:r>
          </a:p>
          <a:p>
            <a:pPr marL="342900" indent="-342900">
              <a:buFont typeface="Arial" panose="020B0604020202020204" pitchFamily="34" charset="0"/>
              <a:buChar char="•"/>
            </a:pPr>
            <a:endParaRPr lang="en-GB" sz="2000" b="1" dirty="0">
              <a:solidFill>
                <a:schemeClr val="tx1"/>
              </a:solidFill>
            </a:endParaRPr>
          </a:p>
          <a:p>
            <a:pPr marL="342900" indent="-342900">
              <a:buFont typeface="Arial" panose="020B0604020202020204" pitchFamily="34" charset="0"/>
              <a:buChar char="•"/>
            </a:pPr>
            <a:r>
              <a:rPr lang="en-GB" sz="2000" b="1" dirty="0">
                <a:solidFill>
                  <a:schemeClr val="tx1"/>
                </a:solidFill>
              </a:rPr>
              <a:t>Evidence of results to specific sensors ideally to include Sensors such as S2, L8/9, S3, VIIRS </a:t>
            </a:r>
          </a:p>
          <a:p>
            <a:pPr marL="342900" indent="-342900">
              <a:buFont typeface="Arial" panose="020B0604020202020204" pitchFamily="34" charset="0"/>
              <a:buChar char="•"/>
            </a:pPr>
            <a:endParaRPr lang="en-GB" sz="2000" b="1" dirty="0">
              <a:solidFill>
                <a:schemeClr val="tx1"/>
              </a:solidFill>
            </a:endParaRPr>
          </a:p>
          <a:p>
            <a:pPr marL="342900" indent="-342900">
              <a:buFont typeface="Arial" panose="020B0604020202020204" pitchFamily="34" charset="0"/>
              <a:buChar char="•"/>
            </a:pPr>
            <a:r>
              <a:rPr lang="en-GB" sz="2000" b="1" dirty="0">
                <a:solidFill>
                  <a:schemeClr val="tx1"/>
                </a:solidFill>
              </a:rPr>
              <a:t>Any and all methods to be includable</a:t>
            </a:r>
          </a:p>
          <a:p>
            <a:pPr marL="342900" indent="-342900">
              <a:buFont typeface="Arial" panose="020B0604020202020204" pitchFamily="34" charset="0"/>
              <a:buChar char="•"/>
            </a:pPr>
            <a:endParaRPr lang="en-GB" sz="2000" b="1" dirty="0">
              <a:solidFill>
                <a:schemeClr val="tx1"/>
              </a:solidFill>
            </a:endParaRPr>
          </a:p>
          <a:p>
            <a:pPr marL="342900" indent="-342900">
              <a:buFont typeface="Arial" panose="020B0604020202020204" pitchFamily="34" charset="0"/>
              <a:buChar char="•"/>
            </a:pPr>
            <a:r>
              <a:rPr lang="en-GB" sz="2000" b="1" dirty="0">
                <a:solidFill>
                  <a:schemeClr val="tx1"/>
                </a:solidFill>
              </a:rPr>
              <a:t>Next step look to see how to combine results in most effective manner</a:t>
            </a:r>
          </a:p>
        </p:txBody>
      </p:sp>
    </p:spTree>
    <p:extLst>
      <p:ext uri="{BB962C8B-B14F-4D97-AF65-F5344CB8AC3E}">
        <p14:creationId xmlns:p14="http://schemas.microsoft.com/office/powerpoint/2010/main" val="4253105319"/>
      </p:ext>
    </p:extLst>
  </p:cSld>
  <p:clrMapOvr>
    <a:masterClrMapping/>
  </p:clrMapOvr>
</p:sld>
</file>

<file path=ppt/theme/theme1.xml><?xml version="1.0" encoding="utf-8"?>
<a:theme xmlns:a="http://schemas.openxmlformats.org/drawingml/2006/main" name="ceos">
  <a:themeElements>
    <a:clrScheme name="Custom 2">
      <a:dk1>
        <a:srgbClr val="000000"/>
      </a:dk1>
      <a:lt1>
        <a:srgbClr val="FFFFFF"/>
      </a:lt1>
      <a:dk2>
        <a:srgbClr val="44546A"/>
      </a:dk2>
      <a:lt2>
        <a:srgbClr val="E7E6E6"/>
      </a:lt2>
      <a:accent1>
        <a:srgbClr val="33445F"/>
      </a:accent1>
      <a:accent2>
        <a:srgbClr val="A3CB34"/>
      </a:accent2>
      <a:accent3>
        <a:srgbClr val="C1666B"/>
      </a:accent3>
      <a:accent4>
        <a:srgbClr val="DDDDDD"/>
      </a:accent4>
      <a:accent5>
        <a:srgbClr val="7BC0D7"/>
      </a:accent5>
      <a:accent6>
        <a:srgbClr val="D1462F"/>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6641</TotalTime>
  <Words>1840</Words>
  <Application>Microsoft Office PowerPoint</Application>
  <PresentationFormat>Widescreen</PresentationFormat>
  <Paragraphs>274</Paragraphs>
  <Slides>26</Slides>
  <Notes>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26</vt:i4>
      </vt:variant>
    </vt:vector>
  </HeadingPairs>
  <TitlesOfParts>
    <vt:vector size="34" baseType="lpstr">
      <vt:lpstr>Arial</vt:lpstr>
      <vt:lpstr>Calibri</vt:lpstr>
      <vt:lpstr>Courier New</vt:lpstr>
      <vt:lpstr>Noto Sans Symbols</vt:lpstr>
      <vt:lpstr>Segoe UI</vt:lpstr>
      <vt:lpstr>Times New Roman</vt:lpstr>
      <vt:lpstr>Verdana</vt:lpstr>
      <vt:lpstr>ceos</vt:lpstr>
      <vt:lpstr>WGCV-52 Infrared Visible and Optical Sensors (IVOS) subgroup: #34</vt:lpstr>
      <vt:lpstr>Terms of Reference</vt:lpstr>
      <vt:lpstr>IVOS: Vision</vt:lpstr>
      <vt:lpstr>Work plan</vt:lpstr>
      <vt:lpstr>PowerPoint Presentation</vt:lpstr>
      <vt:lpstr>IVOS 34 Topics</vt:lpstr>
      <vt:lpstr>vocabulary</vt:lpstr>
      <vt:lpstr>Cal/Val Methods: critical for L1 interoperability</vt:lpstr>
      <vt:lpstr>CV 17-01</vt:lpstr>
      <vt:lpstr>Extension - interoperability</vt:lpstr>
      <vt:lpstr>SITSats</vt:lpstr>
      <vt:lpstr>Ocean colour: progress over 25 yrs</vt:lpstr>
      <vt:lpstr>PICS: potential virtual meet before IVOS 35</vt:lpstr>
      <vt:lpstr>Sensor status and performance</vt:lpstr>
      <vt:lpstr>Hyperspectral</vt:lpstr>
      <vt:lpstr>Uncertainty, Traceability and QA</vt:lpstr>
      <vt:lpstr>CEOS Projects</vt:lpstr>
      <vt:lpstr>Comparison results: Reference BB 1 @ NPL</vt:lpstr>
      <vt:lpstr>Comparison results 2</vt:lpstr>
      <vt:lpstr>PowerPoint Presentation</vt:lpstr>
      <vt:lpstr>Comparison results 3-2</vt:lpstr>
      <vt:lpstr>conclusions</vt:lpstr>
      <vt:lpstr>Solar spectral Irradiance</vt:lpstr>
      <vt:lpstr>CEOS Reference solar Irradiance Spectrum</vt:lpstr>
      <vt:lpstr>Lunar workshop</vt:lpstr>
      <vt:lpstr>Summary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WGCV-51 Presentation Template and Guidance</dc:title>
  <dc:creator>Nigel Fox</dc:creator>
  <cp:lastModifiedBy>Nigel Fox</cp:lastModifiedBy>
  <cp:revision>4</cp:revision>
  <dcterms:modified xsi:type="dcterms:W3CDTF">2023-06-07T13:07:49Z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9df4b5af-ab42-45d5-91e7-45583bed1b2a_Enabled">
    <vt:lpwstr>true</vt:lpwstr>
  </property>
  <property fmtid="{D5CDD505-2E9C-101B-9397-08002B2CF9AE}" pid="3" name="MSIP_Label_9df4b5af-ab42-45d5-91e7-45583bed1b2a_SetDate">
    <vt:lpwstr>2022-09-30T08:15:28Z</vt:lpwstr>
  </property>
  <property fmtid="{D5CDD505-2E9C-101B-9397-08002B2CF9AE}" pid="4" name="MSIP_Label_9df4b5af-ab42-45d5-91e7-45583bed1b2a_Method">
    <vt:lpwstr>Standard</vt:lpwstr>
  </property>
  <property fmtid="{D5CDD505-2E9C-101B-9397-08002B2CF9AE}" pid="5" name="MSIP_Label_9df4b5af-ab42-45d5-91e7-45583bed1b2a_Name">
    <vt:lpwstr>9df4b5af-ab42-45d5-91e7-45583bed1b2a</vt:lpwstr>
  </property>
  <property fmtid="{D5CDD505-2E9C-101B-9397-08002B2CF9AE}" pid="6" name="MSIP_Label_9df4b5af-ab42-45d5-91e7-45583bed1b2a_SiteId">
    <vt:lpwstr>601e5460-b1bf-49c0-bd2d-e76ffc186a8d</vt:lpwstr>
  </property>
  <property fmtid="{D5CDD505-2E9C-101B-9397-08002B2CF9AE}" pid="7" name="MSIP_Label_9df4b5af-ab42-45d5-91e7-45583bed1b2a_ActionId">
    <vt:lpwstr>52abae9c-f8c9-45c5-9e89-06c734e4e77f</vt:lpwstr>
  </property>
  <property fmtid="{D5CDD505-2E9C-101B-9397-08002B2CF9AE}" pid="8" name="MSIP_Label_9df4b5af-ab42-45d5-91e7-45583bed1b2a_ContentBits">
    <vt:lpwstr>0</vt:lpwstr>
  </property>
</Properties>
</file>