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4"/>
    <p:sldMasterId id="2147483654" r:id="rId5"/>
    <p:sldMasterId id="2147483663" r:id="rId6"/>
  </p:sldMasterIdLst>
  <p:notesMasterIdLst>
    <p:notesMasterId r:id="rId23"/>
  </p:notesMasterIdLst>
  <p:sldIdLst>
    <p:sldId id="256" r:id="rId7"/>
    <p:sldId id="279" r:id="rId8"/>
    <p:sldId id="282" r:id="rId9"/>
    <p:sldId id="286" r:id="rId10"/>
    <p:sldId id="272" r:id="rId11"/>
    <p:sldId id="273" r:id="rId12"/>
    <p:sldId id="276" r:id="rId13"/>
    <p:sldId id="280" r:id="rId14"/>
    <p:sldId id="274" r:id="rId15"/>
    <p:sldId id="283" r:id="rId16"/>
    <p:sldId id="284" r:id="rId17"/>
    <p:sldId id="285" r:id="rId18"/>
    <p:sldId id="270" r:id="rId19"/>
    <p:sldId id="278" r:id="rId20"/>
    <p:sldId id="277" r:id="rId21"/>
    <p:sldId id="265"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09391D-3316-117E-FE5A-C106F3F102D1}" name="Jonathon Ross" initials="JR" userId="S::jonathon.ross@ga.gov.au::064753c6-af20-4207-aa27-fe4a0faf7b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C6D41-67E8-56E3-5125-E71DF6128303}" v="27" dt="2022-09-29T05:39:01.040"/>
    <p1510:client id="{4A32B989-5EFF-37E7-E105-8E381242214B}" v="14" dt="2022-09-29T00:23:00.255"/>
    <p1510:client id="{6625F64F-5291-D7F0-33A1-7AF8DEAE1AC4}" v="192" dt="2022-09-30T02:02:20.364"/>
    <p1510:client id="{6FE19569-0B81-0936-3714-4AEE7D485D3F}" v="1" dt="2022-09-29T00:31:17.098"/>
    <p1510:client id="{A95DDADC-87E9-01A1-AE29-9B719A5A4DFB}" v="42" dt="2022-09-30T01:44:01.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86" autoAdjust="0"/>
  </p:normalViewPr>
  <p:slideViewPr>
    <p:cSldViewPr snapToGrid="0">
      <p:cViewPr varScale="1">
        <p:scale>
          <a:sx n="117" d="100"/>
          <a:sy n="117" d="100"/>
        </p:scale>
        <p:origin x="80"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on Ross" userId="S::jonathon.ross@ga.gov.au::064753c6-af20-4207-aa27-fe4a0faf7b83" providerId="AD" clId="Web-{2BEC6D41-67E8-56E3-5125-E71DF6128303}"/>
    <pc:docChg chg="mod modSld">
      <pc:chgData name="Jonathon Ross" userId="S::jonathon.ross@ga.gov.au::064753c6-af20-4207-aa27-fe4a0faf7b83" providerId="AD" clId="Web-{2BEC6D41-67E8-56E3-5125-E71DF6128303}" dt="2022-09-29T05:39:01.040" v="22"/>
      <pc:docMkLst>
        <pc:docMk/>
      </pc:docMkLst>
      <pc:sldChg chg="modSp">
        <pc:chgData name="Jonathon Ross" userId="S::jonathon.ross@ga.gov.au::064753c6-af20-4207-aa27-fe4a0faf7b83" providerId="AD" clId="Web-{2BEC6D41-67E8-56E3-5125-E71DF6128303}" dt="2022-09-29T05:38:15.945" v="18" actId="20577"/>
        <pc:sldMkLst>
          <pc:docMk/>
          <pc:sldMk cId="1644219336" sldId="263"/>
        </pc:sldMkLst>
        <pc:spChg chg="mod">
          <ac:chgData name="Jonathon Ross" userId="S::jonathon.ross@ga.gov.au::064753c6-af20-4207-aa27-fe4a0faf7b83" providerId="AD" clId="Web-{2BEC6D41-67E8-56E3-5125-E71DF6128303}" dt="2022-09-29T05:38:15.945" v="18" actId="20577"/>
          <ac:spMkLst>
            <pc:docMk/>
            <pc:sldMk cId="1644219336" sldId="263"/>
            <ac:spMk id="84" creationId="{00000000-0000-0000-0000-000000000000}"/>
          </ac:spMkLst>
        </pc:spChg>
      </pc:sldChg>
      <pc:sldChg chg="modSp addCm modCm">
        <pc:chgData name="Jonathon Ross" userId="S::jonathon.ross@ga.gov.au::064753c6-af20-4207-aa27-fe4a0faf7b83" providerId="AD" clId="Web-{2BEC6D41-67E8-56E3-5125-E71DF6128303}" dt="2022-09-29T05:37:36.210" v="4" actId="20577"/>
        <pc:sldMkLst>
          <pc:docMk/>
          <pc:sldMk cId="3964065196" sldId="268"/>
        </pc:sldMkLst>
        <pc:spChg chg="mod">
          <ac:chgData name="Jonathon Ross" userId="S::jonathon.ross@ga.gov.au::064753c6-af20-4207-aa27-fe4a0faf7b83" providerId="AD" clId="Web-{2BEC6D41-67E8-56E3-5125-E71DF6128303}" dt="2022-09-29T05:37:36.210" v="4" actId="20577"/>
          <ac:spMkLst>
            <pc:docMk/>
            <pc:sldMk cId="3964065196" sldId="268"/>
            <ac:spMk id="84" creationId="{00000000-0000-0000-0000-000000000000}"/>
          </ac:spMkLst>
        </pc:spChg>
      </pc:sldChg>
      <pc:sldChg chg="addCm">
        <pc:chgData name="Jonathon Ross" userId="S::jonathon.ross@ga.gov.au::064753c6-af20-4207-aa27-fe4a0faf7b83" providerId="AD" clId="Web-{2BEC6D41-67E8-56E3-5125-E71DF6128303}" dt="2022-09-29T05:39:01.040" v="22"/>
        <pc:sldMkLst>
          <pc:docMk/>
          <pc:sldMk cId="3802245654" sldId="269"/>
        </pc:sldMkLst>
      </pc:sldChg>
      <pc:sldChg chg="modSp">
        <pc:chgData name="Jonathon Ross" userId="S::jonathon.ross@ga.gov.au::064753c6-af20-4207-aa27-fe4a0faf7b83" providerId="AD" clId="Web-{2BEC6D41-67E8-56E3-5125-E71DF6128303}" dt="2022-09-29T05:37:48.882" v="7" actId="20577"/>
        <pc:sldMkLst>
          <pc:docMk/>
          <pc:sldMk cId="2959012971" sldId="279"/>
        </pc:sldMkLst>
        <pc:spChg chg="mod">
          <ac:chgData name="Jonathon Ross" userId="S::jonathon.ross@ga.gov.au::064753c6-af20-4207-aa27-fe4a0faf7b83" providerId="AD" clId="Web-{2BEC6D41-67E8-56E3-5125-E71DF6128303}" dt="2022-09-29T05:37:48.882" v="7" actId="20577"/>
          <ac:spMkLst>
            <pc:docMk/>
            <pc:sldMk cId="2959012971" sldId="279"/>
            <ac:spMk id="84" creationId="{00000000-0000-0000-0000-000000000000}"/>
          </ac:spMkLst>
        </pc:spChg>
      </pc:sldChg>
      <pc:sldChg chg="modSp">
        <pc:chgData name="Jonathon Ross" userId="S::jonathon.ross@ga.gov.au::064753c6-af20-4207-aa27-fe4a0faf7b83" providerId="AD" clId="Web-{2BEC6D41-67E8-56E3-5125-E71DF6128303}" dt="2022-09-29T05:38:30.836" v="21" actId="20577"/>
        <pc:sldMkLst>
          <pc:docMk/>
          <pc:sldMk cId="872181638" sldId="282"/>
        </pc:sldMkLst>
        <pc:spChg chg="mod">
          <ac:chgData name="Jonathon Ross" userId="S::jonathon.ross@ga.gov.au::064753c6-af20-4207-aa27-fe4a0faf7b83" providerId="AD" clId="Web-{2BEC6D41-67E8-56E3-5125-E71DF6128303}" dt="2022-09-29T05:38:30.836" v="21" actId="20577"/>
          <ac:spMkLst>
            <pc:docMk/>
            <pc:sldMk cId="872181638" sldId="282"/>
            <ac:spMk id="4" creationId="{00000000-0000-0000-0000-000000000000}"/>
          </ac:spMkLst>
        </pc:spChg>
      </pc:sldChg>
    </pc:docChg>
  </pc:docChgLst>
  <pc:docChgLst>
    <pc:chgData name="Medhavy Thankappan" userId="S::medhavy.thankappan@ga.gov.au::a44f9979-7501-49c8-a416-e19c7bbf78c0" providerId="AD" clId="Web-{6625F64F-5291-D7F0-33A1-7AF8DEAE1AC4}"/>
    <pc:docChg chg="modSld">
      <pc:chgData name="Medhavy Thankappan" userId="S::medhavy.thankappan@ga.gov.au::a44f9979-7501-49c8-a416-e19c7bbf78c0" providerId="AD" clId="Web-{6625F64F-5291-D7F0-33A1-7AF8DEAE1AC4}" dt="2022-09-30T02:02:16.301" v="104" actId="20577"/>
      <pc:docMkLst>
        <pc:docMk/>
      </pc:docMkLst>
      <pc:sldChg chg="modSp">
        <pc:chgData name="Medhavy Thankappan" userId="S::medhavy.thankappan@ga.gov.au::a44f9979-7501-49c8-a416-e19c7bbf78c0" providerId="AD" clId="Web-{6625F64F-5291-D7F0-33A1-7AF8DEAE1AC4}" dt="2022-09-30T01:53:09.384" v="41"/>
        <pc:sldMkLst>
          <pc:docMk/>
          <pc:sldMk cId="0" sldId="256"/>
        </pc:sldMkLst>
        <pc:spChg chg="mod">
          <ac:chgData name="Medhavy Thankappan" userId="S::medhavy.thankappan@ga.gov.au::a44f9979-7501-49c8-a416-e19c7bbf78c0" providerId="AD" clId="Web-{6625F64F-5291-D7F0-33A1-7AF8DEAE1AC4}" dt="2022-09-30T01:53:09.384" v="41"/>
          <ac:spMkLst>
            <pc:docMk/>
            <pc:sldMk cId="0" sldId="256"/>
            <ac:spMk id="67" creationId="{00000000-0000-0000-0000-000000000000}"/>
          </ac:spMkLst>
        </pc:spChg>
      </pc:sldChg>
      <pc:sldChg chg="modSp">
        <pc:chgData name="Medhavy Thankappan" userId="S::medhavy.thankappan@ga.gov.au::a44f9979-7501-49c8-a416-e19c7bbf78c0" providerId="AD" clId="Web-{6625F64F-5291-D7F0-33A1-7AF8DEAE1AC4}" dt="2022-09-30T01:55:33.981" v="54" actId="20577"/>
        <pc:sldMkLst>
          <pc:docMk/>
          <pc:sldMk cId="1644219336" sldId="263"/>
        </pc:sldMkLst>
        <pc:spChg chg="mod">
          <ac:chgData name="Medhavy Thankappan" userId="S::medhavy.thankappan@ga.gov.au::a44f9979-7501-49c8-a416-e19c7bbf78c0" providerId="AD" clId="Web-{6625F64F-5291-D7F0-33A1-7AF8DEAE1AC4}" dt="2022-09-30T01:55:33.981" v="54" actId="20577"/>
          <ac:spMkLst>
            <pc:docMk/>
            <pc:sldMk cId="1644219336" sldId="263"/>
            <ac:spMk id="84" creationId="{00000000-0000-0000-0000-000000000000}"/>
          </ac:spMkLst>
        </pc:spChg>
      </pc:sldChg>
      <pc:sldChg chg="modSp">
        <pc:chgData name="Medhavy Thankappan" userId="S::medhavy.thankappan@ga.gov.au::a44f9979-7501-49c8-a416-e19c7bbf78c0" providerId="AD" clId="Web-{6625F64F-5291-D7F0-33A1-7AF8DEAE1AC4}" dt="2022-09-30T02:02:16.301" v="104" actId="20577"/>
        <pc:sldMkLst>
          <pc:docMk/>
          <pc:sldMk cId="3964065196" sldId="268"/>
        </pc:sldMkLst>
        <pc:spChg chg="mod">
          <ac:chgData name="Medhavy Thankappan" userId="S::medhavy.thankappan@ga.gov.au::a44f9979-7501-49c8-a416-e19c7bbf78c0" providerId="AD" clId="Web-{6625F64F-5291-D7F0-33A1-7AF8DEAE1AC4}" dt="2022-09-30T02:02:16.301" v="104" actId="20577"/>
          <ac:spMkLst>
            <pc:docMk/>
            <pc:sldMk cId="3964065196" sldId="268"/>
            <ac:spMk id="84" creationId="{00000000-0000-0000-0000-000000000000}"/>
          </ac:spMkLst>
        </pc:spChg>
      </pc:sldChg>
      <pc:sldChg chg="delCm">
        <pc:chgData name="Medhavy Thankappan" userId="S::medhavy.thankappan@ga.gov.au::a44f9979-7501-49c8-a416-e19c7bbf78c0" providerId="AD" clId="Web-{6625F64F-5291-D7F0-33A1-7AF8DEAE1AC4}" dt="2022-09-30T01:52:11.633" v="38"/>
        <pc:sldMkLst>
          <pc:docMk/>
          <pc:sldMk cId="3802245654" sldId="269"/>
        </pc:sldMkLst>
      </pc:sldChg>
      <pc:sldChg chg="modSp">
        <pc:chgData name="Medhavy Thankappan" userId="S::medhavy.thankappan@ga.gov.au::a44f9979-7501-49c8-a416-e19c7bbf78c0" providerId="AD" clId="Web-{6625F64F-5291-D7F0-33A1-7AF8DEAE1AC4}" dt="2022-09-30T02:00:32.377" v="100" actId="20577"/>
        <pc:sldMkLst>
          <pc:docMk/>
          <pc:sldMk cId="872181638" sldId="282"/>
        </pc:sldMkLst>
        <pc:spChg chg="mod">
          <ac:chgData name="Medhavy Thankappan" userId="S::medhavy.thankappan@ga.gov.au::a44f9979-7501-49c8-a416-e19c7bbf78c0" providerId="AD" clId="Web-{6625F64F-5291-D7F0-33A1-7AF8DEAE1AC4}" dt="2022-09-30T02:00:32.377" v="100" actId="20577"/>
          <ac:spMkLst>
            <pc:docMk/>
            <pc:sldMk cId="872181638" sldId="282"/>
            <ac:spMk id="4" creationId="{00000000-0000-0000-0000-000000000000}"/>
          </ac:spMkLst>
        </pc:spChg>
      </pc:sldChg>
    </pc:docChg>
  </pc:docChgLst>
  <pc:docChgLst>
    <pc:chgData name="Medhavy Thankappan" userId="S::medhavy.thankappan@ga.gov.au::a44f9979-7501-49c8-a416-e19c7bbf78c0" providerId="AD" clId="Web-{A95DDADC-87E9-01A1-AE29-9B719A5A4DFB}"/>
    <pc:docChg chg="modSld">
      <pc:chgData name="Medhavy Thankappan" userId="S::medhavy.thankappan@ga.gov.au::a44f9979-7501-49c8-a416-e19c7bbf78c0" providerId="AD" clId="Web-{A95DDADC-87E9-01A1-AE29-9B719A5A4DFB}" dt="2022-09-30T01:43:59.372" v="40" actId="20577"/>
      <pc:docMkLst>
        <pc:docMk/>
      </pc:docMkLst>
      <pc:sldChg chg="modSp delCm">
        <pc:chgData name="Medhavy Thankappan" userId="S::medhavy.thankappan@ga.gov.au::a44f9979-7501-49c8-a416-e19c7bbf78c0" providerId="AD" clId="Web-{A95DDADC-87E9-01A1-AE29-9B719A5A4DFB}" dt="2022-09-30T01:43:59.372" v="40" actId="20577"/>
        <pc:sldMkLst>
          <pc:docMk/>
          <pc:sldMk cId="3964065196" sldId="268"/>
        </pc:sldMkLst>
        <pc:spChg chg="mod">
          <ac:chgData name="Medhavy Thankappan" userId="S::medhavy.thankappan@ga.gov.au::a44f9979-7501-49c8-a416-e19c7bbf78c0" providerId="AD" clId="Web-{A95DDADC-87E9-01A1-AE29-9B719A5A4DFB}" dt="2022-09-30T01:43:59.372" v="40" actId="20577"/>
          <ac:spMkLst>
            <pc:docMk/>
            <pc:sldMk cId="3964065196" sldId="268"/>
            <ac:spMk id="84" creationId="{00000000-0000-0000-0000-000000000000}"/>
          </ac:spMkLst>
        </pc:spChg>
      </pc:sldChg>
    </pc:docChg>
  </pc:docChgLst>
  <pc:docChgLst>
    <pc:chgData name="Medhavy Thankappan" userId="S::medhavy.thankappan@ga.gov.au::a44f9979-7501-49c8-a416-e19c7bbf78c0" providerId="AD" clId="Web-{4A32B989-5EFF-37E7-E105-8E381242214B}"/>
    <pc:docChg chg="modSld">
      <pc:chgData name="Medhavy Thankappan" userId="S::medhavy.thankappan@ga.gov.au::a44f9979-7501-49c8-a416-e19c7bbf78c0" providerId="AD" clId="Web-{4A32B989-5EFF-37E7-E105-8E381242214B}" dt="2022-09-29T00:23:00.255" v="12" actId="1076"/>
      <pc:docMkLst>
        <pc:docMk/>
      </pc:docMkLst>
      <pc:sldChg chg="modSp">
        <pc:chgData name="Medhavy Thankappan" userId="S::medhavy.thankappan@ga.gov.au::a44f9979-7501-49c8-a416-e19c7bbf78c0" providerId="AD" clId="Web-{4A32B989-5EFF-37E7-E105-8E381242214B}" dt="2022-09-29T00:23:00.255" v="12" actId="1076"/>
        <pc:sldMkLst>
          <pc:docMk/>
          <pc:sldMk cId="0" sldId="256"/>
        </pc:sldMkLst>
        <pc:spChg chg="mod">
          <ac:chgData name="Medhavy Thankappan" userId="S::medhavy.thankappan@ga.gov.au::a44f9979-7501-49c8-a416-e19c7bbf78c0" providerId="AD" clId="Web-{4A32B989-5EFF-37E7-E105-8E381242214B}" dt="2022-09-29T00:23:00.255" v="12" actId="1076"/>
          <ac:spMkLst>
            <pc:docMk/>
            <pc:sldMk cId="0" sldId="256"/>
            <ac:spMk id="67" creationId="{00000000-0000-0000-0000-000000000000}"/>
          </ac:spMkLst>
        </pc:spChg>
      </pc:sldChg>
    </pc:docChg>
  </pc:docChgLst>
  <pc:docChgLst>
    <pc:chgData name="David Hudson" userId="S::david.hudson@ga.gov.au::0186eafe-5e2c-45db-99e5-5e4069ac6737" providerId="AD" clId="Web-{6FE19569-0B81-0936-3714-4AEE7D485D3F}"/>
    <pc:docChg chg="modSld">
      <pc:chgData name="David Hudson" userId="S::david.hudson@ga.gov.au::0186eafe-5e2c-45db-99e5-5e4069ac6737" providerId="AD" clId="Web-{6FE19569-0B81-0936-3714-4AEE7D485D3F}" dt="2022-09-29T00:31:17.098" v="0" actId="20577"/>
      <pc:docMkLst>
        <pc:docMk/>
      </pc:docMkLst>
      <pc:sldChg chg="modSp">
        <pc:chgData name="David Hudson" userId="S::david.hudson@ga.gov.au::0186eafe-5e2c-45db-99e5-5e4069ac6737" providerId="AD" clId="Web-{6FE19569-0B81-0936-3714-4AEE7D485D3F}" dt="2022-09-29T00:31:17.098" v="0" actId="20577"/>
        <pc:sldMkLst>
          <pc:docMk/>
          <pc:sldMk cId="1644219336" sldId="263"/>
        </pc:sldMkLst>
        <pc:spChg chg="mod">
          <ac:chgData name="David Hudson" userId="S::david.hudson@ga.gov.au::0186eafe-5e2c-45db-99e5-5e4069ac6737" providerId="AD" clId="Web-{6FE19569-0B81-0936-3714-4AEE7D485D3F}" dt="2022-09-29T00:31:17.098" v="0" actId="20577"/>
          <ac:spMkLst>
            <pc:docMk/>
            <pc:sldMk cId="1644219336" sldId="263"/>
            <ac:spMk id="8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44216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5019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50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6840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73984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93821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5832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2111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60988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8318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d3d187dc3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1d3d187dc3_0_3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92106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5229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44641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p:nvPr>
        </p:nvSpPr>
        <p:spPr>
          <a:xfrm>
            <a:off x="381000" y="685800"/>
            <a:ext cx="6096000" cy="3429000"/>
          </a:xfrm>
          <a:ln/>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US">
                <a:solidFill>
                  <a:schemeClr val="bg1"/>
                </a:solidFill>
                <a:latin typeface="Arial"/>
                <a:ea typeface="MS PGothic"/>
                <a:cs typeface="Arial"/>
              </a:rPr>
              <a:t>The satellites with crossing times within +/- 15 minutes of SCR will have higher intersections over entire landmass.</a:t>
            </a:r>
            <a:endParaRPr lang="en-US"/>
          </a:p>
          <a:p>
            <a:pPr marL="285750" indent="-285750">
              <a:buFont typeface="Arial" panose="020B0604020202020204" pitchFamily="34" charset="0"/>
              <a:buChar char="•"/>
              <a:defRPr/>
            </a:pPr>
            <a:r>
              <a:rPr lang="en-US">
                <a:solidFill>
                  <a:schemeClr val="bg1"/>
                </a:solidFill>
                <a:latin typeface="Arial"/>
                <a:ea typeface="MS PGothic"/>
                <a:cs typeface="Arial"/>
              </a:rPr>
              <a:t>As the crossing time difference increases the intersections happen more towards the poles.</a:t>
            </a:r>
          </a:p>
          <a:p>
            <a:pPr>
              <a:defRPr/>
            </a:pPr>
            <a:endParaRPr lang="en-US"/>
          </a:p>
        </p:txBody>
      </p:sp>
      <p:sp>
        <p:nvSpPr>
          <p:cNvPr id="3072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F841A9-77B3-4A8A-A1EA-E1186ED68D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670862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d56a5427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d56a54271_0_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08745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3" name="Title 1"/>
          <p:cNvSpPr>
            <a:spLocks noGrp="1"/>
          </p:cNvSpPr>
          <p:nvPr>
            <p:ph type="title"/>
          </p:nvPr>
        </p:nvSpPr>
        <p:spPr>
          <a:xfrm>
            <a:off x="1727200" y="3124200"/>
            <a:ext cx="8534400" cy="533400"/>
          </a:xfrm>
        </p:spPr>
        <p:txBody>
          <a:bodyPr/>
          <a:lstStyle>
            <a:lvl1pPr algn="ctr">
              <a:defRPr sz="3000"/>
            </a:lvl1pPr>
          </a:lstStyle>
          <a:p>
            <a:r>
              <a:rPr lang="en-US" dirty="0"/>
              <a:t>Click to edit Master title style</a:t>
            </a:r>
          </a:p>
        </p:txBody>
      </p:sp>
      <p:sp>
        <p:nvSpPr>
          <p:cNvPr id="4" name="Slide Number Placeholder 6"/>
          <p:cNvSpPr>
            <a:spLocks noGrp="1"/>
          </p:cNvSpPr>
          <p:nvPr>
            <p:ph type="sldNum" sz="quarter" idx="10"/>
          </p:nvPr>
        </p:nvSpPr>
        <p:spPr/>
        <p:txBody>
          <a:bodyPr/>
          <a:lstStyle>
            <a:lvl1pPr>
              <a:defRPr/>
            </a:lvl1pPr>
          </a:lstStyle>
          <a:p>
            <a:fld id="{EC19269A-0BC0-4811-8D12-70EF99CA6C62}" type="slidenum">
              <a:rPr lang="en-US" altLang="en-US"/>
              <a:pPr/>
              <a:t>‹#›</a:t>
            </a:fld>
            <a:endParaRPr lang="en-US" altLang="en-US"/>
          </a:p>
        </p:txBody>
      </p:sp>
    </p:spTree>
    <p:extLst>
      <p:ext uri="{BB962C8B-B14F-4D97-AF65-F5344CB8AC3E}">
        <p14:creationId xmlns:p14="http://schemas.microsoft.com/office/powerpoint/2010/main" val="247186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p:txBody>
          <a:bodyPr/>
          <a:lstStyle>
            <a:lvl1pPr>
              <a:defRPr/>
            </a:lvl1pPr>
          </a:lstStyle>
          <a:p>
            <a:fld id="{85E738E1-02BC-46A6-8FD7-1DB2B4B809B5}" type="slidenum">
              <a:rPr lang="en-US" altLang="en-US"/>
              <a:pPr/>
              <a:t>‹#›</a:t>
            </a:fld>
            <a:endParaRPr lang="en-US" altLang="en-US"/>
          </a:p>
        </p:txBody>
      </p:sp>
    </p:spTree>
    <p:extLst>
      <p:ext uri="{BB962C8B-B14F-4D97-AF65-F5344CB8AC3E}">
        <p14:creationId xmlns:p14="http://schemas.microsoft.com/office/powerpoint/2010/main" val="3494085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34053" y="1142485"/>
            <a:ext cx="11637391" cy="2261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4053" y="3481137"/>
            <a:ext cx="11637391" cy="247552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5" name="Slide Number Placeholder 6"/>
          <p:cNvSpPr>
            <a:spLocks noGrp="1"/>
          </p:cNvSpPr>
          <p:nvPr>
            <p:ph type="sldNum" sz="quarter" idx="10"/>
          </p:nvPr>
        </p:nvSpPr>
        <p:spPr/>
        <p:txBody>
          <a:bodyPr/>
          <a:lstStyle>
            <a:lvl1pPr>
              <a:defRPr/>
            </a:lvl1pPr>
          </a:lstStyle>
          <a:p>
            <a:fld id="{591EFB22-3D4D-4BB8-A352-F23B74046E81}" type="slidenum">
              <a:rPr lang="en-US" altLang="en-US"/>
              <a:pPr/>
              <a:t>‹#›</a:t>
            </a:fld>
            <a:endParaRPr lang="en-US" altLang="en-US"/>
          </a:p>
        </p:txBody>
      </p:sp>
    </p:spTree>
    <p:extLst>
      <p:ext uri="{BB962C8B-B14F-4D97-AF65-F5344CB8AC3E}">
        <p14:creationId xmlns:p14="http://schemas.microsoft.com/office/powerpoint/2010/main" val="398216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L9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874"/>
            <a:ext cx="11884025" cy="795803"/>
          </a:xfrm>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822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ASE STUDY_Teal image">
    <p:bg>
      <p:bgPr>
        <a:gradFill>
          <a:gsLst>
            <a:gs pos="0">
              <a:srgbClr val="2E6F88"/>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9097" y="6624000"/>
            <a:ext cx="3600000" cy="107722"/>
          </a:xfrm>
        </p:spPr>
        <p:txBody>
          <a:bodyPr lIns="0" tIns="0" rIns="0" bIns="0">
            <a:spAutoFit/>
          </a:bodyPr>
          <a:lstStyle>
            <a:lvl1pPr algn="r">
              <a:defRPr/>
            </a:lvl1pPr>
          </a:lstStyle>
          <a:p>
            <a:r>
              <a:rPr lang="en-US"/>
              <a:t>Footer</a:t>
            </a:r>
          </a:p>
        </p:txBody>
      </p:sp>
      <p:sp>
        <p:nvSpPr>
          <p:cNvPr id="7"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6819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ASE STUDY_Teal">
    <p:bg>
      <p:bgPr>
        <a:gradFill>
          <a:gsLst>
            <a:gs pos="0">
              <a:srgbClr val="2E6F88"/>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38245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25670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ASE STUDY_Space image">
    <p:bg>
      <p:bgPr>
        <a:gradFill>
          <a:gsLst>
            <a:gs pos="0">
              <a:srgbClr val="773775"/>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9097" y="6624000"/>
            <a:ext cx="3600000" cy="107722"/>
          </a:xfrm>
        </p:spPr>
        <p:txBody>
          <a:bodyPr lIns="0" tIns="0" rIns="0" bIns="0">
            <a:spAutoFit/>
          </a:bodyPr>
          <a:lstStyle>
            <a:lvl1pPr algn="r">
              <a:defRPr/>
            </a:lvl1pPr>
          </a:lstStyle>
          <a:p>
            <a:r>
              <a:rPr lang="en-US"/>
              <a:t>Footer</a:t>
            </a:r>
          </a:p>
        </p:txBody>
      </p:sp>
      <p:sp>
        <p:nvSpPr>
          <p:cNvPr id="7"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52544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ASE STUDY_Space">
    <p:bg>
      <p:bgPr>
        <a:gradFill>
          <a:gsLst>
            <a:gs pos="0">
              <a:srgbClr val="773775"/>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7935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ASE STUDY_Forest image">
    <p:bg>
      <p:bgPr>
        <a:gradFill>
          <a:gsLst>
            <a:gs pos="0">
              <a:srgbClr val="015E4B"/>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175602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1400" b="1" i="0" u="none" strike="noStrike" cap="none" dirty="0">
                <a:solidFill>
                  <a:schemeClr val="accent1"/>
                </a:solidFill>
                <a:latin typeface="Arial"/>
                <a:ea typeface="Arial"/>
                <a:cs typeface="Arial"/>
                <a:sym typeface="Arial"/>
              </a:rPr>
              <a:t>WGCV 51 Plenary 3-6 October Tokyo 2022</a:t>
            </a:r>
            <a:endParaRPr lang="en-AU" dirty="0"/>
          </a:p>
          <a:p>
            <a:pPr marL="0" marR="0" lvl="0" indent="0" algn="l" rtl="0">
              <a:spcBef>
                <a:spcPts val="0"/>
              </a:spcBef>
              <a:spcAft>
                <a:spcPts val="0"/>
              </a:spcAft>
              <a:buNone/>
            </a:pPr>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ASE STUDY_Forest">
    <p:bg>
      <p:bgPr>
        <a:gradFill>
          <a:gsLst>
            <a:gs pos="0">
              <a:srgbClr val="015E4B"/>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0166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ASE STUDY_Dust Image">
    <p:bg>
      <p:bgPr>
        <a:gradFill>
          <a:gsLst>
            <a:gs pos="0">
              <a:srgbClr val="CB6C37"/>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3681691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ASE STUDY_Dust">
    <p:bg>
      <p:bgPr>
        <a:gradFill>
          <a:gsLst>
            <a:gs pos="0">
              <a:srgbClr val="CB6C37"/>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10429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ASE STUDY_Heat Image">
    <p:bg>
      <p:bgPr>
        <a:gradFill>
          <a:gsLst>
            <a:gs pos="0">
              <a:srgbClr val="B43D3D"/>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2029766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ASE STUDY_Heat">
    <p:bg>
      <p:bgPr>
        <a:gradFill>
          <a:gsLst>
            <a:gs pos="0">
              <a:srgbClr val="B43D3D"/>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93890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ASE STUDY_Olive Image">
    <p:bg>
      <p:bgPr>
        <a:gradFill>
          <a:gsLst>
            <a:gs pos="0">
              <a:srgbClr val="627D6C"/>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25899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ASE STUDY_Olive">
    <p:bg>
      <p:bgPr>
        <a:gradFill>
          <a:gsLst>
            <a:gs pos="0">
              <a:srgbClr val="627D6C"/>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11"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12"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99307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ASE STUDY_Stone Image">
    <p:bg>
      <p:bgPr>
        <a:gradFill>
          <a:gsLst>
            <a:gs pos="0">
              <a:srgbClr val="606F75"/>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313F6C-199D-BC46-9D5E-3618FAB3BCA6}"/>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8"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7899097"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9"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7899097"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3">
            <a:extLst>
              <a:ext uri="{FF2B5EF4-FFF2-40B4-BE49-F238E27FC236}">
                <a16:creationId xmlns:a16="http://schemas.microsoft.com/office/drawing/2014/main" id="{DDBDE29D-C7A0-AF44-ACC5-A9277031A680}"/>
              </a:ext>
            </a:extLst>
          </p:cNvPr>
          <p:cNvSpPr>
            <a:spLocks noGrp="1"/>
          </p:cNvSpPr>
          <p:nvPr>
            <p:ph type="pic" sz="quarter" idx="10" hasCustomPrompt="1"/>
          </p:nvPr>
        </p:nvSpPr>
        <p:spPr>
          <a:xfrm>
            <a:off x="8643417" y="0"/>
            <a:ext cx="3548583" cy="6858000"/>
          </a:xfrm>
          <a:prstGeom prst="rect">
            <a:avLst/>
          </a:prstGeom>
          <a:no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3443264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ASE STUDY_Stone">
    <p:bg>
      <p:bgPr>
        <a:gradFill>
          <a:gsLst>
            <a:gs pos="0">
              <a:srgbClr val="606F75"/>
            </a:gs>
            <a:gs pos="100000">
              <a:srgbClr val="122D3F"/>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a:xfrm>
            <a:off x="4658400" y="6624000"/>
            <a:ext cx="3600000" cy="107722"/>
          </a:xfrm>
        </p:spPr>
        <p:txBody>
          <a:bodyPr/>
          <a:lstStyle>
            <a:lvl1pPr algn="r">
              <a:defRPr/>
            </a:lvl1pPr>
          </a:lstStyle>
          <a:p>
            <a:r>
              <a:rPr lang="en-US"/>
              <a:t>Footer</a:t>
            </a:r>
          </a:p>
        </p:txBody>
      </p:sp>
      <p:sp>
        <p:nvSpPr>
          <p:cNvPr id="7" name="Title Placeholder 1">
            <a:extLst>
              <a:ext uri="{FF2B5EF4-FFF2-40B4-BE49-F238E27FC236}">
                <a16:creationId xmlns:a16="http://schemas.microsoft.com/office/drawing/2014/main" id="{68ED8CA8-0960-584C-9A49-3127B5F7A875}"/>
              </a:ext>
            </a:extLst>
          </p:cNvPr>
          <p:cNvSpPr>
            <a:spLocks noGrp="1"/>
          </p:cNvSpPr>
          <p:nvPr>
            <p:ph type="title"/>
          </p:nvPr>
        </p:nvSpPr>
        <p:spPr>
          <a:xfrm>
            <a:off x="360000" y="360000"/>
            <a:ext cx="11497703" cy="332399"/>
          </a:xfrm>
          <a:prstGeom prst="rect">
            <a:avLst/>
          </a:prstGeom>
        </p:spPr>
        <p:txBody>
          <a:bodyPr vert="horz" wrap="square" lIns="0" tIns="0" rIns="0" bIns="0" rtlCol="0" anchor="ctr">
            <a:spAutoFit/>
          </a:bodyPr>
          <a:lstStyle/>
          <a:p>
            <a:r>
              <a:rPr lang="en-GB"/>
              <a:t>Click to edit Master title style</a:t>
            </a:r>
            <a:endParaRPr lang="en-US"/>
          </a:p>
        </p:txBody>
      </p:sp>
      <p:sp>
        <p:nvSpPr>
          <p:cNvPr id="8" name="Text Placeholder 2">
            <a:extLst>
              <a:ext uri="{FF2B5EF4-FFF2-40B4-BE49-F238E27FC236}">
                <a16:creationId xmlns:a16="http://schemas.microsoft.com/office/drawing/2014/main" id="{14DF2D86-A19A-0B4F-8061-75503754B9E5}"/>
              </a:ext>
            </a:extLst>
          </p:cNvPr>
          <p:cNvSpPr>
            <a:spLocks noGrp="1"/>
          </p:cNvSpPr>
          <p:nvPr>
            <p:ph idx="1"/>
          </p:nvPr>
        </p:nvSpPr>
        <p:spPr>
          <a:xfrm>
            <a:off x="360000" y="864000"/>
            <a:ext cx="11497703" cy="5174881"/>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0731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Internal Slides_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E361722-E8B2-D240-A179-892F1C1267EB}"/>
              </a:ext>
            </a:extLst>
          </p:cNvPr>
          <p:cNvSpPr>
            <a:spLocks noGrp="1"/>
          </p:cNvSpPr>
          <p:nvPr>
            <p:ph type="ftr" sz="quarter" idx="11"/>
          </p:nvPr>
        </p:nvSpPr>
        <p:spPr/>
        <p:txBody>
          <a:bodyPr/>
          <a:lstStyle/>
          <a:p>
            <a:endParaRPr lang="en-US"/>
          </a:p>
        </p:txBody>
      </p:sp>
      <p:sp>
        <p:nvSpPr>
          <p:cNvPr id="9" name="Title Placeholder 1">
            <a:extLst>
              <a:ext uri="{FF2B5EF4-FFF2-40B4-BE49-F238E27FC236}">
                <a16:creationId xmlns:a16="http://schemas.microsoft.com/office/drawing/2014/main" id="{2C768EBD-6F17-7740-A57D-848D291CA806}"/>
              </a:ext>
            </a:extLst>
          </p:cNvPr>
          <p:cNvSpPr>
            <a:spLocks noGrp="1"/>
          </p:cNvSpPr>
          <p:nvPr>
            <p:ph type="title"/>
          </p:nvPr>
        </p:nvSpPr>
        <p:spPr>
          <a:xfrm>
            <a:off x="838200" y="365125"/>
            <a:ext cx="10515600" cy="549275"/>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2">
            <a:extLst>
              <a:ext uri="{FF2B5EF4-FFF2-40B4-BE49-F238E27FC236}">
                <a16:creationId xmlns:a16="http://schemas.microsoft.com/office/drawing/2014/main" id="{BA84F59B-94B3-BA43-B753-23D653B03FAF}"/>
              </a:ext>
            </a:extLst>
          </p:cNvPr>
          <p:cNvSpPr>
            <a:spLocks noGrp="1"/>
          </p:cNvSpPr>
          <p:nvPr>
            <p:ph idx="1"/>
          </p:nvPr>
        </p:nvSpPr>
        <p:spPr>
          <a:xfrm>
            <a:off x="838200" y="1002082"/>
            <a:ext cx="10515600" cy="51748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005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b="1" i="0" u="none" strike="noStrike" cap="none" dirty="0">
                <a:solidFill>
                  <a:schemeClr val="accent1"/>
                </a:solidFill>
                <a:latin typeface="Arial"/>
                <a:ea typeface="Arial"/>
                <a:cs typeface="Arial"/>
                <a:sym typeface="Arial"/>
              </a:rPr>
              <a:t>WGCV </a:t>
            </a:r>
            <a:r>
              <a:rPr lang="en-AU" sz="1400" b="1" i="0" u="none" strike="noStrike" cap="none" dirty="0" smtClean="0">
                <a:solidFill>
                  <a:schemeClr val="accent1"/>
                </a:solidFill>
                <a:latin typeface="Arial"/>
                <a:ea typeface="Arial"/>
                <a:cs typeface="Arial"/>
                <a:sym typeface="Arial"/>
              </a:rPr>
              <a:t>52 </a:t>
            </a:r>
            <a:r>
              <a:rPr lang="en-AU" sz="1400" b="1" i="0" u="none" strike="noStrike" cap="none" dirty="0">
                <a:solidFill>
                  <a:schemeClr val="accent1"/>
                </a:solidFill>
                <a:latin typeface="Arial"/>
                <a:ea typeface="Arial"/>
                <a:cs typeface="Arial"/>
                <a:sym typeface="Arial"/>
              </a:rPr>
              <a:t>Plenary </a:t>
            </a:r>
            <a:r>
              <a:rPr lang="en-AU" sz="1400" b="1" i="0" u="none" strike="noStrike" cap="none" dirty="0" err="1" smtClean="0">
                <a:solidFill>
                  <a:schemeClr val="accent1"/>
                </a:solidFill>
                <a:latin typeface="Arial"/>
                <a:ea typeface="Arial"/>
                <a:cs typeface="Arial"/>
                <a:sym typeface="Arial"/>
              </a:rPr>
              <a:t>Frascati</a:t>
            </a:r>
            <a:r>
              <a:rPr lang="en-AU" sz="1400" b="1" i="0" u="none" strike="noStrike" cap="none" dirty="0" smtClean="0">
                <a:solidFill>
                  <a:schemeClr val="accent1"/>
                </a:solidFill>
                <a:latin typeface="Arial"/>
                <a:ea typeface="Arial"/>
                <a:cs typeface="Arial"/>
                <a:sym typeface="Arial"/>
              </a:rPr>
              <a:t> 5-9 June 2023</a:t>
            </a:r>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AU" sz="1400" b="1" i="0" u="none" strike="noStrike" cap="none" dirty="0">
                <a:solidFill>
                  <a:schemeClr val="accent1"/>
                </a:solidFill>
                <a:latin typeface="Arial"/>
                <a:ea typeface="Arial"/>
                <a:cs typeface="Arial"/>
                <a:sym typeface="Arial"/>
              </a:rPr>
              <a:t>WGCV 51 Plenary 3-6 October Tokyo 2022</a:t>
            </a:r>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rPr>
              <a:t>WGCV</a:t>
            </a:r>
            <a:r>
              <a:rPr lang="en-GB" sz="1400" b="1" i="0" u="none" strike="noStrike" cap="none">
                <a:solidFill>
                  <a:schemeClr val="accent1"/>
                </a:solidFill>
                <a:latin typeface="Arial"/>
                <a:ea typeface="Arial"/>
                <a:cs typeface="Arial"/>
                <a:sym typeface="Arial"/>
              </a:rPr>
              <a:t>-</a:t>
            </a:r>
            <a:r>
              <a:rPr lang="en-GB" b="1">
                <a:solidFill>
                  <a:schemeClr val="accent1"/>
                </a:solidFill>
              </a:rPr>
              <a:t>52</a:t>
            </a:r>
            <a:r>
              <a:rPr lang="en-GB" sz="1400" b="1" i="0" u="none" strike="noStrike" cap="none">
                <a:solidFill>
                  <a:schemeClr val="accent1"/>
                </a:solidFill>
                <a:latin typeface="Arial"/>
                <a:ea typeface="Arial"/>
                <a:cs typeface="Arial"/>
                <a:sym typeface="Arial"/>
              </a:rPr>
              <a:t>, </a:t>
            </a:r>
            <a:r>
              <a:rPr lang="en-GB" b="1">
                <a:solidFill>
                  <a:schemeClr val="accent1"/>
                </a:solidFill>
              </a:rPr>
              <a:t>5-9 June 2023</a:t>
            </a:r>
            <a:endParaRPr b="1">
              <a:solidFill>
                <a:schemeClr val="accent1"/>
              </a:solidFill>
            </a:endParaRPr>
          </a:p>
          <a:p>
            <a:pPr marL="0" marR="0" lvl="0" indent="0" algn="l" rtl="0">
              <a:spcBef>
                <a:spcPts val="0"/>
              </a:spcBef>
              <a:spcAft>
                <a:spcPts val="0"/>
              </a:spcAft>
              <a:buClr>
                <a:schemeClr val="dk1"/>
              </a:buClr>
              <a:buSzPts val="1100"/>
              <a:buFont typeface="Arial"/>
              <a:buNone/>
            </a:pPr>
            <a:endParaRPr b="1">
              <a:solidFill>
                <a:schemeClr val="accent1"/>
              </a:solidFill>
            </a:endParaRPr>
          </a:p>
          <a:p>
            <a:pPr marL="0" marR="0" lvl="0" indent="0" algn="l" rtl="0">
              <a:spcBef>
                <a:spcPts val="0"/>
              </a:spcBef>
              <a:spcAft>
                <a:spcPts val="0"/>
              </a:spcAft>
              <a:buNone/>
            </a:pPr>
            <a:endParaRPr b="1">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658051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2" descr="E:\Projects\L8 Ops\Data\107-71-LS8-2013512-land and water stretch-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688"/>
            <a:ext cx="12192000" cy="123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5668" y="1569996"/>
            <a:ext cx="10363200" cy="1470025"/>
          </a:xfrm>
        </p:spPr>
        <p:txBody>
          <a:bodyPr/>
          <a:lstStyle>
            <a:lvl1pPr>
              <a:defRPr sz="3200" b="1">
                <a:effectLst/>
              </a:defRPr>
            </a:lvl1pPr>
          </a:lstStyle>
          <a:p>
            <a:r>
              <a:rPr lang="en-US" dirty="0"/>
              <a:t>Click to edit Master title style</a:t>
            </a:r>
          </a:p>
        </p:txBody>
      </p:sp>
      <p:sp>
        <p:nvSpPr>
          <p:cNvPr id="3" name="Subtitle 2"/>
          <p:cNvSpPr>
            <a:spLocks noGrp="1"/>
          </p:cNvSpPr>
          <p:nvPr>
            <p:ph type="subTitle" idx="1"/>
          </p:nvPr>
        </p:nvSpPr>
        <p:spPr>
          <a:xfrm>
            <a:off x="235669" y="3252020"/>
            <a:ext cx="8067369" cy="1654278"/>
          </a:xfrm>
        </p:spPr>
        <p:txBody>
          <a:bodyPr anchor="ctr"/>
          <a:lstStyle>
            <a:lvl1pPr marL="0" indent="0" algn="l">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
        <p:nvSpPr>
          <p:cNvPr id="7" name="Text Placeholder 6"/>
          <p:cNvSpPr>
            <a:spLocks noGrp="1"/>
          </p:cNvSpPr>
          <p:nvPr>
            <p:ph type="body" sz="quarter" idx="10"/>
          </p:nvPr>
        </p:nvSpPr>
        <p:spPr>
          <a:xfrm>
            <a:off x="235668" y="5053778"/>
            <a:ext cx="3149600" cy="609600"/>
          </a:xfrm>
        </p:spPr>
        <p:txBody>
          <a:bodyPr/>
          <a:lstStyle>
            <a:lvl1pPr marL="0" indent="0">
              <a:buNone/>
              <a:defRPr sz="1350"/>
            </a:lvl1pPr>
          </a:lstStyle>
          <a:p>
            <a:pPr lvl="0"/>
            <a:r>
              <a:rPr lang="en-US"/>
              <a:t>Edit Master text styles</a:t>
            </a:r>
          </a:p>
        </p:txBody>
      </p:sp>
    </p:spTree>
    <p:extLst>
      <p:ext uri="{BB962C8B-B14F-4D97-AF65-F5344CB8AC3E}">
        <p14:creationId xmlns:p14="http://schemas.microsoft.com/office/powerpoint/2010/main" val="352092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Click to edit Master title style</a:t>
            </a:r>
          </a:p>
        </p:txBody>
      </p:sp>
      <p:sp>
        <p:nvSpPr>
          <p:cNvPr id="16" name="Content Placeholder 2"/>
          <p:cNvSpPr>
            <a:spLocks noGrp="1"/>
          </p:cNvSpPr>
          <p:nvPr>
            <p:ph sz="half" idx="1"/>
          </p:nvPr>
        </p:nvSpPr>
        <p:spPr>
          <a:xfrm>
            <a:off x="234053" y="1132114"/>
            <a:ext cx="11495985" cy="4824549"/>
          </a:xfrm>
        </p:spPr>
        <p:txBody>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0"/>
          </p:nvPr>
        </p:nvSpPr>
        <p:spPr/>
        <p:txBody>
          <a:bodyPr/>
          <a:lstStyle>
            <a:lvl1pPr>
              <a:defRPr/>
            </a:lvl1pPr>
          </a:lstStyle>
          <a:p>
            <a:fld id="{83AC58F4-1C19-4699-AC01-95EF4D2BCFA6}" type="slidenum">
              <a:rPr lang="en-US" altLang="en-US"/>
              <a:pPr/>
              <a:t>‹#›</a:t>
            </a:fld>
            <a:endParaRPr lang="en-US" altLang="en-US"/>
          </a:p>
        </p:txBody>
      </p:sp>
    </p:spTree>
    <p:extLst>
      <p:ext uri="{BB962C8B-B14F-4D97-AF65-F5344CB8AC3E}">
        <p14:creationId xmlns:p14="http://schemas.microsoft.com/office/powerpoint/2010/main" val="96145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4052" y="354607"/>
            <a:ext cx="10467347" cy="646113"/>
          </a:xfrm>
        </p:spPr>
        <p:txBody>
          <a:bodyPr/>
          <a:lstStyle/>
          <a:p>
            <a:r>
              <a:rPr lang="en-US"/>
              <a:t>Click to edit Master title style</a:t>
            </a:r>
          </a:p>
        </p:txBody>
      </p:sp>
      <p:sp>
        <p:nvSpPr>
          <p:cNvPr id="3" name="Content Placeholder 2"/>
          <p:cNvSpPr>
            <a:spLocks noGrp="1"/>
          </p:cNvSpPr>
          <p:nvPr>
            <p:ph sz="half" idx="1"/>
          </p:nvPr>
        </p:nvSpPr>
        <p:spPr>
          <a:xfrm>
            <a:off x="234053" y="1136217"/>
            <a:ext cx="5803953" cy="482915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919" y="1136217"/>
            <a:ext cx="5673524" cy="482915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fld id="{5CC992DB-3803-4FF5-A5DB-97C841EDD5A1}" type="slidenum">
              <a:rPr lang="en-US" altLang="en-US"/>
              <a:pPr/>
              <a:t>‹#›</a:t>
            </a:fld>
            <a:endParaRPr lang="en-US" altLang="en-US"/>
          </a:p>
        </p:txBody>
      </p:sp>
    </p:spTree>
    <p:extLst>
      <p:ext uri="{BB962C8B-B14F-4D97-AF65-F5344CB8AC3E}">
        <p14:creationId xmlns:p14="http://schemas.microsoft.com/office/powerpoint/2010/main" val="1758671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1" y="354607"/>
            <a:ext cx="10472799" cy="646113"/>
          </a:xfrm>
        </p:spPr>
        <p:txBody>
          <a:bodyPr/>
          <a:lstStyle/>
          <a:p>
            <a:r>
              <a:rPr lang="en-US"/>
              <a:t>Click to edit Master title style</a:t>
            </a:r>
          </a:p>
        </p:txBody>
      </p:sp>
      <p:sp>
        <p:nvSpPr>
          <p:cNvPr id="3" name="Slide Number Placeholder 6"/>
          <p:cNvSpPr>
            <a:spLocks noGrp="1"/>
          </p:cNvSpPr>
          <p:nvPr>
            <p:ph type="sldNum" sz="quarter" idx="10"/>
          </p:nvPr>
        </p:nvSpPr>
        <p:spPr/>
        <p:txBody>
          <a:bodyPr/>
          <a:lstStyle>
            <a:lvl1pPr>
              <a:defRPr/>
            </a:lvl1pPr>
          </a:lstStyle>
          <a:p>
            <a:fld id="{E6363A0F-A28D-49EE-9D08-2F60ADE9E212}" type="slidenum">
              <a:rPr lang="en-US" altLang="en-US"/>
              <a:pPr/>
              <a:t>‹#›</a:t>
            </a:fld>
            <a:endParaRPr lang="en-US" altLang="en-US"/>
          </a:p>
        </p:txBody>
      </p:sp>
    </p:spTree>
    <p:extLst>
      <p:ext uri="{BB962C8B-B14F-4D97-AF65-F5344CB8AC3E}">
        <p14:creationId xmlns:p14="http://schemas.microsoft.com/office/powerpoint/2010/main" val="29024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0.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9.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8.png"/><Relationship Id="rId5" Type="http://schemas.openxmlformats.org/officeDocument/2006/relationships/slideLayout" Target="../slideLayouts/slideLayout10.xml"/><Relationship Id="rId10" Type="http://schemas.openxmlformats.org/officeDocument/2006/relationships/image" Target="../media/image7.png"/><Relationship Id="rId4" Type="http://schemas.openxmlformats.org/officeDocument/2006/relationships/slideLayout" Target="../slideLayouts/slideLayout9.xml"/><Relationship Id="rId9" Type="http://schemas.openxmlformats.org/officeDocument/2006/relationships/theme" Target="../theme/theme2.xml"/><Relationship Id="rId14"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3.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3.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4.emf"/><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8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233363" y="354013"/>
            <a:ext cx="9399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7" name="Rectangle 7"/>
          <p:cNvSpPr>
            <a:spLocks noGrp="1" noChangeArrowheads="1"/>
          </p:cNvSpPr>
          <p:nvPr>
            <p:ph type="body" idx="1"/>
          </p:nvPr>
        </p:nvSpPr>
        <p:spPr bwMode="auto">
          <a:xfrm>
            <a:off x="233363" y="1130300"/>
            <a:ext cx="11653837"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26"/>
          <p:cNvSpPr>
            <a:spLocks noChangeArrowheads="1"/>
          </p:cNvSpPr>
          <p:nvPr userDrawn="1"/>
        </p:nvSpPr>
        <p:spPr bwMode="auto">
          <a:xfrm>
            <a:off x="2430463" y="5915025"/>
            <a:ext cx="9456737" cy="52388"/>
          </a:xfrm>
          <a:prstGeom prst="rect">
            <a:avLst/>
          </a:prstGeom>
          <a:gradFill rotWithShape="1">
            <a:gsLst>
              <a:gs pos="0">
                <a:srgbClr val="F4FBFE"/>
              </a:gs>
              <a:gs pos="50999">
                <a:srgbClr val="99DAF3"/>
              </a:gs>
              <a:gs pos="53000">
                <a:srgbClr val="77CEEF"/>
              </a:gs>
              <a:gs pos="100000">
                <a:srgbClr val="1482AC"/>
              </a:gs>
            </a:gsLst>
            <a:lin ang="0" scaled="1"/>
          </a:gradFill>
          <a:ln>
            <a:noFill/>
          </a:ln>
        </p:spPr>
        <p:txBody>
          <a:bodyPr wrap="none" lIns="68580" tIns="34290" rIns="68580" bIns="34290" anchor="ctr"/>
          <a:lstStyle>
            <a:lvl1pPr defTabSz="684213">
              <a:defRPr sz="2400">
                <a:solidFill>
                  <a:schemeClr val="tx1"/>
                </a:solidFill>
                <a:latin typeface="Arial" panose="020B0604020202020204" pitchFamily="34" charset="0"/>
                <a:ea typeface="MS PGothic" panose="020B0600070205080204" pitchFamily="34" charset="-128"/>
              </a:defRPr>
            </a:lvl1pPr>
            <a:lvl2pPr marL="742950" indent="-285750" defTabSz="684213">
              <a:defRPr sz="2400">
                <a:solidFill>
                  <a:schemeClr val="tx1"/>
                </a:solidFill>
                <a:latin typeface="Arial" panose="020B0604020202020204" pitchFamily="34" charset="0"/>
                <a:ea typeface="MS PGothic" panose="020B0600070205080204" pitchFamily="34" charset="-128"/>
              </a:defRPr>
            </a:lvl2pPr>
            <a:lvl3pPr marL="1143000" indent="-228600" defTabSz="684213">
              <a:defRPr sz="2400">
                <a:solidFill>
                  <a:schemeClr val="tx1"/>
                </a:solidFill>
                <a:latin typeface="Arial" panose="020B0604020202020204" pitchFamily="34" charset="0"/>
                <a:ea typeface="MS PGothic" panose="020B0600070205080204" pitchFamily="34" charset="-128"/>
              </a:defRPr>
            </a:lvl3pPr>
            <a:lvl4pPr marL="1600200" indent="-228600" defTabSz="684213">
              <a:defRPr sz="2400">
                <a:solidFill>
                  <a:schemeClr val="tx1"/>
                </a:solidFill>
                <a:latin typeface="Arial" panose="020B0604020202020204" pitchFamily="34" charset="0"/>
                <a:ea typeface="MS PGothic" panose="020B0600070205080204" pitchFamily="34" charset="-128"/>
              </a:defRPr>
            </a:lvl4pPr>
            <a:lvl5pPr marL="2057400" indent="-228600" defTabSz="684213">
              <a:defRPr sz="2400">
                <a:solidFill>
                  <a:schemeClr val="tx1"/>
                </a:solidFill>
                <a:latin typeface="Arial" panose="020B0604020202020204" pitchFamily="34" charset="0"/>
                <a:ea typeface="MS PGothic" panose="020B0600070205080204" pitchFamily="34" charset="-128"/>
              </a:defRPr>
            </a:lvl5pPr>
            <a:lvl6pPr marL="25146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900">
              <a:solidFill>
                <a:srgbClr val="0D0D0D"/>
              </a:solidFill>
            </a:endParaRPr>
          </a:p>
        </p:txBody>
      </p:sp>
      <p:sp>
        <p:nvSpPr>
          <p:cNvPr id="7" name="Slide Number Placeholder 6"/>
          <p:cNvSpPr>
            <a:spLocks noGrp="1"/>
          </p:cNvSpPr>
          <p:nvPr>
            <p:ph type="sldNum" sz="quarter" idx="4"/>
          </p:nvPr>
        </p:nvSpPr>
        <p:spPr>
          <a:xfrm>
            <a:off x="11337925" y="6161088"/>
            <a:ext cx="533400" cy="401637"/>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defRPr>
            </a:lvl1pPr>
          </a:lstStyle>
          <a:p>
            <a:fld id="{C18C721D-7C74-47CE-A764-7EE1D07907E5}" type="slidenum">
              <a:rPr lang="en-US" altLang="en-US"/>
              <a:pPr/>
              <a:t>‹#›</a:t>
            </a:fld>
            <a:endParaRPr lang="en-US" altLang="en-US"/>
          </a:p>
        </p:txBody>
      </p:sp>
      <p:sp>
        <p:nvSpPr>
          <p:cNvPr id="1030" name="Rectangle 42"/>
          <p:cNvSpPr>
            <a:spLocks noChangeArrowheads="1"/>
          </p:cNvSpPr>
          <p:nvPr userDrawn="1"/>
        </p:nvSpPr>
        <p:spPr bwMode="auto">
          <a:xfrm rot="10800000">
            <a:off x="233363" y="1074738"/>
            <a:ext cx="10421937" cy="55562"/>
          </a:xfrm>
          <a:prstGeom prst="rect">
            <a:avLst/>
          </a:prstGeom>
          <a:gradFill rotWithShape="1">
            <a:gsLst>
              <a:gs pos="0">
                <a:srgbClr val="F4FBFE"/>
              </a:gs>
              <a:gs pos="50999">
                <a:srgbClr val="99DAF3"/>
              </a:gs>
              <a:gs pos="53000">
                <a:srgbClr val="77CEEF"/>
              </a:gs>
              <a:gs pos="100000">
                <a:srgbClr val="1482AC"/>
              </a:gs>
            </a:gsLst>
            <a:lin ang="0" scaled="1"/>
          </a:gradFill>
          <a:ln>
            <a:noFill/>
          </a:ln>
        </p:spPr>
        <p:txBody>
          <a:bodyPr wrap="none" lIns="68580" tIns="34290" rIns="68580" bIns="34290" anchor="ctr"/>
          <a:lstStyle>
            <a:lvl1pPr defTabSz="684213">
              <a:defRPr sz="2400">
                <a:solidFill>
                  <a:schemeClr val="tx1"/>
                </a:solidFill>
                <a:latin typeface="Arial" panose="020B0604020202020204" pitchFamily="34" charset="0"/>
                <a:ea typeface="MS PGothic" panose="020B0600070205080204" pitchFamily="34" charset="-128"/>
              </a:defRPr>
            </a:lvl1pPr>
            <a:lvl2pPr marL="742950" indent="-285750" defTabSz="684213">
              <a:defRPr sz="2400">
                <a:solidFill>
                  <a:schemeClr val="tx1"/>
                </a:solidFill>
                <a:latin typeface="Arial" panose="020B0604020202020204" pitchFamily="34" charset="0"/>
                <a:ea typeface="MS PGothic" panose="020B0600070205080204" pitchFamily="34" charset="-128"/>
              </a:defRPr>
            </a:lvl2pPr>
            <a:lvl3pPr marL="1143000" indent="-228600" defTabSz="684213">
              <a:defRPr sz="2400">
                <a:solidFill>
                  <a:schemeClr val="tx1"/>
                </a:solidFill>
                <a:latin typeface="Arial" panose="020B0604020202020204" pitchFamily="34" charset="0"/>
                <a:ea typeface="MS PGothic" panose="020B0600070205080204" pitchFamily="34" charset="-128"/>
              </a:defRPr>
            </a:lvl3pPr>
            <a:lvl4pPr marL="1600200" indent="-228600" defTabSz="684213">
              <a:defRPr sz="2400">
                <a:solidFill>
                  <a:schemeClr val="tx1"/>
                </a:solidFill>
                <a:latin typeface="Arial" panose="020B0604020202020204" pitchFamily="34" charset="0"/>
                <a:ea typeface="MS PGothic" panose="020B0600070205080204" pitchFamily="34" charset="-128"/>
              </a:defRPr>
            </a:lvl4pPr>
            <a:lvl5pPr marL="2057400" indent="-228600" defTabSz="684213">
              <a:defRPr sz="2400">
                <a:solidFill>
                  <a:schemeClr val="tx1"/>
                </a:solidFill>
                <a:latin typeface="Arial" panose="020B0604020202020204" pitchFamily="34" charset="0"/>
                <a:ea typeface="MS PGothic" panose="020B0600070205080204" pitchFamily="34" charset="-128"/>
              </a:defRPr>
            </a:lvl5pPr>
            <a:lvl6pPr marL="25146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684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900">
              <a:solidFill>
                <a:srgbClr val="0D0D0D"/>
              </a:solidFill>
            </a:endParaRPr>
          </a:p>
        </p:txBody>
      </p:sp>
      <p:pic>
        <p:nvPicPr>
          <p:cNvPr id="1031" name="Picture 10"/>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3363" y="6157913"/>
            <a:ext cx="15224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1"/>
          <p:cNvPicPr>
            <a:picLocks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494338" y="6030913"/>
            <a:ext cx="7651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97050" y="5980113"/>
            <a:ext cx="18938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79825" y="6003925"/>
            <a:ext cx="1046163"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3" descr="Icon&#10;&#10;Description automatically generated"/>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08525" y="5992813"/>
            <a:ext cx="77787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Box 2"/>
          <p:cNvSpPr txBox="1">
            <a:spLocks noChangeArrowheads="1"/>
          </p:cNvSpPr>
          <p:nvPr userDrawn="1"/>
        </p:nvSpPr>
        <p:spPr bwMode="auto">
          <a:xfrm>
            <a:off x="6608763" y="6227763"/>
            <a:ext cx="3400425" cy="276225"/>
          </a:xfrm>
          <a:prstGeom prst="rect">
            <a:avLst/>
          </a:prstGeom>
          <a:noFill/>
          <a:ln>
            <a:noFill/>
          </a:ln>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1200">
                <a:solidFill>
                  <a:srgbClr val="FF0000"/>
                </a:solidFill>
              </a:rPr>
              <a:t>Procurement Sensitive / Restricted Distribution</a:t>
            </a:r>
          </a:p>
        </p:txBody>
      </p:sp>
    </p:spTree>
    <p:extLst>
      <p:ext uri="{BB962C8B-B14F-4D97-AF65-F5344CB8AC3E}">
        <p14:creationId xmlns:p14="http://schemas.microsoft.com/office/powerpoint/2010/main" val="389977951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hdr="0" ft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800" b="1">
          <a:solidFill>
            <a:schemeClr val="tx1"/>
          </a:solidFill>
          <a:effectLst>
            <a:outerShdw blurRad="38100" dist="38100" dir="2700000" algn="tl">
              <a:srgbClr val="C0C0C0"/>
            </a:outerShdw>
          </a:effectLst>
          <a:latin typeface="Arial" charset="0"/>
        </a:defRPr>
      </a:lvl5pPr>
      <a:lvl6pPr marL="3429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6pPr>
      <a:lvl7pPr marL="6858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7pPr>
      <a:lvl8pPr marL="10287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8pPr>
      <a:lvl9pPr marL="13716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9pPr>
    </p:titleStyle>
    <p:bodyStyle>
      <a:lvl1pPr marL="257175" indent="-257175" algn="l" rtl="0" eaLnBrk="0" fontAlgn="base" hangingPunct="0">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rgbClr val="A9A503"/>
        </a:buClr>
        <a:buFont typeface="Wingdings" panose="05000000000000000000" pitchFamily="2" charset="2"/>
        <a:buChar char="w"/>
        <a:defRPr>
          <a:solidFill>
            <a:schemeClr val="tx1"/>
          </a:solidFill>
          <a:latin typeface="+mn-lt"/>
        </a:defRPr>
      </a:lvl2pPr>
      <a:lvl3pPr marL="857250" indent="-171450" algn="l" rtl="0" eaLnBrk="0" fontAlgn="base" hangingPunct="0">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0" fontAlgn="base" hangingPunct="0">
        <a:spcBef>
          <a:spcPct val="20000"/>
        </a:spcBef>
        <a:spcAft>
          <a:spcPct val="0"/>
        </a:spcAft>
        <a:buChar char="–"/>
        <a:defRPr sz="1300">
          <a:solidFill>
            <a:schemeClr val="tx1"/>
          </a:solidFill>
          <a:latin typeface="+mn-lt"/>
        </a:defRPr>
      </a:lvl4pPr>
      <a:lvl5pPr marL="1543050" indent="-171450" algn="l" rtl="0" eaLnBrk="0" fontAlgn="base" hangingPunct="0">
        <a:spcBef>
          <a:spcPct val="20000"/>
        </a:spcBef>
        <a:spcAft>
          <a:spcPct val="0"/>
        </a:spcAft>
        <a:buClr>
          <a:schemeClr val="bg2"/>
        </a:buClr>
        <a:buChar char="•"/>
        <a:defRPr sz="1300">
          <a:solidFill>
            <a:schemeClr val="tx1"/>
          </a:solidFill>
          <a:latin typeface="+mn-lt"/>
        </a:defRPr>
      </a:lvl5pPr>
      <a:lvl6pPr marL="1885950" indent="-171450" algn="l" rtl="0" eaLnBrk="1" fontAlgn="base" hangingPunct="1">
        <a:spcBef>
          <a:spcPct val="20000"/>
        </a:spcBef>
        <a:spcAft>
          <a:spcPct val="0"/>
        </a:spcAft>
        <a:buClr>
          <a:schemeClr val="bg2"/>
        </a:buClr>
        <a:buChar char="•"/>
        <a:defRPr sz="1200">
          <a:solidFill>
            <a:schemeClr val="tx1"/>
          </a:solidFill>
          <a:latin typeface="+mn-lt"/>
        </a:defRPr>
      </a:lvl6pPr>
      <a:lvl7pPr marL="2228850" indent="-171450" algn="l" rtl="0" eaLnBrk="1" fontAlgn="base" hangingPunct="1">
        <a:spcBef>
          <a:spcPct val="20000"/>
        </a:spcBef>
        <a:spcAft>
          <a:spcPct val="0"/>
        </a:spcAft>
        <a:buClr>
          <a:schemeClr val="bg2"/>
        </a:buClr>
        <a:buChar char="•"/>
        <a:defRPr sz="1200">
          <a:solidFill>
            <a:schemeClr val="tx1"/>
          </a:solidFill>
          <a:latin typeface="+mn-lt"/>
        </a:defRPr>
      </a:lvl7pPr>
      <a:lvl8pPr marL="2571750" indent="-171450" algn="l" rtl="0" eaLnBrk="1" fontAlgn="base" hangingPunct="1">
        <a:spcBef>
          <a:spcPct val="20000"/>
        </a:spcBef>
        <a:spcAft>
          <a:spcPct val="0"/>
        </a:spcAft>
        <a:buClr>
          <a:schemeClr val="bg2"/>
        </a:buClr>
        <a:buChar char="•"/>
        <a:defRPr sz="1200">
          <a:solidFill>
            <a:schemeClr val="tx1"/>
          </a:solidFill>
          <a:latin typeface="+mn-lt"/>
        </a:defRPr>
      </a:lvl8pPr>
      <a:lvl9pPr marL="2914650" indent="-171450" algn="l" rtl="0" eaLnBrk="1" fontAlgn="base" hangingPunct="1">
        <a:spcBef>
          <a:spcPct val="20000"/>
        </a:spcBef>
        <a:spcAft>
          <a:spcPct val="0"/>
        </a:spcAft>
        <a:buClr>
          <a:schemeClr val="bg2"/>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606F75"/>
            </a:gs>
            <a:gs pos="100000">
              <a:srgbClr val="052E40"/>
            </a:gs>
          </a:gsLst>
          <a:lin ang="162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8AC8C37-3C4C-0E4E-8501-71F746780951}"/>
              </a:ext>
            </a:extLst>
          </p:cNvPr>
          <p:cNvSpPr>
            <a:spLocks noGrp="1"/>
          </p:cNvSpPr>
          <p:nvPr>
            <p:ph type="ftr" sz="quarter" idx="3"/>
          </p:nvPr>
        </p:nvSpPr>
        <p:spPr>
          <a:xfrm>
            <a:off x="4658400" y="6624000"/>
            <a:ext cx="3600000" cy="107722"/>
          </a:xfrm>
          <a:prstGeom prst="rect">
            <a:avLst/>
          </a:prstGeom>
        </p:spPr>
        <p:txBody>
          <a:bodyPr vert="horz" lIns="0" tIns="0" rIns="0" bIns="0" rtlCol="0" anchor="ctr">
            <a:spAutoFit/>
          </a:bodyPr>
          <a:lstStyle>
            <a:lvl1pPr algn="l">
              <a:defRPr sz="700" b="1">
                <a:solidFill>
                  <a:schemeClr val="bg1"/>
                </a:solidFill>
                <a:latin typeface="Arial" panose="020B0604020202020204" pitchFamily="34" charset="0"/>
                <a:cs typeface="Arial" panose="020B0604020202020204" pitchFamily="34" charset="0"/>
              </a:defRPr>
            </a:lvl1pPr>
          </a:lstStyle>
          <a:p>
            <a:pPr algn="r"/>
            <a:r>
              <a:rPr lang="en-US"/>
              <a:t>Footer</a:t>
            </a:r>
            <a:endParaRPr lang="en-US" b="0"/>
          </a:p>
        </p:txBody>
      </p:sp>
      <p:grpSp>
        <p:nvGrpSpPr>
          <p:cNvPr id="15" name="Group 14"/>
          <p:cNvGrpSpPr/>
          <p:nvPr userDrawn="1"/>
        </p:nvGrpSpPr>
        <p:grpSpPr>
          <a:xfrm>
            <a:off x="360000" y="6606000"/>
            <a:ext cx="2825173" cy="144000"/>
            <a:chOff x="5433924" y="6606000"/>
            <a:chExt cx="2825173" cy="144000"/>
          </a:xfrm>
        </p:grpSpPr>
        <p:sp>
          <p:nvSpPr>
            <p:cNvPr id="16" name="TextBox 15">
              <a:extLst>
                <a:ext uri="{FF2B5EF4-FFF2-40B4-BE49-F238E27FC236}">
                  <a16:creationId xmlns:a16="http://schemas.microsoft.com/office/drawing/2014/main" id="{9AA660CA-9A5E-5DF0-8857-BEC6DC9C04BD}"/>
                </a:ext>
              </a:extLst>
            </p:cNvPr>
            <p:cNvSpPr txBox="1"/>
            <p:nvPr userDrawn="1"/>
          </p:nvSpPr>
          <p:spPr>
            <a:xfrm>
              <a:off x="5953979" y="6624139"/>
              <a:ext cx="2305118" cy="107722"/>
            </a:xfrm>
            <a:prstGeom prst="rect">
              <a:avLst/>
            </a:prstGeom>
            <a:noFill/>
          </p:spPr>
          <p:txBody>
            <a:bodyPr wrap="none" lIns="0" tIns="0" rIns="0" bIns="0">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700" b="0" i="0" kern="1200">
                  <a:solidFill>
                    <a:schemeClr val="bg1"/>
                  </a:solidFill>
                  <a:effectLst/>
                  <a:latin typeface="Arial Nova Light" panose="020B0304020202020204" pitchFamily="34" charset="0"/>
                  <a:ea typeface="+mn-ea"/>
                  <a:cs typeface="+mn-cs"/>
                </a:rPr>
                <a:t>© Commonwealth of Australia (Geoscience Australia) 2022.</a:t>
              </a:r>
            </a:p>
          </p:txBody>
        </p:sp>
        <p:pic>
          <p:nvPicPr>
            <p:cNvPr id="17" name="Picture 16">
              <a:extLst>
                <a:ext uri="{FF2B5EF4-FFF2-40B4-BE49-F238E27FC236}">
                  <a16:creationId xmlns:a16="http://schemas.microsoft.com/office/drawing/2014/main" id="{AC37A4D2-58D3-BF94-78AD-6D28F0374EA3}"/>
                </a:ext>
              </a:extLst>
            </p:cNvPr>
            <p:cNvPicPr>
              <a:picLocks noChangeAspect="1"/>
            </p:cNvPicPr>
            <p:nvPr userDrawn="1"/>
          </p:nvPicPr>
          <p:blipFill>
            <a:blip r:embed="rId18"/>
            <a:stretch>
              <a:fillRect/>
            </a:stretch>
          </p:blipFill>
          <p:spPr>
            <a:xfrm>
              <a:off x="5433924" y="6606000"/>
              <a:ext cx="411430" cy="144000"/>
            </a:xfrm>
            <a:prstGeom prst="rect">
              <a:avLst/>
            </a:prstGeom>
          </p:spPr>
        </p:pic>
      </p:grpSp>
      <p:pic>
        <p:nvPicPr>
          <p:cNvPr id="6" name="Picture 5">
            <a:extLst>
              <a:ext uri="{FF2B5EF4-FFF2-40B4-BE49-F238E27FC236}">
                <a16:creationId xmlns:a16="http://schemas.microsoft.com/office/drawing/2014/main" id="{D8D99069-1CDF-5DD4-DFCD-F0765B301A58}"/>
              </a:ext>
            </a:extLst>
          </p:cNvPr>
          <p:cNvPicPr>
            <a:picLocks noChangeAspect="1"/>
          </p:cNvPicPr>
          <p:nvPr userDrawn="1"/>
        </p:nvPicPr>
        <p:blipFill>
          <a:blip r:embed="rId19"/>
          <a:srcRect/>
          <a:stretch/>
        </p:blipFill>
        <p:spPr>
          <a:xfrm>
            <a:off x="9823654" y="6627200"/>
            <a:ext cx="2019300" cy="101600"/>
          </a:xfrm>
          <a:prstGeom prst="rect">
            <a:avLst/>
          </a:prstGeom>
        </p:spPr>
      </p:pic>
    </p:spTree>
    <p:extLst>
      <p:ext uri="{BB962C8B-B14F-4D97-AF65-F5344CB8AC3E}">
        <p14:creationId xmlns:p14="http://schemas.microsoft.com/office/powerpoint/2010/main" val="13546682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dt="0"/>
  <p:txStyles>
    <p:title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3.PN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emf"/><Relationship Id="rId3" Type="http://schemas.openxmlformats.org/officeDocument/2006/relationships/image" Target="../media/image34.png"/><Relationship Id="rId7" Type="http://schemas.openxmlformats.org/officeDocument/2006/relationships/image" Target="../media/image38.jp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sentinel.esa.int/web/sentinel/user-guides/sentinel-1-sar/document-library/-/asset_publisher/1dO7RF5fJMbd/content/id/4890957?_com_liferay_asset_publisher_web_portlet_AssetPublisherPortlet_INSTANCE_1dO7RF5fJMbd"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5.emf"/><Relationship Id="rId10"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52.png"/><Relationship Id="rId5" Type="http://schemas.openxmlformats.org/officeDocument/2006/relationships/image" Target="../media/image18.png"/><Relationship Id="rId10"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502652" y="2338611"/>
            <a:ext cx="6157185" cy="83099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4800" dirty="0" smtClean="0"/>
              <a:t>Geoscience Australia Cal / Val Update</a:t>
            </a:r>
            <a:endParaRPr sz="4800" dirty="0"/>
          </a:p>
        </p:txBody>
      </p:sp>
      <p:sp>
        <p:nvSpPr>
          <p:cNvPr id="67" name="Google Shape;67;p7"/>
          <p:cNvSpPr/>
          <p:nvPr/>
        </p:nvSpPr>
        <p:spPr>
          <a:xfrm>
            <a:off x="8059726" y="4358295"/>
            <a:ext cx="3836513" cy="234357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r>
              <a:rPr lang="en-GB" sz="2000" b="1" i="0" u="none" strike="noStrike" cap="none" dirty="0">
                <a:solidFill>
                  <a:schemeClr val="accent1"/>
                </a:solidFill>
                <a:latin typeface="Arial"/>
                <a:ea typeface="Arial"/>
                <a:cs typeface="Arial"/>
                <a:sym typeface="Arial"/>
              </a:rPr>
              <a:t>Medhavy Thankappan</a:t>
            </a:r>
          </a:p>
          <a:p>
            <a:pPr marL="0" marR="0" lvl="0" indent="0" algn="r" rtl="0">
              <a:lnSpc>
                <a:spcPct val="150000"/>
              </a:lnSpc>
              <a:spcBef>
                <a:spcPts val="0"/>
              </a:spcBef>
              <a:spcAft>
                <a:spcPts val="0"/>
              </a:spcAft>
              <a:buNone/>
            </a:pPr>
            <a:r>
              <a:rPr lang="en-AU" sz="2000" b="1" i="0" u="none" strike="noStrike" cap="none" dirty="0">
                <a:solidFill>
                  <a:schemeClr val="accent1"/>
                </a:solidFill>
                <a:latin typeface="Arial"/>
                <a:ea typeface="Arial"/>
                <a:cs typeface="Arial"/>
                <a:sym typeface="Arial"/>
              </a:rPr>
              <a:t>Geoscience Australia</a:t>
            </a:r>
            <a:endParaRPr sz="1200" b="1" dirty="0"/>
          </a:p>
          <a:p>
            <a:pPr algn="r">
              <a:lnSpc>
                <a:spcPct val="150000"/>
              </a:lnSpc>
            </a:pPr>
            <a:r>
              <a:rPr lang="en-AU" sz="2000" b="1" dirty="0">
                <a:solidFill>
                  <a:schemeClr val="accent1"/>
                </a:solidFill>
              </a:rPr>
              <a:t>Agenda Item # </a:t>
            </a:r>
            <a:r>
              <a:rPr lang="en-AU" sz="2000" b="1" dirty="0" smtClean="0">
                <a:solidFill>
                  <a:schemeClr val="accent1"/>
                </a:solidFill>
              </a:rPr>
              <a:t>4.9</a:t>
            </a:r>
            <a:endParaRPr lang="en-AU" sz="2000" b="1" dirty="0">
              <a:solidFill>
                <a:schemeClr val="accent1"/>
              </a:solidFill>
            </a:endParaRPr>
          </a:p>
          <a:p>
            <a:pPr marL="0" marR="0" lvl="0" indent="0" algn="r" rtl="0">
              <a:lnSpc>
                <a:spcPct val="150000"/>
              </a:lnSpc>
              <a:spcBef>
                <a:spcPts val="0"/>
              </a:spcBef>
              <a:spcAft>
                <a:spcPts val="0"/>
              </a:spcAft>
              <a:buNone/>
            </a:pPr>
            <a:r>
              <a:rPr lang="en-AU" sz="2000" b="1" i="0" u="none" strike="noStrike" cap="none" dirty="0">
                <a:solidFill>
                  <a:schemeClr val="accent1"/>
                </a:solidFill>
                <a:latin typeface="Arial"/>
                <a:ea typeface="Arial"/>
                <a:cs typeface="Arial"/>
                <a:sym typeface="Arial"/>
              </a:rPr>
              <a:t>WGCV </a:t>
            </a:r>
            <a:r>
              <a:rPr lang="en-AU" sz="2000" b="1" i="0" u="none" strike="noStrike" cap="none" dirty="0" smtClean="0">
                <a:solidFill>
                  <a:schemeClr val="accent1"/>
                </a:solidFill>
                <a:latin typeface="Arial"/>
                <a:ea typeface="Arial"/>
                <a:cs typeface="Arial"/>
                <a:sym typeface="Arial"/>
              </a:rPr>
              <a:t>52 </a:t>
            </a:r>
            <a:r>
              <a:rPr lang="en-AU" sz="2000" b="1" i="0" u="none" strike="noStrike" cap="none" dirty="0">
                <a:solidFill>
                  <a:schemeClr val="accent1"/>
                </a:solidFill>
                <a:latin typeface="Arial"/>
                <a:ea typeface="Arial"/>
                <a:cs typeface="Arial"/>
                <a:sym typeface="Arial"/>
              </a:rPr>
              <a:t>Plenary</a:t>
            </a:r>
            <a:endParaRPr sz="1200" b="1" dirty="0"/>
          </a:p>
          <a:p>
            <a:pPr marL="0" marR="0" lvl="0" indent="0" algn="r" rtl="0">
              <a:lnSpc>
                <a:spcPct val="150000"/>
              </a:lnSpc>
              <a:spcBef>
                <a:spcPts val="0"/>
              </a:spcBef>
              <a:spcAft>
                <a:spcPts val="0"/>
              </a:spcAft>
              <a:buNone/>
            </a:pPr>
            <a:r>
              <a:rPr lang="en-GB" sz="2000" b="1" i="0" u="none" strike="noStrike" cap="none" dirty="0" err="1" smtClean="0">
                <a:solidFill>
                  <a:schemeClr val="accent1"/>
                </a:solidFill>
                <a:latin typeface="Arial"/>
                <a:ea typeface="Arial"/>
                <a:cs typeface="Arial"/>
                <a:sym typeface="Arial"/>
              </a:rPr>
              <a:t>Frascati</a:t>
            </a:r>
            <a:r>
              <a:rPr lang="en-GB" sz="2000" b="1" i="0" u="none" strike="noStrike" cap="none" dirty="0" smtClean="0">
                <a:solidFill>
                  <a:schemeClr val="accent1"/>
                </a:solidFill>
                <a:latin typeface="Arial"/>
                <a:ea typeface="Arial"/>
                <a:cs typeface="Arial"/>
                <a:sym typeface="Arial"/>
              </a:rPr>
              <a:t>, 5-9 June 2023</a:t>
            </a:r>
            <a:endParaRPr sz="2000" b="1" i="0" u="none" strike="noStrike" cap="none" dirty="0">
              <a:solidFill>
                <a:schemeClr val="accen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0986" y="1400922"/>
            <a:ext cx="3372655" cy="4740729"/>
          </a:xfrm>
          <a:prstGeom prst="rect">
            <a:avLst/>
          </a:prstGeom>
          <a:noFill/>
          <a:ln>
            <a:solidFill>
              <a:schemeClr val="tx1"/>
            </a:solidFill>
          </a:ln>
        </p:spPr>
      </p:pic>
      <p:sp>
        <p:nvSpPr>
          <p:cNvPr id="84" name="Google Shape;84;p10"/>
          <p:cNvSpPr txBox="1">
            <a:spLocks noGrp="1"/>
          </p:cNvSpPr>
          <p:nvPr>
            <p:ph type="body" idx="4294967295"/>
          </p:nvPr>
        </p:nvSpPr>
        <p:spPr>
          <a:xfrm>
            <a:off x="135670" y="1294070"/>
            <a:ext cx="8415059" cy="4218213"/>
          </a:xfrm>
          <a:prstGeom prst="rect">
            <a:avLst/>
          </a:prstGeom>
          <a:noFill/>
          <a:ln>
            <a:noFill/>
          </a:ln>
        </p:spPr>
        <p:txBody>
          <a:bodyPr spcFirstLastPara="1" wrap="square" lIns="91425" tIns="91425" rIns="91425" bIns="91425" anchor="ctr" anchorCtr="0">
            <a:noAutofit/>
          </a:bodyPr>
          <a:lstStyle/>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The SCR mission was announced in 2022 </a:t>
            </a:r>
            <a:endParaRPr lang="en-US" sz="2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Mission Concept Review (MCR) 15-16 March 2022</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Key Decision Point - A (KDP-A) 24 March 2022</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Budget announcement in May 2023, indicated some changes to re-focus the Australian Space Agency (ASA) effort</a:t>
            </a:r>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Specific changes to </a:t>
            </a:r>
            <a:r>
              <a:rPr lang="en-AU" sz="2000" dirty="0"/>
              <a:t>the </a:t>
            </a:r>
            <a:r>
              <a:rPr lang="en-AU" sz="2000" dirty="0" smtClean="0"/>
              <a:t>overall National </a:t>
            </a:r>
            <a:r>
              <a:rPr lang="en-AU" sz="2000" dirty="0"/>
              <a:t>Space Program for Earth Observation (NSP-EO</a:t>
            </a:r>
            <a:r>
              <a:rPr lang="en-AU" sz="2000" dirty="0" smtClean="0"/>
              <a:t>) or </a:t>
            </a:r>
            <a:r>
              <a:rPr lang="en-AU" sz="2000" dirty="0"/>
              <a:t>the SCR </a:t>
            </a:r>
            <a:r>
              <a:rPr lang="en-AU" sz="2000" dirty="0" smtClean="0"/>
              <a:t>mission were not flagged</a:t>
            </a:r>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GA </a:t>
            </a:r>
            <a:r>
              <a:rPr lang="en-AU" sz="2000" dirty="0"/>
              <a:t>is working </a:t>
            </a:r>
            <a:r>
              <a:rPr lang="en-AU" sz="2000" dirty="0" smtClean="0"/>
              <a:t>closely with ASA the lead </a:t>
            </a:r>
            <a:r>
              <a:rPr lang="en-AU" sz="2000" dirty="0"/>
              <a:t>partner on the SCR mission </a:t>
            </a:r>
            <a:r>
              <a:rPr lang="en-AU" sz="2000" dirty="0" smtClean="0"/>
              <a:t>to get priorities for SCR clarified</a:t>
            </a:r>
            <a:endParaRPr lang="en-AU" sz="2000" dirty="0"/>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Planning for the SCR mission continues with our partners, including the development of a calibration and validation plan for SCR</a:t>
            </a:r>
            <a:endParaRPr lang="en-AU" sz="2000" dirty="0"/>
          </a:p>
        </p:txBody>
      </p:sp>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smtClean="0"/>
              <a:t>SCR Status Update</a:t>
            </a:r>
            <a:endParaRPr dirty="0"/>
          </a:p>
        </p:txBody>
      </p:sp>
      <p:grpSp>
        <p:nvGrpSpPr>
          <p:cNvPr id="6" name="Group 5"/>
          <p:cNvGrpSpPr/>
          <p:nvPr/>
        </p:nvGrpSpPr>
        <p:grpSpPr>
          <a:xfrm>
            <a:off x="42528" y="5560828"/>
            <a:ext cx="5853226" cy="953301"/>
            <a:chOff x="5177437" y="3679881"/>
            <a:chExt cx="4780761" cy="776846"/>
          </a:xfrm>
        </p:grpSpPr>
        <p:sp>
          <p:nvSpPr>
            <p:cNvPr id="7"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9" name="Picture 8"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0" name="Picture 9"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1" name="Picture 10"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2" name="Picture 11"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
        <p:nvSpPr>
          <p:cNvPr id="5" name="Rectangle 4"/>
          <p:cNvSpPr/>
          <p:nvPr/>
        </p:nvSpPr>
        <p:spPr>
          <a:xfrm rot="19801692">
            <a:off x="8930689" y="2657093"/>
            <a:ext cx="2492990" cy="923330"/>
          </a:xfrm>
          <a:prstGeom prst="rect">
            <a:avLst/>
          </a:prstGeom>
          <a:noFill/>
        </p:spPr>
        <p:txBody>
          <a:bodyPr wrap="none" lIns="91440" tIns="45720" rIns="91440" bIns="45720">
            <a:spAutoFit/>
          </a:bodyPr>
          <a:lstStyle/>
          <a:p>
            <a:pPr algn="ctr"/>
            <a:r>
              <a:rPr lang="en-US" sz="5400" b="0" cap="none" spc="0" dirty="0" smtClean="0">
                <a:ln w="0"/>
                <a:gradFill>
                  <a:gsLst>
                    <a:gs pos="21000">
                      <a:srgbClr val="53575C"/>
                    </a:gs>
                    <a:gs pos="88000">
                      <a:srgbClr val="C5C7CA"/>
                    </a:gs>
                  </a:gsLst>
                  <a:lin ang="5400000"/>
                </a:gradFill>
                <a:effectLst/>
              </a:rPr>
              <a:t>DRAFT</a:t>
            </a:r>
            <a:endParaRPr lang="en-US" sz="54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359448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0"/>
          <p:cNvSpPr txBox="1">
            <a:spLocks noGrp="1"/>
          </p:cNvSpPr>
          <p:nvPr>
            <p:ph type="title"/>
          </p:nvPr>
        </p:nvSpPr>
        <p:spPr>
          <a:xfrm>
            <a:off x="39977" y="172971"/>
            <a:ext cx="11226738"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AU" dirty="0" smtClean="0"/>
              <a:t>Surface Reflectance Validation Update </a:t>
            </a:r>
            <a:endParaRPr dirty="0"/>
          </a:p>
        </p:txBody>
      </p:sp>
      <p:grpSp>
        <p:nvGrpSpPr>
          <p:cNvPr id="64" name="Group 63"/>
          <p:cNvGrpSpPr/>
          <p:nvPr/>
        </p:nvGrpSpPr>
        <p:grpSpPr>
          <a:xfrm>
            <a:off x="6189628" y="1621414"/>
            <a:ext cx="5742930" cy="4773582"/>
            <a:chOff x="225888" y="1217170"/>
            <a:chExt cx="5742930" cy="4773582"/>
          </a:xfrm>
        </p:grpSpPr>
        <p:pic>
          <p:nvPicPr>
            <p:cNvPr id="25" name="Picture 24"/>
            <p:cNvPicPr>
              <a:picLocks noChangeAspect="1"/>
            </p:cNvPicPr>
            <p:nvPr/>
          </p:nvPicPr>
          <p:blipFill>
            <a:blip r:embed="rId3"/>
            <a:stretch>
              <a:fillRect/>
            </a:stretch>
          </p:blipFill>
          <p:spPr>
            <a:xfrm>
              <a:off x="225888" y="1217170"/>
              <a:ext cx="5742930" cy="477358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27" y="1426525"/>
              <a:ext cx="2806526" cy="280652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83" y="4301797"/>
              <a:ext cx="2680925" cy="148940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2078" y="1446901"/>
              <a:ext cx="2807022" cy="2807022"/>
            </a:xfrm>
            <a:prstGeom prst="rect">
              <a:avLst/>
            </a:prstGeom>
          </p:spPr>
        </p:pic>
        <p:sp>
          <p:nvSpPr>
            <p:cNvPr id="11" name="Rectangle 10"/>
            <p:cNvSpPr/>
            <p:nvPr/>
          </p:nvSpPr>
          <p:spPr>
            <a:xfrm>
              <a:off x="1631247" y="1272637"/>
              <a:ext cx="2892138" cy="307777"/>
            </a:xfrm>
            <a:prstGeom prst="rect">
              <a:avLst/>
            </a:prstGeom>
          </p:spPr>
          <p:txBody>
            <a:bodyPr wrap="none">
              <a:spAutoFit/>
            </a:bodyPr>
            <a:lstStyle/>
            <a:p>
              <a:r>
                <a:rPr lang="en-AU" dirty="0"/>
                <a:t>Mullion </a:t>
              </a:r>
              <a:r>
                <a:rPr lang="en-AU" dirty="0" smtClean="0"/>
                <a:t>– L9 &amp; S2B  9</a:t>
              </a:r>
              <a:r>
                <a:rPr lang="en-AU" baseline="30000" dirty="0" smtClean="0"/>
                <a:t>th</a:t>
              </a:r>
              <a:r>
                <a:rPr lang="en-AU" dirty="0" smtClean="0"/>
                <a:t> May </a:t>
              </a:r>
              <a:r>
                <a:rPr lang="en-AU" dirty="0"/>
                <a:t>2023</a:t>
              </a: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3068319" y="4511571"/>
              <a:ext cx="1461296" cy="1095972"/>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3460" y="4492901"/>
              <a:ext cx="1198977" cy="1107194"/>
            </a:xfrm>
            <a:prstGeom prst="rect">
              <a:avLst/>
            </a:prstGeom>
          </p:spPr>
        </p:pic>
        <p:sp>
          <p:nvSpPr>
            <p:cNvPr id="26" name="TextBox 25"/>
            <p:cNvSpPr txBox="1"/>
            <p:nvPr/>
          </p:nvSpPr>
          <p:spPr>
            <a:xfrm>
              <a:off x="3393435" y="5637311"/>
              <a:ext cx="596638" cy="215444"/>
            </a:xfrm>
            <a:prstGeom prst="rect">
              <a:avLst/>
            </a:prstGeom>
            <a:noFill/>
          </p:spPr>
          <p:txBody>
            <a:bodyPr wrap="none" rtlCol="0">
              <a:spAutoFit/>
            </a:bodyPr>
            <a:lstStyle/>
            <a:p>
              <a:r>
                <a:rPr lang="en-AU" sz="800" dirty="0" smtClean="0"/>
                <a:t>Site view</a:t>
              </a:r>
              <a:endParaRPr lang="en-AU" sz="800" dirty="0"/>
            </a:p>
          </p:txBody>
        </p:sp>
        <p:sp>
          <p:nvSpPr>
            <p:cNvPr id="27" name="TextBox 26"/>
            <p:cNvSpPr txBox="1"/>
            <p:nvPr/>
          </p:nvSpPr>
          <p:spPr>
            <a:xfrm>
              <a:off x="4563460" y="5637311"/>
              <a:ext cx="1117614" cy="215444"/>
            </a:xfrm>
            <a:prstGeom prst="rect">
              <a:avLst/>
            </a:prstGeom>
            <a:noFill/>
          </p:spPr>
          <p:txBody>
            <a:bodyPr wrap="none" rtlCol="0">
              <a:spAutoFit/>
            </a:bodyPr>
            <a:lstStyle/>
            <a:p>
              <a:r>
                <a:rPr lang="en-AU" sz="800" dirty="0" smtClean="0"/>
                <a:t>Cover end members</a:t>
              </a:r>
              <a:endParaRPr lang="en-AU" sz="800" dirty="0"/>
            </a:p>
          </p:txBody>
        </p:sp>
        <p:sp>
          <p:nvSpPr>
            <p:cNvPr id="30" name="TextBox 29"/>
            <p:cNvSpPr txBox="1"/>
            <p:nvPr/>
          </p:nvSpPr>
          <p:spPr>
            <a:xfrm>
              <a:off x="695765" y="5623630"/>
              <a:ext cx="740908" cy="215444"/>
            </a:xfrm>
            <a:prstGeom prst="rect">
              <a:avLst/>
            </a:prstGeom>
            <a:noFill/>
          </p:spPr>
          <p:txBody>
            <a:bodyPr wrap="none" rtlCol="0">
              <a:spAutoFit/>
            </a:bodyPr>
            <a:lstStyle/>
            <a:p>
              <a:r>
                <a:rPr lang="en-AU" sz="800" dirty="0" smtClean="0"/>
                <a:t>Atmosphere</a:t>
              </a:r>
              <a:endParaRPr lang="en-AU" sz="800" dirty="0"/>
            </a:p>
          </p:txBody>
        </p:sp>
      </p:grpSp>
      <p:grpSp>
        <p:nvGrpSpPr>
          <p:cNvPr id="65" name="Group 64"/>
          <p:cNvGrpSpPr/>
          <p:nvPr/>
        </p:nvGrpSpPr>
        <p:grpSpPr>
          <a:xfrm>
            <a:off x="305317" y="1621414"/>
            <a:ext cx="5745970" cy="4772822"/>
            <a:chOff x="6131070" y="1218330"/>
            <a:chExt cx="5745970" cy="4772822"/>
          </a:xfrm>
        </p:grpSpPr>
        <p:pic>
          <p:nvPicPr>
            <p:cNvPr id="8" name="Picture 7"/>
            <p:cNvPicPr>
              <a:picLocks noChangeAspect="1"/>
            </p:cNvPicPr>
            <p:nvPr/>
          </p:nvPicPr>
          <p:blipFill>
            <a:blip r:embed="rId9"/>
            <a:stretch>
              <a:fillRect/>
            </a:stretch>
          </p:blipFill>
          <p:spPr>
            <a:xfrm>
              <a:off x="6131070" y="1218330"/>
              <a:ext cx="5745970" cy="4772822"/>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042" y="1760358"/>
              <a:ext cx="2526157" cy="2472693"/>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8520" y="1484936"/>
              <a:ext cx="2828233" cy="2828233"/>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98177" y="4360256"/>
              <a:ext cx="2830388" cy="1572437"/>
            </a:xfrm>
            <a:prstGeom prst="rect">
              <a:avLst/>
            </a:prstGeom>
          </p:spPr>
        </p:pic>
        <p:sp>
          <p:nvSpPr>
            <p:cNvPr id="15" name="TextBox 14"/>
            <p:cNvSpPr txBox="1"/>
            <p:nvPr/>
          </p:nvSpPr>
          <p:spPr>
            <a:xfrm>
              <a:off x="7194104" y="1283960"/>
              <a:ext cx="3619902" cy="307777"/>
            </a:xfrm>
            <a:prstGeom prst="rect">
              <a:avLst/>
            </a:prstGeom>
            <a:noFill/>
          </p:spPr>
          <p:txBody>
            <a:bodyPr wrap="none" rtlCol="0">
              <a:spAutoFit/>
            </a:bodyPr>
            <a:lstStyle/>
            <a:p>
              <a:r>
                <a:rPr lang="en-AU" dirty="0" smtClean="0"/>
                <a:t>Mullion - L8 </a:t>
              </a:r>
              <a:r>
                <a:rPr lang="en-AU" sz="1000" dirty="0" smtClean="0"/>
                <a:t>(15</a:t>
              </a:r>
              <a:r>
                <a:rPr lang="en-AU" sz="1000" baseline="30000" dirty="0" smtClean="0"/>
                <a:t>th</a:t>
              </a:r>
              <a:r>
                <a:rPr lang="en-AU" sz="1000" dirty="0" smtClean="0"/>
                <a:t> April)  </a:t>
              </a:r>
              <a:r>
                <a:rPr lang="en-AU" dirty="0" smtClean="0"/>
                <a:t>&amp; S2B  22</a:t>
              </a:r>
              <a:r>
                <a:rPr lang="en-AU" baseline="30000" dirty="0" smtClean="0"/>
                <a:t>nd</a:t>
              </a:r>
              <a:r>
                <a:rPr lang="en-AU" dirty="0" smtClean="0"/>
                <a:t> April 2023</a:t>
              </a:r>
              <a:endParaRPr lang="en-AU" dirty="0"/>
            </a:p>
          </p:txBody>
        </p:sp>
        <p:grpSp>
          <p:nvGrpSpPr>
            <p:cNvPr id="20" name="Group 19"/>
            <p:cNvGrpSpPr/>
            <p:nvPr/>
          </p:nvGrpSpPr>
          <p:grpSpPr>
            <a:xfrm>
              <a:off x="9157475" y="4565088"/>
              <a:ext cx="2530724" cy="1303690"/>
              <a:chOff x="9411559" y="4817757"/>
              <a:chExt cx="2530724" cy="1303690"/>
            </a:xfrm>
          </p:grpSpPr>
          <p:pic>
            <p:nvPicPr>
              <p:cNvPr id="16" name="Picture 15"/>
              <p:cNvPicPr>
                <a:picLocks noChangeAspect="1"/>
              </p:cNvPicPr>
              <p:nvPr/>
            </p:nvPicPr>
            <p:blipFill>
              <a:blip r:embed="rId13"/>
              <a:stretch>
                <a:fillRect/>
              </a:stretch>
            </p:blipFill>
            <p:spPr>
              <a:xfrm>
                <a:off x="10262647" y="4817757"/>
                <a:ext cx="1679636" cy="112454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9273589" y="4959165"/>
                <a:ext cx="1103755" cy="827816"/>
              </a:xfrm>
              <a:prstGeom prst="rect">
                <a:avLst/>
              </a:prstGeom>
            </p:spPr>
          </p:pic>
          <p:sp>
            <p:nvSpPr>
              <p:cNvPr id="18" name="TextBox 17"/>
              <p:cNvSpPr txBox="1"/>
              <p:nvPr/>
            </p:nvSpPr>
            <p:spPr>
              <a:xfrm>
                <a:off x="9449402" y="5906003"/>
                <a:ext cx="752129" cy="215444"/>
              </a:xfrm>
              <a:prstGeom prst="rect">
                <a:avLst/>
              </a:prstGeom>
              <a:noFill/>
            </p:spPr>
            <p:txBody>
              <a:bodyPr wrap="none" rtlCol="0">
                <a:spAutoFit/>
              </a:bodyPr>
              <a:lstStyle/>
              <a:p>
                <a:r>
                  <a:rPr lang="en-AU" sz="800" dirty="0" smtClean="0"/>
                  <a:t>Corner point</a:t>
                </a:r>
                <a:endParaRPr lang="en-AU" sz="800" dirty="0"/>
              </a:p>
            </p:txBody>
          </p:sp>
          <p:sp>
            <p:nvSpPr>
              <p:cNvPr id="19" name="TextBox 18"/>
              <p:cNvSpPr txBox="1"/>
              <p:nvPr/>
            </p:nvSpPr>
            <p:spPr>
              <a:xfrm>
                <a:off x="10778498" y="5906003"/>
                <a:ext cx="647934" cy="215444"/>
              </a:xfrm>
              <a:prstGeom prst="rect">
                <a:avLst/>
              </a:prstGeom>
              <a:noFill/>
            </p:spPr>
            <p:txBody>
              <a:bodyPr wrap="none" rtlCol="0">
                <a:spAutoFit/>
              </a:bodyPr>
              <a:lstStyle/>
              <a:p>
                <a:r>
                  <a:rPr lang="en-AU" sz="800" dirty="0" smtClean="0"/>
                  <a:t>UAS RGB</a:t>
                </a:r>
                <a:endParaRPr lang="en-AU" sz="800" dirty="0"/>
              </a:p>
            </p:txBody>
          </p:sp>
        </p:grpSp>
        <p:sp>
          <p:nvSpPr>
            <p:cNvPr id="31" name="Rectangle 30"/>
            <p:cNvSpPr/>
            <p:nvPr/>
          </p:nvSpPr>
          <p:spPr>
            <a:xfrm>
              <a:off x="6545785" y="5728622"/>
              <a:ext cx="740908" cy="215444"/>
            </a:xfrm>
            <a:prstGeom prst="rect">
              <a:avLst/>
            </a:prstGeom>
          </p:spPr>
          <p:txBody>
            <a:bodyPr wrap="none">
              <a:spAutoFit/>
            </a:bodyPr>
            <a:lstStyle/>
            <a:p>
              <a:r>
                <a:rPr lang="en-AU" sz="800" dirty="0"/>
                <a:t>Atmosphere</a:t>
              </a:r>
            </a:p>
          </p:txBody>
        </p:sp>
      </p:grpSp>
      <p:sp>
        <p:nvSpPr>
          <p:cNvPr id="5" name="Rectangle 4"/>
          <p:cNvSpPr/>
          <p:nvPr/>
        </p:nvSpPr>
        <p:spPr>
          <a:xfrm>
            <a:off x="146531" y="1098930"/>
            <a:ext cx="9719327" cy="400110"/>
          </a:xfrm>
          <a:prstGeom prst="rect">
            <a:avLst/>
          </a:prstGeom>
        </p:spPr>
        <p:txBody>
          <a:bodyPr wrap="none">
            <a:spAutoFit/>
          </a:bodyPr>
          <a:lstStyle/>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Ground based validation of satellite derived Surface Reflectance continues at GA</a:t>
            </a:r>
            <a:endParaRPr lang="en-US" sz="2000" b="1" dirty="0">
              <a:ln w="12700" cmpd="sng">
                <a:solidFill>
                  <a:srgbClr val="DDDDDD"/>
                </a:solidFill>
                <a:prstDash val="solid"/>
              </a:ln>
              <a:gradFill>
                <a:gsLst>
                  <a:gs pos="0">
                    <a:srgbClr val="DDDDDD"/>
                  </a:gs>
                  <a:gs pos="4000">
                    <a:srgbClr val="DDDDDD">
                      <a:lumMod val="60000"/>
                      <a:lumOff val="40000"/>
                    </a:srgbClr>
                  </a:gs>
                  <a:gs pos="87000">
                    <a:srgbClr val="DDDDDD">
                      <a:lumMod val="20000"/>
                      <a:lumOff val="80000"/>
                    </a:srgbClr>
                  </a:gs>
                </a:gsLst>
                <a:lin ang="5400000"/>
              </a:gradFill>
            </a:endParaRPr>
          </a:p>
        </p:txBody>
      </p:sp>
    </p:spTree>
    <p:extLst>
      <p:ext uri="{BB962C8B-B14F-4D97-AF65-F5344CB8AC3E}">
        <p14:creationId xmlns:p14="http://schemas.microsoft.com/office/powerpoint/2010/main" val="114771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0"/>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AU" dirty="0" smtClean="0"/>
              <a:t>Proposed SR Validation Campaign </a:t>
            </a:r>
            <a:endParaRP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275" y="1158417"/>
            <a:ext cx="7317253" cy="5171626"/>
          </a:xfrm>
          <a:prstGeom prst="rect">
            <a:avLst/>
          </a:prstGeom>
        </p:spPr>
      </p:pic>
      <p:sp>
        <p:nvSpPr>
          <p:cNvPr id="28" name="Google Shape;84;p10"/>
          <p:cNvSpPr txBox="1">
            <a:spLocks noGrp="1"/>
          </p:cNvSpPr>
          <p:nvPr>
            <p:ph type="body" idx="4294967295"/>
          </p:nvPr>
        </p:nvSpPr>
        <p:spPr>
          <a:xfrm>
            <a:off x="217714" y="1270936"/>
            <a:ext cx="4305300" cy="4917593"/>
          </a:xfrm>
          <a:prstGeom prst="rect">
            <a:avLst/>
          </a:prstGeom>
          <a:noFill/>
          <a:ln>
            <a:noFill/>
          </a:ln>
        </p:spPr>
        <p:txBody>
          <a:bodyPr spcFirstLastPara="1" wrap="square" lIns="91425" tIns="91425" rIns="91425" bIns="91425" anchor="ctr" anchorCtr="0">
            <a:noAutofit/>
          </a:bodyPr>
          <a:lstStyle/>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Targeted field validation campaign focussed on dual satellite overpasses being planned at GA (L8, L9, S2)</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endParaRPr lang="en-AU" sz="2000" dirty="0" smtClean="0"/>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4 </a:t>
            </a:r>
            <a:r>
              <a:rPr lang="en-AU" sz="2000" dirty="0"/>
              <a:t>dual overpasses, </a:t>
            </a:r>
            <a:r>
              <a:rPr lang="en-AU" sz="2000" dirty="0" smtClean="0"/>
              <a:t>on </a:t>
            </a:r>
            <a:r>
              <a:rPr lang="en-AU" sz="2000" dirty="0"/>
              <a:t>the </a:t>
            </a:r>
            <a:r>
              <a:rPr lang="en-AU" sz="2000" dirty="0" smtClean="0"/>
              <a:t>27 Nov. </a:t>
            </a:r>
            <a:r>
              <a:rPr lang="en-AU" sz="2000" dirty="0" smtClean="0"/>
              <a:t>teams </a:t>
            </a:r>
            <a:r>
              <a:rPr lang="en-AU" sz="2000" dirty="0"/>
              <a:t>on either side of Landsat swath and the S2 swath on the </a:t>
            </a:r>
            <a:r>
              <a:rPr lang="en-AU" sz="2000" dirty="0" smtClean="0"/>
              <a:t>day</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endParaRPr lang="en-AU" sz="2000" dirty="0" smtClean="0"/>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All other dual overpasses </a:t>
            </a:r>
            <a:r>
              <a:rPr lang="en-AU" sz="2000" dirty="0"/>
              <a:t>will only have one team on </a:t>
            </a:r>
            <a:r>
              <a:rPr lang="en-AU" sz="2000" dirty="0" smtClean="0"/>
              <a:t>site</a:t>
            </a:r>
            <a:endParaRPr lang="en-AU" sz="2000" dirty="0"/>
          </a:p>
          <a:p>
            <a:pPr marL="342900" lvl="0" indent="-342900" eaLnBrk="0" fontAlgn="base" hangingPunct="0">
              <a:spcBef>
                <a:spcPct val="20000"/>
              </a:spcBef>
              <a:spcAft>
                <a:spcPct val="0"/>
              </a:spcAft>
              <a:buClr>
                <a:srgbClr val="EA7500"/>
              </a:buClr>
              <a:buFont typeface="Wingdings" panose="05000000000000000000" pitchFamily="2" charset="2"/>
              <a:buChar char="v"/>
              <a:defRPr/>
            </a:pPr>
            <a:endParaRPr lang="en-AU" sz="2000" dirty="0"/>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24 ground-based match-ups </a:t>
            </a:r>
            <a:r>
              <a:rPr lang="en-AU" sz="2000" dirty="0"/>
              <a:t>to </a:t>
            </a:r>
            <a:r>
              <a:rPr lang="en-AU" sz="2000" dirty="0" smtClean="0"/>
              <a:t>cover L8/L9/S2A/S2B</a:t>
            </a:r>
            <a:endParaRPr lang="en-AU" sz="2000" dirty="0"/>
          </a:p>
        </p:txBody>
      </p:sp>
    </p:spTree>
    <p:extLst>
      <p:ext uri="{BB962C8B-B14F-4D97-AF65-F5344CB8AC3E}">
        <p14:creationId xmlns:p14="http://schemas.microsoft.com/office/powerpoint/2010/main" val="2143322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smtClean="0"/>
              <a:t>Queensland Corner Reflector Array</a:t>
            </a:r>
            <a:endParaRPr dirty="0"/>
          </a:p>
        </p:txBody>
      </p:sp>
      <p:sp>
        <p:nvSpPr>
          <p:cNvPr id="2" name="Rectangle 1"/>
          <p:cNvSpPr/>
          <p:nvPr/>
        </p:nvSpPr>
        <p:spPr>
          <a:xfrm>
            <a:off x="161925" y="1226614"/>
            <a:ext cx="5776232" cy="4955203"/>
          </a:xfrm>
          <a:prstGeom prst="rect">
            <a:avLst/>
          </a:prstGeom>
        </p:spPr>
        <p:txBody>
          <a:bodyPr wrap="square">
            <a:spAutoFit/>
          </a:bodyPr>
          <a:lstStyle/>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altLang="en-US" sz="2000" dirty="0" smtClean="0">
                <a:solidFill>
                  <a:prstClr val="black"/>
                </a:solidFill>
                <a:ea typeface="+mn-ea"/>
                <a:cs typeface="+mn-cs"/>
              </a:rPr>
              <a:t>GA </a:t>
            </a:r>
            <a:r>
              <a:rPr lang="en-AU" altLang="en-US" sz="2000" dirty="0">
                <a:solidFill>
                  <a:prstClr val="black"/>
                </a:solidFill>
                <a:ea typeface="+mn-ea"/>
                <a:cs typeface="+mn-cs"/>
              </a:rPr>
              <a:t>continues to maintain the QCRA of 40 CRs in </a:t>
            </a:r>
            <a:r>
              <a:rPr lang="en-AU" altLang="en-US" sz="2000" dirty="0" smtClean="0">
                <a:solidFill>
                  <a:prstClr val="black"/>
                </a:solidFill>
                <a:ea typeface="+mn-ea"/>
                <a:cs typeface="+mn-cs"/>
              </a:rPr>
              <a:t>Queensland</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endParaRPr lang="en-AU" altLang="en-US" sz="2000" dirty="0">
              <a:solidFill>
                <a:prstClr val="black"/>
              </a:solidFill>
              <a:ea typeface="+mn-ea"/>
              <a:cs typeface="+mn-cs"/>
            </a:endParaRP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altLang="en-US" sz="2000" dirty="0" smtClean="0">
                <a:solidFill>
                  <a:prstClr val="black"/>
                </a:solidFill>
                <a:ea typeface="+mn-ea"/>
                <a:cs typeface="+mn-cs"/>
              </a:rPr>
              <a:t>ESA </a:t>
            </a:r>
            <a:r>
              <a:rPr lang="en-AU" altLang="en-US" sz="2000" dirty="0">
                <a:solidFill>
                  <a:prstClr val="black"/>
                </a:solidFill>
                <a:ea typeface="+mn-ea"/>
                <a:cs typeface="+mn-cs"/>
              </a:rPr>
              <a:t>leverages the QCRA for ongoing Sentinel-1 data quality assurance </a:t>
            </a:r>
            <a:r>
              <a:rPr lang="en-AU" altLang="en-US" sz="2000" dirty="0" smtClean="0">
                <a:solidFill>
                  <a:prstClr val="black"/>
                </a:solidFill>
                <a:ea typeface="+mn-ea"/>
                <a:cs typeface="+mn-cs"/>
              </a:rPr>
              <a:t>(</a:t>
            </a:r>
            <a:r>
              <a:rPr lang="en-AU" altLang="en-US" sz="2000" dirty="0" smtClean="0">
                <a:solidFill>
                  <a:prstClr val="black"/>
                </a:solidFill>
                <a:ea typeface="+mn-ea"/>
                <a:cs typeface="+mn-cs"/>
                <a:hlinkClick r:id="rId3"/>
              </a:rPr>
              <a:t>https</a:t>
            </a:r>
            <a:r>
              <a:rPr lang="en-AU" altLang="en-US" sz="2000" dirty="0">
                <a:solidFill>
                  <a:prstClr val="black"/>
                </a:solidFill>
                <a:ea typeface="+mn-ea"/>
                <a:cs typeface="+mn-cs"/>
                <a:hlinkClick r:id="rId3"/>
              </a:rPr>
              <a:t>://sentinel.esa.int/web/sentinel/user-guides/sentinel-1-sar/document-library/-/asset_publisher/1dO7RF5fJMbd/content/id/4890957?_</a:t>
            </a:r>
            <a:r>
              <a:rPr lang="en-AU" altLang="en-US" sz="2000" dirty="0" smtClean="0">
                <a:solidFill>
                  <a:prstClr val="black"/>
                </a:solidFill>
                <a:ea typeface="+mn-ea"/>
                <a:cs typeface="+mn-cs"/>
                <a:hlinkClick r:id="rId3"/>
              </a:rPr>
              <a:t>com_liferay_asset_publisher_web_portlet_AssetPublisherPortlet_INSTANCE_1dO7RF5fJMbd</a:t>
            </a:r>
            <a:endParaRPr lang="en-AU" altLang="en-US" sz="2000" dirty="0" smtClean="0">
              <a:solidFill>
                <a:prstClr val="black"/>
              </a:solidFill>
              <a:ea typeface="+mn-ea"/>
              <a:cs typeface="+mn-cs"/>
            </a:endParaRPr>
          </a:p>
          <a:p>
            <a:pPr marL="342900" lvl="0" indent="-342900" eaLnBrk="0" fontAlgn="base" hangingPunct="0">
              <a:spcBef>
                <a:spcPct val="20000"/>
              </a:spcBef>
              <a:spcAft>
                <a:spcPct val="0"/>
              </a:spcAft>
              <a:buClr>
                <a:srgbClr val="EA7500"/>
              </a:buClr>
              <a:buFont typeface="Wingdings" panose="05000000000000000000" pitchFamily="2" charset="2"/>
              <a:buChar char="v"/>
              <a:defRPr/>
            </a:pPr>
            <a:endParaRPr lang="en-AU" altLang="en-US" sz="2000" dirty="0">
              <a:solidFill>
                <a:prstClr val="black"/>
              </a:solidFill>
              <a:ea typeface="+mn-ea"/>
              <a:cs typeface="+mn-cs"/>
            </a:endParaRP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altLang="en-US" sz="2000" dirty="0" err="1" smtClean="0">
                <a:solidFill>
                  <a:prstClr val="black"/>
                </a:solidFill>
                <a:ea typeface="+mn-ea"/>
                <a:cs typeface="+mn-cs"/>
              </a:rPr>
              <a:t>AusCalVal</a:t>
            </a:r>
            <a:r>
              <a:rPr lang="en-AU" altLang="en-US" sz="2000" dirty="0" smtClean="0">
                <a:solidFill>
                  <a:prstClr val="black"/>
                </a:solidFill>
                <a:ea typeface="+mn-ea"/>
                <a:cs typeface="+mn-cs"/>
              </a:rPr>
              <a:t> </a:t>
            </a:r>
            <a:r>
              <a:rPr lang="en-AU" altLang="en-US" sz="2000" dirty="0">
                <a:solidFill>
                  <a:prstClr val="black"/>
                </a:solidFill>
                <a:ea typeface="+mn-ea"/>
                <a:cs typeface="+mn-cs"/>
              </a:rPr>
              <a:t>(CSIRO) supported </a:t>
            </a:r>
            <a:r>
              <a:rPr lang="en-AU" altLang="en-US" sz="2000" dirty="0" smtClean="0">
                <a:solidFill>
                  <a:prstClr val="black"/>
                </a:solidFill>
                <a:ea typeface="+mn-ea"/>
                <a:cs typeface="+mn-cs"/>
              </a:rPr>
              <a:t>the </a:t>
            </a:r>
            <a:r>
              <a:rPr lang="en-AU" altLang="en-US" sz="2000" dirty="0">
                <a:solidFill>
                  <a:prstClr val="black"/>
                </a:solidFill>
                <a:ea typeface="+mn-ea"/>
                <a:cs typeface="+mn-cs"/>
              </a:rPr>
              <a:t>maintenance of the </a:t>
            </a:r>
            <a:r>
              <a:rPr lang="en-AU" altLang="en-US" sz="2000" dirty="0" smtClean="0">
                <a:solidFill>
                  <a:prstClr val="black"/>
                </a:solidFill>
                <a:ea typeface="+mn-ea"/>
                <a:cs typeface="+mn-cs"/>
              </a:rPr>
              <a:t>QCRA </a:t>
            </a:r>
            <a:r>
              <a:rPr lang="en-AU" altLang="en-US" sz="2000" dirty="0">
                <a:solidFill>
                  <a:prstClr val="black"/>
                </a:solidFill>
                <a:ea typeface="+mn-ea"/>
                <a:cs typeface="+mn-cs"/>
              </a:rPr>
              <a:t>site in </a:t>
            </a:r>
            <a:r>
              <a:rPr lang="en-AU" altLang="en-US" sz="2000" dirty="0" smtClean="0">
                <a:solidFill>
                  <a:prstClr val="black"/>
                </a:solidFill>
                <a:ea typeface="+mn-ea"/>
                <a:cs typeface="+mn-cs"/>
              </a:rPr>
              <a:t>May </a:t>
            </a:r>
            <a:r>
              <a:rPr lang="en-AU" altLang="en-US" sz="2000" dirty="0">
                <a:solidFill>
                  <a:prstClr val="black"/>
                </a:solidFill>
                <a:ea typeface="+mn-ea"/>
                <a:cs typeface="+mn-cs"/>
              </a:rPr>
              <a:t>2023 </a:t>
            </a:r>
            <a:r>
              <a:rPr lang="en-AU" altLang="en-US" sz="2000" dirty="0" smtClean="0">
                <a:solidFill>
                  <a:prstClr val="black"/>
                </a:solidFill>
                <a:ea typeface="+mn-ea"/>
                <a:cs typeface="+mn-cs"/>
              </a:rPr>
              <a:t>(completed before WGCV-52)</a:t>
            </a:r>
            <a:endParaRPr lang="en-AU" altLang="en-US" sz="2000" dirty="0">
              <a:solidFill>
                <a:prstClr val="black"/>
              </a:solidFill>
              <a:ea typeface="+mn-ea"/>
              <a:cs typeface="+mn-cs"/>
            </a:endParaRPr>
          </a:p>
        </p:txBody>
      </p:sp>
      <p:pic>
        <p:nvPicPr>
          <p:cNvPr id="4" name="Picture 3" descr="Map showing the location of the project area in Southeast Queensland. The 40 Corner Reflector sites are shown together with six continuously operating GNSS sites and major towns in the area." title="Figure 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429" y="1275600"/>
            <a:ext cx="5721941" cy="4488386"/>
          </a:xfrm>
          <a:prstGeom prst="rect">
            <a:avLst/>
          </a:prstGeom>
          <a:noFill/>
          <a:ln>
            <a:noFill/>
          </a:ln>
        </p:spPr>
      </p:pic>
    </p:spTree>
    <p:extLst>
      <p:ext uri="{BB962C8B-B14F-4D97-AF65-F5344CB8AC3E}">
        <p14:creationId xmlns:p14="http://schemas.microsoft.com/office/powerpoint/2010/main" val="3538841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n-AU" dirty="0" smtClean="0"/>
              <a:t>QCRA Maintenance</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25" y="1480800"/>
            <a:ext cx="3711242" cy="494832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997" y="1480800"/>
            <a:ext cx="6597763" cy="4948322"/>
          </a:xfrm>
          <a:prstGeom prst="rect">
            <a:avLst/>
          </a:prstGeom>
        </p:spPr>
      </p:pic>
      <p:sp>
        <p:nvSpPr>
          <p:cNvPr id="4" name="Rectangle 3"/>
          <p:cNvSpPr/>
          <p:nvPr/>
        </p:nvSpPr>
        <p:spPr>
          <a:xfrm>
            <a:off x="2392719" y="1173023"/>
            <a:ext cx="752129" cy="307777"/>
          </a:xfrm>
          <a:prstGeom prst="rect">
            <a:avLst/>
          </a:prstGeom>
        </p:spPr>
        <p:txBody>
          <a:bodyPr wrap="none">
            <a:spAutoFit/>
          </a:bodyPr>
          <a:lstStyle/>
          <a:p>
            <a:r>
              <a:rPr lang="en-AU" b="1" dirty="0" smtClean="0"/>
              <a:t>Before</a:t>
            </a:r>
            <a:endParaRPr lang="en-AU" b="1" dirty="0"/>
          </a:p>
        </p:txBody>
      </p:sp>
      <p:sp>
        <p:nvSpPr>
          <p:cNvPr id="16" name="Rectangle 15"/>
          <p:cNvSpPr/>
          <p:nvPr/>
        </p:nvSpPr>
        <p:spPr>
          <a:xfrm>
            <a:off x="7794390" y="1154184"/>
            <a:ext cx="603050" cy="307777"/>
          </a:xfrm>
          <a:prstGeom prst="rect">
            <a:avLst/>
          </a:prstGeom>
        </p:spPr>
        <p:txBody>
          <a:bodyPr wrap="none">
            <a:spAutoFit/>
          </a:bodyPr>
          <a:lstStyle/>
          <a:p>
            <a:r>
              <a:rPr lang="en-AU" b="1" dirty="0" smtClean="0"/>
              <a:t>After</a:t>
            </a:r>
            <a:endParaRPr lang="en-AU" b="1" dirty="0"/>
          </a:p>
        </p:txBody>
      </p:sp>
    </p:spTree>
    <p:extLst>
      <p:ext uri="{BB962C8B-B14F-4D97-AF65-F5344CB8AC3E}">
        <p14:creationId xmlns:p14="http://schemas.microsoft.com/office/powerpoint/2010/main" val="1954040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smtClean="0"/>
              <a:t>Pandora Instrument</a:t>
            </a:r>
            <a:endParaRPr dirty="0"/>
          </a:p>
        </p:txBody>
      </p:sp>
      <p:sp>
        <p:nvSpPr>
          <p:cNvPr id="3" name="Google Shape;84;p10"/>
          <p:cNvSpPr txBox="1">
            <a:spLocks/>
          </p:cNvSpPr>
          <p:nvPr/>
        </p:nvSpPr>
        <p:spPr>
          <a:xfrm>
            <a:off x="298955" y="1211065"/>
            <a:ext cx="11612315" cy="42182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GA previously hosted two </a:t>
            </a:r>
            <a:r>
              <a:rPr lang="en-AU" sz="2000" dirty="0" err="1" smtClean="0"/>
              <a:t>Pandoras</a:t>
            </a:r>
            <a:r>
              <a:rPr lang="en-AU" sz="2000" dirty="0" smtClean="0"/>
              <a:t> </a:t>
            </a:r>
            <a:r>
              <a:rPr lang="en-AU" sz="2000" dirty="0"/>
              <a:t>on ESA’s behalf </a:t>
            </a:r>
            <a:r>
              <a:rPr lang="en-AU" sz="2000" dirty="0" smtClean="0"/>
              <a:t>(at Canberra and Alice Springs)</a:t>
            </a:r>
          </a:p>
          <a:p>
            <a:pPr marL="342900" indent="-342900" eaLnBrk="0" fontAlgn="base" hangingPunct="0">
              <a:spcBef>
                <a:spcPct val="20000"/>
              </a:spcBef>
              <a:spcAft>
                <a:spcPct val="0"/>
              </a:spcAft>
              <a:buClr>
                <a:srgbClr val="EA7500"/>
              </a:buClr>
              <a:buFont typeface="Wingdings" panose="05000000000000000000" pitchFamily="2" charset="2"/>
              <a:buChar char="v"/>
              <a:defRPr/>
            </a:pPr>
            <a:endParaRPr lang="en-AU" sz="2000" dirty="0" smtClean="0"/>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Moving forward, only one Pandora instrument will be hosted by GA at Alice Springs, the second instrument may go to another </a:t>
            </a:r>
            <a:r>
              <a:rPr lang="en-AU" sz="2000" dirty="0" smtClean="0"/>
              <a:t>location/host </a:t>
            </a:r>
            <a:r>
              <a:rPr lang="en-AU" sz="2000" dirty="0" smtClean="0"/>
              <a:t>(TBD)</a:t>
            </a:r>
          </a:p>
          <a:p>
            <a:pPr marL="342900" indent="-342900" eaLnBrk="0" fontAlgn="base" hangingPunct="0">
              <a:spcBef>
                <a:spcPct val="20000"/>
              </a:spcBef>
              <a:spcAft>
                <a:spcPct val="0"/>
              </a:spcAft>
              <a:buClr>
                <a:srgbClr val="EA7500"/>
              </a:buClr>
              <a:buFont typeface="Wingdings" panose="05000000000000000000" pitchFamily="2" charset="2"/>
              <a:buChar char="v"/>
              <a:defRPr/>
            </a:pPr>
            <a:endParaRPr lang="en-AU" sz="2000" dirty="0" smtClean="0"/>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The Pandora instrument for Alice Springs is waiting to be shipped from Europe after </a:t>
            </a:r>
            <a:r>
              <a:rPr lang="en-AU" sz="2000" dirty="0" smtClean="0"/>
              <a:t>re-calibration</a:t>
            </a:r>
          </a:p>
          <a:p>
            <a:pPr marL="342900" indent="-342900" eaLnBrk="0" fontAlgn="base" hangingPunct="0">
              <a:spcBef>
                <a:spcPct val="20000"/>
              </a:spcBef>
              <a:spcAft>
                <a:spcPct val="0"/>
              </a:spcAft>
              <a:buClr>
                <a:srgbClr val="EA7500"/>
              </a:buClr>
              <a:buFont typeface="Wingdings" panose="05000000000000000000" pitchFamily="2" charset="2"/>
              <a:buChar char="v"/>
              <a:defRPr/>
            </a:pPr>
            <a:endParaRPr lang="en-AU" sz="2000" dirty="0" smtClean="0"/>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2000" dirty="0" smtClean="0"/>
              <a:t>Potential hosts and/or locations where additional </a:t>
            </a:r>
            <a:r>
              <a:rPr lang="en-AU" sz="2000" dirty="0" err="1" smtClean="0"/>
              <a:t>Pandoras</a:t>
            </a:r>
            <a:r>
              <a:rPr lang="en-AU" sz="2000" dirty="0" smtClean="0"/>
              <a:t> could be supported is being explored with </a:t>
            </a:r>
            <a:r>
              <a:rPr lang="en-AU" sz="2000" dirty="0" err="1" smtClean="0"/>
              <a:t>AusCalVal</a:t>
            </a:r>
            <a:endParaRPr lang="en-AU" sz="2000" dirty="0" smtClean="0"/>
          </a:p>
        </p:txBody>
      </p:sp>
    </p:spTree>
    <p:extLst>
      <p:ext uri="{BB962C8B-B14F-4D97-AF65-F5344CB8AC3E}">
        <p14:creationId xmlns:p14="http://schemas.microsoft.com/office/powerpoint/2010/main" val="4212070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469964" y="2407508"/>
            <a:ext cx="4809607" cy="11575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Thank you</a:t>
            </a:r>
            <a:endParaRPr sz="7500" dirty="0"/>
          </a:p>
        </p:txBody>
      </p:sp>
      <p:sp>
        <p:nvSpPr>
          <p:cNvPr id="4" name="Google Shape;93;p11"/>
          <p:cNvSpPr txBox="1">
            <a:spLocks/>
          </p:cNvSpPr>
          <p:nvPr/>
        </p:nvSpPr>
        <p:spPr>
          <a:xfrm>
            <a:off x="287114" y="3708459"/>
            <a:ext cx="5807726" cy="59139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indent="-50800">
              <a:lnSpc>
                <a:spcPct val="90000"/>
              </a:lnSpc>
              <a:buClr>
                <a:schemeClr val="dk1"/>
              </a:buClr>
              <a:buSzPts val="2800"/>
              <a:buFont typeface="Noto Sans Symbols"/>
              <a:buNone/>
            </a:pPr>
            <a:r>
              <a:rPr lang="en-AU" sz="2800" dirty="0">
                <a:solidFill>
                  <a:schemeClr val="bg1"/>
                </a:solidFill>
              </a:rPr>
              <a:t>medhavy.thankappan@ga.gov.au</a:t>
            </a:r>
          </a:p>
        </p:txBody>
      </p:sp>
    </p:spTree>
    <p:extLst>
      <p:ext uri="{BB962C8B-B14F-4D97-AF65-F5344CB8AC3E}">
        <p14:creationId xmlns:p14="http://schemas.microsoft.com/office/powerpoint/2010/main" val="1317728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0"/>
          <p:cNvSpPr txBox="1">
            <a:spLocks noGrp="1"/>
          </p:cNvSpPr>
          <p:nvPr>
            <p:ph type="body" idx="4294967295"/>
          </p:nvPr>
        </p:nvSpPr>
        <p:spPr>
          <a:xfrm>
            <a:off x="469802" y="2537486"/>
            <a:ext cx="11319426" cy="2848584"/>
          </a:xfrm>
          <a:prstGeom prst="rect">
            <a:avLst/>
          </a:prstGeom>
          <a:noFill/>
          <a:ln>
            <a:noFill/>
          </a:ln>
        </p:spPr>
        <p:txBody>
          <a:bodyPr spcFirstLastPara="1" wrap="square" lIns="91425" tIns="91425" rIns="91425" bIns="91425" anchor="ctr" anchorCtr="0">
            <a:noAutofit/>
          </a:bodyPr>
          <a:lstStyle/>
          <a:p>
            <a:pPr lvl="0" eaLnBrk="0" fontAlgn="base" hangingPunct="0">
              <a:spcBef>
                <a:spcPct val="20000"/>
              </a:spcBef>
              <a:spcAft>
                <a:spcPct val="0"/>
              </a:spcAft>
              <a:buClr>
                <a:srgbClr val="EA7500"/>
              </a:buClr>
              <a:defRPr/>
            </a:pPr>
            <a:r>
              <a:rPr lang="en-AU" sz="1800" b="1" dirty="0" smtClean="0"/>
              <a:t>SCR Rationale:</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smtClean="0"/>
              <a:t>Australia </a:t>
            </a:r>
            <a:r>
              <a:rPr lang="en-AU" sz="1800" dirty="0"/>
              <a:t>is reliant on international collaborators for enduring access to EO data</a:t>
            </a:r>
          </a:p>
          <a:p>
            <a:pPr marL="34290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National programs need ongoing, sustainable access to EO data and meet multi-sensor use objectives </a:t>
            </a:r>
          </a:p>
          <a:p>
            <a:pPr marL="342900" lvl="1"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Potential for combined use of multi-sensor EO data remains under utilised due to variable quality</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a:t>Cross calibration enables consistent data quality </a:t>
            </a:r>
            <a:r>
              <a:rPr lang="en-AU" sz="1800" dirty="0" smtClean="0"/>
              <a:t>for </a:t>
            </a:r>
            <a:r>
              <a:rPr lang="en-AU" sz="1800" dirty="0"/>
              <a:t>multi-source data to be used together</a:t>
            </a:r>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smtClean="0"/>
              <a:t>Space-based cross calibration </a:t>
            </a:r>
            <a:r>
              <a:rPr lang="en-AU" sz="1800" dirty="0"/>
              <a:t>opportunities are </a:t>
            </a:r>
            <a:r>
              <a:rPr lang="en-AU" sz="1800" dirty="0" smtClean="0"/>
              <a:t>frequent and global in extent</a:t>
            </a:r>
            <a:endParaRPr lang="en-AU" sz="1800" dirty="0"/>
          </a:p>
          <a:p>
            <a:pPr marL="342900" lvl="0" indent="-342900" eaLnBrk="0" fontAlgn="base" hangingPunct="0">
              <a:spcBef>
                <a:spcPct val="20000"/>
              </a:spcBef>
              <a:spcAft>
                <a:spcPct val="0"/>
              </a:spcAft>
              <a:buClr>
                <a:srgbClr val="EA7500"/>
              </a:buClr>
              <a:buFont typeface="Wingdings" panose="05000000000000000000" pitchFamily="2" charset="2"/>
              <a:buChar char="v"/>
              <a:defRPr/>
            </a:pPr>
            <a:r>
              <a:rPr lang="en-AU" sz="1800" dirty="0" smtClean="0"/>
              <a:t>Leverages </a:t>
            </a:r>
            <a:r>
              <a:rPr lang="en-AU" sz="1800" dirty="0"/>
              <a:t>capability that Australia is well regarded for, </a:t>
            </a:r>
            <a:r>
              <a:rPr lang="en-AU" sz="1800" dirty="0" smtClean="0"/>
              <a:t>contribution </a:t>
            </a:r>
            <a:r>
              <a:rPr lang="en-AU" sz="1800" dirty="0"/>
              <a:t>to </a:t>
            </a:r>
            <a:r>
              <a:rPr lang="en-AU" sz="1800" dirty="0" smtClean="0"/>
              <a:t>enhancing global </a:t>
            </a:r>
            <a:r>
              <a:rPr lang="en-AU" sz="1800" dirty="0"/>
              <a:t>data quality </a:t>
            </a:r>
            <a:r>
              <a:rPr lang="en-AU" sz="1800" dirty="0" smtClean="0"/>
              <a:t>while growing </a:t>
            </a:r>
            <a:r>
              <a:rPr lang="en-AU" sz="1800" dirty="0"/>
              <a:t>sovereign space industry capability</a:t>
            </a:r>
          </a:p>
        </p:txBody>
      </p:sp>
      <p:sp>
        <p:nvSpPr>
          <p:cNvPr id="85" name="Google Shape;85;p10"/>
          <p:cNvSpPr txBox="1">
            <a:spLocks noGrp="1"/>
          </p:cNvSpPr>
          <p:nvPr>
            <p:ph type="title"/>
          </p:nvPr>
        </p:nvSpPr>
        <p:spPr>
          <a:xfrm>
            <a:off x="42528" y="198324"/>
            <a:ext cx="1100549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smtClean="0"/>
              <a:t>Satellite Cross calibration Radiometer</a:t>
            </a:r>
            <a:endParaRPr dirty="0"/>
          </a:p>
        </p:txBody>
      </p:sp>
      <p:grpSp>
        <p:nvGrpSpPr>
          <p:cNvPr id="4" name="Group 3"/>
          <p:cNvGrpSpPr/>
          <p:nvPr/>
        </p:nvGrpSpPr>
        <p:grpSpPr>
          <a:xfrm>
            <a:off x="42528" y="5560828"/>
            <a:ext cx="5853226" cy="953301"/>
            <a:chOff x="5177437" y="3679881"/>
            <a:chExt cx="4780761" cy="776846"/>
          </a:xfrm>
        </p:grpSpPr>
        <p:sp>
          <p:nvSpPr>
            <p:cNvPr id="5"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7" name="Picture 6"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8" name="Picture 7"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9" name="Picture 8"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0" name="Picture 9"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
        <p:nvSpPr>
          <p:cNvPr id="11" name="Google Shape;84;p10"/>
          <p:cNvSpPr txBox="1">
            <a:spLocks/>
          </p:cNvSpPr>
          <p:nvPr/>
        </p:nvSpPr>
        <p:spPr>
          <a:xfrm>
            <a:off x="544287" y="1152182"/>
            <a:ext cx="11043557" cy="12979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0" fontAlgn="base" hangingPunct="0">
              <a:spcBef>
                <a:spcPct val="20000"/>
              </a:spcBef>
              <a:spcAft>
                <a:spcPct val="0"/>
              </a:spcAft>
              <a:buClr>
                <a:srgbClr val="EA7500"/>
              </a:buClr>
              <a:defRPr/>
            </a:pPr>
            <a:r>
              <a:rPr lang="en-AU" sz="2000" b="1" dirty="0" smtClean="0"/>
              <a:t>The Satellite Cross calibration Radiometer (SCR) will be a hyperspectral mission for effective transfer of </a:t>
            </a:r>
            <a:r>
              <a:rPr lang="en-AU" sz="2000" b="1" dirty="0" smtClean="0"/>
              <a:t>radiometric calibration </a:t>
            </a:r>
            <a:r>
              <a:rPr lang="en-AU" sz="2000" b="1" dirty="0" smtClean="0"/>
              <a:t>from Reference systems (e.g. Landsat, Sentinel) to Client systems</a:t>
            </a:r>
            <a:endParaRPr lang="en-AU" sz="2000" b="1" dirty="0"/>
          </a:p>
        </p:txBody>
      </p:sp>
    </p:spTree>
    <p:extLst>
      <p:ext uri="{BB962C8B-B14F-4D97-AF65-F5344CB8AC3E}">
        <p14:creationId xmlns:p14="http://schemas.microsoft.com/office/powerpoint/2010/main" val="29590129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smtClean="0"/>
              <a:t>SCR </a:t>
            </a:r>
            <a:r>
              <a:rPr lang="en-AU" dirty="0"/>
              <a:t>vs </a:t>
            </a:r>
            <a:r>
              <a:rPr lang="en-AU" dirty="0" err="1" smtClean="0"/>
              <a:t>SITSat</a:t>
            </a:r>
            <a:endParaRPr dirty="0"/>
          </a:p>
        </p:txBody>
      </p:sp>
      <p:grpSp>
        <p:nvGrpSpPr>
          <p:cNvPr id="10" name="Group 9"/>
          <p:cNvGrpSpPr/>
          <p:nvPr/>
        </p:nvGrpSpPr>
        <p:grpSpPr>
          <a:xfrm>
            <a:off x="42528" y="5560828"/>
            <a:ext cx="5853226" cy="953301"/>
            <a:chOff x="5177437" y="3679881"/>
            <a:chExt cx="4780761" cy="776846"/>
          </a:xfrm>
        </p:grpSpPr>
        <p:sp>
          <p:nvSpPr>
            <p:cNvPr id="11"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3" name="Picture 12"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4" name="Picture 13"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5" name="Picture 14"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6" name="Picture 15"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
        <p:nvSpPr>
          <p:cNvPr id="4" name="Rectangle 3"/>
          <p:cNvSpPr/>
          <p:nvPr/>
        </p:nvSpPr>
        <p:spPr>
          <a:xfrm>
            <a:off x="432823" y="1321353"/>
            <a:ext cx="11350403" cy="3964162"/>
          </a:xfrm>
          <a:prstGeom prst="rect">
            <a:avLst/>
          </a:prstGeom>
        </p:spPr>
        <p:txBody>
          <a:bodyPr wrap="square" lIns="91440" tIns="45720" rIns="91440" bIns="45720" anchor="t">
            <a:spAutoFit/>
          </a:bodyPr>
          <a:lstStyle/>
          <a:p>
            <a:pPr marL="285750" lvl="0" indent="-285750" eaLnBrk="0" fontAlgn="base" hangingPunct="0">
              <a:spcBef>
                <a:spcPct val="20000"/>
              </a:spcBef>
              <a:spcAft>
                <a:spcPct val="0"/>
              </a:spcAft>
              <a:buClr>
                <a:srgbClr val="EA7500"/>
              </a:buClr>
              <a:buFont typeface="Wingdings" panose="05000000000000000000" pitchFamily="2" charset="2"/>
              <a:buChar char="v"/>
              <a:defRPr/>
            </a:pPr>
            <a:r>
              <a:rPr lang="en-AU" sz="1800" dirty="0" smtClean="0"/>
              <a:t>SCR </a:t>
            </a:r>
            <a:r>
              <a:rPr lang="en-AU" sz="1800" dirty="0"/>
              <a:t>analogous to </a:t>
            </a:r>
            <a:r>
              <a:rPr lang="en-AU" sz="1800" b="1" dirty="0" err="1" smtClean="0"/>
              <a:t>SITSats</a:t>
            </a:r>
            <a:r>
              <a:rPr lang="en-AU" sz="1800" dirty="0" smtClean="0"/>
              <a:t> </a:t>
            </a:r>
            <a:r>
              <a:rPr lang="en-AU" sz="1800" dirty="0"/>
              <a:t>(e.g. </a:t>
            </a:r>
            <a:r>
              <a:rPr lang="en-AU" sz="1800" dirty="0" smtClean="0"/>
              <a:t>CLARREO PF, </a:t>
            </a:r>
            <a:r>
              <a:rPr lang="en-AU" sz="1800" dirty="0"/>
              <a:t>TRUTHS, LIBRA)</a:t>
            </a:r>
          </a:p>
          <a:p>
            <a:pPr lvl="0" eaLnBrk="0" fontAlgn="base" hangingPunct="0">
              <a:spcBef>
                <a:spcPct val="20000"/>
              </a:spcBef>
              <a:spcAft>
                <a:spcPct val="0"/>
              </a:spcAft>
              <a:buClr>
                <a:srgbClr val="EA7500"/>
              </a:buClr>
              <a:buFont typeface="Wingdings" panose="05000000000000000000" pitchFamily="2" charset="2"/>
              <a:buChar char="v"/>
              <a:defRPr/>
            </a:pPr>
            <a:r>
              <a:rPr lang="en-AU" sz="1800" dirty="0"/>
              <a:t> </a:t>
            </a:r>
            <a:r>
              <a:rPr lang="en-AU" sz="1800" dirty="0" err="1" smtClean="0"/>
              <a:t>SITSats</a:t>
            </a:r>
            <a:r>
              <a:rPr lang="en-AU" sz="1800" dirty="0" smtClean="0"/>
              <a:t> </a:t>
            </a:r>
            <a:r>
              <a:rPr lang="en-AU" sz="1800" dirty="0"/>
              <a:t>- </a:t>
            </a:r>
            <a:r>
              <a:rPr lang="en-AU" sz="1800" b="1" dirty="0" smtClean="0"/>
              <a:t>bottom-up </a:t>
            </a:r>
            <a:r>
              <a:rPr lang="en-AU" sz="1800" b="1" dirty="0"/>
              <a:t>design approach </a:t>
            </a:r>
            <a:r>
              <a:rPr lang="en-AU" sz="1800" dirty="0"/>
              <a:t>for high accuracy climate monitoring applications with </a:t>
            </a:r>
            <a:r>
              <a:rPr lang="en-AU" sz="1800" b="1" dirty="0"/>
              <a:t>SI traceable radiometric uncertainty </a:t>
            </a:r>
            <a:r>
              <a:rPr lang="en-AU" sz="1800" b="1" dirty="0" smtClean="0"/>
              <a:t>typically &lt; </a:t>
            </a:r>
            <a:r>
              <a:rPr lang="en-AU" sz="1800" b="1" dirty="0"/>
              <a:t>1%</a:t>
            </a:r>
          </a:p>
          <a:p>
            <a:pPr eaLnBrk="0" fontAlgn="base" hangingPunct="0">
              <a:spcBef>
                <a:spcPct val="20000"/>
              </a:spcBef>
              <a:spcAft>
                <a:spcPct val="0"/>
              </a:spcAft>
              <a:buClr>
                <a:srgbClr val="EA7500"/>
              </a:buClr>
              <a:buFont typeface="Wingdings" panose="05000000000000000000" pitchFamily="2" charset="2"/>
              <a:buChar char="v"/>
              <a:defRPr/>
            </a:pPr>
            <a:r>
              <a:rPr lang="en-AU" sz="1800" dirty="0"/>
              <a:t> </a:t>
            </a:r>
            <a:r>
              <a:rPr lang="en-AU" sz="1800" dirty="0" smtClean="0"/>
              <a:t>SCR </a:t>
            </a:r>
            <a:r>
              <a:rPr lang="en-AU" sz="1800" dirty="0"/>
              <a:t>- choice of </a:t>
            </a:r>
            <a:r>
              <a:rPr lang="en-AU" sz="1800" b="1" dirty="0"/>
              <a:t>COTS design meeting requirements</a:t>
            </a:r>
            <a:r>
              <a:rPr lang="en-AU" sz="1800" dirty="0"/>
              <a:t> for </a:t>
            </a:r>
            <a:r>
              <a:rPr lang="en-AU" sz="1800" b="1" dirty="0"/>
              <a:t>calibration transfer</a:t>
            </a:r>
            <a:r>
              <a:rPr lang="en-AU" sz="1800" dirty="0"/>
              <a:t> from a reference sensor (e.g. Landsat), will perform similar functions, but lack the </a:t>
            </a:r>
            <a:r>
              <a:rPr lang="en-AU" sz="1800" dirty="0" smtClean="0"/>
              <a:t>high level accuracy of </a:t>
            </a:r>
            <a:r>
              <a:rPr lang="en-AU" sz="1800" dirty="0" err="1" smtClean="0"/>
              <a:t>SITSat</a:t>
            </a:r>
            <a:r>
              <a:rPr lang="en-AU" sz="1800" dirty="0" smtClean="0"/>
              <a:t> measurements</a:t>
            </a:r>
            <a:endParaRPr lang="en-AU" sz="1800" dirty="0"/>
          </a:p>
          <a:p>
            <a:pPr lvl="0" eaLnBrk="0" fontAlgn="base" hangingPunct="0">
              <a:spcBef>
                <a:spcPct val="20000"/>
              </a:spcBef>
              <a:spcAft>
                <a:spcPct val="0"/>
              </a:spcAft>
              <a:buClr>
                <a:srgbClr val="EA7500"/>
              </a:buClr>
              <a:buFont typeface="Wingdings" panose="05000000000000000000" pitchFamily="2" charset="2"/>
              <a:buChar char="v"/>
              <a:defRPr/>
            </a:pPr>
            <a:r>
              <a:rPr lang="en-AU" sz="1800" dirty="0"/>
              <a:t> </a:t>
            </a:r>
            <a:r>
              <a:rPr lang="en-AU" sz="1800" dirty="0" smtClean="0"/>
              <a:t>SCR </a:t>
            </a:r>
            <a:r>
              <a:rPr lang="en-AU" sz="1800" dirty="0"/>
              <a:t>will have spectral characteristics and GSD comparable to </a:t>
            </a:r>
            <a:r>
              <a:rPr lang="en-AU" sz="1800" dirty="0" err="1" smtClean="0"/>
              <a:t>SITSats</a:t>
            </a:r>
            <a:r>
              <a:rPr lang="en-AU" sz="1800" dirty="0"/>
              <a:t>, but </a:t>
            </a:r>
            <a:r>
              <a:rPr lang="en-AU" sz="1800" dirty="0" smtClean="0"/>
              <a:t>a </a:t>
            </a:r>
            <a:r>
              <a:rPr lang="en-AU" sz="1800" b="1" dirty="0" smtClean="0"/>
              <a:t>high </a:t>
            </a:r>
            <a:r>
              <a:rPr lang="en-AU" sz="1800" b="1" dirty="0"/>
              <a:t>SNR </a:t>
            </a:r>
            <a:r>
              <a:rPr lang="en-AU" sz="1800" b="1" dirty="0" smtClean="0"/>
              <a:t>not important</a:t>
            </a:r>
            <a:endParaRPr lang="en-AU" sz="1800" b="1" dirty="0"/>
          </a:p>
          <a:p>
            <a:pPr eaLnBrk="0" fontAlgn="base" hangingPunct="0">
              <a:spcBef>
                <a:spcPct val="20000"/>
              </a:spcBef>
              <a:spcAft>
                <a:spcPct val="0"/>
              </a:spcAft>
              <a:buClr>
                <a:srgbClr val="EA7500"/>
              </a:buClr>
              <a:buFont typeface="Wingdings" panose="05000000000000000000" pitchFamily="2" charset="2"/>
              <a:buChar char="v"/>
              <a:defRPr/>
            </a:pPr>
            <a:r>
              <a:rPr lang="en-AU" sz="1800" dirty="0"/>
              <a:t> SCR relative spectral and radiometric calibrations need to be </a:t>
            </a:r>
            <a:r>
              <a:rPr lang="en-AU" sz="1800" b="1" dirty="0"/>
              <a:t>stable</a:t>
            </a:r>
            <a:r>
              <a:rPr lang="en-AU" sz="1800" dirty="0"/>
              <a:t> for Reference system transfer calibration to work effectively </a:t>
            </a:r>
          </a:p>
          <a:p>
            <a:pPr eaLnBrk="0" fontAlgn="base" hangingPunct="0">
              <a:spcBef>
                <a:spcPct val="20000"/>
              </a:spcBef>
              <a:spcAft>
                <a:spcPct val="0"/>
              </a:spcAft>
              <a:buClr>
                <a:srgbClr val="EA7500"/>
              </a:buClr>
              <a:buFont typeface="Wingdings" panose="05000000000000000000" pitchFamily="2" charset="2"/>
              <a:buChar char="v"/>
              <a:defRPr/>
            </a:pPr>
            <a:r>
              <a:rPr lang="en-AU" sz="1800" dirty="0"/>
              <a:t> </a:t>
            </a:r>
            <a:r>
              <a:rPr lang="en-AU" sz="1800" dirty="0" smtClean="0"/>
              <a:t>SCR </a:t>
            </a:r>
            <a:r>
              <a:rPr lang="en-AU" sz="1800" dirty="0"/>
              <a:t>operated to maximise cross calibration opportunities with Reference / Client systems, to </a:t>
            </a:r>
            <a:r>
              <a:rPr lang="en-AU" sz="1800" dirty="0" smtClean="0"/>
              <a:t>enable </a:t>
            </a:r>
            <a:r>
              <a:rPr lang="en-AU" sz="1800" b="1" dirty="0" smtClean="0"/>
              <a:t>harmonious</a:t>
            </a:r>
            <a:r>
              <a:rPr lang="en-AU" sz="1800" b="1" dirty="0"/>
              <a:t> use of data from </a:t>
            </a:r>
            <a:r>
              <a:rPr lang="en-AU" sz="1800" b="1" dirty="0" smtClean="0"/>
              <a:t>multiple optical satellite </a:t>
            </a:r>
            <a:r>
              <a:rPr lang="en-AU" sz="1800" b="1" dirty="0"/>
              <a:t>systems</a:t>
            </a:r>
          </a:p>
          <a:p>
            <a:pPr eaLnBrk="0" fontAlgn="base" hangingPunct="0">
              <a:spcBef>
                <a:spcPct val="20000"/>
              </a:spcBef>
              <a:spcAft>
                <a:spcPct val="0"/>
              </a:spcAft>
              <a:buClr>
                <a:srgbClr val="EA7500"/>
              </a:buClr>
              <a:buFont typeface="Wingdings" panose="05000000000000000000" pitchFamily="2" charset="2"/>
              <a:buChar char="v"/>
              <a:defRPr/>
            </a:pPr>
            <a:r>
              <a:rPr lang="en-AU" sz="1800" dirty="0"/>
              <a:t>  </a:t>
            </a:r>
            <a:r>
              <a:rPr lang="en-AU" sz="1800" dirty="0" smtClean="0"/>
              <a:t>SCR </a:t>
            </a:r>
            <a:r>
              <a:rPr lang="en-AU" sz="1800" dirty="0"/>
              <a:t>seen as a test bed for routine operation of space-based calibration missions and expected to </a:t>
            </a:r>
            <a:r>
              <a:rPr lang="en-AU" sz="1800" b="1" dirty="0"/>
              <a:t>complement </a:t>
            </a:r>
            <a:r>
              <a:rPr lang="en-AU" sz="1800" b="1" dirty="0" smtClean="0"/>
              <a:t>the benefits </a:t>
            </a:r>
            <a:r>
              <a:rPr lang="en-AU" sz="1800" b="1" dirty="0"/>
              <a:t>from </a:t>
            </a:r>
            <a:r>
              <a:rPr lang="en-AU" sz="1800" b="1" dirty="0" err="1" smtClean="0"/>
              <a:t>SITSats</a:t>
            </a:r>
            <a:endParaRPr lang="en-AU" sz="1800" b="1" dirty="0"/>
          </a:p>
          <a:p>
            <a:endParaRPr lang="en-AU" dirty="0"/>
          </a:p>
        </p:txBody>
      </p:sp>
    </p:spTree>
    <p:extLst>
      <p:ext uri="{BB962C8B-B14F-4D97-AF65-F5344CB8AC3E}">
        <p14:creationId xmlns:p14="http://schemas.microsoft.com/office/powerpoint/2010/main" val="872181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smtClean="0"/>
              <a:t>Data Rich, Information Poor</a:t>
            </a:r>
            <a:endParaRPr dirty="0"/>
          </a:p>
        </p:txBody>
      </p:sp>
      <p:grpSp>
        <p:nvGrpSpPr>
          <p:cNvPr id="10" name="Group 9"/>
          <p:cNvGrpSpPr/>
          <p:nvPr/>
        </p:nvGrpSpPr>
        <p:grpSpPr>
          <a:xfrm>
            <a:off x="42528" y="5560828"/>
            <a:ext cx="5853226" cy="953301"/>
            <a:chOff x="5177437" y="3679881"/>
            <a:chExt cx="4780761" cy="776846"/>
          </a:xfrm>
        </p:grpSpPr>
        <p:sp>
          <p:nvSpPr>
            <p:cNvPr id="11"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3" name="Picture 12"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4" name="Picture 13"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5" name="Picture 14"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6" name="Picture 15"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grpSp>
        <p:nvGrpSpPr>
          <p:cNvPr id="18" name="Group 17">
            <a:extLst>
              <a:ext uri="{FF2B5EF4-FFF2-40B4-BE49-F238E27FC236}">
                <a16:creationId xmlns:a16="http://schemas.microsoft.com/office/drawing/2014/main" id="{1D389E75-E4B8-47B9-8EA2-58B47F83B874}"/>
              </a:ext>
            </a:extLst>
          </p:cNvPr>
          <p:cNvGrpSpPr/>
          <p:nvPr/>
        </p:nvGrpSpPr>
        <p:grpSpPr>
          <a:xfrm>
            <a:off x="200983" y="1098294"/>
            <a:ext cx="11468402" cy="4622590"/>
            <a:chOff x="53458" y="1821075"/>
            <a:chExt cx="4164722" cy="2630103"/>
          </a:xfrm>
        </p:grpSpPr>
        <p:pic>
          <p:nvPicPr>
            <p:cNvPr id="20" name="Picture 19">
              <a:extLst>
                <a:ext uri="{FF2B5EF4-FFF2-40B4-BE49-F238E27FC236}">
                  <a16:creationId xmlns:a16="http://schemas.microsoft.com/office/drawing/2014/main" id="{97F9873B-255C-44B4-A44D-D4DC98937BF2}"/>
                </a:ext>
              </a:extLst>
            </p:cNvPr>
            <p:cNvPicPr>
              <a:picLocks noChangeAspect="1"/>
            </p:cNvPicPr>
            <p:nvPr/>
          </p:nvPicPr>
          <p:blipFill rotWithShape="1">
            <a:blip r:embed="rId8"/>
            <a:srcRect r="18007"/>
            <a:stretch/>
          </p:blipFill>
          <p:spPr>
            <a:xfrm>
              <a:off x="53458" y="1821075"/>
              <a:ext cx="4164722" cy="2630103"/>
            </a:xfrm>
            <a:prstGeom prst="rect">
              <a:avLst/>
            </a:prstGeom>
            <a:noFill/>
            <a:ln>
              <a:solidFill>
                <a:schemeClr val="tx1"/>
              </a:solidFill>
            </a:ln>
          </p:spPr>
        </p:pic>
        <p:pic>
          <p:nvPicPr>
            <p:cNvPr id="21" name="Picture 20">
              <a:extLst>
                <a:ext uri="{FF2B5EF4-FFF2-40B4-BE49-F238E27FC236}">
                  <a16:creationId xmlns:a16="http://schemas.microsoft.com/office/drawing/2014/main" id="{9D3101C9-BE80-4D47-A68B-9B9A6496E830}"/>
                </a:ext>
              </a:extLst>
            </p:cNvPr>
            <p:cNvPicPr>
              <a:picLocks noChangeAspect="1"/>
            </p:cNvPicPr>
            <p:nvPr/>
          </p:nvPicPr>
          <p:blipFill>
            <a:blip r:embed="rId9"/>
            <a:stretch>
              <a:fillRect/>
            </a:stretch>
          </p:blipFill>
          <p:spPr>
            <a:xfrm>
              <a:off x="446707" y="1847614"/>
              <a:ext cx="2337763" cy="1873230"/>
            </a:xfrm>
            <a:prstGeom prst="rect">
              <a:avLst/>
            </a:prstGeom>
          </p:spPr>
        </p:pic>
        <p:pic>
          <p:nvPicPr>
            <p:cNvPr id="22" name="Picture 21">
              <a:extLst>
                <a:ext uri="{FF2B5EF4-FFF2-40B4-BE49-F238E27FC236}">
                  <a16:creationId xmlns:a16="http://schemas.microsoft.com/office/drawing/2014/main" id="{CA939F3E-9B8C-4DAD-A955-7B72EFEBA646}"/>
                </a:ext>
              </a:extLst>
            </p:cNvPr>
            <p:cNvPicPr>
              <a:picLocks noChangeAspect="1"/>
            </p:cNvPicPr>
            <p:nvPr/>
          </p:nvPicPr>
          <p:blipFill rotWithShape="1">
            <a:blip r:embed="rId8"/>
            <a:srcRect l="83389" b="83511"/>
            <a:stretch/>
          </p:blipFill>
          <p:spPr>
            <a:xfrm>
              <a:off x="3098144" y="1847614"/>
              <a:ext cx="558711" cy="433668"/>
            </a:xfrm>
            <a:prstGeom prst="rect">
              <a:avLst/>
            </a:prstGeom>
          </p:spPr>
        </p:pic>
      </p:grpSp>
      <p:sp>
        <p:nvSpPr>
          <p:cNvPr id="19" name="Subtitle 2">
            <a:extLst>
              <a:ext uri="{FF2B5EF4-FFF2-40B4-BE49-F238E27FC236}">
                <a16:creationId xmlns:a16="http://schemas.microsoft.com/office/drawing/2014/main" id="{B082FEAE-7DB9-465B-9440-08D9DBAF9A4F}"/>
              </a:ext>
            </a:extLst>
          </p:cNvPr>
          <p:cNvSpPr txBox="1">
            <a:spLocks/>
          </p:cNvSpPr>
          <p:nvPr/>
        </p:nvSpPr>
        <p:spPr>
          <a:xfrm>
            <a:off x="6610984" y="2536157"/>
            <a:ext cx="3211098" cy="2407251"/>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marL="365751" indent="-365742">
              <a:spcBef>
                <a:spcPts val="267"/>
              </a:spcBef>
            </a:pPr>
            <a:r>
              <a:rPr lang="en-US" sz="1600" kern="0" dirty="0"/>
              <a:t>More satellites, greater</a:t>
            </a:r>
            <a:br>
              <a:rPr lang="en-US" sz="1600" kern="0" dirty="0"/>
            </a:br>
            <a:r>
              <a:rPr lang="en-US" sz="1600" kern="0" dirty="0"/>
              <a:t>  coverage</a:t>
            </a:r>
          </a:p>
          <a:p>
            <a:pPr marL="365751" indent="-365742">
              <a:spcBef>
                <a:spcPts val="267"/>
              </a:spcBef>
            </a:pPr>
            <a:r>
              <a:rPr lang="en-US" sz="1600" kern="0" dirty="0"/>
              <a:t>Better temporal, spatial, spectral resolution</a:t>
            </a:r>
          </a:p>
          <a:p>
            <a:pPr marL="365751" indent="-365742">
              <a:spcBef>
                <a:spcPts val="267"/>
              </a:spcBef>
            </a:pPr>
            <a:r>
              <a:rPr lang="en-US" sz="1600" kern="0" dirty="0"/>
              <a:t>Over 50 countries with EO satellites</a:t>
            </a:r>
          </a:p>
          <a:p>
            <a:pPr marL="365751" indent="-365742">
              <a:spcBef>
                <a:spcPts val="267"/>
              </a:spcBef>
            </a:pPr>
            <a:r>
              <a:rPr lang="en-US" sz="1600" kern="0" dirty="0"/>
              <a:t>Commercial is growing fast</a:t>
            </a:r>
          </a:p>
          <a:p>
            <a:pPr marL="365751" indent="-365742">
              <a:spcBef>
                <a:spcPts val="267"/>
              </a:spcBef>
            </a:pPr>
            <a:r>
              <a:rPr lang="en-US" sz="1600" kern="0" dirty="0"/>
              <a:t>Hyperspectral systems, 2021: 70; 2030:  1700+</a:t>
            </a:r>
          </a:p>
          <a:p>
            <a:pPr lvl="1">
              <a:lnSpc>
                <a:spcPct val="95000"/>
              </a:lnSpc>
            </a:pPr>
            <a:endParaRPr lang="en-US" sz="1600" kern="0" dirty="0"/>
          </a:p>
        </p:txBody>
      </p:sp>
    </p:spTree>
    <p:extLst>
      <p:ext uri="{BB962C8B-B14F-4D97-AF65-F5344CB8AC3E}">
        <p14:creationId xmlns:p14="http://schemas.microsoft.com/office/powerpoint/2010/main" val="4086905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0"/>
          <p:cNvSpPr txBox="1">
            <a:spLocks noGrp="1"/>
          </p:cNvSpPr>
          <p:nvPr>
            <p:ph type="title"/>
          </p:nvPr>
        </p:nvSpPr>
        <p:spPr>
          <a:xfrm>
            <a:off x="237671" y="195049"/>
            <a:ext cx="9419100" cy="77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GB" dirty="0"/>
              <a:t>SCR Operations Concept</a:t>
            </a:r>
            <a:endParaRPr dirty="0"/>
          </a:p>
        </p:txBody>
      </p:sp>
      <p:sp>
        <p:nvSpPr>
          <p:cNvPr id="3" name="TextBox 2"/>
          <p:cNvSpPr txBox="1"/>
          <p:nvPr/>
        </p:nvSpPr>
        <p:spPr>
          <a:xfrm>
            <a:off x="4608784" y="1096738"/>
            <a:ext cx="3035141" cy="4410927"/>
          </a:xfrm>
          <a:prstGeom prst="rect">
            <a:avLst/>
          </a:prstGeom>
          <a:noFill/>
          <a:ln>
            <a:noFill/>
          </a:ln>
        </p:spPr>
        <p:txBody>
          <a:bodyPr/>
          <a:lstStyle/>
          <a:p>
            <a:pPr marL="226695" marR="0" lvl="0" indent="-226695" defTabSz="914400" eaLnBrk="0" fontAlgn="base" latinLnBrk="0" hangingPunct="0">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smtClean="0">
                <a:ln>
                  <a:noFill/>
                </a:ln>
                <a:solidFill>
                  <a:srgbClr val="FFC000">
                    <a:lumMod val="75000"/>
                  </a:srgbClr>
                </a:solidFill>
                <a:effectLst/>
                <a:uLnTx/>
                <a:uFillTx/>
                <a:ea typeface="MS PGothic"/>
              </a:rPr>
              <a:t>Simultaneous </a:t>
            </a:r>
            <a:r>
              <a:rPr kumimoji="0" lang="en-US" sz="1800" b="0" i="0" u="none" strike="noStrike" kern="1200" cap="none" spc="0" normalizeH="0" baseline="0" noProof="0" dirty="0">
                <a:ln>
                  <a:noFill/>
                </a:ln>
                <a:solidFill>
                  <a:srgbClr val="FFC000">
                    <a:lumMod val="75000"/>
                  </a:srgbClr>
                </a:solidFill>
                <a:effectLst/>
                <a:uLnTx/>
                <a:uFillTx/>
                <a:ea typeface="MS PGothic"/>
              </a:rPr>
              <a:t>Nadir Overpasses of SCR and Reference or Client Systems</a:t>
            </a:r>
          </a:p>
          <a:p>
            <a:pPr marL="226695" marR="0" lvl="0" indent="-226695" defTabSz="914400" eaLnBrk="0" fontAlgn="base" latinLnBrk="0" hangingPunct="0">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smtClean="0">
                <a:ln>
                  <a:noFill/>
                </a:ln>
                <a:solidFill>
                  <a:prstClr val="black"/>
                </a:solidFill>
                <a:effectLst/>
                <a:uLnTx/>
                <a:uFillTx/>
                <a:ea typeface="MS PGothic"/>
              </a:rPr>
              <a:t>Use </a:t>
            </a:r>
            <a:r>
              <a:rPr kumimoji="0" lang="en-US" sz="1800" b="0" i="0" u="none" strike="noStrike" kern="1200" cap="none" spc="0" normalizeH="0" baseline="0" noProof="0" dirty="0">
                <a:ln>
                  <a:noFill/>
                </a:ln>
                <a:solidFill>
                  <a:prstClr val="black"/>
                </a:solidFill>
                <a:effectLst/>
                <a:uLnTx/>
                <a:uFillTx/>
                <a:ea typeface="MS PGothic"/>
              </a:rPr>
              <a:t>SCR data to match Reference or Client system</a:t>
            </a:r>
          </a:p>
          <a:p>
            <a:pPr marL="226695" marR="0" lvl="0" indent="-226695" defTabSz="914400" eaLnBrk="0" fontAlgn="base" latinLnBrk="0" hangingPunct="0">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B0F0"/>
                </a:solidFill>
                <a:effectLst/>
                <a:uLnTx/>
                <a:uFillTx/>
                <a:ea typeface="MS PGothic"/>
              </a:rPr>
              <a:t>Create synthetic image</a:t>
            </a:r>
          </a:p>
          <a:p>
            <a:pPr marL="226695" marR="0" lvl="0" indent="-226695" defTabSz="914400" eaLnBrk="0" fontAlgn="base" latinLnBrk="0" hangingPunct="0">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70C0"/>
                </a:solidFill>
                <a:effectLst/>
                <a:uLnTx/>
                <a:uFillTx/>
                <a:ea typeface="MS PGothic"/>
              </a:rPr>
              <a:t>Compare synthetic image with </a:t>
            </a:r>
            <a:r>
              <a:rPr kumimoji="0" lang="en-US" sz="1800" b="0" i="0" u="none" strike="noStrike" kern="1200" cap="none" spc="0" normalizeH="0" baseline="0" noProof="0" dirty="0" smtClean="0">
                <a:ln>
                  <a:noFill/>
                </a:ln>
                <a:solidFill>
                  <a:srgbClr val="0070C0"/>
                </a:solidFill>
                <a:effectLst/>
                <a:uLnTx/>
                <a:uFillTx/>
                <a:ea typeface="MS PGothic"/>
              </a:rPr>
              <a:t>Reference or Client system </a:t>
            </a:r>
            <a:r>
              <a:rPr kumimoji="0" lang="en-US" sz="1800" b="0" i="0" u="none" strike="noStrike" kern="1200" cap="none" spc="0" normalizeH="0" baseline="0" noProof="0" dirty="0">
                <a:ln>
                  <a:noFill/>
                </a:ln>
                <a:solidFill>
                  <a:srgbClr val="0070C0"/>
                </a:solidFill>
                <a:effectLst/>
                <a:uLnTx/>
                <a:uFillTx/>
                <a:ea typeface="MS PGothic"/>
              </a:rPr>
              <a:t>for cross-calibration</a:t>
            </a:r>
            <a:endParaRPr kumimoji="0" lang="en-US" sz="1800" b="0" i="0" u="none" strike="noStrike" kern="1200" cap="none" spc="0" normalizeH="0" baseline="0" noProof="0" dirty="0">
              <a:ln>
                <a:noFill/>
              </a:ln>
              <a:solidFill>
                <a:prstClr val="black"/>
              </a:solidFill>
              <a:effectLst/>
              <a:uLnTx/>
              <a:uFillTx/>
              <a:ea typeface="MS PGothic"/>
            </a:endParaRPr>
          </a:p>
          <a:p>
            <a:pPr marL="226695" marR="0" lvl="0" indent="-226695" defTabSz="914400" eaLnBrk="0" fontAlgn="base" latinLnBrk="0" hangingPunct="0">
              <a:lnSpc>
                <a:spcPct val="100000"/>
              </a:lnSpc>
              <a:spcBef>
                <a:spcPct val="0"/>
              </a:spcBef>
              <a:spcAft>
                <a:spcPct val="0"/>
              </a:spcAft>
              <a:buClrTx/>
              <a:buSzTx/>
              <a:buFont typeface="+mj-lt"/>
              <a:buAutoNum type="arabicPeriod"/>
              <a:tabLst/>
              <a:defRPr/>
            </a:pPr>
            <a:r>
              <a:rPr kumimoji="0" lang="en-US" sz="1800" b="0" i="0" u="none" strike="noStrike" kern="1200" cap="none" spc="0" normalizeH="0" baseline="0" noProof="0" dirty="0">
                <a:ln>
                  <a:noFill/>
                </a:ln>
                <a:solidFill>
                  <a:srgbClr val="00B050"/>
                </a:solidFill>
                <a:effectLst/>
                <a:uLnTx/>
                <a:uFillTx/>
                <a:ea typeface="MS PGothic"/>
              </a:rPr>
              <a:t>Generate spectral radiometric differences and corrections to update client system calibration</a:t>
            </a:r>
            <a:endParaRPr kumimoji="0" lang="en-US" sz="1800" b="0" i="0" u="none" strike="noStrike" kern="1200" cap="none" spc="0" normalizeH="0" baseline="0" noProof="0" dirty="0">
              <a:ln>
                <a:noFill/>
              </a:ln>
              <a:solidFill>
                <a:prstClr val="black"/>
              </a:solidFill>
              <a:effectLst/>
              <a:uLnTx/>
              <a:uFillTx/>
              <a:ea typeface="MS PGothic"/>
            </a:endParaRPr>
          </a:p>
        </p:txBody>
      </p:sp>
      <p:grpSp>
        <p:nvGrpSpPr>
          <p:cNvPr id="4" name="Group 3"/>
          <p:cNvGrpSpPr>
            <a:grpSpLocks/>
          </p:cNvGrpSpPr>
          <p:nvPr/>
        </p:nvGrpSpPr>
        <p:grpSpPr bwMode="auto">
          <a:xfrm>
            <a:off x="278182" y="1345869"/>
            <a:ext cx="4104846" cy="4104362"/>
            <a:chOff x="-85634" y="1093712"/>
            <a:chExt cx="4690544" cy="4724400"/>
          </a:xfrm>
        </p:grpSpPr>
        <p:pic>
          <p:nvPicPr>
            <p:cNvPr id="5" name="Picture 3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60" y="1093712"/>
              <a:ext cx="45148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9" descr="A picture containing table, satellite, transport&#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71192">
              <a:off x="-85634" y="1362489"/>
              <a:ext cx="2340869" cy="9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5"/>
          <p:cNvGrpSpPr>
            <a:grpSpLocks/>
          </p:cNvGrpSpPr>
          <p:nvPr/>
        </p:nvGrpSpPr>
        <p:grpSpPr bwMode="auto">
          <a:xfrm>
            <a:off x="7723557" y="1025194"/>
            <a:ext cx="3897829" cy="4482471"/>
            <a:chOff x="7644234" y="760568"/>
            <a:chExt cx="4457706" cy="5153025"/>
          </a:xfrm>
        </p:grpSpPr>
        <p:pic>
          <p:nvPicPr>
            <p:cNvPr id="8" name="Picture 8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9965" y="760568"/>
              <a:ext cx="43719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2" descr="A picture containing table, satellite, transport&#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71192">
              <a:off x="7644234" y="1295317"/>
              <a:ext cx="2340869" cy="9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p:cNvGrpSpPr/>
          <p:nvPr/>
        </p:nvGrpSpPr>
        <p:grpSpPr>
          <a:xfrm>
            <a:off x="42528" y="5560828"/>
            <a:ext cx="5853226" cy="953301"/>
            <a:chOff x="5177437" y="3679881"/>
            <a:chExt cx="4780761" cy="776846"/>
          </a:xfrm>
        </p:grpSpPr>
        <p:sp>
          <p:nvSpPr>
            <p:cNvPr id="18"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9" name="Picture 18"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20" name="Picture 19"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21" name="Picture 20"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22" name="Picture 21"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23" name="Picture 22"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Tree>
    <p:extLst>
      <p:ext uri="{BB962C8B-B14F-4D97-AF65-F5344CB8AC3E}">
        <p14:creationId xmlns:p14="http://schemas.microsoft.com/office/powerpoint/2010/main" val="1626163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smtClean="0"/>
              <a:t>Nominal Requirements</a:t>
            </a:r>
            <a:endParaRPr dirty="0"/>
          </a:p>
        </p:txBody>
      </p:sp>
      <p:grpSp>
        <p:nvGrpSpPr>
          <p:cNvPr id="17" name="Group 16"/>
          <p:cNvGrpSpPr/>
          <p:nvPr/>
        </p:nvGrpSpPr>
        <p:grpSpPr>
          <a:xfrm>
            <a:off x="42528" y="5560828"/>
            <a:ext cx="5853226" cy="953301"/>
            <a:chOff x="5177437" y="3679881"/>
            <a:chExt cx="4780761" cy="776846"/>
          </a:xfrm>
        </p:grpSpPr>
        <p:sp>
          <p:nvSpPr>
            <p:cNvPr id="18"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9" name="Picture 18"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20" name="Picture 19"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21" name="Picture 20"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22" name="Picture 21"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23" name="Picture 22"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pic>
        <p:nvPicPr>
          <p:cNvPr id="2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638" y="1274763"/>
            <a:ext cx="5821362"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 name="Table 24"/>
          <p:cNvGraphicFramePr>
            <a:graphicFrameLocks noGrp="1"/>
          </p:cNvGraphicFramePr>
          <p:nvPr>
            <p:extLst>
              <p:ext uri="{D42A27DB-BD31-4B8C-83A1-F6EECF244321}">
                <p14:modId xmlns:p14="http://schemas.microsoft.com/office/powerpoint/2010/main" val="805143293"/>
              </p:ext>
            </p:extLst>
          </p:nvPr>
        </p:nvGraphicFramePr>
        <p:xfrm>
          <a:off x="6342063" y="1462088"/>
          <a:ext cx="5592762" cy="3688336"/>
        </p:xfrm>
        <a:graphic>
          <a:graphicData uri="http://schemas.openxmlformats.org/drawingml/2006/table">
            <a:tbl>
              <a:tblPr firstRow="1" bandRow="1"/>
              <a:tblGrid>
                <a:gridCol w="3728980">
                  <a:extLst>
                    <a:ext uri="{9D8B030D-6E8A-4147-A177-3AD203B41FA5}">
                      <a16:colId xmlns:a16="http://schemas.microsoft.com/office/drawing/2014/main" val="20000"/>
                    </a:ext>
                  </a:extLst>
                </a:gridCol>
                <a:gridCol w="1863782">
                  <a:extLst>
                    <a:ext uri="{9D8B030D-6E8A-4147-A177-3AD203B41FA5}">
                      <a16:colId xmlns:a16="http://schemas.microsoft.com/office/drawing/2014/main" val="20001"/>
                    </a:ext>
                  </a:extLst>
                </a:gridCol>
              </a:tblGrid>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b="1" dirty="0"/>
                        <a:t>Requirement</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b="1" dirty="0"/>
                        <a:t>Value</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Spectral Band Coverage</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a:t>400-2500 nm</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82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dirty="0"/>
                        <a:t>Spectral </a:t>
                      </a:r>
                      <a:r>
                        <a:rPr lang="en-US" sz="1400" dirty="0" smtClean="0"/>
                        <a:t>Sampling</a:t>
                      </a:r>
                      <a:endParaRPr lang="en-US" sz="1400" dirty="0"/>
                    </a:p>
                  </a:txBody>
                  <a:tcPr marL="91431" marR="91431" marT="45724" marB="45724"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dirty="0">
                          <a:latin typeface="Arial" panose="020B0604020202020204" pitchFamily="34" charset="0"/>
                          <a:cs typeface="Arial" panose="020B0604020202020204" pitchFamily="34" charset="0"/>
                          <a:sym typeface="Symbol" panose="05050102010706020507" pitchFamily="18" charset="2"/>
                        </a:rPr>
                        <a:t>≤</a:t>
                      </a:r>
                      <a:r>
                        <a:rPr lang="en-US" sz="1400" dirty="0">
                          <a:sym typeface="Symbol" panose="05050102010706020507" pitchFamily="18" charset="2"/>
                        </a:rPr>
                        <a:t> </a:t>
                      </a:r>
                      <a:r>
                        <a:rPr lang="en-US" sz="1400" dirty="0" smtClean="0"/>
                        <a:t>5 </a:t>
                      </a:r>
                      <a:r>
                        <a:rPr lang="en-US" sz="1400" dirty="0"/>
                        <a:t>nm VNIR</a:t>
                      </a:r>
                    </a:p>
                    <a:p>
                      <a:pPr algn="ctr"/>
                      <a:r>
                        <a:rPr lang="en-US" sz="1400" dirty="0">
                          <a:latin typeface="Arial" panose="020B0604020202020204" pitchFamily="34" charset="0"/>
                          <a:cs typeface="Arial" panose="020B0604020202020204" pitchFamily="34" charset="0"/>
                          <a:sym typeface="Symbol" panose="05050102010706020507" pitchFamily="18" charset="2"/>
                        </a:rPr>
                        <a:t>≤</a:t>
                      </a:r>
                      <a:r>
                        <a:rPr lang="en-US" sz="1400" dirty="0"/>
                        <a:t>10 nm SWIR</a:t>
                      </a:r>
                    </a:p>
                  </a:txBody>
                  <a:tcPr marL="91431" marR="91431" marT="45724" marB="45724"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182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Radiometric Accuracy</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sym typeface="Symbol" panose="05050102010706020507" pitchFamily="18" charset="2"/>
                        </a:rPr>
                        <a:t>≤</a:t>
                      </a:r>
                      <a:r>
                        <a:rPr lang="en-US" sz="1400"/>
                        <a:t> 3 % (Pre-Launch)</a:t>
                      </a:r>
                      <a:endParaRPr lang="en-US" sz="1400">
                        <a:latin typeface="Arial" panose="020B0604020202020204" pitchFamily="34" charset="0"/>
                        <a:cs typeface="Arial" panose="020B0604020202020204" pitchFamily="34" charset="0"/>
                        <a:sym typeface="Symbol" panose="05050102010706020507" pitchFamily="18" charset="2"/>
                      </a:endParaRPr>
                    </a:p>
                    <a:p>
                      <a:pPr algn="ctr"/>
                      <a:r>
                        <a:rPr lang="en-US" sz="1400">
                          <a:latin typeface="Arial" panose="020B0604020202020204" pitchFamily="34" charset="0"/>
                          <a:cs typeface="Arial" panose="020B0604020202020204" pitchFamily="34" charset="0"/>
                          <a:sym typeface="Symbol" panose="05050102010706020507" pitchFamily="18" charset="2"/>
                        </a:rPr>
                        <a:t>≤</a:t>
                      </a:r>
                      <a:r>
                        <a:rPr lang="en-US" sz="1400"/>
                        <a:t> 5 % (On Orbit)</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dirty="0"/>
                        <a:t>Radiometric </a:t>
                      </a:r>
                      <a:r>
                        <a:rPr lang="en-US" sz="1400" dirty="0" smtClean="0"/>
                        <a:t>stability</a:t>
                      </a:r>
                      <a:endParaRPr lang="en-US" sz="1400" dirty="0"/>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sym typeface="Symbol" panose="05050102010706020507" pitchFamily="18" charset="2"/>
                        </a:rPr>
                        <a:t>≤</a:t>
                      </a:r>
                      <a:r>
                        <a:rPr lang="en-US" sz="1400"/>
                        <a:t> 0.2 % (7 days)</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dirty="0" smtClean="0"/>
                        <a:t>Ground Sampling Distance</a:t>
                      </a:r>
                      <a:endParaRPr lang="en-US" sz="1400" dirty="0"/>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dirty="0">
                          <a:latin typeface="Arial" panose="020B0604020202020204" pitchFamily="34" charset="0"/>
                          <a:cs typeface="Arial" panose="020B0604020202020204" pitchFamily="34" charset="0"/>
                          <a:sym typeface="Symbol" panose="05050102010706020507" pitchFamily="18" charset="2"/>
                        </a:rPr>
                        <a:t>≤</a:t>
                      </a:r>
                      <a:r>
                        <a:rPr lang="en-US" sz="1400" dirty="0"/>
                        <a:t> 100 meter</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Swath Width</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dirty="0"/>
                        <a:t>≥ 64 Km</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6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dirty="0" smtClean="0"/>
                        <a:t>Signal to Noise Ratio </a:t>
                      </a:r>
                      <a:r>
                        <a:rPr lang="en-US" sz="1400" dirty="0"/>
                        <a:t>(wavelength dependent)</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a:t>&gt; 50 to 150</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a:t>Dynamic Range (adjustable integration time)</a:t>
                      </a:r>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a:t>1.15×L</a:t>
                      </a:r>
                      <a:r>
                        <a:rPr lang="en-US" sz="1400" baseline="-25000"/>
                        <a:t>sat</a:t>
                      </a:r>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048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l"/>
                      <a:r>
                        <a:rPr lang="en-US" sz="1400" dirty="0" err="1"/>
                        <a:t>Polarisation</a:t>
                      </a:r>
                      <a:r>
                        <a:rPr lang="en-US" sz="1400" dirty="0"/>
                        <a:t> </a:t>
                      </a:r>
                      <a:r>
                        <a:rPr lang="en-US" sz="1400" dirty="0" smtClean="0"/>
                        <a:t>Sensitivity</a:t>
                      </a:r>
                      <a:endParaRPr lang="en-US" sz="1400" dirty="0"/>
                    </a:p>
                  </a:txBody>
                  <a:tcPr marL="91431" marR="91431" marT="45724" marB="45724">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panose="020B0604020202020204"/>
                          <a:sym typeface="Arial"/>
                        </a:defRPr>
                      </a:lvl9pPr>
                    </a:lstStyle>
                    <a:p>
                      <a:pPr algn="ctr"/>
                      <a:r>
                        <a:rPr lang="en-US" sz="1400" dirty="0">
                          <a:sym typeface="Symbol" panose="05050102010706020507" pitchFamily="18" charset="2"/>
                        </a:rPr>
                        <a:t>&lt; 5%</a:t>
                      </a:r>
                      <a:endParaRPr lang="en-US" sz="1400" dirty="0"/>
                    </a:p>
                  </a:txBody>
                  <a:tcPr marL="91431" marR="91431" marT="45724" marB="45724"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422524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a:t>Orbit Selection</a:t>
            </a:r>
            <a:endParaRPr dirty="0"/>
          </a:p>
        </p:txBody>
      </p:sp>
      <p:grpSp>
        <p:nvGrpSpPr>
          <p:cNvPr id="10" name="Group 9"/>
          <p:cNvGrpSpPr/>
          <p:nvPr/>
        </p:nvGrpSpPr>
        <p:grpSpPr>
          <a:xfrm>
            <a:off x="42528" y="5560828"/>
            <a:ext cx="5853226" cy="953301"/>
            <a:chOff x="5177437" y="3679881"/>
            <a:chExt cx="4780761" cy="776846"/>
          </a:xfrm>
        </p:grpSpPr>
        <p:sp>
          <p:nvSpPr>
            <p:cNvPr id="11"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3" name="Picture 12"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4" name="Picture 13"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5" name="Picture 14"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6" name="Picture 15"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sp>
        <p:nvSpPr>
          <p:cNvPr id="17" name="Content Placeholder 2"/>
          <p:cNvSpPr txBox="1">
            <a:spLocks noChangeArrowheads="1"/>
          </p:cNvSpPr>
          <p:nvPr/>
        </p:nvSpPr>
        <p:spPr bwMode="auto">
          <a:xfrm>
            <a:off x="151720" y="1511510"/>
            <a:ext cx="6675437" cy="407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257175" indent="-257175" algn="l" rtl="0" eaLnBrk="0" fontAlgn="base" hangingPunct="0">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0" fontAlgn="base" hangingPunct="0">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0" fontAlgn="base" hangingPunct="0">
              <a:spcBef>
                <a:spcPct val="20000"/>
              </a:spcBef>
              <a:spcAft>
                <a:spcPct val="0"/>
              </a:spcAft>
              <a:buChar char="–"/>
              <a:defRPr sz="1350">
                <a:solidFill>
                  <a:schemeClr val="tx1"/>
                </a:solidFill>
                <a:latin typeface="+mn-lt"/>
              </a:defRPr>
            </a:lvl4pPr>
            <a:lvl5pPr marL="1543050" indent="-171450" algn="l" rtl="0" eaLnBrk="0" fontAlgn="base" hangingPunct="0">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645 Km with Mean Local (equatorial crossing) Time (MLT) at 10:20 AM</a:t>
            </a:r>
          </a:p>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endPar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a:p>
            <a:pPr marR="0" lvl="0" algn="l" defTabSz="914400" rtl="0" eaLnBrk="0" fontAlgn="base" latinLnBrk="0" hangingPunct="0">
              <a:lnSpc>
                <a:spcPct val="100000"/>
              </a:lnSpc>
              <a:spcBef>
                <a:spcPct val="20000"/>
              </a:spcBef>
              <a:spcAft>
                <a:spcPct val="0"/>
              </a:spcAft>
              <a:buClr>
                <a:srgbClr val="EA7500"/>
              </a:buClr>
              <a:buSzTx/>
              <a:buFont typeface="Wingdings" panose="05000000000000000000" pitchFamily="2" charset="2"/>
              <a:buChar char="v"/>
              <a:tabLst/>
              <a:defRPr/>
            </a:pP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Provides numerous daily </a:t>
            </a:r>
            <a:r>
              <a:rPr kumimoji="0" lang="en-US" altLang="en-US" sz="2400" b="0" i="0" u="none" strike="noStrike" kern="0" cap="none" spc="0" normalizeH="0" baseline="0" noProof="0" dirty="0" smtClean="0">
                <a:ln>
                  <a:noFill/>
                </a:ln>
                <a:solidFill>
                  <a:sysClr val="windowText" lastClr="000000"/>
                </a:solidFill>
                <a:effectLst/>
                <a:uLnTx/>
                <a:uFillTx/>
                <a:latin typeface="Arial" panose="020B0604020202020204"/>
                <a:ea typeface="+mn-ea"/>
                <a:cs typeface="+mn-cs"/>
              </a:rPr>
              <a:t>cross-calibration </a:t>
            </a: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opportunities while avoiding large mega-constellations (</a:t>
            </a:r>
            <a:r>
              <a:rPr kumimoji="0" lang="en-US" altLang="en-US" sz="2400" b="0" i="0" u="none" strike="noStrike" kern="0" cap="none" spc="0" normalizeH="0" baseline="0" noProof="0" dirty="0" err="1">
                <a:ln>
                  <a:noFill/>
                </a:ln>
                <a:solidFill>
                  <a:sysClr val="windowText" lastClr="000000"/>
                </a:solidFill>
                <a:effectLst/>
                <a:uLnTx/>
                <a:uFillTx/>
                <a:latin typeface="Arial" panose="020B0604020202020204"/>
                <a:ea typeface="+mn-ea"/>
                <a:cs typeface="+mn-cs"/>
              </a:rPr>
              <a:t>StarLink</a:t>
            </a: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 </a:t>
            </a:r>
            <a:r>
              <a:rPr kumimoji="0" lang="en-US" altLang="en-US" sz="2400" b="0" i="0" u="none" strike="noStrike" kern="0" cap="none" spc="0" normalizeH="0" baseline="0" noProof="0" dirty="0" err="1">
                <a:ln>
                  <a:noFill/>
                </a:ln>
                <a:solidFill>
                  <a:sysClr val="windowText" lastClr="000000"/>
                </a:solidFill>
                <a:effectLst/>
                <a:uLnTx/>
                <a:uFillTx/>
                <a:latin typeface="Arial" panose="020B0604020202020204"/>
                <a:ea typeface="+mn-ea"/>
                <a:cs typeface="+mn-cs"/>
              </a:rPr>
              <a:t>OneWeb</a:t>
            </a: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 Kuiper) and </a:t>
            </a:r>
            <a:r>
              <a:rPr kumimoji="0" lang="en-US" altLang="en-US" sz="2400" b="0" i="0" u="none" strike="noStrike" kern="0" cap="none" spc="0" normalizeH="0" baseline="0" noProof="0" dirty="0" err="1" smtClean="0">
                <a:ln>
                  <a:noFill/>
                </a:ln>
                <a:solidFill>
                  <a:sysClr val="windowText" lastClr="000000"/>
                </a:solidFill>
                <a:effectLst/>
                <a:uLnTx/>
                <a:uFillTx/>
                <a:latin typeface="Arial" panose="020B0604020202020204"/>
                <a:ea typeface="+mn-ea"/>
                <a:cs typeface="+mn-cs"/>
              </a:rPr>
              <a:t>optimising</a:t>
            </a:r>
            <a:r>
              <a:rPr kumimoji="0" lang="en-US" altLang="en-US" sz="2400" b="0" i="0" u="none" strike="noStrike" kern="0" cap="none" spc="0" normalizeH="0" baseline="0" noProof="0" dirty="0" smtClean="0">
                <a:ln>
                  <a:noFill/>
                </a:ln>
                <a:solidFill>
                  <a:sysClr val="windowText" lastClr="000000"/>
                </a:solidFill>
                <a:effectLst/>
                <a:uLnTx/>
                <a:uFillTx/>
                <a:latin typeface="Arial" panose="020B0604020202020204"/>
                <a:ea typeface="+mn-ea"/>
                <a:cs typeface="+mn-cs"/>
              </a:rPr>
              <a:t> </a:t>
            </a:r>
            <a:r>
              <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rPr>
              <a:t>viewing geometry</a:t>
            </a:r>
          </a:p>
          <a:p>
            <a:pPr marL="0" marR="0" lvl="0" indent="0" algn="l" defTabSz="914400" rtl="0" eaLnBrk="0" fontAlgn="base" latinLnBrk="0" hangingPunct="0">
              <a:lnSpc>
                <a:spcPct val="100000"/>
              </a:lnSpc>
              <a:spcBef>
                <a:spcPct val="20000"/>
              </a:spcBef>
              <a:spcAft>
                <a:spcPct val="0"/>
              </a:spcAft>
              <a:buClr>
                <a:srgbClr val="EA7500"/>
              </a:buClr>
              <a:buSzTx/>
              <a:buNone/>
              <a:tabLst/>
              <a:defRPr/>
            </a:pPr>
            <a:endParaRPr kumimoji="0" lang="en-US" altLang="en-US" sz="24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pic>
        <p:nvPicPr>
          <p:cNvPr id="18" name="Picture 4"/>
          <p:cNvPicPr>
            <a:picLocks noChangeAspect="1" noChangeArrowheads="1"/>
          </p:cNvPicPr>
          <p:nvPr/>
        </p:nvPicPr>
        <p:blipFill>
          <a:blip r:embed="rId8">
            <a:extLst>
              <a:ext uri="{28A0092B-C50C-407E-A947-70E740481C1C}">
                <a14:useLocalDpi xmlns:a14="http://schemas.microsoft.com/office/drawing/2010/main" val="0"/>
              </a:ext>
            </a:extLst>
          </a:blip>
          <a:srcRect l="307" t="2321" r="793" b="4129"/>
          <a:stretch>
            <a:fillRect/>
          </a:stretch>
        </p:blipFill>
        <p:spPr bwMode="auto">
          <a:xfrm>
            <a:off x="6908800" y="1135063"/>
            <a:ext cx="50673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Map&#10;&#10;Description automatically generated"/>
          <p:cNvPicPr>
            <a:picLocks noChangeAspect="1" noChangeArrowheads="1"/>
          </p:cNvPicPr>
          <p:nvPr/>
        </p:nvPicPr>
        <p:blipFill>
          <a:blip r:embed="rId9">
            <a:extLst>
              <a:ext uri="{28A0092B-C50C-407E-A947-70E740481C1C}">
                <a14:useLocalDpi xmlns:a14="http://schemas.microsoft.com/office/drawing/2010/main" val="0"/>
              </a:ext>
            </a:extLst>
          </a:blip>
          <a:srcRect l="1521" t="2499" r="1489" b="2609"/>
          <a:stretch>
            <a:fillRect/>
          </a:stretch>
        </p:blipFill>
        <p:spPr bwMode="auto">
          <a:xfrm>
            <a:off x="6908800" y="3506788"/>
            <a:ext cx="50673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9808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290513" y="114300"/>
            <a:ext cx="10515600" cy="954088"/>
          </a:xfrm>
        </p:spPr>
        <p:txBody>
          <a:bodyPr/>
          <a:lstStyle/>
          <a:p>
            <a:r>
              <a:rPr lang="en-US" altLang="en-US">
                <a:solidFill>
                  <a:schemeClr val="bg1"/>
                </a:solidFill>
              </a:rPr>
              <a:t>SCR Crossing Time selection</a:t>
            </a:r>
          </a:p>
        </p:txBody>
      </p:sp>
      <p:pic>
        <p:nvPicPr>
          <p:cNvPr id="29699"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9525"/>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10"/>
          <p:cNvSpPr txBox="1">
            <a:spLocks noChangeArrowheads="1"/>
          </p:cNvSpPr>
          <p:nvPr/>
        </p:nvSpPr>
        <p:spPr bwMode="auto">
          <a:xfrm>
            <a:off x="1382713" y="0"/>
            <a:ext cx="9767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SCR intersections with one Landsat in single 48-day cycle</a:t>
            </a:r>
          </a:p>
        </p:txBody>
      </p:sp>
      <p:sp>
        <p:nvSpPr>
          <p:cNvPr id="29701" name="TextBox 5"/>
          <p:cNvSpPr txBox="1">
            <a:spLocks noChangeArrowheads="1"/>
          </p:cNvSpPr>
          <p:nvPr/>
        </p:nvSpPr>
        <p:spPr bwMode="auto">
          <a:xfrm>
            <a:off x="5969000" y="4678363"/>
            <a:ext cx="491648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Sunlit only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Center ±3°of Landsat swath</a:t>
            </a:r>
          </a:p>
        </p:txBody>
      </p:sp>
      <p:sp>
        <p:nvSpPr>
          <p:cNvPr id="3" name="Slide Number Placeholder 2"/>
          <p:cNvSpPr>
            <a:spLocks noGrp="1"/>
          </p:cNvSpPr>
          <p:nvPr>
            <p:ph type="sldNum" sz="quarter" idx="10"/>
          </p:nvPr>
        </p:nvSpPr>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896323-9273-489E-9A6B-C5615B36762F}" type="slidenum">
              <a:rPr kumimoji="0" lang="en-US" altLang="en-US" sz="1000" b="0" i="0" u="none" strike="noStrike" kern="1200" cap="none" spc="0" normalizeH="0" baseline="0" noProof="0" smtClean="0">
                <a:ln>
                  <a:noFill/>
                </a:ln>
                <a:solidFill>
                  <a:srgbClr val="898989"/>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000" b="0" i="0" u="none" strike="noStrike" kern="1200" cap="none" spc="0" normalizeH="0" baseline="0" noProof="0">
              <a:ln>
                <a:noFill/>
              </a:ln>
              <a:solidFill>
                <a:srgbClr val="898989"/>
              </a:solidFill>
              <a:effectLst/>
              <a:uLnTx/>
              <a:uFillTx/>
              <a:latin typeface="Arial" panose="020B0604020202020204" pitchFamily="34" charset="0"/>
              <a:ea typeface="MS PGothic" panose="020B0600070205080204" pitchFamily="34" charset="-128"/>
              <a:cs typeface="+mn-cs"/>
            </a:endParaRPr>
          </a:p>
        </p:txBody>
      </p:sp>
      <p:graphicFrame>
        <p:nvGraphicFramePr>
          <p:cNvPr id="8" name="Table 7"/>
          <p:cNvGraphicFramePr>
            <a:graphicFrameLocks noGrp="1"/>
          </p:cNvGraphicFramePr>
          <p:nvPr/>
        </p:nvGraphicFramePr>
        <p:xfrm>
          <a:off x="14288" y="4387850"/>
          <a:ext cx="5230812" cy="2470152"/>
        </p:xfrm>
        <a:graphic>
          <a:graphicData uri="http://schemas.openxmlformats.org/drawingml/2006/table">
            <a:tbl>
              <a:tblPr firstRow="1" bandRow="1">
                <a:tableStyleId>{5C22544A-7EE6-4342-B048-85BDC9FD1C3A}</a:tableStyleId>
              </a:tblPr>
              <a:tblGrid>
                <a:gridCol w="2733504">
                  <a:extLst>
                    <a:ext uri="{9D8B030D-6E8A-4147-A177-3AD203B41FA5}">
                      <a16:colId xmlns:a16="http://schemas.microsoft.com/office/drawing/2014/main" val="20000"/>
                    </a:ext>
                  </a:extLst>
                </a:gridCol>
                <a:gridCol w="2497308">
                  <a:extLst>
                    <a:ext uri="{9D8B030D-6E8A-4147-A177-3AD203B41FA5}">
                      <a16:colId xmlns:a16="http://schemas.microsoft.com/office/drawing/2014/main" val="20001"/>
                    </a:ext>
                  </a:extLst>
                </a:gridCol>
              </a:tblGrid>
              <a:tr h="411692">
                <a:tc>
                  <a:txBody>
                    <a:bodyPr/>
                    <a:lstStyle/>
                    <a:p>
                      <a:pPr algn="ctr">
                        <a:spcAft>
                          <a:spcPts val="0"/>
                        </a:spcAft>
                      </a:pPr>
                      <a:r>
                        <a:rPr lang="en-US" sz="1200" dirty="0">
                          <a:effectLst/>
                        </a:rPr>
                        <a:t>Results</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lgn="ctr">
                        <a:spcAft>
                          <a:spcPts val="0"/>
                        </a:spcAft>
                      </a:pPr>
                      <a:r>
                        <a:rPr lang="en-US" sz="1200" dirty="0">
                          <a:effectLst/>
                        </a:rPr>
                        <a:t>645 km (48-day repeat)</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0"/>
                  </a:ext>
                </a:extLst>
              </a:tr>
              <a:tr h="411692">
                <a:tc>
                  <a:txBody>
                    <a:bodyPr/>
                    <a:lstStyle/>
                    <a:p>
                      <a:pPr>
                        <a:spcAft>
                          <a:spcPts val="0"/>
                        </a:spcAft>
                      </a:pPr>
                      <a:r>
                        <a:rPr lang="en-US" sz="1200" dirty="0">
                          <a:effectLst/>
                        </a:rPr>
                        <a:t>No. of SNO opportunities</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spcAft>
                          <a:spcPts val="0"/>
                        </a:spcAft>
                      </a:pPr>
                      <a:r>
                        <a:rPr lang="en-US" sz="1200">
                          <a:effectLst/>
                        </a:rPr>
                        <a:t>659</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1"/>
                  </a:ext>
                </a:extLst>
              </a:tr>
              <a:tr h="411692">
                <a:tc>
                  <a:txBody>
                    <a:bodyPr/>
                    <a:lstStyle/>
                    <a:p>
                      <a:pPr>
                        <a:spcAft>
                          <a:spcPts val="0"/>
                        </a:spcAft>
                      </a:pPr>
                      <a:r>
                        <a:rPr lang="en-US" sz="1200" dirty="0">
                          <a:effectLst/>
                        </a:rPr>
                        <a:t>Total SNO area as % total land area</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spcAft>
                          <a:spcPts val="0"/>
                        </a:spcAft>
                      </a:pPr>
                      <a:r>
                        <a:rPr lang="en-US" sz="1200" dirty="0">
                          <a:effectLst/>
                        </a:rPr>
                        <a:t>10.07 (15 million sq. km)</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2"/>
                  </a:ext>
                </a:extLst>
              </a:tr>
              <a:tr h="411692">
                <a:tc>
                  <a:txBody>
                    <a:bodyPr/>
                    <a:lstStyle/>
                    <a:p>
                      <a:pPr>
                        <a:spcAft>
                          <a:spcPts val="0"/>
                        </a:spcAft>
                      </a:pPr>
                      <a:r>
                        <a:rPr lang="en-US" sz="1200" dirty="0">
                          <a:effectLst/>
                        </a:rPr>
                        <a:t>Average SNO area per intersection</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spcAft>
                          <a:spcPts val="0"/>
                        </a:spcAft>
                      </a:pPr>
                      <a:r>
                        <a:rPr lang="en-US" sz="1200" dirty="0">
                          <a:effectLst/>
                        </a:rPr>
                        <a:t>22,761 sq. km</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3"/>
                  </a:ext>
                </a:extLst>
              </a:tr>
              <a:tr h="411692">
                <a:tc>
                  <a:txBody>
                    <a:bodyPr/>
                    <a:lstStyle/>
                    <a:p>
                      <a:pPr>
                        <a:spcAft>
                          <a:spcPts val="0"/>
                        </a:spcAft>
                      </a:pPr>
                      <a:r>
                        <a:rPr lang="en-US" sz="1200" dirty="0">
                          <a:effectLst/>
                        </a:rPr>
                        <a:t>Max time gap between SNOs</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spcAft>
                          <a:spcPts val="0"/>
                        </a:spcAft>
                      </a:pPr>
                      <a:r>
                        <a:rPr lang="en-US" sz="1200" dirty="0">
                          <a:effectLst/>
                        </a:rPr>
                        <a:t>3 days 0 </a:t>
                      </a:r>
                      <a:r>
                        <a:rPr lang="en-US" sz="1200" dirty="0" err="1">
                          <a:effectLst/>
                        </a:rPr>
                        <a:t>hrs</a:t>
                      </a:r>
                      <a:r>
                        <a:rPr lang="en-US" sz="1200" dirty="0">
                          <a:effectLst/>
                        </a:rPr>
                        <a:t> 40 min 38 sec</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4"/>
                  </a:ext>
                </a:extLst>
              </a:tr>
              <a:tr h="411692">
                <a:tc>
                  <a:txBody>
                    <a:bodyPr/>
                    <a:lstStyle/>
                    <a:p>
                      <a:pPr>
                        <a:spcAft>
                          <a:spcPts val="0"/>
                        </a:spcAft>
                      </a:pPr>
                      <a:r>
                        <a:rPr lang="en-US" sz="1200">
                          <a:effectLst/>
                        </a:rPr>
                        <a:t>No. of &gt; 1-day gaps per cycle</a:t>
                      </a:r>
                      <a:endParaRPr lang="en-AU" sz="120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tc>
                  <a:txBody>
                    <a:bodyPr/>
                    <a:lstStyle/>
                    <a:p>
                      <a:pPr>
                        <a:spcAft>
                          <a:spcPts val="0"/>
                        </a:spcAft>
                      </a:pPr>
                      <a:r>
                        <a:rPr lang="en-US" sz="1200" dirty="0">
                          <a:effectLst/>
                        </a:rPr>
                        <a:t>9</a:t>
                      </a: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1441" marR="91441" marT="45711" marB="45711"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1442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371992" y="170507"/>
            <a:ext cx="9843300" cy="779100"/>
          </a:xfrm>
          <a:prstGeom prst="rect">
            <a:avLst/>
          </a:prstGeom>
          <a:noFill/>
          <a:ln>
            <a:noFill/>
          </a:ln>
        </p:spPr>
        <p:txBody>
          <a:bodyPr spcFirstLastPara="1" wrap="square" lIns="91425" tIns="45700" rIns="91425" bIns="45700" anchor="t" anchorCtr="0">
            <a:noAutofit/>
          </a:bodyPr>
          <a:lstStyle/>
          <a:p>
            <a:r>
              <a:rPr lang="en-AU" dirty="0"/>
              <a:t>Transfer Calibration Uncertainty</a:t>
            </a:r>
            <a:endParaRPr dirty="0"/>
          </a:p>
        </p:txBody>
      </p:sp>
      <p:grpSp>
        <p:nvGrpSpPr>
          <p:cNvPr id="10" name="Group 9"/>
          <p:cNvGrpSpPr/>
          <p:nvPr/>
        </p:nvGrpSpPr>
        <p:grpSpPr>
          <a:xfrm>
            <a:off x="42528" y="5560828"/>
            <a:ext cx="5853226" cy="953301"/>
            <a:chOff x="5177437" y="3679881"/>
            <a:chExt cx="4780761" cy="776846"/>
          </a:xfrm>
        </p:grpSpPr>
        <p:sp>
          <p:nvSpPr>
            <p:cNvPr id="11" name="Rectangle: Rounded Corners 14">
              <a:extLst>
                <a:ext uri="{FF2B5EF4-FFF2-40B4-BE49-F238E27FC236}">
                  <a16:creationId xmlns:a16="http://schemas.microsoft.com/office/drawing/2014/main" id="{6BBC484A-9A5B-4CDC-809A-CDF1CBC21FAD}"/>
                </a:ext>
              </a:extLst>
            </p:cNvPr>
            <p:cNvSpPr/>
            <p:nvPr/>
          </p:nvSpPr>
          <p:spPr>
            <a:xfrm>
              <a:off x="5177437" y="3679881"/>
              <a:ext cx="4780761" cy="776846"/>
            </a:xfrm>
            <a:prstGeom prst="round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1554D4A9-24DA-48C4-8356-97A6D231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115" y="3759000"/>
              <a:ext cx="666139" cy="589723"/>
            </a:xfrm>
            <a:prstGeom prst="rect">
              <a:avLst/>
            </a:prstGeom>
            <a:ln>
              <a:noFill/>
            </a:ln>
          </p:spPr>
        </p:pic>
        <p:pic>
          <p:nvPicPr>
            <p:cNvPr id="13" name="Picture 12" descr="Text&#10;&#10;Description automatically generated">
              <a:extLst>
                <a:ext uri="{FF2B5EF4-FFF2-40B4-BE49-F238E27FC236}">
                  <a16:creationId xmlns:a16="http://schemas.microsoft.com/office/drawing/2014/main" id="{8B3EBAF9-57CB-4CFD-AC8E-6555914A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316" y="3781163"/>
              <a:ext cx="845949" cy="563307"/>
            </a:xfrm>
            <a:prstGeom prst="rect">
              <a:avLst/>
            </a:prstGeom>
            <a:ln>
              <a:noFill/>
            </a:ln>
          </p:spPr>
        </p:pic>
        <p:pic>
          <p:nvPicPr>
            <p:cNvPr id="14" name="Picture 13" descr="Chart, scatter chart&#10;&#10;Description automatically generated">
              <a:extLst>
                <a:ext uri="{FF2B5EF4-FFF2-40B4-BE49-F238E27FC236}">
                  <a16:creationId xmlns:a16="http://schemas.microsoft.com/office/drawing/2014/main" id="{7DF5B43B-B940-4DEC-85A7-EA67F0C15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880" y="3788197"/>
              <a:ext cx="1354918" cy="570431"/>
            </a:xfrm>
            <a:prstGeom prst="rect">
              <a:avLst/>
            </a:prstGeom>
            <a:ln>
              <a:noFill/>
            </a:ln>
          </p:spPr>
        </p:pic>
        <p:pic>
          <p:nvPicPr>
            <p:cNvPr id="15" name="Picture 14" descr="Icon&#10;&#10;Description automatically generated">
              <a:extLst>
                <a:ext uri="{FF2B5EF4-FFF2-40B4-BE49-F238E27FC236}">
                  <a16:creationId xmlns:a16="http://schemas.microsoft.com/office/drawing/2014/main" id="{45BD2366-BED4-4DEA-A73D-51CD75C49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32" y="3777042"/>
              <a:ext cx="562240" cy="537275"/>
            </a:xfrm>
            <a:prstGeom prst="rect">
              <a:avLst/>
            </a:prstGeom>
            <a:ln>
              <a:noFill/>
            </a:ln>
          </p:spPr>
        </p:pic>
        <p:pic>
          <p:nvPicPr>
            <p:cNvPr id="16" name="Picture 15" descr="Logo&#10;&#10;Description automatically generated with medium confidence">
              <a:extLst>
                <a:ext uri="{FF2B5EF4-FFF2-40B4-BE49-F238E27FC236}">
                  <a16:creationId xmlns:a16="http://schemas.microsoft.com/office/drawing/2014/main" id="{1C4C7304-50D3-46FE-9BDE-A8D3FD85F6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7119" y="3894281"/>
              <a:ext cx="921001" cy="370472"/>
            </a:xfrm>
            <a:prstGeom prst="rect">
              <a:avLst/>
            </a:prstGeom>
            <a:ln>
              <a:noFill/>
            </a:ln>
          </p:spPr>
        </p:pic>
      </p:grpSp>
      <p:graphicFrame>
        <p:nvGraphicFramePr>
          <p:cNvPr id="18" name="Table 8">
            <a:extLst>
              <a:ext uri="{FF2B5EF4-FFF2-40B4-BE49-F238E27FC236}">
                <a16:creationId xmlns:a16="http://schemas.microsoft.com/office/drawing/2014/main" id="{52F4387D-9CF0-4315-B855-EDEFD8411975}"/>
              </a:ext>
            </a:extLst>
          </p:cNvPr>
          <p:cNvGraphicFramePr>
            <a:graphicFrameLocks/>
          </p:cNvGraphicFramePr>
          <p:nvPr>
            <p:extLst>
              <p:ext uri="{D42A27DB-BD31-4B8C-83A1-F6EECF244321}">
                <p14:modId xmlns:p14="http://schemas.microsoft.com/office/powerpoint/2010/main" val="1911013986"/>
              </p:ext>
            </p:extLst>
          </p:nvPr>
        </p:nvGraphicFramePr>
        <p:xfrm>
          <a:off x="497177" y="1935071"/>
          <a:ext cx="5644281" cy="3022600"/>
        </p:xfrm>
        <a:graphic>
          <a:graphicData uri="http://schemas.openxmlformats.org/drawingml/2006/table">
            <a:tbl>
              <a:tblPr firstRow="1" bandRow="1"/>
              <a:tblGrid>
                <a:gridCol w="2062480">
                  <a:extLst>
                    <a:ext uri="{9D8B030D-6E8A-4147-A177-3AD203B41FA5}">
                      <a16:colId xmlns:a16="http://schemas.microsoft.com/office/drawing/2014/main" val="4131274338"/>
                    </a:ext>
                  </a:extLst>
                </a:gridCol>
                <a:gridCol w="879679">
                  <a:extLst>
                    <a:ext uri="{9D8B030D-6E8A-4147-A177-3AD203B41FA5}">
                      <a16:colId xmlns:a16="http://schemas.microsoft.com/office/drawing/2014/main" val="3177136201"/>
                    </a:ext>
                  </a:extLst>
                </a:gridCol>
                <a:gridCol w="1838756">
                  <a:extLst>
                    <a:ext uri="{9D8B030D-6E8A-4147-A177-3AD203B41FA5}">
                      <a16:colId xmlns:a16="http://schemas.microsoft.com/office/drawing/2014/main" val="1149832202"/>
                    </a:ext>
                  </a:extLst>
                </a:gridCol>
                <a:gridCol w="863366">
                  <a:extLst>
                    <a:ext uri="{9D8B030D-6E8A-4147-A177-3AD203B41FA5}">
                      <a16:colId xmlns:a16="http://schemas.microsoft.com/office/drawing/2014/main" val="2989202766"/>
                    </a:ext>
                  </a:extLst>
                </a:gridCol>
              </a:tblGrid>
              <a:tr h="384096">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9pPr>
                    </a:lstStyle>
                    <a:p>
                      <a:r>
                        <a:rPr lang="en-US" sz="1100" dirty="0"/>
                        <a:t>Random (Single Collect)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9pPr>
                    </a:lstStyle>
                    <a:p>
                      <a:pPr algn="ctr"/>
                      <a:r>
                        <a:rPr lang="en-US" sz="1100"/>
                        <a:t>Threshold Value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9pPr>
                    </a:lstStyle>
                    <a:p>
                      <a:pPr algn="l"/>
                      <a:r>
                        <a:rPr lang="en-US" sz="1050"/>
                        <a:t>Systematic (Multiple Collects)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B0604020202020204"/>
                          <a:sym typeface="Arial"/>
                        </a:defRPr>
                      </a:lvl9pPr>
                    </a:lstStyle>
                    <a:p>
                      <a:pPr algn="ctr"/>
                      <a:r>
                        <a:rPr lang="en-US" sz="1050"/>
                        <a:t>Threshold Value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297777343"/>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r>
                        <a:rPr lang="en-US" sz="1100"/>
                        <a:t>Spatial BRDF Drift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050"/>
                        <a:t>Spectral Synthesis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050"/>
                        <a:t>0.005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205742297"/>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r>
                        <a:rPr lang="en-US" sz="1100"/>
                        <a:t>Atmospheric Drift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050" dirty="0"/>
                        <a:t>Spectral </a:t>
                      </a:r>
                      <a:r>
                        <a:rPr lang="en-US" sz="1050" dirty="0" err="1"/>
                        <a:t>Straylight</a:t>
                      </a:r>
                      <a:endParaRPr lang="en-US" sz="105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050"/>
                        <a:t>0.003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885842587"/>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r>
                        <a:rPr lang="en-US" sz="1100"/>
                        <a:t>Linear Regression Model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050"/>
                        <a:t>Spatial Straylight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050"/>
                        <a:t>0.003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942215199"/>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r>
                        <a:rPr lang="en-US" sz="1100" dirty="0"/>
                        <a:t>Scene </a:t>
                      </a:r>
                      <a:r>
                        <a:rPr lang="en-US" sz="1100" dirty="0" err="1" smtClean="0"/>
                        <a:t>Polarisation</a:t>
                      </a:r>
                      <a:r>
                        <a:rPr lang="en-US" sz="1100" dirty="0" smtClean="0"/>
                        <a:t> </a:t>
                      </a:r>
                      <a:r>
                        <a:rPr lang="en-US" sz="1100" dirty="0"/>
                        <a:t>Random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0.005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100"/>
                        <a:t>Flat Fielding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0.003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020067786"/>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endParaRPr lang="en-US" sz="11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endParaRPr lang="en-US" sz="11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100"/>
                        <a:t>Sensor Drift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0.002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757450804"/>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endParaRPr lang="en-US" sz="11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endParaRPr lang="en-US" sz="11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l"/>
                      <a:r>
                        <a:rPr lang="en-US" sz="1100" dirty="0"/>
                        <a:t>Scene </a:t>
                      </a:r>
                      <a:r>
                        <a:rPr lang="en-US" sz="1100" dirty="0" err="1" smtClean="0"/>
                        <a:t>Polarisation</a:t>
                      </a:r>
                      <a:r>
                        <a:rPr lang="en-US" sz="1100" dirty="0" smtClean="0"/>
                        <a:t> </a:t>
                      </a:r>
                      <a:r>
                        <a:rPr lang="en-US" sz="1100" dirty="0"/>
                        <a:t>Bias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0.005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271839093"/>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r>
                        <a:rPr lang="en-US" sz="1100"/>
                        <a:t>Type A RSS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a:t>0.025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Type B RSS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B0604020202020204"/>
                          <a:sym typeface="Arial"/>
                        </a:defRPr>
                      </a:lvl9pPr>
                    </a:lstStyle>
                    <a:p>
                      <a:pPr algn="ctr"/>
                      <a:r>
                        <a:rPr lang="en-US" sz="1100" dirty="0"/>
                        <a:t>0.009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171165"/>
                  </a:ext>
                </a:extLst>
              </a:tr>
            </a:tbl>
          </a:graphicData>
        </a:graphic>
      </p:graphicFrame>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DD65D63-4796-4A29-9243-159316524A51}"/>
                  </a:ext>
                </a:extLst>
              </p:cNvPr>
              <p:cNvSpPr txBox="1"/>
              <p:nvPr/>
            </p:nvSpPr>
            <p:spPr>
              <a:xfrm>
                <a:off x="1761275" y="4545585"/>
                <a:ext cx="304571" cy="276999"/>
              </a:xfrm>
              <a:prstGeom prst="rect">
                <a:avLst/>
              </a:prstGeom>
              <a:noFill/>
            </p:spPr>
            <p:txBody>
              <a:bodyPr wrap="non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sSub>
                        <m:sSubPr>
                          <m:ctrlPr>
                            <a:rPr lang="en-US" sz="2400" i="1" kern="1200" smtClean="0">
                              <a:solidFill>
                                <a:prstClr val="black"/>
                              </a:solidFill>
                              <a:latin typeface="Cambria Math" panose="02040503050406030204" pitchFamily="18" charset="0"/>
                              <a:cs typeface="+mn-cs"/>
                            </a:rPr>
                          </m:ctrlPr>
                        </m:sSubPr>
                        <m:e>
                          <m:r>
                            <a:rPr lang="en-US" sz="2400" i="1" kern="1200" smtClean="0">
                              <a:solidFill>
                                <a:prstClr val="black"/>
                              </a:solidFill>
                              <a:latin typeface="Cambria Math" panose="02040503050406030204" pitchFamily="18" charset="0"/>
                              <a:ea typeface="Cambria Math" panose="02040503050406030204" pitchFamily="18" charset="0"/>
                              <a:cs typeface="+mn-cs"/>
                            </a:rPr>
                            <m:t>𝜎</m:t>
                          </m:r>
                        </m:e>
                        <m:sub>
                          <m:r>
                            <a:rPr lang="en-US" sz="2400" i="1" kern="1200" smtClean="0">
                              <a:solidFill>
                                <a:prstClr val="black"/>
                              </a:solidFill>
                              <a:latin typeface="Cambria Math" panose="02040503050406030204" pitchFamily="18" charset="0"/>
                              <a:cs typeface="+mn-cs"/>
                            </a:rPr>
                            <m:t>𝐴</m:t>
                          </m:r>
                        </m:sub>
                      </m:sSub>
                    </m:oMath>
                  </m:oMathPara>
                </a14:m>
                <a:endParaRPr lang="en-US" sz="2400" kern="1200" dirty="0">
                  <a:solidFill>
                    <a:prstClr val="black"/>
                  </a:solidFill>
                  <a:latin typeface="Arial" panose="020B0604020202020204" pitchFamily="34" charset="0"/>
                  <a:ea typeface="MS PGothic" panose="020B0600070205080204" pitchFamily="34" charset="-128"/>
                  <a:cs typeface="+mn-cs"/>
                </a:endParaRPr>
              </a:p>
            </p:txBody>
          </p:sp>
        </mc:Choice>
        <mc:Fallback>
          <p:sp>
            <p:nvSpPr>
              <p:cNvPr id="19" name="TextBox 18">
                <a:extLst>
                  <a:ext uri="{FF2B5EF4-FFF2-40B4-BE49-F238E27FC236}">
                    <a16:creationId xmlns:a16="http://schemas.microsoft.com/office/drawing/2014/main" id="{0DD65D63-4796-4A29-9243-159316524A51}"/>
                  </a:ext>
                </a:extLst>
              </p:cNvPr>
              <p:cNvSpPr txBox="1">
                <a:spLocks noRot="1" noChangeAspect="1" noMove="1" noResize="1" noEditPoints="1" noAdjustHandles="1" noChangeArrowheads="1" noChangeShapeType="1" noTextEdit="1"/>
              </p:cNvSpPr>
              <p:nvPr/>
            </p:nvSpPr>
            <p:spPr>
              <a:xfrm>
                <a:off x="1761275" y="4545585"/>
                <a:ext cx="304571" cy="276999"/>
              </a:xfrm>
              <a:prstGeom prst="rect">
                <a:avLst/>
              </a:prstGeom>
              <a:blipFill>
                <a:blip r:embed="rId8"/>
                <a:stretch>
                  <a:fillRect l="-26000" r="-20000" b="-57778"/>
                </a:stretch>
              </a:blipFill>
            </p:spPr>
            <p:txBody>
              <a:bodyPr/>
              <a:lstStyle/>
              <a:p>
                <a:r>
                  <a:rPr lang="en-AU">
                    <a:noFill/>
                  </a:rPr>
                  <a:t> </a:t>
                </a:r>
              </a:p>
            </p:txBody>
          </p:sp>
        </mc:Fallback>
      </mc:AlternateContent>
      <p:pic>
        <p:nvPicPr>
          <p:cNvPr id="20" name="Content Placeholder 5">
            <a:extLst>
              <a:ext uri="{FF2B5EF4-FFF2-40B4-BE49-F238E27FC236}">
                <a16:creationId xmlns:a16="http://schemas.microsoft.com/office/drawing/2014/main" id="{A0F30122-0AE8-4B6E-9573-320013266DD2}"/>
              </a:ext>
            </a:extLst>
          </p:cNvPr>
          <p:cNvPicPr>
            <a:picLocks noChangeAspect="1"/>
          </p:cNvPicPr>
          <p:nvPr/>
        </p:nvPicPr>
        <p:blipFill>
          <a:blip r:embed="rId9"/>
          <a:stretch>
            <a:fillRect/>
          </a:stretch>
        </p:blipFill>
        <p:spPr bwMode="auto">
          <a:xfrm>
            <a:off x="6910839" y="1729056"/>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BE1B72E8-BC5C-4299-A745-5161435B69D0}"/>
                  </a:ext>
                </a:extLst>
              </p:cNvPr>
              <p:cNvSpPr txBox="1"/>
              <p:nvPr/>
            </p:nvSpPr>
            <p:spPr>
              <a:xfrm>
                <a:off x="4605351" y="4545584"/>
                <a:ext cx="320472" cy="276999"/>
              </a:xfrm>
              <a:prstGeom prst="rect">
                <a:avLst/>
              </a:prstGeom>
              <a:noFill/>
            </p:spPr>
            <p:txBody>
              <a:bodyPr wrap="non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sSub>
                        <m:sSubPr>
                          <m:ctrlPr>
                            <a:rPr lang="en-US" sz="2400" i="1" kern="1200" smtClean="0">
                              <a:solidFill>
                                <a:prstClr val="black"/>
                              </a:solidFill>
                              <a:latin typeface="Cambria Math" panose="02040503050406030204" pitchFamily="18" charset="0"/>
                              <a:cs typeface="+mn-cs"/>
                            </a:rPr>
                          </m:ctrlPr>
                        </m:sSubPr>
                        <m:e>
                          <m:r>
                            <a:rPr lang="en-US" sz="2400" i="1" kern="1200" smtClean="0">
                              <a:solidFill>
                                <a:prstClr val="black"/>
                              </a:solidFill>
                              <a:latin typeface="Cambria Math" panose="02040503050406030204" pitchFamily="18" charset="0"/>
                              <a:ea typeface="Cambria Math" panose="02040503050406030204" pitchFamily="18" charset="0"/>
                              <a:cs typeface="+mn-cs"/>
                            </a:rPr>
                            <m:t>𝜎</m:t>
                          </m:r>
                        </m:e>
                        <m:sub>
                          <m:r>
                            <a:rPr lang="en-US" sz="2400" i="1" kern="1200" smtClean="0">
                              <a:solidFill>
                                <a:prstClr val="black"/>
                              </a:solidFill>
                              <a:latin typeface="Cambria Math" panose="02040503050406030204" pitchFamily="18" charset="0"/>
                              <a:cs typeface="+mn-cs"/>
                            </a:rPr>
                            <m:t>𝐵</m:t>
                          </m:r>
                        </m:sub>
                      </m:sSub>
                    </m:oMath>
                  </m:oMathPara>
                </a14:m>
                <a:endParaRPr lang="en-US" sz="2400" kern="1200" dirty="0">
                  <a:solidFill>
                    <a:prstClr val="black"/>
                  </a:solidFill>
                  <a:latin typeface="Arial" panose="020B0604020202020204" pitchFamily="34" charset="0"/>
                  <a:ea typeface="MS PGothic" panose="020B0600070205080204" pitchFamily="34" charset="-128"/>
                  <a:cs typeface="+mn-cs"/>
                </a:endParaRPr>
              </a:p>
            </p:txBody>
          </p:sp>
        </mc:Choice>
        <mc:Fallback>
          <p:sp>
            <p:nvSpPr>
              <p:cNvPr id="21" name="TextBox 20">
                <a:extLst>
                  <a:ext uri="{FF2B5EF4-FFF2-40B4-BE49-F238E27FC236}">
                    <a16:creationId xmlns:a16="http://schemas.microsoft.com/office/drawing/2014/main" id="{BE1B72E8-BC5C-4299-A745-5161435B69D0}"/>
                  </a:ext>
                </a:extLst>
              </p:cNvPr>
              <p:cNvSpPr txBox="1">
                <a:spLocks noRot="1" noChangeAspect="1" noMove="1" noResize="1" noEditPoints="1" noAdjustHandles="1" noChangeArrowheads="1" noChangeShapeType="1" noTextEdit="1"/>
              </p:cNvSpPr>
              <p:nvPr/>
            </p:nvSpPr>
            <p:spPr>
              <a:xfrm>
                <a:off x="4605351" y="4545584"/>
                <a:ext cx="320472" cy="276999"/>
              </a:xfrm>
              <a:prstGeom prst="rect">
                <a:avLst/>
              </a:prstGeom>
              <a:blipFill>
                <a:blip r:embed="rId10"/>
                <a:stretch>
                  <a:fillRect l="-22642" r="-18868" b="-5777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7F142B7-7758-45E4-A93C-80299667A8C8}"/>
                  </a:ext>
                </a:extLst>
              </p:cNvPr>
              <p:cNvSpPr txBox="1"/>
              <p:nvPr/>
            </p:nvSpPr>
            <p:spPr>
              <a:xfrm>
                <a:off x="8172282" y="2984870"/>
                <a:ext cx="2353914" cy="818366"/>
              </a:xfrm>
              <a:prstGeom prst="rect">
                <a:avLst/>
              </a:prstGeom>
              <a:noFill/>
            </p:spPr>
            <p:txBody>
              <a:bodyPr wrap="none" lIns="0" tIns="0" rIns="0" bIns="0" rtlCol="0">
                <a:spAutoFit/>
              </a:bodyPr>
              <a:lstStyle/>
              <a:p>
                <a:pPr eaLnBrk="0" fontAlgn="base" hangingPunct="0">
                  <a:spcBef>
                    <a:spcPct val="0"/>
                  </a:spcBef>
                  <a:spcAft>
                    <a:spcPct val="0"/>
                  </a:spcAft>
                  <a:buClrTx/>
                  <a:buFontTx/>
                  <a:buNone/>
                </a:pPr>
                <a14:m>
                  <m:oMathPara xmlns:m="http://schemas.openxmlformats.org/officeDocument/2006/math">
                    <m:oMathParaPr>
                      <m:jc m:val="centerGroup"/>
                    </m:oMathParaPr>
                    <m:oMath xmlns:m="http://schemas.openxmlformats.org/officeDocument/2006/math">
                      <m:r>
                        <a:rPr lang="en-US" sz="2400" i="1" kern="1200" smtClean="0">
                          <a:solidFill>
                            <a:prstClr val="black"/>
                          </a:solidFill>
                          <a:latin typeface="Cambria Math" panose="02040503050406030204" pitchFamily="18" charset="0"/>
                          <a:cs typeface="+mn-cs"/>
                        </a:rPr>
                        <m:t>𝑇𝐶𝑈</m:t>
                      </m:r>
                      <m:r>
                        <a:rPr lang="en-US" sz="2400" i="1" kern="1200" smtClean="0">
                          <a:solidFill>
                            <a:prstClr val="black"/>
                          </a:solidFill>
                          <a:latin typeface="Cambria Math" panose="02040503050406030204" pitchFamily="18" charset="0"/>
                          <a:cs typeface="+mn-cs"/>
                        </a:rPr>
                        <m:t>=</m:t>
                      </m:r>
                      <m:rad>
                        <m:radPr>
                          <m:degHide m:val="on"/>
                          <m:ctrlPr>
                            <a:rPr lang="en-US" sz="2400" i="1" kern="1200" smtClean="0">
                              <a:solidFill>
                                <a:prstClr val="black"/>
                              </a:solidFill>
                              <a:latin typeface="Cambria Math" panose="02040503050406030204" pitchFamily="18" charset="0"/>
                              <a:cs typeface="+mn-cs"/>
                            </a:rPr>
                          </m:ctrlPr>
                        </m:radPr>
                        <m:deg/>
                        <m:e>
                          <m:sSubSup>
                            <m:sSubSupPr>
                              <m:ctrlPr>
                                <a:rPr lang="en-US" sz="2400" i="1" kern="1200" smtClean="0">
                                  <a:solidFill>
                                    <a:prstClr val="black"/>
                                  </a:solidFill>
                                  <a:latin typeface="Cambria Math" panose="02040503050406030204" pitchFamily="18" charset="0"/>
                                  <a:cs typeface="+mn-cs"/>
                                </a:rPr>
                              </m:ctrlPr>
                            </m:sSubSupPr>
                            <m:e>
                              <m:r>
                                <a:rPr lang="en-US" sz="2400" i="1" kern="1200" smtClean="0">
                                  <a:solidFill>
                                    <a:prstClr val="black"/>
                                  </a:solidFill>
                                  <a:latin typeface="Cambria Math" panose="02040503050406030204" pitchFamily="18" charset="0"/>
                                  <a:ea typeface="Cambria Math" panose="02040503050406030204" pitchFamily="18" charset="0"/>
                                  <a:cs typeface="+mn-cs"/>
                                </a:rPr>
                                <m:t>𝜎</m:t>
                              </m:r>
                            </m:e>
                            <m:sub>
                              <m:r>
                                <a:rPr lang="en-US" sz="2400" i="1" kern="1200" smtClean="0">
                                  <a:solidFill>
                                    <a:prstClr val="black"/>
                                  </a:solidFill>
                                  <a:latin typeface="Cambria Math" panose="02040503050406030204" pitchFamily="18" charset="0"/>
                                  <a:cs typeface="+mn-cs"/>
                                </a:rPr>
                                <m:t>𝐵</m:t>
                              </m:r>
                            </m:sub>
                            <m:sup>
                              <m:r>
                                <a:rPr lang="en-US" sz="2400" i="1" kern="1200" smtClean="0">
                                  <a:solidFill>
                                    <a:prstClr val="black"/>
                                  </a:solidFill>
                                  <a:latin typeface="Cambria Math" panose="02040503050406030204" pitchFamily="18" charset="0"/>
                                  <a:cs typeface="+mn-cs"/>
                                </a:rPr>
                                <m:t>2</m:t>
                              </m:r>
                            </m:sup>
                          </m:sSubSup>
                          <m:r>
                            <a:rPr lang="en-US" sz="2400" i="1" kern="1200">
                              <a:solidFill>
                                <a:prstClr val="black"/>
                              </a:solidFill>
                              <a:latin typeface="Cambria Math" panose="02040503050406030204" pitchFamily="18" charset="0"/>
                              <a:cs typeface="+mn-cs"/>
                            </a:rPr>
                            <m:t>+ </m:t>
                          </m:r>
                          <m:f>
                            <m:fPr>
                              <m:ctrlPr>
                                <a:rPr lang="en-US" sz="2400" i="1" kern="1200">
                                  <a:solidFill>
                                    <a:prstClr val="black"/>
                                  </a:solidFill>
                                  <a:latin typeface="Cambria Math" panose="02040503050406030204" pitchFamily="18" charset="0"/>
                                  <a:cs typeface="+mn-cs"/>
                                </a:rPr>
                              </m:ctrlPr>
                            </m:fPr>
                            <m:num>
                              <m:sSubSup>
                                <m:sSubSupPr>
                                  <m:ctrlPr>
                                    <a:rPr lang="en-US" sz="2400" i="1" kern="1200">
                                      <a:solidFill>
                                        <a:prstClr val="black"/>
                                      </a:solidFill>
                                      <a:latin typeface="Cambria Math" panose="02040503050406030204" pitchFamily="18" charset="0"/>
                                      <a:cs typeface="+mn-cs"/>
                                    </a:rPr>
                                  </m:ctrlPr>
                                </m:sSubSupPr>
                                <m:e>
                                  <m:r>
                                    <a:rPr lang="en-US" sz="2400" i="1" kern="1200">
                                      <a:solidFill>
                                        <a:prstClr val="black"/>
                                      </a:solidFill>
                                      <a:latin typeface="Cambria Math" panose="02040503050406030204" pitchFamily="18" charset="0"/>
                                      <a:ea typeface="Cambria Math" panose="02040503050406030204" pitchFamily="18" charset="0"/>
                                      <a:cs typeface="+mn-cs"/>
                                    </a:rPr>
                                    <m:t>𝜎</m:t>
                                  </m:r>
                                </m:e>
                                <m:sub>
                                  <m:r>
                                    <a:rPr lang="en-US" sz="2400" i="1" kern="1200" smtClean="0">
                                      <a:solidFill>
                                        <a:prstClr val="black"/>
                                      </a:solidFill>
                                      <a:latin typeface="Cambria Math" panose="02040503050406030204" pitchFamily="18" charset="0"/>
                                      <a:cs typeface="+mn-cs"/>
                                    </a:rPr>
                                    <m:t>𝐴</m:t>
                                  </m:r>
                                </m:sub>
                                <m:sup>
                                  <m:r>
                                    <a:rPr lang="en-US" sz="2400" i="1" kern="1200" smtClean="0">
                                      <a:solidFill>
                                        <a:prstClr val="black"/>
                                      </a:solidFill>
                                      <a:latin typeface="Cambria Math" panose="02040503050406030204" pitchFamily="18" charset="0"/>
                                      <a:cs typeface="+mn-cs"/>
                                    </a:rPr>
                                    <m:t>2</m:t>
                                  </m:r>
                                </m:sup>
                              </m:sSubSup>
                            </m:num>
                            <m:den>
                              <m:sSub>
                                <m:sSubPr>
                                  <m:ctrlPr>
                                    <a:rPr lang="en-US" sz="2400" i="1" kern="1200" smtClean="0">
                                      <a:solidFill>
                                        <a:prstClr val="black"/>
                                      </a:solidFill>
                                      <a:latin typeface="Cambria Math" panose="02040503050406030204" pitchFamily="18" charset="0"/>
                                      <a:cs typeface="+mn-cs"/>
                                    </a:rPr>
                                  </m:ctrlPr>
                                </m:sSubPr>
                                <m:e>
                                  <m:r>
                                    <a:rPr lang="en-US" sz="2400" i="1" kern="1200" smtClean="0">
                                      <a:solidFill>
                                        <a:prstClr val="black"/>
                                      </a:solidFill>
                                      <a:latin typeface="Cambria Math" panose="02040503050406030204" pitchFamily="18" charset="0"/>
                                      <a:cs typeface="+mn-cs"/>
                                    </a:rPr>
                                    <m:t>𝑛</m:t>
                                  </m:r>
                                </m:e>
                                <m:sub>
                                  <m:r>
                                    <a:rPr lang="en-US" sz="2400" i="1" kern="1200" smtClean="0">
                                      <a:solidFill>
                                        <a:prstClr val="black"/>
                                      </a:solidFill>
                                      <a:latin typeface="Cambria Math" panose="02040503050406030204" pitchFamily="18" charset="0"/>
                                      <a:cs typeface="+mn-cs"/>
                                    </a:rPr>
                                    <m:t>𝑐𝑜𝑙𝑙𝑒𝑐𝑡𝑠</m:t>
                                  </m:r>
                                </m:sub>
                              </m:sSub>
                            </m:den>
                          </m:f>
                        </m:e>
                      </m:rad>
                    </m:oMath>
                  </m:oMathPara>
                </a14:m>
                <a:endParaRPr lang="en-US" sz="2400" kern="1200" dirty="0">
                  <a:solidFill>
                    <a:prstClr val="black"/>
                  </a:solidFill>
                  <a:latin typeface="Arial" panose="020B0604020202020204" pitchFamily="34" charset="0"/>
                  <a:ea typeface="MS PGothic" panose="020B0600070205080204" pitchFamily="34" charset="-128"/>
                  <a:cs typeface="+mn-cs"/>
                </a:endParaRPr>
              </a:p>
            </p:txBody>
          </p:sp>
        </mc:Choice>
        <mc:Fallback xmlns="">
          <p:sp>
            <p:nvSpPr>
              <p:cNvPr id="22" name="TextBox 21">
                <a:extLst>
                  <a:ext uri="{FF2B5EF4-FFF2-40B4-BE49-F238E27FC236}">
                    <a16:creationId xmlns:a16="http://schemas.microsoft.com/office/drawing/2014/main" id="{77F142B7-7758-45E4-A93C-80299667A8C8}"/>
                  </a:ext>
                </a:extLst>
              </p:cNvPr>
              <p:cNvSpPr txBox="1">
                <a:spLocks noRot="1" noChangeAspect="1" noMove="1" noResize="1" noEditPoints="1" noAdjustHandles="1" noChangeArrowheads="1" noChangeShapeType="1" noTextEdit="1"/>
              </p:cNvSpPr>
              <p:nvPr/>
            </p:nvSpPr>
            <p:spPr>
              <a:xfrm>
                <a:off x="8172282" y="2984870"/>
                <a:ext cx="2353914" cy="818366"/>
              </a:xfrm>
              <a:prstGeom prst="rect">
                <a:avLst/>
              </a:prstGeom>
              <a:blipFill>
                <a:blip r:embed="rId11"/>
                <a:stretch>
                  <a:fillRect r="-27720" b="-32836"/>
                </a:stretch>
              </a:blipFill>
            </p:spPr>
            <p:txBody>
              <a:bodyPr/>
              <a:lstStyle/>
              <a:p>
                <a:r>
                  <a:rPr lang="en-AU">
                    <a:noFill/>
                  </a:rPr>
                  <a:t> </a:t>
                </a:r>
              </a:p>
            </p:txBody>
          </p:sp>
        </mc:Fallback>
      </mc:AlternateContent>
      <p:sp>
        <p:nvSpPr>
          <p:cNvPr id="23" name="Content Placeholder 3">
            <a:extLst>
              <a:ext uri="{FF2B5EF4-FFF2-40B4-BE49-F238E27FC236}">
                <a16:creationId xmlns:a16="http://schemas.microsoft.com/office/drawing/2014/main" id="{FAFE63DE-1DCF-482F-B9A6-530703621293}"/>
              </a:ext>
            </a:extLst>
          </p:cNvPr>
          <p:cNvSpPr txBox="1">
            <a:spLocks/>
          </p:cNvSpPr>
          <p:nvPr/>
        </p:nvSpPr>
        <p:spPr bwMode="auto">
          <a:xfrm>
            <a:off x="393125" y="1156722"/>
            <a:ext cx="5748333" cy="79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lvl1pPr marL="257175" indent="-257175" algn="l" rtl="0" eaLnBrk="1" fontAlgn="base" hangingPunct="1">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1" fontAlgn="base" hangingPunct="1">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1" fontAlgn="base" hangingPunct="1">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1" fontAlgn="base" hangingPunct="1">
              <a:spcBef>
                <a:spcPct val="20000"/>
              </a:spcBef>
              <a:spcAft>
                <a:spcPct val="0"/>
              </a:spcAft>
              <a:buChar char="–"/>
              <a:defRPr sz="1350">
                <a:solidFill>
                  <a:schemeClr val="tx1"/>
                </a:solidFill>
                <a:latin typeface="+mn-lt"/>
              </a:defRPr>
            </a:lvl4pPr>
            <a:lvl5pPr marL="1543050" indent="-171450" algn="l" rtl="0" eaLnBrk="1" fontAlgn="base" hangingPunct="1">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350">
                <a:solidFill>
                  <a:schemeClr val="tx1"/>
                </a:solidFill>
                <a:latin typeface="+mn-lt"/>
              </a:defRPr>
            </a:lvl6pPr>
            <a:lvl7pPr marL="2228850" indent="-171450" algn="l" rtl="0" eaLnBrk="1" fontAlgn="base" hangingPunct="1">
              <a:spcBef>
                <a:spcPct val="20000"/>
              </a:spcBef>
              <a:spcAft>
                <a:spcPct val="0"/>
              </a:spcAft>
              <a:buClr>
                <a:schemeClr val="bg2"/>
              </a:buClr>
              <a:buChar char="•"/>
              <a:defRPr sz="1350">
                <a:solidFill>
                  <a:schemeClr val="tx1"/>
                </a:solidFill>
                <a:latin typeface="+mn-lt"/>
              </a:defRPr>
            </a:lvl7pPr>
            <a:lvl8pPr marL="2571750" indent="-171450" algn="l" rtl="0" eaLnBrk="1" fontAlgn="base" hangingPunct="1">
              <a:spcBef>
                <a:spcPct val="20000"/>
              </a:spcBef>
              <a:spcAft>
                <a:spcPct val="0"/>
              </a:spcAft>
              <a:buClr>
                <a:schemeClr val="bg2"/>
              </a:buClr>
              <a:buChar char="•"/>
              <a:defRPr sz="1350">
                <a:solidFill>
                  <a:schemeClr val="tx1"/>
                </a:solidFill>
                <a:latin typeface="+mn-lt"/>
              </a:defRPr>
            </a:lvl8pPr>
            <a:lvl9pPr marL="2914650" indent="-171450" algn="l" rtl="0" eaLnBrk="1" fontAlgn="base" hangingPunct="1">
              <a:spcBef>
                <a:spcPct val="20000"/>
              </a:spcBef>
              <a:spcAft>
                <a:spcPct val="0"/>
              </a:spcAft>
              <a:buClr>
                <a:schemeClr val="bg2"/>
              </a:buClr>
              <a:buChar char="•"/>
              <a:defRPr sz="1350">
                <a:solidFill>
                  <a:schemeClr val="tx1"/>
                </a:solidFill>
                <a:latin typeface="+mn-lt"/>
              </a:defRPr>
            </a:lvl9pPr>
          </a:lstStyle>
          <a:p>
            <a:pPr marL="0" indent="0">
              <a:buNone/>
            </a:pPr>
            <a:r>
              <a:rPr lang="en-US" dirty="0">
                <a:solidFill>
                  <a:prstClr val="black"/>
                </a:solidFill>
                <a:cs typeface="Arial"/>
              </a:rPr>
              <a:t>Random </a:t>
            </a:r>
            <a:r>
              <a:rPr lang="en-US" dirty="0" smtClean="0">
                <a:solidFill>
                  <a:prstClr val="black"/>
                </a:solidFill>
                <a:cs typeface="Arial"/>
              </a:rPr>
              <a:t>(</a:t>
            </a:r>
            <a:r>
              <a:rPr lang="en-US" dirty="0">
                <a:solidFill>
                  <a:prstClr val="black"/>
                </a:solidFill>
                <a:cs typeface="Arial"/>
              </a:rPr>
              <a:t>Type A) and systematic </a:t>
            </a:r>
            <a:r>
              <a:rPr lang="en-US" dirty="0" smtClean="0">
                <a:solidFill>
                  <a:prstClr val="black"/>
                </a:solidFill>
                <a:cs typeface="Arial"/>
              </a:rPr>
              <a:t>(</a:t>
            </a:r>
            <a:r>
              <a:rPr lang="en-US" dirty="0">
                <a:solidFill>
                  <a:prstClr val="black"/>
                </a:solidFill>
                <a:cs typeface="Arial"/>
              </a:rPr>
              <a:t>Type B</a:t>
            </a:r>
            <a:r>
              <a:rPr lang="en-US" dirty="0" smtClean="0">
                <a:solidFill>
                  <a:prstClr val="black"/>
                </a:solidFill>
                <a:cs typeface="Arial"/>
              </a:rPr>
              <a:t>) uncertainties contribute </a:t>
            </a:r>
            <a:r>
              <a:rPr lang="en-US" dirty="0">
                <a:solidFill>
                  <a:prstClr val="black"/>
                </a:solidFill>
                <a:cs typeface="Arial"/>
              </a:rPr>
              <a:t>to the </a:t>
            </a:r>
            <a:r>
              <a:rPr lang="en-US" dirty="0" smtClean="0">
                <a:solidFill>
                  <a:prstClr val="black"/>
                </a:solidFill>
                <a:cs typeface="Arial"/>
              </a:rPr>
              <a:t>TCU</a:t>
            </a:r>
            <a:r>
              <a:rPr lang="en-US" dirty="0">
                <a:solidFill>
                  <a:prstClr val="black"/>
                </a:solidFill>
                <a:cs typeface="Arial"/>
              </a:rPr>
              <a:t> </a:t>
            </a:r>
          </a:p>
          <a:p>
            <a:pPr marL="0" indent="0">
              <a:buFont typeface="Wingdings" panose="05000000000000000000" pitchFamily="2" charset="2"/>
              <a:buNone/>
            </a:pPr>
            <a:endParaRPr lang="en-US" dirty="0">
              <a:solidFill>
                <a:prstClr val="black"/>
              </a:solidFill>
              <a:cs typeface="Arial"/>
            </a:endParaRPr>
          </a:p>
        </p:txBody>
      </p:sp>
      <p:sp>
        <p:nvSpPr>
          <p:cNvPr id="24" name="TextBox 23">
            <a:extLst>
              <a:ext uri="{FF2B5EF4-FFF2-40B4-BE49-F238E27FC236}">
                <a16:creationId xmlns:a16="http://schemas.microsoft.com/office/drawing/2014/main" id="{FA43A897-D2D9-4CE0-BEE7-5503123AAD62}"/>
              </a:ext>
            </a:extLst>
          </p:cNvPr>
          <p:cNvSpPr txBox="1"/>
          <p:nvPr/>
        </p:nvSpPr>
        <p:spPr>
          <a:xfrm>
            <a:off x="497177" y="4978776"/>
            <a:ext cx="5628651" cy="461665"/>
          </a:xfrm>
          <a:prstGeom prst="rect">
            <a:avLst/>
          </a:prstGeom>
          <a:solidFill>
            <a:srgbClr val="E7E6E6">
              <a:lumMod val="9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Assumptions: Scenes and regions used in cross calibrations are selected to </a:t>
            </a:r>
            <a:r>
              <a:rPr kumimoji="0" lang="en-U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randomise</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and decorrelate various contributors so Type A uncertainties reduce with more collects</a:t>
            </a:r>
          </a:p>
        </p:txBody>
      </p:sp>
    </p:spTree>
    <p:extLst>
      <p:ext uri="{BB962C8B-B14F-4D97-AF65-F5344CB8AC3E}">
        <p14:creationId xmlns:p14="http://schemas.microsoft.com/office/powerpoint/2010/main" val="3022159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104F617C-BF66-4993-83A0-39FC9367A302}" vid="{D4930898-7820-4079-B6EA-D2C7EB832586}"/>
    </a:ext>
  </a:extLst>
</a:theme>
</file>

<file path=ppt/theme/theme3.xml><?xml version="1.0" encoding="utf-8"?>
<a:theme xmlns:a="http://schemas.openxmlformats.org/drawingml/2006/main" name="3_CASE STUDY Slides">
  <a:themeElements>
    <a:clrScheme name="GA Brand 2022">
      <a:dk1>
        <a:srgbClr val="636F74"/>
      </a:dk1>
      <a:lt1>
        <a:srgbClr val="FFFFFF"/>
      </a:lt1>
      <a:dk2>
        <a:srgbClr val="636F74"/>
      </a:dk2>
      <a:lt2>
        <a:srgbClr val="E2ECEE"/>
      </a:lt2>
      <a:accent1>
        <a:srgbClr val="2E6F88"/>
      </a:accent1>
      <a:accent2>
        <a:srgbClr val="75A8B7"/>
      </a:accent2>
      <a:accent3>
        <a:srgbClr val="A2C5CF"/>
      </a:accent3>
      <a:accent4>
        <a:srgbClr val="2E6F88"/>
      </a:accent4>
      <a:accent5>
        <a:srgbClr val="75A8B7"/>
      </a:accent5>
      <a:accent6>
        <a:srgbClr val="A2C5CF"/>
      </a:accent6>
      <a:hlink>
        <a:srgbClr val="2E6F88"/>
      </a:hlink>
      <a:folHlink>
        <a:srgbClr val="6099A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 Generic_CommsPromo_FA" id="{94196999-A62F-334F-BBC3-89A9C0E23856}" vid="{905CDCC7-627E-894B-B4C1-6B3F668BDA9D}"/>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603DEF738ECF489F7DDBC5A279A0E8" ma:contentTypeVersion="15" ma:contentTypeDescription="Create a new document." ma:contentTypeScope="" ma:versionID="03fa64368da288d22070b85aabe209c1">
  <xsd:schema xmlns:xsd="http://www.w3.org/2001/XMLSchema" xmlns:xs="http://www.w3.org/2001/XMLSchema" xmlns:p="http://schemas.microsoft.com/office/2006/metadata/properties" xmlns:ns2="55608063-7598-4ad9-a514-9fb744a51491" xmlns:ns3="8a8b36c5-93fa-4208-ba13-3214571bea62" targetNamespace="http://schemas.microsoft.com/office/2006/metadata/properties" ma:root="true" ma:fieldsID="c62525e4fca7da83bb95b13ebeae54c9" ns2:_="" ns3:_="">
    <xsd:import namespace="55608063-7598-4ad9-a514-9fb744a51491"/>
    <xsd:import namespace="8a8b36c5-93fa-4208-ba13-3214571bea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08063-7598-4ad9-a514-9fb744a514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6a60af0-845b-4d8a-8d01-be9f6f2a1d2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8b36c5-93fa-4208-ba13-3214571bea6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cdb7850-9ff7-4c4c-96b4-6cbc5314d3f7}" ma:internalName="TaxCatchAll" ma:showField="CatchAllData" ma:web="8a8b36c5-93fa-4208-ba13-3214571bea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a8b36c5-93fa-4208-ba13-3214571bea62" xsi:nil="true"/>
    <lcf76f155ced4ddcb4097134ff3c332f xmlns="55608063-7598-4ad9-a514-9fb744a5149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3812E9-E9D2-4552-8F76-803FFF3D5B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608063-7598-4ad9-a514-9fb744a51491"/>
    <ds:schemaRef ds:uri="8a8b36c5-93fa-4208-ba13-3214571be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C500C1-DC3D-4E3B-BF8D-3971902F073F}">
  <ds:schemaRefs>
    <ds:schemaRef ds:uri="http://schemas.microsoft.com/office/2006/documentManagement/types"/>
    <ds:schemaRef ds:uri="http://purl.org/dc/dcmitype/"/>
    <ds:schemaRef ds:uri="http://purl.org/dc/elements/1.1/"/>
    <ds:schemaRef ds:uri="http://schemas.microsoft.com/office/2006/metadata/properties"/>
    <ds:schemaRef ds:uri="http://schemas.openxmlformats.org/package/2006/metadata/core-properties"/>
    <ds:schemaRef ds:uri="8a8b36c5-93fa-4208-ba13-3214571bea62"/>
    <ds:schemaRef ds:uri="http://schemas.microsoft.com/office/infopath/2007/PartnerControls"/>
    <ds:schemaRef ds:uri="http://purl.org/dc/terms/"/>
    <ds:schemaRef ds:uri="55608063-7598-4ad9-a514-9fb744a51491"/>
    <ds:schemaRef ds:uri="http://www.w3.org/XML/1998/namespace"/>
  </ds:schemaRefs>
</ds:datastoreItem>
</file>

<file path=customXml/itemProps3.xml><?xml version="1.0" encoding="utf-8"?>
<ds:datastoreItem xmlns:ds="http://schemas.openxmlformats.org/officeDocument/2006/customXml" ds:itemID="{18EE58CE-C19C-4F70-8136-BC14A08EF1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3958</TotalTime>
  <Words>1121</Words>
  <Application>Microsoft Office PowerPoint</Application>
  <PresentationFormat>Widescreen</PresentationFormat>
  <Paragraphs>162</Paragraphs>
  <Slides>16</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MS PGothic</vt:lpstr>
      <vt:lpstr>Arial</vt:lpstr>
      <vt:lpstr>Arial Nova Light</vt:lpstr>
      <vt:lpstr>Calibri</vt:lpstr>
      <vt:lpstr>Cambria Math</vt:lpstr>
      <vt:lpstr>Courier New</vt:lpstr>
      <vt:lpstr>Noto Sans Symbols</vt:lpstr>
      <vt:lpstr>Symbol</vt:lpstr>
      <vt:lpstr>Times New Roman</vt:lpstr>
      <vt:lpstr>Wingdings</vt:lpstr>
      <vt:lpstr>ceos</vt:lpstr>
      <vt:lpstr>SCR</vt:lpstr>
      <vt:lpstr>3_CASE STUDY Slides</vt:lpstr>
      <vt:lpstr>Geoscience Australia Cal / Val Update</vt:lpstr>
      <vt:lpstr>Satellite Cross calibration Radiometer</vt:lpstr>
      <vt:lpstr>SCR vs SITSat</vt:lpstr>
      <vt:lpstr>Data Rich, Information Poor</vt:lpstr>
      <vt:lpstr>SCR Operations Concept</vt:lpstr>
      <vt:lpstr>Nominal Requirements</vt:lpstr>
      <vt:lpstr>Orbit Selection</vt:lpstr>
      <vt:lpstr>SCR Crossing Time selection</vt:lpstr>
      <vt:lpstr>Transfer Calibration Uncertainty</vt:lpstr>
      <vt:lpstr>SCR Status Update</vt:lpstr>
      <vt:lpstr>Surface Reflectance Validation Update </vt:lpstr>
      <vt:lpstr>Proposed SR Validation Campaign </vt:lpstr>
      <vt:lpstr>Queensland Corner Reflector Array</vt:lpstr>
      <vt:lpstr>QCRA Maintenance</vt:lpstr>
      <vt:lpstr>Pandora Instrument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ARD Update</dc:title>
  <dc:creator>Medhavy Thankappan</dc:creator>
  <cp:lastModifiedBy>Medhavy Thankappan</cp:lastModifiedBy>
  <cp:revision>187</cp:revision>
  <dcterms:modified xsi:type="dcterms:W3CDTF">2023-06-08T13:07:03Z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0x01010068603DEF738ECF489F7DDBC5A279A0E8</vt:lpwstr>
  </property>
  <property fmtid="{D5CDD505-2E9C-101B-9397-08002B2CF9AE}" pid="3" name="MediaServiceImageTags">
    <vt:lpwstr/>
  </property>
</Properties>
</file>