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3"/>
  </p:notesMasterIdLst>
  <p:sldIdLst>
    <p:sldId id="256" r:id="rId2"/>
    <p:sldId id="259" r:id="rId3"/>
    <p:sldId id="260" r:id="rId4"/>
    <p:sldId id="261" r:id="rId5"/>
    <p:sldId id="262" r:id="rId6"/>
    <p:sldId id="267" r:id="rId7"/>
    <p:sldId id="270" r:id="rId8"/>
    <p:sldId id="264" r:id="rId9"/>
    <p:sldId id="265" r:id="rId10"/>
    <p:sldId id="268"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6170"/>
  </p:normalViewPr>
  <p:slideViewPr>
    <p:cSldViewPr snapToGrid="0">
      <p:cViewPr varScale="1">
        <p:scale>
          <a:sx n="118" d="100"/>
          <a:sy n="118"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fen Dransfeld" userId="40abd5ec-bda2-42b6-9e0a-540948706c20" providerId="ADAL" clId="{17733157-90D7-AE4E-AD1E-593BB1ABC8FA}"/>
    <pc:docChg chg="modSld">
      <pc:chgData name="Steffen Dransfeld" userId="40abd5ec-bda2-42b6-9e0a-540948706c20" providerId="ADAL" clId="{17733157-90D7-AE4E-AD1E-593BB1ABC8FA}" dt="2023-06-06T07:31:37.035" v="67" actId="20577"/>
      <pc:docMkLst>
        <pc:docMk/>
      </pc:docMkLst>
      <pc:sldChg chg="modSp mod">
        <pc:chgData name="Steffen Dransfeld" userId="40abd5ec-bda2-42b6-9e0a-540948706c20" providerId="ADAL" clId="{17733157-90D7-AE4E-AD1E-593BB1ABC8FA}" dt="2023-06-06T07:31:37.035" v="67" actId="20577"/>
        <pc:sldMkLst>
          <pc:docMk/>
          <pc:sldMk cId="0" sldId="256"/>
        </pc:sldMkLst>
        <pc:spChg chg="mod">
          <ac:chgData name="Steffen Dransfeld" userId="40abd5ec-bda2-42b6-9e0a-540948706c20" providerId="ADAL" clId="{17733157-90D7-AE4E-AD1E-593BB1ABC8FA}" dt="2023-06-05T07:23:11.949" v="8" actId="20577"/>
          <ac:spMkLst>
            <pc:docMk/>
            <pc:sldMk cId="0" sldId="256"/>
            <ac:spMk id="66" creationId="{00000000-0000-0000-0000-000000000000}"/>
          </ac:spMkLst>
        </pc:spChg>
        <pc:spChg chg="mod">
          <ac:chgData name="Steffen Dransfeld" userId="40abd5ec-bda2-42b6-9e0a-540948706c20" providerId="ADAL" clId="{17733157-90D7-AE4E-AD1E-593BB1ABC8FA}" dt="2023-06-06T07:31:37.035" v="67" actId="20577"/>
          <ac:spMkLst>
            <pc:docMk/>
            <pc:sldMk cId="0" sldId="256"/>
            <ac:spMk id="6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612242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GB"/>
              <a:t>Click to edit Master 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52</a:t>
            </a:r>
            <a:r>
              <a:rPr lang="en-GB" sz="1400" b="1" i="0" u="none" strike="noStrike" cap="none">
                <a:solidFill>
                  <a:schemeClr val="accent1"/>
                </a:solidFill>
                <a:latin typeface="Arial"/>
                <a:ea typeface="Arial"/>
                <a:cs typeface="Arial"/>
                <a:sym typeface="Arial"/>
              </a:rPr>
              <a:t>, </a:t>
            </a:r>
            <a:r>
              <a:rPr lang="en-GB" b="1">
                <a:solidFill>
                  <a:schemeClr val="accent1"/>
                </a:solidFill>
              </a:rPr>
              <a:t>5-9 June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GB"/>
              <a:t>Click to edit Master text styles</a:t>
            </a: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GB"/>
              <a:t>Click to edit Master 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GB"/>
              <a:t>Click to edit Master text styles</a:t>
            </a: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GB"/>
              <a:t>Click to edit Master text styles</a:t>
            </a: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GB"/>
              <a:t>Click to edit Master title style</a:t>
            </a:r>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GB"/>
              <a:t>Click to edit Master title style</a:t>
            </a:r>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GB"/>
              <a:t>Click to edit Master text styles</a:t>
            </a: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lvl="0"/>
            <a:r>
              <a:rPr lang="en-GB"/>
              <a:t>Click to edit Master text styles</a:t>
            </a: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GB"/>
              <a:t>Click to edit Master title style</a:t>
            </a:r>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WGCV-52</a:t>
            </a:r>
            <a:endParaRPr sz="7500" dirty="0"/>
          </a:p>
          <a:p>
            <a:pPr marL="0" lvl="0" indent="0" algn="l" rtl="0">
              <a:lnSpc>
                <a:spcPct val="90000"/>
              </a:lnSpc>
              <a:spcBef>
                <a:spcPts val="0"/>
              </a:spcBef>
              <a:spcAft>
                <a:spcPts val="0"/>
              </a:spcAft>
              <a:buClr>
                <a:schemeClr val="lt1"/>
              </a:buClr>
              <a:buSzPts val="8000"/>
              <a:buFont typeface="Arial"/>
              <a:buNone/>
            </a:pPr>
            <a:r>
              <a:rPr lang="en-GB" sz="4000" i="1" dirty="0" err="1"/>
              <a:t>TIRCALNet</a:t>
            </a:r>
            <a:endParaRPr sz="4000" i="1" dirty="0"/>
          </a:p>
        </p:txBody>
      </p:sp>
      <p:sp>
        <p:nvSpPr>
          <p:cNvPr id="67" name="Google Shape;67;p7"/>
          <p:cNvSpPr/>
          <p:nvPr/>
        </p:nvSpPr>
        <p:spPr>
          <a:xfrm>
            <a:off x="6967330" y="4252682"/>
            <a:ext cx="5087897"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2200" b="1" i="0" u="none" strike="noStrike" cap="none" dirty="0">
                <a:solidFill>
                  <a:schemeClr val="accent1"/>
                </a:solidFill>
                <a:latin typeface="Arial"/>
                <a:ea typeface="Arial"/>
                <a:cs typeface="Arial"/>
                <a:sym typeface="Arial"/>
              </a:rPr>
              <a:t>Steffen </a:t>
            </a:r>
            <a:r>
              <a:rPr lang="en-GB" sz="2200" b="1" i="0" u="none" strike="noStrike" cap="none" dirty="0" err="1">
                <a:solidFill>
                  <a:schemeClr val="accent1"/>
                </a:solidFill>
                <a:latin typeface="Arial"/>
                <a:ea typeface="Arial"/>
                <a:cs typeface="Arial"/>
                <a:sym typeface="Arial"/>
              </a:rPr>
              <a:t>Dransfeld</a:t>
            </a:r>
            <a:r>
              <a:rPr lang="en-GB" sz="2200" b="1" i="0" u="none" strike="noStrike" cap="none" dirty="0">
                <a:solidFill>
                  <a:schemeClr val="accent1"/>
                </a:solidFill>
                <a:latin typeface="Arial"/>
                <a:ea typeface="Arial"/>
                <a:cs typeface="Arial"/>
                <a:sym typeface="Arial"/>
              </a:rPr>
              <a:t>, ESA </a:t>
            </a:r>
          </a:p>
          <a:p>
            <a:pPr marL="0" marR="0" lvl="0" indent="0" algn="r" rtl="0">
              <a:lnSpc>
                <a:spcPct val="150000"/>
              </a:lnSpc>
              <a:spcBef>
                <a:spcPts val="0"/>
              </a:spcBef>
              <a:spcAft>
                <a:spcPts val="0"/>
              </a:spcAft>
              <a:buNone/>
            </a:pPr>
            <a:r>
              <a:rPr lang="en-GB" sz="2200" b="1" i="0" u="none" strike="noStrike" cap="none" dirty="0" err="1">
                <a:solidFill>
                  <a:schemeClr val="accent1"/>
                </a:solidFill>
                <a:latin typeface="Arial"/>
                <a:ea typeface="Arial"/>
                <a:cs typeface="Arial"/>
                <a:sym typeface="Arial"/>
              </a:rPr>
              <a:t>Aime</a:t>
            </a:r>
            <a:r>
              <a:rPr lang="en-GB" sz="2200" b="1" i="0" u="none" strike="noStrike" cap="none" dirty="0">
                <a:solidFill>
                  <a:schemeClr val="accent1"/>
                </a:solidFill>
                <a:latin typeface="Arial"/>
                <a:ea typeface="Arial"/>
                <a:cs typeface="Arial"/>
                <a:sym typeface="Arial"/>
              </a:rPr>
              <a:t> </a:t>
            </a:r>
            <a:r>
              <a:rPr lang="en-GB" sz="2200" b="1" i="0" u="none" strike="noStrike" cap="none" dirty="0" err="1">
                <a:solidFill>
                  <a:schemeClr val="accent1"/>
                </a:solidFill>
                <a:latin typeface="Arial"/>
                <a:ea typeface="Arial"/>
                <a:cs typeface="Arial"/>
                <a:sym typeface="Arial"/>
              </a:rPr>
              <a:t>Meygret</a:t>
            </a:r>
            <a:r>
              <a:rPr lang="en-GB" sz="2200" b="1" i="0" u="none" strike="noStrike" cap="none" dirty="0">
                <a:solidFill>
                  <a:schemeClr val="accent1"/>
                </a:solidFill>
                <a:latin typeface="Arial"/>
                <a:ea typeface="Arial"/>
                <a:cs typeface="Arial"/>
                <a:sym typeface="Arial"/>
              </a:rPr>
              <a:t>, CNES</a:t>
            </a:r>
            <a:endParaRPr dirty="0"/>
          </a:p>
          <a:p>
            <a:pPr marL="0" marR="0" lvl="0" indent="0" algn="r" rtl="0">
              <a:lnSpc>
                <a:spcPct val="150000"/>
              </a:lnSpc>
              <a:spcBef>
                <a:spcPts val="0"/>
              </a:spcBef>
              <a:spcAft>
                <a:spcPts val="0"/>
              </a:spcAft>
              <a:buNone/>
            </a:pPr>
            <a:r>
              <a:rPr lang="en-GB" sz="2200" b="1" i="0" u="none" strike="noStrike" cap="none">
                <a:solidFill>
                  <a:schemeClr val="accent1"/>
                </a:solidFill>
                <a:latin typeface="Arial"/>
                <a:ea typeface="Arial"/>
                <a:cs typeface="Arial"/>
                <a:sym typeface="Arial"/>
              </a:rPr>
              <a:t>4.6</a:t>
            </a:r>
            <a:endParaRPr dirty="0"/>
          </a:p>
          <a:p>
            <a:pPr marL="0" marR="0" lvl="0" indent="0" algn="r" rtl="0">
              <a:lnSpc>
                <a:spcPct val="150000"/>
              </a:lnSpc>
              <a:spcBef>
                <a:spcPts val="0"/>
              </a:spcBef>
              <a:spcAft>
                <a:spcPts val="0"/>
              </a:spcAft>
              <a:buNone/>
            </a:pPr>
            <a:r>
              <a:rPr lang="en-GB" sz="2200" b="1" dirty="0">
                <a:solidFill>
                  <a:schemeClr val="accent1"/>
                </a:solidFill>
              </a:rPr>
              <a:t>WGCV-52, ESA/ESRIN, Italy</a:t>
            </a:r>
            <a:endParaRPr sz="22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2200" b="1" dirty="0">
                <a:solidFill>
                  <a:schemeClr val="accent1"/>
                </a:solidFill>
              </a:rPr>
              <a:t>5th - 9th June 2023</a:t>
            </a:r>
            <a:endParaRPr sz="22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6FBAB-8570-A2CE-3988-6DC516849804}"/>
              </a:ext>
            </a:extLst>
          </p:cNvPr>
          <p:cNvSpPr>
            <a:spLocks noGrp="1"/>
          </p:cNvSpPr>
          <p:nvPr>
            <p:ph type="body" idx="1"/>
          </p:nvPr>
        </p:nvSpPr>
        <p:spPr>
          <a:xfrm>
            <a:off x="118324" y="1073735"/>
            <a:ext cx="10068724" cy="4662871"/>
          </a:xfrm>
        </p:spPr>
        <p:txBody>
          <a:bodyPr/>
          <a:lstStyle/>
          <a:p>
            <a:pPr>
              <a:buFont typeface="Arial" panose="020B0604020202020204" pitchFamily="34" charset="0"/>
              <a:buChar char="•"/>
            </a:pPr>
            <a:r>
              <a:rPr lang="en-IT" sz="1800" dirty="0"/>
              <a:t>CNES in collaboration with NASA/JPL have deployed a JPL field radiometer </a:t>
            </a:r>
            <a:r>
              <a:rPr lang="fr-FR" sz="1800" dirty="0"/>
              <a:t>(1 large band 8-14µm) </a:t>
            </a:r>
            <a:r>
              <a:rPr lang="en-IT" sz="1800" dirty="0"/>
              <a:t>at La Crau site.</a:t>
            </a:r>
          </a:p>
        </p:txBody>
      </p:sp>
      <p:sp>
        <p:nvSpPr>
          <p:cNvPr id="3" name="Title 2">
            <a:extLst>
              <a:ext uri="{FF2B5EF4-FFF2-40B4-BE49-F238E27FC236}">
                <a16:creationId xmlns:a16="http://schemas.microsoft.com/office/drawing/2014/main" id="{ED82ABD5-6DCA-01C6-6334-3B67BA776623}"/>
              </a:ext>
            </a:extLst>
          </p:cNvPr>
          <p:cNvSpPr>
            <a:spLocks noGrp="1"/>
          </p:cNvSpPr>
          <p:nvPr>
            <p:ph type="title"/>
          </p:nvPr>
        </p:nvSpPr>
        <p:spPr/>
        <p:txBody>
          <a:bodyPr/>
          <a:lstStyle/>
          <a:p>
            <a:r>
              <a:rPr lang="en-IT" dirty="0"/>
              <a:t>Preliminary CNES study at La Crau</a:t>
            </a:r>
          </a:p>
        </p:txBody>
      </p:sp>
      <p:sp>
        <p:nvSpPr>
          <p:cNvPr id="5" name="Espace réservé du numéro de diapositive 4">
            <a:extLst>
              <a:ext uri="{FF2B5EF4-FFF2-40B4-BE49-F238E27FC236}">
                <a16:creationId xmlns:a16="http://schemas.microsoft.com/office/drawing/2014/main" id="{D62DB2C0-6320-9D97-77A2-96F96DF897C9}"/>
              </a:ext>
            </a:extLst>
          </p:cNvPr>
          <p:cNvSpPr txBox="1">
            <a:spLocks/>
          </p:cNvSpPr>
          <p:nvPr/>
        </p:nvSpPr>
        <p:spPr>
          <a:xfrm>
            <a:off x="12613182" y="6595101"/>
            <a:ext cx="242053" cy="184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15C832-BA88-44B2-B74D-EBDA7A9ACE5F}" type="slidenum">
              <a:rPr lang="fr-FR" smtClean="0"/>
              <a:pPr/>
              <a:t>10</a:t>
            </a:fld>
            <a:endParaRPr lang="fr-FR" dirty="0"/>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16" y="1774705"/>
            <a:ext cx="3521422" cy="4687608"/>
          </a:xfrm>
          <a:prstGeom prst="rect">
            <a:avLst/>
          </a:prstGeom>
        </p:spPr>
      </p:pic>
      <p:sp>
        <p:nvSpPr>
          <p:cNvPr id="19" name="Rectangle 18"/>
          <p:cNvSpPr/>
          <p:nvPr/>
        </p:nvSpPr>
        <p:spPr>
          <a:xfrm>
            <a:off x="3973467" y="5310482"/>
            <a:ext cx="8326688" cy="1384995"/>
          </a:xfrm>
          <a:prstGeom prst="rect">
            <a:avLst/>
          </a:prstGeom>
        </p:spPr>
        <p:txBody>
          <a:bodyPr wrap="square">
            <a:spAutoFit/>
          </a:bodyPr>
          <a:lstStyle/>
          <a:p>
            <a:pPr marL="285750" indent="-285750">
              <a:buFont typeface="Wingdings" panose="05000000000000000000" pitchFamily="2" charset="2"/>
              <a:buChar char="Ø"/>
            </a:pPr>
            <a:r>
              <a:rPr lang="fr-FR" dirty="0">
                <a:solidFill>
                  <a:schemeClr val="tx1"/>
                </a:solidFill>
              </a:rPr>
              <a:t>First </a:t>
            </a:r>
            <a:r>
              <a:rPr lang="fr-FR" dirty="0" err="1">
                <a:solidFill>
                  <a:schemeClr val="tx1"/>
                </a:solidFill>
              </a:rPr>
              <a:t>evaluation</a:t>
            </a:r>
            <a:r>
              <a:rPr lang="fr-FR" dirty="0">
                <a:solidFill>
                  <a:schemeClr val="tx1"/>
                </a:solidFill>
              </a:rPr>
              <a:t> of L1 </a:t>
            </a:r>
            <a:r>
              <a:rPr lang="fr-FR" dirty="0" err="1">
                <a:solidFill>
                  <a:schemeClr val="tx1"/>
                </a:solidFill>
              </a:rPr>
              <a:t>products</a:t>
            </a:r>
            <a:r>
              <a:rPr lang="fr-FR" dirty="0">
                <a:solidFill>
                  <a:schemeClr val="tx1"/>
                </a:solidFill>
              </a:rPr>
              <a:t> for ECOSTRESS or LANDSAT9 show </a:t>
            </a:r>
            <a:r>
              <a:rPr lang="fr-FR" dirty="0" err="1">
                <a:solidFill>
                  <a:schemeClr val="tx1"/>
                </a:solidFill>
              </a:rPr>
              <a:t>very</a:t>
            </a:r>
            <a:r>
              <a:rPr lang="fr-FR" dirty="0">
                <a:solidFill>
                  <a:schemeClr val="tx1"/>
                </a:solidFill>
              </a:rPr>
              <a:t> good </a:t>
            </a:r>
            <a:r>
              <a:rPr lang="fr-FR" dirty="0" err="1">
                <a:solidFill>
                  <a:schemeClr val="tx1"/>
                </a:solidFill>
              </a:rPr>
              <a:t>consistency</a:t>
            </a:r>
            <a:r>
              <a:rPr lang="fr-FR" dirty="0">
                <a:solidFill>
                  <a:schemeClr val="tx1"/>
                </a:solidFill>
              </a:rPr>
              <a:t> </a:t>
            </a:r>
            <a:r>
              <a:rPr lang="fr-FR" dirty="0" err="1">
                <a:solidFill>
                  <a:schemeClr val="tx1"/>
                </a:solidFill>
              </a:rPr>
              <a:t>within</a:t>
            </a:r>
            <a:r>
              <a:rPr lang="fr-FR" dirty="0">
                <a:solidFill>
                  <a:schemeClr val="tx1"/>
                </a:solidFill>
              </a:rPr>
              <a:t> 1 </a:t>
            </a:r>
            <a:r>
              <a:rPr lang="fr-FR" dirty="0" err="1">
                <a:solidFill>
                  <a:schemeClr val="tx1"/>
                </a:solidFill>
              </a:rPr>
              <a:t>degree</a:t>
            </a:r>
            <a:r>
              <a:rPr lang="fr-FR" dirty="0">
                <a:solidFill>
                  <a:schemeClr val="tx1"/>
                </a:solidFill>
              </a:rPr>
              <a:t>!</a:t>
            </a:r>
          </a:p>
          <a:p>
            <a:pPr marL="647700" lvl="1" indent="-285750">
              <a:buFont typeface="Wingdings" panose="05000000000000000000" pitchFamily="2" charset="2"/>
              <a:buChar char="Ø"/>
            </a:pPr>
            <a:r>
              <a:rPr lang="fr-FR" dirty="0">
                <a:solidFill>
                  <a:schemeClr val="tx1"/>
                </a:solidFill>
              </a:rPr>
              <a:t>To </a:t>
            </a:r>
            <a:r>
              <a:rPr lang="fr-FR" dirty="0" err="1">
                <a:solidFill>
                  <a:schemeClr val="tx1"/>
                </a:solidFill>
              </a:rPr>
              <a:t>be</a:t>
            </a:r>
            <a:r>
              <a:rPr lang="fr-FR" dirty="0">
                <a:solidFill>
                  <a:schemeClr val="tx1"/>
                </a:solidFill>
              </a:rPr>
              <a:t> </a:t>
            </a:r>
            <a:r>
              <a:rPr lang="fr-FR" dirty="0" err="1">
                <a:solidFill>
                  <a:schemeClr val="tx1"/>
                </a:solidFill>
              </a:rPr>
              <a:t>confirmed</a:t>
            </a:r>
            <a:r>
              <a:rPr lang="fr-FR" dirty="0">
                <a:solidFill>
                  <a:schemeClr val="tx1"/>
                </a:solidFill>
              </a:rPr>
              <a:t> </a:t>
            </a:r>
            <a:r>
              <a:rPr lang="fr-FR" dirty="0" err="1">
                <a:solidFill>
                  <a:schemeClr val="tx1"/>
                </a:solidFill>
              </a:rPr>
              <a:t>with</a:t>
            </a:r>
            <a:r>
              <a:rPr lang="fr-FR" dirty="0">
                <a:solidFill>
                  <a:schemeClr val="tx1"/>
                </a:solidFill>
              </a:rPr>
              <a:t> </a:t>
            </a:r>
            <a:r>
              <a:rPr lang="fr-FR" dirty="0" err="1">
                <a:solidFill>
                  <a:schemeClr val="tx1"/>
                </a:solidFill>
              </a:rPr>
              <a:t>additional</a:t>
            </a:r>
            <a:r>
              <a:rPr lang="fr-FR" dirty="0">
                <a:solidFill>
                  <a:schemeClr val="tx1"/>
                </a:solidFill>
              </a:rPr>
              <a:t> data </a:t>
            </a:r>
          </a:p>
          <a:p>
            <a:pPr marL="647700" lvl="1" indent="-285750">
              <a:buFont typeface="Wingdings" panose="05000000000000000000" pitchFamily="2" charset="2"/>
              <a:buChar char="Ø"/>
            </a:pPr>
            <a:r>
              <a:rPr lang="fr-FR" dirty="0">
                <a:solidFill>
                  <a:schemeClr val="tx1"/>
                </a:solidFill>
              </a:rPr>
              <a:t>Field/</a:t>
            </a:r>
            <a:r>
              <a:rPr lang="fr-FR" dirty="0" err="1">
                <a:solidFill>
                  <a:schemeClr val="tx1"/>
                </a:solidFill>
              </a:rPr>
              <a:t>Airborne</a:t>
            </a:r>
            <a:r>
              <a:rPr lang="fr-FR" dirty="0">
                <a:solidFill>
                  <a:schemeClr val="tx1"/>
                </a:solidFill>
              </a:rPr>
              <a:t> </a:t>
            </a:r>
            <a:r>
              <a:rPr lang="fr-FR" dirty="0" err="1">
                <a:solidFill>
                  <a:schemeClr val="tx1"/>
                </a:solidFill>
              </a:rPr>
              <a:t>campaigns</a:t>
            </a:r>
            <a:r>
              <a:rPr lang="fr-FR" dirty="0">
                <a:solidFill>
                  <a:schemeClr val="tx1"/>
                </a:solidFill>
              </a:rPr>
              <a:t> to </a:t>
            </a:r>
            <a:r>
              <a:rPr lang="fr-FR" dirty="0" err="1">
                <a:solidFill>
                  <a:schemeClr val="tx1"/>
                </a:solidFill>
              </a:rPr>
              <a:t>perform</a:t>
            </a:r>
            <a:r>
              <a:rPr lang="fr-FR" dirty="0">
                <a:solidFill>
                  <a:schemeClr val="tx1"/>
                </a:solidFill>
              </a:rPr>
              <a:t> in 2023/2024, </a:t>
            </a:r>
            <a:r>
              <a:rPr lang="fr-FR" dirty="0">
                <a:solidFill>
                  <a:srgbClr val="FF0000"/>
                </a:solidFill>
              </a:rPr>
              <a:t>in </a:t>
            </a:r>
            <a:r>
              <a:rPr lang="fr-FR" dirty="0" err="1">
                <a:solidFill>
                  <a:srgbClr val="FF0000"/>
                </a:solidFill>
              </a:rPr>
              <a:t>particular</a:t>
            </a:r>
            <a:r>
              <a:rPr lang="fr-FR" dirty="0">
                <a:solidFill>
                  <a:srgbClr val="FF0000"/>
                </a:solidFill>
              </a:rPr>
              <a:t> to </a:t>
            </a:r>
            <a:r>
              <a:rPr lang="fr-FR" dirty="0" err="1">
                <a:solidFill>
                  <a:srgbClr val="FF0000"/>
                </a:solidFill>
              </a:rPr>
              <a:t>characterize</a:t>
            </a:r>
            <a:r>
              <a:rPr lang="fr-FR" dirty="0">
                <a:solidFill>
                  <a:srgbClr val="FF0000"/>
                </a:solidFill>
              </a:rPr>
              <a:t> the </a:t>
            </a:r>
            <a:r>
              <a:rPr lang="fr-FR" dirty="0" err="1">
                <a:solidFill>
                  <a:srgbClr val="FF0000"/>
                </a:solidFill>
              </a:rPr>
              <a:t>emissivity</a:t>
            </a:r>
            <a:endParaRPr lang="fr-FR" dirty="0">
              <a:solidFill>
                <a:srgbClr val="FF0000"/>
              </a:solidFill>
            </a:endParaRPr>
          </a:p>
          <a:p>
            <a:pPr marL="647700" lvl="1" indent="-285750">
              <a:buFont typeface="Wingdings" panose="05000000000000000000" pitchFamily="2" charset="2"/>
              <a:buChar char="Ø"/>
            </a:pPr>
            <a:r>
              <a:rPr lang="fr-FR" dirty="0" err="1">
                <a:solidFill>
                  <a:schemeClr val="tx1"/>
                </a:solidFill>
              </a:rPr>
              <a:t>Additional</a:t>
            </a:r>
            <a:r>
              <a:rPr lang="fr-FR" dirty="0">
                <a:solidFill>
                  <a:schemeClr val="tx1"/>
                </a:solidFill>
              </a:rPr>
              <a:t> instrumentation to </a:t>
            </a:r>
            <a:r>
              <a:rPr lang="fr-FR" dirty="0" err="1">
                <a:solidFill>
                  <a:schemeClr val="tx1"/>
                </a:solidFill>
              </a:rPr>
              <a:t>be</a:t>
            </a:r>
            <a:r>
              <a:rPr lang="fr-FR" dirty="0">
                <a:solidFill>
                  <a:schemeClr val="tx1"/>
                </a:solidFill>
              </a:rPr>
              <a:t> </a:t>
            </a:r>
            <a:r>
              <a:rPr lang="fr-FR" dirty="0" err="1">
                <a:solidFill>
                  <a:schemeClr val="tx1"/>
                </a:solidFill>
              </a:rPr>
              <a:t>installed</a:t>
            </a:r>
            <a:endParaRPr lang="fr-FR" dirty="0">
              <a:solidFill>
                <a:schemeClr val="tx1"/>
              </a:solidFill>
            </a:endParaRPr>
          </a:p>
          <a:p>
            <a:pPr marL="647700" lvl="1" indent="-285750">
              <a:buFont typeface="Wingdings" panose="05000000000000000000" pitchFamily="2" charset="2"/>
              <a:buChar char="Ø"/>
            </a:pPr>
            <a:endParaRPr lang="fr-FR" dirty="0"/>
          </a:p>
        </p:txBody>
      </p:sp>
      <p:pic>
        <p:nvPicPr>
          <p:cNvPr id="20" name="Image 19"/>
          <p:cNvPicPr>
            <a:picLocks noChangeAspect="1"/>
          </p:cNvPicPr>
          <p:nvPr/>
        </p:nvPicPr>
        <p:blipFill>
          <a:blip r:embed="rId3"/>
          <a:stretch>
            <a:fillRect/>
          </a:stretch>
        </p:blipFill>
        <p:spPr>
          <a:xfrm>
            <a:off x="4706671" y="1532457"/>
            <a:ext cx="6860280" cy="1993419"/>
          </a:xfrm>
          <a:prstGeom prst="rect">
            <a:avLst/>
          </a:prstGeom>
        </p:spPr>
      </p:pic>
      <p:pic>
        <p:nvPicPr>
          <p:cNvPr id="21" name="Image 20"/>
          <p:cNvPicPr>
            <a:picLocks noChangeAspect="1"/>
          </p:cNvPicPr>
          <p:nvPr/>
        </p:nvPicPr>
        <p:blipFill>
          <a:blip r:embed="rId4"/>
          <a:stretch>
            <a:fillRect/>
          </a:stretch>
        </p:blipFill>
        <p:spPr>
          <a:xfrm>
            <a:off x="5634229" y="3433928"/>
            <a:ext cx="4583633" cy="1835365"/>
          </a:xfrm>
          <a:prstGeom prst="rect">
            <a:avLst/>
          </a:prstGeom>
        </p:spPr>
      </p:pic>
    </p:spTree>
    <p:extLst>
      <p:ext uri="{BB962C8B-B14F-4D97-AF65-F5344CB8AC3E}">
        <p14:creationId xmlns:p14="http://schemas.microsoft.com/office/powerpoint/2010/main" val="69602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64A19C-75A5-5EC4-359E-91B57FBFD4B4}"/>
              </a:ext>
            </a:extLst>
          </p:cNvPr>
          <p:cNvSpPr>
            <a:spLocks noGrp="1"/>
          </p:cNvSpPr>
          <p:nvPr>
            <p:ph type="body" idx="1"/>
          </p:nvPr>
        </p:nvSpPr>
        <p:spPr/>
        <p:txBody>
          <a:bodyPr/>
          <a:lstStyle/>
          <a:p>
            <a:pPr>
              <a:buFont typeface="Arial" panose="020B0604020202020204" pitchFamily="34" charset="0"/>
              <a:buChar char="•"/>
            </a:pPr>
            <a:r>
              <a:rPr lang="en-IT" sz="1800" dirty="0"/>
              <a:t>Transfer of CNES La Crau uncertainty budget template to other sites (e.g. from ESA LAW project) and perform similar simulations to gain an understanding how site environment may influence the uncertainty.</a:t>
            </a:r>
          </a:p>
          <a:p>
            <a:pPr>
              <a:buFont typeface="Arial" panose="020B0604020202020204" pitchFamily="34" charset="0"/>
              <a:buChar char="•"/>
            </a:pPr>
            <a:r>
              <a:rPr lang="en-IT" sz="1800" dirty="0"/>
              <a:t>Development of a site measurement and forward propagation protocol to minimise uncertainties at TOA</a:t>
            </a:r>
          </a:p>
          <a:p>
            <a:pPr>
              <a:buFont typeface="Arial" panose="020B0604020202020204" pitchFamily="34" charset="0"/>
              <a:buChar char="•"/>
            </a:pPr>
            <a:r>
              <a:rPr lang="en-IT" sz="1800" dirty="0"/>
              <a:t>Analysis of site characteristics (surface, cloud cover, etc.) to find possible candidate sites (e.g. Lake Tahoe, A</a:t>
            </a:r>
            <a:r>
              <a:rPr lang="en-GB" sz="1800" dirty="0"/>
              <a:t>c</a:t>
            </a:r>
            <a:r>
              <a:rPr lang="en-IT" sz="1800" dirty="0"/>
              <a:t>qua Alta platform, Russel Ranch</a:t>
            </a:r>
          </a:p>
          <a:p>
            <a:pPr>
              <a:buFont typeface="Arial" panose="020B0604020202020204" pitchFamily="34" charset="0"/>
              <a:buChar char="•"/>
            </a:pPr>
            <a:r>
              <a:rPr lang="en-IT" sz="1800" dirty="0"/>
              <a:t>Develop a roadmap to equip and operate sites</a:t>
            </a:r>
          </a:p>
          <a:p>
            <a:pPr>
              <a:buFont typeface="Arial" panose="020B0604020202020204" pitchFamily="34" charset="0"/>
              <a:buChar char="•"/>
            </a:pPr>
            <a:r>
              <a:rPr lang="en-IT" sz="1800" dirty="0"/>
              <a:t>Discussions with partnering agencies on how to collaborate and set up and operate networks (funding for  instrumentation, site operation, data analysis, supporting studies, etc.)</a:t>
            </a:r>
          </a:p>
        </p:txBody>
      </p:sp>
      <p:sp>
        <p:nvSpPr>
          <p:cNvPr id="3" name="Title 2">
            <a:extLst>
              <a:ext uri="{FF2B5EF4-FFF2-40B4-BE49-F238E27FC236}">
                <a16:creationId xmlns:a16="http://schemas.microsoft.com/office/drawing/2014/main" id="{AE9809B4-0273-74EF-BD61-994C1414535F}"/>
              </a:ext>
            </a:extLst>
          </p:cNvPr>
          <p:cNvSpPr>
            <a:spLocks noGrp="1"/>
          </p:cNvSpPr>
          <p:nvPr>
            <p:ph type="title"/>
          </p:nvPr>
        </p:nvSpPr>
        <p:spPr/>
        <p:txBody>
          <a:bodyPr/>
          <a:lstStyle/>
          <a:p>
            <a:r>
              <a:rPr lang="en-IT" dirty="0"/>
              <a:t>Next steps towards other sites</a:t>
            </a:r>
          </a:p>
        </p:txBody>
      </p:sp>
    </p:spTree>
    <p:extLst>
      <p:ext uri="{BB962C8B-B14F-4D97-AF65-F5344CB8AC3E}">
        <p14:creationId xmlns:p14="http://schemas.microsoft.com/office/powerpoint/2010/main" val="362755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Font typeface="Noto Sans Symbols"/>
              <a:buNone/>
            </a:pPr>
            <a:r>
              <a:rPr lang="en-US" sz="1800" dirty="0"/>
              <a:t>As per CNES WGCV presentation last year:</a:t>
            </a:r>
          </a:p>
          <a:p>
            <a:pPr marL="228600" lvl="0" indent="-50800" algn="l" rtl="0">
              <a:lnSpc>
                <a:spcPct val="90000"/>
              </a:lnSpc>
              <a:spcBef>
                <a:spcPts val="0"/>
              </a:spcBef>
              <a:spcAft>
                <a:spcPts val="0"/>
              </a:spcAft>
              <a:buClr>
                <a:schemeClr val="dk1"/>
              </a:buClr>
              <a:buSzPts val="2800"/>
              <a:buFont typeface="Noto Sans Symbols"/>
              <a:buNone/>
            </a:pPr>
            <a:endParaRPr lang="en-US" sz="1800" dirty="0"/>
          </a:p>
          <a:p>
            <a:pPr marL="635000" indent="-457200">
              <a:spcBef>
                <a:spcPts val="0"/>
              </a:spcBef>
              <a:buFont typeface="Arial" panose="020B0604020202020204" pitchFamily="34" charset="0"/>
              <a:buChar char="•"/>
            </a:pPr>
            <a:r>
              <a:rPr lang="en-US" sz="1800" dirty="0"/>
              <a:t>Several TIR missions operational: ECOSTRESS, ASTER, LANDSAT-8&amp;9, MODIS, VIIRS, SLSTR, SEVIRI…</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TIR future missions with higher resolution: TRISHNA, LSTM, SBG</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More and more demanding LST accuracy requirements better than 0.1 K for climate studies</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Importance of vicarious calibration for the validation of on-board calibration systems (black bodies) or direct calibration</a:t>
            </a:r>
          </a:p>
          <a:p>
            <a:pPr marL="635000" indent="-457200">
              <a:spcBef>
                <a:spcPts val="0"/>
              </a:spcBef>
              <a:buFont typeface="Arial" panose="020B0604020202020204" pitchFamily="34" charset="0"/>
              <a:buChar char="•"/>
            </a:pPr>
            <a:endParaRPr lang="en-US" sz="1800" dirty="0"/>
          </a:p>
          <a:p>
            <a:pPr marL="635000" indent="-457200">
              <a:spcBef>
                <a:spcPts val="0"/>
              </a:spcBef>
              <a:buFont typeface="Arial" panose="020B0604020202020204" pitchFamily="34" charset="0"/>
              <a:buChar char="•"/>
            </a:pPr>
            <a:r>
              <a:rPr lang="en-US" sz="1800" dirty="0"/>
              <a:t>L2 products (temperature &amp; emissivity) validation need</a:t>
            </a:r>
          </a:p>
          <a:p>
            <a:pPr marL="177800" indent="0">
              <a:spcBef>
                <a:spcPts val="0"/>
              </a:spcBef>
              <a:buNone/>
            </a:pPr>
            <a:endParaRPr lang="en-US" sz="1800" dirty="0"/>
          </a:p>
          <a:p>
            <a:pPr marL="177800" indent="0">
              <a:spcBef>
                <a:spcPts val="0"/>
              </a:spcBef>
              <a:buNone/>
            </a:pPr>
            <a:r>
              <a:rPr lang="en-US" sz="1800" dirty="0"/>
              <a:t>In addition numerous new space TIR companies are about to be launched: </a:t>
            </a:r>
            <a:r>
              <a:rPr lang="en-US" sz="1800" dirty="0" err="1"/>
              <a:t>ConstellR</a:t>
            </a:r>
            <a:r>
              <a:rPr lang="en-US" sz="1800" dirty="0"/>
              <a:t>, </a:t>
            </a:r>
            <a:r>
              <a:rPr lang="en-US" sz="1800" dirty="0" err="1"/>
              <a:t>Ororatech</a:t>
            </a:r>
            <a:r>
              <a:rPr lang="en-US" sz="1800" dirty="0"/>
              <a:t>, </a:t>
            </a:r>
            <a:r>
              <a:rPr lang="en-US" sz="1800" dirty="0" err="1"/>
              <a:t>Aistech</a:t>
            </a:r>
            <a:r>
              <a:rPr lang="en-US" sz="1800" dirty="0"/>
              <a:t>,…</a:t>
            </a:r>
          </a:p>
        </p:txBody>
      </p:sp>
      <p:sp>
        <p:nvSpPr>
          <p:cNvPr id="87" name="Google Shape;87;p10"/>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a:buNone/>
            </a:pPr>
            <a:r>
              <a:rPr lang="en-US" dirty="0" err="1"/>
              <a:t>TIRCALNet</a:t>
            </a:r>
            <a:r>
              <a:rPr lang="en-US" dirty="0"/>
              <a:t> Context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EB7BD-B5AD-1E9D-EE70-F8A3C66A64A7}"/>
              </a:ext>
            </a:extLst>
          </p:cNvPr>
          <p:cNvSpPr>
            <a:spLocks noGrp="1"/>
          </p:cNvSpPr>
          <p:nvPr>
            <p:ph type="body" idx="1"/>
          </p:nvPr>
        </p:nvSpPr>
        <p:spPr>
          <a:xfrm>
            <a:off x="348300" y="1190671"/>
            <a:ext cx="11495400" cy="4662871"/>
          </a:xfrm>
        </p:spPr>
        <p:txBody>
          <a:bodyPr/>
          <a:lstStyle/>
          <a:p>
            <a:pPr algn="just">
              <a:lnSpc>
                <a:spcPct val="100000"/>
              </a:lnSpc>
              <a:spcBef>
                <a:spcPts val="0"/>
              </a:spcBef>
              <a:buFont typeface="Arial" panose="020B0604020202020204" pitchFamily="34" charset="0"/>
              <a:buChar char="•"/>
            </a:pPr>
            <a:r>
              <a:rPr lang="en-GB" sz="1800" dirty="0"/>
              <a:t>To collect surface temperature and emissivity, and atmospheric data necessary for the simulation of observations by TIR optical sensors and thus verify their radiometric calibration</a:t>
            </a:r>
          </a:p>
          <a:p>
            <a:pPr marL="50800" indent="0" algn="just">
              <a:lnSpc>
                <a:spcPct val="100000"/>
              </a:lnSpc>
              <a:spcBef>
                <a:spcPts val="0"/>
              </a:spcBef>
              <a:buNone/>
            </a:pPr>
            <a:endParaRPr lang="en-GB" sz="1800" dirty="0"/>
          </a:p>
          <a:p>
            <a:pPr algn="just">
              <a:lnSpc>
                <a:spcPct val="100000"/>
              </a:lnSpc>
              <a:spcBef>
                <a:spcPts val="0"/>
              </a:spcBef>
              <a:buFont typeface="Arial" panose="020B0604020202020204" pitchFamily="34" charset="0"/>
              <a:buChar char="•"/>
            </a:pPr>
            <a:r>
              <a:rPr lang="en-GB" sz="1800" dirty="0"/>
              <a:t>To increase the number of matchups between in-situ measurements and space sensor observations and reduce the overall uncertainties, and reduce the efforts of individual agencies</a:t>
            </a:r>
          </a:p>
          <a:p>
            <a:pPr algn="just">
              <a:lnSpc>
                <a:spcPct val="100000"/>
              </a:lnSpc>
              <a:spcBef>
                <a:spcPts val="0"/>
              </a:spcBef>
              <a:buFont typeface="Arial" panose="020B0604020202020204" pitchFamily="34" charset="0"/>
              <a:buChar char="•"/>
            </a:pPr>
            <a:endParaRPr lang="en-GB" sz="1800" dirty="0"/>
          </a:p>
          <a:p>
            <a:pPr algn="just">
              <a:lnSpc>
                <a:spcPct val="100000"/>
              </a:lnSpc>
              <a:spcBef>
                <a:spcPts val="0"/>
              </a:spcBef>
              <a:buFont typeface="Arial"/>
              <a:buChar char="•"/>
            </a:pPr>
            <a:r>
              <a:rPr lang="en-GB" sz="1800" dirty="0"/>
              <a:t>To ensure traceability of the space sensor radiometry to the “</a:t>
            </a:r>
            <a:r>
              <a:rPr lang="en-GB" sz="1800" dirty="0" err="1"/>
              <a:t>Système</a:t>
            </a:r>
            <a:r>
              <a:rPr lang="en-GB" sz="1800" dirty="0"/>
              <a:t> International” (SI)</a:t>
            </a:r>
          </a:p>
          <a:p>
            <a:pPr algn="just">
              <a:lnSpc>
                <a:spcPct val="100000"/>
              </a:lnSpc>
              <a:spcBef>
                <a:spcPts val="0"/>
              </a:spcBef>
              <a:buFont typeface="Arial"/>
              <a:buChar char="•"/>
            </a:pPr>
            <a:endParaRPr lang="en-GB" sz="1800" dirty="0"/>
          </a:p>
          <a:p>
            <a:pPr algn="just">
              <a:lnSpc>
                <a:spcPct val="100000"/>
              </a:lnSpc>
              <a:spcBef>
                <a:spcPts val="0"/>
              </a:spcBef>
              <a:buFont typeface="Arial"/>
              <a:buChar char="•"/>
            </a:pPr>
            <a:r>
              <a:rPr lang="en-GB" sz="1800" dirty="0"/>
              <a:t>To support the establishment of the Global Earth Observation System of Systems by providing measurements to verify the radiometric consistency between EO space sensors</a:t>
            </a:r>
          </a:p>
          <a:p>
            <a:pPr algn="just">
              <a:lnSpc>
                <a:spcPct val="100000"/>
              </a:lnSpc>
              <a:spcBef>
                <a:spcPts val="0"/>
              </a:spcBef>
              <a:buFont typeface="Arial"/>
              <a:buChar char="•"/>
            </a:pPr>
            <a:endParaRPr lang="en-GB" sz="1800" dirty="0"/>
          </a:p>
          <a:p>
            <a:pPr algn="just">
              <a:lnSpc>
                <a:spcPct val="100000"/>
              </a:lnSpc>
              <a:spcBef>
                <a:spcPts val="0"/>
              </a:spcBef>
              <a:buFont typeface="Arial"/>
              <a:buChar char="•"/>
            </a:pPr>
            <a:r>
              <a:rPr lang="en-GB" sz="1800" dirty="0"/>
              <a:t>The success and experience return from </a:t>
            </a:r>
            <a:r>
              <a:rPr lang="en-GB" sz="1800" dirty="0" err="1"/>
              <a:t>RadCalNet</a:t>
            </a:r>
            <a:r>
              <a:rPr lang="en-GB" sz="1800" dirty="0"/>
              <a:t> network dedicated to VNIR-SWIR optical sensors </a:t>
            </a:r>
            <a:r>
              <a:rPr lang="en-GB" sz="1800" dirty="0" err="1"/>
              <a:t>cal</a:t>
            </a:r>
            <a:r>
              <a:rPr lang="en-GB" sz="1800" dirty="0"/>
              <a:t>/</a:t>
            </a:r>
            <a:r>
              <a:rPr lang="en-GB" sz="1800" dirty="0" err="1"/>
              <a:t>val</a:t>
            </a:r>
            <a:endParaRPr lang="en-GB" sz="1800" dirty="0"/>
          </a:p>
          <a:p>
            <a:pPr marL="50800" indent="0" algn="just">
              <a:buNone/>
            </a:pPr>
            <a:endParaRPr lang="en-IT" sz="1800" dirty="0"/>
          </a:p>
        </p:txBody>
      </p:sp>
      <p:sp>
        <p:nvSpPr>
          <p:cNvPr id="3" name="Title 2">
            <a:extLst>
              <a:ext uri="{FF2B5EF4-FFF2-40B4-BE49-F238E27FC236}">
                <a16:creationId xmlns:a16="http://schemas.microsoft.com/office/drawing/2014/main" id="{8551D7E6-570A-8A87-A2F2-347A294B27EE}"/>
              </a:ext>
            </a:extLst>
          </p:cNvPr>
          <p:cNvSpPr>
            <a:spLocks noGrp="1"/>
          </p:cNvSpPr>
          <p:nvPr>
            <p:ph type="title"/>
          </p:nvPr>
        </p:nvSpPr>
        <p:spPr/>
        <p:txBody>
          <a:bodyPr/>
          <a:lstStyle/>
          <a:p>
            <a:r>
              <a:rPr lang="en-IT" dirty="0"/>
              <a:t>TIRCALNet Objectives</a:t>
            </a:r>
          </a:p>
        </p:txBody>
      </p:sp>
    </p:spTree>
    <p:extLst>
      <p:ext uri="{BB962C8B-B14F-4D97-AF65-F5344CB8AC3E}">
        <p14:creationId xmlns:p14="http://schemas.microsoft.com/office/powerpoint/2010/main" val="246147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6F2A1-8089-8091-5EC3-AD49735ABD0C}"/>
              </a:ext>
            </a:extLst>
          </p:cNvPr>
          <p:cNvSpPr>
            <a:spLocks noGrp="1"/>
          </p:cNvSpPr>
          <p:nvPr>
            <p:ph type="body" idx="1"/>
          </p:nvPr>
        </p:nvSpPr>
        <p:spPr>
          <a:xfrm>
            <a:off x="176048" y="1097564"/>
            <a:ext cx="11495400" cy="4662871"/>
          </a:xfrm>
        </p:spPr>
        <p:txBody>
          <a:bodyPr/>
          <a:lstStyle/>
          <a:p>
            <a:pPr marL="285750" indent="-285750">
              <a:buFont typeface="Arial" panose="020B0604020202020204" pitchFamily="34" charset="0"/>
              <a:buChar char="•"/>
            </a:pPr>
            <a:r>
              <a:rPr lang="fr-FR" sz="1800" dirty="0">
                <a:latin typeface="Arial"/>
                <a:ea typeface="Arial"/>
                <a:cs typeface="Arial"/>
              </a:rPr>
              <a:t>Spatial </a:t>
            </a:r>
            <a:r>
              <a:rPr lang="en-US" sz="1800" dirty="0">
                <a:latin typeface="Arial"/>
                <a:ea typeface="Arial"/>
                <a:cs typeface="Arial"/>
              </a:rPr>
              <a:t>representativeness of the in situ reference measurements</a:t>
            </a:r>
          </a:p>
          <a:p>
            <a:pPr marL="285750" indent="-285750">
              <a:buFont typeface="Arial" panose="020B0604020202020204" pitchFamily="34" charset="0"/>
              <a:buChar char="•"/>
            </a:pPr>
            <a:r>
              <a:rPr lang="en-US" sz="1800" dirty="0">
                <a:latin typeface="Arial"/>
                <a:ea typeface="Arial"/>
                <a:cs typeface="Arial"/>
              </a:rPr>
              <a:t>Directional effects </a:t>
            </a:r>
          </a:p>
          <a:p>
            <a:pPr marL="285750" indent="-285750">
              <a:buFont typeface="Arial" panose="020B0604020202020204" pitchFamily="34" charset="0"/>
              <a:buChar char="•"/>
            </a:pPr>
            <a:r>
              <a:rPr lang="en-US" sz="1800" dirty="0">
                <a:latin typeface="Arial"/>
                <a:ea typeface="Arial"/>
                <a:cs typeface="Arial"/>
              </a:rPr>
              <a:t>Lack of emissivity measurements</a:t>
            </a:r>
          </a:p>
          <a:p>
            <a:pPr marL="285750" indent="-285750">
              <a:buFont typeface="Arial" panose="020B0604020202020204" pitchFamily="34" charset="0"/>
              <a:buChar char="•"/>
            </a:pPr>
            <a:r>
              <a:rPr lang="fr-FR" sz="1800" dirty="0">
                <a:latin typeface="Arial"/>
                <a:ea typeface="Arial"/>
                <a:cs typeface="Arial"/>
              </a:rPr>
              <a:t>Data </a:t>
            </a:r>
            <a:r>
              <a:rPr lang="fr-FR" sz="1800" dirty="0" err="1">
                <a:latin typeface="Arial"/>
                <a:ea typeface="Arial"/>
                <a:cs typeface="Arial"/>
              </a:rPr>
              <a:t>access</a:t>
            </a:r>
            <a:endParaRPr lang="fr-FR" sz="1800" dirty="0">
              <a:latin typeface="Arial"/>
              <a:ea typeface="Arial"/>
              <a:cs typeface="Arial"/>
            </a:endParaRPr>
          </a:p>
          <a:p>
            <a:pPr marL="285750" indent="-285750">
              <a:buFont typeface="Arial" panose="020B0604020202020204" pitchFamily="34" charset="0"/>
              <a:buChar char="•"/>
            </a:pPr>
            <a:r>
              <a:rPr lang="fr-FR" sz="1800" dirty="0">
                <a:latin typeface="Arial"/>
                <a:ea typeface="Arial"/>
                <a:cs typeface="Arial"/>
              </a:rPr>
              <a:t>Data </a:t>
            </a:r>
            <a:r>
              <a:rPr lang="fr-FR" sz="1800" dirty="0" err="1">
                <a:latin typeface="Arial"/>
                <a:ea typeface="Arial"/>
                <a:cs typeface="Arial"/>
              </a:rPr>
              <a:t>harmonization</a:t>
            </a:r>
            <a:r>
              <a:rPr lang="fr-FR" sz="1800" dirty="0">
                <a:latin typeface="Arial"/>
                <a:ea typeface="Arial"/>
                <a:cs typeface="Arial"/>
              </a:rPr>
              <a:t> </a:t>
            </a:r>
          </a:p>
          <a:p>
            <a:pPr marL="285750" indent="-285750">
              <a:buFont typeface="Arial" panose="020B0604020202020204" pitchFamily="34" charset="0"/>
              <a:buChar char="•"/>
            </a:pPr>
            <a:r>
              <a:rPr lang="fr-FR" sz="1800" dirty="0">
                <a:latin typeface="Arial"/>
                <a:ea typeface="Arial"/>
                <a:cs typeface="Arial"/>
              </a:rPr>
              <a:t>Do not </a:t>
            </a:r>
            <a:r>
              <a:rPr lang="fr-FR" sz="1800" dirty="0" err="1">
                <a:latin typeface="Arial"/>
                <a:ea typeface="Arial"/>
                <a:cs typeface="Arial"/>
              </a:rPr>
              <a:t>provide</a:t>
            </a:r>
            <a:r>
              <a:rPr lang="fr-FR" sz="1800" dirty="0">
                <a:latin typeface="Arial"/>
                <a:ea typeface="Arial"/>
                <a:cs typeface="Arial"/>
              </a:rPr>
              <a:t> TOA radiances</a:t>
            </a:r>
          </a:p>
          <a:p>
            <a:pPr marL="285750" indent="-285750">
              <a:buFont typeface="Arial" panose="020B0604020202020204" pitchFamily="34" charset="0"/>
              <a:buChar char="•"/>
            </a:pPr>
            <a:r>
              <a:rPr lang="en-US" sz="1800" dirty="0">
                <a:latin typeface="Arial"/>
                <a:ea typeface="Arial"/>
                <a:cs typeface="Arial"/>
              </a:rPr>
              <a:t>Data quality assurance (error budget traceable to SI)</a:t>
            </a:r>
          </a:p>
          <a:p>
            <a:pPr marL="285750" indent="-285750">
              <a:buFont typeface="Arial" panose="020B0604020202020204" pitchFamily="34" charset="0"/>
              <a:buChar char="•"/>
            </a:pPr>
            <a:r>
              <a:rPr lang="en-US" sz="1800" dirty="0">
                <a:latin typeface="Arial"/>
                <a:ea typeface="Arial"/>
                <a:cs typeface="Arial"/>
              </a:rPr>
              <a:t>In situ instruments calibration quality and traceability</a:t>
            </a:r>
          </a:p>
          <a:p>
            <a:pPr marL="285750" indent="-285750">
              <a:buFont typeface="Arial" panose="020B0604020202020204" pitchFamily="34" charset="0"/>
              <a:buChar char="•"/>
            </a:pPr>
            <a:r>
              <a:rPr lang="en-US" sz="1800" dirty="0">
                <a:latin typeface="Arial"/>
                <a:ea typeface="Arial"/>
                <a:cs typeface="Arial"/>
              </a:rPr>
              <a:t>Needs for the development of denser ground-based reference Network</a:t>
            </a:r>
            <a:endParaRPr lang="en-IT" sz="1800" dirty="0"/>
          </a:p>
        </p:txBody>
      </p:sp>
      <p:sp>
        <p:nvSpPr>
          <p:cNvPr id="3" name="Title 2">
            <a:extLst>
              <a:ext uri="{FF2B5EF4-FFF2-40B4-BE49-F238E27FC236}">
                <a16:creationId xmlns:a16="http://schemas.microsoft.com/office/drawing/2014/main" id="{98880034-253C-7050-A686-01226C95E839}"/>
              </a:ext>
            </a:extLst>
          </p:cNvPr>
          <p:cNvSpPr>
            <a:spLocks noGrp="1"/>
          </p:cNvSpPr>
          <p:nvPr>
            <p:ph type="title"/>
          </p:nvPr>
        </p:nvSpPr>
        <p:spPr/>
        <p:txBody>
          <a:bodyPr/>
          <a:lstStyle/>
          <a:p>
            <a:r>
              <a:rPr lang="en-IT" dirty="0"/>
              <a:t>Current Limitations of LST Sites</a:t>
            </a:r>
          </a:p>
        </p:txBody>
      </p:sp>
    </p:spTree>
    <p:extLst>
      <p:ext uri="{BB962C8B-B14F-4D97-AF65-F5344CB8AC3E}">
        <p14:creationId xmlns:p14="http://schemas.microsoft.com/office/powerpoint/2010/main" val="25703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BA9C7-0B74-1E13-21BA-3FAF8F6D2C9B}"/>
              </a:ext>
            </a:extLst>
          </p:cNvPr>
          <p:cNvSpPr>
            <a:spLocks noGrp="1"/>
          </p:cNvSpPr>
          <p:nvPr>
            <p:ph type="body" idx="1"/>
          </p:nvPr>
        </p:nvSpPr>
        <p:spPr>
          <a:xfrm>
            <a:off x="176048" y="1201182"/>
            <a:ext cx="11495400" cy="4662871"/>
          </a:xfrm>
        </p:spPr>
        <p:txBody>
          <a:bodyPr/>
          <a:lstStyle/>
          <a:p>
            <a:pPr marL="50800" indent="0">
              <a:buNone/>
            </a:pPr>
            <a:r>
              <a:rPr lang="en-IT" sz="1800" dirty="0"/>
              <a:t>ESA and CNES defined after discussions with domain and agency (CNES, ESA &amp; NASA) experts that TIRCALNet should be able to provide TOA Brightness Temperature signals propagated from BOA measurements of ~ 0.5K uncertainty and a set of tasks were identified :</a:t>
            </a:r>
          </a:p>
          <a:p>
            <a:pPr>
              <a:buFont typeface="Arial" panose="020B0604020202020204" pitchFamily="34" charset="0"/>
              <a:buChar char="•"/>
            </a:pPr>
            <a:r>
              <a:rPr lang="en-IT" sz="1800" dirty="0"/>
              <a:t>Task 1 </a:t>
            </a:r>
            <a:r>
              <a:rPr lang="en-IT" sz="1800" dirty="0">
                <a:sym typeface="Wingdings" pitchFamily="2" charset="2"/>
              </a:rPr>
              <a:t> Identification of uncertainty contributors to TOA-derived BT</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2  Sensitivity analysis of uncertainties on TOA BT estimation</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3  Definition of best site characteristics, optimal instrumentation and forward propagation scheme</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4  Selection of potential candidate sites based on Task 3</a:t>
            </a:r>
          </a:p>
          <a:p>
            <a:pPr>
              <a:buFont typeface="Arial" panose="020B0604020202020204" pitchFamily="34" charset="0"/>
              <a:buChar char="•"/>
            </a:pPr>
            <a:endParaRPr lang="en-IT" sz="1800" dirty="0">
              <a:sym typeface="Wingdings" pitchFamily="2" charset="2"/>
            </a:endParaRPr>
          </a:p>
          <a:p>
            <a:pPr>
              <a:buFont typeface="Arial" panose="020B0604020202020204" pitchFamily="34" charset="0"/>
              <a:buChar char="•"/>
            </a:pPr>
            <a:r>
              <a:rPr lang="en-IT" sz="1800" dirty="0">
                <a:sym typeface="Wingdings" pitchFamily="2" charset="2"/>
              </a:rPr>
              <a:t>Task 5  Interaction with Working Groups and network roadmap</a:t>
            </a:r>
            <a:endParaRPr lang="en-IT" sz="1800" dirty="0"/>
          </a:p>
        </p:txBody>
      </p:sp>
      <p:sp>
        <p:nvSpPr>
          <p:cNvPr id="3" name="Title 2">
            <a:extLst>
              <a:ext uri="{FF2B5EF4-FFF2-40B4-BE49-F238E27FC236}">
                <a16:creationId xmlns:a16="http://schemas.microsoft.com/office/drawing/2014/main" id="{0CB12602-5D23-7136-448C-E3B25247D48E}"/>
              </a:ext>
            </a:extLst>
          </p:cNvPr>
          <p:cNvSpPr>
            <a:spLocks noGrp="1"/>
          </p:cNvSpPr>
          <p:nvPr>
            <p:ph type="title"/>
          </p:nvPr>
        </p:nvSpPr>
        <p:spPr/>
        <p:txBody>
          <a:bodyPr/>
          <a:lstStyle/>
          <a:p>
            <a:r>
              <a:rPr lang="en-IT" dirty="0"/>
              <a:t>First activities for TIRCALNet</a:t>
            </a:r>
          </a:p>
        </p:txBody>
      </p:sp>
    </p:spTree>
    <p:extLst>
      <p:ext uri="{BB962C8B-B14F-4D97-AF65-F5344CB8AC3E}">
        <p14:creationId xmlns:p14="http://schemas.microsoft.com/office/powerpoint/2010/main" val="237706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2B79845-2B3B-C2FF-13A8-58CDE254E2B2}"/>
              </a:ext>
            </a:extLst>
          </p:cNvPr>
          <p:cNvSpPr txBox="1">
            <a:spLocks/>
          </p:cNvSpPr>
          <p:nvPr/>
        </p:nvSpPr>
        <p:spPr>
          <a:xfrm>
            <a:off x="359999" y="165406"/>
            <a:ext cx="11472001" cy="8159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Site </a:t>
            </a:r>
            <a:r>
              <a:rPr lang="fr-FR" dirty="0" err="1"/>
              <a:t>Study</a:t>
            </a:r>
            <a:r>
              <a:rPr lang="fr-FR" dirty="0"/>
              <a:t> Objectives</a:t>
            </a:r>
          </a:p>
        </p:txBody>
      </p:sp>
      <p:sp>
        <p:nvSpPr>
          <p:cNvPr id="5" name="Espace réservé du numéro de diapositive 4">
            <a:extLst>
              <a:ext uri="{FF2B5EF4-FFF2-40B4-BE49-F238E27FC236}">
                <a16:creationId xmlns:a16="http://schemas.microsoft.com/office/drawing/2014/main" id="{C290A518-BCDD-7699-8CF8-526EE8F8F340}"/>
              </a:ext>
            </a:extLst>
          </p:cNvPr>
          <p:cNvSpPr txBox="1">
            <a:spLocks/>
          </p:cNvSpPr>
          <p:nvPr/>
        </p:nvSpPr>
        <p:spPr>
          <a:xfrm>
            <a:off x="11035546" y="6626632"/>
            <a:ext cx="242053" cy="184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15C832-BA88-44B2-B74D-EBDA7A9ACE5F}" type="slidenum">
              <a:rPr lang="fr-FR" smtClean="0"/>
              <a:pPr/>
              <a:t>6</a:t>
            </a:fld>
            <a:endParaRPr lang="fr-FR" dirty="0"/>
          </a:p>
        </p:txBody>
      </p:sp>
      <mc:AlternateContent xmlns:mc="http://schemas.openxmlformats.org/markup-compatibility/2006" xmlns:a14="http://schemas.microsoft.com/office/drawing/2010/main">
        <mc:Choice Requires="a14">
          <p:sp>
            <p:nvSpPr>
              <p:cNvPr id="6" name="Espace réservé du contenu 1">
                <a:extLst>
                  <a:ext uri="{FF2B5EF4-FFF2-40B4-BE49-F238E27FC236}">
                    <a16:creationId xmlns:a16="http://schemas.microsoft.com/office/drawing/2014/main" id="{0036990C-38F8-2145-AB1D-CD77C460B7A3}"/>
                  </a:ext>
                </a:extLst>
              </p:cNvPr>
              <p:cNvSpPr txBox="1">
                <a:spLocks/>
              </p:cNvSpPr>
              <p:nvPr/>
            </p:nvSpPr>
            <p:spPr>
              <a:xfrm>
                <a:off x="360000" y="1374774"/>
                <a:ext cx="5376922" cy="4888373"/>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fr-FR" dirty="0"/>
                  <a:t>TRISHNA, LSTM, SBG</a:t>
                </a:r>
              </a:p>
              <a:p>
                <a:r>
                  <a:rPr lang="fr-FR" dirty="0" err="1"/>
                  <a:t>Existing</a:t>
                </a:r>
                <a:r>
                  <a:rPr lang="fr-FR" dirty="0"/>
                  <a:t> network for LST</a:t>
                </a:r>
              </a:p>
              <a:p>
                <a:r>
                  <a:rPr lang="fr-FR" dirty="0" err="1"/>
                  <a:t>Need</a:t>
                </a:r>
                <a:r>
                  <a:rPr lang="fr-FR" dirty="0"/>
                  <a:t> for a </a:t>
                </a:r>
                <a:r>
                  <a:rPr lang="fr-FR" dirty="0" err="1"/>
                  <a:t>denser</a:t>
                </a:r>
                <a:r>
                  <a:rPr lang="fr-FR" dirty="0"/>
                  <a:t> network</a:t>
                </a:r>
              </a:p>
              <a:p>
                <a:pPr lvl="1">
                  <a:buFont typeface="Wingdings" pitchFamily="2" charset="2"/>
                  <a:buChar char="Ø"/>
                </a:pPr>
                <a:r>
                  <a:rPr lang="fr-FR" dirty="0" err="1"/>
                  <a:t>that</a:t>
                </a:r>
                <a:r>
                  <a:rPr lang="fr-FR" dirty="0"/>
                  <a:t> </a:t>
                </a:r>
                <a:r>
                  <a:rPr lang="fr-FR" dirty="0" err="1"/>
                  <a:t>provides</a:t>
                </a:r>
                <a:r>
                  <a:rPr lang="fr-FR" dirty="0"/>
                  <a:t> </a:t>
                </a:r>
                <a14:m>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rPr>
                          <m:t>𝐿</m:t>
                        </m:r>
                      </m:e>
                      <m:sub>
                        <m:r>
                          <a:rPr lang="fr-FR" i="1" smtClean="0">
                            <a:latin typeface="Cambria Math" panose="02040503050406030204" pitchFamily="18" charset="0"/>
                          </a:rPr>
                          <m:t>𝑇𝑂𝐴</m:t>
                        </m:r>
                      </m:sub>
                    </m:sSub>
                  </m:oMath>
                </a14:m>
                <a:endParaRPr lang="fr-FR" dirty="0"/>
              </a:p>
              <a:p>
                <a:pPr lvl="1">
                  <a:buFont typeface="Wingdings" pitchFamily="2" charset="2"/>
                  <a:buChar char="Ø"/>
                </a:pPr>
                <a:r>
                  <a:rPr lang="fr-FR" dirty="0" err="1"/>
                  <a:t>with</a:t>
                </a:r>
                <a:r>
                  <a:rPr lang="fr-FR" dirty="0"/>
                  <a:t> </a:t>
                </a:r>
                <a:r>
                  <a:rPr lang="fr-FR" dirty="0" err="1"/>
                  <a:t>evaluated</a:t>
                </a:r>
                <a:r>
                  <a:rPr lang="fr-FR" dirty="0"/>
                  <a:t> </a:t>
                </a:r>
                <a:r>
                  <a:rPr lang="fr-FR" dirty="0" err="1"/>
                  <a:t>uncertainty</a:t>
                </a:r>
                <a:r>
                  <a:rPr lang="fr-FR" dirty="0"/>
                  <a:t> for </a:t>
                </a:r>
                <a:r>
                  <a:rPr lang="fr-FR" dirty="0" err="1"/>
                  <a:t>each</a:t>
                </a:r>
                <a:r>
                  <a:rPr lang="fr-FR" dirty="0"/>
                  <a:t> site</a:t>
                </a:r>
              </a:p>
              <a:p>
                <a:pPr lvl="1">
                  <a:buFont typeface="Wingdings" pitchFamily="2" charset="2"/>
                  <a:buChar char="Ø"/>
                </a:pPr>
                <a:r>
                  <a:rPr lang="fr-FR" dirty="0" err="1"/>
                  <a:t>with</a:t>
                </a:r>
                <a:r>
                  <a:rPr lang="fr-FR" dirty="0"/>
                  <a:t> a </a:t>
                </a:r>
                <a:r>
                  <a:rPr lang="fr-FR" dirty="0" err="1"/>
                  <a:t>demanding</a:t>
                </a:r>
                <a:r>
                  <a:rPr lang="fr-FR" dirty="0"/>
                  <a:t> </a:t>
                </a:r>
                <a:r>
                  <a:rPr lang="fr-FR" dirty="0" err="1"/>
                  <a:t>requirement</a:t>
                </a:r>
                <a:r>
                  <a:rPr lang="fr-FR" dirty="0"/>
                  <a:t> on TOA radiance (0.5K)</a:t>
                </a:r>
              </a:p>
              <a:p>
                <a:pPr marL="9525" lvl="1" indent="0">
                  <a:buFont typeface="Noto Sans Symbols"/>
                  <a:buNone/>
                </a:pPr>
                <a:endParaRPr lang="fr-FR" dirty="0"/>
              </a:p>
              <a:p>
                <a:r>
                  <a:rPr lang="fr-FR" dirty="0"/>
                  <a:t>Impact of </a:t>
                </a:r>
                <a:r>
                  <a:rPr lang="fr-FR" dirty="0" err="1"/>
                  <a:t>uncertainty</a:t>
                </a:r>
                <a:r>
                  <a:rPr lang="fr-FR" dirty="0"/>
                  <a:t> sources ?</a:t>
                </a:r>
              </a:p>
              <a:p>
                <a:pPr lvl="1">
                  <a:buFont typeface="Wingdings" pitchFamily="2" charset="2"/>
                  <a:buChar char="Ø"/>
                </a:pPr>
                <a:r>
                  <a:rPr lang="fr-FR" dirty="0" err="1"/>
                  <a:t>Atmosphere</a:t>
                </a:r>
                <a:endParaRPr lang="fr-FR" dirty="0"/>
              </a:p>
              <a:p>
                <a:pPr lvl="1">
                  <a:buFont typeface="Wingdings" pitchFamily="2" charset="2"/>
                  <a:buChar char="Ø"/>
                </a:pPr>
                <a:r>
                  <a:rPr lang="fr-FR" dirty="0" err="1"/>
                  <a:t>Emissivity</a:t>
                </a:r>
                <a:endParaRPr lang="fr-FR" dirty="0"/>
              </a:p>
              <a:p>
                <a:pPr lvl="1">
                  <a:buFont typeface="Wingdings" pitchFamily="2" charset="2"/>
                  <a:buChar char="Ø"/>
                </a:pPr>
                <a:r>
                  <a:rPr lang="fr-FR" dirty="0" err="1"/>
                  <a:t>Temperature</a:t>
                </a:r>
                <a:r>
                  <a:rPr lang="fr-FR" dirty="0"/>
                  <a:t> (</a:t>
                </a:r>
                <a:r>
                  <a:rPr lang="fr-FR" dirty="0" err="1"/>
                  <a:t>retrieved</a:t>
                </a:r>
                <a:r>
                  <a:rPr lang="fr-FR" dirty="0"/>
                  <a:t> </a:t>
                </a:r>
                <a:r>
                  <a:rPr lang="fr-FR" dirty="0" err="1"/>
                  <a:t>from</a:t>
                </a:r>
                <a:r>
                  <a:rPr lang="fr-FR" dirty="0"/>
                  <a:t> </a:t>
                </a:r>
                <a:r>
                  <a:rPr lang="fr-FR" dirty="0" err="1"/>
                  <a:t>radiometer</a:t>
                </a:r>
                <a:r>
                  <a:rPr lang="fr-FR" dirty="0"/>
                  <a:t> </a:t>
                </a:r>
                <a:r>
                  <a:rPr lang="fr-FR" dirty="0" err="1"/>
                  <a:t>measurements</a:t>
                </a:r>
                <a:r>
                  <a:rPr lang="fr-FR" dirty="0"/>
                  <a:t>)</a:t>
                </a:r>
              </a:p>
              <a:p>
                <a:pPr marL="9525" lvl="1" indent="0">
                  <a:buFont typeface="Noto Sans Symbols"/>
                  <a:buNone/>
                </a:pPr>
                <a:r>
                  <a:rPr lang="fr-FR" dirty="0">
                    <a:sym typeface="Wingdings" panose="05000000000000000000" pitchFamily="2" charset="2"/>
                  </a:rPr>
                  <a:t> </a:t>
                </a:r>
                <a:r>
                  <a:rPr lang="fr-FR" dirty="0" err="1">
                    <a:sym typeface="Wingdings" panose="05000000000000000000" pitchFamily="2" charset="2"/>
                  </a:rPr>
                  <a:t>Study</a:t>
                </a:r>
                <a:r>
                  <a:rPr lang="fr-FR" dirty="0">
                    <a:sym typeface="Wingdings" panose="05000000000000000000" pitchFamily="2" charset="2"/>
                  </a:rPr>
                  <a:t> on </a:t>
                </a:r>
                <a:r>
                  <a:rPr lang="fr-FR" dirty="0" err="1">
                    <a:sym typeface="Wingdings" panose="05000000000000000000" pitchFamily="2" charset="2"/>
                  </a:rPr>
                  <a:t>LaCrau</a:t>
                </a:r>
                <a:r>
                  <a:rPr lang="fr-FR" dirty="0">
                    <a:sym typeface="Wingdings" panose="05000000000000000000" pitchFamily="2" charset="2"/>
                  </a:rPr>
                  <a:t> site</a:t>
                </a:r>
              </a:p>
              <a:p>
                <a:pPr marL="9525" lvl="1" indent="0">
                  <a:buFont typeface="Noto Sans Symbols"/>
                  <a:buNone/>
                </a:pPr>
                <a:r>
                  <a:rPr lang="fr-FR" dirty="0"/>
                  <a:t>JPL TIR </a:t>
                </a:r>
                <a:r>
                  <a:rPr lang="fr-FR" dirty="0" err="1"/>
                  <a:t>radiometer</a:t>
                </a:r>
                <a:r>
                  <a:rPr lang="fr-FR" dirty="0"/>
                  <a:t> </a:t>
                </a:r>
                <a:r>
                  <a:rPr lang="fr-FR" dirty="0" err="1"/>
                  <a:t>installed</a:t>
                </a:r>
                <a:r>
                  <a:rPr lang="fr-FR" dirty="0"/>
                  <a:t> in </a:t>
                </a:r>
                <a:r>
                  <a:rPr lang="fr-FR" dirty="0" err="1"/>
                  <a:t>LaCrau</a:t>
                </a:r>
                <a:endParaRPr lang="fr-FR" dirty="0"/>
              </a:p>
              <a:p>
                <a:pPr marL="9525" lvl="1" indent="0">
                  <a:buFont typeface="Noto Sans Symbols"/>
                  <a:buNone/>
                </a:pPr>
                <a:endParaRPr lang="fr-FR" dirty="0"/>
              </a:p>
              <a:p>
                <a:pPr marL="9525" lvl="1" indent="0">
                  <a:buFont typeface="Noto Sans Symbols"/>
                  <a:buNone/>
                </a:pPr>
                <a:endParaRPr lang="fr-FR" dirty="0"/>
              </a:p>
            </p:txBody>
          </p:sp>
        </mc:Choice>
        <mc:Fallback xmlns="">
          <p:sp>
            <p:nvSpPr>
              <p:cNvPr id="6" name="Espace réservé du contenu 1">
                <a:extLst>
                  <a:ext uri="{FF2B5EF4-FFF2-40B4-BE49-F238E27FC236}">
                    <a16:creationId xmlns:a16="http://schemas.microsoft.com/office/drawing/2014/main" id="{0036990C-38F8-2145-AB1D-CD77C460B7A3}"/>
                  </a:ext>
                </a:extLst>
              </p:cNvPr>
              <p:cNvSpPr txBox="1">
                <a:spLocks noRot="1" noChangeAspect="1" noMove="1" noResize="1" noEditPoints="1" noAdjustHandles="1" noChangeArrowheads="1" noChangeShapeType="1" noTextEdit="1"/>
              </p:cNvSpPr>
              <p:nvPr/>
            </p:nvSpPr>
            <p:spPr>
              <a:xfrm>
                <a:off x="360000" y="1374774"/>
                <a:ext cx="5376922" cy="4888373"/>
              </a:xfrm>
              <a:prstGeom prst="rect">
                <a:avLst/>
              </a:prstGeom>
              <a:blipFill>
                <a:blip r:embed="rId2"/>
                <a:stretch>
                  <a:fillRect l="-1887" t="-2857"/>
                </a:stretch>
              </a:blipFill>
              <a:ln>
                <a:noFill/>
              </a:ln>
            </p:spPr>
            <p:txBody>
              <a:bodyPr/>
              <a:lstStyle/>
              <a:p>
                <a:r>
                  <a:rPr lang="en-IT">
                    <a:noFill/>
                  </a:rPr>
                  <a:t> </a:t>
                </a:r>
              </a:p>
            </p:txBody>
          </p:sp>
        </mc:Fallback>
      </mc:AlternateContent>
      <p:pic>
        <p:nvPicPr>
          <p:cNvPr id="7" name="Image 6">
            <a:extLst>
              <a:ext uri="{FF2B5EF4-FFF2-40B4-BE49-F238E27FC236}">
                <a16:creationId xmlns:a16="http://schemas.microsoft.com/office/drawing/2014/main" id="{51FDF5FA-A689-F878-1A22-63721A04ADB1}"/>
              </a:ext>
            </a:extLst>
          </p:cNvPr>
          <p:cNvPicPr>
            <a:picLocks noChangeAspect="1"/>
          </p:cNvPicPr>
          <p:nvPr/>
        </p:nvPicPr>
        <p:blipFill>
          <a:blip r:embed="rId3"/>
          <a:stretch>
            <a:fillRect/>
          </a:stretch>
        </p:blipFill>
        <p:spPr>
          <a:xfrm>
            <a:off x="5681348" y="1142765"/>
            <a:ext cx="5354198" cy="2561422"/>
          </a:xfrm>
          <a:prstGeom prst="rect">
            <a:avLst/>
          </a:prstGeom>
        </p:spPr>
      </p:pic>
      <p:sp>
        <p:nvSpPr>
          <p:cNvPr id="8" name="Rectangle 7">
            <a:extLst>
              <a:ext uri="{FF2B5EF4-FFF2-40B4-BE49-F238E27FC236}">
                <a16:creationId xmlns:a16="http://schemas.microsoft.com/office/drawing/2014/main" id="{91E76485-C90F-522F-EEB1-90E5D9BA9F83}"/>
              </a:ext>
            </a:extLst>
          </p:cNvPr>
          <p:cNvSpPr/>
          <p:nvPr/>
        </p:nvSpPr>
        <p:spPr>
          <a:xfrm>
            <a:off x="5661628" y="4097654"/>
            <a:ext cx="5344963" cy="646331"/>
          </a:xfrm>
          <a:prstGeom prst="rect">
            <a:avLst/>
          </a:prstGeom>
        </p:spPr>
        <p:txBody>
          <a:bodyPr wrap="square">
            <a:spAutoFit/>
          </a:bodyPr>
          <a:lstStyle/>
          <a:p>
            <a:r>
              <a:rPr lang="en-US" sz="1200" dirty="0">
                <a:solidFill>
                  <a:schemeClr val="bg2"/>
                </a:solidFill>
              </a:rPr>
              <a:t>Location of ground observational networks currently used to validate standard LST products derived from US and European </a:t>
            </a:r>
            <a:r>
              <a:rPr lang="en-US" sz="1200" dirty="0" err="1">
                <a:solidFill>
                  <a:schemeClr val="bg2"/>
                </a:solidFill>
              </a:rPr>
              <a:t>spaceborne</a:t>
            </a:r>
            <a:r>
              <a:rPr lang="en-US" sz="1200" dirty="0">
                <a:solidFill>
                  <a:schemeClr val="bg2"/>
                </a:solidFill>
              </a:rPr>
              <a:t> instruments.</a:t>
            </a:r>
            <a:endParaRPr lang="fr-FR" sz="1200" dirty="0">
              <a:solidFill>
                <a:schemeClr val="bg2"/>
              </a:solidFill>
            </a:endParaRPr>
          </a:p>
        </p:txBody>
      </p:sp>
      <p:sp>
        <p:nvSpPr>
          <p:cNvPr id="9" name="ZoneTexte 8">
            <a:extLst>
              <a:ext uri="{FF2B5EF4-FFF2-40B4-BE49-F238E27FC236}">
                <a16:creationId xmlns:a16="http://schemas.microsoft.com/office/drawing/2014/main" id="{C97062BA-EE22-8469-1C80-C66B91BC0FD2}"/>
              </a:ext>
            </a:extLst>
          </p:cNvPr>
          <p:cNvSpPr txBox="1"/>
          <p:nvPr/>
        </p:nvSpPr>
        <p:spPr>
          <a:xfrm>
            <a:off x="5681348" y="3570945"/>
            <a:ext cx="5888063" cy="4308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kumimoji="0" lang="fr-FR" sz="1100" b="0" i="0" u="none" strike="noStrike" cap="none" spc="0" normalizeH="0" baseline="0" dirty="0">
                <a:ln>
                  <a:noFill/>
                </a:ln>
                <a:effectLst/>
                <a:uFillTx/>
              </a:rPr>
              <a:t>SURFRAD: Surface Radiation,</a:t>
            </a:r>
            <a:r>
              <a:rPr lang="fr-FR" sz="1100" dirty="0"/>
              <a:t> </a:t>
            </a:r>
            <a:r>
              <a:rPr kumimoji="0" lang="fr-FR" sz="1100" b="0" i="0" u="none" strike="noStrike" cap="none" spc="0" normalizeH="0" baseline="0" dirty="0">
                <a:ln>
                  <a:noFill/>
                </a:ln>
                <a:effectLst/>
                <a:uFillTx/>
              </a:rPr>
              <a:t>NOAA</a:t>
            </a:r>
            <a:r>
              <a:rPr lang="fr-FR" sz="1100" dirty="0"/>
              <a:t>	GCU: </a:t>
            </a:r>
            <a:r>
              <a:rPr lang="en-US" sz="1100" dirty="0"/>
              <a:t>Global Change Unit, University of Valencia</a:t>
            </a:r>
          </a:p>
          <a:p>
            <a:pPr latinLnBrk="1" hangingPunct="0"/>
            <a:r>
              <a:rPr lang="fr-FR" sz="1100" dirty="0"/>
              <a:t>JPL network			K</a:t>
            </a:r>
            <a:r>
              <a:rPr lang="en-US" sz="1100" dirty="0"/>
              <a:t>IT (</a:t>
            </a:r>
            <a:r>
              <a:rPr lang="fr-FR" sz="1100" dirty="0"/>
              <a:t>Karlsruhe Institute of </a:t>
            </a:r>
            <a:r>
              <a:rPr lang="fr-FR" sz="1100" dirty="0" err="1"/>
              <a:t>Technology</a:t>
            </a:r>
            <a:r>
              <a:rPr lang="fr-FR" sz="1100" dirty="0"/>
              <a:t>) stations</a:t>
            </a:r>
          </a:p>
        </p:txBody>
      </p:sp>
      <p:pic>
        <p:nvPicPr>
          <p:cNvPr id="10" name="Image 9">
            <a:extLst>
              <a:ext uri="{FF2B5EF4-FFF2-40B4-BE49-F238E27FC236}">
                <a16:creationId xmlns:a16="http://schemas.microsoft.com/office/drawing/2014/main" id="{E9F05E71-231E-5163-94AB-E6D7E94FDEBC}"/>
              </a:ext>
            </a:extLst>
          </p:cNvPr>
          <p:cNvPicPr>
            <a:picLocks noChangeAspect="1"/>
          </p:cNvPicPr>
          <p:nvPr/>
        </p:nvPicPr>
        <p:blipFill>
          <a:blip r:embed="rId4"/>
          <a:stretch>
            <a:fillRect/>
          </a:stretch>
        </p:blipFill>
        <p:spPr>
          <a:xfrm>
            <a:off x="5786600" y="4782839"/>
            <a:ext cx="2603952" cy="1627470"/>
          </a:xfrm>
          <a:prstGeom prst="rect">
            <a:avLst/>
          </a:prstGeom>
        </p:spPr>
      </p:pic>
      <p:sp>
        <p:nvSpPr>
          <p:cNvPr id="11" name="ZoneTexte 10">
            <a:extLst>
              <a:ext uri="{FF2B5EF4-FFF2-40B4-BE49-F238E27FC236}">
                <a16:creationId xmlns:a16="http://schemas.microsoft.com/office/drawing/2014/main" id="{A637BD73-6BAB-3C86-CE94-6231757F1E05}"/>
              </a:ext>
            </a:extLst>
          </p:cNvPr>
          <p:cNvSpPr txBox="1"/>
          <p:nvPr/>
        </p:nvSpPr>
        <p:spPr>
          <a:xfrm>
            <a:off x="8380876" y="5438695"/>
            <a:ext cx="3451124"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200" dirty="0">
                <a:solidFill>
                  <a:schemeClr val="bg2"/>
                </a:solidFill>
              </a:rPr>
              <a:t>USCRN: US Climate Reference network</a:t>
            </a:r>
          </a:p>
          <a:p>
            <a:pPr algn="l" rtl="0" latinLnBrk="1" hangingPunct="0"/>
            <a:endParaRPr lang="fr-FR" sz="1200" dirty="0"/>
          </a:p>
        </p:txBody>
      </p:sp>
    </p:spTree>
    <p:extLst>
      <p:ext uri="{BB962C8B-B14F-4D97-AF65-F5344CB8AC3E}">
        <p14:creationId xmlns:p14="http://schemas.microsoft.com/office/powerpoint/2010/main" val="309279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6FBAB-8570-A2CE-3988-6DC516849804}"/>
              </a:ext>
            </a:extLst>
          </p:cNvPr>
          <p:cNvSpPr>
            <a:spLocks noGrp="1"/>
          </p:cNvSpPr>
          <p:nvPr>
            <p:ph type="body" idx="1"/>
          </p:nvPr>
        </p:nvSpPr>
        <p:spPr>
          <a:xfrm>
            <a:off x="118324" y="1073735"/>
            <a:ext cx="10068724" cy="4662871"/>
          </a:xfrm>
        </p:spPr>
        <p:txBody>
          <a:bodyPr/>
          <a:lstStyle/>
          <a:p>
            <a:pPr>
              <a:buFont typeface="Arial" panose="020B0604020202020204" pitchFamily="34" charset="0"/>
              <a:buChar char="•"/>
            </a:pPr>
            <a:r>
              <a:rPr lang="en-IT" sz="1800" dirty="0"/>
              <a:t>CNES </a:t>
            </a:r>
            <a:r>
              <a:rPr lang="fr-FR" sz="1800" dirty="0" err="1"/>
              <a:t>started</a:t>
            </a:r>
            <a:r>
              <a:rPr lang="fr-FR" sz="1800" dirty="0"/>
              <a:t> </a:t>
            </a:r>
            <a:r>
              <a:rPr lang="fr-FR" sz="1800" dirty="0" err="1"/>
              <a:t>tasks</a:t>
            </a:r>
            <a:r>
              <a:rPr lang="fr-FR" sz="1800" dirty="0"/>
              <a:t> 1and 2, </a:t>
            </a:r>
            <a:r>
              <a:rPr lang="fr-FR" sz="1800" dirty="0" err="1"/>
              <a:t>considering</a:t>
            </a:r>
            <a:r>
              <a:rPr lang="fr-FR" sz="1800" dirty="0"/>
              <a:t> La Crau surface and </a:t>
            </a:r>
            <a:r>
              <a:rPr lang="fr-FR" sz="1800" dirty="0" err="1"/>
              <a:t>atmosphere</a:t>
            </a:r>
            <a:r>
              <a:rPr lang="fr-FR" sz="1800" dirty="0"/>
              <a:t> </a:t>
            </a:r>
            <a:r>
              <a:rPr lang="fr-FR" sz="1800" dirty="0" err="1"/>
              <a:t>optical</a:t>
            </a:r>
            <a:r>
              <a:rPr lang="fr-FR" sz="1800" dirty="0"/>
              <a:t> </a:t>
            </a:r>
            <a:r>
              <a:rPr lang="fr-FR" sz="1800"/>
              <a:t>properties</a:t>
            </a:r>
            <a:endParaRPr lang="en-IT" sz="1800" dirty="0"/>
          </a:p>
          <a:p>
            <a:pPr>
              <a:buFont typeface="Arial" panose="020B0604020202020204" pitchFamily="34" charset="0"/>
              <a:buChar char="•"/>
            </a:pPr>
            <a:r>
              <a:rPr lang="en-IT" sz="1800" dirty="0"/>
              <a:t>Making some simplified assumptions (Lambertian Surface, Nadir viewing)</a:t>
            </a:r>
          </a:p>
          <a:p>
            <a:pPr>
              <a:buFont typeface="Arial" panose="020B0604020202020204" pitchFamily="34" charset="0"/>
              <a:buChar char="•"/>
            </a:pPr>
            <a:r>
              <a:rPr lang="en-IT" sz="1800" dirty="0"/>
              <a:t>By using known quantities for atmospheric profiles (ECMWF data), surface emissivity DB from 1991 and </a:t>
            </a:r>
            <a:r>
              <a:rPr lang="fr-FR" sz="1800" dirty="0" err="1"/>
              <a:t>simulated</a:t>
            </a:r>
            <a:r>
              <a:rPr lang="fr-FR" sz="1800" dirty="0"/>
              <a:t> r</a:t>
            </a:r>
            <a:r>
              <a:rPr lang="en-IT" sz="1800" dirty="0"/>
              <a:t>adiometer measurements L</a:t>
            </a:r>
            <a:r>
              <a:rPr lang="en-IT" sz="1800" baseline="-25000" dirty="0"/>
              <a:t>TOA</a:t>
            </a:r>
            <a:r>
              <a:rPr lang="en-IT" sz="1800" dirty="0"/>
              <a:t> can be estimated and a sensitivity study by introducing uncertainty terms performed.</a:t>
            </a:r>
            <a:endParaRPr lang="en-IT" sz="1800" baseline="-25000" dirty="0"/>
          </a:p>
          <a:p>
            <a:pPr>
              <a:buFont typeface="Arial" panose="020B0604020202020204" pitchFamily="34" charset="0"/>
              <a:buChar char="•"/>
            </a:pPr>
            <a:r>
              <a:rPr lang="en-IT" sz="1800" dirty="0">
                <a:solidFill>
                  <a:srgbClr val="FF0000"/>
                </a:solidFill>
              </a:rPr>
              <a:t>First test runs show that the main impact on TOA Brightness Temperature is the uncertainty on the ground emissivity. Uncertainties on the atmospheric profiles is an issue but of lesser impact.</a:t>
            </a:r>
          </a:p>
          <a:p>
            <a:pPr>
              <a:buFont typeface="Arial" panose="020B0604020202020204" pitchFamily="34" charset="0"/>
              <a:buChar char="•"/>
            </a:pPr>
            <a:r>
              <a:rPr lang="en-IT" sz="1800" dirty="0"/>
              <a:t>Test runs were done for simulated data representing all months and uncertainty decreases significantly for ‘wet’ months</a:t>
            </a:r>
          </a:p>
        </p:txBody>
      </p:sp>
      <p:sp>
        <p:nvSpPr>
          <p:cNvPr id="3" name="Title 2">
            <a:extLst>
              <a:ext uri="{FF2B5EF4-FFF2-40B4-BE49-F238E27FC236}">
                <a16:creationId xmlns:a16="http://schemas.microsoft.com/office/drawing/2014/main" id="{ED82ABD5-6DCA-01C6-6334-3B67BA776623}"/>
              </a:ext>
            </a:extLst>
          </p:cNvPr>
          <p:cNvSpPr>
            <a:spLocks noGrp="1"/>
          </p:cNvSpPr>
          <p:nvPr>
            <p:ph type="title"/>
          </p:nvPr>
        </p:nvSpPr>
        <p:spPr/>
        <p:txBody>
          <a:bodyPr/>
          <a:lstStyle/>
          <a:p>
            <a:r>
              <a:rPr lang="en-IT" dirty="0"/>
              <a:t>Preliminary CNES study at La Crau</a:t>
            </a:r>
          </a:p>
        </p:txBody>
      </p:sp>
      <p:sp>
        <p:nvSpPr>
          <p:cNvPr id="4" name="Rectangle à coins arrondis 19">
            <a:extLst>
              <a:ext uri="{FF2B5EF4-FFF2-40B4-BE49-F238E27FC236}">
                <a16:creationId xmlns:a16="http://schemas.microsoft.com/office/drawing/2014/main" id="{23D11688-D948-F854-260A-68DD1D97CCB3}"/>
              </a:ext>
            </a:extLst>
          </p:cNvPr>
          <p:cNvSpPr/>
          <p:nvPr/>
        </p:nvSpPr>
        <p:spPr>
          <a:xfrm>
            <a:off x="9418930" y="2223154"/>
            <a:ext cx="2448837" cy="3908806"/>
          </a:xfrm>
          <a:prstGeom prst="roundRect">
            <a:avLst>
              <a:gd name="adj" fmla="val 10042"/>
            </a:avLst>
          </a:prstGeom>
          <a:solidFill>
            <a:srgbClr val="68DFE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a:extLst>
              <a:ext uri="{FF2B5EF4-FFF2-40B4-BE49-F238E27FC236}">
                <a16:creationId xmlns:a16="http://schemas.microsoft.com/office/drawing/2014/main" id="{D62DB2C0-6320-9D97-77A2-96F96DF897C9}"/>
              </a:ext>
            </a:extLst>
          </p:cNvPr>
          <p:cNvSpPr txBox="1">
            <a:spLocks/>
          </p:cNvSpPr>
          <p:nvPr/>
        </p:nvSpPr>
        <p:spPr>
          <a:xfrm>
            <a:off x="12613182" y="6595101"/>
            <a:ext cx="242053" cy="184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15C832-BA88-44B2-B74D-EBDA7A9ACE5F}" type="slidenum">
              <a:rPr lang="fr-FR" smtClean="0"/>
              <a:pPr/>
              <a:t>7</a:t>
            </a:fld>
            <a:endParaRPr lang="fr-FR" dirty="0"/>
          </a:p>
        </p:txBody>
      </p:sp>
      <p:grpSp>
        <p:nvGrpSpPr>
          <p:cNvPr id="6" name="Groupe 6">
            <a:extLst>
              <a:ext uri="{FF2B5EF4-FFF2-40B4-BE49-F238E27FC236}">
                <a16:creationId xmlns:a16="http://schemas.microsoft.com/office/drawing/2014/main" id="{D21C9ADA-DCC3-BB04-47E2-32038CB76928}"/>
              </a:ext>
            </a:extLst>
          </p:cNvPr>
          <p:cNvGrpSpPr/>
          <p:nvPr/>
        </p:nvGrpSpPr>
        <p:grpSpPr>
          <a:xfrm>
            <a:off x="10458589" y="4646940"/>
            <a:ext cx="914402" cy="1485020"/>
            <a:chOff x="2232786" y="3324915"/>
            <a:chExt cx="1029013" cy="1057765"/>
          </a:xfrm>
        </p:grpSpPr>
        <p:sp>
          <p:nvSpPr>
            <p:cNvPr id="7" name="Rectangle 28">
              <a:extLst>
                <a:ext uri="{FF2B5EF4-FFF2-40B4-BE49-F238E27FC236}">
                  <a16:creationId xmlns:a16="http://schemas.microsoft.com/office/drawing/2014/main" id="{20FBF4EE-F60B-5F54-B997-9D267909E186}"/>
                </a:ext>
              </a:extLst>
            </p:cNvPr>
            <p:cNvSpPr>
              <a:spLocks noChangeArrowheads="1"/>
            </p:cNvSpPr>
            <p:nvPr/>
          </p:nvSpPr>
          <p:spPr bwMode="auto">
            <a:xfrm>
              <a:off x="3179398" y="3446055"/>
              <a:ext cx="36513" cy="936625"/>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8" name="Rectangle 29">
              <a:extLst>
                <a:ext uri="{FF2B5EF4-FFF2-40B4-BE49-F238E27FC236}">
                  <a16:creationId xmlns:a16="http://schemas.microsoft.com/office/drawing/2014/main" id="{1B1FF3DB-C53C-8D3B-D896-FDFDD245F17B}"/>
                </a:ext>
              </a:extLst>
            </p:cNvPr>
            <p:cNvSpPr>
              <a:spLocks noChangeArrowheads="1"/>
            </p:cNvSpPr>
            <p:nvPr/>
          </p:nvSpPr>
          <p:spPr bwMode="auto">
            <a:xfrm rot="18319712">
              <a:off x="3109852" y="3370797"/>
              <a:ext cx="197830" cy="10606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9" name="Line 37">
              <a:extLst>
                <a:ext uri="{FF2B5EF4-FFF2-40B4-BE49-F238E27FC236}">
                  <a16:creationId xmlns:a16="http://schemas.microsoft.com/office/drawing/2014/main" id="{E0723740-FFFA-BD53-4B89-86F3E3AC0042}"/>
                </a:ext>
              </a:extLst>
            </p:cNvPr>
            <p:cNvSpPr>
              <a:spLocks noChangeShapeType="1"/>
            </p:cNvSpPr>
            <p:nvPr/>
          </p:nvSpPr>
          <p:spPr bwMode="auto">
            <a:xfrm flipH="1">
              <a:off x="2232786" y="3446055"/>
              <a:ext cx="948198" cy="936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pic>
        <p:nvPicPr>
          <p:cNvPr id="10" name="Picture 121" descr="r69_9_pleiadesimagery_services">
            <a:extLst>
              <a:ext uri="{FF2B5EF4-FFF2-40B4-BE49-F238E27FC236}">
                <a16:creationId xmlns:a16="http://schemas.microsoft.com/office/drawing/2014/main" id="{8AB29756-845E-84DA-B208-6E0C19D939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0610922">
            <a:off x="9998213" y="1159177"/>
            <a:ext cx="920751" cy="549276"/>
          </a:xfrm>
          <a:prstGeom prst="rect">
            <a:avLst/>
          </a:prstGeom>
          <a:noFill/>
          <a:extLst>
            <a:ext uri="{909E8E84-426E-40DD-AFC4-6F175D3DCCD1}">
              <a14:hiddenFill xmlns:a14="http://schemas.microsoft.com/office/drawing/2010/main">
                <a:solidFill>
                  <a:srgbClr val="FFFFFF"/>
                </a:solidFill>
              </a14:hiddenFill>
            </a:ext>
          </a:extLst>
        </p:spPr>
      </p:pic>
      <p:sp>
        <p:nvSpPr>
          <p:cNvPr id="11" name="Line 37">
            <a:extLst>
              <a:ext uri="{FF2B5EF4-FFF2-40B4-BE49-F238E27FC236}">
                <a16:creationId xmlns:a16="http://schemas.microsoft.com/office/drawing/2014/main" id="{8B6DAB13-3E8A-806B-B038-AF8E223ED759}"/>
              </a:ext>
            </a:extLst>
          </p:cNvPr>
          <p:cNvSpPr>
            <a:spLocks noChangeShapeType="1"/>
          </p:cNvSpPr>
          <p:nvPr/>
        </p:nvSpPr>
        <p:spPr bwMode="auto">
          <a:xfrm>
            <a:off x="10458588" y="1728376"/>
            <a:ext cx="1" cy="44035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12" name="Rectangle 11">
            <a:extLst>
              <a:ext uri="{FF2B5EF4-FFF2-40B4-BE49-F238E27FC236}">
                <a16:creationId xmlns:a16="http://schemas.microsoft.com/office/drawing/2014/main" id="{EB870BBA-EEB7-E405-D504-671D7A2E1CCB}"/>
              </a:ext>
            </a:extLst>
          </p:cNvPr>
          <p:cNvSpPr/>
          <p:nvPr/>
        </p:nvSpPr>
        <p:spPr>
          <a:xfrm>
            <a:off x="9625609" y="6131960"/>
            <a:ext cx="2073058" cy="45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ZoneTexte 2">
                <a:extLst>
                  <a:ext uri="{FF2B5EF4-FFF2-40B4-BE49-F238E27FC236}">
                    <a16:creationId xmlns:a16="http://schemas.microsoft.com/office/drawing/2014/main" id="{04EC0F59-D565-A4ED-C276-E2AD84E15457}"/>
                  </a:ext>
                </a:extLst>
              </p:cNvPr>
              <p:cNvSpPr txBox="1"/>
              <p:nvPr/>
            </p:nvSpPr>
            <p:spPr>
              <a:xfrm>
                <a:off x="10187049" y="6131960"/>
                <a:ext cx="1052660" cy="369332"/>
              </a:xfrm>
              <a:prstGeom prst="rect">
                <a:avLst/>
              </a:prstGeom>
              <a:noFill/>
            </p:spPr>
            <p:txBody>
              <a:bodyPr wrap="none" rtlCol="0">
                <a:spAutoFit/>
              </a:bodyPr>
              <a:lstStyle/>
              <a:p>
                <a14:m>
                  <m:oMath xmlns:m="http://schemas.openxmlformats.org/officeDocument/2006/math">
                    <m:sSub>
                      <m:sSubPr>
                        <m:ctrlPr>
                          <a:rPr lang="fr-FR" i="1" smtClean="0">
                            <a:solidFill>
                              <a:schemeClr val="accent2"/>
                            </a:solidFill>
                            <a:latin typeface="Cambria Math" panose="02040503050406030204" pitchFamily="18" charset="0"/>
                          </a:rPr>
                        </m:ctrlPr>
                      </m:sSubPr>
                      <m:e>
                        <m:r>
                          <a:rPr lang="fr-FR" b="0" i="1" smtClean="0">
                            <a:solidFill>
                              <a:schemeClr val="accent2"/>
                            </a:solidFill>
                            <a:latin typeface="Cambria Math" panose="02040503050406030204" pitchFamily="18" charset="0"/>
                          </a:rPr>
                          <m:t>𝑇</m:t>
                        </m:r>
                      </m:e>
                      <m:sub>
                        <m:r>
                          <a:rPr lang="fr-FR" b="0" i="1" smtClean="0">
                            <a:solidFill>
                              <a:schemeClr val="accent2"/>
                            </a:solidFill>
                            <a:latin typeface="Cambria Math" panose="02040503050406030204" pitchFamily="18" charset="0"/>
                          </a:rPr>
                          <m:t>𝑠</m:t>
                        </m:r>
                      </m:sub>
                    </m:sSub>
                  </m:oMath>
                </a14:m>
                <a:r>
                  <a:rPr lang="fr-FR" b="1" dirty="0">
                    <a:solidFill>
                      <a:schemeClr val="accent2"/>
                    </a:solidFill>
                  </a:rPr>
                  <a:t> , </a:t>
                </a:r>
                <a14:m>
                  <m:oMath xmlns:m="http://schemas.openxmlformats.org/officeDocument/2006/math">
                    <m:r>
                      <a:rPr lang="fr-FR" b="1" i="1" smtClean="0">
                        <a:solidFill>
                          <a:schemeClr val="accent2"/>
                        </a:solidFill>
                        <a:latin typeface="Cambria Math" panose="02040503050406030204" pitchFamily="18" charset="0"/>
                      </a:rPr>
                      <m:t>𝝐</m:t>
                    </m:r>
                    <m:d>
                      <m:dPr>
                        <m:ctrlPr>
                          <a:rPr lang="fr-FR" b="1" i="1" smtClean="0">
                            <a:solidFill>
                              <a:schemeClr val="accent2"/>
                            </a:solidFill>
                            <a:latin typeface="Cambria Math" panose="02040503050406030204" pitchFamily="18" charset="0"/>
                          </a:rPr>
                        </m:ctrlPr>
                      </m:dPr>
                      <m:e>
                        <m:r>
                          <a:rPr lang="fr-FR" b="1" i="1" smtClean="0">
                            <a:solidFill>
                              <a:schemeClr val="accent2"/>
                            </a:solidFill>
                            <a:latin typeface="Cambria Math" panose="02040503050406030204" pitchFamily="18" charset="0"/>
                          </a:rPr>
                          <m:t>𝝀</m:t>
                        </m:r>
                      </m:e>
                    </m:d>
                  </m:oMath>
                </a14:m>
                <a:endParaRPr lang="fr-FR" b="1" dirty="0">
                  <a:solidFill>
                    <a:schemeClr val="accent2"/>
                  </a:solidFill>
                </a:endParaRPr>
              </a:p>
            </p:txBody>
          </p:sp>
        </mc:Choice>
        <mc:Fallback xmlns="">
          <p:sp>
            <p:nvSpPr>
              <p:cNvPr id="13" name="ZoneTexte 2">
                <a:extLst>
                  <a:ext uri="{FF2B5EF4-FFF2-40B4-BE49-F238E27FC236}">
                    <a16:creationId xmlns:a16="http://schemas.microsoft.com/office/drawing/2014/main" id="{04EC0F59-D565-A4ED-C276-E2AD84E15457}"/>
                  </a:ext>
                </a:extLst>
              </p:cNvPr>
              <p:cNvSpPr txBox="1">
                <a:spLocks noRot="1" noChangeAspect="1" noMove="1" noResize="1" noEditPoints="1" noAdjustHandles="1" noChangeArrowheads="1" noChangeShapeType="1" noTextEdit="1"/>
              </p:cNvSpPr>
              <p:nvPr/>
            </p:nvSpPr>
            <p:spPr>
              <a:xfrm>
                <a:off x="10187049" y="6131960"/>
                <a:ext cx="1052660" cy="369332"/>
              </a:xfrm>
              <a:prstGeom prst="rect">
                <a:avLst/>
              </a:prstGeom>
              <a:blipFill>
                <a:blip r:embed="rId3"/>
                <a:stretch>
                  <a:fillRect t="-3333" b="-3333"/>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4" name="ZoneTexte 5">
                <a:extLst>
                  <a:ext uri="{FF2B5EF4-FFF2-40B4-BE49-F238E27FC236}">
                    <a16:creationId xmlns:a16="http://schemas.microsoft.com/office/drawing/2014/main" id="{D53722F9-55FD-CDC3-DD52-53F4946BCD12}"/>
                  </a:ext>
                </a:extLst>
              </p:cNvPr>
              <p:cNvSpPr txBox="1"/>
              <p:nvPr/>
            </p:nvSpPr>
            <p:spPr>
              <a:xfrm>
                <a:off x="10458588" y="2860676"/>
                <a:ext cx="1024255" cy="974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fr-FR" b="1" i="1" smtClean="0">
                              <a:solidFill>
                                <a:schemeClr val="accent1"/>
                              </a:solidFill>
                              <a:latin typeface="Cambria Math" panose="02040503050406030204" pitchFamily="18" charset="0"/>
                              <a:sym typeface="Wingdings" panose="05000000000000000000" pitchFamily="2" charset="2"/>
                            </a:rPr>
                          </m:ctrlPr>
                        </m:sSubSupPr>
                        <m:e>
                          <m:r>
                            <a:rPr lang="fr-FR" b="1" i="1">
                              <a:solidFill>
                                <a:schemeClr val="accent1"/>
                              </a:solidFill>
                              <a:latin typeface="Cambria Math" panose="02040503050406030204" pitchFamily="18" charset="0"/>
                              <a:sym typeface="Wingdings" panose="05000000000000000000" pitchFamily="2" charset="2"/>
                            </a:rPr>
                            <m:t>𝑳</m:t>
                          </m:r>
                        </m:e>
                        <m:sub>
                          <m:r>
                            <a:rPr lang="fr-FR" b="1" i="1">
                              <a:solidFill>
                                <a:schemeClr val="accent1"/>
                              </a:solidFill>
                              <a:latin typeface="Cambria Math" panose="02040503050406030204" pitchFamily="18" charset="0"/>
                              <a:sym typeface="Wingdings" panose="05000000000000000000" pitchFamily="2" charset="2"/>
                            </a:rPr>
                            <m:t>𝒂𝒕𝒎</m:t>
                          </m:r>
                        </m:sub>
                        <m:sup>
                          <m:r>
                            <a:rPr lang="fr-FR" b="1" i="1">
                              <a:solidFill>
                                <a:schemeClr val="accent1"/>
                              </a:solidFill>
                              <a:latin typeface="Cambria Math" panose="02040503050406030204" pitchFamily="18" charset="0"/>
                              <a:sym typeface="Wingdings" panose="05000000000000000000" pitchFamily="2" charset="2"/>
                            </a:rPr>
                            <m:t>↑</m:t>
                          </m:r>
                        </m:sup>
                      </m:sSubSup>
                      <m:d>
                        <m:dPr>
                          <m:ctrlPr>
                            <a:rPr lang="fr-FR" b="1" i="1">
                              <a:solidFill>
                                <a:schemeClr val="accent1"/>
                              </a:solidFill>
                              <a:latin typeface="Cambria Math" panose="02040503050406030204" pitchFamily="18" charset="0"/>
                              <a:sym typeface="Wingdings" panose="05000000000000000000" pitchFamily="2" charset="2"/>
                            </a:rPr>
                          </m:ctrlPr>
                        </m:dPr>
                        <m:e>
                          <m:r>
                            <a:rPr lang="fr-FR" b="1" i="1">
                              <a:solidFill>
                                <a:schemeClr val="accent1"/>
                              </a:solidFill>
                              <a:latin typeface="Cambria Math" panose="02040503050406030204" pitchFamily="18" charset="0"/>
                              <a:sym typeface="Wingdings" panose="05000000000000000000" pitchFamily="2" charset="2"/>
                            </a:rPr>
                            <m:t>𝝀</m:t>
                          </m:r>
                        </m:e>
                      </m:d>
                    </m:oMath>
                    <m:oMath xmlns:m="http://schemas.openxmlformats.org/officeDocument/2006/math">
                      <m:sSubSup>
                        <m:sSubSupPr>
                          <m:ctrlPr>
                            <a:rPr lang="fr-FR" b="1" i="1">
                              <a:solidFill>
                                <a:schemeClr val="accent1"/>
                              </a:solidFill>
                              <a:latin typeface="Cambria Math" panose="02040503050406030204" pitchFamily="18" charset="0"/>
                            </a:rPr>
                          </m:ctrlPr>
                        </m:sSubSupPr>
                        <m:e>
                          <m:r>
                            <a:rPr lang="fr-FR" b="1" i="1">
                              <a:solidFill>
                                <a:schemeClr val="accent1"/>
                              </a:solidFill>
                              <a:latin typeface="Cambria Math" panose="02040503050406030204" pitchFamily="18" charset="0"/>
                            </a:rPr>
                            <m:t>𝑳</m:t>
                          </m:r>
                        </m:e>
                        <m:sub>
                          <m:r>
                            <a:rPr lang="fr-FR" b="1" i="1">
                              <a:solidFill>
                                <a:schemeClr val="accent1"/>
                              </a:solidFill>
                              <a:latin typeface="Cambria Math" panose="02040503050406030204" pitchFamily="18" charset="0"/>
                            </a:rPr>
                            <m:t>𝒂𝒕𝒎</m:t>
                          </m:r>
                        </m:sub>
                        <m:sup>
                          <m:r>
                            <a:rPr lang="fr-FR" b="1" i="1">
                              <a:solidFill>
                                <a:schemeClr val="accent1"/>
                              </a:solidFill>
                              <a:latin typeface="Cambria Math" panose="02040503050406030204" pitchFamily="18" charset="0"/>
                            </a:rPr>
                            <m:t>↓</m:t>
                          </m:r>
                        </m:sup>
                      </m:sSubSup>
                      <m:d>
                        <m:dPr>
                          <m:ctrlPr>
                            <a:rPr lang="fr-FR" b="1" i="1">
                              <a:solidFill>
                                <a:schemeClr val="accent1"/>
                              </a:solidFill>
                              <a:latin typeface="Cambria Math" panose="02040503050406030204" pitchFamily="18" charset="0"/>
                              <a:sym typeface="Wingdings" panose="05000000000000000000" pitchFamily="2" charset="2"/>
                            </a:rPr>
                          </m:ctrlPr>
                        </m:dPr>
                        <m:e>
                          <m:r>
                            <a:rPr lang="fr-FR" b="1" i="1">
                              <a:solidFill>
                                <a:schemeClr val="accent1"/>
                              </a:solidFill>
                              <a:latin typeface="Cambria Math" panose="02040503050406030204" pitchFamily="18" charset="0"/>
                              <a:sym typeface="Wingdings" panose="05000000000000000000" pitchFamily="2" charset="2"/>
                            </a:rPr>
                            <m:t>𝝀</m:t>
                          </m:r>
                        </m:e>
                      </m:d>
                    </m:oMath>
                    <m:oMath xmlns:m="http://schemas.openxmlformats.org/officeDocument/2006/math">
                      <m:sSup>
                        <m:sSupPr>
                          <m:ctrlPr>
                            <a:rPr lang="fr-FR" b="1" i="1">
                              <a:solidFill>
                                <a:schemeClr val="accent1"/>
                              </a:solidFill>
                              <a:latin typeface="Cambria Math" panose="02040503050406030204" pitchFamily="18" charset="0"/>
                            </a:rPr>
                          </m:ctrlPr>
                        </m:sSupPr>
                        <m:e>
                          <m:r>
                            <a:rPr lang="fr-FR" b="1" i="1">
                              <a:solidFill>
                                <a:schemeClr val="accent1"/>
                              </a:solidFill>
                              <a:latin typeface="Cambria Math" panose="02040503050406030204" pitchFamily="18" charset="0"/>
                            </a:rPr>
                            <m:t>𝝉</m:t>
                          </m:r>
                        </m:e>
                        <m:sup>
                          <m:r>
                            <a:rPr lang="fr-FR" b="1" i="1">
                              <a:solidFill>
                                <a:schemeClr val="accent1"/>
                              </a:solidFill>
                              <a:latin typeface="Cambria Math" panose="02040503050406030204" pitchFamily="18" charset="0"/>
                            </a:rPr>
                            <m:t>↑</m:t>
                          </m:r>
                        </m:sup>
                      </m:sSup>
                      <m:d>
                        <m:dPr>
                          <m:ctrlPr>
                            <a:rPr lang="fr-FR" b="1" i="1">
                              <a:solidFill>
                                <a:schemeClr val="accent1"/>
                              </a:solidFill>
                              <a:latin typeface="Cambria Math" panose="02040503050406030204" pitchFamily="18" charset="0"/>
                              <a:sym typeface="Wingdings" panose="05000000000000000000" pitchFamily="2" charset="2"/>
                            </a:rPr>
                          </m:ctrlPr>
                        </m:dPr>
                        <m:e>
                          <m:r>
                            <a:rPr lang="fr-FR" b="1" i="1">
                              <a:solidFill>
                                <a:schemeClr val="accent1"/>
                              </a:solidFill>
                              <a:latin typeface="Cambria Math" panose="02040503050406030204" pitchFamily="18" charset="0"/>
                              <a:sym typeface="Wingdings" panose="05000000000000000000" pitchFamily="2" charset="2"/>
                            </a:rPr>
                            <m:t>𝝀</m:t>
                          </m:r>
                        </m:e>
                      </m:d>
                    </m:oMath>
                  </m:oMathPara>
                </a14:m>
                <a:endParaRPr lang="fr-FR" b="1" dirty="0">
                  <a:solidFill>
                    <a:schemeClr val="accent1"/>
                  </a:solidFill>
                </a:endParaRPr>
              </a:p>
            </p:txBody>
          </p:sp>
        </mc:Choice>
        <mc:Fallback xmlns="">
          <p:sp>
            <p:nvSpPr>
              <p:cNvPr id="14" name="ZoneTexte 5">
                <a:extLst>
                  <a:ext uri="{FF2B5EF4-FFF2-40B4-BE49-F238E27FC236}">
                    <a16:creationId xmlns:a16="http://schemas.microsoft.com/office/drawing/2014/main" id="{D53722F9-55FD-CDC3-DD52-53F4946BCD12}"/>
                  </a:ext>
                </a:extLst>
              </p:cNvPr>
              <p:cNvSpPr txBox="1">
                <a:spLocks noRot="1" noChangeAspect="1" noMove="1" noResize="1" noEditPoints="1" noAdjustHandles="1" noChangeArrowheads="1" noChangeShapeType="1" noTextEdit="1"/>
              </p:cNvSpPr>
              <p:nvPr/>
            </p:nvSpPr>
            <p:spPr>
              <a:xfrm>
                <a:off x="10458588" y="2860676"/>
                <a:ext cx="1024255" cy="974498"/>
              </a:xfrm>
              <a:prstGeom prst="rect">
                <a:avLst/>
              </a:prstGeom>
              <a:blipFill>
                <a:blip r:embed="rId4"/>
                <a:stretch>
                  <a:fillRect/>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5" name="ZoneTexte 9">
                <a:extLst>
                  <a:ext uri="{FF2B5EF4-FFF2-40B4-BE49-F238E27FC236}">
                    <a16:creationId xmlns:a16="http://schemas.microsoft.com/office/drawing/2014/main" id="{44364BC0-125D-6FA3-65B5-8904E8E15FE8}"/>
                  </a:ext>
                </a:extLst>
              </p:cNvPr>
              <p:cNvSpPr txBox="1"/>
              <p:nvPr/>
            </p:nvSpPr>
            <p:spPr>
              <a:xfrm>
                <a:off x="11392273" y="4557025"/>
                <a:ext cx="13521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1" i="1" smtClean="0">
                              <a:solidFill>
                                <a:schemeClr val="accent3">
                                  <a:lumMod val="50000"/>
                                </a:schemeClr>
                              </a:solidFill>
                              <a:latin typeface="Cambria Math" panose="02040503050406030204" pitchFamily="18" charset="0"/>
                            </a:rPr>
                          </m:ctrlPr>
                        </m:sSubPr>
                        <m:e>
                          <m:r>
                            <a:rPr lang="fr-FR" b="1" i="1" smtClean="0">
                              <a:solidFill>
                                <a:schemeClr val="accent3">
                                  <a:lumMod val="50000"/>
                                </a:schemeClr>
                              </a:solidFill>
                              <a:latin typeface="Cambria Math" panose="02040503050406030204" pitchFamily="18" charset="0"/>
                            </a:rPr>
                            <m:t>𝑳</m:t>
                          </m:r>
                        </m:e>
                        <m:sub>
                          <m:r>
                            <a:rPr lang="fr-FR" b="1" i="1" smtClean="0">
                              <a:solidFill>
                                <a:schemeClr val="accent3">
                                  <a:lumMod val="50000"/>
                                </a:schemeClr>
                              </a:solidFill>
                              <a:latin typeface="Cambria Math" panose="02040503050406030204" pitchFamily="18" charset="0"/>
                            </a:rPr>
                            <m:t>𝒓𝒂𝒅𝒊𝒐𝒎𝒆𝒕𝒆𝒓</m:t>
                          </m:r>
                        </m:sub>
                      </m:sSub>
                    </m:oMath>
                  </m:oMathPara>
                </a14:m>
                <a:endParaRPr lang="fr-FR" b="1" dirty="0">
                  <a:solidFill>
                    <a:schemeClr val="accent3">
                      <a:lumMod val="50000"/>
                    </a:schemeClr>
                  </a:solidFill>
                </a:endParaRPr>
              </a:p>
            </p:txBody>
          </p:sp>
        </mc:Choice>
        <mc:Fallback xmlns="">
          <p:sp>
            <p:nvSpPr>
              <p:cNvPr id="15" name="ZoneTexte 9">
                <a:extLst>
                  <a:ext uri="{FF2B5EF4-FFF2-40B4-BE49-F238E27FC236}">
                    <a16:creationId xmlns:a16="http://schemas.microsoft.com/office/drawing/2014/main" id="{44364BC0-125D-6FA3-65B5-8904E8E15FE8}"/>
                  </a:ext>
                </a:extLst>
              </p:cNvPr>
              <p:cNvSpPr txBox="1">
                <a:spLocks noRot="1" noChangeAspect="1" noMove="1" noResize="1" noEditPoints="1" noAdjustHandles="1" noChangeArrowheads="1" noChangeShapeType="1" noTextEdit="1"/>
              </p:cNvSpPr>
              <p:nvPr/>
            </p:nvSpPr>
            <p:spPr>
              <a:xfrm>
                <a:off x="11392273" y="4557025"/>
                <a:ext cx="1352101" cy="369332"/>
              </a:xfrm>
              <a:prstGeom prst="rect">
                <a:avLst/>
              </a:prstGeom>
              <a:blipFill>
                <a:blip r:embed="rId5"/>
                <a:stretch>
                  <a:fillRect/>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6" name="ZoneTexte 10">
                <a:extLst>
                  <a:ext uri="{FF2B5EF4-FFF2-40B4-BE49-F238E27FC236}">
                    <a16:creationId xmlns:a16="http://schemas.microsoft.com/office/drawing/2014/main" id="{6CCDF238-C96B-BC9D-379D-7CEE3EBA5034}"/>
                  </a:ext>
                </a:extLst>
              </p:cNvPr>
              <p:cNvSpPr txBox="1"/>
              <p:nvPr/>
            </p:nvSpPr>
            <p:spPr>
              <a:xfrm>
                <a:off x="10402222" y="1850085"/>
                <a:ext cx="1041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𝐿</m:t>
                          </m:r>
                        </m:e>
                        <m:sub>
                          <m:r>
                            <a:rPr lang="fr-FR" b="0" i="1" smtClean="0">
                              <a:latin typeface="Cambria Math" panose="02040503050406030204" pitchFamily="18" charset="0"/>
                            </a:rPr>
                            <m:t>𝑇𝑂𝐴</m:t>
                          </m:r>
                        </m:sub>
                      </m:sSub>
                      <m:d>
                        <m:dPr>
                          <m:ctrlPr>
                            <a:rPr lang="fr-FR" b="0" i="1" smtClean="0">
                              <a:latin typeface="Cambria Math" panose="02040503050406030204" pitchFamily="18" charset="0"/>
                            </a:rPr>
                          </m:ctrlPr>
                        </m:dPr>
                        <m:e>
                          <m:r>
                            <a:rPr lang="fr-FR" b="0" i="1" smtClean="0">
                              <a:latin typeface="Cambria Math" panose="02040503050406030204" pitchFamily="18" charset="0"/>
                            </a:rPr>
                            <m:t>𝜆</m:t>
                          </m:r>
                        </m:e>
                      </m:d>
                    </m:oMath>
                  </m:oMathPara>
                </a14:m>
                <a:endParaRPr lang="fr-FR" dirty="0"/>
              </a:p>
            </p:txBody>
          </p:sp>
        </mc:Choice>
        <mc:Fallback xmlns="">
          <p:sp>
            <p:nvSpPr>
              <p:cNvPr id="16" name="ZoneTexte 10">
                <a:extLst>
                  <a:ext uri="{FF2B5EF4-FFF2-40B4-BE49-F238E27FC236}">
                    <a16:creationId xmlns:a16="http://schemas.microsoft.com/office/drawing/2014/main" id="{6CCDF238-C96B-BC9D-379D-7CEE3EBA5034}"/>
                  </a:ext>
                </a:extLst>
              </p:cNvPr>
              <p:cNvSpPr txBox="1">
                <a:spLocks noRot="1" noChangeAspect="1" noMove="1" noResize="1" noEditPoints="1" noAdjustHandles="1" noChangeArrowheads="1" noChangeShapeType="1" noTextEdit="1"/>
              </p:cNvSpPr>
              <p:nvPr/>
            </p:nvSpPr>
            <p:spPr>
              <a:xfrm>
                <a:off x="10402222" y="1850085"/>
                <a:ext cx="1041632" cy="369332"/>
              </a:xfrm>
              <a:prstGeom prst="rect">
                <a:avLst/>
              </a:prstGeom>
              <a:blipFill>
                <a:blip r:embed="rId6"/>
                <a:stretch>
                  <a:fillRect/>
                </a:stretch>
              </a:blipFill>
            </p:spPr>
            <p:txBody>
              <a:bodyPr/>
              <a:lstStyle/>
              <a:p>
                <a:r>
                  <a:rPr lang="en-IT">
                    <a:noFill/>
                  </a:rPr>
                  <a:t> </a:t>
                </a:r>
              </a:p>
            </p:txBody>
          </p:sp>
        </mc:Fallback>
      </mc:AlternateContent>
    </p:spTree>
    <p:extLst>
      <p:ext uri="{BB962C8B-B14F-4D97-AF65-F5344CB8AC3E}">
        <p14:creationId xmlns:p14="http://schemas.microsoft.com/office/powerpoint/2010/main" val="426563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96DBBD-70D4-A222-94A5-1C88AA32EFA9}"/>
              </a:ext>
            </a:extLst>
          </p:cNvPr>
          <p:cNvSpPr>
            <a:spLocks noGrp="1"/>
          </p:cNvSpPr>
          <p:nvPr>
            <p:ph type="body" idx="1"/>
          </p:nvPr>
        </p:nvSpPr>
        <p:spPr>
          <a:xfrm>
            <a:off x="264216" y="1350687"/>
            <a:ext cx="11495400" cy="4662871"/>
          </a:xfrm>
        </p:spPr>
        <p:txBody>
          <a:bodyPr/>
          <a:lstStyle/>
          <a:p>
            <a:pPr>
              <a:buFont typeface="Arial" panose="020B0604020202020204" pitchFamily="34" charset="0"/>
              <a:buChar char="•"/>
            </a:pPr>
            <a:r>
              <a:rPr lang="en-IT" sz="1800" dirty="0"/>
              <a:t>The RMSE (-&gt; uncertainty) is ~1-1.5% of L</a:t>
            </a:r>
            <a:r>
              <a:rPr lang="en-IT" sz="1800" baseline="-25000" dirty="0"/>
              <a:t>TOA</a:t>
            </a:r>
            <a:r>
              <a:rPr lang="en-IT" sz="1800" dirty="0"/>
              <a:t> translating to 0.5-1K of BT</a:t>
            </a:r>
            <a:r>
              <a:rPr lang="en-IT" sz="1800" baseline="-25000" dirty="0"/>
              <a:t>TOA</a:t>
            </a:r>
            <a:r>
              <a:rPr lang="en-IT" sz="1800" dirty="0"/>
              <a:t> </a:t>
            </a:r>
          </a:p>
          <a:p>
            <a:pPr marL="50800" indent="0">
              <a:buNone/>
            </a:pPr>
            <a:endParaRPr lang="en-IT" sz="1800" dirty="0"/>
          </a:p>
        </p:txBody>
      </p:sp>
      <p:sp>
        <p:nvSpPr>
          <p:cNvPr id="3" name="Title 2">
            <a:extLst>
              <a:ext uri="{FF2B5EF4-FFF2-40B4-BE49-F238E27FC236}">
                <a16:creationId xmlns:a16="http://schemas.microsoft.com/office/drawing/2014/main" id="{ED1A772A-8C72-5FEF-985B-73C6C9BBDB11}"/>
              </a:ext>
            </a:extLst>
          </p:cNvPr>
          <p:cNvSpPr>
            <a:spLocks noGrp="1"/>
          </p:cNvSpPr>
          <p:nvPr>
            <p:ph type="title"/>
          </p:nvPr>
        </p:nvSpPr>
        <p:spPr/>
        <p:txBody>
          <a:bodyPr/>
          <a:lstStyle/>
          <a:p>
            <a:r>
              <a:rPr lang="en-IT" dirty="0"/>
              <a:t>Typical Uncertainties </a:t>
            </a:r>
          </a:p>
        </p:txBody>
      </p:sp>
      <p:pic>
        <p:nvPicPr>
          <p:cNvPr id="4" name="Image 2">
            <a:extLst>
              <a:ext uri="{FF2B5EF4-FFF2-40B4-BE49-F238E27FC236}">
                <a16:creationId xmlns:a16="http://schemas.microsoft.com/office/drawing/2014/main" id="{A783598C-8F01-65F6-D4EA-5F4FB8CBD829}"/>
              </a:ext>
            </a:extLst>
          </p:cNvPr>
          <p:cNvPicPr>
            <a:picLocks noChangeAspect="1"/>
          </p:cNvPicPr>
          <p:nvPr/>
        </p:nvPicPr>
        <p:blipFill rotWithShape="1">
          <a:blip r:embed="rId2">
            <a:extLst>
              <a:ext uri="{28A0092B-C50C-407E-A947-70E740481C1C}">
                <a14:useLocalDpi xmlns:a14="http://schemas.microsoft.com/office/drawing/2010/main" val="0"/>
              </a:ext>
            </a:extLst>
          </a:blip>
          <a:srcRect r="21663"/>
          <a:stretch/>
        </p:blipFill>
        <p:spPr>
          <a:xfrm>
            <a:off x="119679" y="2556696"/>
            <a:ext cx="3503197" cy="1914525"/>
          </a:xfrm>
          <a:prstGeom prst="rect">
            <a:avLst/>
          </a:prstGeom>
        </p:spPr>
      </p:pic>
      <p:pic>
        <p:nvPicPr>
          <p:cNvPr id="5" name="Image 9">
            <a:extLst>
              <a:ext uri="{FF2B5EF4-FFF2-40B4-BE49-F238E27FC236}">
                <a16:creationId xmlns:a16="http://schemas.microsoft.com/office/drawing/2014/main" id="{A8613A19-1C18-26D0-F91F-391BF303DDA4}"/>
              </a:ext>
            </a:extLst>
          </p:cNvPr>
          <p:cNvPicPr>
            <a:picLocks noChangeAspect="1"/>
          </p:cNvPicPr>
          <p:nvPr/>
        </p:nvPicPr>
        <p:blipFill rotWithShape="1">
          <a:blip r:embed="rId3">
            <a:extLst>
              <a:ext uri="{28A0092B-C50C-407E-A947-70E740481C1C}">
                <a14:useLocalDpi xmlns:a14="http://schemas.microsoft.com/office/drawing/2010/main" val="0"/>
              </a:ext>
            </a:extLst>
          </a:blip>
          <a:srcRect r="21405"/>
          <a:stretch/>
        </p:blipFill>
        <p:spPr>
          <a:xfrm>
            <a:off x="3859653" y="2556696"/>
            <a:ext cx="3514772" cy="1914525"/>
          </a:xfrm>
          <a:prstGeom prst="rect">
            <a:avLst/>
          </a:prstGeom>
        </p:spPr>
      </p:pic>
      <p:pic>
        <p:nvPicPr>
          <p:cNvPr id="6" name="Image 10">
            <a:extLst>
              <a:ext uri="{FF2B5EF4-FFF2-40B4-BE49-F238E27FC236}">
                <a16:creationId xmlns:a16="http://schemas.microsoft.com/office/drawing/2014/main" id="{C8698CFA-EA45-3466-4C52-651B85A9A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136" y="2556696"/>
            <a:ext cx="4471988" cy="1914525"/>
          </a:xfrm>
          <a:prstGeom prst="rect">
            <a:avLst/>
          </a:prstGeom>
        </p:spPr>
      </p:pic>
      <p:sp>
        <p:nvSpPr>
          <p:cNvPr id="7" name="ZoneTexte 11">
            <a:extLst>
              <a:ext uri="{FF2B5EF4-FFF2-40B4-BE49-F238E27FC236}">
                <a16:creationId xmlns:a16="http://schemas.microsoft.com/office/drawing/2014/main" id="{3A8359F2-02BF-7818-0C71-B42175035E7B}"/>
              </a:ext>
            </a:extLst>
          </p:cNvPr>
          <p:cNvSpPr txBox="1"/>
          <p:nvPr/>
        </p:nvSpPr>
        <p:spPr>
          <a:xfrm>
            <a:off x="1429213" y="2161281"/>
            <a:ext cx="1005403" cy="369332"/>
          </a:xfrm>
          <a:prstGeom prst="rect">
            <a:avLst/>
          </a:prstGeom>
          <a:noFill/>
        </p:spPr>
        <p:txBody>
          <a:bodyPr wrap="none" rtlCol="0">
            <a:spAutoFit/>
          </a:bodyPr>
          <a:lstStyle/>
          <a:p>
            <a:r>
              <a:rPr lang="fr-FR" sz="1800" dirty="0" err="1"/>
              <a:t>January</a:t>
            </a:r>
            <a:endParaRPr lang="fr-FR" sz="1800" dirty="0"/>
          </a:p>
        </p:txBody>
      </p:sp>
      <p:sp>
        <p:nvSpPr>
          <p:cNvPr id="8" name="ZoneTexte 12">
            <a:extLst>
              <a:ext uri="{FF2B5EF4-FFF2-40B4-BE49-F238E27FC236}">
                <a16:creationId xmlns:a16="http://schemas.microsoft.com/office/drawing/2014/main" id="{01302B8B-24E1-4546-76D1-028735653AEE}"/>
              </a:ext>
            </a:extLst>
          </p:cNvPr>
          <p:cNvSpPr txBox="1"/>
          <p:nvPr/>
        </p:nvSpPr>
        <p:spPr>
          <a:xfrm>
            <a:off x="5500964" y="2161281"/>
            <a:ext cx="595035" cy="369332"/>
          </a:xfrm>
          <a:prstGeom prst="rect">
            <a:avLst/>
          </a:prstGeom>
          <a:noFill/>
        </p:spPr>
        <p:txBody>
          <a:bodyPr wrap="none" rtlCol="0">
            <a:spAutoFit/>
          </a:bodyPr>
          <a:lstStyle/>
          <a:p>
            <a:r>
              <a:rPr lang="fr-FR" sz="1800" dirty="0"/>
              <a:t>July</a:t>
            </a:r>
          </a:p>
        </p:txBody>
      </p:sp>
      <p:sp>
        <p:nvSpPr>
          <p:cNvPr id="9" name="ZoneTexte 13">
            <a:extLst>
              <a:ext uri="{FF2B5EF4-FFF2-40B4-BE49-F238E27FC236}">
                <a16:creationId xmlns:a16="http://schemas.microsoft.com/office/drawing/2014/main" id="{6ED5A3B4-F8BA-C522-A5C0-9B5C74076E0F}"/>
              </a:ext>
            </a:extLst>
          </p:cNvPr>
          <p:cNvSpPr txBox="1"/>
          <p:nvPr/>
        </p:nvSpPr>
        <p:spPr>
          <a:xfrm>
            <a:off x="9324429" y="2161281"/>
            <a:ext cx="1005403" cy="369332"/>
          </a:xfrm>
          <a:prstGeom prst="rect">
            <a:avLst/>
          </a:prstGeom>
          <a:noFill/>
        </p:spPr>
        <p:txBody>
          <a:bodyPr wrap="none" rtlCol="0">
            <a:spAutoFit/>
          </a:bodyPr>
          <a:lstStyle/>
          <a:p>
            <a:r>
              <a:rPr lang="fr-FR" sz="1800" dirty="0" err="1"/>
              <a:t>October</a:t>
            </a:r>
            <a:endParaRPr lang="fr-FR" sz="1800" dirty="0"/>
          </a:p>
        </p:txBody>
      </p:sp>
      <p:pic>
        <p:nvPicPr>
          <p:cNvPr id="10" name="Image 6">
            <a:extLst>
              <a:ext uri="{FF2B5EF4-FFF2-40B4-BE49-F238E27FC236}">
                <a16:creationId xmlns:a16="http://schemas.microsoft.com/office/drawing/2014/main" id="{F97EB708-8457-BB88-7D31-2584AACD622F}"/>
              </a:ext>
            </a:extLst>
          </p:cNvPr>
          <p:cNvPicPr>
            <a:picLocks noChangeAspect="1"/>
          </p:cNvPicPr>
          <p:nvPr/>
        </p:nvPicPr>
        <p:blipFill rotWithShape="1">
          <a:blip r:embed="rId5">
            <a:extLst>
              <a:ext uri="{28A0092B-C50C-407E-A947-70E740481C1C}">
                <a14:useLocalDpi xmlns:a14="http://schemas.microsoft.com/office/drawing/2010/main" val="0"/>
              </a:ext>
            </a:extLst>
          </a:blip>
          <a:srcRect r="21348"/>
          <a:stretch/>
        </p:blipFill>
        <p:spPr>
          <a:xfrm>
            <a:off x="119679" y="4628076"/>
            <a:ext cx="3517303" cy="1914525"/>
          </a:xfrm>
          <a:prstGeom prst="rect">
            <a:avLst/>
          </a:prstGeom>
        </p:spPr>
      </p:pic>
      <p:pic>
        <p:nvPicPr>
          <p:cNvPr id="11" name="Image 7">
            <a:extLst>
              <a:ext uri="{FF2B5EF4-FFF2-40B4-BE49-F238E27FC236}">
                <a16:creationId xmlns:a16="http://schemas.microsoft.com/office/drawing/2014/main" id="{1290B067-B363-113C-3870-023B745F34E0}"/>
              </a:ext>
            </a:extLst>
          </p:cNvPr>
          <p:cNvPicPr>
            <a:picLocks noChangeAspect="1"/>
          </p:cNvPicPr>
          <p:nvPr/>
        </p:nvPicPr>
        <p:blipFill rotWithShape="1">
          <a:blip r:embed="rId6">
            <a:extLst>
              <a:ext uri="{28A0092B-C50C-407E-A947-70E740481C1C}">
                <a14:useLocalDpi xmlns:a14="http://schemas.microsoft.com/office/drawing/2010/main" val="0"/>
              </a:ext>
            </a:extLst>
          </a:blip>
          <a:srcRect r="21507"/>
          <a:stretch/>
        </p:blipFill>
        <p:spPr>
          <a:xfrm>
            <a:off x="3859653" y="4628076"/>
            <a:ext cx="3510183" cy="1914525"/>
          </a:xfrm>
          <a:prstGeom prst="rect">
            <a:avLst/>
          </a:prstGeom>
        </p:spPr>
      </p:pic>
      <p:pic>
        <p:nvPicPr>
          <p:cNvPr id="12" name="Image 8">
            <a:extLst>
              <a:ext uri="{FF2B5EF4-FFF2-40B4-BE49-F238E27FC236}">
                <a16:creationId xmlns:a16="http://schemas.microsoft.com/office/drawing/2014/main" id="{74169093-79A7-2DB9-AD96-A26B4F1D51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1136" y="4628076"/>
            <a:ext cx="4471988" cy="1914525"/>
          </a:xfrm>
          <a:prstGeom prst="rect">
            <a:avLst/>
          </a:prstGeom>
        </p:spPr>
      </p:pic>
    </p:spTree>
    <p:extLst>
      <p:ext uri="{BB962C8B-B14F-4D97-AF65-F5344CB8AC3E}">
        <p14:creationId xmlns:p14="http://schemas.microsoft.com/office/powerpoint/2010/main" val="414019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B560E1-DD0F-834E-9ABA-CCCBCA04AECD}"/>
              </a:ext>
            </a:extLst>
          </p:cNvPr>
          <p:cNvSpPr>
            <a:spLocks noGrp="1"/>
          </p:cNvSpPr>
          <p:nvPr>
            <p:ph type="body" idx="1"/>
          </p:nvPr>
        </p:nvSpPr>
        <p:spPr/>
        <p:txBody>
          <a:bodyPr/>
          <a:lstStyle/>
          <a:p>
            <a:pPr marL="50800" indent="0">
              <a:buNone/>
            </a:pPr>
            <a:r>
              <a:rPr lang="en-IT" sz="1800" dirty="0"/>
              <a:t>More analysis needs to be done to assess for:</a:t>
            </a:r>
          </a:p>
          <a:p>
            <a:pPr>
              <a:buFont typeface="Arial" panose="020B0604020202020204" pitchFamily="34" charset="0"/>
              <a:buChar char="•"/>
            </a:pPr>
            <a:r>
              <a:rPr lang="en-GB" sz="1800" dirty="0"/>
              <a:t>S</a:t>
            </a:r>
            <a:r>
              <a:rPr lang="en-IT" sz="1800" dirty="0"/>
              <a:t>patial variations of emissivity and temperature vs the different FoVs of ground radiometer and TOA sensor</a:t>
            </a:r>
          </a:p>
          <a:p>
            <a:pPr>
              <a:buFont typeface="Arial" panose="020B0604020202020204" pitchFamily="34" charset="0"/>
              <a:buChar char="•"/>
            </a:pPr>
            <a:r>
              <a:rPr lang="en-IT" sz="1800" dirty="0"/>
              <a:t>Directional effects of emissivity need to be understood and estimated better</a:t>
            </a:r>
          </a:p>
          <a:p>
            <a:pPr>
              <a:buFont typeface="Arial" panose="020B0604020202020204" pitchFamily="34" charset="0"/>
              <a:buChar char="•"/>
            </a:pPr>
            <a:r>
              <a:rPr lang="en-IT" sz="1800" dirty="0"/>
              <a:t>Environmental effects specific to La Crau site need to be understood better</a:t>
            </a:r>
          </a:p>
          <a:p>
            <a:pPr>
              <a:buFont typeface="Arial" panose="020B0604020202020204" pitchFamily="34" charset="0"/>
              <a:buChar char="•"/>
            </a:pPr>
            <a:r>
              <a:rPr lang="en-IT" sz="1800" dirty="0"/>
              <a:t>If better to have a multispectral or broad band TIR radiometer</a:t>
            </a:r>
          </a:p>
          <a:p>
            <a:pPr>
              <a:buFont typeface="Arial" panose="020B0604020202020204" pitchFamily="34" charset="0"/>
              <a:buChar char="•"/>
            </a:pPr>
            <a:r>
              <a:rPr lang="en-IT" sz="1800" dirty="0"/>
              <a:t>Need to re-characterise the emissivity at La Crau since current DB dates from 91.</a:t>
            </a:r>
          </a:p>
          <a:p>
            <a:pPr>
              <a:buFont typeface="Arial" panose="020B0604020202020204" pitchFamily="34" charset="0"/>
              <a:buChar char="•"/>
            </a:pPr>
            <a:endParaRPr lang="en-IT" sz="1800" dirty="0"/>
          </a:p>
        </p:txBody>
      </p:sp>
      <p:sp>
        <p:nvSpPr>
          <p:cNvPr id="3" name="Title 2">
            <a:extLst>
              <a:ext uri="{FF2B5EF4-FFF2-40B4-BE49-F238E27FC236}">
                <a16:creationId xmlns:a16="http://schemas.microsoft.com/office/drawing/2014/main" id="{466A660B-EC25-C48D-03E5-528C06A5432D}"/>
              </a:ext>
            </a:extLst>
          </p:cNvPr>
          <p:cNvSpPr>
            <a:spLocks noGrp="1"/>
          </p:cNvSpPr>
          <p:nvPr>
            <p:ph type="title"/>
          </p:nvPr>
        </p:nvSpPr>
        <p:spPr/>
        <p:txBody>
          <a:bodyPr/>
          <a:lstStyle/>
          <a:p>
            <a:r>
              <a:rPr lang="en-IT" dirty="0"/>
              <a:t>Next steps of CNES study</a:t>
            </a:r>
          </a:p>
        </p:txBody>
      </p:sp>
    </p:spTree>
    <p:extLst>
      <p:ext uri="{BB962C8B-B14F-4D97-AF65-F5344CB8AC3E}">
        <p14:creationId xmlns:p14="http://schemas.microsoft.com/office/powerpoint/2010/main" val="310576253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3_Dransfeld_WGCV-52_TIRCALNet_v1" id="{BD90C3A1-9CD9-044F-9261-3BA71D4E1AF6}" vid="{BC99ACD1-8A79-2240-8F65-1D6565FC1E2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ceos</Template>
  <TotalTime>51</TotalTime>
  <Words>951</Words>
  <Application>Microsoft Macintosh PowerPoint</Application>
  <PresentationFormat>Widescreen</PresentationFormat>
  <Paragraphs>107</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Cambria Math</vt:lpstr>
      <vt:lpstr>Courier New</vt:lpstr>
      <vt:lpstr>Noto Sans Symbols</vt:lpstr>
      <vt:lpstr>Wingdings</vt:lpstr>
      <vt:lpstr>ceos</vt:lpstr>
      <vt:lpstr>WGCV-52 TIRCALNet</vt:lpstr>
      <vt:lpstr>TIRCALNet Context</vt:lpstr>
      <vt:lpstr>TIRCALNet Objectives</vt:lpstr>
      <vt:lpstr>Current Limitations of LST Sites</vt:lpstr>
      <vt:lpstr>First activities for TIRCALNet</vt:lpstr>
      <vt:lpstr>PowerPoint Presentation</vt:lpstr>
      <vt:lpstr>Preliminary CNES study at La Crau</vt:lpstr>
      <vt:lpstr>Typical Uncertainties </vt:lpstr>
      <vt:lpstr>Next steps of CNES study</vt:lpstr>
      <vt:lpstr>Preliminary CNES study at La Crau</vt:lpstr>
      <vt:lpstr>Next steps towards other 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WGCV-52 Presentation Template and Guidance</dc:title>
  <dc:creator>Steffen Dransfeld</dc:creator>
  <cp:lastModifiedBy>Steffen Dransfeld</cp:lastModifiedBy>
  <cp:revision>1</cp:revision>
  <dcterms:created xsi:type="dcterms:W3CDTF">2023-05-31T15:49:39Z</dcterms:created>
  <dcterms:modified xsi:type="dcterms:W3CDTF">2023-06-06T07:31:40Z</dcterms:modified>
</cp:coreProperties>
</file>