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i6y1mwhg1uRz9Uv2cwPpzP1Ei4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7515CB-C671-49DE-B4D7-A94F3EDA5206}">
  <a:tblStyle styleId="{A27515CB-C671-49DE-B4D7-A94F3EDA520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OpenSans-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OpenSans-italic.fntdata"/><Relationship Id="rId14" Type="http://schemas.openxmlformats.org/officeDocument/2006/relationships/slide" Target="slides/slide9.xml"/><Relationship Id="rId36" Type="http://schemas.openxmlformats.org/officeDocument/2006/relationships/font" Target="fonts/OpenSans-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OpenSa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3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3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3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3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3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31"/>
          <p:cNvPicPr preferRelativeResize="0"/>
          <p:nvPr/>
        </p:nvPicPr>
        <p:blipFill rotWithShape="1">
          <a:blip r:embed="rId7">
            <a:alphaModFix amt="34000"/>
          </a:blip>
          <a:srcRect b="0" l="0" r="0" t="0"/>
          <a:stretch/>
        </p:blipFill>
        <p:spPr>
          <a:xfrm rot="-5400000">
            <a:off x="5792642" y="4819952"/>
            <a:ext cx="1719709" cy="2366806"/>
          </a:xfrm>
          <a:prstGeom prst="rtTriangle">
            <a:avLst/>
          </a:prstGeom>
          <a:noFill/>
          <a:ln>
            <a:noFill/>
          </a:ln>
        </p:spPr>
      </p:pic>
      <p:sp>
        <p:nvSpPr>
          <p:cNvPr id="20" name="Google Shape;20;p3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32"/>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24" name="Google Shape;24;p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3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3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2"/>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3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3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33"/>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34" name="Google Shape;34;p3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3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3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33"/>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33"/>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3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33"/>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3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34"/>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45" name="Google Shape;45;p3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3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3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3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9" name="Google Shape;49;p3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34"/>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3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35"/>
          <p:cNvPicPr preferRelativeResize="0"/>
          <p:nvPr/>
        </p:nvPicPr>
        <p:blipFill rotWithShape="1">
          <a:blip r:embed="rId2">
            <a:alphaModFix amt="34000"/>
          </a:blip>
          <a:srcRect b="0" l="0" r="-5833" t="0"/>
          <a:stretch/>
        </p:blipFill>
        <p:spPr>
          <a:xfrm flipH="1">
            <a:off x="9304422" y="0"/>
            <a:ext cx="2887578" cy="1037492"/>
          </a:xfrm>
          <a:prstGeom prst="rect">
            <a:avLst/>
          </a:prstGeom>
          <a:noFill/>
          <a:ln>
            <a:noFill/>
          </a:ln>
        </p:spPr>
      </p:pic>
      <p:pic>
        <p:nvPicPr>
          <p:cNvPr id="54" name="Google Shape;54;p3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3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3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35"/>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35"/>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3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3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3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30"/>
          <p:cNvPicPr preferRelativeResize="0"/>
          <p:nvPr/>
        </p:nvPicPr>
        <p:blipFill rotWithShape="1">
          <a:blip r:embed="rId1">
            <a:alphaModFix amt="34000"/>
          </a:blip>
          <a:srcRect b="0" l="0" r="-5833" t="0"/>
          <a:stretch/>
        </p:blipFill>
        <p:spPr>
          <a:xfrm flipH="1">
            <a:off x="9304422" y="0"/>
            <a:ext cx="2887578" cy="1037492"/>
          </a:xfrm>
          <a:prstGeom prst="rect">
            <a:avLst/>
          </a:prstGeom>
          <a:noFill/>
          <a:ln>
            <a:noFill/>
          </a:ln>
        </p:spPr>
      </p:pic>
      <p:pic>
        <p:nvPicPr>
          <p:cNvPr id="8" name="Google Shape;8;p3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3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3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glad.umd.edu/dataset/global-land-cover-land-use-v1"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calvalportal.ceos.org/web/guest/salva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gcc02.safelinks.protection.outlook.com/?url=https%3A%2F%2Fgeo-trees.org%2F&amp;data=05%7C01%7C%7C1fa594651c254d22636708db65df470e%7Ced5b36e701ee4ebc867ee03cfa0d4697%7C0%7C0%7C638215781872964908%7CUnknown%7CTWFpbGZsb3d8eyJWIjoiMC4wLjAwMDAiLCJQIjoiV2luMzIiLCJBTiI6Ik1haWwiLCJXVCI6Mn0%3D%7C3000%7C%7C%7C&amp;sdata=hOqSst7tNnFWBTIUMBE8ubdJqFF9AEQ8L41ct1CNLz4%3D&amp;reserved=0"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0.jpg"/><Relationship Id="rId5"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0.png"/><Relationship Id="rId13" Type="http://schemas.openxmlformats.org/officeDocument/2006/relationships/image" Target="../media/image36.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7.png"/><Relationship Id="rId8"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51.jpg"/><Relationship Id="rId5"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46.png"/><Relationship Id="rId8"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doi.pangaea.de/10.1594/PANGAEA.93944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US" sz="7500"/>
              <a:t>WGCV-52</a:t>
            </a:r>
            <a:endParaRPr sz="7500"/>
          </a:p>
          <a:p>
            <a:pPr indent="0" lvl="0" marL="0" rtl="0" algn="l">
              <a:lnSpc>
                <a:spcPct val="90000"/>
              </a:lnSpc>
              <a:spcBef>
                <a:spcPts val="0"/>
              </a:spcBef>
              <a:spcAft>
                <a:spcPts val="0"/>
              </a:spcAft>
              <a:buClr>
                <a:schemeClr val="lt1"/>
              </a:buClr>
              <a:buSzPts val="8000"/>
              <a:buFont typeface="Arial"/>
              <a:buNone/>
            </a:pPr>
            <a:r>
              <a:rPr i="1" lang="en-US" sz="4000"/>
              <a:t>Land Product Validation Subgroup</a:t>
            </a:r>
            <a:endParaRPr i="1" sz="4000"/>
          </a:p>
        </p:txBody>
      </p:sp>
      <p:sp>
        <p:nvSpPr>
          <p:cNvPr id="67" name="Google Shape;67;p1"/>
          <p:cNvSpPr/>
          <p:nvPr/>
        </p:nvSpPr>
        <p:spPr>
          <a:xfrm>
            <a:off x="7183010" y="4148583"/>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Michael Cosh</a:t>
            </a:r>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Agenda Item 4.5</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WGCV-52, ESA/ESRIN, Italy</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5th - 9th June 2023</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Land Cover</a:t>
            </a:r>
            <a:endParaRPr/>
          </a:p>
        </p:txBody>
      </p:sp>
      <p:sp>
        <p:nvSpPr>
          <p:cNvPr id="133" name="Google Shape;133;p10"/>
          <p:cNvSpPr txBox="1"/>
          <p:nvPr/>
        </p:nvSpPr>
        <p:spPr>
          <a:xfrm>
            <a:off x="433551" y="1211005"/>
            <a:ext cx="1073894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Updating the Land Cover Validation Good Practices protocol. This effort aims to update the 2006 Strahler, et al document and to also include Land Cover Change validation as well. First draft by summer 2023 followed by a technical workshop late 2023.</a:t>
            </a:r>
            <a:endParaRPr/>
          </a:p>
        </p:txBody>
      </p:sp>
      <p:sp>
        <p:nvSpPr>
          <p:cNvPr id="134" name="Google Shape;134;p10"/>
          <p:cNvSpPr txBox="1"/>
          <p:nvPr/>
        </p:nvSpPr>
        <p:spPr>
          <a:xfrm>
            <a:off x="3419616" y="4755841"/>
            <a:ext cx="614329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UMD GLAD Global Land Cover and Land Use, 2019 @30m</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a:t>
            </a:r>
            <a:r>
              <a:rPr b="0" i="0" lang="en-US" sz="1400" u="sng" cap="none" strike="noStrike">
                <a:solidFill>
                  <a:srgbClr val="0563C1"/>
                </a:solidFill>
                <a:latin typeface="Times New Roman"/>
                <a:ea typeface="Times New Roman"/>
                <a:cs typeface="Times New Roman"/>
                <a:sym typeface="Times New Roman"/>
                <a:hlinkClick r:id="rId3">
                  <a:extLst>
                    <a:ext uri="{A12FA001-AC4F-418D-AE19-62706E023703}">
                      <ahyp:hlinkClr val="tx"/>
                    </a:ext>
                  </a:extLst>
                </a:hlinkClick>
              </a:rPr>
              <a:t>https://glad.umd.edu/dataset/global-land-cover-land-use-v1</a:t>
            </a:r>
            <a:r>
              <a:rPr b="0" i="0" lang="en-US" sz="1400" u="none" cap="none" strike="noStrike">
                <a:solidFill>
                  <a:srgbClr val="000000"/>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 </a:t>
            </a:r>
            <a:endParaRPr/>
          </a:p>
        </p:txBody>
      </p:sp>
      <p:pic>
        <p:nvPicPr>
          <p:cNvPr id="135" name="Google Shape;135;p10"/>
          <p:cNvPicPr preferRelativeResize="0"/>
          <p:nvPr/>
        </p:nvPicPr>
        <p:blipFill rotWithShape="1">
          <a:blip r:embed="rId4">
            <a:alphaModFix/>
          </a:blip>
          <a:srcRect b="0" l="0" r="0" t="0"/>
          <a:stretch/>
        </p:blipFill>
        <p:spPr>
          <a:xfrm>
            <a:off x="2998076" y="2534444"/>
            <a:ext cx="5943600" cy="2162175"/>
          </a:xfrm>
          <a:prstGeom prst="rect">
            <a:avLst/>
          </a:prstGeom>
          <a:noFill/>
          <a:ln>
            <a:noFill/>
          </a:ln>
        </p:spPr>
      </p:pic>
      <p:sp>
        <p:nvSpPr>
          <p:cNvPr id="136" name="Google Shape;136;p10"/>
          <p:cNvSpPr txBox="1"/>
          <p:nvPr/>
        </p:nvSpPr>
        <p:spPr>
          <a:xfrm>
            <a:off x="600216" y="5494505"/>
            <a:ext cx="115917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Joint workshop between CEOS LPV and GEOGLAM on the validation of agricultural land cover products/essential agricultural variables planned for September 2023 at National Agricultural Library, Beltsville, MD.</a:t>
            </a:r>
            <a:r>
              <a:rPr b="0"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Snow Cover</a:t>
            </a:r>
            <a:endParaRPr/>
          </a:p>
        </p:txBody>
      </p:sp>
      <p:pic>
        <p:nvPicPr>
          <p:cNvPr descr="Text, timeline&#10;&#10;Description automatically generated" id="142" name="Google Shape;142;p11"/>
          <p:cNvPicPr preferRelativeResize="0"/>
          <p:nvPr/>
        </p:nvPicPr>
        <p:blipFill rotWithShape="1">
          <a:blip r:embed="rId3">
            <a:alphaModFix/>
          </a:blip>
          <a:srcRect b="0" l="0" r="0" t="0"/>
          <a:stretch/>
        </p:blipFill>
        <p:spPr>
          <a:xfrm>
            <a:off x="1979689" y="1197314"/>
            <a:ext cx="7583223" cy="51112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Surface Radiation</a:t>
            </a:r>
            <a:endParaRPr/>
          </a:p>
        </p:txBody>
      </p:sp>
      <p:sp>
        <p:nvSpPr>
          <p:cNvPr id="148" name="Google Shape;148;p1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Font typeface="Arial"/>
              <a:buChar char="•"/>
            </a:pPr>
            <a:r>
              <a:rPr lang="en-US" sz="2000"/>
              <a:t>The LPV Land Surface Albedo Best Practice Protocol (2019) is in place.  </a:t>
            </a:r>
            <a:endParaRPr/>
          </a:p>
          <a:p>
            <a:pPr indent="-406400" lvl="0" marL="457200" rtl="0" algn="l">
              <a:lnSpc>
                <a:spcPct val="90000"/>
              </a:lnSpc>
              <a:spcBef>
                <a:spcPts val="1000"/>
              </a:spcBef>
              <a:spcAft>
                <a:spcPts val="0"/>
              </a:spcAft>
              <a:buSzPts val="2800"/>
              <a:buFont typeface="Arial"/>
              <a:buChar char="•"/>
            </a:pPr>
            <a:r>
              <a:rPr lang="en-US" sz="2000"/>
              <a:t>Working with the Baseline Surface Radiation Network (BSRN) albedo working group </a:t>
            </a:r>
            <a:endParaRPr/>
          </a:p>
          <a:p>
            <a:pPr indent="-406400" lvl="0" marL="457200" rtl="0" algn="l">
              <a:lnSpc>
                <a:spcPct val="90000"/>
              </a:lnSpc>
              <a:spcBef>
                <a:spcPts val="1000"/>
              </a:spcBef>
              <a:spcAft>
                <a:spcPts val="0"/>
              </a:spcAft>
              <a:buSzPts val="2800"/>
              <a:buFont typeface="Arial"/>
              <a:buChar char="•"/>
            </a:pPr>
            <a:r>
              <a:rPr lang="en-US" sz="2000"/>
              <a:t>Coordinating with scientists from China to share the </a:t>
            </a:r>
            <a:r>
              <a:rPr i="1" lang="en-US" sz="2000"/>
              <a:t>in situ</a:t>
            </a:r>
            <a:r>
              <a:rPr lang="en-US" sz="2000"/>
              <a:t> albedo measurements for albedo product evaluations. </a:t>
            </a:r>
            <a:endParaRPr/>
          </a:p>
          <a:p>
            <a:pPr indent="-406400" lvl="0" marL="457200" rtl="0" algn="l">
              <a:lnSpc>
                <a:spcPct val="90000"/>
              </a:lnSpc>
              <a:spcBef>
                <a:spcPts val="1000"/>
              </a:spcBef>
              <a:spcAft>
                <a:spcPts val="0"/>
              </a:spcAft>
              <a:buSzPts val="2800"/>
              <a:buFont typeface="Arial"/>
              <a:buChar char="•"/>
            </a:pPr>
            <a:r>
              <a:rPr lang="en-US" sz="2000"/>
              <a:t>Coordinate BSRN </a:t>
            </a:r>
            <a:r>
              <a:rPr i="1" lang="en-US" sz="2000"/>
              <a:t>in situ</a:t>
            </a:r>
            <a:r>
              <a:rPr lang="en-US" sz="2000"/>
              <a:t> measurements for satellite albedo and downward radiation products validation.</a:t>
            </a:r>
            <a:endParaRPr/>
          </a:p>
          <a:p>
            <a:pPr indent="-406400" lvl="0" marL="457200" rtl="0" algn="l">
              <a:lnSpc>
                <a:spcPct val="90000"/>
              </a:lnSpc>
              <a:spcBef>
                <a:spcPts val="1000"/>
              </a:spcBef>
              <a:spcAft>
                <a:spcPts val="0"/>
              </a:spcAft>
              <a:buSzPts val="2800"/>
              <a:buFont typeface="Arial"/>
              <a:buChar char="•"/>
            </a:pPr>
            <a:r>
              <a:rPr lang="en-US" sz="2000"/>
              <a:t>Surface Albedo Validation tool (SALVAL) published within the CEOS WGCV CAL/VAL portal (</a:t>
            </a:r>
            <a:r>
              <a:rPr lang="en-US" sz="2000" u="sng">
                <a:solidFill>
                  <a:schemeClr val="hlink"/>
                </a:solidFill>
                <a:hlinkClick r:id="rId3"/>
              </a:rPr>
              <a:t>https://calvalportal.ceos.org/web/guest/salval</a:t>
            </a:r>
            <a:r>
              <a:rPr lang="en-US" sz="2000"/>
              <a:t>)</a:t>
            </a:r>
            <a:endParaRPr/>
          </a:p>
          <a:p>
            <a:pPr indent="-406400" lvl="0" marL="457200" rtl="0" algn="l">
              <a:lnSpc>
                <a:spcPct val="90000"/>
              </a:lnSpc>
              <a:spcBef>
                <a:spcPts val="1000"/>
              </a:spcBef>
              <a:spcAft>
                <a:spcPts val="0"/>
              </a:spcAft>
              <a:buSzPts val="2800"/>
              <a:buFont typeface="Arial"/>
              <a:buChar char="•"/>
            </a:pPr>
            <a:r>
              <a:rPr lang="en-US" sz="2000"/>
              <a:t>Focus area is currently preparing a global downward radiation best practices protocol document.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3"/>
          <p:cNvSpPr txBox="1"/>
          <p:nvPr>
            <p:ph idx="1" type="body"/>
          </p:nvPr>
        </p:nvSpPr>
        <p:spPr>
          <a:xfrm>
            <a:off x="324232" y="1097564"/>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Font typeface="Arial"/>
              <a:buChar char="•"/>
            </a:pPr>
            <a:r>
              <a:rPr lang="en-US" sz="2000"/>
              <a:t>The LPV Soil Moisture Best Practice Protocol (2020) is in place.  </a:t>
            </a:r>
            <a:endParaRPr/>
          </a:p>
          <a:p>
            <a:pPr indent="-406400" lvl="0" marL="457200" rtl="0" algn="l">
              <a:lnSpc>
                <a:spcPct val="90000"/>
              </a:lnSpc>
              <a:spcBef>
                <a:spcPts val="1000"/>
              </a:spcBef>
              <a:spcAft>
                <a:spcPts val="0"/>
              </a:spcAft>
              <a:buSzPts val="2800"/>
              <a:buFont typeface="Arial"/>
              <a:buChar char="•"/>
            </a:pPr>
            <a:r>
              <a:rPr lang="en-US" sz="2000"/>
              <a:t>ISMN has had challenges over the years, but now has a long-term maintenance commitment.</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154" name="Google Shape;154;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Soil Moisture</a:t>
            </a:r>
            <a:endParaRPr/>
          </a:p>
        </p:txBody>
      </p:sp>
      <p:pic>
        <p:nvPicPr>
          <p:cNvPr descr="Graphical user interface, text&#10;&#10;Description automatically generated" id="155" name="Google Shape;155;p13"/>
          <p:cNvPicPr preferRelativeResize="0"/>
          <p:nvPr/>
        </p:nvPicPr>
        <p:blipFill rotWithShape="1">
          <a:blip r:embed="rId3">
            <a:alphaModFix/>
          </a:blip>
          <a:srcRect b="0" l="0" r="0" t="0"/>
          <a:stretch/>
        </p:blipFill>
        <p:spPr>
          <a:xfrm>
            <a:off x="3168047" y="2504773"/>
            <a:ext cx="2863297" cy="2503644"/>
          </a:xfrm>
          <a:prstGeom prst="rect">
            <a:avLst/>
          </a:prstGeom>
          <a:noFill/>
          <a:ln>
            <a:noFill/>
          </a:ln>
        </p:spPr>
      </p:pic>
      <p:pic>
        <p:nvPicPr>
          <p:cNvPr descr="Graphical user interface, application&#10;&#10;Description automatically generated" id="156" name="Google Shape;156;p13"/>
          <p:cNvPicPr preferRelativeResize="0"/>
          <p:nvPr/>
        </p:nvPicPr>
        <p:blipFill rotWithShape="1">
          <a:blip r:embed="rId4">
            <a:alphaModFix/>
          </a:blip>
          <a:srcRect b="0" l="0" r="0" t="0"/>
          <a:stretch/>
        </p:blipFill>
        <p:spPr>
          <a:xfrm>
            <a:off x="6160657" y="2504773"/>
            <a:ext cx="3298653" cy="2511504"/>
          </a:xfrm>
          <a:prstGeom prst="rect">
            <a:avLst/>
          </a:prstGeom>
          <a:noFill/>
          <a:ln>
            <a:noFill/>
          </a:ln>
        </p:spPr>
      </p:pic>
      <p:sp>
        <p:nvSpPr>
          <p:cNvPr id="157" name="Google Shape;157;p13"/>
          <p:cNvSpPr txBox="1"/>
          <p:nvPr/>
        </p:nvSpPr>
        <p:spPr>
          <a:xfrm>
            <a:off x="324232" y="5596410"/>
            <a:ext cx="11205615" cy="707886"/>
          </a:xfrm>
          <a:prstGeom prst="rect">
            <a:avLst/>
          </a:prstGeom>
          <a:noFill/>
          <a:ln>
            <a:noFill/>
          </a:ln>
        </p:spPr>
        <p:txBody>
          <a:bodyPr anchorCtr="0" anchor="t" bIns="45700" lIns="91425" spcFirstLastPara="1" rIns="91425" wrap="square" tIns="45700">
            <a:spAutoFit/>
          </a:bodyPr>
          <a:lstStyle/>
          <a:p>
            <a:pPr indent="-285750" lvl="0" marL="5143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Times New Roman"/>
                <a:ea typeface="Times New Roman"/>
                <a:cs typeface="Times New Roman"/>
                <a:sym typeface="Times New Roman"/>
              </a:rPr>
              <a:t>International Soil Moisture School – July 2022 UMass Amherst, NEON-Harvard Forest</a:t>
            </a:r>
            <a:endParaRPr/>
          </a:p>
          <a:p>
            <a:pPr indent="-285750" lvl="0" marL="5143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Times New Roman"/>
                <a:ea typeface="Times New Roman"/>
                <a:cs typeface="Times New Roman"/>
                <a:sym typeface="Times New Roman"/>
              </a:rPr>
              <a:t>Soil Moisture Field School, August 2023, USDA, Beltsville MD, USA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4"/>
          <p:cNvSpPr txBox="1"/>
          <p:nvPr>
            <p:ph idx="1" type="body"/>
          </p:nvPr>
        </p:nvSpPr>
        <p:spPr>
          <a:xfrm>
            <a:off x="348300" y="1190671"/>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Font typeface="Arial"/>
              <a:buChar char="•"/>
            </a:pPr>
            <a:r>
              <a:rPr lang="en-US" sz="1800"/>
              <a:t>The LPV Land Surface Albedo Best Practice Protocol (2019) is in place.  </a:t>
            </a:r>
            <a:endParaRPr/>
          </a:p>
          <a:p>
            <a:pPr indent="-406400" lvl="0" marL="457200" rtl="0" algn="l">
              <a:lnSpc>
                <a:spcPct val="90000"/>
              </a:lnSpc>
              <a:spcBef>
                <a:spcPts val="1000"/>
              </a:spcBef>
              <a:spcAft>
                <a:spcPts val="0"/>
              </a:spcAft>
              <a:buSzPts val="2800"/>
              <a:buFont typeface="Arial"/>
              <a:buChar char="•"/>
            </a:pPr>
            <a:r>
              <a:rPr i="1" lang="en-US" sz="1800"/>
              <a:t>In situ</a:t>
            </a:r>
            <a:r>
              <a:rPr lang="en-US" sz="1800"/>
              <a:t> LST from broadband hemispherical and narrowband directional radiances</a:t>
            </a:r>
            <a:endParaRPr/>
          </a:p>
          <a:p>
            <a:pPr indent="-406400" lvl="0" marL="457200" rtl="0" algn="l">
              <a:lnSpc>
                <a:spcPct val="90000"/>
              </a:lnSpc>
              <a:spcBef>
                <a:spcPts val="1000"/>
              </a:spcBef>
              <a:spcAft>
                <a:spcPts val="0"/>
              </a:spcAft>
              <a:buSzPts val="2800"/>
              <a:buFont typeface="Arial"/>
              <a:buChar char="•"/>
            </a:pPr>
            <a:r>
              <a:rPr lang="en-US" sz="1800"/>
              <a:t>Performed instrument intercomparisons.  Concluded that use of broadband hemispherical TIR sensors for LST validation, even over flat, homogenous surfaces (e.g. Namibian gravel plains) should be avoided. </a:t>
            </a:r>
            <a:endParaRPr/>
          </a:p>
          <a:p>
            <a:pPr indent="-406400" lvl="0" marL="457200" rtl="0" algn="l">
              <a:lnSpc>
                <a:spcPct val="90000"/>
              </a:lnSpc>
              <a:spcBef>
                <a:spcPts val="1000"/>
              </a:spcBef>
              <a:spcAft>
                <a:spcPts val="0"/>
              </a:spcAft>
              <a:buSzPts val="2800"/>
              <a:buFont typeface="Arial"/>
              <a:buChar char="•"/>
            </a:pPr>
            <a:r>
              <a:rPr lang="en-US" sz="1800"/>
              <a:t>ECOSTRESS calibration update for collection 2 showing excellent results. Cold bias reduced from ~1K in collection 1 to near zero in collection 2.</a:t>
            </a:r>
            <a:endParaRPr/>
          </a:p>
          <a:p>
            <a:pPr indent="-406400" lvl="0" marL="457200" rtl="0" algn="l">
              <a:lnSpc>
                <a:spcPct val="90000"/>
              </a:lnSpc>
              <a:spcBef>
                <a:spcPts val="1000"/>
              </a:spcBef>
              <a:spcAft>
                <a:spcPts val="0"/>
              </a:spcAft>
              <a:buSzPts val="2800"/>
              <a:buFont typeface="Arial"/>
              <a:buChar char="•"/>
            </a:pPr>
            <a:r>
              <a:rPr lang="en-US" sz="1800"/>
              <a:t>Landsat 8 collection 2 LST validation – found that the L8 surface temperature product has a consistent accuracy and precision of ~1 K across various land cover types and water.</a:t>
            </a:r>
            <a:endParaRPr/>
          </a:p>
          <a:p>
            <a:pPr indent="-406400" lvl="0" marL="457200" rtl="0" algn="l">
              <a:lnSpc>
                <a:spcPct val="90000"/>
              </a:lnSpc>
              <a:spcBef>
                <a:spcPts val="1000"/>
              </a:spcBef>
              <a:spcAft>
                <a:spcPts val="0"/>
              </a:spcAft>
              <a:buSzPts val="2800"/>
              <a:buFont typeface="Arial"/>
              <a:buChar char="•"/>
            </a:pPr>
            <a:r>
              <a:rPr lang="en-US" sz="1800"/>
              <a:t>Participating in the Copernicus LST, Aerosol, and Water Vapor (LAW) project – product validation for Sentinel-3 LST products over KIT-Forest Site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1800"/>
          </a:p>
          <a:p>
            <a:pPr indent="-228600" lvl="0" marL="457200" marR="0" rtl="0" algn="l">
              <a:lnSpc>
                <a:spcPct val="90000"/>
              </a:lnSpc>
              <a:spcBef>
                <a:spcPts val="1000"/>
              </a:spcBef>
              <a:spcAft>
                <a:spcPts val="0"/>
              </a:spcAft>
              <a:buClr>
                <a:schemeClr val="dk1"/>
              </a:buClr>
              <a:buSzPts val="2800"/>
              <a:buFont typeface="Noto Sans Symbols"/>
              <a:buNone/>
            </a:pPr>
            <a:r>
              <a:t/>
            </a:r>
            <a:endParaRPr sz="1800"/>
          </a:p>
          <a:p>
            <a:pPr indent="-228600" lvl="0" marL="457200" marR="0" rtl="0" algn="l">
              <a:lnSpc>
                <a:spcPct val="90000"/>
              </a:lnSpc>
              <a:spcBef>
                <a:spcPts val="1000"/>
              </a:spcBef>
              <a:spcAft>
                <a:spcPts val="0"/>
              </a:spcAft>
              <a:buClr>
                <a:schemeClr val="dk1"/>
              </a:buClr>
              <a:buSzPts val="2800"/>
              <a:buFont typeface="Noto Sans Symbols"/>
              <a:buNone/>
            </a:pPr>
            <a:r>
              <a:t/>
            </a:r>
            <a:endParaRPr sz="1800"/>
          </a:p>
          <a:p>
            <a:pPr indent="-228600" lvl="0" marL="457200" marR="0" rtl="0" algn="l">
              <a:lnSpc>
                <a:spcPct val="90000"/>
              </a:lnSpc>
              <a:spcBef>
                <a:spcPts val="1000"/>
              </a:spcBef>
              <a:spcAft>
                <a:spcPts val="0"/>
              </a:spcAft>
              <a:buClr>
                <a:schemeClr val="dk1"/>
              </a:buClr>
              <a:buSzPts val="2800"/>
              <a:buFont typeface="Noto Sans Symbols"/>
              <a:buNone/>
            </a:pPr>
            <a:r>
              <a:t/>
            </a:r>
            <a:endParaRPr sz="1800"/>
          </a:p>
        </p:txBody>
      </p:sp>
      <p:sp>
        <p:nvSpPr>
          <p:cNvPr id="163" name="Google Shape;163;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LST &amp; Emissivity</a:t>
            </a:r>
            <a:endParaRPr/>
          </a:p>
        </p:txBody>
      </p:sp>
      <p:pic>
        <p:nvPicPr>
          <p:cNvPr descr="A close-up of a map&#10;&#10;Description automatically generated with low confidence" id="164" name="Google Shape;164;p14"/>
          <p:cNvPicPr preferRelativeResize="0"/>
          <p:nvPr/>
        </p:nvPicPr>
        <p:blipFill rotWithShape="1">
          <a:blip r:embed="rId3">
            <a:alphaModFix/>
          </a:blip>
          <a:srcRect b="0" l="0" r="0" t="0"/>
          <a:stretch/>
        </p:blipFill>
        <p:spPr>
          <a:xfrm>
            <a:off x="3856991" y="4557060"/>
            <a:ext cx="3868420" cy="1952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Above Ground Biomass</a:t>
            </a:r>
            <a:endParaRPr/>
          </a:p>
        </p:txBody>
      </p:sp>
      <p:pic>
        <p:nvPicPr>
          <p:cNvPr descr="A picture containing text, screenshot, font, web page&#10;&#10;Description automatically generated" id="170" name="Google Shape;170;p15"/>
          <p:cNvPicPr preferRelativeResize="0"/>
          <p:nvPr/>
        </p:nvPicPr>
        <p:blipFill rotWithShape="1">
          <a:blip r:embed="rId3">
            <a:alphaModFix/>
          </a:blip>
          <a:srcRect b="0" l="0" r="0" t="0"/>
          <a:stretch/>
        </p:blipFill>
        <p:spPr>
          <a:xfrm>
            <a:off x="8176421" y="2464675"/>
            <a:ext cx="2954034" cy="3879925"/>
          </a:xfrm>
          <a:prstGeom prst="rect">
            <a:avLst/>
          </a:prstGeom>
          <a:noFill/>
          <a:ln>
            <a:noFill/>
          </a:ln>
        </p:spPr>
      </p:pic>
      <p:sp>
        <p:nvSpPr>
          <p:cNvPr id="171" name="Google Shape;171;p15"/>
          <p:cNvSpPr/>
          <p:nvPr/>
        </p:nvSpPr>
        <p:spPr>
          <a:xfrm>
            <a:off x="0" y="831830"/>
            <a:ext cx="10589758" cy="477053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212121"/>
              </a:buClr>
              <a:buSzPts val="1600"/>
              <a:buFont typeface="Arial"/>
              <a:buNone/>
            </a:pPr>
            <a:r>
              <a:rPr b="0" i="0" lang="en-US" sz="1600" u="none" cap="none" strike="noStrike">
                <a:solidFill>
                  <a:srgbClr val="21212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12121"/>
              </a:buClr>
              <a:buSzPts val="1600"/>
              <a:buFont typeface="Arial"/>
              <a:buNone/>
            </a:pPr>
            <a:r>
              <a:rPr b="0" i="0" lang="en-US" sz="1600" u="none" cap="none" strike="noStrike">
                <a:solidFill>
                  <a:srgbClr val="212121"/>
                </a:solidFill>
                <a:latin typeface="Arial"/>
                <a:ea typeface="Arial"/>
                <a:cs typeface="Arial"/>
                <a:sym typeface="Arial"/>
              </a:rPr>
              <a:t>Providing guidance for:</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Map producers, on how to estimate, propagate and report errors</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Map users, on how to interpret errors</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All, on how to collect reference data (field and airborne lidar), and use it to conduct independent product validation</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How to quantify biomass change (in progress)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12121"/>
              </a:buClr>
              <a:buSzPts val="1600"/>
              <a:buFont typeface="Arial"/>
              <a:buNone/>
            </a:pPr>
            <a:r>
              <a:rPr b="0" i="0" lang="en-US" sz="1600" u="none" cap="none" strike="noStrike">
                <a:solidFill>
                  <a:srgbClr val="212121"/>
                </a:solidFill>
                <a:latin typeface="Arial"/>
                <a:ea typeface="Arial"/>
                <a:cs typeface="Arial"/>
                <a:sym typeface="Arial"/>
              </a:rPr>
              <a:t>Summary of:</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State of knowledge of biomass mapping</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Community identified research and tool development priorities</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Arial"/>
                <a:ea typeface="Arial"/>
                <a:cs typeface="Arial"/>
                <a:sym typeface="Arial"/>
              </a:rPr>
              <a:t>Recommendations for protocol implementation</a:t>
            </a:r>
            <a:endParaRPr/>
          </a:p>
          <a:p>
            <a:pPr indent="0" lvl="0" marL="0" marR="0" rtl="0" algn="l">
              <a:lnSpc>
                <a:spcPct val="100000"/>
              </a:lnSpc>
              <a:spcBef>
                <a:spcPts val="0"/>
              </a:spcBef>
              <a:spcAft>
                <a:spcPts val="0"/>
              </a:spcAft>
              <a:buClr>
                <a:srgbClr val="212121"/>
              </a:buClr>
              <a:buSzPts val="1600"/>
              <a:buFont typeface="Arial"/>
              <a:buNone/>
            </a:pPr>
            <a:br>
              <a:rPr b="0" i="0" lang="en-US" sz="1600" u="none" cap="none" strike="noStrike">
                <a:solidFill>
                  <a:srgbClr val="212121"/>
                </a:solidFill>
                <a:latin typeface="Arial"/>
                <a:ea typeface="Arial"/>
                <a:cs typeface="Arial"/>
                <a:sym typeface="Arial"/>
              </a:rPr>
            </a:b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12121"/>
              </a:buClr>
              <a:buSzPts val="1600"/>
              <a:buFont typeface="Arial"/>
              <a:buNone/>
            </a:pPr>
            <a:r>
              <a:rPr b="1" i="0" lang="en-US" sz="1600" u="none" cap="none" strike="noStrike">
                <a:solidFill>
                  <a:srgbClr val="212121"/>
                </a:solidFill>
                <a:latin typeface="Times New Roman"/>
                <a:ea typeface="Times New Roman"/>
                <a:cs typeface="Times New Roman"/>
                <a:sym typeface="Times New Roman"/>
              </a:rPr>
              <a:t>Biomass Product Harmonization Activity for the UNFCCC GST </a:t>
            </a:r>
            <a:r>
              <a:rPr b="0" i="0" lang="en-US" sz="1600" u="none" cap="none" strike="noStrike">
                <a:solidFill>
                  <a:srgbClr val="212121"/>
                </a:solidFill>
                <a:latin typeface="Times New Roman"/>
                <a:ea typeface="Times New Roman"/>
                <a:cs typeface="Times New Roman"/>
                <a:sym typeface="Times New Roman"/>
              </a:rPr>
              <a:t>and</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12121"/>
              </a:buClr>
              <a:buSzPts val="1600"/>
              <a:buFont typeface="Arial"/>
              <a:buNone/>
            </a:pPr>
            <a:r>
              <a:rPr b="1" i="0" lang="en-US" sz="1600" u="none" cap="none" strike="noStrike">
                <a:solidFill>
                  <a:srgbClr val="212121"/>
                </a:solidFill>
                <a:latin typeface="Times New Roman"/>
                <a:ea typeface="Times New Roman"/>
                <a:cs typeface="Times New Roman"/>
                <a:sym typeface="Times New Roman"/>
              </a:rPr>
              <a:t>Second Biomass retrieval and intercomparison exercise (BRIX2)</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12121"/>
              </a:buClr>
              <a:buSzPts val="1600"/>
              <a:buFont typeface="Arial"/>
              <a:buNone/>
            </a:pPr>
            <a:r>
              <a:rPr b="0" i="0" lang="en-US" sz="1600" u="none" cap="none" strike="noStrike">
                <a:solidFill>
                  <a:srgbClr val="212121"/>
                </a:solidFill>
                <a:latin typeface="Times New Roman"/>
                <a:ea typeface="Times New Roman"/>
                <a:cs typeface="Times New Roman"/>
                <a:sym typeface="Times New Roman"/>
              </a:rPr>
              <a:t>Both activities are utilizing the </a:t>
            </a:r>
            <a:r>
              <a:rPr b="1" i="0" lang="en-US" sz="1600" u="none" cap="none" strike="noStrike">
                <a:solidFill>
                  <a:srgbClr val="212121"/>
                </a:solidFill>
                <a:latin typeface="Times New Roman"/>
                <a:ea typeface="Times New Roman"/>
                <a:cs typeface="Times New Roman"/>
                <a:sym typeface="Times New Roman"/>
              </a:rPr>
              <a:t>Multi-Mission Algorithm and Analysis Platform (MAAP)</a:t>
            </a:r>
            <a:r>
              <a:rPr b="0" i="0" lang="en-US" sz="1600" u="none" cap="none" strike="noStrike">
                <a:solidFill>
                  <a:srgbClr val="212121"/>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rgbClr val="212121"/>
              </a:buClr>
              <a:buSzPts val="1600"/>
              <a:buFont typeface="Arial"/>
              <a:buNone/>
            </a:pPr>
            <a:r>
              <a:rPr b="0" i="0" lang="en-US" sz="1600" u="none" cap="none" strike="noStrike">
                <a:solidFill>
                  <a:srgbClr val="212121"/>
                </a:solidFill>
                <a:latin typeface="Times New Roman"/>
                <a:ea typeface="Times New Roman"/>
                <a:cs typeface="Times New Roman"/>
                <a:sym typeface="Times New Roman"/>
              </a:rPr>
              <a:t>	</a:t>
            </a:r>
            <a:r>
              <a:rPr b="0" i="0" lang="en-US" sz="1600" u="none" cap="none" strike="noStrike">
                <a:solidFill>
                  <a:srgbClr val="212121"/>
                </a:solidFill>
                <a:latin typeface="Times New Roman"/>
                <a:ea typeface="Times New Roman"/>
                <a:cs typeface="Times New Roman"/>
                <a:sym typeface="Times New Roman"/>
              </a:rPr>
              <a:t>developed by ESA and NASA, as open science activities. </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Times New Roman"/>
                <a:ea typeface="Times New Roman"/>
                <a:cs typeface="Times New Roman"/>
                <a:sym typeface="Times New Roman"/>
              </a:rPr>
              <a:t>Following recommendations from CEOS LPV protocol</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Times New Roman"/>
                <a:ea typeface="Times New Roman"/>
                <a:cs typeface="Times New Roman"/>
                <a:sym typeface="Times New Roman"/>
              </a:rPr>
              <a:t>Results in open source jupyter notebooks for validation</a:t>
            </a:r>
            <a:endParaRPr b="0" i="0" sz="1600" u="none" cap="none" strike="noStrike">
              <a:solidFill>
                <a:schemeClr val="dk1"/>
              </a:solidFill>
              <a:latin typeface="Arial"/>
              <a:ea typeface="Arial"/>
              <a:cs typeface="Arial"/>
              <a:sym typeface="Arial"/>
            </a:endParaRPr>
          </a:p>
          <a:p>
            <a:pPr indent="-101600" lvl="0" marL="0" marR="0" rtl="0" algn="l">
              <a:lnSpc>
                <a:spcPct val="100000"/>
              </a:lnSpc>
              <a:spcBef>
                <a:spcPts val="0"/>
              </a:spcBef>
              <a:spcAft>
                <a:spcPts val="0"/>
              </a:spcAft>
              <a:buClr>
                <a:srgbClr val="212121"/>
              </a:buClr>
              <a:buSzPts val="1600"/>
              <a:buFont typeface="Arial"/>
              <a:buChar char="•"/>
            </a:pPr>
            <a:r>
              <a:rPr b="0" i="0" lang="en-US" sz="1600" u="none" cap="none" strike="noStrike">
                <a:solidFill>
                  <a:srgbClr val="212121"/>
                </a:solidFill>
                <a:latin typeface="Times New Roman"/>
                <a:ea typeface="Times New Roman"/>
                <a:cs typeface="Times New Roman"/>
                <a:sym typeface="Times New Roman"/>
              </a:rPr>
              <a:t>Inform future development of missions / products</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7" name="Google Shape;177;p1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b="0" i="0" lang="en-US" sz="1800">
                <a:solidFill>
                  <a:srgbClr val="000000"/>
                </a:solidFill>
                <a:latin typeface="Calibri"/>
                <a:ea typeface="Calibri"/>
                <a:cs typeface="Calibri"/>
                <a:sym typeface="Calibri"/>
              </a:rPr>
              <a:t>Review past actions/deliverables still open</a:t>
            </a:r>
            <a:endParaRPr/>
          </a:p>
          <a:p>
            <a:pPr indent="0" lvl="0" marL="50800" rtl="0" algn="l">
              <a:lnSpc>
                <a:spcPct val="90000"/>
              </a:lnSpc>
              <a:spcBef>
                <a:spcPts val="1000"/>
              </a:spcBef>
              <a:spcAft>
                <a:spcPts val="0"/>
              </a:spcAft>
              <a:buSzPts val="2800"/>
              <a:buNone/>
            </a:pPr>
            <a:r>
              <a:t/>
            </a:r>
            <a:endParaRPr b="0" i="0" sz="1800">
              <a:solidFill>
                <a:srgbClr val="000000"/>
              </a:solidFill>
              <a:latin typeface="Calibri"/>
              <a:ea typeface="Calibri"/>
              <a:cs typeface="Calibri"/>
              <a:sym typeface="Calibri"/>
            </a:endParaRPr>
          </a:p>
          <a:p>
            <a:pPr indent="-285750" lvl="0" marL="285750" rtl="0" algn="l">
              <a:lnSpc>
                <a:spcPct val="90000"/>
              </a:lnSpc>
              <a:spcBef>
                <a:spcPts val="0"/>
              </a:spcBef>
              <a:spcAft>
                <a:spcPts val="0"/>
              </a:spcAft>
              <a:buSzPts val="2800"/>
              <a:buFont typeface="Arial"/>
              <a:buChar char="•"/>
            </a:pPr>
            <a:r>
              <a:rPr b="0" i="0" lang="en-US" sz="1800">
                <a:solidFill>
                  <a:srgbClr val="000000"/>
                </a:solidFill>
                <a:latin typeface="Calibri"/>
                <a:ea typeface="Calibri"/>
                <a:cs typeface="Calibri"/>
                <a:sym typeface="Calibri"/>
              </a:rPr>
              <a:t>Forest Biomass Reference Network (GEO-TREES) (CARB-21-03)</a:t>
            </a:r>
            <a:endParaRPr/>
          </a:p>
          <a:p>
            <a:pPr indent="-107950" lvl="0" marL="285750" rtl="0" algn="l">
              <a:lnSpc>
                <a:spcPct val="90000"/>
              </a:lnSpc>
              <a:spcBef>
                <a:spcPts val="0"/>
              </a:spcBef>
              <a:spcAft>
                <a:spcPts val="0"/>
              </a:spcAft>
              <a:buSzPts val="2800"/>
              <a:buFont typeface="Arial"/>
              <a:buNone/>
            </a:pPr>
            <a:r>
              <a:t/>
            </a:r>
            <a:endParaRPr b="0" i="0" sz="1800">
              <a:solidFill>
                <a:srgbClr val="000000"/>
              </a:solidFill>
              <a:latin typeface="Calibri"/>
              <a:ea typeface="Calibri"/>
              <a:cs typeface="Calibri"/>
              <a:sym typeface="Calibri"/>
            </a:endParaRPr>
          </a:p>
          <a:p>
            <a:pPr indent="-285750" lvl="0" marL="285750" rtl="0" algn="l">
              <a:lnSpc>
                <a:spcPct val="90000"/>
              </a:lnSpc>
              <a:spcBef>
                <a:spcPts val="0"/>
              </a:spcBef>
              <a:spcAft>
                <a:spcPts val="0"/>
              </a:spcAft>
              <a:buSzPts val="2800"/>
              <a:buFont typeface="Arial"/>
              <a:buChar char="•"/>
            </a:pPr>
            <a:r>
              <a:rPr b="0" i="0" lang="en-US" sz="1800">
                <a:solidFill>
                  <a:srgbClr val="000000"/>
                </a:solidFill>
                <a:latin typeface="Calibri"/>
                <a:ea typeface="Calibri"/>
                <a:cs typeface="Calibri"/>
                <a:sym typeface="Calibri"/>
              </a:rPr>
              <a:t>Production of harmonised biomass products from CEOS Agency missions (​​CARB-22-01)</a:t>
            </a:r>
            <a:endParaRPr/>
          </a:p>
          <a:p>
            <a:pPr indent="-107950" lvl="0" marL="285750" rtl="0" algn="l">
              <a:lnSpc>
                <a:spcPct val="90000"/>
              </a:lnSpc>
              <a:spcBef>
                <a:spcPts val="0"/>
              </a:spcBef>
              <a:spcAft>
                <a:spcPts val="0"/>
              </a:spcAft>
              <a:buSzPts val="2800"/>
              <a:buFont typeface="Arial"/>
              <a:buNone/>
            </a:pPr>
            <a:r>
              <a:t/>
            </a:r>
            <a:endParaRPr b="0" i="0" sz="1800">
              <a:solidFill>
                <a:srgbClr val="000000"/>
              </a:solidFill>
              <a:latin typeface="Calibri"/>
              <a:ea typeface="Calibri"/>
              <a:cs typeface="Calibri"/>
              <a:sym typeface="Calibri"/>
            </a:endParaRPr>
          </a:p>
          <a:p>
            <a:pPr indent="-285750" lvl="0" marL="285750" rtl="0" algn="l">
              <a:lnSpc>
                <a:spcPct val="90000"/>
              </a:lnSpc>
              <a:spcBef>
                <a:spcPts val="0"/>
              </a:spcBef>
              <a:spcAft>
                <a:spcPts val="0"/>
              </a:spcAft>
              <a:buSzPts val="2800"/>
              <a:buFont typeface="Arial"/>
              <a:buChar char="•"/>
            </a:pPr>
            <a:r>
              <a:rPr b="0" i="0" lang="en-US" sz="1800">
                <a:solidFill>
                  <a:srgbClr val="000000"/>
                </a:solidFill>
                <a:latin typeface="Calibri"/>
                <a:ea typeface="Calibri"/>
                <a:cs typeface="Calibri"/>
                <a:sym typeface="Calibri"/>
              </a:rPr>
              <a:t>Cal/Val and production of biomass products from CEOS Agency missions (CARB-17-05)</a:t>
            </a:r>
            <a:endParaRPr/>
          </a:p>
          <a:p>
            <a:pPr indent="-107950" lvl="0" marL="285750" rtl="0" algn="l">
              <a:lnSpc>
                <a:spcPct val="90000"/>
              </a:lnSpc>
              <a:spcBef>
                <a:spcPts val="0"/>
              </a:spcBef>
              <a:spcAft>
                <a:spcPts val="0"/>
              </a:spcAft>
              <a:buSzPts val="2800"/>
              <a:buFont typeface="Arial"/>
              <a:buNone/>
            </a:pPr>
            <a:r>
              <a:t/>
            </a:r>
            <a:endParaRPr b="0" i="0" sz="1800">
              <a:solidFill>
                <a:srgbClr val="000000"/>
              </a:solidFill>
              <a:latin typeface="Calibri"/>
              <a:ea typeface="Calibri"/>
              <a:cs typeface="Calibri"/>
              <a:sym typeface="Calibri"/>
            </a:endParaRPr>
          </a:p>
          <a:p>
            <a:pPr indent="-285750" lvl="0" marL="285750" rtl="0" algn="l">
              <a:lnSpc>
                <a:spcPct val="90000"/>
              </a:lnSpc>
              <a:spcBef>
                <a:spcPts val="0"/>
              </a:spcBef>
              <a:spcAft>
                <a:spcPts val="0"/>
              </a:spcAft>
              <a:buSzPts val="2800"/>
              <a:buFont typeface="Arial"/>
              <a:buChar char="•"/>
            </a:pPr>
            <a:r>
              <a:rPr b="0" i="0" lang="en-US" sz="1800">
                <a:solidFill>
                  <a:srgbClr val="000000"/>
                </a:solidFill>
                <a:latin typeface="Calibri"/>
                <a:ea typeface="Calibri"/>
                <a:cs typeface="Calibri"/>
                <a:sym typeface="Calibri"/>
              </a:rPr>
              <a:t>Forest Biomass measurements for GFOI countries (CARB-19-04)</a:t>
            </a:r>
            <a:endParaRPr/>
          </a:p>
          <a:p>
            <a:pPr indent="0" lvl="0" marL="0" rtl="0" algn="l">
              <a:lnSpc>
                <a:spcPct val="90000"/>
              </a:lnSpc>
              <a:spcBef>
                <a:spcPts val="1000"/>
              </a:spcBef>
              <a:spcAft>
                <a:spcPts val="0"/>
              </a:spcAft>
              <a:buSzPts val="2800"/>
              <a:buNone/>
            </a:pPr>
            <a:r>
              <a:t/>
            </a:r>
            <a:endParaRPr/>
          </a:p>
        </p:txBody>
      </p:sp>
      <p:sp>
        <p:nvSpPr>
          <p:cNvPr id="178" name="Google Shape;178;p16"/>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Past Actions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7"/>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0" i="0" lang="en-US" sz="2800">
                <a:solidFill>
                  <a:srgbClr val="000000"/>
                </a:solidFill>
                <a:latin typeface="Calibri"/>
                <a:ea typeface="Calibri"/>
                <a:cs typeface="Calibri"/>
                <a:sym typeface="Calibri"/>
              </a:rPr>
              <a:t>Forest Biomass measurements for GFOI countries (CARB-19-04)</a:t>
            </a:r>
            <a:endParaRPr/>
          </a:p>
          <a:p>
            <a:pPr indent="-406400" lvl="0" marL="457200" rtl="0" algn="l">
              <a:lnSpc>
                <a:spcPct val="90000"/>
              </a:lnSpc>
              <a:spcBef>
                <a:spcPts val="1000"/>
              </a:spcBef>
              <a:spcAft>
                <a:spcPts val="0"/>
              </a:spcAft>
              <a:buSzPts val="2800"/>
              <a:buFont typeface="Arial"/>
              <a:buChar char="•"/>
            </a:pPr>
            <a:r>
              <a:rPr lang="en-US"/>
              <a:t>Moved to LSI-VC Forests &amp; Biomass Subgroup</a:t>
            </a:r>
            <a:endParaRPr/>
          </a:p>
        </p:txBody>
      </p:sp>
      <p:sp>
        <p:nvSpPr>
          <p:cNvPr id="184" name="Google Shape;184;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CARB-19-04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8"/>
          <p:cNvSpPr txBox="1"/>
          <p:nvPr>
            <p:ph idx="1" type="body"/>
          </p:nvPr>
        </p:nvSpPr>
        <p:spPr>
          <a:xfrm>
            <a:off x="348300" y="1097564"/>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0" i="0" lang="en-US" sz="2800">
                <a:solidFill>
                  <a:srgbClr val="000000"/>
                </a:solidFill>
                <a:latin typeface="Calibri"/>
                <a:ea typeface="Calibri"/>
                <a:cs typeface="Calibri"/>
                <a:sym typeface="Calibri"/>
              </a:rPr>
              <a:t>Forest Biomass Reference Network (GEO-TREES) (CARB-21-03)</a:t>
            </a:r>
            <a:endParaRPr/>
          </a:p>
        </p:txBody>
      </p:sp>
      <p:sp>
        <p:nvSpPr>
          <p:cNvPr id="190" name="Google Shape;190;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CARB-21-03</a:t>
            </a:r>
            <a:endParaRPr/>
          </a:p>
        </p:txBody>
      </p:sp>
      <p:sp>
        <p:nvSpPr>
          <p:cNvPr id="191" name="Google Shape;191;p18"/>
          <p:cNvSpPr txBox="1"/>
          <p:nvPr/>
        </p:nvSpPr>
        <p:spPr>
          <a:xfrm>
            <a:off x="818146" y="1573936"/>
            <a:ext cx="9750391"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In Progress…The project office is up and running via funding from the French government.</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sng" cap="none" strike="noStrike">
                <a:solidFill>
                  <a:srgbClr val="000000"/>
                </a:solidFill>
                <a:latin typeface="Calibri"/>
                <a:ea typeface="Calibri"/>
                <a:cs typeface="Calibri"/>
                <a:sym typeface="Calibri"/>
                <a:hlinkClick r:id="rId3">
                  <a:extLst>
                    <a:ext uri="{A12FA001-AC4F-418D-AE19-62706E023703}">
                      <ahyp:hlinkClr val="tx"/>
                    </a:ext>
                  </a:extLst>
                </a:hlinkClick>
              </a:rPr>
              <a:t>https://geo-trees.org</a:t>
            </a:r>
            <a:r>
              <a:rPr b="0" i="0" lang="en-US" sz="2000" u="none" cap="none" strike="noStrike">
                <a:solidFill>
                  <a:srgbClr val="000000"/>
                </a:solidFill>
                <a:latin typeface="Calibri"/>
                <a:ea typeface="Calibri"/>
                <a:cs typeface="Calibri"/>
                <a:sym typeface="Calibri"/>
              </a:rPr>
              <a:t> and is actively soliciting funding, with various opportunities in the pipeline.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Nothing concrete as yet in terms of actual funding for data collection, but likely in the near future.</a:t>
            </a:r>
            <a:endParaRPr/>
          </a:p>
          <a:p>
            <a:pPr indent="0" lvl="0" marL="0" marR="0" rtl="0" algn="l">
              <a:lnSpc>
                <a:spcPct val="100000"/>
              </a:lnSpc>
              <a:spcBef>
                <a:spcPts val="0"/>
              </a:spcBef>
              <a:spcAft>
                <a:spcPts val="0"/>
              </a:spcAft>
              <a:buNone/>
            </a:pPr>
            <a:br>
              <a:rPr b="0" i="0" lang="en-US" sz="2000" u="none" cap="none" strike="noStrike">
                <a:solidFill>
                  <a:srgbClr val="000000"/>
                </a:solidFill>
                <a:latin typeface="Calibri"/>
                <a:ea typeface="Calibri"/>
                <a:cs typeface="Calibri"/>
                <a:sym typeface="Calibri"/>
              </a:rPr>
            </a:br>
            <a:endParaRPr b="0" i="0" sz="2000" u="none" cap="none" strike="noStrike">
              <a:solidFill>
                <a:srgbClr val="000000"/>
              </a:solidFill>
              <a:latin typeface="Calibri"/>
              <a:ea typeface="Calibri"/>
              <a:cs typeface="Calibri"/>
              <a:sym typeface="Calibri"/>
            </a:endParaRPr>
          </a:p>
        </p:txBody>
      </p:sp>
      <p:pic>
        <p:nvPicPr>
          <p:cNvPr descr="A picture containing text, screenshot, sky, cloud&#10;&#10;Description automatically generated" id="192" name="Google Shape;192;p18"/>
          <p:cNvPicPr preferRelativeResize="0"/>
          <p:nvPr/>
        </p:nvPicPr>
        <p:blipFill rotWithShape="1">
          <a:blip r:embed="rId4">
            <a:alphaModFix/>
          </a:blip>
          <a:srcRect b="0" l="0" r="0" t="0"/>
          <a:stretch/>
        </p:blipFill>
        <p:spPr>
          <a:xfrm>
            <a:off x="2704698" y="2957590"/>
            <a:ext cx="6035041" cy="33898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9"/>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0" i="0" lang="en-US" sz="2800">
                <a:solidFill>
                  <a:srgbClr val="000000"/>
                </a:solidFill>
                <a:latin typeface="Calibri"/>
                <a:ea typeface="Calibri"/>
                <a:cs typeface="Calibri"/>
                <a:sym typeface="Calibri"/>
              </a:rPr>
              <a:t>Production of harmonised biomass products from CEOS Agency missions (​​CARB-22-01)</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406400" lvl="0" marL="457200" rtl="0" algn="l">
              <a:lnSpc>
                <a:spcPct val="90000"/>
              </a:lnSpc>
              <a:spcBef>
                <a:spcPts val="1000"/>
              </a:spcBef>
              <a:spcAft>
                <a:spcPts val="0"/>
              </a:spcAft>
              <a:buSzPts val="2800"/>
              <a:buFont typeface="Arial"/>
              <a:buChar char="•"/>
            </a:pPr>
            <a:r>
              <a:rPr lang="en-US"/>
              <a:t>Last update: </a:t>
            </a:r>
            <a:r>
              <a:rPr b="0" i="0" lang="en-US">
                <a:solidFill>
                  <a:srgbClr val="222222"/>
                </a:solidFill>
                <a:latin typeface="Open Sans"/>
                <a:ea typeface="Open Sans"/>
                <a:cs typeface="Open Sans"/>
                <a:sym typeface="Open Sans"/>
              </a:rPr>
              <a:t>For 2023 this activity will focus on intercomparison and validation of global biomass products from CEOS Agency missions. </a:t>
            </a:r>
            <a:endParaRPr/>
          </a:p>
        </p:txBody>
      </p:sp>
      <p:sp>
        <p:nvSpPr>
          <p:cNvPr id="198" name="Google Shape;198;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CARB-22-01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3" name="Google Shape;73;p2"/>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Focus Areas</a:t>
            </a:r>
            <a:endParaRPr sz="1400">
              <a:solidFill>
                <a:schemeClr val="dk1"/>
              </a:solidFill>
            </a:endParaRPr>
          </a:p>
          <a:p>
            <a:pPr indent="0" lvl="0" marL="0" rtl="0" algn="l">
              <a:lnSpc>
                <a:spcPct val="90000"/>
              </a:lnSpc>
              <a:spcBef>
                <a:spcPts val="0"/>
              </a:spcBef>
              <a:spcAft>
                <a:spcPts val="0"/>
              </a:spcAft>
              <a:buSzPts val="4400"/>
              <a:buNone/>
            </a:pPr>
            <a:r>
              <a:t/>
            </a:r>
            <a:endParaRPr/>
          </a:p>
        </p:txBody>
      </p:sp>
      <p:graphicFrame>
        <p:nvGraphicFramePr>
          <p:cNvPr id="74" name="Google Shape;74;p2"/>
          <p:cNvGraphicFramePr/>
          <p:nvPr/>
        </p:nvGraphicFramePr>
        <p:xfrm>
          <a:off x="979229" y="1211274"/>
          <a:ext cx="3000000" cy="3000000"/>
        </p:xfrm>
        <a:graphic>
          <a:graphicData uri="http://schemas.openxmlformats.org/drawingml/2006/table">
            <a:tbl>
              <a:tblPr bandRow="1" firstRow="1">
                <a:noFill/>
                <a:tableStyleId>{A27515CB-C671-49DE-B4D7-A94F3EDA5206}</a:tableStyleId>
              </a:tblPr>
              <a:tblGrid>
                <a:gridCol w="2226425"/>
              </a:tblGrid>
              <a:tr h="445875">
                <a:tc>
                  <a:txBody>
                    <a:bodyPr/>
                    <a:lstStyle/>
                    <a:p>
                      <a:pPr indent="0" lvl="0" marL="0" marR="0" rtl="0" algn="l">
                        <a:lnSpc>
                          <a:spcPct val="100000"/>
                        </a:lnSpc>
                        <a:spcBef>
                          <a:spcPts val="0"/>
                        </a:spcBef>
                        <a:spcAft>
                          <a:spcPts val="0"/>
                        </a:spcAft>
                        <a:buNone/>
                      </a:pPr>
                      <a:r>
                        <a:rPr lang="en-US" sz="1400" u="none" cap="none" strike="noStrike"/>
                        <a:t>Focus Area</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Biophysical</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Fire/Burn Area</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Phenology</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Vegetation Index</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Land Cover</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Snow Cover</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Surface Radiation</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Soil Moisture</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LST and Emissivity</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Aboveground Biomass</a:t>
                      </a:r>
                      <a:endParaRPr/>
                    </a:p>
                  </a:txBody>
                  <a:tcPr marT="45725" marB="45725" marR="91450" marL="91450"/>
                </a:tc>
              </a:tr>
            </a:tbl>
          </a:graphicData>
        </a:graphic>
      </p:graphicFrame>
      <p:pic>
        <p:nvPicPr>
          <p:cNvPr descr="Diagram&#10;&#10;Description automatically generated" id="75" name="Google Shape;75;p2"/>
          <p:cNvPicPr preferRelativeResize="0"/>
          <p:nvPr/>
        </p:nvPicPr>
        <p:blipFill rotWithShape="1">
          <a:blip r:embed="rId3">
            <a:alphaModFix/>
          </a:blip>
          <a:srcRect b="0" l="0" r="0" t="0"/>
          <a:stretch/>
        </p:blipFill>
        <p:spPr>
          <a:xfrm>
            <a:off x="4994675" y="1311857"/>
            <a:ext cx="5125557" cy="4966801"/>
          </a:xfrm>
          <a:prstGeom prst="rect">
            <a:avLst/>
          </a:prstGeom>
          <a:noFill/>
          <a:ln>
            <a:noFill/>
          </a:ln>
        </p:spPr>
      </p:pic>
      <p:sp>
        <p:nvSpPr>
          <p:cNvPr id="76" name="Google Shape;76;p2"/>
          <p:cNvSpPr txBox="1"/>
          <p:nvPr/>
        </p:nvSpPr>
        <p:spPr>
          <a:xfrm>
            <a:off x="234605" y="3685078"/>
            <a:ext cx="470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10</a:t>
            </a:r>
            <a:endParaRPr/>
          </a:p>
        </p:txBody>
      </p:sp>
      <p:sp>
        <p:nvSpPr>
          <p:cNvPr id="77" name="Google Shape;77;p2"/>
          <p:cNvSpPr/>
          <p:nvPr/>
        </p:nvSpPr>
        <p:spPr>
          <a:xfrm>
            <a:off x="802888" y="1706138"/>
            <a:ext cx="78058" cy="4409783"/>
          </a:xfrm>
          <a:prstGeom prst="leftBrace">
            <a:avLst>
              <a:gd fmla="val 8333" name="adj1"/>
              <a:gd fmla="val 50000" name="adj2"/>
            </a:avLst>
          </a:prstGeom>
          <a:noFill/>
          <a:ln cap="flat" cmpd="sng" w="222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0"/>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0" i="0" lang="en-US" sz="2800">
                <a:solidFill>
                  <a:srgbClr val="000000"/>
                </a:solidFill>
                <a:latin typeface="Calibri"/>
                <a:ea typeface="Calibri"/>
                <a:cs typeface="Calibri"/>
                <a:sym typeface="Calibri"/>
              </a:rPr>
              <a:t>Cal/Val and production of biomass products from CEOS Agency missions (CARB-17-05)</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04" name="Google Shape;204;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CARB-17-05</a:t>
            </a:r>
            <a:endParaRPr/>
          </a:p>
        </p:txBody>
      </p:sp>
      <p:pic>
        <p:nvPicPr>
          <p:cNvPr descr="A logo of a tree&#10;&#10;Description automatically generated with low confidence" id="205" name="Google Shape;205;p20"/>
          <p:cNvPicPr preferRelativeResize="0"/>
          <p:nvPr/>
        </p:nvPicPr>
        <p:blipFill rotWithShape="1">
          <a:blip r:embed="rId3">
            <a:alphaModFix/>
          </a:blip>
          <a:srcRect b="0" l="0" r="0" t="0"/>
          <a:stretch/>
        </p:blipFill>
        <p:spPr>
          <a:xfrm>
            <a:off x="5565341" y="2685448"/>
            <a:ext cx="5932035" cy="3223409"/>
          </a:xfrm>
          <a:prstGeom prst="rect">
            <a:avLst/>
          </a:prstGeom>
          <a:noFill/>
          <a:ln>
            <a:noFill/>
          </a:ln>
        </p:spPr>
      </p:pic>
      <p:sp>
        <p:nvSpPr>
          <p:cNvPr id="206" name="Google Shape;206;p20"/>
          <p:cNvSpPr txBox="1"/>
          <p:nvPr/>
        </p:nvSpPr>
        <p:spPr>
          <a:xfrm>
            <a:off x="837398" y="2921168"/>
            <a:ext cx="39944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Plot scale data is being coordinated through GEO-Trees.  More data needs to be collected.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LPV Contributing Satellites Review</a:t>
            </a:r>
            <a:endParaRPr/>
          </a:p>
        </p:txBody>
      </p:sp>
      <p:sp>
        <p:nvSpPr>
          <p:cNvPr id="212" name="Google Shape;212;p21"/>
          <p:cNvSpPr txBox="1"/>
          <p:nvPr/>
        </p:nvSpPr>
        <p:spPr>
          <a:xfrm>
            <a:off x="530352" y="1240057"/>
            <a:ext cx="1113129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There is a need for a review on satellites which contribute to LPV development, not just in primary, but in ancillary datasets, both public and commercial</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Challenges: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Moving Target: Aqua, Terra</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Decommissioning cycles, GEDI, ECOSTRESS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Commercial transparency</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Interdependencies of products on multiple satellites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Constellations</a:t>
            </a:r>
            <a:endParaRPr/>
          </a:p>
        </p:txBody>
      </p:sp>
      <p:pic>
        <p:nvPicPr>
          <p:cNvPr descr="A picture containing map, earth, screenshot, text&#10;&#10;Description automatically generated" id="213" name="Google Shape;213;p21"/>
          <p:cNvPicPr preferRelativeResize="0"/>
          <p:nvPr/>
        </p:nvPicPr>
        <p:blipFill rotWithShape="1">
          <a:blip r:embed="rId3">
            <a:alphaModFix/>
          </a:blip>
          <a:srcRect b="0" l="0" r="0" t="0"/>
          <a:stretch/>
        </p:blipFill>
        <p:spPr>
          <a:xfrm>
            <a:off x="200432" y="4186782"/>
            <a:ext cx="3916130" cy="2116483"/>
          </a:xfrm>
          <a:prstGeom prst="rect">
            <a:avLst/>
          </a:prstGeom>
          <a:noFill/>
          <a:ln>
            <a:noFill/>
          </a:ln>
        </p:spPr>
      </p:pic>
      <p:pic>
        <p:nvPicPr>
          <p:cNvPr descr="Earth%20Fleet_Operating%20MAY%202015.jpg" id="214" name="Google Shape;214;p21"/>
          <p:cNvPicPr preferRelativeResize="0"/>
          <p:nvPr/>
        </p:nvPicPr>
        <p:blipFill rotWithShape="1">
          <a:blip r:embed="rId4">
            <a:alphaModFix/>
          </a:blip>
          <a:srcRect b="0" l="0" r="0" t="0"/>
          <a:stretch/>
        </p:blipFill>
        <p:spPr>
          <a:xfrm>
            <a:off x="4116562" y="4186781"/>
            <a:ext cx="2821979" cy="2116484"/>
          </a:xfrm>
          <a:prstGeom prst="rect">
            <a:avLst/>
          </a:prstGeom>
          <a:noFill/>
          <a:ln>
            <a:noFill/>
          </a:ln>
        </p:spPr>
      </p:pic>
      <p:pic>
        <p:nvPicPr>
          <p:cNvPr id="215" name="Google Shape;215;p21"/>
          <p:cNvPicPr preferRelativeResize="0"/>
          <p:nvPr/>
        </p:nvPicPr>
        <p:blipFill rotWithShape="1">
          <a:blip r:embed="rId5">
            <a:alphaModFix/>
          </a:blip>
          <a:srcRect b="0" l="0" r="0" t="0"/>
          <a:stretch/>
        </p:blipFill>
        <p:spPr>
          <a:xfrm>
            <a:off x="7016344" y="4186781"/>
            <a:ext cx="4950840" cy="21164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Interaction with IVOS on Supersites</a:t>
            </a:r>
            <a:endParaRPr/>
          </a:p>
        </p:txBody>
      </p:sp>
      <p:pic>
        <p:nvPicPr>
          <p:cNvPr descr="A picture containing text, screenshot, map&#10;&#10;Description automatically generated" id="221" name="Google Shape;221;p22"/>
          <p:cNvPicPr preferRelativeResize="0"/>
          <p:nvPr/>
        </p:nvPicPr>
        <p:blipFill rotWithShape="1">
          <a:blip r:embed="rId3">
            <a:alphaModFix/>
          </a:blip>
          <a:srcRect b="0" l="0" r="0" t="0"/>
          <a:stretch/>
        </p:blipFill>
        <p:spPr>
          <a:xfrm>
            <a:off x="176048" y="1084867"/>
            <a:ext cx="8987883" cy="5392730"/>
          </a:xfrm>
          <a:prstGeom prst="rect">
            <a:avLst/>
          </a:prstGeom>
          <a:noFill/>
          <a:ln>
            <a:noFill/>
          </a:ln>
        </p:spPr>
      </p:pic>
      <p:sp>
        <p:nvSpPr>
          <p:cNvPr id="222" name="Google Shape;222;p22"/>
          <p:cNvSpPr txBox="1"/>
          <p:nvPr/>
        </p:nvSpPr>
        <p:spPr>
          <a:xfrm>
            <a:off x="9240833" y="1248937"/>
            <a:ext cx="2775119"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Diversity of Sites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Landscapes of Interest</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Multiparameter</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Economics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Many Cooks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Discussion with IVOS on TOA cal LST</a:t>
            </a:r>
            <a:endParaRPr/>
          </a:p>
        </p:txBody>
      </p:sp>
      <p:pic>
        <p:nvPicPr>
          <p:cNvPr descr="A picture containing outdoor, sky, sunlight, nature&#10;&#10;Description automatically generated" id="228" name="Google Shape;228;p23"/>
          <p:cNvPicPr preferRelativeResize="0"/>
          <p:nvPr/>
        </p:nvPicPr>
        <p:blipFill rotWithShape="1">
          <a:blip r:embed="rId3">
            <a:alphaModFix/>
          </a:blip>
          <a:srcRect b="0" l="0" r="0" t="0"/>
          <a:stretch/>
        </p:blipFill>
        <p:spPr>
          <a:xfrm rot="5400000">
            <a:off x="3051605" y="2319445"/>
            <a:ext cx="5107256" cy="2872832"/>
          </a:xfrm>
          <a:prstGeom prst="rect">
            <a:avLst/>
          </a:prstGeom>
          <a:noFill/>
          <a:ln>
            <a:noFill/>
          </a:ln>
        </p:spPr>
      </p:pic>
      <p:sp>
        <p:nvSpPr>
          <p:cNvPr id="229" name="Google Shape;229;p23"/>
          <p:cNvSpPr txBox="1"/>
          <p:nvPr/>
        </p:nvSpPr>
        <p:spPr>
          <a:xfrm>
            <a:off x="219706" y="1202233"/>
            <a:ext cx="32431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Top of Atmosphere</a:t>
            </a:r>
            <a:endParaRPr/>
          </a:p>
        </p:txBody>
      </p:sp>
      <p:sp>
        <p:nvSpPr>
          <p:cNvPr id="230" name="Google Shape;230;p23"/>
          <p:cNvSpPr txBox="1"/>
          <p:nvPr/>
        </p:nvSpPr>
        <p:spPr>
          <a:xfrm>
            <a:off x="7480795" y="5725090"/>
            <a:ext cx="448552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Land Surface Temperature</a:t>
            </a:r>
            <a:endParaRPr/>
          </a:p>
        </p:txBody>
      </p:sp>
      <p:sp>
        <p:nvSpPr>
          <p:cNvPr id="231" name="Google Shape;231;p23"/>
          <p:cNvSpPr txBox="1"/>
          <p:nvPr/>
        </p:nvSpPr>
        <p:spPr>
          <a:xfrm>
            <a:off x="85648" y="1952751"/>
            <a:ext cx="3850248"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Small number of well understood sites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High Accuracy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p:txBody>
      </p:sp>
      <p:sp>
        <p:nvSpPr>
          <p:cNvPr id="232" name="Google Shape;232;p23"/>
          <p:cNvSpPr txBox="1"/>
          <p:nvPr/>
        </p:nvSpPr>
        <p:spPr>
          <a:xfrm>
            <a:off x="7480795" y="2388398"/>
            <a:ext cx="3850248" cy="369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Wide Diversity of Sites for greater confidence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Troublesome atmosphere globally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Land surface is heterogeneous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Interpretation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p:txBody>
      </p:sp>
      <p:cxnSp>
        <p:nvCxnSpPr>
          <p:cNvPr id="233" name="Google Shape;233;p23"/>
          <p:cNvCxnSpPr/>
          <p:nvPr/>
        </p:nvCxnSpPr>
        <p:spPr>
          <a:xfrm>
            <a:off x="3702205" y="1463843"/>
            <a:ext cx="3668751" cy="4435152"/>
          </a:xfrm>
          <a:prstGeom prst="straightConnector1">
            <a:avLst/>
          </a:prstGeom>
          <a:noFill/>
          <a:ln cap="flat" cmpd="sng" w="47625">
            <a:solidFill>
              <a:srgbClr val="00B050"/>
            </a:solidFill>
            <a:prstDash val="solid"/>
            <a:round/>
            <a:headEnd len="med" w="med" type="triangl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4"/>
          <p:cNvSpPr txBox="1"/>
          <p:nvPr>
            <p:ph type="title"/>
          </p:nvPr>
        </p:nvSpPr>
        <p:spPr>
          <a:xfrm>
            <a:off x="168310" y="178726"/>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Commercial Satellite &amp; Products</a:t>
            </a:r>
            <a:endParaRPr/>
          </a:p>
        </p:txBody>
      </p:sp>
      <p:pic>
        <p:nvPicPr>
          <p:cNvPr descr="A screenshot of a phone&#10;&#10;Description automatically generated with low confidence" id="239" name="Google Shape;239;p24"/>
          <p:cNvPicPr preferRelativeResize="0"/>
          <p:nvPr/>
        </p:nvPicPr>
        <p:blipFill rotWithShape="1">
          <a:blip r:embed="rId3">
            <a:alphaModFix/>
          </a:blip>
          <a:srcRect b="0" l="0" r="0" t="0"/>
          <a:stretch/>
        </p:blipFill>
        <p:spPr>
          <a:xfrm>
            <a:off x="6241476" y="1936750"/>
            <a:ext cx="2715923" cy="4281572"/>
          </a:xfrm>
          <a:prstGeom prst="rect">
            <a:avLst/>
          </a:prstGeom>
          <a:noFill/>
          <a:ln>
            <a:noFill/>
          </a:ln>
        </p:spPr>
      </p:pic>
      <p:pic>
        <p:nvPicPr>
          <p:cNvPr descr="A black and red logo&#10;&#10;Description automatically generated with low confidence" id="240" name="Google Shape;240;p24"/>
          <p:cNvPicPr preferRelativeResize="0"/>
          <p:nvPr/>
        </p:nvPicPr>
        <p:blipFill rotWithShape="1">
          <a:blip r:embed="rId4">
            <a:alphaModFix/>
          </a:blip>
          <a:srcRect b="0" l="0" r="0" t="0"/>
          <a:stretch/>
        </p:blipFill>
        <p:spPr>
          <a:xfrm>
            <a:off x="6585439" y="1210750"/>
            <a:ext cx="1854200" cy="685800"/>
          </a:xfrm>
          <a:prstGeom prst="rect">
            <a:avLst/>
          </a:prstGeom>
          <a:noFill/>
          <a:ln>
            <a:noFill/>
          </a:ln>
        </p:spPr>
      </p:pic>
      <p:pic>
        <p:nvPicPr>
          <p:cNvPr descr="A picture containing aqua, rectangle, design, art&#10;&#10;Description automatically generated" id="241" name="Google Shape;241;p24"/>
          <p:cNvPicPr preferRelativeResize="0"/>
          <p:nvPr/>
        </p:nvPicPr>
        <p:blipFill rotWithShape="1">
          <a:blip r:embed="rId5">
            <a:alphaModFix/>
          </a:blip>
          <a:srcRect b="0" l="0" r="0" t="0"/>
          <a:stretch/>
        </p:blipFill>
        <p:spPr>
          <a:xfrm>
            <a:off x="9555174" y="2594691"/>
            <a:ext cx="2469210" cy="2039625"/>
          </a:xfrm>
          <a:prstGeom prst="rect">
            <a:avLst/>
          </a:prstGeom>
          <a:noFill/>
          <a:ln>
            <a:noFill/>
          </a:ln>
        </p:spPr>
      </p:pic>
      <p:pic>
        <p:nvPicPr>
          <p:cNvPr descr="A black background with white text&#10;&#10;Description automatically generated with low confidence" id="242" name="Google Shape;242;p24"/>
          <p:cNvPicPr preferRelativeResize="0"/>
          <p:nvPr/>
        </p:nvPicPr>
        <p:blipFill rotWithShape="1">
          <a:blip r:embed="rId6">
            <a:alphaModFix/>
          </a:blip>
          <a:srcRect b="0" l="0" r="0" t="0"/>
          <a:stretch/>
        </p:blipFill>
        <p:spPr>
          <a:xfrm>
            <a:off x="9355279" y="1402983"/>
            <a:ext cx="2669105" cy="688497"/>
          </a:xfrm>
          <a:prstGeom prst="rect">
            <a:avLst/>
          </a:prstGeom>
          <a:noFill/>
          <a:ln>
            <a:noFill/>
          </a:ln>
        </p:spPr>
      </p:pic>
      <p:pic>
        <p:nvPicPr>
          <p:cNvPr descr="A black background with white text&#10;&#10;Description automatically generated with low confidence" id="243" name="Google Shape;243;p24"/>
          <p:cNvPicPr preferRelativeResize="0"/>
          <p:nvPr/>
        </p:nvPicPr>
        <p:blipFill rotWithShape="1">
          <a:blip r:embed="rId7">
            <a:alphaModFix/>
          </a:blip>
          <a:srcRect b="0" l="0" r="0" t="0"/>
          <a:stretch/>
        </p:blipFill>
        <p:spPr>
          <a:xfrm>
            <a:off x="332774" y="2149573"/>
            <a:ext cx="2197100" cy="4140200"/>
          </a:xfrm>
          <a:prstGeom prst="rect">
            <a:avLst/>
          </a:prstGeom>
          <a:noFill/>
          <a:ln>
            <a:noFill/>
          </a:ln>
        </p:spPr>
      </p:pic>
      <p:pic>
        <p:nvPicPr>
          <p:cNvPr descr="A black background with white text&#10;&#10;Description automatically generated with low confidence" id="244" name="Google Shape;244;p24"/>
          <p:cNvPicPr preferRelativeResize="0"/>
          <p:nvPr/>
        </p:nvPicPr>
        <p:blipFill rotWithShape="1">
          <a:blip r:embed="rId8">
            <a:alphaModFix/>
          </a:blip>
          <a:srcRect b="0" l="0" r="0" t="0"/>
          <a:stretch/>
        </p:blipFill>
        <p:spPr>
          <a:xfrm>
            <a:off x="708651" y="1155835"/>
            <a:ext cx="1445346" cy="868745"/>
          </a:xfrm>
          <a:prstGeom prst="rect">
            <a:avLst/>
          </a:prstGeom>
          <a:noFill/>
          <a:ln>
            <a:noFill/>
          </a:ln>
        </p:spPr>
      </p:pic>
      <p:pic>
        <p:nvPicPr>
          <p:cNvPr descr="A picture containing map, green, fabric&#10;&#10;Description automatically generated" id="245" name="Google Shape;245;p24"/>
          <p:cNvPicPr preferRelativeResize="0"/>
          <p:nvPr/>
        </p:nvPicPr>
        <p:blipFill rotWithShape="1">
          <a:blip r:embed="rId9">
            <a:alphaModFix/>
          </a:blip>
          <a:srcRect b="0" l="0" r="0" t="0"/>
          <a:stretch/>
        </p:blipFill>
        <p:spPr>
          <a:xfrm>
            <a:off x="3433998" y="5327781"/>
            <a:ext cx="1956143" cy="943370"/>
          </a:xfrm>
          <a:prstGeom prst="rect">
            <a:avLst/>
          </a:prstGeom>
          <a:noFill/>
          <a:ln>
            <a:noFill/>
          </a:ln>
        </p:spPr>
      </p:pic>
      <p:pic>
        <p:nvPicPr>
          <p:cNvPr descr="A map of a city&#10;&#10;Description automatically generated with low confidence" id="246" name="Google Shape;246;p24"/>
          <p:cNvPicPr preferRelativeResize="0"/>
          <p:nvPr/>
        </p:nvPicPr>
        <p:blipFill rotWithShape="1">
          <a:blip r:embed="rId10">
            <a:alphaModFix/>
          </a:blip>
          <a:srcRect b="0" l="0" r="0" t="0"/>
          <a:stretch/>
        </p:blipFill>
        <p:spPr>
          <a:xfrm>
            <a:off x="3443596" y="4219673"/>
            <a:ext cx="1956143" cy="987780"/>
          </a:xfrm>
          <a:prstGeom prst="rect">
            <a:avLst/>
          </a:prstGeom>
          <a:noFill/>
          <a:ln>
            <a:noFill/>
          </a:ln>
        </p:spPr>
      </p:pic>
      <p:pic>
        <p:nvPicPr>
          <p:cNvPr descr="A picture containing colorfulness, purple, art&#10;&#10;Description automatically generated" id="247" name="Google Shape;247;p24"/>
          <p:cNvPicPr preferRelativeResize="0"/>
          <p:nvPr/>
        </p:nvPicPr>
        <p:blipFill rotWithShape="1">
          <a:blip r:embed="rId11">
            <a:alphaModFix/>
          </a:blip>
          <a:srcRect b="0" l="0" r="0" t="0"/>
          <a:stretch/>
        </p:blipFill>
        <p:spPr>
          <a:xfrm>
            <a:off x="3433999" y="3151472"/>
            <a:ext cx="1974583" cy="926064"/>
          </a:xfrm>
          <a:prstGeom prst="rect">
            <a:avLst/>
          </a:prstGeom>
          <a:noFill/>
          <a:ln>
            <a:noFill/>
          </a:ln>
        </p:spPr>
      </p:pic>
      <p:pic>
        <p:nvPicPr>
          <p:cNvPr descr="A picture containing painting, colorfulness, art, art paint&#10;&#10;Description automatically generated" id="248" name="Google Shape;248;p24"/>
          <p:cNvPicPr preferRelativeResize="0"/>
          <p:nvPr/>
        </p:nvPicPr>
        <p:blipFill rotWithShape="1">
          <a:blip r:embed="rId12">
            <a:alphaModFix/>
          </a:blip>
          <a:srcRect b="0" l="0" r="0" t="0"/>
          <a:stretch/>
        </p:blipFill>
        <p:spPr>
          <a:xfrm>
            <a:off x="3433999" y="2022005"/>
            <a:ext cx="1956143" cy="1016894"/>
          </a:xfrm>
          <a:prstGeom prst="rect">
            <a:avLst/>
          </a:prstGeom>
          <a:noFill/>
          <a:ln>
            <a:noFill/>
          </a:ln>
        </p:spPr>
      </p:pic>
      <p:pic>
        <p:nvPicPr>
          <p:cNvPr descr="A picture containing font, graphics, logo, design&#10;&#10;Description automatically generated" id="249" name="Google Shape;249;p24"/>
          <p:cNvPicPr preferRelativeResize="0"/>
          <p:nvPr/>
        </p:nvPicPr>
        <p:blipFill rotWithShape="1">
          <a:blip r:embed="rId13">
            <a:alphaModFix/>
          </a:blip>
          <a:srcRect b="0" l="0" r="0" t="0"/>
          <a:stretch/>
        </p:blipFill>
        <p:spPr>
          <a:xfrm>
            <a:off x="3514638" y="1279190"/>
            <a:ext cx="1956143" cy="6220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Google Earth Engine</a:t>
            </a:r>
            <a:endParaRPr/>
          </a:p>
        </p:txBody>
      </p:sp>
      <p:pic>
        <p:nvPicPr>
          <p:cNvPr descr="A screenshot of a computer&#10;&#10;Description automatically generated with low confidence" id="255" name="Google Shape;255;p25"/>
          <p:cNvPicPr preferRelativeResize="0"/>
          <p:nvPr/>
        </p:nvPicPr>
        <p:blipFill rotWithShape="1">
          <a:blip r:embed="rId3">
            <a:alphaModFix/>
          </a:blip>
          <a:srcRect b="0" l="0" r="0" t="0"/>
          <a:stretch/>
        </p:blipFill>
        <p:spPr>
          <a:xfrm>
            <a:off x="323278" y="1207453"/>
            <a:ext cx="2392227" cy="5260427"/>
          </a:xfrm>
          <a:prstGeom prst="rect">
            <a:avLst/>
          </a:prstGeom>
          <a:noFill/>
          <a:ln>
            <a:noFill/>
          </a:ln>
        </p:spPr>
      </p:pic>
      <p:pic>
        <p:nvPicPr>
          <p:cNvPr descr="A screenshot of a computer&#10;&#10;Description automatically generated with medium confidence" id="256" name="Google Shape;256;p25"/>
          <p:cNvPicPr preferRelativeResize="0"/>
          <p:nvPr/>
        </p:nvPicPr>
        <p:blipFill rotWithShape="1">
          <a:blip r:embed="rId4">
            <a:alphaModFix/>
          </a:blip>
          <a:srcRect b="0" l="0" r="0" t="0"/>
          <a:stretch/>
        </p:blipFill>
        <p:spPr>
          <a:xfrm>
            <a:off x="2718518" y="1207453"/>
            <a:ext cx="9150204" cy="49095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62" name="Google Shape;262;p26"/>
          <p:cNvSpPr txBox="1"/>
          <p:nvPr>
            <p:ph idx="1" type="body"/>
          </p:nvPr>
        </p:nvSpPr>
        <p:spPr>
          <a:xfrm>
            <a:off x="348300" y="1424718"/>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b="0" i="0" lang="en-US" sz="2000">
                <a:solidFill>
                  <a:srgbClr val="000000"/>
                </a:solidFill>
                <a:latin typeface="Calibri"/>
                <a:ea typeface="Calibri"/>
                <a:cs typeface="Calibri"/>
                <a:sym typeface="Calibri"/>
              </a:rPr>
              <a:t>    WGCV to consider potential for GPP/NPP land product Focus Area within LPV</a:t>
            </a:r>
            <a:endParaRPr/>
          </a:p>
          <a:p>
            <a:pPr indent="-406400" lvl="0" marL="457200" rtl="0" algn="l">
              <a:lnSpc>
                <a:spcPct val="90000"/>
              </a:lnSpc>
              <a:spcBef>
                <a:spcPts val="1000"/>
              </a:spcBef>
              <a:spcAft>
                <a:spcPts val="0"/>
              </a:spcAft>
              <a:buSzPts val="2800"/>
              <a:buChar char="❖"/>
            </a:pPr>
            <a:r>
              <a:rPr b="0" i="0" lang="en-US" sz="2000">
                <a:solidFill>
                  <a:srgbClr val="000000"/>
                </a:solidFill>
                <a:latin typeface="Calibri"/>
                <a:ea typeface="Calibri"/>
                <a:cs typeface="Calibri"/>
                <a:sym typeface="Calibri"/>
              </a:rPr>
              <a:t>    WGCV to consider potential for Evapotranspiration land product Focus Area within LPV</a:t>
            </a:r>
            <a:endParaRPr/>
          </a:p>
          <a:p>
            <a:pPr indent="-406400" lvl="0" marL="457200" rtl="0" algn="l">
              <a:lnSpc>
                <a:spcPct val="90000"/>
              </a:lnSpc>
              <a:spcBef>
                <a:spcPts val="1000"/>
              </a:spcBef>
              <a:spcAft>
                <a:spcPts val="0"/>
              </a:spcAft>
              <a:buSzPts val="2800"/>
              <a:buChar char="❖"/>
            </a:pPr>
            <a:r>
              <a:rPr b="0" i="0" lang="en-US" sz="2000">
                <a:solidFill>
                  <a:srgbClr val="000000"/>
                </a:solidFill>
                <a:latin typeface="Calibri"/>
                <a:ea typeface="Calibri"/>
                <a:cs typeface="Calibri"/>
                <a:sym typeface="Calibri"/>
              </a:rPr>
              <a:t>    Elevating Soil Moisture to Stage 4 with the release of FRM4SM</a:t>
            </a:r>
            <a:endParaRPr/>
          </a:p>
          <a:p>
            <a:pPr indent="0" lvl="0" marL="0" rtl="0" algn="l">
              <a:lnSpc>
                <a:spcPct val="90000"/>
              </a:lnSpc>
              <a:spcBef>
                <a:spcPts val="1000"/>
              </a:spcBef>
              <a:spcAft>
                <a:spcPts val="0"/>
              </a:spcAft>
              <a:buSzPts val="2800"/>
              <a:buNone/>
            </a:pPr>
            <a:r>
              <a:t/>
            </a:r>
            <a:endParaRPr sz="2000"/>
          </a:p>
        </p:txBody>
      </p:sp>
      <p:sp>
        <p:nvSpPr>
          <p:cNvPr id="263" name="Google Shape;263;p26"/>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Discussions</a:t>
            </a:r>
            <a:endParaRPr sz="1400">
              <a:solidFill>
                <a:schemeClr val="dk1"/>
              </a:solidFill>
            </a:endParaRPr>
          </a:p>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69" name="Google Shape;269;p27"/>
          <p:cNvSpPr txBox="1"/>
          <p:nvPr>
            <p:ph idx="1" type="body"/>
          </p:nvPr>
        </p:nvSpPr>
        <p:spPr>
          <a:xfrm>
            <a:off x="348300" y="1324358"/>
            <a:ext cx="11495400" cy="4662900"/>
          </a:xfrm>
          <a:prstGeom prst="rect">
            <a:avLst/>
          </a:prstGeom>
          <a:noFill/>
          <a:ln>
            <a:noFill/>
          </a:ln>
        </p:spPr>
        <p:txBody>
          <a:bodyPr anchorCtr="0" anchor="t" bIns="45700" lIns="91425" spcFirstLastPara="1" rIns="91425" wrap="square" tIns="45700">
            <a:noAutofit/>
          </a:bodyPr>
          <a:lstStyle/>
          <a:p>
            <a:pPr indent="-214311" lvl="0" marL="214311" rtl="0" algn="l">
              <a:lnSpc>
                <a:spcPct val="150000"/>
              </a:lnSpc>
              <a:spcBef>
                <a:spcPts val="0"/>
              </a:spcBef>
              <a:spcAft>
                <a:spcPts val="0"/>
              </a:spcAft>
              <a:buSzPts val="1600"/>
              <a:buChar char="❖"/>
            </a:pPr>
            <a:r>
              <a:rPr b="0" i="0" lang="en-US" sz="2000">
                <a:solidFill>
                  <a:srgbClr val="000000"/>
                </a:solidFill>
                <a:latin typeface="Calibri"/>
                <a:ea typeface="Calibri"/>
                <a:cs typeface="Calibri"/>
                <a:sym typeface="Calibri"/>
              </a:rPr>
              <a:t>WGCV to consider potential for GPP/NPP land product Focus Area within LPV</a:t>
            </a:r>
            <a:endParaRPr/>
          </a:p>
          <a:p>
            <a:pPr indent="0" lvl="0" marL="0" rtl="0" algn="l">
              <a:lnSpc>
                <a:spcPct val="150000"/>
              </a:lnSpc>
              <a:spcBef>
                <a:spcPts val="0"/>
              </a:spcBef>
              <a:spcAft>
                <a:spcPts val="0"/>
              </a:spcAft>
              <a:buSzPts val="1600"/>
              <a:buNone/>
            </a:pPr>
            <a:r>
              <a:rPr lang="en-US" sz="2000"/>
              <a:t>	Does GPP/NPP land product have a home in LPV currently.</a:t>
            </a:r>
            <a:endParaRPr/>
          </a:p>
          <a:p>
            <a:pPr indent="0" lvl="0" marL="0" rtl="0" algn="l">
              <a:lnSpc>
                <a:spcPct val="150000"/>
              </a:lnSpc>
              <a:spcBef>
                <a:spcPts val="0"/>
              </a:spcBef>
              <a:spcAft>
                <a:spcPts val="0"/>
              </a:spcAft>
              <a:buSzPts val="1600"/>
              <a:buNone/>
            </a:pPr>
            <a:r>
              <a:rPr lang="en-US" sz="2000"/>
              <a:t>	MODIS GPP/NPP uses FPAR, Land Cover, modelled products (LST), etc.</a:t>
            </a:r>
            <a:endParaRPr/>
          </a:p>
          <a:p>
            <a:pPr indent="0" lvl="0" marL="0" rtl="0" algn="l">
              <a:lnSpc>
                <a:spcPct val="150000"/>
              </a:lnSpc>
              <a:spcBef>
                <a:spcPts val="0"/>
              </a:spcBef>
              <a:spcAft>
                <a:spcPts val="0"/>
              </a:spcAft>
              <a:buSzPts val="1600"/>
              <a:buNone/>
            </a:pPr>
            <a:r>
              <a:rPr lang="en-US" sz="2000"/>
              <a:t>	Are new missions coming online which will produce products not with LPV, specifically SIF</a:t>
            </a:r>
            <a:endParaRPr/>
          </a:p>
          <a:p>
            <a:pPr indent="0" lvl="0" marL="0" rtl="0" algn="l">
              <a:lnSpc>
                <a:spcPct val="150000"/>
              </a:lnSpc>
              <a:spcBef>
                <a:spcPts val="0"/>
              </a:spcBef>
              <a:spcAft>
                <a:spcPts val="0"/>
              </a:spcAft>
              <a:buSzPts val="1600"/>
              <a:buNone/>
            </a:pPr>
            <a:r>
              <a:t/>
            </a:r>
            <a:endParaRPr sz="2000"/>
          </a:p>
          <a:p>
            <a:pPr indent="0" lvl="0" marL="0" rtl="0" algn="l">
              <a:lnSpc>
                <a:spcPct val="90000"/>
              </a:lnSpc>
              <a:spcBef>
                <a:spcPts val="1000"/>
              </a:spcBef>
              <a:spcAft>
                <a:spcPts val="0"/>
              </a:spcAft>
              <a:buSzPts val="2800"/>
              <a:buNone/>
            </a:pPr>
            <a:r>
              <a:t/>
            </a:r>
            <a:endParaRPr sz="2000"/>
          </a:p>
        </p:txBody>
      </p:sp>
      <p:sp>
        <p:nvSpPr>
          <p:cNvPr id="270" name="Google Shape;270;p27"/>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Potential for GPP/NP Focus Area</a:t>
            </a:r>
            <a:endParaRPr sz="1400">
              <a:solidFill>
                <a:schemeClr val="dk1"/>
              </a:solidFill>
            </a:endParaRPr>
          </a:p>
          <a:p>
            <a:pPr indent="0" lvl="0" marL="0" rtl="0" algn="l">
              <a:lnSpc>
                <a:spcPct val="90000"/>
              </a:lnSpc>
              <a:spcBef>
                <a:spcPts val="0"/>
              </a:spcBef>
              <a:spcAft>
                <a:spcPts val="0"/>
              </a:spcAft>
              <a:buSzPts val="4400"/>
              <a:buNone/>
            </a:pPr>
            <a:r>
              <a:t/>
            </a:r>
            <a:endParaRPr/>
          </a:p>
        </p:txBody>
      </p:sp>
      <p:pic>
        <p:nvPicPr>
          <p:cNvPr id="271" name="Google Shape;271;p27"/>
          <p:cNvPicPr preferRelativeResize="0"/>
          <p:nvPr/>
        </p:nvPicPr>
        <p:blipFill rotWithShape="1">
          <a:blip r:embed="rId3">
            <a:alphaModFix/>
          </a:blip>
          <a:srcRect b="0" l="0" r="0" t="0"/>
          <a:stretch/>
        </p:blipFill>
        <p:spPr>
          <a:xfrm>
            <a:off x="1114572" y="3255992"/>
            <a:ext cx="2122889" cy="2122889"/>
          </a:xfrm>
          <a:prstGeom prst="rect">
            <a:avLst/>
          </a:prstGeom>
          <a:noFill/>
          <a:ln>
            <a:noFill/>
          </a:ln>
        </p:spPr>
      </p:pic>
      <p:sp>
        <p:nvSpPr>
          <p:cNvPr id="272" name="Google Shape;272;p27"/>
          <p:cNvSpPr txBox="1"/>
          <p:nvPr/>
        </p:nvSpPr>
        <p:spPr>
          <a:xfrm>
            <a:off x="2783499" y="5849791"/>
            <a:ext cx="720581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GPP/NPP - Gross Primary Production/Net Primary Production</a:t>
            </a:r>
            <a:endParaRPr/>
          </a:p>
        </p:txBody>
      </p:sp>
      <p:pic>
        <p:nvPicPr>
          <p:cNvPr id="273" name="Google Shape;273;p27"/>
          <p:cNvPicPr preferRelativeResize="0"/>
          <p:nvPr/>
        </p:nvPicPr>
        <p:blipFill rotWithShape="1">
          <a:blip r:embed="rId4">
            <a:alphaModFix/>
          </a:blip>
          <a:srcRect b="0" l="0" r="0" t="0"/>
          <a:stretch/>
        </p:blipFill>
        <p:spPr>
          <a:xfrm>
            <a:off x="4201432" y="3245065"/>
            <a:ext cx="3634957" cy="2122890"/>
          </a:xfrm>
          <a:prstGeom prst="rect">
            <a:avLst/>
          </a:prstGeom>
          <a:noFill/>
          <a:ln>
            <a:noFill/>
          </a:ln>
        </p:spPr>
      </p:pic>
      <p:sp>
        <p:nvSpPr>
          <p:cNvPr id="274" name="Google Shape;274;p27"/>
          <p:cNvSpPr txBox="1"/>
          <p:nvPr/>
        </p:nvSpPr>
        <p:spPr>
          <a:xfrm>
            <a:off x="1364736" y="5420938"/>
            <a:ext cx="16225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MODIS GPP/NPP</a:t>
            </a:r>
            <a:endParaRPr/>
          </a:p>
        </p:txBody>
      </p:sp>
      <p:sp>
        <p:nvSpPr>
          <p:cNvPr id="275" name="Google Shape;275;p27"/>
          <p:cNvSpPr txBox="1"/>
          <p:nvPr/>
        </p:nvSpPr>
        <p:spPr>
          <a:xfrm>
            <a:off x="5202192" y="5433258"/>
            <a:ext cx="159851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OCO2 and OCO3</a:t>
            </a:r>
            <a:endParaRPr/>
          </a:p>
        </p:txBody>
      </p:sp>
      <p:sp>
        <p:nvSpPr>
          <p:cNvPr id="276" name="Google Shape;276;p27"/>
          <p:cNvSpPr txBox="1"/>
          <p:nvPr/>
        </p:nvSpPr>
        <p:spPr>
          <a:xfrm>
            <a:off x="9772234" y="5394141"/>
            <a:ext cx="8226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TEMPO</a:t>
            </a:r>
            <a:endParaRPr/>
          </a:p>
        </p:txBody>
      </p:sp>
      <p:pic>
        <p:nvPicPr>
          <p:cNvPr descr="A map of the united states&#10;&#10;Description automatically generated with medium confidence" id="277" name="Google Shape;277;p27"/>
          <p:cNvPicPr preferRelativeResize="0"/>
          <p:nvPr/>
        </p:nvPicPr>
        <p:blipFill rotWithShape="1">
          <a:blip r:embed="rId5">
            <a:alphaModFix/>
          </a:blip>
          <a:srcRect b="0" l="0" r="0" t="0"/>
          <a:stretch/>
        </p:blipFill>
        <p:spPr>
          <a:xfrm>
            <a:off x="8530723" y="3352669"/>
            <a:ext cx="2908905" cy="19036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8"/>
          <p:cNvSpPr txBox="1"/>
          <p:nvPr>
            <p:ph idx="1" type="body"/>
          </p:nvPr>
        </p:nvSpPr>
        <p:spPr>
          <a:xfrm>
            <a:off x="348299" y="1409190"/>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b="0" i="0" lang="en-US" sz="2800">
                <a:solidFill>
                  <a:srgbClr val="000000"/>
                </a:solidFill>
                <a:latin typeface="Calibri"/>
                <a:ea typeface="Calibri"/>
                <a:cs typeface="Calibri"/>
                <a:sym typeface="Calibri"/>
              </a:rPr>
              <a:t>    WGCV to consider potential for Evapotranspiration land product Focus Area within LPV</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83" name="Google Shape;283;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Potential for ET Focus Area</a:t>
            </a:r>
            <a:endParaRPr/>
          </a:p>
        </p:txBody>
      </p:sp>
      <p:pic>
        <p:nvPicPr>
          <p:cNvPr descr="A map of the united states&#10;&#10;Description automatically generated" id="284" name="Google Shape;284;p28"/>
          <p:cNvPicPr preferRelativeResize="0"/>
          <p:nvPr/>
        </p:nvPicPr>
        <p:blipFill rotWithShape="1">
          <a:blip r:embed="rId3">
            <a:alphaModFix/>
          </a:blip>
          <a:srcRect b="0" l="0" r="0" t="0"/>
          <a:stretch/>
        </p:blipFill>
        <p:spPr>
          <a:xfrm>
            <a:off x="1085021" y="2574523"/>
            <a:ext cx="2863809" cy="1708953"/>
          </a:xfrm>
          <a:prstGeom prst="rect">
            <a:avLst/>
          </a:prstGeom>
          <a:noFill/>
          <a:ln>
            <a:noFill/>
          </a:ln>
        </p:spPr>
      </p:pic>
      <p:sp>
        <p:nvSpPr>
          <p:cNvPr id="285" name="Google Shape;285;p28"/>
          <p:cNvSpPr txBox="1"/>
          <p:nvPr/>
        </p:nvSpPr>
        <p:spPr>
          <a:xfrm>
            <a:off x="1193532" y="4283476"/>
            <a:ext cx="21755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Evaporative Stress Index</a:t>
            </a:r>
            <a:endParaRPr/>
          </a:p>
        </p:txBody>
      </p:sp>
      <p:pic>
        <p:nvPicPr>
          <p:cNvPr descr="A map of the world&#10;&#10;Description automatically generated with medium confidence" id="286" name="Google Shape;286;p28"/>
          <p:cNvPicPr preferRelativeResize="0"/>
          <p:nvPr/>
        </p:nvPicPr>
        <p:blipFill rotWithShape="1">
          <a:blip r:embed="rId4">
            <a:alphaModFix/>
          </a:blip>
          <a:srcRect b="0" l="0" r="0" t="0"/>
          <a:stretch/>
        </p:blipFill>
        <p:spPr>
          <a:xfrm>
            <a:off x="3948830" y="3488989"/>
            <a:ext cx="4001637" cy="2076037"/>
          </a:xfrm>
          <a:prstGeom prst="rect">
            <a:avLst/>
          </a:prstGeom>
          <a:noFill/>
          <a:ln>
            <a:noFill/>
          </a:ln>
        </p:spPr>
      </p:pic>
      <p:sp>
        <p:nvSpPr>
          <p:cNvPr id="287" name="Google Shape;287;p28"/>
          <p:cNvSpPr txBox="1"/>
          <p:nvPr/>
        </p:nvSpPr>
        <p:spPr>
          <a:xfrm>
            <a:off x="5214989" y="5659655"/>
            <a:ext cx="17620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SERVIR Global ESI</a:t>
            </a:r>
            <a:endParaRPr/>
          </a:p>
        </p:txBody>
      </p:sp>
      <p:pic>
        <p:nvPicPr>
          <p:cNvPr descr="A picture containing text, map, screenshot&#10;&#10;Description automatically generated" id="288" name="Google Shape;288;p28"/>
          <p:cNvPicPr preferRelativeResize="0"/>
          <p:nvPr/>
        </p:nvPicPr>
        <p:blipFill rotWithShape="1">
          <a:blip r:embed="rId5">
            <a:alphaModFix/>
          </a:blip>
          <a:srcRect b="0" l="0" r="0" t="0"/>
          <a:stretch/>
        </p:blipFill>
        <p:spPr>
          <a:xfrm>
            <a:off x="8346083" y="3996024"/>
            <a:ext cx="3358170" cy="2076037"/>
          </a:xfrm>
          <a:prstGeom prst="rect">
            <a:avLst/>
          </a:prstGeom>
          <a:noFill/>
          <a:ln>
            <a:noFill/>
          </a:ln>
        </p:spPr>
      </p:pic>
      <p:sp>
        <p:nvSpPr>
          <p:cNvPr id="289" name="Google Shape;289;p28"/>
          <p:cNvSpPr txBox="1"/>
          <p:nvPr/>
        </p:nvSpPr>
        <p:spPr>
          <a:xfrm>
            <a:off x="9727633" y="6072061"/>
            <a:ext cx="12939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ECOSTRESS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9"/>
          <p:cNvSpPr txBox="1"/>
          <p:nvPr>
            <p:ph idx="1" type="body"/>
          </p:nvPr>
        </p:nvSpPr>
        <p:spPr>
          <a:xfrm>
            <a:off x="348300" y="1193144"/>
            <a:ext cx="11495400" cy="397082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0" i="0" lang="en-US" sz="2800">
                <a:solidFill>
                  <a:srgbClr val="000000"/>
                </a:solidFill>
                <a:latin typeface="Calibri"/>
                <a:ea typeface="Calibri"/>
                <a:cs typeface="Calibri"/>
                <a:sym typeface="Calibri"/>
              </a:rPr>
              <a:t>Elevating Soil Moisture to Stage 4 with the release of FRM4SM</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95" name="Google Shape;295;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Elevating Soil Moisture to Stage 4</a:t>
            </a:r>
            <a:endParaRPr/>
          </a:p>
        </p:txBody>
      </p:sp>
      <p:pic>
        <p:nvPicPr>
          <p:cNvPr descr="A blue rectangle with white text&#10;&#10;Description automatically generated with medium confidence" id="296" name="Google Shape;296;p29"/>
          <p:cNvPicPr preferRelativeResize="0"/>
          <p:nvPr/>
        </p:nvPicPr>
        <p:blipFill rotWithShape="1">
          <a:blip r:embed="rId3">
            <a:alphaModFix/>
          </a:blip>
          <a:srcRect b="0" l="0" r="0" t="0"/>
          <a:stretch/>
        </p:blipFill>
        <p:spPr>
          <a:xfrm>
            <a:off x="1785949" y="3754991"/>
            <a:ext cx="1169670" cy="1049159"/>
          </a:xfrm>
          <a:prstGeom prst="rect">
            <a:avLst/>
          </a:prstGeom>
          <a:noFill/>
          <a:ln>
            <a:noFill/>
          </a:ln>
        </p:spPr>
      </p:pic>
      <p:pic>
        <p:nvPicPr>
          <p:cNvPr descr="A picture containing text, graphics, logo, font&#10;&#10;Description automatically generated" id="297" name="Google Shape;297;p29"/>
          <p:cNvPicPr preferRelativeResize="0"/>
          <p:nvPr/>
        </p:nvPicPr>
        <p:blipFill rotWithShape="1">
          <a:blip r:embed="rId4">
            <a:alphaModFix/>
          </a:blip>
          <a:srcRect b="0" l="0" r="0" t="0"/>
          <a:stretch/>
        </p:blipFill>
        <p:spPr>
          <a:xfrm>
            <a:off x="794292" y="1694028"/>
            <a:ext cx="832846" cy="1145163"/>
          </a:xfrm>
          <a:prstGeom prst="rect">
            <a:avLst/>
          </a:prstGeom>
          <a:noFill/>
          <a:ln>
            <a:noFill/>
          </a:ln>
        </p:spPr>
      </p:pic>
      <p:pic>
        <p:nvPicPr>
          <p:cNvPr descr="A picture containing font, graphics, logo, text&#10;&#10;Description automatically generated" id="298" name="Google Shape;298;p29"/>
          <p:cNvPicPr preferRelativeResize="0"/>
          <p:nvPr/>
        </p:nvPicPr>
        <p:blipFill rotWithShape="1">
          <a:blip r:embed="rId5">
            <a:alphaModFix/>
          </a:blip>
          <a:srcRect b="0" l="0" r="0" t="0"/>
          <a:stretch/>
        </p:blipFill>
        <p:spPr>
          <a:xfrm>
            <a:off x="2282829" y="5562670"/>
            <a:ext cx="1967513" cy="627009"/>
          </a:xfrm>
          <a:prstGeom prst="rect">
            <a:avLst/>
          </a:prstGeom>
          <a:noFill/>
          <a:ln>
            <a:noFill/>
          </a:ln>
        </p:spPr>
      </p:pic>
      <p:sp>
        <p:nvSpPr>
          <p:cNvPr id="299" name="Google Shape;299;p29"/>
          <p:cNvSpPr txBox="1"/>
          <p:nvPr/>
        </p:nvSpPr>
        <p:spPr>
          <a:xfrm>
            <a:off x="1627138" y="2112720"/>
            <a:ext cx="37625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International Soil Moisture Network</a:t>
            </a:r>
            <a:endParaRPr/>
          </a:p>
        </p:txBody>
      </p:sp>
      <p:sp>
        <p:nvSpPr>
          <p:cNvPr id="300" name="Google Shape;300;p29"/>
          <p:cNvSpPr txBox="1"/>
          <p:nvPr/>
        </p:nvSpPr>
        <p:spPr>
          <a:xfrm>
            <a:off x="2955619" y="4049236"/>
            <a:ext cx="37882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Quality Assurance for Soil Moisture</a:t>
            </a:r>
            <a:endParaRPr/>
          </a:p>
        </p:txBody>
      </p:sp>
      <p:sp>
        <p:nvSpPr>
          <p:cNvPr id="301" name="Google Shape;301;p29"/>
          <p:cNvSpPr txBox="1"/>
          <p:nvPr/>
        </p:nvSpPr>
        <p:spPr>
          <a:xfrm>
            <a:off x="4321781" y="5691508"/>
            <a:ext cx="54296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Fiducial Reference Measurements for Soil Moisture</a:t>
            </a:r>
            <a:endParaRPr/>
          </a:p>
        </p:txBody>
      </p:sp>
      <p:pic>
        <p:nvPicPr>
          <p:cNvPr descr="A screenshot of a computer&#10;&#10;Description automatically generated with medium confidence" id="302" name="Google Shape;302;p29"/>
          <p:cNvPicPr preferRelativeResize="0"/>
          <p:nvPr/>
        </p:nvPicPr>
        <p:blipFill rotWithShape="1">
          <a:blip r:embed="rId6">
            <a:alphaModFix/>
          </a:blip>
          <a:srcRect b="0" l="0" r="0" t="0"/>
          <a:stretch/>
        </p:blipFill>
        <p:spPr>
          <a:xfrm>
            <a:off x="6914821" y="2033171"/>
            <a:ext cx="4757894" cy="2757450"/>
          </a:xfrm>
          <a:prstGeom prst="rect">
            <a:avLst/>
          </a:prstGeom>
          <a:noFill/>
          <a:ln>
            <a:noFill/>
          </a:ln>
        </p:spPr>
      </p:pic>
      <p:pic>
        <p:nvPicPr>
          <p:cNvPr descr="A picture containing text, font, logo, graphics&#10;&#10;Description automatically generated" id="303" name="Google Shape;303;p29"/>
          <p:cNvPicPr preferRelativeResize="0"/>
          <p:nvPr/>
        </p:nvPicPr>
        <p:blipFill rotWithShape="1">
          <a:blip r:embed="rId7">
            <a:alphaModFix/>
          </a:blip>
          <a:srcRect b="0" l="0" r="0" t="0"/>
          <a:stretch/>
        </p:blipFill>
        <p:spPr>
          <a:xfrm>
            <a:off x="3111204" y="2453993"/>
            <a:ext cx="1691268" cy="579416"/>
          </a:xfrm>
          <a:prstGeom prst="rect">
            <a:avLst/>
          </a:prstGeom>
          <a:noFill/>
          <a:ln>
            <a:noFill/>
          </a:ln>
        </p:spPr>
      </p:pic>
      <p:pic>
        <p:nvPicPr>
          <p:cNvPr descr="A picture containing text, font, logo, design&#10;&#10;Description automatically generated" id="304" name="Google Shape;304;p29"/>
          <p:cNvPicPr preferRelativeResize="0"/>
          <p:nvPr/>
        </p:nvPicPr>
        <p:blipFill rotWithShape="1">
          <a:blip r:embed="rId8">
            <a:alphaModFix/>
          </a:blip>
          <a:srcRect b="0" l="0" r="0" t="0"/>
          <a:stretch/>
        </p:blipFill>
        <p:spPr>
          <a:xfrm>
            <a:off x="2282829" y="2421071"/>
            <a:ext cx="1018318" cy="5990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3" name="Google Shape;83;p3"/>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Presenter Guidelines 2</a:t>
            </a:r>
            <a:endParaRPr sz="1400">
              <a:solidFill>
                <a:schemeClr val="dk1"/>
              </a:solidFill>
            </a:endParaRPr>
          </a:p>
          <a:p>
            <a:pPr indent="0" lvl="0" marL="0" rtl="0" algn="l">
              <a:lnSpc>
                <a:spcPct val="90000"/>
              </a:lnSpc>
              <a:spcBef>
                <a:spcPts val="0"/>
              </a:spcBef>
              <a:spcAft>
                <a:spcPts val="0"/>
              </a:spcAft>
              <a:buSzPts val="4400"/>
              <a:buNone/>
            </a:pPr>
            <a:r>
              <a:t/>
            </a:r>
            <a:endParaRPr/>
          </a:p>
        </p:txBody>
      </p:sp>
      <p:graphicFrame>
        <p:nvGraphicFramePr>
          <p:cNvPr id="84" name="Google Shape;84;p3"/>
          <p:cNvGraphicFramePr/>
          <p:nvPr/>
        </p:nvGraphicFramePr>
        <p:xfrm>
          <a:off x="188338" y="1105094"/>
          <a:ext cx="3000000" cy="3000000"/>
        </p:xfrm>
        <a:graphic>
          <a:graphicData uri="http://schemas.openxmlformats.org/drawingml/2006/table">
            <a:tbl>
              <a:tblPr>
                <a:noFill/>
                <a:tableStyleId>{A27515CB-C671-49DE-B4D7-A94F3EDA5206}</a:tableStyleId>
              </a:tblPr>
              <a:tblGrid>
                <a:gridCol w="1532775"/>
                <a:gridCol w="1246150"/>
                <a:gridCol w="1993850"/>
                <a:gridCol w="3190150"/>
                <a:gridCol w="1084150"/>
                <a:gridCol w="2791375"/>
              </a:tblGrid>
              <a:tr h="193150">
                <a:tc>
                  <a:txBody>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First Name</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Last Name</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Institution</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Location</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End of Term</a:t>
                      </a:r>
                      <a:endParaRPr b="0" i="0" sz="1350" u="none" cap="none" strike="noStrike">
                        <a:solidFill>
                          <a:srgbClr val="00000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Michael</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Cosh </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USDA </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 </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Apr 2025 (final)</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Fabrizio</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Niro</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ESA</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Italy</a:t>
                      </a:r>
                      <a:endParaRPr b="0" i="0" sz="1350" u="none" cap="none" strike="noStrike">
                        <a:solidFill>
                          <a:srgbClr val="00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Apr 2025(promotion to Chair)</a:t>
                      </a:r>
                      <a:endParaRPr b="0" i="0" sz="1350" u="none" cap="none" strike="noStrike">
                        <a:solidFill>
                          <a:srgbClr val="00000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Jaime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Nickeson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GSFC</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never</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Land Cover</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Alexandra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Tyukavina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University of Maryland</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March 2024 (1st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Land Cover</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Sophie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Bontemps</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Université Catholique de Louvain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Belgium</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Oct 2023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Biophysical</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Marie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Weiss</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INRA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France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Sep 2023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Biophysical</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Sylvain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Leblanc</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Natural Resources Canada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Canada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Sept 2023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Biophysical</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Luke</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Brown</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Salford</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UK</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Jan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Fire/Burn Area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Louis</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Giglio</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University of Maryland</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Sep 2023 (1st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Fire/Burn Area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Bernardo</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Mota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National Physical Lab</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UK</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Jan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Surface Rad</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Angela</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Erb</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Umass Boston</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USA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Jan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Surface Rad</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Jorge</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Sanchez-Zapero</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EOLab</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Spain </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Jan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Soil Moisture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John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Bolten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NASA GSFC</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Apr 2026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Soil Moisture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Carsten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Montzka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Jülich Research Centre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Germany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Sept 2023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LST</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Glynn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Hulley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NASA/JPL</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July 2024 (2</a:t>
                      </a:r>
                      <a:r>
                        <a:rPr baseline="30000" lang="en-US" sz="1350" u="none" cap="none" strike="noStrike">
                          <a:latin typeface="Arial"/>
                          <a:ea typeface="Arial"/>
                          <a:cs typeface="Arial"/>
                          <a:sym typeface="Arial"/>
                        </a:rPr>
                        <a:t>nd</a:t>
                      </a:r>
                      <a:r>
                        <a:rPr lang="en-US" sz="1350" u="none" cap="none" strike="noStrike">
                          <a:latin typeface="Arial"/>
                          <a:ea typeface="Arial"/>
                          <a:cs typeface="Arial"/>
                          <a:sym typeface="Arial"/>
                        </a:rPr>
                        <a:t>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LST</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Lluis</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Perrez Planells</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Karlsruhe Institute of Technology</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Germany</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June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Phenology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Joshua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Gray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North Carolina State University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USA</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Jan 2025 (2nd term)</a:t>
                      </a:r>
                      <a:endParaRPr b="0" i="0" sz="1350" u="none" cap="none" strike="noStrike">
                        <a:solidFill>
                          <a:srgbClr val="444444"/>
                        </a:solidFill>
                        <a:latin typeface="Arial"/>
                        <a:ea typeface="Arial"/>
                        <a:cs typeface="Arial"/>
                        <a:sym typeface="Arial"/>
                      </a:endParaRPr>
                    </a:p>
                  </a:txBody>
                  <a:tcPr marT="8150" marB="0" marR="8150" marL="8150" anchor="b"/>
                </a:tc>
              </a:tr>
              <a:tr h="248900">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Phenology</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Victor</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Rodríguez-Galiano</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University of Seville</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Spain</a:t>
                      </a:r>
                      <a:endParaRPr b="0" i="0" sz="1350" u="none" cap="none" strike="noStrike">
                        <a:solidFill>
                          <a:srgbClr val="444444"/>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latin typeface="Arial"/>
                          <a:ea typeface="Arial"/>
                          <a:cs typeface="Arial"/>
                          <a:sym typeface="Arial"/>
                        </a:rPr>
                        <a:t>Aug 2025 (2nd term)</a:t>
                      </a:r>
                      <a:endParaRPr b="0" i="0" sz="1350" u="none" cap="none" strike="noStrike">
                        <a:solidFill>
                          <a:srgbClr val="444444"/>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Snow Cover</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Juha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Lemmetyinen</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Finnish Meteorological Institute</a:t>
                      </a:r>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Finland</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June 2026 (1st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Snow Cover</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Carrie</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Vuyovich</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NASA GSFC</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USA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Jan 2026 (1st term) </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Veg Index</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Tomoaki</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Miura</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University of Hawai'i</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USA </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Dec 2022 (2nd term)</a:t>
                      </a:r>
                      <a:endParaRPr b="0" i="0" sz="1350" u="none" cap="none" strike="noStrike">
                        <a:solidFill>
                          <a:srgbClr val="FF000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Veg Index</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Else</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Swinnen</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VITO</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Belgium</a:t>
                      </a:r>
                      <a:endParaRPr b="0" i="0" sz="1350" u="none" cap="none" strike="noStrike">
                        <a:solidFill>
                          <a:srgbClr val="FF000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FF0000"/>
                          </a:solidFill>
                          <a:latin typeface="Arial"/>
                          <a:ea typeface="Arial"/>
                          <a:cs typeface="Arial"/>
                          <a:sym typeface="Arial"/>
                        </a:rPr>
                        <a:t>Apr 2023 (2nd term)</a:t>
                      </a:r>
                      <a:endParaRPr b="0" i="0" sz="1350" u="none" cap="none" strike="noStrike">
                        <a:solidFill>
                          <a:srgbClr val="FF000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Biomass</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Kim</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Calders</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Univ. Ghent</a:t>
                      </a:r>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Belgium</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April 2026 (1</a:t>
                      </a:r>
                      <a:r>
                        <a:rPr baseline="30000" lang="en-US" sz="1350" u="none" cap="none" strike="noStrike">
                          <a:solidFill>
                            <a:srgbClr val="0070C0"/>
                          </a:solidFill>
                          <a:latin typeface="Arial"/>
                          <a:ea typeface="Arial"/>
                          <a:cs typeface="Arial"/>
                          <a:sym typeface="Arial"/>
                        </a:rPr>
                        <a:t>st</a:t>
                      </a:r>
                      <a:r>
                        <a:rPr lang="en-US" sz="1350" u="none" cap="none" strike="noStrike">
                          <a:solidFill>
                            <a:srgbClr val="0070C0"/>
                          </a:solidFill>
                          <a:latin typeface="Arial"/>
                          <a:ea typeface="Arial"/>
                          <a:cs typeface="Arial"/>
                          <a:sym typeface="Arial"/>
                        </a:rPr>
                        <a:t> term)</a:t>
                      </a:r>
                      <a:endParaRPr b="0" i="0" sz="1350" u="none" cap="none" strike="noStrike">
                        <a:solidFill>
                          <a:srgbClr val="0070C0"/>
                        </a:solidFill>
                        <a:latin typeface="Arial"/>
                        <a:ea typeface="Arial"/>
                        <a:cs typeface="Arial"/>
                        <a:sym typeface="Arial"/>
                      </a:endParaRPr>
                    </a:p>
                  </a:txBody>
                  <a:tcPr marT="8150" marB="0" marR="8150" marL="8150" anchor="b"/>
                </a:tc>
              </a:tr>
              <a:tr h="193150">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Biomass</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Neha</a:t>
                      </a:r>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Hunka</a:t>
                      </a:r>
                      <a:endParaRPr b="0" i="0" sz="1350" u="none" cap="none" strike="noStrike">
                        <a:solidFill>
                          <a:srgbClr val="0070C0"/>
                        </a:solidFill>
                        <a:latin typeface="Arial"/>
                        <a:ea typeface="Arial"/>
                        <a:cs typeface="Arial"/>
                        <a:sym typeface="Arial"/>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UMD</a:t>
                      </a:r>
                      <a:endParaRPr/>
                    </a:p>
                  </a:txBody>
                  <a:tcPr marT="8150" marB="0" marR="8150" marL="8150" anchor="b"/>
                </a:tc>
                <a:tc>
                  <a:txBody>
                    <a:bodyPr/>
                    <a:lstStyle/>
                    <a:p>
                      <a:pPr indent="0" lvl="0" marL="0" marR="0" rtl="0" algn="l">
                        <a:lnSpc>
                          <a:spcPct val="100000"/>
                        </a:lnSpc>
                        <a:spcBef>
                          <a:spcPts val="0"/>
                        </a:spcBef>
                        <a:spcAft>
                          <a:spcPts val="0"/>
                        </a:spcAft>
                        <a:buNone/>
                      </a:pPr>
                      <a:r>
                        <a:rPr b="0" i="0" lang="en-US" sz="1350" u="none" cap="none" strike="noStrike">
                          <a:solidFill>
                            <a:srgbClr val="0070C0"/>
                          </a:solidFill>
                          <a:latin typeface="Arial"/>
                          <a:ea typeface="Arial"/>
                          <a:cs typeface="Arial"/>
                          <a:sym typeface="Arial"/>
                        </a:rPr>
                        <a:t>USA</a:t>
                      </a:r>
                      <a:endParaRPr/>
                    </a:p>
                  </a:txBody>
                  <a:tcPr marT="8150" marB="0" marR="8150" marL="8150" anchor="b"/>
                </a:tc>
                <a:tc>
                  <a:txBody>
                    <a:bodyPr/>
                    <a:lstStyle/>
                    <a:p>
                      <a:pPr indent="0" lvl="0" marL="0" marR="0" rtl="0" algn="l">
                        <a:lnSpc>
                          <a:spcPct val="100000"/>
                        </a:lnSpc>
                        <a:spcBef>
                          <a:spcPts val="0"/>
                        </a:spcBef>
                        <a:spcAft>
                          <a:spcPts val="0"/>
                        </a:spcAft>
                        <a:buNone/>
                      </a:pPr>
                      <a:r>
                        <a:rPr lang="en-US" sz="1350" u="none" cap="none" strike="noStrike">
                          <a:solidFill>
                            <a:srgbClr val="0070C0"/>
                          </a:solidFill>
                          <a:latin typeface="Arial"/>
                          <a:ea typeface="Arial"/>
                          <a:cs typeface="Arial"/>
                          <a:sym typeface="Arial"/>
                        </a:rPr>
                        <a:t>April 2026 (1st term) </a:t>
                      </a:r>
                      <a:endParaRPr b="0" i="0" sz="1350" u="none" cap="none" strike="noStrike">
                        <a:solidFill>
                          <a:srgbClr val="0070C0"/>
                        </a:solidFill>
                        <a:latin typeface="Arial"/>
                        <a:ea typeface="Arial"/>
                        <a:cs typeface="Arial"/>
                        <a:sym typeface="Arial"/>
                      </a:endParaRPr>
                    </a:p>
                  </a:txBody>
                  <a:tcPr marT="8150" marB="0" marR="8150" marL="8150" anchor="b"/>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0" name="Google Shape;90;p4"/>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LPV Validation Stage Status </a:t>
            </a:r>
            <a:endParaRPr sz="1400">
              <a:solidFill>
                <a:schemeClr val="dk1"/>
              </a:solidFill>
            </a:endParaRPr>
          </a:p>
          <a:p>
            <a:pPr indent="0" lvl="0" marL="0" rtl="0" algn="l">
              <a:lnSpc>
                <a:spcPct val="90000"/>
              </a:lnSpc>
              <a:spcBef>
                <a:spcPts val="0"/>
              </a:spcBef>
              <a:spcAft>
                <a:spcPts val="0"/>
              </a:spcAft>
              <a:buSzPts val="4400"/>
              <a:buNone/>
            </a:pPr>
            <a:r>
              <a:t/>
            </a:r>
            <a:endParaRPr/>
          </a:p>
        </p:txBody>
      </p:sp>
      <p:pic>
        <p:nvPicPr>
          <p:cNvPr descr="Table&#10;&#10;Description automatically generated" id="91" name="Google Shape;91;p4"/>
          <p:cNvPicPr preferRelativeResize="0"/>
          <p:nvPr/>
        </p:nvPicPr>
        <p:blipFill rotWithShape="1">
          <a:blip r:embed="rId3">
            <a:alphaModFix/>
          </a:blip>
          <a:srcRect b="0" l="0" r="0" t="0"/>
          <a:stretch/>
        </p:blipFill>
        <p:spPr>
          <a:xfrm>
            <a:off x="2479152" y="1142774"/>
            <a:ext cx="7454900" cy="5295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7" name="Google Shape;97;p5"/>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t>Focus Area Protocols Update</a:t>
            </a:r>
            <a:endParaRPr sz="1400">
              <a:solidFill>
                <a:schemeClr val="dk1"/>
              </a:solidFill>
            </a:endParaRPr>
          </a:p>
          <a:p>
            <a:pPr indent="0" lvl="0" marL="0" rtl="0" algn="l">
              <a:lnSpc>
                <a:spcPct val="90000"/>
              </a:lnSpc>
              <a:spcBef>
                <a:spcPts val="0"/>
              </a:spcBef>
              <a:spcAft>
                <a:spcPts val="0"/>
              </a:spcAft>
              <a:buSzPts val="4400"/>
              <a:buNone/>
            </a:pPr>
            <a:r>
              <a:t/>
            </a:r>
            <a:endParaRPr/>
          </a:p>
        </p:txBody>
      </p:sp>
      <p:graphicFrame>
        <p:nvGraphicFramePr>
          <p:cNvPr id="98" name="Google Shape;98;p5"/>
          <p:cNvGraphicFramePr/>
          <p:nvPr/>
        </p:nvGraphicFramePr>
        <p:xfrm>
          <a:off x="2250980" y="1148212"/>
          <a:ext cx="3000000" cy="3000000"/>
        </p:xfrm>
        <a:graphic>
          <a:graphicData uri="http://schemas.openxmlformats.org/drawingml/2006/table">
            <a:tbl>
              <a:tblPr bandRow="1" firstRow="1">
                <a:noFill/>
                <a:tableStyleId>{A27515CB-C671-49DE-B4D7-A94F3EDA5206}</a:tableStyleId>
              </a:tblPr>
              <a:tblGrid>
                <a:gridCol w="3845025"/>
                <a:gridCol w="3845025"/>
              </a:tblGrid>
              <a:tr h="445875">
                <a:tc>
                  <a:txBody>
                    <a:bodyPr/>
                    <a:lstStyle/>
                    <a:p>
                      <a:pPr indent="0" lvl="0" marL="0" marR="0" rtl="0" algn="l">
                        <a:lnSpc>
                          <a:spcPct val="100000"/>
                        </a:lnSpc>
                        <a:spcBef>
                          <a:spcPts val="0"/>
                        </a:spcBef>
                        <a:spcAft>
                          <a:spcPts val="0"/>
                        </a:spcAft>
                        <a:buNone/>
                      </a:pPr>
                      <a:r>
                        <a:rPr lang="en-US" sz="1400" u="none" cap="none" strike="noStrike"/>
                        <a:t>Focus Area</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Protocol</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Biophysical</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LAI(2014)</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Fire/Burn Area</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Burned Area Targeting summer 2023</a:t>
                      </a:r>
                      <a:endParaRPr/>
                    </a:p>
                    <a:p>
                      <a:pPr indent="0" lvl="0" marL="0" marR="0" rtl="0" algn="l">
                        <a:lnSpc>
                          <a:spcPct val="100000"/>
                        </a:lnSpc>
                        <a:spcBef>
                          <a:spcPts val="0"/>
                        </a:spcBef>
                        <a:spcAft>
                          <a:spcPts val="0"/>
                        </a:spcAft>
                        <a:buNone/>
                      </a:pPr>
                      <a:r>
                        <a:rPr lang="en-US" sz="1400" u="none" cap="none" strike="noStrike"/>
                        <a:t>Active Fire next</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Phenology</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Targeting summer 2023</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Vegetation Index</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Targeting summer 2023 (60%)</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Land Cover</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Targeting summer 2023 (60%)</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Snow Cover</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Surface Radiation</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Albedo(2019)</a:t>
                      </a:r>
                      <a:endParaRPr/>
                    </a:p>
                    <a:p>
                      <a:pPr indent="0" lvl="0" marL="0" marR="0" rtl="0" algn="l">
                        <a:lnSpc>
                          <a:spcPct val="100000"/>
                        </a:lnSpc>
                        <a:spcBef>
                          <a:spcPts val="0"/>
                        </a:spcBef>
                        <a:spcAft>
                          <a:spcPts val="0"/>
                        </a:spcAft>
                        <a:buNone/>
                      </a:pPr>
                      <a:r>
                        <a:rPr lang="en-US" sz="1400" u="none" cap="none" strike="noStrike"/>
                        <a:t>Global Downward Radiation Product Validation Best Practices (80%)</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Soil Moisture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SM(2020)</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LST and Emissivity</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LST (2019)</a:t>
                      </a:r>
                      <a:endParaRPr/>
                    </a:p>
                  </a:txBody>
                  <a:tcPr marT="45725" marB="45725" marR="91450" marL="91450"/>
                </a:tc>
              </a:tr>
              <a:tr h="445875">
                <a:tc>
                  <a:txBody>
                    <a:bodyPr/>
                    <a:lstStyle/>
                    <a:p>
                      <a:pPr indent="0" lvl="0" marL="0" marR="0" rtl="0" algn="l">
                        <a:lnSpc>
                          <a:spcPct val="100000"/>
                        </a:lnSpc>
                        <a:spcBef>
                          <a:spcPts val="0"/>
                        </a:spcBef>
                        <a:spcAft>
                          <a:spcPts val="0"/>
                        </a:spcAft>
                        <a:buNone/>
                      </a:pPr>
                      <a:r>
                        <a:rPr lang="en-US" sz="1400" u="none" cap="none" strike="noStrike"/>
                        <a:t>Aboveground Biomass</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AGWB(2021)</a:t>
                      </a:r>
                      <a:endParaRPr/>
                    </a:p>
                  </a:txBody>
                  <a:tcPr marT="45725" marB="45725" marR="91450" marL="9145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Biophysical</a:t>
            </a:r>
            <a:endParaRPr/>
          </a:p>
        </p:txBody>
      </p:sp>
      <p:sp>
        <p:nvSpPr>
          <p:cNvPr id="104" name="Google Shape;104;p6"/>
          <p:cNvSpPr txBox="1"/>
          <p:nvPr/>
        </p:nvSpPr>
        <p:spPr>
          <a:xfrm>
            <a:off x="176048" y="1078465"/>
            <a:ext cx="11585028"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New campaigns and software development</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FRM4VEG (LAI, FAPAR, CCC) in cropland (Barrax, Sp) and forest (Wytham Woods, UK), July 2021</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P2S2 for the validation of S2 LAI/fAPAR (France &amp; Belgium)</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Vertical LAI measurement over DNF &amp; MF (China), Apr, Jun, &amp; Sep, 2021</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ESA FRM4Veg: Validation of S3 OLCI IG-FAPAR 300m with FRM data</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Validation and conformity testing was conducted using the FRM4veg dataset (2018, 2021), over Wytham (UK) and Barrax (Sp), with upscaled maps with uncertainties.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Updated CEOS DIRECT 2.1 database (new sites from Asia &amp; FRM4VEG) </a:t>
            </a:r>
            <a:endParaRPr/>
          </a:p>
        </p:txBody>
      </p:sp>
      <p:pic>
        <p:nvPicPr>
          <p:cNvPr descr="A picture containing text, screenshot, diagram, font&#10;&#10;Description automatically generated" id="105" name="Google Shape;105;p6"/>
          <p:cNvPicPr preferRelativeResize="0"/>
          <p:nvPr/>
        </p:nvPicPr>
        <p:blipFill rotWithShape="1">
          <a:blip r:embed="rId3">
            <a:alphaModFix/>
          </a:blip>
          <a:srcRect b="0" l="0" r="0" t="0"/>
          <a:stretch/>
        </p:blipFill>
        <p:spPr>
          <a:xfrm>
            <a:off x="1800333" y="3921847"/>
            <a:ext cx="2992383" cy="2580490"/>
          </a:xfrm>
          <a:prstGeom prst="rect">
            <a:avLst/>
          </a:prstGeom>
          <a:noFill/>
          <a:ln>
            <a:noFill/>
          </a:ln>
        </p:spPr>
      </p:pic>
      <p:sp>
        <p:nvSpPr>
          <p:cNvPr id="106" name="Google Shape;106;p6"/>
          <p:cNvSpPr txBox="1"/>
          <p:nvPr/>
        </p:nvSpPr>
        <p:spPr>
          <a:xfrm>
            <a:off x="5152697" y="4468064"/>
            <a:ext cx="646123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Biophysical reference datasets in NE China croplands available (</a:t>
            </a:r>
            <a:r>
              <a:rPr b="0" i="0" lang="en-US" sz="1800" u="sng" cap="none" strike="noStrike">
                <a:solidFill>
                  <a:srgbClr val="0563C1"/>
                </a:solidFill>
                <a:latin typeface="Arial"/>
                <a:ea typeface="Arial"/>
                <a:cs typeface="Arial"/>
                <a:sym typeface="Arial"/>
                <a:hlinkClick r:id="rId4">
                  <a:extLst>
                    <a:ext uri="{A12FA001-AC4F-418D-AE19-62706E023703}">
                      <ahyp:hlinkClr val="tx"/>
                    </a:ext>
                  </a:extLst>
                </a:hlinkClick>
              </a:rPr>
              <a:t>https://doi.pangaea.de/10.1594/PANGAEA.939444</a:t>
            </a:r>
            <a:r>
              <a:rPr b="0" i="0" lang="en-US" sz="18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China is considering several newly recommended National Standards for the Validation of Remote Sensing Products.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Fire/Burn Area</a:t>
            </a:r>
            <a:endParaRPr/>
          </a:p>
        </p:txBody>
      </p:sp>
      <p:sp>
        <p:nvSpPr>
          <p:cNvPr id="112" name="Google Shape;112;p7"/>
          <p:cNvSpPr txBox="1"/>
          <p:nvPr/>
        </p:nvSpPr>
        <p:spPr>
          <a:xfrm>
            <a:off x="559676" y="1230951"/>
            <a:ext cx="11431958"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Fire Disturbance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Validation Protocol Status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Discussed at the GOFC Fire Implementation Team meeting (June 2022)</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Solicited assistance with updating and writing the Burned Area and Active Fire protocols with participants from Canada (2), Europe (1), UK (2), and USA (7)</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Planning a formalization of the incomplete Burned Area Validation protocol from 2010.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Active Fire</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Validation accomplished by contemporaneous product inter-comparison (moderate and coarse resolution) or prescribed fire programs (few locations, small fires)</a:t>
            </a:r>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FRP Validation challenges</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Limited availability of reference data</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Field campaigns - Logistically challenging/limited sample size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Burned Area Validation</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Product intercomparison – need to address issues around different approaches to reference data</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Recommended – Burned Area Reference Database (BARD) for both validation and product development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A picture containing text, screenshot, diagram, graphics software&#10;&#10;Description automatically generated" id="113" name="Google Shape;113;p7"/>
          <p:cNvPicPr preferRelativeResize="0"/>
          <p:nvPr/>
        </p:nvPicPr>
        <p:blipFill rotWithShape="1">
          <a:blip r:embed="rId3">
            <a:alphaModFix/>
          </a:blip>
          <a:srcRect b="0" l="0" r="0" t="0"/>
          <a:stretch/>
        </p:blipFill>
        <p:spPr>
          <a:xfrm>
            <a:off x="7898107" y="3782597"/>
            <a:ext cx="3329609" cy="14766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Phenology</a:t>
            </a:r>
            <a:endParaRPr/>
          </a:p>
        </p:txBody>
      </p:sp>
      <p:sp>
        <p:nvSpPr>
          <p:cNvPr id="119" name="Google Shape;119;p8"/>
          <p:cNvSpPr txBox="1"/>
          <p:nvPr/>
        </p:nvSpPr>
        <p:spPr>
          <a:xfrm>
            <a:off x="462455" y="1192971"/>
            <a:ext cx="11109435"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Progress on CEOS LPV LSP Protocol</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Most chapters now have leads, uneven but tangible progress across the chapters</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“Phenometrics” usually lack an ecological definition, making it more challenging to conduct true validation</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CEOS LPV protocol will document current best practices and definition and characterize self-consistency and errors resulting from choices in methodology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US" sz="1800" u="none" cap="none" strike="noStrike">
                <a:solidFill>
                  <a:srgbClr val="000000"/>
                </a:solidFill>
                <a:latin typeface="Arial"/>
                <a:ea typeface="Arial"/>
                <a:cs typeface="Arial"/>
                <a:sym typeface="Arial"/>
              </a:rPr>
              <a:t>In situ </a:t>
            </a:r>
            <a:r>
              <a:rPr b="0" i="0" lang="en-US" sz="1800" u="none" cap="none" strike="noStrike">
                <a:solidFill>
                  <a:srgbClr val="000000"/>
                </a:solidFill>
                <a:latin typeface="Arial"/>
                <a:ea typeface="Arial"/>
                <a:cs typeface="Arial"/>
                <a:sym typeface="Arial"/>
              </a:rPr>
              <a:t>Progress</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“New” observational network in Spain managed by the Spanish Meteorological Agency (AEMET)</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“New” observational network in France managed by INRAE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id="120" name="Google Shape;120;p8"/>
          <p:cNvPicPr preferRelativeResize="0"/>
          <p:nvPr/>
        </p:nvPicPr>
        <p:blipFill rotWithShape="1">
          <a:blip r:embed="rId3">
            <a:alphaModFix/>
          </a:blip>
          <a:srcRect b="0" l="0" r="0" t="0"/>
          <a:stretch/>
        </p:blipFill>
        <p:spPr>
          <a:xfrm>
            <a:off x="3126453" y="4002742"/>
            <a:ext cx="2957971" cy="2473325"/>
          </a:xfrm>
          <a:prstGeom prst="rect">
            <a:avLst/>
          </a:prstGeom>
          <a:noFill/>
          <a:ln>
            <a:noFill/>
          </a:ln>
        </p:spPr>
      </p:pic>
      <p:pic>
        <p:nvPicPr>
          <p:cNvPr descr="A picture containing map, text, atlas, diagram&#10;&#10;Description automatically generated" id="121" name="Google Shape;121;p8"/>
          <p:cNvPicPr preferRelativeResize="0"/>
          <p:nvPr/>
        </p:nvPicPr>
        <p:blipFill rotWithShape="1">
          <a:blip r:embed="rId4">
            <a:alphaModFix/>
          </a:blip>
          <a:srcRect b="0" l="0" r="0" t="0"/>
          <a:stretch/>
        </p:blipFill>
        <p:spPr>
          <a:xfrm>
            <a:off x="6084424" y="3981674"/>
            <a:ext cx="2955925" cy="2473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9"/>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2800"/>
              <a:buNone/>
            </a:pPr>
            <a:r>
              <a:rPr b="1" lang="en-US" sz="2000">
                <a:latin typeface="Times New Roman"/>
                <a:ea typeface="Times New Roman"/>
                <a:cs typeface="Times New Roman"/>
                <a:sym typeface="Times New Roman"/>
              </a:rPr>
              <a:t>Vegetation Indices </a:t>
            </a:r>
            <a:endParaRPr/>
          </a:p>
          <a:p>
            <a:pPr indent="0" lvl="0" marL="0" marR="0" rtl="0" algn="l">
              <a:lnSpc>
                <a:spcPct val="90000"/>
              </a:lnSpc>
              <a:spcBef>
                <a:spcPts val="0"/>
              </a:spcBef>
              <a:spcAft>
                <a:spcPts val="0"/>
              </a:spcAft>
              <a:buSzPts val="2800"/>
              <a:buNone/>
            </a:pPr>
            <a:r>
              <a:t/>
            </a:r>
            <a:endParaRPr sz="2000">
              <a:latin typeface="Times New Roman"/>
              <a:ea typeface="Times New Roman"/>
              <a:cs typeface="Times New Roman"/>
              <a:sym typeface="Times New Roman"/>
            </a:endParaRPr>
          </a:p>
          <a:p>
            <a:pPr indent="-342900" lvl="0" marL="342900" marR="0" rtl="0" algn="l">
              <a:lnSpc>
                <a:spcPct val="90000"/>
              </a:lnSpc>
              <a:spcBef>
                <a:spcPts val="0"/>
              </a:spcBef>
              <a:spcAft>
                <a:spcPts val="0"/>
              </a:spcAft>
              <a:buSzPts val="2800"/>
              <a:buFont typeface="Arial"/>
              <a:buChar char="•"/>
            </a:pPr>
            <a:r>
              <a:rPr lang="en-US" sz="2000">
                <a:latin typeface="Times New Roman"/>
                <a:ea typeface="Times New Roman"/>
                <a:cs typeface="Times New Roman"/>
                <a:sym typeface="Times New Roman"/>
              </a:rPr>
              <a:t>Developed an outline for a Vegetation Indices Best Practice Protocol document. Recruited a small group of VI experts to review and finalize the outline. </a:t>
            </a:r>
            <a:endParaRPr/>
          </a:p>
          <a:p>
            <a:pPr indent="-342900" lvl="0" marL="342900" marR="0" rtl="0" algn="l">
              <a:lnSpc>
                <a:spcPct val="90000"/>
              </a:lnSpc>
              <a:spcBef>
                <a:spcPts val="0"/>
              </a:spcBef>
              <a:spcAft>
                <a:spcPts val="0"/>
              </a:spcAft>
              <a:buSzPts val="2800"/>
              <a:buFont typeface="Arial"/>
              <a:buChar char="•"/>
            </a:pPr>
            <a:r>
              <a:rPr lang="en-US" sz="2000">
                <a:latin typeface="Times New Roman"/>
                <a:ea typeface="Times New Roman"/>
                <a:cs typeface="Times New Roman"/>
                <a:sym typeface="Times New Roman"/>
              </a:rPr>
              <a:t>Held a kick-off meeting with the expert group to review the procedure, expectation, and timeline.  Followed up with another meeting to review the comments and suggestions.  Revised the outline and incorporated comments. </a:t>
            </a:r>
            <a:endParaRPr/>
          </a:p>
          <a:p>
            <a:pPr indent="-342900" lvl="0" marL="342900" marR="0" rtl="0" algn="l">
              <a:lnSpc>
                <a:spcPct val="90000"/>
              </a:lnSpc>
              <a:spcBef>
                <a:spcPts val="0"/>
              </a:spcBef>
              <a:spcAft>
                <a:spcPts val="0"/>
              </a:spcAft>
              <a:buSzPts val="2800"/>
              <a:buFont typeface="Arial"/>
              <a:buChar char="•"/>
            </a:pPr>
            <a:r>
              <a:rPr lang="en-US" sz="2000">
                <a:latin typeface="Times New Roman"/>
                <a:ea typeface="Times New Roman"/>
                <a:cs typeface="Times New Roman"/>
                <a:sym typeface="Times New Roman"/>
              </a:rPr>
              <a:t>Currently the leads are working on the first complete draft of the outline.</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127" name="Google Shape;127;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Vegetation Index</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