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3"/>
  </p:notesMasterIdLst>
  <p:sldIdLst>
    <p:sldId id="256" r:id="rId2"/>
    <p:sldId id="260" r:id="rId3"/>
    <p:sldId id="285" r:id="rId4"/>
    <p:sldId id="268" r:id="rId5"/>
    <p:sldId id="289" r:id="rId6"/>
    <p:sldId id="2010" r:id="rId7"/>
    <p:sldId id="290" r:id="rId8"/>
    <p:sldId id="2006" r:id="rId9"/>
    <p:sldId id="2003" r:id="rId10"/>
    <p:sldId id="2014" r:id="rId11"/>
    <p:sldId id="266" r:id="rId12"/>
    <p:sldId id="2005" r:id="rId13"/>
    <p:sldId id="2011" r:id="rId14"/>
    <p:sldId id="2012" r:id="rId15"/>
    <p:sldId id="2013" r:id="rId16"/>
    <p:sldId id="2007" r:id="rId17"/>
    <p:sldId id="2009" r:id="rId18"/>
    <p:sldId id="279" r:id="rId19"/>
    <p:sldId id="271" r:id="rId20"/>
    <p:sldId id="261" r:id="rId21"/>
    <p:sldId id="284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6" autoAdjust="0"/>
    <p:restoredTop sz="75514" autoAdjust="0"/>
  </p:normalViewPr>
  <p:slideViewPr>
    <p:cSldViewPr snapToGrid="0" showGuides="1">
      <p:cViewPr varScale="1">
        <p:scale>
          <a:sx n="64" d="100"/>
          <a:sy n="64" d="100"/>
        </p:scale>
        <p:origin x="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17A5D1-2C2D-43A5-A873-F11935957678}" type="doc">
      <dgm:prSet loTypeId="urn:microsoft.com/office/officeart/2005/8/layout/radial5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1107EA8A-E4AB-4EC0-8D15-F9156C82CB7D}">
      <dgm:prSet phldrT="[文本]"/>
      <dgm:spPr/>
      <dgm:t>
        <a:bodyPr/>
        <a:lstStyle/>
        <a:p>
          <a:endParaRPr lang="zh-CN" altLang="en-US" b="1" dirty="0"/>
        </a:p>
      </dgm:t>
    </dgm:pt>
    <dgm:pt modelId="{4AF4EC3A-99B1-4BEB-9F40-0E5623C04066}" type="parTrans" cxnId="{9B8D68A7-91E7-48AC-A22B-8F8ABEDFB870}">
      <dgm:prSet/>
      <dgm:spPr/>
      <dgm:t>
        <a:bodyPr/>
        <a:lstStyle/>
        <a:p>
          <a:endParaRPr lang="zh-CN" altLang="en-US"/>
        </a:p>
      </dgm:t>
    </dgm:pt>
    <dgm:pt modelId="{4AABDF99-F375-4AE5-8B82-B2AB09B30790}" type="sibTrans" cxnId="{9B8D68A7-91E7-48AC-A22B-8F8ABEDFB870}">
      <dgm:prSet/>
      <dgm:spPr/>
      <dgm:t>
        <a:bodyPr/>
        <a:lstStyle/>
        <a:p>
          <a:endParaRPr lang="zh-CN" altLang="en-US"/>
        </a:p>
      </dgm:t>
    </dgm:pt>
    <dgm:pt modelId="{14786C53-A47E-4955-A410-C55AB1DA7095}">
      <dgm:prSet phldrT="[文本]"/>
      <dgm:spPr/>
      <dgm:t>
        <a:bodyPr/>
        <a:lstStyle/>
        <a:p>
          <a:endParaRPr lang="zh-CN" altLang="en-US" b="1" dirty="0"/>
        </a:p>
      </dgm:t>
    </dgm:pt>
    <dgm:pt modelId="{EF2F57C3-7592-489A-B04E-0AC96CBDC11C}" type="parTrans" cxnId="{87604D28-83FE-46B4-B879-D98A719A9B8E}">
      <dgm:prSet/>
      <dgm:spPr/>
      <dgm:t>
        <a:bodyPr/>
        <a:lstStyle/>
        <a:p>
          <a:endParaRPr lang="zh-CN" altLang="en-US"/>
        </a:p>
      </dgm:t>
    </dgm:pt>
    <dgm:pt modelId="{0C9FE8AB-0849-4345-A525-271ECC0A0036}" type="sibTrans" cxnId="{87604D28-83FE-46B4-B879-D98A719A9B8E}">
      <dgm:prSet/>
      <dgm:spPr/>
      <dgm:t>
        <a:bodyPr/>
        <a:lstStyle/>
        <a:p>
          <a:endParaRPr lang="zh-CN" altLang="en-US"/>
        </a:p>
      </dgm:t>
    </dgm:pt>
    <dgm:pt modelId="{A90DBCD3-7DDF-4F04-AF78-C2D6424B022B}">
      <dgm:prSet phldrT="[文本]"/>
      <dgm:spPr/>
      <dgm:t>
        <a:bodyPr/>
        <a:lstStyle/>
        <a:p>
          <a:endParaRPr lang="zh-CN" altLang="en-US" b="1" dirty="0"/>
        </a:p>
      </dgm:t>
    </dgm:pt>
    <dgm:pt modelId="{9B2BF5E7-4C1A-4F7F-81B8-489A0B4F4AA0}" type="parTrans" cxnId="{1995C181-D5CA-4968-9DE7-64D8C5D9B71A}">
      <dgm:prSet/>
      <dgm:spPr/>
      <dgm:t>
        <a:bodyPr/>
        <a:lstStyle/>
        <a:p>
          <a:endParaRPr lang="zh-CN" altLang="en-US"/>
        </a:p>
      </dgm:t>
    </dgm:pt>
    <dgm:pt modelId="{7B6A08DB-4960-413E-9600-480AC40BBF00}" type="sibTrans" cxnId="{1995C181-D5CA-4968-9DE7-64D8C5D9B71A}">
      <dgm:prSet/>
      <dgm:spPr/>
      <dgm:t>
        <a:bodyPr/>
        <a:lstStyle/>
        <a:p>
          <a:endParaRPr lang="zh-CN" altLang="en-US"/>
        </a:p>
      </dgm:t>
    </dgm:pt>
    <dgm:pt modelId="{E76F09D6-63BF-47A9-BDF5-F1C3AD5EAC14}">
      <dgm:prSet phldrT="[文本]"/>
      <dgm:spPr/>
      <dgm:t>
        <a:bodyPr/>
        <a:lstStyle/>
        <a:p>
          <a:endParaRPr lang="zh-CN" altLang="en-US" b="1" dirty="0"/>
        </a:p>
      </dgm:t>
    </dgm:pt>
    <dgm:pt modelId="{E96CD7CC-1C24-490E-BC21-4914EF9F47CC}" type="parTrans" cxnId="{3779C24F-91F7-423A-81EC-77C66631570C}">
      <dgm:prSet/>
      <dgm:spPr/>
      <dgm:t>
        <a:bodyPr/>
        <a:lstStyle/>
        <a:p>
          <a:endParaRPr lang="zh-CN" altLang="en-US"/>
        </a:p>
      </dgm:t>
    </dgm:pt>
    <dgm:pt modelId="{BF12343A-FD50-4EA3-8215-DBABBDCACD29}" type="sibTrans" cxnId="{3779C24F-91F7-423A-81EC-77C66631570C}">
      <dgm:prSet/>
      <dgm:spPr/>
      <dgm:t>
        <a:bodyPr/>
        <a:lstStyle/>
        <a:p>
          <a:endParaRPr lang="zh-CN" altLang="en-US"/>
        </a:p>
      </dgm:t>
    </dgm:pt>
    <dgm:pt modelId="{45214B7E-1CE5-4513-B37D-09B2F5C552C1}">
      <dgm:prSet phldrT="[文本]"/>
      <dgm:spPr/>
      <dgm:t>
        <a:bodyPr/>
        <a:lstStyle/>
        <a:p>
          <a:endParaRPr lang="zh-CN" altLang="en-US" b="1" dirty="0"/>
        </a:p>
      </dgm:t>
    </dgm:pt>
    <dgm:pt modelId="{4AAA5E7A-64C9-4454-BD5A-EDDA5A62926F}" type="parTrans" cxnId="{7A09E7D9-B537-4E89-8483-B00926777736}">
      <dgm:prSet/>
      <dgm:spPr/>
      <dgm:t>
        <a:bodyPr/>
        <a:lstStyle/>
        <a:p>
          <a:endParaRPr lang="zh-CN" altLang="en-US"/>
        </a:p>
      </dgm:t>
    </dgm:pt>
    <dgm:pt modelId="{4B05614B-6EAA-4A7D-AF83-1191A96CE3A9}" type="sibTrans" cxnId="{7A09E7D9-B537-4E89-8483-B00926777736}">
      <dgm:prSet/>
      <dgm:spPr/>
      <dgm:t>
        <a:bodyPr/>
        <a:lstStyle/>
        <a:p>
          <a:endParaRPr lang="zh-CN" altLang="en-US"/>
        </a:p>
      </dgm:t>
    </dgm:pt>
    <dgm:pt modelId="{A96C52FA-2D99-4E66-9D15-7088E0B28BF7}">
      <dgm:prSet phldrT="[文本]"/>
      <dgm:spPr/>
      <dgm:t>
        <a:bodyPr/>
        <a:lstStyle/>
        <a:p>
          <a:endParaRPr lang="zh-CN" altLang="en-US" b="1" dirty="0"/>
        </a:p>
      </dgm:t>
    </dgm:pt>
    <dgm:pt modelId="{87495282-D4C9-43F3-AAA2-2719D8C15718}" type="parTrans" cxnId="{F3BF1FBF-81BA-47AD-A61C-29F51AF8968C}">
      <dgm:prSet/>
      <dgm:spPr/>
      <dgm:t>
        <a:bodyPr/>
        <a:lstStyle/>
        <a:p>
          <a:endParaRPr lang="zh-CN" altLang="en-US"/>
        </a:p>
      </dgm:t>
    </dgm:pt>
    <dgm:pt modelId="{4CB6C915-0F0C-4379-9ED1-064C5F79635F}" type="sibTrans" cxnId="{F3BF1FBF-81BA-47AD-A61C-29F51AF8968C}">
      <dgm:prSet/>
      <dgm:spPr/>
      <dgm:t>
        <a:bodyPr/>
        <a:lstStyle/>
        <a:p>
          <a:endParaRPr lang="zh-CN" altLang="en-US"/>
        </a:p>
      </dgm:t>
    </dgm:pt>
    <dgm:pt modelId="{8D78202D-ACD6-4966-9F13-3AF46B3F96DB}">
      <dgm:prSet phldrT="[文本]"/>
      <dgm:spPr/>
      <dgm:t>
        <a:bodyPr/>
        <a:lstStyle/>
        <a:p>
          <a:endParaRPr lang="zh-CN" altLang="en-US" b="1" dirty="0"/>
        </a:p>
      </dgm:t>
    </dgm:pt>
    <dgm:pt modelId="{81990CF6-628B-47E3-BFC9-B0B2060055D4}" type="parTrans" cxnId="{D8DEB763-E137-4795-86C0-9F517743C17F}">
      <dgm:prSet/>
      <dgm:spPr/>
      <dgm:t>
        <a:bodyPr/>
        <a:lstStyle/>
        <a:p>
          <a:endParaRPr lang="zh-CN" altLang="en-US"/>
        </a:p>
      </dgm:t>
    </dgm:pt>
    <dgm:pt modelId="{2149A224-3F11-4DBE-A450-D8F93BC1FC70}" type="sibTrans" cxnId="{D8DEB763-E137-4795-86C0-9F517743C17F}">
      <dgm:prSet/>
      <dgm:spPr/>
      <dgm:t>
        <a:bodyPr/>
        <a:lstStyle/>
        <a:p>
          <a:endParaRPr lang="zh-CN" altLang="en-US"/>
        </a:p>
      </dgm:t>
    </dgm:pt>
    <dgm:pt modelId="{BBB2B640-D629-4EDE-9EEA-F7C6C53A0C7C}" type="pres">
      <dgm:prSet presAssocID="{E317A5D1-2C2D-43A5-A873-F1193595767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6DD7893-D44E-4931-9D9A-50094B37E5BE}" type="pres">
      <dgm:prSet presAssocID="{1107EA8A-E4AB-4EC0-8D15-F9156C82CB7D}" presName="centerShape" presStyleLbl="node0" presStyleIdx="0" presStyleCnt="1"/>
      <dgm:spPr/>
    </dgm:pt>
    <dgm:pt modelId="{3164594A-A53C-4B3D-8878-4ABC725A6D81}" type="pres">
      <dgm:prSet presAssocID="{EF2F57C3-7592-489A-B04E-0AC96CBDC11C}" presName="parTrans" presStyleLbl="sibTrans2D1" presStyleIdx="0" presStyleCnt="6"/>
      <dgm:spPr/>
    </dgm:pt>
    <dgm:pt modelId="{544104C7-640A-46BC-A493-B1B472F6D5D7}" type="pres">
      <dgm:prSet presAssocID="{EF2F57C3-7592-489A-B04E-0AC96CBDC11C}" presName="connectorText" presStyleLbl="sibTrans2D1" presStyleIdx="0" presStyleCnt="6"/>
      <dgm:spPr/>
    </dgm:pt>
    <dgm:pt modelId="{89C8B363-4742-442E-B654-E1C9B9C3E95F}" type="pres">
      <dgm:prSet presAssocID="{14786C53-A47E-4955-A410-C55AB1DA7095}" presName="node" presStyleLbl="node1" presStyleIdx="0" presStyleCnt="6">
        <dgm:presLayoutVars>
          <dgm:bulletEnabled val="1"/>
        </dgm:presLayoutVars>
      </dgm:prSet>
      <dgm:spPr/>
    </dgm:pt>
    <dgm:pt modelId="{4ECD998B-1715-40AC-8EDF-749C516CC646}" type="pres">
      <dgm:prSet presAssocID="{81990CF6-628B-47E3-BFC9-B0B2060055D4}" presName="parTrans" presStyleLbl="sibTrans2D1" presStyleIdx="1" presStyleCnt="6"/>
      <dgm:spPr/>
    </dgm:pt>
    <dgm:pt modelId="{81E00E5E-AB58-40B7-8688-EBF3C5E02FDF}" type="pres">
      <dgm:prSet presAssocID="{81990CF6-628B-47E3-BFC9-B0B2060055D4}" presName="connectorText" presStyleLbl="sibTrans2D1" presStyleIdx="1" presStyleCnt="6"/>
      <dgm:spPr/>
    </dgm:pt>
    <dgm:pt modelId="{9E7CC1B3-0BFC-44AC-ABF2-75B06C96E7D6}" type="pres">
      <dgm:prSet presAssocID="{8D78202D-ACD6-4966-9F13-3AF46B3F96DB}" presName="node" presStyleLbl="node1" presStyleIdx="1" presStyleCnt="6">
        <dgm:presLayoutVars>
          <dgm:bulletEnabled val="1"/>
        </dgm:presLayoutVars>
      </dgm:prSet>
      <dgm:spPr/>
    </dgm:pt>
    <dgm:pt modelId="{F152843E-A9E3-4B4A-8FEA-6BDE33934509}" type="pres">
      <dgm:prSet presAssocID="{9B2BF5E7-4C1A-4F7F-81B8-489A0B4F4AA0}" presName="parTrans" presStyleLbl="sibTrans2D1" presStyleIdx="2" presStyleCnt="6"/>
      <dgm:spPr/>
    </dgm:pt>
    <dgm:pt modelId="{0DFD64E6-15A0-4813-AAED-E1269C2F8EFC}" type="pres">
      <dgm:prSet presAssocID="{9B2BF5E7-4C1A-4F7F-81B8-489A0B4F4AA0}" presName="connectorText" presStyleLbl="sibTrans2D1" presStyleIdx="2" presStyleCnt="6"/>
      <dgm:spPr/>
    </dgm:pt>
    <dgm:pt modelId="{822ABBFA-CCBF-4603-8B7B-66CAA9CD4399}" type="pres">
      <dgm:prSet presAssocID="{A90DBCD3-7DDF-4F04-AF78-C2D6424B022B}" presName="node" presStyleLbl="node1" presStyleIdx="2" presStyleCnt="6">
        <dgm:presLayoutVars>
          <dgm:bulletEnabled val="1"/>
        </dgm:presLayoutVars>
      </dgm:prSet>
      <dgm:spPr/>
    </dgm:pt>
    <dgm:pt modelId="{4B03D75B-D00D-4569-970E-51ACDD56D51A}" type="pres">
      <dgm:prSet presAssocID="{E96CD7CC-1C24-490E-BC21-4914EF9F47CC}" presName="parTrans" presStyleLbl="sibTrans2D1" presStyleIdx="3" presStyleCnt="6"/>
      <dgm:spPr/>
    </dgm:pt>
    <dgm:pt modelId="{6966ACFA-B59A-4BAD-B0E9-5F5FC7A796DF}" type="pres">
      <dgm:prSet presAssocID="{E96CD7CC-1C24-490E-BC21-4914EF9F47CC}" presName="connectorText" presStyleLbl="sibTrans2D1" presStyleIdx="3" presStyleCnt="6"/>
      <dgm:spPr/>
    </dgm:pt>
    <dgm:pt modelId="{9B03DE49-96D4-4F55-B8E4-EF9656A0CAC3}" type="pres">
      <dgm:prSet presAssocID="{E76F09D6-63BF-47A9-BDF5-F1C3AD5EAC14}" presName="node" presStyleLbl="node1" presStyleIdx="3" presStyleCnt="6">
        <dgm:presLayoutVars>
          <dgm:bulletEnabled val="1"/>
        </dgm:presLayoutVars>
      </dgm:prSet>
      <dgm:spPr/>
    </dgm:pt>
    <dgm:pt modelId="{10C7497C-05F2-4C65-8CFB-395410E26AC1}" type="pres">
      <dgm:prSet presAssocID="{87495282-D4C9-43F3-AAA2-2719D8C15718}" presName="parTrans" presStyleLbl="sibTrans2D1" presStyleIdx="4" presStyleCnt="6"/>
      <dgm:spPr/>
    </dgm:pt>
    <dgm:pt modelId="{222717FD-2153-4B29-B15D-678F636B4A54}" type="pres">
      <dgm:prSet presAssocID="{87495282-D4C9-43F3-AAA2-2719D8C15718}" presName="connectorText" presStyleLbl="sibTrans2D1" presStyleIdx="4" presStyleCnt="6"/>
      <dgm:spPr/>
    </dgm:pt>
    <dgm:pt modelId="{2B2047E1-4C0F-4405-BEC1-C08EBBB4A350}" type="pres">
      <dgm:prSet presAssocID="{A96C52FA-2D99-4E66-9D15-7088E0B28BF7}" presName="node" presStyleLbl="node1" presStyleIdx="4" presStyleCnt="6">
        <dgm:presLayoutVars>
          <dgm:bulletEnabled val="1"/>
        </dgm:presLayoutVars>
      </dgm:prSet>
      <dgm:spPr/>
    </dgm:pt>
    <dgm:pt modelId="{433DD4B0-A1FC-4E5B-9519-D9ADE9469D0A}" type="pres">
      <dgm:prSet presAssocID="{4AAA5E7A-64C9-4454-BD5A-EDDA5A62926F}" presName="parTrans" presStyleLbl="sibTrans2D1" presStyleIdx="5" presStyleCnt="6"/>
      <dgm:spPr/>
    </dgm:pt>
    <dgm:pt modelId="{28C6D4A1-8D13-4BCE-B8A6-F583E659BC9E}" type="pres">
      <dgm:prSet presAssocID="{4AAA5E7A-64C9-4454-BD5A-EDDA5A62926F}" presName="connectorText" presStyleLbl="sibTrans2D1" presStyleIdx="5" presStyleCnt="6"/>
      <dgm:spPr/>
    </dgm:pt>
    <dgm:pt modelId="{9F12DBC1-3730-4C58-BFF8-496F65E8C48A}" type="pres">
      <dgm:prSet presAssocID="{45214B7E-1CE5-4513-B37D-09B2F5C552C1}" presName="node" presStyleLbl="node1" presStyleIdx="5" presStyleCnt="6">
        <dgm:presLayoutVars>
          <dgm:bulletEnabled val="1"/>
        </dgm:presLayoutVars>
      </dgm:prSet>
      <dgm:spPr/>
    </dgm:pt>
  </dgm:ptLst>
  <dgm:cxnLst>
    <dgm:cxn modelId="{F92B500B-9600-4F21-8A48-AE2904CC7384}" type="presOf" srcId="{8D78202D-ACD6-4966-9F13-3AF46B3F96DB}" destId="{9E7CC1B3-0BFC-44AC-ABF2-75B06C96E7D6}" srcOrd="0" destOrd="0" presId="urn:microsoft.com/office/officeart/2005/8/layout/radial5"/>
    <dgm:cxn modelId="{05612D0D-6D8E-41A4-875B-82D4E114BCA6}" type="presOf" srcId="{EF2F57C3-7592-489A-B04E-0AC96CBDC11C}" destId="{544104C7-640A-46BC-A493-B1B472F6D5D7}" srcOrd="1" destOrd="0" presId="urn:microsoft.com/office/officeart/2005/8/layout/radial5"/>
    <dgm:cxn modelId="{64F81F14-CB58-4888-A200-9375A0E4F4F4}" type="presOf" srcId="{81990CF6-628B-47E3-BFC9-B0B2060055D4}" destId="{81E00E5E-AB58-40B7-8688-EBF3C5E02FDF}" srcOrd="1" destOrd="0" presId="urn:microsoft.com/office/officeart/2005/8/layout/radial5"/>
    <dgm:cxn modelId="{136D5215-916B-4D73-9220-AD2E3FF4F6A4}" type="presOf" srcId="{9B2BF5E7-4C1A-4F7F-81B8-489A0B4F4AA0}" destId="{0DFD64E6-15A0-4813-AAED-E1269C2F8EFC}" srcOrd="1" destOrd="0" presId="urn:microsoft.com/office/officeart/2005/8/layout/radial5"/>
    <dgm:cxn modelId="{083C6023-2236-40BB-BEAA-0F19B098FF5B}" type="presOf" srcId="{87495282-D4C9-43F3-AAA2-2719D8C15718}" destId="{10C7497C-05F2-4C65-8CFB-395410E26AC1}" srcOrd="0" destOrd="0" presId="urn:microsoft.com/office/officeart/2005/8/layout/radial5"/>
    <dgm:cxn modelId="{87604D28-83FE-46B4-B879-D98A719A9B8E}" srcId="{1107EA8A-E4AB-4EC0-8D15-F9156C82CB7D}" destId="{14786C53-A47E-4955-A410-C55AB1DA7095}" srcOrd="0" destOrd="0" parTransId="{EF2F57C3-7592-489A-B04E-0AC96CBDC11C}" sibTransId="{0C9FE8AB-0849-4345-A525-271ECC0A0036}"/>
    <dgm:cxn modelId="{4E57882D-D9E7-4E8C-8F7D-373897A6E562}" type="presOf" srcId="{14786C53-A47E-4955-A410-C55AB1DA7095}" destId="{89C8B363-4742-442E-B654-E1C9B9C3E95F}" srcOrd="0" destOrd="0" presId="urn:microsoft.com/office/officeart/2005/8/layout/radial5"/>
    <dgm:cxn modelId="{05E74E36-5D44-4637-8F24-0DCF16CE4E6C}" type="presOf" srcId="{4AAA5E7A-64C9-4454-BD5A-EDDA5A62926F}" destId="{28C6D4A1-8D13-4BCE-B8A6-F583E659BC9E}" srcOrd="1" destOrd="0" presId="urn:microsoft.com/office/officeart/2005/8/layout/radial5"/>
    <dgm:cxn modelId="{9959943B-7B33-4E05-83E8-6EDA70EFD048}" type="presOf" srcId="{A90DBCD3-7DDF-4F04-AF78-C2D6424B022B}" destId="{822ABBFA-CCBF-4603-8B7B-66CAA9CD4399}" srcOrd="0" destOrd="0" presId="urn:microsoft.com/office/officeart/2005/8/layout/radial5"/>
    <dgm:cxn modelId="{D8DEB763-E137-4795-86C0-9F517743C17F}" srcId="{1107EA8A-E4AB-4EC0-8D15-F9156C82CB7D}" destId="{8D78202D-ACD6-4966-9F13-3AF46B3F96DB}" srcOrd="1" destOrd="0" parTransId="{81990CF6-628B-47E3-BFC9-B0B2060055D4}" sibTransId="{2149A224-3F11-4DBE-A450-D8F93BC1FC70}"/>
    <dgm:cxn modelId="{BA60D745-D38B-4AC4-9577-A1384462C666}" type="presOf" srcId="{EF2F57C3-7592-489A-B04E-0AC96CBDC11C}" destId="{3164594A-A53C-4B3D-8878-4ABC725A6D81}" srcOrd="0" destOrd="0" presId="urn:microsoft.com/office/officeart/2005/8/layout/radial5"/>
    <dgm:cxn modelId="{3779C24F-91F7-423A-81EC-77C66631570C}" srcId="{1107EA8A-E4AB-4EC0-8D15-F9156C82CB7D}" destId="{E76F09D6-63BF-47A9-BDF5-F1C3AD5EAC14}" srcOrd="3" destOrd="0" parTransId="{E96CD7CC-1C24-490E-BC21-4914EF9F47CC}" sibTransId="{BF12343A-FD50-4EA3-8215-DBABBDCACD29}"/>
    <dgm:cxn modelId="{2423B051-5767-44E4-8B05-5966805B892C}" type="presOf" srcId="{81990CF6-628B-47E3-BFC9-B0B2060055D4}" destId="{4ECD998B-1715-40AC-8EDF-749C516CC646}" srcOrd="0" destOrd="0" presId="urn:microsoft.com/office/officeart/2005/8/layout/radial5"/>
    <dgm:cxn modelId="{96ACC176-AFEB-4858-962D-FFB454C541F3}" type="presOf" srcId="{45214B7E-1CE5-4513-B37D-09B2F5C552C1}" destId="{9F12DBC1-3730-4C58-BFF8-496F65E8C48A}" srcOrd="0" destOrd="0" presId="urn:microsoft.com/office/officeart/2005/8/layout/radial5"/>
    <dgm:cxn modelId="{2D26757A-B6A2-4C3D-A8CE-3863253AE986}" type="presOf" srcId="{87495282-D4C9-43F3-AAA2-2719D8C15718}" destId="{222717FD-2153-4B29-B15D-678F636B4A54}" srcOrd="1" destOrd="0" presId="urn:microsoft.com/office/officeart/2005/8/layout/radial5"/>
    <dgm:cxn modelId="{1995C181-D5CA-4968-9DE7-64D8C5D9B71A}" srcId="{1107EA8A-E4AB-4EC0-8D15-F9156C82CB7D}" destId="{A90DBCD3-7DDF-4F04-AF78-C2D6424B022B}" srcOrd="2" destOrd="0" parTransId="{9B2BF5E7-4C1A-4F7F-81B8-489A0B4F4AA0}" sibTransId="{7B6A08DB-4960-413E-9600-480AC40BBF00}"/>
    <dgm:cxn modelId="{B194EF8D-0D47-435D-B2EB-DB6ACA8A12B3}" type="presOf" srcId="{E96CD7CC-1C24-490E-BC21-4914EF9F47CC}" destId="{4B03D75B-D00D-4569-970E-51ACDD56D51A}" srcOrd="0" destOrd="0" presId="urn:microsoft.com/office/officeart/2005/8/layout/radial5"/>
    <dgm:cxn modelId="{F35AAD98-54EE-4E26-903C-0FF24630F94F}" type="presOf" srcId="{E96CD7CC-1C24-490E-BC21-4914EF9F47CC}" destId="{6966ACFA-B59A-4BAD-B0E9-5F5FC7A796DF}" srcOrd="1" destOrd="0" presId="urn:microsoft.com/office/officeart/2005/8/layout/radial5"/>
    <dgm:cxn modelId="{00364CA3-82D6-48E5-A6C0-8E8B7FE51FB9}" type="presOf" srcId="{9B2BF5E7-4C1A-4F7F-81B8-489A0B4F4AA0}" destId="{F152843E-A9E3-4B4A-8FEA-6BDE33934509}" srcOrd="0" destOrd="0" presId="urn:microsoft.com/office/officeart/2005/8/layout/radial5"/>
    <dgm:cxn modelId="{9B8D68A7-91E7-48AC-A22B-8F8ABEDFB870}" srcId="{E317A5D1-2C2D-43A5-A873-F11935957678}" destId="{1107EA8A-E4AB-4EC0-8D15-F9156C82CB7D}" srcOrd="0" destOrd="0" parTransId="{4AF4EC3A-99B1-4BEB-9F40-0E5623C04066}" sibTransId="{4AABDF99-F375-4AE5-8B82-B2AB09B30790}"/>
    <dgm:cxn modelId="{A22297B2-A9AD-464D-8A9A-025D91D0F929}" type="presOf" srcId="{4AAA5E7A-64C9-4454-BD5A-EDDA5A62926F}" destId="{433DD4B0-A1FC-4E5B-9519-D9ADE9469D0A}" srcOrd="0" destOrd="0" presId="urn:microsoft.com/office/officeart/2005/8/layout/radial5"/>
    <dgm:cxn modelId="{F3BF1FBF-81BA-47AD-A61C-29F51AF8968C}" srcId="{1107EA8A-E4AB-4EC0-8D15-F9156C82CB7D}" destId="{A96C52FA-2D99-4E66-9D15-7088E0B28BF7}" srcOrd="4" destOrd="0" parTransId="{87495282-D4C9-43F3-AAA2-2719D8C15718}" sibTransId="{4CB6C915-0F0C-4379-9ED1-064C5F79635F}"/>
    <dgm:cxn modelId="{B8C6CBC5-BE1A-4327-A838-C78AEF325F4E}" type="presOf" srcId="{A96C52FA-2D99-4E66-9D15-7088E0B28BF7}" destId="{2B2047E1-4C0F-4405-BEC1-C08EBBB4A350}" srcOrd="0" destOrd="0" presId="urn:microsoft.com/office/officeart/2005/8/layout/radial5"/>
    <dgm:cxn modelId="{7A09E7D9-B537-4E89-8483-B00926777736}" srcId="{1107EA8A-E4AB-4EC0-8D15-F9156C82CB7D}" destId="{45214B7E-1CE5-4513-B37D-09B2F5C552C1}" srcOrd="5" destOrd="0" parTransId="{4AAA5E7A-64C9-4454-BD5A-EDDA5A62926F}" sibTransId="{4B05614B-6EAA-4A7D-AF83-1191A96CE3A9}"/>
    <dgm:cxn modelId="{929862E4-A294-4A73-9E15-62D6345831CB}" type="presOf" srcId="{E76F09D6-63BF-47A9-BDF5-F1C3AD5EAC14}" destId="{9B03DE49-96D4-4F55-B8E4-EF9656A0CAC3}" srcOrd="0" destOrd="0" presId="urn:microsoft.com/office/officeart/2005/8/layout/radial5"/>
    <dgm:cxn modelId="{B602F1EF-C4A5-4F30-9C28-737A8F117433}" type="presOf" srcId="{E317A5D1-2C2D-43A5-A873-F11935957678}" destId="{BBB2B640-D629-4EDE-9EEA-F7C6C53A0C7C}" srcOrd="0" destOrd="0" presId="urn:microsoft.com/office/officeart/2005/8/layout/radial5"/>
    <dgm:cxn modelId="{A48AA3F9-D686-490C-A8C1-68489FF2EAF3}" type="presOf" srcId="{1107EA8A-E4AB-4EC0-8D15-F9156C82CB7D}" destId="{46DD7893-D44E-4931-9D9A-50094B37E5BE}" srcOrd="0" destOrd="0" presId="urn:microsoft.com/office/officeart/2005/8/layout/radial5"/>
    <dgm:cxn modelId="{8DB5B297-3D7C-4190-A1A7-F687E4816667}" type="presParOf" srcId="{BBB2B640-D629-4EDE-9EEA-F7C6C53A0C7C}" destId="{46DD7893-D44E-4931-9D9A-50094B37E5BE}" srcOrd="0" destOrd="0" presId="urn:microsoft.com/office/officeart/2005/8/layout/radial5"/>
    <dgm:cxn modelId="{41542C9D-48EC-49CD-BDB8-4C144F5D0DDD}" type="presParOf" srcId="{BBB2B640-D629-4EDE-9EEA-F7C6C53A0C7C}" destId="{3164594A-A53C-4B3D-8878-4ABC725A6D81}" srcOrd="1" destOrd="0" presId="urn:microsoft.com/office/officeart/2005/8/layout/radial5"/>
    <dgm:cxn modelId="{F74B2BBE-D82C-48BD-893F-7C9D8F78241A}" type="presParOf" srcId="{3164594A-A53C-4B3D-8878-4ABC725A6D81}" destId="{544104C7-640A-46BC-A493-B1B472F6D5D7}" srcOrd="0" destOrd="0" presId="urn:microsoft.com/office/officeart/2005/8/layout/radial5"/>
    <dgm:cxn modelId="{C5BEF10F-8F2F-406B-837B-5E50A6382139}" type="presParOf" srcId="{BBB2B640-D629-4EDE-9EEA-F7C6C53A0C7C}" destId="{89C8B363-4742-442E-B654-E1C9B9C3E95F}" srcOrd="2" destOrd="0" presId="urn:microsoft.com/office/officeart/2005/8/layout/radial5"/>
    <dgm:cxn modelId="{EBE74524-66D0-4B50-BD5C-A7F1784E6584}" type="presParOf" srcId="{BBB2B640-D629-4EDE-9EEA-F7C6C53A0C7C}" destId="{4ECD998B-1715-40AC-8EDF-749C516CC646}" srcOrd="3" destOrd="0" presId="urn:microsoft.com/office/officeart/2005/8/layout/radial5"/>
    <dgm:cxn modelId="{DD169E67-580E-408F-AD86-5A40A6B928F7}" type="presParOf" srcId="{4ECD998B-1715-40AC-8EDF-749C516CC646}" destId="{81E00E5E-AB58-40B7-8688-EBF3C5E02FDF}" srcOrd="0" destOrd="0" presId="urn:microsoft.com/office/officeart/2005/8/layout/radial5"/>
    <dgm:cxn modelId="{D4B0F12A-9399-408E-9BC7-416E773A4475}" type="presParOf" srcId="{BBB2B640-D629-4EDE-9EEA-F7C6C53A0C7C}" destId="{9E7CC1B3-0BFC-44AC-ABF2-75B06C96E7D6}" srcOrd="4" destOrd="0" presId="urn:microsoft.com/office/officeart/2005/8/layout/radial5"/>
    <dgm:cxn modelId="{350C0147-30FE-4174-9CC8-58F8C8D54674}" type="presParOf" srcId="{BBB2B640-D629-4EDE-9EEA-F7C6C53A0C7C}" destId="{F152843E-A9E3-4B4A-8FEA-6BDE33934509}" srcOrd="5" destOrd="0" presId="urn:microsoft.com/office/officeart/2005/8/layout/radial5"/>
    <dgm:cxn modelId="{8DF30437-35B4-4F50-A828-08BA0B6D28E3}" type="presParOf" srcId="{F152843E-A9E3-4B4A-8FEA-6BDE33934509}" destId="{0DFD64E6-15A0-4813-AAED-E1269C2F8EFC}" srcOrd="0" destOrd="0" presId="urn:microsoft.com/office/officeart/2005/8/layout/radial5"/>
    <dgm:cxn modelId="{E19B44F4-32CC-4BAE-AC86-3D1AE9006B13}" type="presParOf" srcId="{BBB2B640-D629-4EDE-9EEA-F7C6C53A0C7C}" destId="{822ABBFA-CCBF-4603-8B7B-66CAA9CD4399}" srcOrd="6" destOrd="0" presId="urn:microsoft.com/office/officeart/2005/8/layout/radial5"/>
    <dgm:cxn modelId="{251E690C-DF6A-48C4-B7D7-D6E4F479D5A6}" type="presParOf" srcId="{BBB2B640-D629-4EDE-9EEA-F7C6C53A0C7C}" destId="{4B03D75B-D00D-4569-970E-51ACDD56D51A}" srcOrd="7" destOrd="0" presId="urn:microsoft.com/office/officeart/2005/8/layout/radial5"/>
    <dgm:cxn modelId="{78272A22-F6C8-48FE-A59B-9F59D6B54B41}" type="presParOf" srcId="{4B03D75B-D00D-4569-970E-51ACDD56D51A}" destId="{6966ACFA-B59A-4BAD-B0E9-5F5FC7A796DF}" srcOrd="0" destOrd="0" presId="urn:microsoft.com/office/officeart/2005/8/layout/radial5"/>
    <dgm:cxn modelId="{EADA07F2-BE58-42CD-B2AE-AA28E0CACA41}" type="presParOf" srcId="{BBB2B640-D629-4EDE-9EEA-F7C6C53A0C7C}" destId="{9B03DE49-96D4-4F55-B8E4-EF9656A0CAC3}" srcOrd="8" destOrd="0" presId="urn:microsoft.com/office/officeart/2005/8/layout/radial5"/>
    <dgm:cxn modelId="{1CECC2F1-CD70-4A26-B02D-674E8BF8D7B2}" type="presParOf" srcId="{BBB2B640-D629-4EDE-9EEA-F7C6C53A0C7C}" destId="{10C7497C-05F2-4C65-8CFB-395410E26AC1}" srcOrd="9" destOrd="0" presId="urn:microsoft.com/office/officeart/2005/8/layout/radial5"/>
    <dgm:cxn modelId="{6D77BFBC-5B1C-41F6-A814-17E0EB84C683}" type="presParOf" srcId="{10C7497C-05F2-4C65-8CFB-395410E26AC1}" destId="{222717FD-2153-4B29-B15D-678F636B4A54}" srcOrd="0" destOrd="0" presId="urn:microsoft.com/office/officeart/2005/8/layout/radial5"/>
    <dgm:cxn modelId="{65812943-03C9-4E6B-B150-DC3A2F6916BC}" type="presParOf" srcId="{BBB2B640-D629-4EDE-9EEA-F7C6C53A0C7C}" destId="{2B2047E1-4C0F-4405-BEC1-C08EBBB4A350}" srcOrd="10" destOrd="0" presId="urn:microsoft.com/office/officeart/2005/8/layout/radial5"/>
    <dgm:cxn modelId="{CC7D62BF-0FC3-43BF-B347-F14F270935ED}" type="presParOf" srcId="{BBB2B640-D629-4EDE-9EEA-F7C6C53A0C7C}" destId="{433DD4B0-A1FC-4E5B-9519-D9ADE9469D0A}" srcOrd="11" destOrd="0" presId="urn:microsoft.com/office/officeart/2005/8/layout/radial5"/>
    <dgm:cxn modelId="{AFB8591C-129E-4631-97EB-D91E6E259D60}" type="presParOf" srcId="{433DD4B0-A1FC-4E5B-9519-D9ADE9469D0A}" destId="{28C6D4A1-8D13-4BCE-B8A6-F583E659BC9E}" srcOrd="0" destOrd="0" presId="urn:microsoft.com/office/officeart/2005/8/layout/radial5"/>
    <dgm:cxn modelId="{91EEDA33-4FE9-4DDD-8218-C1AFE27D55D0}" type="presParOf" srcId="{BBB2B640-D629-4EDE-9EEA-F7C6C53A0C7C}" destId="{9F12DBC1-3730-4C58-BFF8-496F65E8C48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D7893-D44E-4931-9D9A-50094B37E5BE}">
      <dsp:nvSpPr>
        <dsp:cNvPr id="0" name=""/>
        <dsp:cNvSpPr/>
      </dsp:nvSpPr>
      <dsp:spPr>
        <a:xfrm>
          <a:off x="2393912" y="1458615"/>
          <a:ext cx="1040088" cy="104008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2546229" y="1610932"/>
        <a:ext cx="735454" cy="735454"/>
      </dsp:txXfrm>
    </dsp:sp>
    <dsp:sp modelId="{3164594A-A53C-4B3D-8878-4ABC725A6D81}">
      <dsp:nvSpPr>
        <dsp:cNvPr id="0" name=""/>
        <dsp:cNvSpPr/>
      </dsp:nvSpPr>
      <dsp:spPr>
        <a:xfrm rot="16200000">
          <a:off x="2803757" y="1080114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836817" y="1183900"/>
        <a:ext cx="154279" cy="212178"/>
      </dsp:txXfrm>
    </dsp:sp>
    <dsp:sp modelId="{89C8B363-4742-442E-B654-E1C9B9C3E95F}">
      <dsp:nvSpPr>
        <dsp:cNvPr id="0" name=""/>
        <dsp:cNvSpPr/>
      </dsp:nvSpPr>
      <dsp:spPr>
        <a:xfrm>
          <a:off x="2393912" y="2679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2546229" y="154996"/>
        <a:ext cx="735454" cy="735454"/>
      </dsp:txXfrm>
    </dsp:sp>
    <dsp:sp modelId="{4ECD998B-1715-40AC-8EDF-749C516CC646}">
      <dsp:nvSpPr>
        <dsp:cNvPr id="0" name=""/>
        <dsp:cNvSpPr/>
      </dsp:nvSpPr>
      <dsp:spPr>
        <a:xfrm rot="19800000">
          <a:off x="3428793" y="1440979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369707"/>
                <a:satOff val="-3378"/>
                <a:lumOff val="1569"/>
                <a:alphaOff val="0"/>
                <a:tint val="50000"/>
                <a:satMod val="300000"/>
              </a:schemeClr>
            </a:gs>
            <a:gs pos="35000">
              <a:schemeClr val="accent2">
                <a:hueOff val="3369707"/>
                <a:satOff val="-3378"/>
                <a:lumOff val="1569"/>
                <a:alphaOff val="0"/>
                <a:tint val="37000"/>
                <a:satMod val="300000"/>
              </a:schemeClr>
            </a:gs>
            <a:gs pos="100000">
              <a:schemeClr val="accent2">
                <a:hueOff val="3369707"/>
                <a:satOff val="-3378"/>
                <a:lumOff val="15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433222" y="1528235"/>
        <a:ext cx="154279" cy="212178"/>
      </dsp:txXfrm>
    </dsp:sp>
    <dsp:sp modelId="{9E7CC1B3-0BFC-44AC-ABF2-75B06C96E7D6}">
      <dsp:nvSpPr>
        <dsp:cNvPr id="0" name=""/>
        <dsp:cNvSpPr/>
      </dsp:nvSpPr>
      <dsp:spPr>
        <a:xfrm>
          <a:off x="3654789" y="730647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3369707"/>
                <a:satOff val="-3378"/>
                <a:lumOff val="1569"/>
                <a:alphaOff val="0"/>
                <a:tint val="50000"/>
                <a:satMod val="300000"/>
              </a:schemeClr>
            </a:gs>
            <a:gs pos="35000">
              <a:schemeClr val="accent2">
                <a:hueOff val="3369707"/>
                <a:satOff val="-3378"/>
                <a:lumOff val="1569"/>
                <a:alphaOff val="0"/>
                <a:tint val="37000"/>
                <a:satMod val="300000"/>
              </a:schemeClr>
            </a:gs>
            <a:gs pos="100000">
              <a:schemeClr val="accent2">
                <a:hueOff val="3369707"/>
                <a:satOff val="-3378"/>
                <a:lumOff val="15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3807106" y="882964"/>
        <a:ext cx="735454" cy="735454"/>
      </dsp:txXfrm>
    </dsp:sp>
    <dsp:sp modelId="{F152843E-A9E3-4B4A-8FEA-6BDE33934509}">
      <dsp:nvSpPr>
        <dsp:cNvPr id="0" name=""/>
        <dsp:cNvSpPr/>
      </dsp:nvSpPr>
      <dsp:spPr>
        <a:xfrm rot="1800000">
          <a:off x="3428793" y="2162709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6739414"/>
                <a:satOff val="-6756"/>
                <a:lumOff val="3137"/>
                <a:alphaOff val="0"/>
                <a:tint val="50000"/>
                <a:satMod val="300000"/>
              </a:schemeClr>
            </a:gs>
            <a:gs pos="35000">
              <a:schemeClr val="accent2">
                <a:hueOff val="6739414"/>
                <a:satOff val="-6756"/>
                <a:lumOff val="3137"/>
                <a:alphaOff val="0"/>
                <a:tint val="37000"/>
                <a:satMod val="300000"/>
              </a:schemeClr>
            </a:gs>
            <a:gs pos="100000">
              <a:schemeClr val="accent2">
                <a:hueOff val="6739414"/>
                <a:satOff val="-6756"/>
                <a:lumOff val="3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3433222" y="2216905"/>
        <a:ext cx="154279" cy="212178"/>
      </dsp:txXfrm>
    </dsp:sp>
    <dsp:sp modelId="{822ABBFA-CCBF-4603-8B7B-66CAA9CD4399}">
      <dsp:nvSpPr>
        <dsp:cNvPr id="0" name=""/>
        <dsp:cNvSpPr/>
      </dsp:nvSpPr>
      <dsp:spPr>
        <a:xfrm>
          <a:off x="3654789" y="2186582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6739414"/>
                <a:satOff val="-6756"/>
                <a:lumOff val="3137"/>
                <a:alphaOff val="0"/>
                <a:tint val="50000"/>
                <a:satMod val="300000"/>
              </a:schemeClr>
            </a:gs>
            <a:gs pos="35000">
              <a:schemeClr val="accent2">
                <a:hueOff val="6739414"/>
                <a:satOff val="-6756"/>
                <a:lumOff val="3137"/>
                <a:alphaOff val="0"/>
                <a:tint val="37000"/>
                <a:satMod val="300000"/>
              </a:schemeClr>
            </a:gs>
            <a:gs pos="100000">
              <a:schemeClr val="accent2">
                <a:hueOff val="6739414"/>
                <a:satOff val="-6756"/>
                <a:lumOff val="31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3807106" y="2338899"/>
        <a:ext cx="735454" cy="735454"/>
      </dsp:txXfrm>
    </dsp:sp>
    <dsp:sp modelId="{4B03D75B-D00D-4569-970E-51ACDD56D51A}">
      <dsp:nvSpPr>
        <dsp:cNvPr id="0" name=""/>
        <dsp:cNvSpPr/>
      </dsp:nvSpPr>
      <dsp:spPr>
        <a:xfrm rot="5400000">
          <a:off x="2803757" y="2523574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0109121"/>
                <a:satOff val="-10134"/>
                <a:lumOff val="4706"/>
                <a:alphaOff val="0"/>
                <a:tint val="50000"/>
                <a:satMod val="300000"/>
              </a:schemeClr>
            </a:gs>
            <a:gs pos="35000">
              <a:schemeClr val="accent2">
                <a:hueOff val="10109121"/>
                <a:satOff val="-10134"/>
                <a:lumOff val="4706"/>
                <a:alphaOff val="0"/>
                <a:tint val="37000"/>
                <a:satMod val="300000"/>
              </a:schemeClr>
            </a:gs>
            <a:gs pos="100000">
              <a:schemeClr val="accent2">
                <a:hueOff val="10109121"/>
                <a:satOff val="-10134"/>
                <a:lumOff val="4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>
        <a:off x="2836817" y="2561241"/>
        <a:ext cx="154279" cy="212178"/>
      </dsp:txXfrm>
    </dsp:sp>
    <dsp:sp modelId="{9B03DE49-96D4-4F55-B8E4-EF9656A0CAC3}">
      <dsp:nvSpPr>
        <dsp:cNvPr id="0" name=""/>
        <dsp:cNvSpPr/>
      </dsp:nvSpPr>
      <dsp:spPr>
        <a:xfrm>
          <a:off x="2393912" y="2914550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10109121"/>
                <a:satOff val="-10134"/>
                <a:lumOff val="4706"/>
                <a:alphaOff val="0"/>
                <a:tint val="50000"/>
                <a:satMod val="300000"/>
              </a:schemeClr>
            </a:gs>
            <a:gs pos="35000">
              <a:schemeClr val="accent2">
                <a:hueOff val="10109121"/>
                <a:satOff val="-10134"/>
                <a:lumOff val="4706"/>
                <a:alphaOff val="0"/>
                <a:tint val="37000"/>
                <a:satMod val="300000"/>
              </a:schemeClr>
            </a:gs>
            <a:gs pos="100000">
              <a:schemeClr val="accent2">
                <a:hueOff val="10109121"/>
                <a:satOff val="-10134"/>
                <a:lumOff val="4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2546229" y="3066867"/>
        <a:ext cx="735454" cy="735454"/>
      </dsp:txXfrm>
    </dsp:sp>
    <dsp:sp modelId="{10C7497C-05F2-4C65-8CFB-395410E26AC1}">
      <dsp:nvSpPr>
        <dsp:cNvPr id="0" name=""/>
        <dsp:cNvSpPr/>
      </dsp:nvSpPr>
      <dsp:spPr>
        <a:xfrm rot="9000000">
          <a:off x="2178720" y="2162709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3478828"/>
                <a:satOff val="-13512"/>
                <a:lumOff val="6274"/>
                <a:alphaOff val="0"/>
                <a:tint val="50000"/>
                <a:satMod val="300000"/>
              </a:schemeClr>
            </a:gs>
            <a:gs pos="35000">
              <a:schemeClr val="accent2">
                <a:hueOff val="13478828"/>
                <a:satOff val="-13512"/>
                <a:lumOff val="6274"/>
                <a:alphaOff val="0"/>
                <a:tint val="37000"/>
                <a:satMod val="300000"/>
              </a:schemeClr>
            </a:gs>
            <a:gs pos="100000">
              <a:schemeClr val="accent2">
                <a:hueOff val="13478828"/>
                <a:satOff val="-13512"/>
                <a:lumOff val="627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2240410" y="2216905"/>
        <a:ext cx="154279" cy="212178"/>
      </dsp:txXfrm>
    </dsp:sp>
    <dsp:sp modelId="{2B2047E1-4C0F-4405-BEC1-C08EBBB4A350}">
      <dsp:nvSpPr>
        <dsp:cNvPr id="0" name=""/>
        <dsp:cNvSpPr/>
      </dsp:nvSpPr>
      <dsp:spPr>
        <a:xfrm>
          <a:off x="1133034" y="2186582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13478828"/>
                <a:satOff val="-13512"/>
                <a:lumOff val="6274"/>
                <a:alphaOff val="0"/>
                <a:tint val="50000"/>
                <a:satMod val="300000"/>
              </a:schemeClr>
            </a:gs>
            <a:gs pos="35000">
              <a:schemeClr val="accent2">
                <a:hueOff val="13478828"/>
                <a:satOff val="-13512"/>
                <a:lumOff val="6274"/>
                <a:alphaOff val="0"/>
                <a:tint val="37000"/>
                <a:satMod val="300000"/>
              </a:schemeClr>
            </a:gs>
            <a:gs pos="100000">
              <a:schemeClr val="accent2">
                <a:hueOff val="13478828"/>
                <a:satOff val="-13512"/>
                <a:lumOff val="627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1285351" y="2338899"/>
        <a:ext cx="735454" cy="735454"/>
      </dsp:txXfrm>
    </dsp:sp>
    <dsp:sp modelId="{433DD4B0-A1FC-4E5B-9519-D9ADE9469D0A}">
      <dsp:nvSpPr>
        <dsp:cNvPr id="0" name=""/>
        <dsp:cNvSpPr/>
      </dsp:nvSpPr>
      <dsp:spPr>
        <a:xfrm rot="12600000">
          <a:off x="2178720" y="1440979"/>
          <a:ext cx="220398" cy="3536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6848534"/>
                <a:satOff val="-16890"/>
                <a:lumOff val="7843"/>
                <a:alphaOff val="0"/>
                <a:tint val="50000"/>
                <a:satMod val="300000"/>
              </a:schemeClr>
            </a:gs>
            <a:gs pos="35000">
              <a:schemeClr val="accent2">
                <a:hueOff val="16848534"/>
                <a:satOff val="-16890"/>
                <a:lumOff val="7843"/>
                <a:alphaOff val="0"/>
                <a:tint val="37000"/>
                <a:satMod val="300000"/>
              </a:schemeClr>
            </a:gs>
            <a:gs pos="100000">
              <a:schemeClr val="accent2">
                <a:hueOff val="16848534"/>
                <a:satOff val="-16890"/>
                <a:lumOff val="78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/>
        </a:p>
      </dsp:txBody>
      <dsp:txXfrm rot="10800000">
        <a:off x="2240410" y="1528235"/>
        <a:ext cx="154279" cy="212178"/>
      </dsp:txXfrm>
    </dsp:sp>
    <dsp:sp modelId="{9F12DBC1-3730-4C58-BFF8-496F65E8C48A}">
      <dsp:nvSpPr>
        <dsp:cNvPr id="0" name=""/>
        <dsp:cNvSpPr/>
      </dsp:nvSpPr>
      <dsp:spPr>
        <a:xfrm>
          <a:off x="1133034" y="730647"/>
          <a:ext cx="1040088" cy="1040088"/>
        </a:xfrm>
        <a:prstGeom prst="ellipse">
          <a:avLst/>
        </a:prstGeom>
        <a:gradFill rotWithShape="0">
          <a:gsLst>
            <a:gs pos="0">
              <a:schemeClr val="accent2">
                <a:hueOff val="16848534"/>
                <a:satOff val="-16890"/>
                <a:lumOff val="7843"/>
                <a:alphaOff val="0"/>
                <a:tint val="50000"/>
                <a:satMod val="300000"/>
              </a:schemeClr>
            </a:gs>
            <a:gs pos="35000">
              <a:schemeClr val="accent2">
                <a:hueOff val="16848534"/>
                <a:satOff val="-16890"/>
                <a:lumOff val="7843"/>
                <a:alphaOff val="0"/>
                <a:tint val="37000"/>
                <a:satMod val="300000"/>
              </a:schemeClr>
            </a:gs>
            <a:gs pos="100000">
              <a:schemeClr val="accent2">
                <a:hueOff val="16848534"/>
                <a:satOff val="-16890"/>
                <a:lumOff val="78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600" b="1" kern="1200" dirty="0"/>
        </a:p>
      </dsp:txBody>
      <dsp:txXfrm>
        <a:off x="1285351" y="882964"/>
        <a:ext cx="735454" cy="735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552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287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8866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9069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582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1DDE9-4963-4CA3-8DB6-40EF4D5EB5A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39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zh-CN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272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378548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p"/>
            </a:pPr>
            <a:endParaRPr lang="zh-CN" altLang="en-US" sz="1100" b="1" kern="1200" dirty="0">
              <a:latin typeface="Calibri" pitchFamily="34" charset="0"/>
              <a:ea typeface="宋体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95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31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5-9 June 2023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WGCV-52, 5-9 June 2023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03861" y="6381328"/>
            <a:ext cx="2844800" cy="476250"/>
          </a:xfrm>
        </p:spPr>
        <p:txBody>
          <a:bodyPr anchor="ctr"/>
          <a:lstStyle>
            <a:lvl1pPr>
              <a:defRPr smtClean="0"/>
            </a:lvl1pPr>
          </a:lstStyle>
          <a:p>
            <a:pPr>
              <a:defRPr/>
            </a:pPr>
            <a:fld id="{9C7311AA-68BB-407A-8E97-86557A7260E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9203861" y="638132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9C7311AA-68BB-407A-8E97-86557A7260EB}" type="slidenum">
              <a:rPr lang="en-US" altLang="zh-CN" sz="14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6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1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05.png"/><Relationship Id="rId4" Type="http://schemas.openxmlformats.org/officeDocument/2006/relationships/image" Target="../media/image103.png"/><Relationship Id="rId9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7.png"/><Relationship Id="rId21" Type="http://schemas.openxmlformats.org/officeDocument/2006/relationships/image" Target="../media/image33.jpe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7.jpeg"/><Relationship Id="rId23" Type="http://schemas.openxmlformats.org/officeDocument/2006/relationships/image" Target="../media/image35.png"/><Relationship Id="rId10" Type="http://schemas.microsoft.com/office/2007/relationships/hdphoto" Target="../media/hdphoto1.wdp"/><Relationship Id="rId19" Type="http://schemas.openxmlformats.org/officeDocument/2006/relationships/image" Target="../media/image31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png"/><Relationship Id="rId2" Type="http://schemas.openxmlformats.org/officeDocument/2006/relationships/tags" Target="../tags/tag2.xml"/><Relationship Id="rId16" Type="http://schemas.openxmlformats.org/officeDocument/2006/relationships/image" Target="../media/image69.png"/><Relationship Id="rId1" Type="http://schemas.openxmlformats.org/officeDocument/2006/relationships/tags" Target="../tags/tag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emf"/><Relationship Id="rId5" Type="http://schemas.openxmlformats.org/officeDocument/2006/relationships/image" Target="../media/image74.png"/><Relationship Id="rId10" Type="http://schemas.openxmlformats.org/officeDocument/2006/relationships/image" Target="../media/image79.emf"/><Relationship Id="rId4" Type="http://schemas.openxmlformats.org/officeDocument/2006/relationships/image" Target="../media/image73.png"/><Relationship Id="rId9" Type="http://schemas.openxmlformats.org/officeDocument/2006/relationships/image" Target="../media/image78.jpeg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9008413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WGCV-52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000" i="1" dirty="0"/>
              <a:t>Agency Report</a:t>
            </a:r>
            <a:br>
              <a:rPr lang="en-US" sz="4000" i="1" dirty="0"/>
            </a:br>
            <a:r>
              <a:rPr lang="en-US" sz="3600" i="1" dirty="0"/>
              <a:t>Aerospace Information Research Institute (AIR),</a:t>
            </a:r>
            <a:br>
              <a:rPr lang="en-US" sz="3600" i="1" dirty="0"/>
            </a:br>
            <a:r>
              <a:rPr lang="en-US" sz="3600" i="1" dirty="0"/>
              <a:t>Chinese Academy of Sciences (CAS)</a:t>
            </a:r>
            <a:endParaRPr lang="en-GB"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00" b="1" i="0" u="none" strike="noStrike" cap="none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Lingling</a:t>
            </a:r>
            <a:r>
              <a:rPr lang="en-US" altLang="zh-CN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Ma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altLang="zh-CN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3.9#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WGCV-52, ESA/ESRIN, Italy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5th - 9th June 2023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36706" y="1097815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Flight campaign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8E5B152-ED29-3F04-F399-6794C6C39851}"/>
              </a:ext>
            </a:extLst>
          </p:cNvPr>
          <p:cNvSpPr txBox="1"/>
          <p:nvPr/>
        </p:nvSpPr>
        <p:spPr>
          <a:xfrm>
            <a:off x="497383" y="1891844"/>
            <a:ext cx="550046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An airborne flight campaign with 7.8km flight altitude.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itchFamily="34" charset="0"/>
              <a:ea typeface="宋体"/>
              <a:cs typeface="Calibri" pitchFamily="34" charset="0"/>
              <a:sym typeface="Arial"/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526" y="2804613"/>
            <a:ext cx="1574354" cy="15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078" y="2804613"/>
            <a:ext cx="1719001" cy="15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929" y="4375069"/>
            <a:ext cx="4351805" cy="2153787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017582" y="5755161"/>
            <a:ext cx="2291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Arial"/>
              </a:rPr>
              <a:t>Sentinel-2/MSI (2021-10-23)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7D812AA1-523D-C2A7-AF06-869322D3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  <p:pic>
        <p:nvPicPr>
          <p:cNvPr id="2" name="图片 55">
            <a:extLst>
              <a:ext uri="{FF2B5EF4-FFF2-40B4-BE49-F238E27FC236}">
                <a16:creationId xmlns:a16="http://schemas.microsoft.com/office/drawing/2014/main" id="{24C11EF4-C212-8681-1C27-436CB830D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211" y="2331188"/>
            <a:ext cx="4263966" cy="34936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7CE906-B0B1-4270-B815-B5AB9560F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14" y="3003345"/>
            <a:ext cx="2476047" cy="137959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2E4BE6A-3335-9465-B04B-DE8D740FA2CD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5759338" y="4382939"/>
            <a:ext cx="321164" cy="246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728464FD-2721-5E46-E421-28BE3B47423F}"/>
              </a:ext>
            </a:extLst>
          </p:cNvPr>
          <p:cNvSpPr/>
          <p:nvPr/>
        </p:nvSpPr>
        <p:spPr>
          <a:xfrm>
            <a:off x="5848461" y="3738714"/>
            <a:ext cx="460133" cy="218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251A43E-429B-9993-D102-B8914C88F03A}"/>
              </a:ext>
            </a:extLst>
          </p:cNvPr>
          <p:cNvCxnSpPr>
            <a:cxnSpLocks/>
          </p:cNvCxnSpPr>
          <p:nvPr/>
        </p:nvCxnSpPr>
        <p:spPr>
          <a:xfrm flipV="1">
            <a:off x="6325337" y="3174614"/>
            <a:ext cx="1318875" cy="7302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11" descr="C:\Users\aoe902\AppData\Local\Temp\WeChat Files\55b08eee3780dfec52d4d0ba7441796.jpg">
            <a:extLst>
              <a:ext uri="{FF2B5EF4-FFF2-40B4-BE49-F238E27FC236}">
                <a16:creationId xmlns:a16="http://schemas.microsoft.com/office/drawing/2014/main" id="{9F7BC361-DF22-42E6-21A4-E0B68025E8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7" b="24749"/>
          <a:stretch/>
        </p:blipFill>
        <p:spPr bwMode="auto">
          <a:xfrm>
            <a:off x="469740" y="2331188"/>
            <a:ext cx="2136370" cy="1572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3">
            <a:extLst>
              <a:ext uri="{FF2B5EF4-FFF2-40B4-BE49-F238E27FC236}">
                <a16:creationId xmlns:a16="http://schemas.microsoft.com/office/drawing/2014/main" id="{AD396087-8F57-484C-2C00-829800C20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91" y="5790192"/>
            <a:ext cx="32783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Prototype of LIBRA’s EMIS (Earth-Moon Imaging Spectrometer</a:t>
            </a:r>
            <a:r>
              <a:rPr lang="en-US" altLang="zh-CN" dirty="0">
                <a:solidFill>
                  <a:srgbClr val="33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0.38 – 2.35μm with spectral resolution of 10nm)  </a:t>
            </a:r>
            <a:endParaRPr lang="zh-CN" altLang="zh-CN" dirty="0">
              <a:solidFill>
                <a:srgbClr val="3333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0856EBFF-5062-403A-B872-7DF820B28C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b="26627"/>
          <a:stretch>
            <a:fillRect/>
          </a:stretch>
        </p:blipFill>
        <p:spPr bwMode="auto">
          <a:xfrm>
            <a:off x="441075" y="4098243"/>
            <a:ext cx="2168900" cy="172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D375E76-05F5-65F4-D92C-9BCED814C042}"/>
              </a:ext>
            </a:extLst>
          </p:cNvPr>
          <p:cNvSpPr/>
          <p:nvPr/>
        </p:nvSpPr>
        <p:spPr>
          <a:xfrm>
            <a:off x="497382" y="2329464"/>
            <a:ext cx="1947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  <a:latin typeface="+mn-lt"/>
                <a:ea typeface="黑体" panose="02010609060101010101" pitchFamily="49" charset="-122"/>
              </a:rPr>
              <a:t>Aircraft:</a:t>
            </a:r>
            <a:r>
              <a:rPr lang="en-US" altLang="zh-CN" sz="1400" dirty="0">
                <a:solidFill>
                  <a:srgbClr val="FFFF0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Pilatus PC-12</a:t>
            </a:r>
            <a:endParaRPr lang="zh-CN" alt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D77AF4D-15E7-83B7-68F6-A56E7425A61A}"/>
              </a:ext>
            </a:extLst>
          </p:cNvPr>
          <p:cNvSpPr txBox="1"/>
          <p:nvPr/>
        </p:nvSpPr>
        <p:spPr>
          <a:xfrm>
            <a:off x="7226332" y="1746812"/>
            <a:ext cx="4846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  <a:sym typeface="Arial"/>
              </a:rPr>
              <a:t>The hyperspectral data was compared with Sentinel-2/MSI and 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  <a:sym typeface="Arial"/>
              </a:rPr>
              <a:t>in situ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  <a:sym typeface="Arial"/>
              </a:rPr>
              <a:t> measurement. Airborne data shows much better agreement rather than that of </a:t>
            </a: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  <a:sym typeface="Arial"/>
              </a:rPr>
              <a:t>in situ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  <a:sym typeface="Arial"/>
              </a:rPr>
              <a:t> data.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68506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ED5AA6-6161-F9E2-9C68-6523BD3E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71" y="105413"/>
            <a:ext cx="8316695" cy="779002"/>
          </a:xfrm>
        </p:spPr>
        <p:txBody>
          <a:bodyPr/>
          <a:lstStyle/>
          <a:p>
            <a:pPr marL="449263" indent="-449263"/>
            <a:r>
              <a:rPr lang="en-US" altLang="zh-CN" sz="3200" b="1" dirty="0"/>
              <a:t>3. The validation site network for national civil space infrastructure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6850452-B867-EE6D-7055-515D1A53616C}"/>
              </a:ext>
            </a:extLst>
          </p:cNvPr>
          <p:cNvSpPr/>
          <p:nvPr/>
        </p:nvSpPr>
        <p:spPr>
          <a:xfrm>
            <a:off x="222871" y="1086531"/>
            <a:ext cx="11344569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The National Civil S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pa</a:t>
            </a:r>
            <a:r>
              <a:rPr lang="en-US" altLang="zh-CN" sz="1800" b="1" kern="1200" dirty="0" err="1">
                <a:latin typeface="Calibri" pitchFamily="34" charset="0"/>
                <a:ea typeface="宋体"/>
                <a:cs typeface="Calibri" pitchFamily="34" charset="0"/>
              </a:rPr>
              <a:t>ce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I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nfrastructure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project was proposed and began to construct in 2017. </a:t>
            </a:r>
          </a:p>
          <a:p>
            <a:pPr algn="just">
              <a:lnSpc>
                <a:spcPct val="100000"/>
              </a:lnSpc>
            </a:pP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I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t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aims to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provide common and basic services and support facilities for satellite remote sensing applications, and effectively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serves different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applications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.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454A7C-3F2A-C8F2-FE7B-5273439476CB}"/>
              </a:ext>
            </a:extLst>
          </p:cNvPr>
          <p:cNvSpPr/>
          <p:nvPr/>
        </p:nvSpPr>
        <p:spPr>
          <a:xfrm>
            <a:off x="241717" y="2216332"/>
            <a:ext cx="3409564" cy="3416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24243" indent="-524243">
              <a:buFont typeface="Arial" panose="020B0604020202020204" pitchFamily="34" charset="0"/>
              <a:buChar char="•"/>
            </a:pP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Guarantee of basic information products and service quality</a:t>
            </a:r>
            <a:endParaRPr lang="en-US" altLang="zh-CN" sz="1800" b="1" kern="1200" dirty="0">
              <a:latin typeface="Calibri" pitchFamily="34" charset="0"/>
              <a:ea typeface="宋体"/>
              <a:cs typeface="Calibri" pitchFamily="34" charset="0"/>
            </a:endParaRPr>
          </a:p>
          <a:p>
            <a:pPr marL="524243" indent="-524243">
              <a:buFont typeface="Arial" panose="020B0604020202020204" pitchFamily="34" charset="0"/>
              <a:buChar char="•"/>
            </a:pP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Authenticity inspection and optimization guarantee of information products</a:t>
            </a:r>
            <a:endParaRPr lang="en-US" altLang="zh-CN" sz="1800" b="1" kern="1200" dirty="0">
              <a:latin typeface="Calibri" pitchFamily="34" charset="0"/>
              <a:ea typeface="宋体"/>
              <a:cs typeface="Calibri" pitchFamily="34" charset="0"/>
            </a:endParaRPr>
          </a:p>
          <a:p>
            <a:pPr marL="524243" indent="-524243">
              <a:buFont typeface="Arial" panose="020B0604020202020204" pitchFamily="34" charset="0"/>
              <a:buChar char="•"/>
            </a:pP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Guarantee of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generic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key technologies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of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 satellite application</a:t>
            </a:r>
            <a:endParaRPr lang="en-US" altLang="zh-CN" sz="1800" b="1" kern="1200" dirty="0">
              <a:latin typeface="Calibri" pitchFamily="34" charset="0"/>
              <a:ea typeface="宋体"/>
              <a:cs typeface="Calibri" pitchFamily="34" charset="0"/>
            </a:endParaRPr>
          </a:p>
          <a:p>
            <a:pPr marL="524243" indent="-524243">
              <a:buFont typeface="Arial" panose="020B0604020202020204" pitchFamily="34" charset="0"/>
              <a:buChar char="•"/>
            </a:pP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Provide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resource sharing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services for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</a:rPr>
              <a:t>new technology research and development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071EFD-CAAA-757B-AD54-A76AF4D239CD}"/>
              </a:ext>
            </a:extLst>
          </p:cNvPr>
          <p:cNvSpPr/>
          <p:nvPr/>
        </p:nvSpPr>
        <p:spPr>
          <a:xfrm>
            <a:off x="3941125" y="3236563"/>
            <a:ext cx="1741341" cy="1238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j-lt"/>
              <a:sym typeface="+mn-ea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CBA60B-31BB-A8D3-BF12-C61DB765B172}"/>
              </a:ext>
            </a:extLst>
          </p:cNvPr>
          <p:cNvSpPr/>
          <p:nvPr/>
        </p:nvSpPr>
        <p:spPr>
          <a:xfrm>
            <a:off x="3941125" y="4529423"/>
            <a:ext cx="1741341" cy="17995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8200EE3-16C3-5C19-B3AA-21AF4369A10D}"/>
              </a:ext>
            </a:extLst>
          </p:cNvPr>
          <p:cNvSpPr/>
          <p:nvPr/>
        </p:nvSpPr>
        <p:spPr>
          <a:xfrm>
            <a:off x="3941125" y="1952593"/>
            <a:ext cx="1741341" cy="1238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j-lt"/>
              <a:sym typeface="+mn-ea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C4A7D12D-7E0C-1E7B-3EDE-1AEF6F240B5D}"/>
              </a:ext>
            </a:extLst>
          </p:cNvPr>
          <p:cNvSpPr/>
          <p:nvPr/>
        </p:nvSpPr>
        <p:spPr>
          <a:xfrm>
            <a:off x="6029059" y="1864328"/>
            <a:ext cx="5835702" cy="4464050"/>
          </a:xfrm>
          <a:prstGeom prst="roundRect">
            <a:avLst>
              <a:gd name="adj" fmla="val 4054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654A840-B204-B4B8-D134-964C3EA12C5B}"/>
              </a:ext>
            </a:extLst>
          </p:cNvPr>
          <p:cNvGrpSpPr/>
          <p:nvPr/>
        </p:nvGrpSpPr>
        <p:grpSpPr>
          <a:xfrm>
            <a:off x="6678063" y="2354574"/>
            <a:ext cx="4598634" cy="3989192"/>
            <a:chOff x="1298" y="3407"/>
            <a:chExt cx="6037" cy="7030"/>
          </a:xfrm>
        </p:grpSpPr>
        <p:sp>
          <p:nvSpPr>
            <p:cNvPr id="10" name="圆角矩形 2">
              <a:extLst>
                <a:ext uri="{FF2B5EF4-FFF2-40B4-BE49-F238E27FC236}">
                  <a16:creationId xmlns:a16="http://schemas.microsoft.com/office/drawing/2014/main" id="{2C46FC48-FED4-F8ED-E313-9D88BA3C08E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298" y="6536"/>
              <a:ext cx="6027" cy="1409"/>
            </a:xfrm>
            <a:prstGeom prst="roundRect">
              <a:avLst>
                <a:gd name="adj" fmla="val 2415"/>
              </a:avLst>
            </a:prstGeom>
            <a:solidFill>
              <a:schemeClr val="bg1"/>
            </a:solidFill>
            <a:ln w="19050" cap="flat" cmpd="sng" algn="ctr">
              <a:solidFill>
                <a:srgbClr val="3498DB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1" name="圆角矩形 3">
              <a:extLst>
                <a:ext uri="{FF2B5EF4-FFF2-40B4-BE49-F238E27FC236}">
                  <a16:creationId xmlns:a16="http://schemas.microsoft.com/office/drawing/2014/main" id="{EF42CFDA-6F8D-63DB-6823-631C94B3014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591" y="5796"/>
              <a:ext cx="4117" cy="903"/>
            </a:xfrm>
            <a:prstGeom prst="roundRect">
              <a:avLst>
                <a:gd name="adj" fmla="val 50000"/>
              </a:avLst>
            </a:prstGeom>
            <a:solidFill>
              <a:srgbClr val="3498DB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lnSpc>
                  <a:spcPct val="14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B284D9-9F8E-8DA6-ED54-F34793E4A69D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 bwMode="auto">
            <a:xfrm>
              <a:off x="1839" y="5797"/>
              <a:ext cx="3669" cy="86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67500" tIns="35100" rIns="67500" bIns="0" anchor="ctr" anchorCtr="0">
              <a:normAutofit fontScale="77500" lnSpcReduction="20000"/>
            </a:bodyPr>
            <a:lstStyle/>
            <a:p>
              <a:pPr latinLnBrk="0">
                <a:lnSpc>
                  <a:spcPct val="120000"/>
                </a:lnSpc>
                <a:buClr>
                  <a:prstClr val="white"/>
                </a:buClr>
                <a:defRPr/>
              </a:pPr>
              <a:r>
                <a:rPr lang="en-US" altLang="zh-CN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Comprehensive  experimental field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377322A-2653-9CFB-1C82-6D68828B875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541" y="6845"/>
              <a:ext cx="5594" cy="1118"/>
            </a:xfrm>
            <a:prstGeom prst="rect">
              <a:avLst/>
            </a:prstGeom>
          </p:spPr>
          <p:txBody>
            <a:bodyPr wrap="square" lIns="67500" tIns="0" rIns="67500" bIns="35100">
              <a:no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provide a comprehensive site </a:t>
              </a:r>
              <a:r>
                <a:rPr lang="en-US" altLang="zh-CN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and capability for </a:t>
              </a:r>
              <a:r>
                <a:rPr lang="en-US" altLang="zh-CN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</a:rPr>
                <a:t>integrated</a:t>
              </a:r>
              <a:r>
                <a:rPr lang="en-US" altLang="zh-CN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 field </a:t>
              </a:r>
              <a:r>
                <a:rPr lang="en-US" altLang="zh-CN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</a:rPr>
                <a:t>campaign</a:t>
              </a:r>
              <a:endParaRPr lang="zh-CN" altLang="en-US" dirty="0">
                <a:solidFill>
                  <a:schemeClr val="accent6"/>
                </a:solidFill>
                <a:latin typeface="+mj-lt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4" name="圆角矩形 4">
              <a:extLst>
                <a:ext uri="{FF2B5EF4-FFF2-40B4-BE49-F238E27FC236}">
                  <a16:creationId xmlns:a16="http://schemas.microsoft.com/office/drawing/2014/main" id="{03341913-5051-0F2D-21AE-6678BEA4350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301" y="4257"/>
              <a:ext cx="6027" cy="1409"/>
            </a:xfrm>
            <a:prstGeom prst="roundRect">
              <a:avLst>
                <a:gd name="adj" fmla="val 2415"/>
              </a:avLst>
            </a:prstGeom>
            <a:solidFill>
              <a:schemeClr val="bg1"/>
            </a:solidFill>
            <a:ln w="19050" cap="flat" cmpd="sng" algn="ctr">
              <a:solidFill>
                <a:srgbClr val="1F74AD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5" name="圆角矩形 5">
              <a:extLst>
                <a:ext uri="{FF2B5EF4-FFF2-40B4-BE49-F238E27FC236}">
                  <a16:creationId xmlns:a16="http://schemas.microsoft.com/office/drawing/2014/main" id="{8DBAA2E7-980F-3BEF-1CA7-BFA8CE9D84F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93" y="3492"/>
              <a:ext cx="4117" cy="928"/>
            </a:xfrm>
            <a:prstGeom prst="roundRect">
              <a:avLst>
                <a:gd name="adj" fmla="val 50000"/>
              </a:avLst>
            </a:prstGeom>
            <a:solidFill>
              <a:srgbClr val="1F74AD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lnSpc>
                  <a:spcPct val="14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1E59237-5DF1-6A61-87C2-05658E375CAF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auto">
            <a:xfrm>
              <a:off x="1907" y="3407"/>
              <a:ext cx="3669" cy="86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67500" tIns="35100" rIns="67500" bIns="0" anchor="ctr" anchorCtr="0">
              <a:normAutofit/>
            </a:bodyPr>
            <a:lstStyle/>
            <a:p>
              <a:pPr latinLnBrk="0">
                <a:lnSpc>
                  <a:spcPct val="120000"/>
                </a:lnSpc>
                <a:buClr>
                  <a:prstClr val="white"/>
                </a:buClr>
                <a:defRPr/>
              </a:pPr>
              <a:r>
                <a:rPr lang="en-US" altLang="zh-CN" sz="1800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Validation sites</a:t>
              </a:r>
              <a:endParaRPr lang="zh-CN" altLang="en-US" sz="1800" b="1" spc="3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3D3FA04-F42E-979A-B93A-5A56215CC46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528" y="4492"/>
              <a:ext cx="5594" cy="1118"/>
            </a:xfrm>
            <a:prstGeom prst="rect">
              <a:avLst/>
            </a:prstGeom>
          </p:spPr>
          <p:txBody>
            <a:bodyPr wrap="square" lIns="67500" tIns="0" rIns="67500" bIns="35100"/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1400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Time-series high frequency multitype parameter automated measurement.</a:t>
              </a:r>
              <a:endParaRPr lang="zh-CN" altLang="en-US" sz="1400" spc="150" dirty="0">
                <a:solidFill>
                  <a:schemeClr val="accent6"/>
                </a:solidFill>
                <a:latin typeface="+mj-lt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19" name="圆角矩形 2">
              <a:extLst>
                <a:ext uri="{FF2B5EF4-FFF2-40B4-BE49-F238E27FC236}">
                  <a16:creationId xmlns:a16="http://schemas.microsoft.com/office/drawing/2014/main" id="{68B665BD-60F6-36C0-1F4E-1B946D66174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308" y="8815"/>
              <a:ext cx="6027" cy="1409"/>
            </a:xfrm>
            <a:prstGeom prst="roundRect">
              <a:avLst>
                <a:gd name="adj" fmla="val 2415"/>
              </a:avLst>
            </a:prstGeom>
            <a:solidFill>
              <a:schemeClr val="bg1"/>
            </a:solidFill>
            <a:ln w="19050" cap="flat" cmpd="sng" algn="ctr">
              <a:solidFill>
                <a:srgbClr val="1AA3AA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0" name="圆角矩形 3">
              <a:extLst>
                <a:ext uri="{FF2B5EF4-FFF2-40B4-BE49-F238E27FC236}">
                  <a16:creationId xmlns:a16="http://schemas.microsoft.com/office/drawing/2014/main" id="{75F970E7-DC04-9755-48D9-6A75114508D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592" y="8050"/>
              <a:ext cx="4117" cy="928"/>
            </a:xfrm>
            <a:prstGeom prst="roundRect">
              <a:avLst>
                <a:gd name="adj" fmla="val 50000"/>
              </a:avLst>
            </a:prstGeom>
            <a:solidFill>
              <a:srgbClr val="1AA3AA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>
              <a:normAutofit/>
            </a:bodyPr>
            <a:lstStyle/>
            <a:p>
              <a:pPr algn="ctr">
                <a:lnSpc>
                  <a:spcPct val="140000"/>
                </a:lnSpc>
              </a:pPr>
              <a:endParaRPr sz="1350">
                <a:latin typeface="+mj-lt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F188EAC-4D7F-6457-5877-B01B38C9ABA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 bwMode="auto">
            <a:xfrm>
              <a:off x="1839" y="8026"/>
              <a:ext cx="3669" cy="864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prstMaterial="matte">
              <a:bevelT w="1270" h="1270"/>
            </a:sp3d>
          </p:spPr>
          <p:txBody>
            <a:bodyPr wrap="square" lIns="67500" tIns="35100" rIns="67500" bIns="0" anchor="ctr" anchorCtr="0">
              <a:noAutofit/>
            </a:bodyPr>
            <a:lstStyle/>
            <a:p>
              <a:pPr>
                <a:buClr>
                  <a:prstClr val="white"/>
                </a:buClr>
                <a:defRPr/>
              </a:pPr>
              <a:r>
                <a:rPr lang="zh-CN" altLang="en-US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Benchmark and comprehensive laboratories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27D62B3-E00E-6062-C8A0-86AC844329B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541" y="9319"/>
              <a:ext cx="5594" cy="1118"/>
            </a:xfrm>
            <a:prstGeom prst="rect">
              <a:avLst/>
            </a:prstGeom>
          </p:spPr>
          <p:txBody>
            <a:bodyPr wrap="square" lIns="67500" tIns="0" rIns="67500" bIns="35100">
              <a:normAutofit fontScale="97500"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1400" dirty="0">
                  <a:solidFill>
                    <a:schemeClr val="accent6"/>
                  </a:solidFill>
                  <a:latin typeface="+mj-lt"/>
                  <a:ea typeface="黑体" panose="02010609060101010101" pitchFamily="49" charset="-122"/>
                  <a:sym typeface="+mn-ea"/>
                </a:rPr>
                <a:t>Towards the building of capacity of SI traceability </a:t>
              </a:r>
              <a:endParaRPr lang="zh-CN" altLang="en-US" sz="1400" spc="150" dirty="0">
                <a:solidFill>
                  <a:schemeClr val="accent6"/>
                </a:solidFill>
                <a:latin typeface="+mj-lt"/>
                <a:ea typeface="黑体" panose="02010609060101010101" pitchFamily="49" charset="-122"/>
                <a:sym typeface="+mn-ea"/>
              </a:endParaRPr>
            </a:p>
          </p:txBody>
        </p:sp>
      </p:grpSp>
      <p:cxnSp>
        <p:nvCxnSpPr>
          <p:cNvPr id="23" name="肘形连接符 3">
            <a:extLst>
              <a:ext uri="{FF2B5EF4-FFF2-40B4-BE49-F238E27FC236}">
                <a16:creationId xmlns:a16="http://schemas.microsoft.com/office/drawing/2014/main" id="{EC587294-84E3-756E-564B-AFF78E0715E4}"/>
              </a:ext>
            </a:extLst>
          </p:cNvPr>
          <p:cNvCxnSpPr>
            <a:stCxn id="19" idx="1"/>
            <a:endCxn id="10" idx="1"/>
          </p:cNvCxnSpPr>
          <p:nvPr/>
        </p:nvCxnSpPr>
        <p:spPr>
          <a:xfrm rot="10800000">
            <a:off x="6678063" y="4530058"/>
            <a:ext cx="7617" cy="1292860"/>
          </a:xfrm>
          <a:prstGeom prst="bentConnector3">
            <a:avLst>
              <a:gd name="adj1" fmla="val 7560000"/>
            </a:avLst>
          </a:prstGeom>
          <a:ln>
            <a:solidFill>
              <a:srgbClr val="1F74AD"/>
            </a:solidFill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肘形连接符 4">
            <a:extLst>
              <a:ext uri="{FF2B5EF4-FFF2-40B4-BE49-F238E27FC236}">
                <a16:creationId xmlns:a16="http://schemas.microsoft.com/office/drawing/2014/main" id="{AC7926BE-1979-CA43-897A-BE24BA67EDC7}"/>
              </a:ext>
            </a:extLst>
          </p:cNvPr>
          <p:cNvCxnSpPr/>
          <p:nvPr/>
        </p:nvCxnSpPr>
        <p:spPr>
          <a:xfrm rot="10800000">
            <a:off x="6672730" y="3236563"/>
            <a:ext cx="5332" cy="2586355"/>
          </a:xfrm>
          <a:prstGeom prst="bentConnector3">
            <a:avLst>
              <a:gd name="adj1" fmla="val 10857142"/>
            </a:avLst>
          </a:prstGeom>
          <a:ln>
            <a:solidFill>
              <a:srgbClr val="1F74AD"/>
            </a:solidFill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89775FC6-D628-D7D8-1928-D7B4163FBE4C}"/>
              </a:ext>
            </a:extLst>
          </p:cNvPr>
          <p:cNvSpPr txBox="1"/>
          <p:nvPr/>
        </p:nvSpPr>
        <p:spPr>
          <a:xfrm>
            <a:off x="7422284" y="1951958"/>
            <a:ext cx="3220753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  <a:sym typeface="Wingdings" panose="05000000000000000000" pitchFamily="2" charset="2"/>
              </a:rPr>
              <a:t>The validation site network</a:t>
            </a:r>
            <a:endParaRPr lang="zh-CN" altLang="en-US" sz="2000" dirty="0">
              <a:solidFill>
                <a:srgbClr val="FF0000"/>
              </a:solidFill>
              <a:latin typeface="+mj-lt"/>
              <a:ea typeface="黑体" panose="02010609060101010101" pitchFamily="49" charset="-122"/>
              <a:sym typeface="Wingdings" panose="05000000000000000000" pitchFamily="2" charset="2"/>
            </a:endParaRPr>
          </a:p>
        </p:txBody>
      </p:sp>
      <p:cxnSp>
        <p:nvCxnSpPr>
          <p:cNvPr id="26" name="肘形连接符 13">
            <a:extLst>
              <a:ext uri="{FF2B5EF4-FFF2-40B4-BE49-F238E27FC236}">
                <a16:creationId xmlns:a16="http://schemas.microsoft.com/office/drawing/2014/main" id="{940760E1-9374-D1FC-E3EC-A93F9E238A82}"/>
              </a:ext>
            </a:extLst>
          </p:cNvPr>
          <p:cNvCxnSpPr>
            <a:stCxn id="10" idx="3"/>
            <a:endCxn id="14" idx="3"/>
          </p:cNvCxnSpPr>
          <p:nvPr/>
        </p:nvCxnSpPr>
        <p:spPr>
          <a:xfrm flipV="1">
            <a:off x="11269079" y="3236563"/>
            <a:ext cx="3809" cy="1292860"/>
          </a:xfrm>
          <a:prstGeom prst="bentConnector3">
            <a:avLst>
              <a:gd name="adj1" fmla="val 12600000"/>
            </a:avLst>
          </a:prstGeom>
          <a:ln>
            <a:solidFill>
              <a:srgbClr val="1F74AD"/>
            </a:solidFill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圆角矩形 2">
            <a:extLst>
              <a:ext uri="{FF2B5EF4-FFF2-40B4-BE49-F238E27FC236}">
                <a16:creationId xmlns:a16="http://schemas.microsoft.com/office/drawing/2014/main" id="{88ED81F9-8772-0465-F630-0E4413775709}"/>
              </a:ext>
            </a:extLst>
          </p:cNvPr>
          <p:cNvSpPr/>
          <p:nvPr/>
        </p:nvSpPr>
        <p:spPr>
          <a:xfrm>
            <a:off x="3979974" y="2004663"/>
            <a:ext cx="1624033" cy="525145"/>
          </a:xfrm>
          <a:prstGeom prst="roundRect">
            <a:avLst/>
          </a:prstGeom>
          <a:solidFill>
            <a:srgbClr val="CB861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lt"/>
                <a:ea typeface="黑体" panose="02010609060101010101" pitchFamily="49" charset="-122"/>
                <a:cs typeface="黑体" panose="02010609060101010101" pitchFamily="49" charset="-122"/>
              </a:rPr>
              <a:t>48 optical &amp; microwave sites</a:t>
            </a:r>
            <a:endParaRPr lang="zh-CN" altLang="en-US" sz="1400" dirty="0">
              <a:latin typeface="+mj-lt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0" name="圆角矩形 9">
            <a:extLst>
              <a:ext uri="{FF2B5EF4-FFF2-40B4-BE49-F238E27FC236}">
                <a16:creationId xmlns:a16="http://schemas.microsoft.com/office/drawing/2014/main" id="{15D1AB5F-25E0-4AFB-6444-E140CAE9D79C}"/>
              </a:ext>
            </a:extLst>
          </p:cNvPr>
          <p:cNvSpPr/>
          <p:nvPr/>
        </p:nvSpPr>
        <p:spPr>
          <a:xfrm>
            <a:off x="3979974" y="2596483"/>
            <a:ext cx="1624033" cy="525145"/>
          </a:xfrm>
          <a:prstGeom prst="roundRect">
            <a:avLst/>
          </a:prstGeom>
          <a:solidFill>
            <a:srgbClr val="CB861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r>
              <a:rPr lang="en-US" altLang="zh-CN" dirty="0">
                <a:latin typeface="+mj-lt"/>
                <a:ea typeface="黑体" panose="02010609060101010101" pitchFamily="49" charset="-122"/>
              </a:rPr>
              <a:t>6 electromagnetic test sites</a:t>
            </a:r>
            <a:endParaRPr lang="zh-CN" altLang="en-US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1" name="圆角矩形 18">
            <a:extLst>
              <a:ext uri="{FF2B5EF4-FFF2-40B4-BE49-F238E27FC236}">
                <a16:creationId xmlns:a16="http://schemas.microsoft.com/office/drawing/2014/main" id="{9C7B4BA2-6EC4-6D27-CC59-095A094A300F}"/>
              </a:ext>
            </a:extLst>
          </p:cNvPr>
          <p:cNvSpPr/>
          <p:nvPr/>
        </p:nvSpPr>
        <p:spPr>
          <a:xfrm>
            <a:off x="3979974" y="3302603"/>
            <a:ext cx="1624033" cy="52514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lt"/>
                <a:ea typeface="黑体" panose="02010609060101010101" pitchFamily="49" charset="-122"/>
                <a:cs typeface="黑体" panose="02010609060101010101" pitchFamily="49" charset="-122"/>
              </a:rPr>
              <a:t>6 comprehensive fields</a:t>
            </a:r>
            <a:endParaRPr lang="zh-CN" altLang="en-US" sz="1400" dirty="0">
              <a:latin typeface="+mj-lt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2" name="圆角矩形 20">
            <a:extLst>
              <a:ext uri="{FF2B5EF4-FFF2-40B4-BE49-F238E27FC236}">
                <a16:creationId xmlns:a16="http://schemas.microsoft.com/office/drawing/2014/main" id="{02B174FE-0F15-5C66-A665-BB8031C95F00}"/>
              </a:ext>
            </a:extLst>
          </p:cNvPr>
          <p:cNvSpPr/>
          <p:nvPr/>
        </p:nvSpPr>
        <p:spPr>
          <a:xfrm>
            <a:off x="3979974" y="3882993"/>
            <a:ext cx="1624033" cy="52514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r>
              <a:rPr lang="en-US" altLang="zh-CN" sz="1200" dirty="0">
                <a:latin typeface="+mj-lt"/>
                <a:ea typeface="黑体" panose="02010609060101010101" pitchFamily="49" charset="-122"/>
              </a:rPr>
              <a:t>Integrated field campaign instrument</a:t>
            </a:r>
            <a:endParaRPr lang="zh-CN" altLang="en-US" sz="12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3" name="圆角矩形 28">
            <a:extLst>
              <a:ext uri="{FF2B5EF4-FFF2-40B4-BE49-F238E27FC236}">
                <a16:creationId xmlns:a16="http://schemas.microsoft.com/office/drawing/2014/main" id="{09515D76-DD25-A428-D4FC-E53B27E104B4}"/>
              </a:ext>
            </a:extLst>
          </p:cNvPr>
          <p:cNvSpPr/>
          <p:nvPr/>
        </p:nvSpPr>
        <p:spPr>
          <a:xfrm>
            <a:off x="3979974" y="4577683"/>
            <a:ext cx="1624033" cy="52514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lt"/>
                <a:ea typeface="黑体" panose="02010609060101010101" pitchFamily="49" charset="-122"/>
              </a:rPr>
              <a:t>Instrument calibration lab.</a:t>
            </a:r>
            <a:endParaRPr lang="zh-CN" altLang="en-US" sz="14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4" name="圆角矩形 29">
            <a:extLst>
              <a:ext uri="{FF2B5EF4-FFF2-40B4-BE49-F238E27FC236}">
                <a16:creationId xmlns:a16="http://schemas.microsoft.com/office/drawing/2014/main" id="{CB74A52E-107E-204D-D955-1C59F013399E}"/>
              </a:ext>
            </a:extLst>
          </p:cNvPr>
          <p:cNvSpPr/>
          <p:nvPr/>
        </p:nvSpPr>
        <p:spPr>
          <a:xfrm>
            <a:off x="3979974" y="5170773"/>
            <a:ext cx="1624033" cy="52514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lt"/>
                <a:ea typeface="黑体" panose="02010609060101010101" pitchFamily="49" charset="-122"/>
              </a:rPr>
              <a:t>Microwave simulation lab.</a:t>
            </a:r>
            <a:endParaRPr lang="zh-CN" altLang="en-US" sz="14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5" name="圆角矩形 30">
            <a:extLst>
              <a:ext uri="{FF2B5EF4-FFF2-40B4-BE49-F238E27FC236}">
                <a16:creationId xmlns:a16="http://schemas.microsoft.com/office/drawing/2014/main" id="{0B2C4D3D-3D55-F725-4FFB-2562758E6106}"/>
              </a:ext>
            </a:extLst>
          </p:cNvPr>
          <p:cNvSpPr/>
          <p:nvPr/>
        </p:nvSpPr>
        <p:spPr>
          <a:xfrm>
            <a:off x="3979974" y="5763863"/>
            <a:ext cx="1624033" cy="525145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+mj-lt"/>
                <a:ea typeface="黑体" panose="02010609060101010101" pitchFamily="49" charset="-122"/>
              </a:rPr>
              <a:t>Optical simulation lab.</a:t>
            </a:r>
            <a:endParaRPr lang="zh-CN" altLang="en-US" sz="14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6" name="右大括号 35">
            <a:extLst>
              <a:ext uri="{FF2B5EF4-FFF2-40B4-BE49-F238E27FC236}">
                <a16:creationId xmlns:a16="http://schemas.microsoft.com/office/drawing/2014/main" id="{78A1496F-1B6E-7126-3D78-26A28CB1D696}"/>
              </a:ext>
            </a:extLst>
          </p:cNvPr>
          <p:cNvSpPr/>
          <p:nvPr/>
        </p:nvSpPr>
        <p:spPr>
          <a:xfrm>
            <a:off x="5781493" y="2233263"/>
            <a:ext cx="169107" cy="730250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7" name="右大括号 36">
            <a:extLst>
              <a:ext uri="{FF2B5EF4-FFF2-40B4-BE49-F238E27FC236}">
                <a16:creationId xmlns:a16="http://schemas.microsoft.com/office/drawing/2014/main" id="{58378A2A-2F42-7A2E-CCCB-E9C883532136}"/>
              </a:ext>
            </a:extLst>
          </p:cNvPr>
          <p:cNvSpPr/>
          <p:nvPr/>
        </p:nvSpPr>
        <p:spPr>
          <a:xfrm>
            <a:off x="5781493" y="3545173"/>
            <a:ext cx="169107" cy="730250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8" name="右大括号 37">
            <a:extLst>
              <a:ext uri="{FF2B5EF4-FFF2-40B4-BE49-F238E27FC236}">
                <a16:creationId xmlns:a16="http://schemas.microsoft.com/office/drawing/2014/main" id="{90091E0F-FF1C-3FC4-3934-0E44DA4EED1C}"/>
              </a:ext>
            </a:extLst>
          </p:cNvPr>
          <p:cNvSpPr/>
          <p:nvPr/>
        </p:nvSpPr>
        <p:spPr>
          <a:xfrm>
            <a:off x="5781493" y="4845018"/>
            <a:ext cx="169107" cy="1193800"/>
          </a:xfrm>
          <a:prstGeom prst="rightBrace">
            <a:avLst>
              <a:gd name="adj1" fmla="val 8333"/>
              <a:gd name="adj2" fmla="val 34574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224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21E0B-ADC6-FDBB-371D-F497397F5505}"/>
              </a:ext>
            </a:extLst>
          </p:cNvPr>
          <p:cNvSpPr/>
          <p:nvPr/>
        </p:nvSpPr>
        <p:spPr>
          <a:xfrm>
            <a:off x="147371" y="1199959"/>
            <a:ext cx="1163574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0000"/>
              </a:lnSpc>
              <a:buClrTx/>
              <a:buSzTx/>
              <a:buFont typeface="Wingdings" panose="05000000000000000000" pitchFamily="2" charset="2"/>
              <a:buChar char="p"/>
            </a:pP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The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 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validation </a:t>
            </a:r>
            <a:r>
              <a:rPr lang="zh-CN" altLang="en-US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network composed of 48 sites has been built nationwide</a:t>
            </a: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  <a:sym typeface="+mn-ea"/>
              </a:rPr>
              <a:t>, so as to validate six categories of products.</a:t>
            </a:r>
            <a:endParaRPr lang="en-US" sz="1800" b="1" kern="1200" dirty="0">
              <a:latin typeface="Calibri" pitchFamily="34" charset="0"/>
              <a:ea typeface="宋体"/>
              <a:cs typeface="Calibri" pitchFamily="34" charset="0"/>
              <a:sym typeface="+mn-ea"/>
            </a:endParaRPr>
          </a:p>
        </p:txBody>
      </p:sp>
      <p:pic>
        <p:nvPicPr>
          <p:cNvPr id="18" name="Picture 2" descr="C:/Users/tt/AppData/Local/Temp/picturecompress_20201127103738/output_5.pngoutput_5">
            <a:extLst>
              <a:ext uri="{FF2B5EF4-FFF2-40B4-BE49-F238E27FC236}">
                <a16:creationId xmlns:a16="http://schemas.microsoft.com/office/drawing/2014/main" id="{2B3167F9-8664-80AD-D823-15B8D2CB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186" y="5047330"/>
            <a:ext cx="5067001" cy="145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标题 2">
            <a:extLst>
              <a:ext uri="{FF2B5EF4-FFF2-40B4-BE49-F238E27FC236}">
                <a16:creationId xmlns:a16="http://schemas.microsoft.com/office/drawing/2014/main" id="{3EA08F6C-7289-AE27-47CE-0CF219ACE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71" y="105413"/>
            <a:ext cx="8316695" cy="779002"/>
          </a:xfrm>
        </p:spPr>
        <p:txBody>
          <a:bodyPr/>
          <a:lstStyle/>
          <a:p>
            <a:pPr marL="449263" indent="-449263"/>
            <a:r>
              <a:rPr lang="en-US" altLang="zh-CN" sz="3200" b="1" dirty="0"/>
              <a:t>3. The validation site network for national civil space infrastructure</a:t>
            </a: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7F1BC123-372B-4CE4-EA04-F48C7055DDFD}"/>
              </a:ext>
            </a:extLst>
          </p:cNvPr>
          <p:cNvSpPr txBox="1">
            <a:spLocks/>
          </p:cNvSpPr>
          <p:nvPr/>
        </p:nvSpPr>
        <p:spPr>
          <a:xfrm>
            <a:off x="19330523" y="4764993"/>
            <a:ext cx="27432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F30154-EBA1-442F-A64B-7DA0400654FC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CN" dirty="0"/>
          </a:p>
        </p:txBody>
      </p:sp>
      <p:pic>
        <p:nvPicPr>
          <p:cNvPr id="17" name="图片 1" descr="站点分布图-空基十二五+十三五">
            <a:extLst>
              <a:ext uri="{FF2B5EF4-FFF2-40B4-BE49-F238E27FC236}">
                <a16:creationId xmlns:a16="http://schemas.microsoft.com/office/drawing/2014/main" id="{0221C087-B72B-4472-AB7F-27D4177D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8" y="1703306"/>
            <a:ext cx="4418817" cy="327677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A74BC02-7CEF-AFC6-FFA1-37AC66B052BC}"/>
              </a:ext>
            </a:extLst>
          </p:cNvPr>
          <p:cNvGrpSpPr/>
          <p:nvPr/>
        </p:nvGrpSpPr>
        <p:grpSpPr>
          <a:xfrm>
            <a:off x="5338692" y="1597290"/>
            <a:ext cx="6875097" cy="4942112"/>
            <a:chOff x="6050695" y="1612893"/>
            <a:chExt cx="6875097" cy="4942112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CB56207-D893-92E3-791F-9813BAFAE936}"/>
                </a:ext>
              </a:extLst>
            </p:cNvPr>
            <p:cNvGrpSpPr/>
            <p:nvPr/>
          </p:nvGrpSpPr>
          <p:grpSpPr>
            <a:xfrm>
              <a:off x="6570406" y="1688690"/>
              <a:ext cx="5148029" cy="4452442"/>
              <a:chOff x="6570406" y="1688690"/>
              <a:chExt cx="5148029" cy="4452442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BBBFA702-8B49-74F0-56B5-6C0776388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50491" y="1688690"/>
                <a:ext cx="2540868" cy="4452442"/>
              </a:xfrm>
              <a:prstGeom prst="line">
                <a:avLst/>
              </a:prstGeom>
              <a:ln w="9525" cap="flat" cmpd="sng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BD5E792F-09BC-3129-A88B-6AC469C58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0406" y="3909141"/>
                <a:ext cx="5148029" cy="0"/>
              </a:xfrm>
              <a:prstGeom prst="line">
                <a:avLst/>
              </a:prstGeom>
              <a:ln w="9525" cap="flat" cmpd="sng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A48A1DF8-2ED7-632E-ED2D-F19B34497D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5203" y="1762432"/>
                <a:ext cx="2609691" cy="4299155"/>
              </a:xfrm>
              <a:prstGeom prst="line">
                <a:avLst/>
              </a:prstGeom>
              <a:ln w="9525" cap="flat" cmpd="sng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7" name="图示 6">
              <a:extLst>
                <a:ext uri="{FF2B5EF4-FFF2-40B4-BE49-F238E27FC236}">
                  <a16:creationId xmlns:a16="http://schemas.microsoft.com/office/drawing/2014/main" id="{B46993DC-5B8B-2233-1FFA-47B032C3CD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03572411"/>
                </p:ext>
              </p:extLst>
            </p:nvPr>
          </p:nvGraphicFramePr>
          <p:xfrm>
            <a:off x="6270981" y="1933362"/>
            <a:ext cx="5827913" cy="39573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29A86CE-2F9C-EEFA-E8DA-7A202FF753F0}"/>
                </a:ext>
              </a:extLst>
            </p:cNvPr>
            <p:cNvSpPr txBox="1"/>
            <p:nvPr/>
          </p:nvSpPr>
          <p:spPr>
            <a:xfrm>
              <a:off x="8587627" y="3588855"/>
              <a:ext cx="1194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/>
                <a:t>Test site network</a:t>
              </a:r>
              <a:endParaRPr lang="zh-CN" altLang="en-US" b="1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96CF65E-1484-92BB-D3FF-5769E48F631E}"/>
                </a:ext>
              </a:extLst>
            </p:cNvPr>
            <p:cNvSpPr txBox="1"/>
            <p:nvPr/>
          </p:nvSpPr>
          <p:spPr>
            <a:xfrm>
              <a:off x="8488806" y="2176333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Geometry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D0DBE71-104A-6DC9-B985-08D4CBC62655}"/>
                </a:ext>
              </a:extLst>
            </p:cNvPr>
            <p:cNvSpPr txBox="1"/>
            <p:nvPr/>
          </p:nvSpPr>
          <p:spPr>
            <a:xfrm>
              <a:off x="7195368" y="2882594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Radiation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828FE57-275E-6DE4-B2D3-607201A0941B}"/>
                </a:ext>
              </a:extLst>
            </p:cNvPr>
            <p:cNvSpPr txBox="1"/>
            <p:nvPr/>
          </p:nvSpPr>
          <p:spPr>
            <a:xfrm>
              <a:off x="7254362" y="4356672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Vegetation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54521BA-E422-45B7-6BC1-773B18B15381}"/>
                </a:ext>
              </a:extLst>
            </p:cNvPr>
            <p:cNvSpPr txBox="1"/>
            <p:nvPr/>
          </p:nvSpPr>
          <p:spPr>
            <a:xfrm>
              <a:off x="8485498" y="5062933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Water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E0D7C2E-6775-23F4-3803-90CEF8E205AB}"/>
                </a:ext>
              </a:extLst>
            </p:cNvPr>
            <p:cNvSpPr txBox="1"/>
            <p:nvPr/>
          </p:nvSpPr>
          <p:spPr>
            <a:xfrm>
              <a:off x="9782246" y="4350953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Atmosphere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63CF357-E698-73B6-2543-9DFBA0D90EDA}"/>
                </a:ext>
              </a:extLst>
            </p:cNvPr>
            <p:cNvSpPr txBox="1"/>
            <p:nvPr/>
          </p:nvSpPr>
          <p:spPr>
            <a:xfrm>
              <a:off x="9781212" y="2888313"/>
              <a:ext cx="13922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/>
                <a:t>Land </a:t>
              </a:r>
              <a:r>
                <a:rPr lang="en-US" altLang="zh-CN" sz="1600" dirty="0"/>
                <a:t>products</a:t>
              </a:r>
              <a:endParaRPr lang="zh-CN" altLang="en-US" sz="16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99E633F-FC9B-1BAD-46BD-1E3C24C58300}"/>
                </a:ext>
              </a:extLst>
            </p:cNvPr>
            <p:cNvSpPr txBox="1"/>
            <p:nvPr/>
          </p:nvSpPr>
          <p:spPr>
            <a:xfrm>
              <a:off x="8587220" y="1612893"/>
              <a:ext cx="11856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DEM, DOM</a:t>
              </a:r>
              <a:endParaRPr lang="zh-CN" altLang="en-US" sz="12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D32F877-177D-1BC2-D417-287289B7238A}"/>
                </a:ext>
              </a:extLst>
            </p:cNvPr>
            <p:cNvSpPr txBox="1"/>
            <p:nvPr/>
          </p:nvSpPr>
          <p:spPr>
            <a:xfrm>
              <a:off x="6050695" y="1884883"/>
              <a:ext cx="21689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TOA radiance,</a:t>
              </a:r>
              <a:r>
                <a:rPr lang="zh-CN" altLang="en-US" sz="1200" dirty="0"/>
                <a:t> </a:t>
              </a:r>
              <a:r>
                <a:rPr lang="en-US" altLang="zh-CN" sz="1200" dirty="0"/>
                <a:t>Land Surface reflectance, Land Surface temperature, Brightness Temperature, Backscattering coef. …</a:t>
              </a:r>
              <a:endParaRPr lang="zh-CN" altLang="en-US" sz="12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26C6992-9117-323C-A2F3-F174F5E16275}"/>
                </a:ext>
              </a:extLst>
            </p:cNvPr>
            <p:cNvSpPr txBox="1"/>
            <p:nvPr/>
          </p:nvSpPr>
          <p:spPr>
            <a:xfrm>
              <a:off x="10484894" y="1663744"/>
              <a:ext cx="24408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Land cover, Soil moisture, Snow cover,</a:t>
              </a:r>
              <a:r>
                <a:rPr lang="sq-AL" altLang="zh-CN" sz="1200" dirty="0"/>
                <a:t> Soil salinity</a:t>
              </a:r>
              <a:r>
                <a:rPr lang="en-US" altLang="zh-CN" sz="1200" dirty="0"/>
                <a:t>, Surface albedo, </a:t>
              </a:r>
              <a:r>
                <a:rPr lang="sq-AL" altLang="zh-CN" sz="1200" dirty="0"/>
                <a:t>Interferometric deformation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Scheduled: Evapotranspiration, emissivity, snow cover …</a:t>
              </a:r>
              <a:endParaRPr lang="zh-CN" altLang="en-US" sz="12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C91657D-A8B0-BC29-8300-1734E2EF3CBE}"/>
                </a:ext>
              </a:extLst>
            </p:cNvPr>
            <p:cNvSpPr txBox="1"/>
            <p:nvPr/>
          </p:nvSpPr>
          <p:spPr>
            <a:xfrm>
              <a:off x="6092927" y="5145137"/>
              <a:ext cx="23933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Vegetation index, Leaf area index, </a:t>
              </a:r>
              <a:r>
                <a:rPr lang="sq-AL" altLang="zh-CN" sz="1200" dirty="0"/>
                <a:t>Vegetation phenolog</a:t>
              </a:r>
              <a:r>
                <a:rPr lang="en-US" altLang="zh-CN" sz="1200" dirty="0"/>
                <a:t>y, vegetation </a:t>
              </a:r>
              <a:r>
                <a:rPr lang="sq-AL" altLang="zh-CN" sz="1200" dirty="0"/>
                <a:t>height</a:t>
              </a:r>
              <a:r>
                <a:rPr lang="en-US" altLang="zh-CN" sz="1200" dirty="0"/>
                <a:t>,…</a:t>
              </a:r>
              <a:r>
                <a:rPr lang="sq-AL" altLang="zh-CN" sz="1200" dirty="0"/>
                <a:t> </a:t>
              </a:r>
              <a:endParaRPr lang="en-US" altLang="zh-CN" sz="12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Scheduled: SIF…</a:t>
              </a:r>
              <a:endParaRPr lang="zh-CN" altLang="en-US" sz="12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6DDD972-F3EC-6B87-FAEC-FB38B47EDBA9}"/>
                </a:ext>
              </a:extLst>
            </p:cNvPr>
            <p:cNvSpPr txBox="1"/>
            <p:nvPr/>
          </p:nvSpPr>
          <p:spPr>
            <a:xfrm>
              <a:off x="10563293" y="5103154"/>
              <a:ext cx="21689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AOD, Water vapor content,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Scheduled: Greenhouse gas, Pollution gas …</a:t>
              </a:r>
              <a:endParaRPr lang="zh-CN" altLang="en-US" sz="12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7259F7D-B081-0871-7695-07A5803E1A91}"/>
                </a:ext>
              </a:extLst>
            </p:cNvPr>
            <p:cNvSpPr txBox="1"/>
            <p:nvPr/>
          </p:nvSpPr>
          <p:spPr>
            <a:xfrm>
              <a:off x="7770668" y="5908674"/>
              <a:ext cx="3086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200" dirty="0"/>
                <a:t>Achieved: Water surface reflectance, Water surface temperature, Water chlorophyll content, SSC…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010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ED5AA6-6161-F9E2-9C68-6523BD3E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5" y="68972"/>
            <a:ext cx="9781744" cy="1222513"/>
          </a:xfrm>
        </p:spPr>
        <p:txBody>
          <a:bodyPr/>
          <a:lstStyle/>
          <a:p>
            <a:pPr marL="630238" indent="-630238"/>
            <a:r>
              <a:rPr lang="en-US" altLang="zh-CN" sz="3200" b="1" dirty="0"/>
              <a:t>4.1 Optical radiometric calibration based on PICS in Northwest China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2F8BC5-76E6-7515-9E78-D974FAD81258}"/>
              </a:ext>
            </a:extLst>
          </p:cNvPr>
          <p:cNvSpPr txBox="1"/>
          <p:nvPr/>
        </p:nvSpPr>
        <p:spPr>
          <a:xfrm>
            <a:off x="8725" y="1075722"/>
            <a:ext cx="12183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b="1" kern="1200" dirty="0">
                <a:latin typeface="Calibri" pitchFamily="34" charset="0"/>
                <a:ea typeface="宋体"/>
                <a:cs typeface="Calibri" pitchFamily="34" charset="0"/>
              </a:rPr>
              <a:t>TOA reflectance model suitable for several stable targets in </a:t>
            </a:r>
            <a:r>
              <a:rPr lang="en-US" altLang="zh-CN" sz="2000" b="1" kern="1200" dirty="0" err="1">
                <a:latin typeface="Calibri" pitchFamily="34" charset="0"/>
                <a:ea typeface="宋体"/>
                <a:cs typeface="Calibri" pitchFamily="34" charset="0"/>
              </a:rPr>
              <a:t>Golmud</a:t>
            </a:r>
            <a:r>
              <a:rPr lang="en-US" altLang="zh-CN" sz="2000" b="1" kern="1200" dirty="0">
                <a:latin typeface="Calibri" pitchFamily="34" charset="0"/>
                <a:ea typeface="宋体"/>
                <a:cs typeface="Calibri" pitchFamily="34" charset="0"/>
              </a:rPr>
              <a:t> area was constructed using Aqua/MODIS and ECMWF reanalysis data. </a:t>
            </a:r>
          </a:p>
        </p:txBody>
      </p:sp>
      <p:pic>
        <p:nvPicPr>
          <p:cNvPr id="6" name="图片 44">
            <a:extLst>
              <a:ext uri="{FF2B5EF4-FFF2-40B4-BE49-F238E27FC236}">
                <a16:creationId xmlns:a16="http://schemas.microsoft.com/office/drawing/2014/main" id="{DAD59255-E33F-E6A3-8D29-FE75437B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/>
          <a:stretch>
            <a:fillRect/>
          </a:stretch>
        </p:blipFill>
        <p:spPr bwMode="auto">
          <a:xfrm>
            <a:off x="2341041" y="1898299"/>
            <a:ext cx="46386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E177818-1C64-65CD-7E19-DBE421F2B747}"/>
              </a:ext>
            </a:extLst>
          </p:cNvPr>
          <p:cNvSpPr/>
          <p:nvPr/>
        </p:nvSpPr>
        <p:spPr>
          <a:xfrm>
            <a:off x="3245568" y="4042907"/>
            <a:ext cx="2829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MODIS TOA reflectance time series</a:t>
            </a:r>
            <a:endParaRPr lang="zh-CN" altLang="en-US" sz="1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371E0B-754B-DD6F-AF58-A8BD9DAC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59" y="4339176"/>
            <a:ext cx="4784421" cy="16462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1BB14F6-E91F-11D7-BC81-FA4235985084}"/>
              </a:ext>
            </a:extLst>
          </p:cNvPr>
          <p:cNvSpPr/>
          <p:nvPr/>
        </p:nvSpPr>
        <p:spPr>
          <a:xfrm>
            <a:off x="3309687" y="5995275"/>
            <a:ext cx="2765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Atmospheric parameters time series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B6BD789-D838-5A9E-5918-76DBD9CE2D5B}"/>
              </a:ext>
            </a:extLst>
          </p:cNvPr>
          <p:cNvGrpSpPr/>
          <p:nvPr/>
        </p:nvGrpSpPr>
        <p:grpSpPr>
          <a:xfrm>
            <a:off x="7106994" y="3162110"/>
            <a:ext cx="5076449" cy="1355121"/>
            <a:chOff x="6192079" y="4420211"/>
            <a:chExt cx="5374587" cy="135512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2BDE877-2871-B048-34D8-76997B0299F2}"/>
                </a:ext>
              </a:extLst>
            </p:cNvPr>
            <p:cNvSpPr/>
            <p:nvPr/>
          </p:nvSpPr>
          <p:spPr>
            <a:xfrm>
              <a:off x="6192079" y="4420211"/>
              <a:ext cx="5242896" cy="1355121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F0D084BF-3526-0677-F7AA-36354362C938}"/>
                    </a:ext>
                  </a:extLst>
                </p:cNvPr>
                <p:cNvSpPr txBox="1"/>
                <p:nvPr/>
              </p:nvSpPr>
              <p:spPr>
                <a:xfrm>
                  <a:off x="6323769" y="4515707"/>
                  <a:ext cx="5242897" cy="11885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400" b="0" i="0" smtClean="0">
                                <a:latin typeface="Cambria Math" panose="02040503050406030204" pitchFamily="18" charset="0"/>
                              </a:rPr>
                              <m:t>TOA</m:t>
                            </m:r>
                          </m:sup>
                        </m:sSup>
                        <m:r>
                          <a:rPr lang="en-US" altLang="zh-CN" sz="14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</m:e>
                                </m:func>
                                <m:d>
                                  <m:d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unc>
                                          <m:funcPr>
                                            <m:ctrlP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zh-CN" sz="14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altLang="zh-CN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zh-CN" alt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zh-CN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zh-CN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d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4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zh-CN" alt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sub>
                                        </m:sSub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5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  <m:r>
                                  <a:rPr lang="en-US" altLang="zh-CN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func>
                                  <m:funcPr>
                                    <m:ctrlP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140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Θ</m:t>
                                    </m:r>
                                    <m:r>
                                      <a:rPr lang="el-GR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l-GR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7</m:t>
                                        </m:r>
                                      </m:sub>
                                    </m:sSub>
                                    <m:r>
                                      <a:rPr lang="el-GR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func>
                                      <m:func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4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Θ</m:t>
                                        </m:r>
                                        <m:r>
                                          <a:rPr lang="el-GR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l-GR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8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func>
                              </m:den>
                            </m:f>
                            <m:r>
                              <a:rPr lang="en-US" altLang="zh-CN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9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func>
                              <m:funcPr>
                                <m:ctrlP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zh-CN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zh-CN" alt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num>
                                      <m:den>
                                        <m:r>
                                          <a:rPr lang="en-US" altLang="zh-CN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365</m:t>
                                        </m:r>
                                      </m:den>
                                    </m:f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n-US" altLang="zh-CN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𝐷𝑂𝑌</m:t>
                                    </m:r>
                                  </m:e>
                                </m:d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func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F0D084BF-3526-0677-F7AA-36354362C9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3769" y="4515707"/>
                  <a:ext cx="5242897" cy="118859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7BAB83E4-19CC-B909-3134-572BABA92169}"/>
              </a:ext>
            </a:extLst>
          </p:cNvPr>
          <p:cNvSpPr txBox="1"/>
          <p:nvPr/>
        </p:nvSpPr>
        <p:spPr>
          <a:xfrm>
            <a:off x="7017080" y="2756153"/>
            <a:ext cx="4003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Parameterized TOA reflectance model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2BD78DB-6312-7748-4476-7A6E0A502E81}"/>
              </a:ext>
            </a:extLst>
          </p:cNvPr>
          <p:cNvSpPr txBox="1"/>
          <p:nvPr/>
        </p:nvSpPr>
        <p:spPr>
          <a:xfrm>
            <a:off x="7044800" y="1830439"/>
            <a:ext cx="5076449" cy="679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Constraint conditions for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TOA reflectance model</a:t>
            </a:r>
          </a:p>
          <a:p>
            <a:pPr>
              <a:lnSpc>
                <a:spcPct val="125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SZA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35°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AOD@550nm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WVC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2.0g/cm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804E1CB-F4F3-EF04-47ED-88C89133D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540" y="1753149"/>
            <a:ext cx="1948223" cy="18676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FFC5E81-D27C-5034-BC61-7F2665FB20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475" y="3999217"/>
            <a:ext cx="1915288" cy="194521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192F563-669B-756A-CE28-CC63772768E7}"/>
              </a:ext>
            </a:extLst>
          </p:cNvPr>
          <p:cNvSpPr txBox="1"/>
          <p:nvPr/>
        </p:nvSpPr>
        <p:spPr>
          <a:xfrm>
            <a:off x="50500" y="3644048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DaZaoHuo</a:t>
            </a:r>
            <a:r>
              <a:rPr lang="en-US" altLang="zh-CN" dirty="0"/>
              <a:t> East in </a:t>
            </a:r>
            <a:r>
              <a:rPr lang="en-US" altLang="zh-CN" dirty="0" err="1"/>
              <a:t>Golmud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6CC218A-01E2-8EB4-D1DA-7FB80FC474C3}"/>
              </a:ext>
            </a:extLst>
          </p:cNvPr>
          <p:cNvSpPr txBox="1"/>
          <p:nvPr/>
        </p:nvSpPr>
        <p:spPr>
          <a:xfrm>
            <a:off x="180562" y="5944431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XiaoChaiDan</a:t>
            </a:r>
            <a:r>
              <a:rPr lang="en-US" altLang="zh-CN" dirty="0"/>
              <a:t> Lake West in </a:t>
            </a:r>
            <a:r>
              <a:rPr lang="en-US" altLang="zh-CN" dirty="0" err="1"/>
              <a:t>Golmud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0CBC1F-1EC4-0818-0CB7-6614E4FBE2DB}"/>
              </a:ext>
            </a:extLst>
          </p:cNvPr>
          <p:cNvSpPr txBox="1"/>
          <p:nvPr/>
        </p:nvSpPr>
        <p:spPr>
          <a:xfrm>
            <a:off x="6977484" y="4899893"/>
            <a:ext cx="52059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/>
              <a:t>Scattering angle was introduced to characterize the multiple scattering contributions between the surface and atmosphere;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b="1" dirty="0"/>
              <a:t>DOY was introduced to characterize seasonal changes</a:t>
            </a:r>
            <a:endParaRPr lang="zh-CN" altLang="en-US" sz="1600" b="1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138F0927-4259-1C09-2FFF-93BB27D4952F}"/>
              </a:ext>
            </a:extLst>
          </p:cNvPr>
          <p:cNvSpPr/>
          <p:nvPr/>
        </p:nvSpPr>
        <p:spPr>
          <a:xfrm flipV="1">
            <a:off x="9222779" y="4592367"/>
            <a:ext cx="484632" cy="261266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700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48823C89-1CB8-4930-0A73-C2E01DD83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5" y="68972"/>
            <a:ext cx="9781744" cy="1222513"/>
          </a:xfrm>
        </p:spPr>
        <p:txBody>
          <a:bodyPr/>
          <a:lstStyle/>
          <a:p>
            <a:pPr marL="630238" indent="-630238"/>
            <a:r>
              <a:rPr lang="en-US" altLang="zh-CN" sz="3200" b="1" dirty="0"/>
              <a:t>4.1 Optical radiometric calibration based on PICS in Northwest China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1733264-C6A7-E160-2A1C-BB94FEAEEE5B}"/>
              </a:ext>
            </a:extLst>
          </p:cNvPr>
          <p:cNvGrpSpPr/>
          <p:nvPr/>
        </p:nvGrpSpPr>
        <p:grpSpPr>
          <a:xfrm>
            <a:off x="159974" y="1924075"/>
            <a:ext cx="7598872" cy="4390339"/>
            <a:chOff x="78852" y="1950826"/>
            <a:chExt cx="9105366" cy="4630155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52AA0AD-0BC9-2E3D-3085-627EAD00DC22}"/>
                </a:ext>
              </a:extLst>
            </p:cNvPr>
            <p:cNvGrpSpPr/>
            <p:nvPr/>
          </p:nvGrpSpPr>
          <p:grpSpPr>
            <a:xfrm>
              <a:off x="146460" y="1955201"/>
              <a:ext cx="4590686" cy="2295666"/>
              <a:chOff x="2667408" y="1913663"/>
              <a:chExt cx="4590686" cy="2295666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FCF6301D-4A60-3BA1-A2EF-FAA4D401E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7408" y="2087737"/>
                <a:ext cx="4590686" cy="2121592"/>
              </a:xfrm>
              <a:prstGeom prst="rect">
                <a:avLst/>
              </a:prstGeom>
            </p:spPr>
          </p:pic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4EC0B86-7CD7-AAE4-9291-E88091E8B23E}"/>
                  </a:ext>
                </a:extLst>
              </p:cNvPr>
              <p:cNvSpPr txBox="1"/>
              <p:nvPr/>
            </p:nvSpPr>
            <p:spPr>
              <a:xfrm>
                <a:off x="3469392" y="1913663"/>
                <a:ext cx="29867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Sentinel-2A/2B @ </a:t>
                </a:r>
                <a:r>
                  <a:rPr lang="en-US" altLang="zh-CN" dirty="0" err="1"/>
                  <a:t>DaZaoHuo</a:t>
                </a:r>
                <a:r>
                  <a:rPr lang="en-US" altLang="zh-CN" dirty="0"/>
                  <a:t> East </a:t>
                </a:r>
                <a:endParaRPr lang="zh-CN" altLang="en-US" dirty="0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F76FF04F-420B-1ACD-325C-1C5FD167B7D0}"/>
                </a:ext>
              </a:extLst>
            </p:cNvPr>
            <p:cNvGrpSpPr/>
            <p:nvPr/>
          </p:nvGrpSpPr>
          <p:grpSpPr>
            <a:xfrm>
              <a:off x="4722235" y="1950826"/>
              <a:ext cx="4461983" cy="2268336"/>
              <a:chOff x="7467047" y="1916607"/>
              <a:chExt cx="4578493" cy="2268336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728E7379-E490-2F0D-6B2D-89D342402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67047" y="2087737"/>
                <a:ext cx="4578493" cy="2097206"/>
              </a:xfrm>
              <a:prstGeom prst="rect">
                <a:avLst/>
              </a:prstGeom>
            </p:spPr>
          </p:pic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45CDAB8-B862-8CCF-616D-333338203B4D}"/>
                  </a:ext>
                </a:extLst>
              </p:cNvPr>
              <p:cNvSpPr txBox="1"/>
              <p:nvPr/>
            </p:nvSpPr>
            <p:spPr>
              <a:xfrm>
                <a:off x="8463311" y="1916607"/>
                <a:ext cx="2585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Landsat-8 @ </a:t>
                </a:r>
                <a:r>
                  <a:rPr lang="en-US" altLang="zh-CN" dirty="0" err="1"/>
                  <a:t>DaZaoHuo</a:t>
                </a:r>
                <a:r>
                  <a:rPr lang="en-US" altLang="zh-CN" dirty="0"/>
                  <a:t> East </a:t>
                </a:r>
                <a:endParaRPr lang="zh-CN" altLang="en-US" dirty="0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5D862CD-192E-BA98-BDB7-0823B0730A5B}"/>
                </a:ext>
              </a:extLst>
            </p:cNvPr>
            <p:cNvGrpSpPr/>
            <p:nvPr/>
          </p:nvGrpSpPr>
          <p:grpSpPr>
            <a:xfrm>
              <a:off x="78852" y="4310290"/>
              <a:ext cx="4583748" cy="2224376"/>
              <a:chOff x="2576543" y="4285806"/>
              <a:chExt cx="4583748" cy="2224376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48124DC5-83D3-4B84-591C-7DA305ABA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7895" y="4486135"/>
                <a:ext cx="4572396" cy="2024047"/>
              </a:xfrm>
              <a:prstGeom prst="rect">
                <a:avLst/>
              </a:prstGeom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200586F-C128-F63A-254C-BBFE239A9B86}"/>
                  </a:ext>
                </a:extLst>
              </p:cNvPr>
              <p:cNvSpPr txBox="1"/>
              <p:nvPr/>
            </p:nvSpPr>
            <p:spPr>
              <a:xfrm>
                <a:off x="2576543" y="4285806"/>
                <a:ext cx="4402159" cy="32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Sentinel-2A/2B @ </a:t>
                </a:r>
                <a:r>
                  <a:rPr lang="en-US" altLang="zh-CN" dirty="0" err="1"/>
                  <a:t>XiaoChaiDan</a:t>
                </a:r>
                <a:r>
                  <a:rPr lang="en-US" altLang="zh-CN" dirty="0"/>
                  <a:t> Lake West</a:t>
                </a:r>
                <a:endParaRPr lang="zh-CN" altLang="en-US" dirty="0"/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307C3D2-C5C2-A6EC-59F9-95FD14C075B9}"/>
                </a:ext>
              </a:extLst>
            </p:cNvPr>
            <p:cNvGrpSpPr/>
            <p:nvPr/>
          </p:nvGrpSpPr>
          <p:grpSpPr>
            <a:xfrm>
              <a:off x="4662600" y="4310290"/>
              <a:ext cx="4461983" cy="2270691"/>
              <a:chOff x="7473144" y="4276071"/>
              <a:chExt cx="4572396" cy="2270691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5D068888-D314-A6F7-2AB7-C9BA1070E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3144" y="4486135"/>
                <a:ext cx="4572396" cy="2060627"/>
              </a:xfrm>
              <a:prstGeom prst="rect">
                <a:avLst/>
              </a:prstGeom>
            </p:spPr>
          </p:pic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329D052-2C93-D388-5FDC-792B9A4923C6}"/>
                  </a:ext>
                </a:extLst>
              </p:cNvPr>
              <p:cNvSpPr txBox="1"/>
              <p:nvPr/>
            </p:nvSpPr>
            <p:spPr>
              <a:xfrm>
                <a:off x="7901908" y="4276071"/>
                <a:ext cx="4067241" cy="324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Landsat-8 @ </a:t>
                </a:r>
                <a:r>
                  <a:rPr lang="en-US" altLang="zh-CN" dirty="0" err="1"/>
                  <a:t>XiaoChaiDan</a:t>
                </a:r>
                <a:r>
                  <a:rPr lang="en-US" altLang="zh-CN" dirty="0"/>
                  <a:t> Lake West</a:t>
                </a:r>
                <a:endParaRPr lang="zh-CN" altLang="en-US" dirty="0"/>
              </a:p>
            </p:txBody>
          </p:sp>
        </p:grpSp>
      </p:grpSp>
      <p:graphicFrame>
        <p:nvGraphicFramePr>
          <p:cNvPr id="35" name="表格 8">
            <a:extLst>
              <a:ext uri="{FF2B5EF4-FFF2-40B4-BE49-F238E27FC236}">
                <a16:creationId xmlns:a16="http://schemas.microsoft.com/office/drawing/2014/main" id="{5ED9CAD7-5573-C695-E149-CF67277B8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0621"/>
              </p:ext>
            </p:extLst>
          </p:nvPr>
        </p:nvGraphicFramePr>
        <p:xfrm>
          <a:off x="7883421" y="2181463"/>
          <a:ext cx="4245209" cy="39290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67392">
                  <a:extLst>
                    <a:ext uri="{9D8B030D-6E8A-4147-A177-3AD203B41FA5}">
                      <a16:colId xmlns:a16="http://schemas.microsoft.com/office/drawing/2014/main" val="3690033010"/>
                    </a:ext>
                  </a:extLst>
                </a:gridCol>
                <a:gridCol w="723634">
                  <a:extLst>
                    <a:ext uri="{9D8B030D-6E8A-4147-A177-3AD203B41FA5}">
                      <a16:colId xmlns:a16="http://schemas.microsoft.com/office/drawing/2014/main" val="2678208638"/>
                    </a:ext>
                  </a:extLst>
                </a:gridCol>
                <a:gridCol w="771465">
                  <a:extLst>
                    <a:ext uri="{9D8B030D-6E8A-4147-A177-3AD203B41FA5}">
                      <a16:colId xmlns:a16="http://schemas.microsoft.com/office/drawing/2014/main" val="526329517"/>
                    </a:ext>
                  </a:extLst>
                </a:gridCol>
                <a:gridCol w="823590">
                  <a:extLst>
                    <a:ext uri="{9D8B030D-6E8A-4147-A177-3AD203B41FA5}">
                      <a16:colId xmlns:a16="http://schemas.microsoft.com/office/drawing/2014/main" val="2273615647"/>
                    </a:ext>
                  </a:extLst>
                </a:gridCol>
                <a:gridCol w="759128">
                  <a:extLst>
                    <a:ext uri="{9D8B030D-6E8A-4147-A177-3AD203B41FA5}">
                      <a16:colId xmlns:a16="http://schemas.microsoft.com/office/drawing/2014/main" val="3194604736"/>
                    </a:ext>
                  </a:extLst>
                </a:gridCol>
              </a:tblGrid>
              <a:tr h="262584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B2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B3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B4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428288"/>
                  </a:ext>
                </a:extLst>
              </a:tr>
              <a:tr h="292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VZA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0.07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0.07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0.04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0.01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41329"/>
                  </a:ext>
                </a:extLst>
              </a:tr>
              <a:tr h="292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VAA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0.11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0.03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0.03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2525267"/>
                  </a:ext>
                </a:extLst>
              </a:tr>
              <a:tr h="292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SZA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0.11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0.03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5711315"/>
                  </a:ext>
                </a:extLst>
              </a:tr>
              <a:tr h="2929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SAA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0.23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0.04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0.06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9661196"/>
                  </a:ext>
                </a:extLst>
              </a:tr>
              <a:tr h="2968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MODIS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2.00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006080"/>
                  </a:ext>
                </a:extLst>
              </a:tr>
              <a:tr h="4137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Model fitting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2.26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2.22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2.05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1.93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789747"/>
                  </a:ext>
                </a:extLst>
              </a:tr>
              <a:tr h="584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Spectral Match factor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2.01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2.29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2.15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2.01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901939"/>
                  </a:ext>
                </a:extLst>
              </a:tr>
              <a:tr h="4463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Spectral expanding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1.00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125104"/>
                  </a:ext>
                </a:extLst>
              </a:tr>
              <a:tr h="58417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Total uncertainty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3.77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3.90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3.72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00FF"/>
                          </a:solidFill>
                        </a:rPr>
                        <a:t>3.57</a:t>
                      </a:r>
                      <a:endParaRPr lang="zh-CN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645268"/>
                  </a:ext>
                </a:extLst>
              </a:tr>
            </a:tbl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B1335041-063D-E4BE-DCFE-BE1E541E6FBE}"/>
              </a:ext>
            </a:extLst>
          </p:cNvPr>
          <p:cNvSpPr txBox="1"/>
          <p:nvPr/>
        </p:nvSpPr>
        <p:spPr>
          <a:xfrm>
            <a:off x="7731876" y="1554525"/>
            <a:ext cx="4396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i="1" kern="1200" dirty="0">
                <a:solidFill>
                  <a:schemeClr val="accent1"/>
                </a:solidFill>
                <a:latin typeface="Calibri" pitchFamily="34" charset="0"/>
                <a:ea typeface="宋体"/>
                <a:cs typeface="Calibri" pitchFamily="34" charset="0"/>
              </a:rPr>
              <a:t>The uncertainty / % associated with modelled TOA reflectance (Take GF6/WFV as an example)</a:t>
            </a:r>
            <a:endParaRPr lang="zh-CN" altLang="en-US" sz="1600" b="1" i="1" kern="1200" dirty="0">
              <a:solidFill>
                <a:schemeClr val="accent1"/>
              </a:solidFill>
              <a:latin typeface="Calibri" pitchFamily="34" charset="0"/>
              <a:ea typeface="宋体"/>
              <a:cs typeface="Calibri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8531660-B562-486B-9212-FEB0C6E3EAD5}"/>
              </a:ext>
            </a:extLst>
          </p:cNvPr>
          <p:cNvSpPr txBox="1"/>
          <p:nvPr/>
        </p:nvSpPr>
        <p:spPr>
          <a:xfrm>
            <a:off x="1048998" y="1356786"/>
            <a:ext cx="6125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kern="1200" dirty="0">
                <a:solidFill>
                  <a:schemeClr val="accent1"/>
                </a:solidFill>
                <a:latin typeface="Calibri" pitchFamily="34" charset="0"/>
                <a:ea typeface="宋体"/>
                <a:cs typeface="Calibri" pitchFamily="34" charset="0"/>
              </a:rPr>
              <a:t>The relative difference between the simulated TOA reflectance values and satellite observations is basically distributed within ± 5%.</a:t>
            </a:r>
            <a:endParaRPr lang="zh-CN" alt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6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2F8BC5-76E6-7515-9E78-D974FAD81258}"/>
              </a:ext>
            </a:extLst>
          </p:cNvPr>
          <p:cNvSpPr txBox="1"/>
          <p:nvPr/>
        </p:nvSpPr>
        <p:spPr>
          <a:xfrm>
            <a:off x="282037" y="1191320"/>
            <a:ext cx="1162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kern="1200" dirty="0">
                <a:solidFill>
                  <a:schemeClr val="accent1"/>
                </a:solidFill>
                <a:latin typeface="Calibri" pitchFamily="34" charset="0"/>
                <a:ea typeface="宋体"/>
                <a:cs typeface="Calibri" pitchFamily="34" charset="0"/>
              </a:rPr>
              <a:t>A total of 91 cross calibrations (with an average of at least 2 per month) were performed on GF6/WFV data from 2019 to 2021 without relying on ground measurements.</a:t>
            </a:r>
            <a:endParaRPr lang="zh-CN" altLang="en-US" sz="1800" b="1" i="1" kern="1200" dirty="0">
              <a:solidFill>
                <a:schemeClr val="accent1"/>
              </a:solidFill>
              <a:latin typeface="Calibri" pitchFamily="34" charset="0"/>
              <a:ea typeface="宋体"/>
              <a:cs typeface="Calibri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BB0D263-9241-58F6-9708-320BD5C6CA3C}"/>
              </a:ext>
            </a:extLst>
          </p:cNvPr>
          <p:cNvSpPr/>
          <p:nvPr/>
        </p:nvSpPr>
        <p:spPr>
          <a:xfrm>
            <a:off x="4905449" y="6072408"/>
            <a:ext cx="6431915" cy="377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GF6/WFV time series calibration coefficient: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B1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B2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B3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B4</a:t>
            </a:r>
            <a:endParaRPr lang="zh-CN" altLang="zh-CN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9217DF77-5693-6097-A884-643E236C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35" y="68972"/>
            <a:ext cx="9781744" cy="1222513"/>
          </a:xfrm>
        </p:spPr>
        <p:txBody>
          <a:bodyPr/>
          <a:lstStyle/>
          <a:p>
            <a:pPr marL="630238" indent="-630238"/>
            <a:r>
              <a:rPr lang="en-US" altLang="zh-CN" sz="3200" b="1" dirty="0"/>
              <a:t>4.1 Optical radiometric calibration based on PICS in Northwest China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A02A076-98BF-25EF-7DF5-685832F6BC0E}"/>
              </a:ext>
            </a:extLst>
          </p:cNvPr>
          <p:cNvGrpSpPr/>
          <p:nvPr/>
        </p:nvGrpSpPr>
        <p:grpSpPr>
          <a:xfrm>
            <a:off x="3528976" y="1865219"/>
            <a:ext cx="8554684" cy="4215295"/>
            <a:chOff x="3528976" y="1865219"/>
            <a:chExt cx="8554684" cy="421529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B957F95-0068-2CAF-F24C-B30303EDD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8976" y="1865219"/>
              <a:ext cx="4401694" cy="209110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62529E4-6818-BD60-234C-26054774F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6943" y="3929025"/>
              <a:ext cx="4355922" cy="2115495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B31C607-4433-5F01-339A-D92C9A0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7787" y="1911396"/>
              <a:ext cx="4253679" cy="2097206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CD99014-9605-92B7-F19B-A958F54D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9982" y="3928439"/>
              <a:ext cx="4253678" cy="2152075"/>
            </a:xfrm>
            <a:prstGeom prst="rect">
              <a:avLst/>
            </a:prstGeom>
          </p:spPr>
        </p:pic>
      </p:grp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2A724F84-F67B-9EC9-1BC6-D89E6B6209E3}"/>
              </a:ext>
            </a:extLst>
          </p:cNvPr>
          <p:cNvGraphicFramePr>
            <a:graphicFrameLocks noGrp="1"/>
          </p:cNvGraphicFramePr>
          <p:nvPr/>
        </p:nvGraphicFramePr>
        <p:xfrm>
          <a:off x="222557" y="2146831"/>
          <a:ext cx="3364386" cy="178160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5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9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651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Orbit altitude</a:t>
                      </a:r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505 km</a:t>
                      </a:r>
                      <a:endParaRPr 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651">
                <a:tc>
                  <a:txBody>
                    <a:bodyPr/>
                    <a:lstStyle/>
                    <a:p>
                      <a:r>
                        <a:rPr lang="en-US" altLang="zh-CN" sz="1400">
                          <a:solidFill>
                            <a:srgbClr val="333333"/>
                          </a:solidFill>
                          <a:effectLst/>
                        </a:rPr>
                        <a:t>Swath</a:t>
                      </a:r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PMS: 60</a:t>
                      </a:r>
                      <a:r>
                        <a:rPr lang="en-US" sz="1400" dirty="0">
                          <a:solidFill>
                            <a:srgbClr val="333333"/>
                          </a:solidFill>
                          <a:effectLst/>
                        </a:rPr>
                        <a:t> km; WFV:800km</a:t>
                      </a:r>
                    </a:p>
                  </a:txBody>
                  <a:tcPr marL="63500" marR="63500" marT="12704" marB="127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921">
                <a:tc rowSpan="2"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GSD</a:t>
                      </a:r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PMS: </a:t>
                      </a:r>
                      <a:r>
                        <a:rPr lang="en-US" altLang="zh-CN" sz="1400" dirty="0">
                          <a:effectLst/>
                        </a:rPr>
                        <a:t>8 </a:t>
                      </a:r>
                      <a:r>
                        <a:rPr lang="en-US" sz="1400" dirty="0">
                          <a:effectLst/>
                        </a:rPr>
                        <a:t>m</a:t>
                      </a:r>
                      <a:endParaRPr 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9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effectLst/>
                        </a:rPr>
                        <a:t>WFV: 8 </a:t>
                      </a:r>
                      <a:r>
                        <a:rPr lang="en-US" sz="1400" dirty="0">
                          <a:effectLst/>
                        </a:rPr>
                        <a:t>16m</a:t>
                      </a:r>
                      <a:endParaRPr 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Maximum </a:t>
                      </a:r>
                      <a:r>
                        <a:rPr lang="en-US" altLang="zh-CN" sz="1400" dirty="0" err="1">
                          <a:solidFill>
                            <a:srgbClr val="333333"/>
                          </a:solidFill>
                          <a:effectLst/>
                        </a:rPr>
                        <a:t>sidelooking</a:t>
                      </a:r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 angle</a:t>
                      </a:r>
                      <a:endParaRPr lang="zh-CN" alt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333333"/>
                          </a:solidFill>
                          <a:effectLst/>
                        </a:rPr>
                        <a:t>35°</a:t>
                      </a:r>
                      <a:endParaRPr lang="en-US" sz="1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63500" marR="63500" marT="12704" marB="1270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2" name="文本框 41">
            <a:extLst>
              <a:ext uri="{FF2B5EF4-FFF2-40B4-BE49-F238E27FC236}">
                <a16:creationId xmlns:a16="http://schemas.microsoft.com/office/drawing/2014/main" id="{379C4A98-0AF0-B5B3-16E2-B592DD11C0E9}"/>
              </a:ext>
            </a:extLst>
          </p:cNvPr>
          <p:cNvSpPr txBox="1"/>
          <p:nvPr/>
        </p:nvSpPr>
        <p:spPr>
          <a:xfrm>
            <a:off x="135676" y="5799226"/>
            <a:ext cx="3538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Spectral Response Function of GF-6/WFV</a:t>
            </a:r>
            <a:endParaRPr lang="zh-CN" altLang="en-US" dirty="0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291AE96F-AB90-010A-3314-A7BCB7D58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65" y="4147725"/>
            <a:ext cx="3412698" cy="1600438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837AFFA5-A311-1A8A-9F97-0B7C0EC4CE5A}"/>
              </a:ext>
            </a:extLst>
          </p:cNvPr>
          <p:cNvSpPr txBox="1"/>
          <p:nvPr/>
        </p:nvSpPr>
        <p:spPr>
          <a:xfrm>
            <a:off x="161007" y="1869832"/>
            <a:ext cx="3425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parameters of the WFV onboard GF-6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5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>
            <a:extLst>
              <a:ext uri="{FF2B5EF4-FFF2-40B4-BE49-F238E27FC236}">
                <a16:creationId xmlns:a16="http://schemas.microsoft.com/office/drawing/2014/main" id="{1B012513-EC6F-3614-AD7A-2B7BF8EDF525}"/>
              </a:ext>
            </a:extLst>
          </p:cNvPr>
          <p:cNvGrpSpPr/>
          <p:nvPr/>
        </p:nvGrpSpPr>
        <p:grpSpPr>
          <a:xfrm>
            <a:off x="6911192" y="2672641"/>
            <a:ext cx="5208418" cy="2491343"/>
            <a:chOff x="7250654" y="2836017"/>
            <a:chExt cx="4771247" cy="2160379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4DCF2FA7-1C42-2174-31BD-B0EF183A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654" y="2836017"/>
              <a:ext cx="4771247" cy="2145427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B7F1C86-6F28-80E9-8415-582C60FE6131}"/>
                </a:ext>
              </a:extLst>
            </p:cNvPr>
            <p:cNvSpPr txBox="1"/>
            <p:nvPr/>
          </p:nvSpPr>
          <p:spPr>
            <a:xfrm rot="16200000">
              <a:off x="6933041" y="3753963"/>
              <a:ext cx="138371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800" dirty="0"/>
                <a:t>Temperature difference /K</a:t>
              </a:r>
              <a:endParaRPr lang="zh-CN" altLang="en-US" sz="800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6B44ADB2-48B6-32BC-FC2D-7F3C0CB33EE9}"/>
                </a:ext>
              </a:extLst>
            </p:cNvPr>
            <p:cNvSpPr txBox="1"/>
            <p:nvPr/>
          </p:nvSpPr>
          <p:spPr>
            <a:xfrm>
              <a:off x="9455245" y="4873285"/>
              <a:ext cx="58221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noAutofit/>
            </a:bodyPr>
            <a:lstStyle/>
            <a:p>
              <a:r>
                <a:rPr lang="en-US" altLang="zh-CN" sz="800" dirty="0"/>
                <a:t>Latitude </a:t>
              </a:r>
              <a:endParaRPr lang="zh-CN" altLang="en-US" sz="800" dirty="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D7AFAE9-56A5-9FF7-BF3D-86F4A294BB7E}"/>
                </a:ext>
              </a:extLst>
            </p:cNvPr>
            <p:cNvSpPr txBox="1"/>
            <p:nvPr/>
          </p:nvSpPr>
          <p:spPr>
            <a:xfrm>
              <a:off x="8158659" y="3072862"/>
              <a:ext cx="324172" cy="3894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600" dirty="0"/>
                <a:t>Mean bias</a:t>
              </a:r>
            </a:p>
            <a:p>
              <a:r>
                <a:rPr lang="en-US" altLang="zh-CN" sz="600" dirty="0"/>
                <a:t>Abs. bias</a:t>
              </a:r>
            </a:p>
            <a:p>
              <a:r>
                <a:rPr lang="en-US" altLang="zh-CN" sz="600" dirty="0"/>
                <a:t>STD</a:t>
              </a:r>
            </a:p>
            <a:p>
              <a:r>
                <a:rPr lang="en-US" altLang="zh-CN" sz="600" dirty="0"/>
                <a:t>RMSE</a:t>
              </a:r>
            </a:p>
            <a:p>
              <a:r>
                <a:rPr lang="en-US" altLang="zh-CN" sz="500" dirty="0"/>
                <a:t>No. sample</a:t>
              </a:r>
              <a:endParaRPr lang="zh-CN" altLang="en-US" sz="500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E34B1BE0-C008-F57F-A5DD-FCD22A033E27}"/>
                </a:ext>
              </a:extLst>
            </p:cNvPr>
            <p:cNvSpPr txBox="1"/>
            <p:nvPr/>
          </p:nvSpPr>
          <p:spPr>
            <a:xfrm rot="16200000">
              <a:off x="11447289" y="3728759"/>
              <a:ext cx="74571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800" dirty="0"/>
                <a:t>Sample size</a:t>
              </a:r>
              <a:endParaRPr lang="zh-CN" altLang="en-US" sz="800" dirty="0"/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72ED5AA6-6161-F9E2-9C68-6523BD3E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50802"/>
            <a:ext cx="9386864" cy="779002"/>
          </a:xfrm>
        </p:spPr>
        <p:txBody>
          <a:bodyPr/>
          <a:lstStyle/>
          <a:p>
            <a:pPr marL="719138" indent="-719138"/>
            <a:r>
              <a:rPr lang="en-US" altLang="zh-CN" sz="3200" b="1" dirty="0"/>
              <a:t>4.2 Infrared sensor radiometric calibration with reanalysis time-series data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EBC1791-8F70-0C55-E1CE-C39A0E3F243E}"/>
              </a:ext>
            </a:extLst>
          </p:cNvPr>
          <p:cNvGrpSpPr/>
          <p:nvPr/>
        </p:nvGrpSpPr>
        <p:grpSpPr>
          <a:xfrm>
            <a:off x="242685" y="2817101"/>
            <a:ext cx="4201053" cy="2942889"/>
            <a:chOff x="8029047" y="1237706"/>
            <a:chExt cx="2400069" cy="2025913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C2045F2-3FF7-939C-B00C-D3CA1DF6B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9047" y="1237706"/>
              <a:ext cx="2400069" cy="2025913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B48D1C5-408D-8622-1E20-550A9162E53B}"/>
                </a:ext>
              </a:extLst>
            </p:cNvPr>
            <p:cNvSpPr/>
            <p:nvPr/>
          </p:nvSpPr>
          <p:spPr>
            <a:xfrm>
              <a:off x="9878963" y="1590676"/>
              <a:ext cx="466118" cy="67364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DE8D762-614D-2A74-5631-5F7B8D068B22}"/>
                </a:ext>
              </a:extLst>
            </p:cNvPr>
            <p:cNvSpPr/>
            <p:nvPr/>
          </p:nvSpPr>
          <p:spPr>
            <a:xfrm>
              <a:off x="9457750" y="1903602"/>
              <a:ext cx="399636" cy="51577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9173AC3-8DAF-B076-CE77-3ED5E00000B4}"/>
                </a:ext>
              </a:extLst>
            </p:cNvPr>
            <p:cNvSpPr/>
            <p:nvPr/>
          </p:nvSpPr>
          <p:spPr>
            <a:xfrm>
              <a:off x="9236594" y="2375830"/>
              <a:ext cx="399636" cy="80736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B9788AA7-EA09-B58C-C850-B62D6162D815}"/>
              </a:ext>
            </a:extLst>
          </p:cNvPr>
          <p:cNvSpPr txBox="1"/>
          <p:nvPr/>
        </p:nvSpPr>
        <p:spPr>
          <a:xfrm>
            <a:off x="120768" y="1159631"/>
            <a:ext cx="11778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kern="1200" dirty="0">
                <a:latin typeface="Calibri" pitchFamily="34" charset="0"/>
                <a:ea typeface="宋体"/>
                <a:cs typeface="Calibri" pitchFamily="34" charset="0"/>
              </a:rPr>
              <a:t>In order to conduct recalibration of historical infrared data, the reanalysis time-series data (ERA 5) over the ocean area are used as the consistency calibration sources.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dirty="0">
                <a:latin typeface="Calibri" pitchFamily="34" charset="0"/>
                <a:ea typeface="宋体"/>
                <a:cs typeface="Calibri" pitchFamily="34" charset="0"/>
              </a:rPr>
              <a:t>Though reanalysis data may have large uncertainty for individual record, the total calibration uncertainty can be reduced with massive samples.</a:t>
            </a:r>
            <a:endParaRPr lang="zh-CN" altLang="en-US" sz="2000" dirty="0"/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3FF8A4B2-ADBC-2424-BD3C-271E4C68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059" y="2817101"/>
            <a:ext cx="2658252" cy="1929376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AA8D781E-0876-3310-0ABA-E895266A852F}"/>
              </a:ext>
            </a:extLst>
          </p:cNvPr>
          <p:cNvSpPr txBox="1"/>
          <p:nvPr/>
        </p:nvSpPr>
        <p:spPr>
          <a:xfrm>
            <a:off x="176048" y="5840066"/>
            <a:ext cx="4267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Ocean area: with good homogeneity in infrared image</a:t>
            </a:r>
            <a:endParaRPr lang="zh-CN" altLang="en-US" sz="1600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EB39EC1-4EF3-2F65-223E-A630787664D8}"/>
              </a:ext>
            </a:extLst>
          </p:cNvPr>
          <p:cNvSpPr txBox="1"/>
          <p:nvPr/>
        </p:nvSpPr>
        <p:spPr>
          <a:xfrm>
            <a:off x="4522058" y="4778205"/>
            <a:ext cx="2755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/>
            </a:lvl1pPr>
          </a:lstStyle>
          <a:p>
            <a:r>
              <a:rPr lang="en-US" altLang="zh-CN" sz="1600" dirty="0">
                <a:solidFill>
                  <a:srgbClr val="FF0000"/>
                </a:solidFill>
              </a:rPr>
              <a:t>Sea skin temperature (</a:t>
            </a:r>
            <a:r>
              <a:rPr lang="en-US" altLang="zh-CN" sz="1600" dirty="0" err="1">
                <a:solidFill>
                  <a:srgbClr val="FF0000"/>
                </a:solidFill>
              </a:rPr>
              <a:t>SST</a:t>
            </a:r>
            <a:r>
              <a:rPr lang="en-US" altLang="zh-CN" sz="1600" baseline="-25000" dirty="0" err="1">
                <a:solidFill>
                  <a:srgbClr val="FF0000"/>
                </a:solidFill>
              </a:rPr>
              <a:t>skin</a:t>
            </a:r>
            <a:r>
              <a:rPr lang="en-US" altLang="zh-CN" sz="1600" dirty="0">
                <a:solidFill>
                  <a:srgbClr val="FF0000"/>
                </a:solidFill>
              </a:rPr>
              <a:t>)</a:t>
            </a:r>
            <a:r>
              <a:rPr lang="en-US" altLang="zh-CN" sz="1600" dirty="0"/>
              <a:t>, </a:t>
            </a:r>
            <a:r>
              <a:rPr lang="en-US" altLang="zh-CN" sz="1600" dirty="0">
                <a:solidFill>
                  <a:srgbClr val="FF0000"/>
                </a:solidFill>
              </a:rPr>
              <a:t>atmospheric profiles of temperature and humidity </a:t>
            </a:r>
            <a:r>
              <a:rPr lang="en-US" altLang="zh-CN" sz="1600" dirty="0"/>
              <a:t>derived from </a:t>
            </a:r>
            <a:r>
              <a:rPr lang="en-US" altLang="zh-CN" sz="1600" dirty="0">
                <a:solidFill>
                  <a:srgbClr val="FF0000"/>
                </a:solidFill>
              </a:rPr>
              <a:t>ERA5</a:t>
            </a:r>
            <a:r>
              <a:rPr lang="en-US" altLang="zh-CN" sz="1600" dirty="0"/>
              <a:t> are mainly used.</a:t>
            </a:r>
            <a:endParaRPr lang="zh-CN" altLang="en-US" sz="1600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D6105BC-AF2C-918D-BDF2-B21D1685A7C0}"/>
              </a:ext>
            </a:extLst>
          </p:cNvPr>
          <p:cNvSpPr txBox="1"/>
          <p:nvPr/>
        </p:nvSpPr>
        <p:spPr>
          <a:xfrm>
            <a:off x="7554707" y="5486224"/>
            <a:ext cx="4154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/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schemeClr val="tx1"/>
                </a:solidFill>
              </a:rPr>
              <a:t>The standard deviation is 0.5K - 0.6K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dirty="0"/>
              <a:t>The </a:t>
            </a:r>
            <a:r>
              <a:rPr lang="en-US" altLang="zh-CN" sz="1600" dirty="0">
                <a:solidFill>
                  <a:srgbClr val="FF0000"/>
                </a:solidFill>
              </a:rPr>
              <a:t>mean bias is around 0.2K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B857C8-E4C5-78A8-D8B5-733BA77C5581}"/>
              </a:ext>
            </a:extLst>
          </p:cNvPr>
          <p:cNvSpPr txBox="1"/>
          <p:nvPr/>
        </p:nvSpPr>
        <p:spPr>
          <a:xfrm>
            <a:off x="7485522" y="5116361"/>
            <a:ext cx="4154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ERA5 </a:t>
            </a:r>
            <a:r>
              <a:rPr lang="en-US" altLang="zh-CN" sz="1600" b="1" dirty="0" err="1">
                <a:solidFill>
                  <a:schemeClr val="tx1"/>
                </a:solidFill>
              </a:rPr>
              <a:t>SST</a:t>
            </a:r>
            <a:r>
              <a:rPr lang="en-US" altLang="zh-CN" sz="1600" b="1" baseline="-25000" dirty="0" err="1">
                <a:solidFill>
                  <a:schemeClr val="tx1"/>
                </a:solidFill>
              </a:rPr>
              <a:t>skin</a:t>
            </a:r>
            <a:r>
              <a:rPr lang="en-US" altLang="zh-CN" sz="1600" b="1" baseline="-25000" dirty="0">
                <a:solidFill>
                  <a:schemeClr val="tx1"/>
                </a:solidFill>
              </a:rPr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V.S. Argo buoy </a:t>
            </a:r>
            <a:r>
              <a:rPr lang="en-US" altLang="zh-CN" sz="1600" b="1" dirty="0"/>
              <a:t>observation</a:t>
            </a:r>
            <a:r>
              <a:rPr lang="en-US" altLang="zh-CN" sz="1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B515F0-239B-1F62-ECFA-81DF9A55C955}"/>
              </a:ext>
            </a:extLst>
          </p:cNvPr>
          <p:cNvSpPr txBox="1"/>
          <p:nvPr/>
        </p:nvSpPr>
        <p:spPr>
          <a:xfrm>
            <a:off x="8334276" y="2820258"/>
            <a:ext cx="6126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chemeClr val="accent1"/>
                </a:solidFill>
                <a:latin typeface="Calibri" pitchFamily="34" charset="0"/>
                <a:ea typeface="宋体"/>
                <a:cs typeface="Calibri" pitchFamily="34" charset="0"/>
              </a:rPr>
              <a:t>the time-series trend is consistent </a:t>
            </a:r>
            <a:endParaRPr lang="zh-CN" altLang="en-US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4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45">
            <a:extLst>
              <a:ext uri="{FF2B5EF4-FFF2-40B4-BE49-F238E27FC236}">
                <a16:creationId xmlns:a16="http://schemas.microsoft.com/office/drawing/2014/main" id="{86A5D1DF-3513-FF10-A2ED-42A3F4B2C846}"/>
              </a:ext>
            </a:extLst>
          </p:cNvPr>
          <p:cNvSpPr/>
          <p:nvPr/>
        </p:nvSpPr>
        <p:spPr>
          <a:xfrm rot="5400000">
            <a:off x="7388494" y="4068719"/>
            <a:ext cx="3803864" cy="225879"/>
          </a:xfrm>
          <a:prstGeom prst="triangle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6027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32054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48081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4108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80135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96162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512189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7282160" algn="l" defTabSz="4320540" rtl="0" eaLnBrk="1" latinLnBrk="0" hangingPunct="1">
              <a:defRPr sz="8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Group 40">
            <a:extLst>
              <a:ext uri="{FF2B5EF4-FFF2-40B4-BE49-F238E27FC236}">
                <a16:creationId xmlns:a16="http://schemas.microsoft.com/office/drawing/2014/main" id="{CD011244-55A0-9325-3B91-149A3F484D96}"/>
              </a:ext>
            </a:extLst>
          </p:cNvPr>
          <p:cNvGrpSpPr>
            <a:grpSpLocks/>
          </p:cNvGrpSpPr>
          <p:nvPr/>
        </p:nvGrpSpPr>
        <p:grpSpPr bwMode="auto">
          <a:xfrm>
            <a:off x="9643493" y="1973368"/>
            <a:ext cx="2012701" cy="4464392"/>
            <a:chOff x="5960822" y="3189072"/>
            <a:chExt cx="2025152" cy="5263208"/>
          </a:xfrm>
        </p:grpSpPr>
        <p:pic>
          <p:nvPicPr>
            <p:cNvPr id="38" name="图片 84">
              <a:extLst>
                <a:ext uri="{FF2B5EF4-FFF2-40B4-BE49-F238E27FC236}">
                  <a16:creationId xmlns:a16="http://schemas.microsoft.com/office/drawing/2014/main" id="{9F230D65-0D55-2EE9-22E2-5656FF839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73" y="4943837"/>
              <a:ext cx="2011855" cy="1713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85">
              <a:extLst>
                <a:ext uri="{FF2B5EF4-FFF2-40B4-BE49-F238E27FC236}">
                  <a16:creationId xmlns:a16="http://schemas.microsoft.com/office/drawing/2014/main" id="{2E3159D2-8154-BE8A-19C9-06EC0E8AFE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74" y="3189072"/>
              <a:ext cx="2011854" cy="1719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图片 86">
              <a:extLst>
                <a:ext uri="{FF2B5EF4-FFF2-40B4-BE49-F238E27FC236}">
                  <a16:creationId xmlns:a16="http://schemas.microsoft.com/office/drawing/2014/main" id="{D5639047-ED73-6BD8-26E9-0ED3C966D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48"/>
            <a:stretch>
              <a:fillRect/>
            </a:stretch>
          </p:blipFill>
          <p:spPr bwMode="auto">
            <a:xfrm>
              <a:off x="5960822" y="6727370"/>
              <a:ext cx="2025152" cy="1724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20C99EEC-4DED-E68D-1A52-B1C7C9A720A0}"/>
              </a:ext>
            </a:extLst>
          </p:cNvPr>
          <p:cNvGrpSpPr/>
          <p:nvPr/>
        </p:nvGrpSpPr>
        <p:grpSpPr>
          <a:xfrm>
            <a:off x="2912313" y="2101207"/>
            <a:ext cx="5996848" cy="4372651"/>
            <a:chOff x="175500" y="2052634"/>
            <a:chExt cx="5996848" cy="4372651"/>
          </a:xfrm>
        </p:grpSpPr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303B8AA0-8FA8-D8E6-E7DD-8301A44F3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7" t="5930" r="7182"/>
            <a:stretch>
              <a:fillRect/>
            </a:stretch>
          </p:blipFill>
          <p:spPr bwMode="auto">
            <a:xfrm>
              <a:off x="3294907" y="3714840"/>
              <a:ext cx="2877441" cy="271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5849183-6F44-8758-5EB8-43EE3F2B4048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437245" y="2088211"/>
              <a:ext cx="2622276" cy="14699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3399679-67A8-AE16-2E2E-E5BF97639579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486804" y="2092432"/>
              <a:ext cx="2675822" cy="14256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9">
              <a:extLst>
                <a:ext uri="{FF2B5EF4-FFF2-40B4-BE49-F238E27FC236}">
                  <a16:creationId xmlns:a16="http://schemas.microsoft.com/office/drawing/2014/main" id="{F4DB8360-0BE4-05A1-49E5-F17A2845AB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1" r="5605"/>
            <a:stretch>
              <a:fillRect/>
            </a:stretch>
          </p:blipFill>
          <p:spPr bwMode="auto">
            <a:xfrm>
              <a:off x="175500" y="3672627"/>
              <a:ext cx="3107277" cy="275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F1FA19E-569F-B117-170C-FEE7BB779653}"/>
                </a:ext>
              </a:extLst>
            </p:cNvPr>
            <p:cNvSpPr txBox="1"/>
            <p:nvPr/>
          </p:nvSpPr>
          <p:spPr>
            <a:xfrm>
              <a:off x="1006632" y="6225999"/>
              <a:ext cx="1810799" cy="1992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1200" dirty="0"/>
                <a:t>BT(MODIS) /K</a:t>
              </a:r>
              <a:endParaRPr lang="zh-CN" altLang="en-US" sz="1200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7CA4A5C-6FE7-8639-7266-1C8072CEEEEB}"/>
                </a:ext>
              </a:extLst>
            </p:cNvPr>
            <p:cNvSpPr txBox="1"/>
            <p:nvPr/>
          </p:nvSpPr>
          <p:spPr>
            <a:xfrm rot="16200000">
              <a:off x="-575700" y="4817446"/>
              <a:ext cx="1798982" cy="2005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1200" dirty="0"/>
                <a:t>BT(HJ-1B) /K</a:t>
              </a:r>
              <a:endParaRPr lang="zh-CN" altLang="en-US" sz="120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66F0315-8FFA-3636-7D8A-017B39999F56}"/>
                </a:ext>
              </a:extLst>
            </p:cNvPr>
            <p:cNvSpPr txBox="1"/>
            <p:nvPr/>
          </p:nvSpPr>
          <p:spPr>
            <a:xfrm>
              <a:off x="675745" y="4030029"/>
              <a:ext cx="1776042" cy="3363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100" dirty="0"/>
                <a:t>Original RMSE: 0.69K</a:t>
              </a:r>
            </a:p>
            <a:p>
              <a:r>
                <a:rPr lang="en-US" altLang="zh-CN" sz="1100" dirty="0"/>
                <a:t>Recalibrated RMSE: 0.30K</a:t>
              </a:r>
              <a:endParaRPr lang="zh-CN" altLang="en-US" sz="1100" dirty="0"/>
            </a:p>
          </p:txBody>
        </p:sp>
        <p:pic>
          <p:nvPicPr>
            <p:cNvPr id="46" name="Picture 19">
              <a:extLst>
                <a:ext uri="{FF2B5EF4-FFF2-40B4-BE49-F238E27FC236}">
                  <a16:creationId xmlns:a16="http://schemas.microsoft.com/office/drawing/2014/main" id="{8BD2E2B5-DD58-703A-1A52-1EAD5C8AF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2" t="71547" r="43256" b="18873"/>
            <a:stretch/>
          </p:blipFill>
          <p:spPr bwMode="auto">
            <a:xfrm>
              <a:off x="1814533" y="5617420"/>
              <a:ext cx="294408" cy="42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>
              <a:extLst>
                <a:ext uri="{FF2B5EF4-FFF2-40B4-BE49-F238E27FC236}">
                  <a16:creationId xmlns:a16="http://schemas.microsoft.com/office/drawing/2014/main" id="{142B1B89-DB47-4601-A13F-527780F9CD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2" t="71547" r="43256" b="18873"/>
            <a:stretch/>
          </p:blipFill>
          <p:spPr bwMode="auto">
            <a:xfrm>
              <a:off x="1530308" y="5542942"/>
              <a:ext cx="294407" cy="36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ACCE280D-0F71-661B-744E-96D5DC714120}"/>
                </a:ext>
              </a:extLst>
            </p:cNvPr>
            <p:cNvSpPr txBox="1"/>
            <p:nvPr/>
          </p:nvSpPr>
          <p:spPr>
            <a:xfrm>
              <a:off x="1778896" y="5556024"/>
              <a:ext cx="1305623" cy="4879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0" dirty="0"/>
                <a:t>Recalibrated results</a:t>
              </a:r>
            </a:p>
            <a:p>
              <a:r>
                <a:rPr lang="en-US" altLang="zh-CN" sz="1050" dirty="0"/>
                <a:t>Original observations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DD48FE8C-09F2-35C6-4B55-C0825967190D}"/>
                </a:ext>
              </a:extLst>
            </p:cNvPr>
            <p:cNvSpPr txBox="1"/>
            <p:nvPr/>
          </p:nvSpPr>
          <p:spPr>
            <a:xfrm>
              <a:off x="453357" y="2052634"/>
              <a:ext cx="13756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Tsinghai Lake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412DC323-597E-40AC-D0A4-25D97338E143}"/>
                </a:ext>
              </a:extLst>
            </p:cNvPr>
            <p:cNvSpPr txBox="1"/>
            <p:nvPr/>
          </p:nvSpPr>
          <p:spPr>
            <a:xfrm rot="16200000">
              <a:off x="2447510" y="4724523"/>
              <a:ext cx="1798982" cy="2005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1200" dirty="0"/>
                <a:t>BT(HJ-1B) /K</a:t>
              </a:r>
              <a:endParaRPr lang="zh-CN" altLang="en-US" sz="12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1961951E-6687-C310-0EF7-A1F299EBD7AD}"/>
                </a:ext>
              </a:extLst>
            </p:cNvPr>
            <p:cNvSpPr txBox="1"/>
            <p:nvPr/>
          </p:nvSpPr>
          <p:spPr>
            <a:xfrm>
              <a:off x="3768882" y="6225999"/>
              <a:ext cx="1810799" cy="1992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altLang="zh-CN" sz="1200" dirty="0"/>
                <a:t>BT(MODIS) /K</a:t>
              </a:r>
              <a:endParaRPr lang="zh-CN" altLang="en-US" sz="12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2A82490-B9BD-3D70-F46C-6BC9BB619EAF}"/>
                </a:ext>
              </a:extLst>
            </p:cNvPr>
            <p:cNvSpPr txBox="1"/>
            <p:nvPr/>
          </p:nvSpPr>
          <p:spPr>
            <a:xfrm>
              <a:off x="3731923" y="3936175"/>
              <a:ext cx="1776042" cy="3363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100" dirty="0"/>
                <a:t>Original RMSE: 2.84K</a:t>
              </a:r>
            </a:p>
            <a:p>
              <a:r>
                <a:rPr lang="en-US" altLang="zh-CN" sz="1100" dirty="0"/>
                <a:t>Recalibrated RMSE: 0.86K</a:t>
              </a:r>
              <a:endParaRPr lang="zh-CN" altLang="en-US" sz="1100" dirty="0"/>
            </a:p>
          </p:txBody>
        </p:sp>
        <p:pic>
          <p:nvPicPr>
            <p:cNvPr id="58" name="Picture 19">
              <a:extLst>
                <a:ext uri="{FF2B5EF4-FFF2-40B4-BE49-F238E27FC236}">
                  <a16:creationId xmlns:a16="http://schemas.microsoft.com/office/drawing/2014/main" id="{AECB1AB5-BFEE-F50D-9EF3-30E644FB9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2" t="71547" r="43256" b="18873"/>
            <a:stretch/>
          </p:blipFill>
          <p:spPr bwMode="auto">
            <a:xfrm>
              <a:off x="4505310" y="5542942"/>
              <a:ext cx="294407" cy="36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C637EB2A-63C7-49BA-F544-110B82F6412E}"/>
                </a:ext>
              </a:extLst>
            </p:cNvPr>
            <p:cNvSpPr txBox="1"/>
            <p:nvPr/>
          </p:nvSpPr>
          <p:spPr>
            <a:xfrm>
              <a:off x="4753898" y="5556024"/>
              <a:ext cx="1305623" cy="4879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noAutofit/>
            </a:bodyPr>
            <a:lstStyle/>
            <a:p>
              <a:r>
                <a:rPr lang="en-US" altLang="zh-CN" sz="1050" dirty="0"/>
                <a:t>Recalibrated results</a:t>
              </a:r>
            </a:p>
            <a:p>
              <a:r>
                <a:rPr lang="en-US" altLang="zh-CN" sz="1050" dirty="0"/>
                <a:t>Original observations</a:t>
              </a: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AAE20E53-A3AB-D764-3EF2-F60AA6376E7F}"/>
                </a:ext>
              </a:extLst>
            </p:cNvPr>
            <p:cNvSpPr txBox="1"/>
            <p:nvPr/>
          </p:nvSpPr>
          <p:spPr>
            <a:xfrm>
              <a:off x="3437245" y="2086200"/>
              <a:ext cx="14462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Dunhuang Site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EE7CFA6B-463D-87FD-BE62-5F0434DB3FE2}"/>
              </a:ext>
            </a:extLst>
          </p:cNvPr>
          <p:cNvSpPr txBox="1"/>
          <p:nvPr/>
        </p:nvSpPr>
        <p:spPr>
          <a:xfrm>
            <a:off x="374754" y="1139350"/>
            <a:ext cx="1142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kern="1200" dirty="0">
                <a:latin typeface="Calibri" pitchFamily="34" charset="0"/>
                <a:ea typeface="宋体"/>
                <a:cs typeface="Calibri" pitchFamily="34" charset="0"/>
              </a:rPr>
              <a:t>10 years’ historical HJ-1B (China’s environmental satellite) infrared data were recalibrated.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b="1" kern="1200" dirty="0">
                <a:latin typeface="Calibri" pitchFamily="34" charset="0"/>
                <a:ea typeface="宋体"/>
                <a:cs typeface="Calibri" pitchFamily="34" charset="0"/>
              </a:rPr>
              <a:t>The recalibrated coefficients has been validated with MODIS observations in Tsinghai Lake and Dunhuang site. </a:t>
            </a:r>
            <a:endParaRPr lang="en-US" altLang="zh-CN" sz="2000" dirty="0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E72D5384-4702-8F70-8ED0-9732C0CC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50802"/>
            <a:ext cx="9386864" cy="779002"/>
          </a:xfrm>
        </p:spPr>
        <p:txBody>
          <a:bodyPr/>
          <a:lstStyle/>
          <a:p>
            <a:pPr marL="719138" indent="-719138"/>
            <a:r>
              <a:rPr lang="en-US" altLang="zh-CN" sz="3200" b="1" dirty="0"/>
              <a:t>4.2 Infrared sensor radiometric calibration with reanalysis time-series data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F2DDC16-3BA5-DA1E-121D-5723C3238317}"/>
              </a:ext>
            </a:extLst>
          </p:cNvPr>
          <p:cNvGrpSpPr/>
          <p:nvPr/>
        </p:nvGrpSpPr>
        <p:grpSpPr>
          <a:xfrm>
            <a:off x="429454" y="2072136"/>
            <a:ext cx="2363537" cy="1735845"/>
            <a:chOff x="1048478" y="2798701"/>
            <a:chExt cx="2733404" cy="22084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A10A721-6B6F-18FA-BD6A-C4D21AAEE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478" y="2798701"/>
              <a:ext cx="2733404" cy="2049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83BFCEF-17FC-54D5-7C00-0645C5C5DFF6}"/>
                </a:ext>
              </a:extLst>
            </p:cNvPr>
            <p:cNvSpPr txBox="1"/>
            <p:nvPr/>
          </p:nvSpPr>
          <p:spPr>
            <a:xfrm rot="16200000">
              <a:off x="281855" y="3769958"/>
              <a:ext cx="1791070" cy="2491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800"/>
              </a:lvl1pPr>
            </a:lstStyle>
            <a:p>
              <a:pPr algn="ctr"/>
              <a:r>
                <a:rPr lang="en-US" altLang="zh-CN" dirty="0"/>
                <a:t>Spectral response function</a:t>
              </a:r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2FC0985-3DD8-DE10-AD3F-3A3ED4174EEF}"/>
                </a:ext>
              </a:extLst>
            </p:cNvPr>
            <p:cNvSpPr txBox="1"/>
            <p:nvPr/>
          </p:nvSpPr>
          <p:spPr>
            <a:xfrm>
              <a:off x="1920494" y="4713509"/>
              <a:ext cx="1253577" cy="2936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800"/>
              </a:lvl1pPr>
            </a:lstStyle>
            <a:p>
              <a:r>
                <a:rPr lang="en-US" altLang="zh-CN" sz="900" dirty="0"/>
                <a:t>Wave length / </a:t>
              </a:r>
              <a:r>
                <a:rPr lang="en-US" altLang="zh-CN" sz="900" dirty="0" err="1"/>
                <a:t>μm</a:t>
              </a:r>
              <a:endParaRPr lang="zh-CN" altLang="en-US" sz="900" dirty="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CA93395C-38BD-F986-1220-BFC23BA36A90}"/>
              </a:ext>
            </a:extLst>
          </p:cNvPr>
          <p:cNvSpPr txBox="1"/>
          <p:nvPr/>
        </p:nvSpPr>
        <p:spPr>
          <a:xfrm>
            <a:off x="397174" y="3775090"/>
            <a:ext cx="222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/>
            </a:lvl1pPr>
          </a:lstStyle>
          <a:p>
            <a:r>
              <a:rPr lang="en-US" altLang="zh-CN" sz="1200" dirty="0"/>
              <a:t>HJ-1B IRS thermal band</a:t>
            </a:r>
            <a:endParaRPr lang="zh-CN" altLang="en-US" sz="1200" dirty="0"/>
          </a:p>
        </p:txBody>
      </p:sp>
      <p:pic>
        <p:nvPicPr>
          <p:cNvPr id="11" name="图片 74">
            <a:extLst>
              <a:ext uri="{FF2B5EF4-FFF2-40B4-BE49-F238E27FC236}">
                <a16:creationId xmlns:a16="http://schemas.microsoft.com/office/drawing/2014/main" id="{4749851E-F420-0231-82D4-D9F5EE5BE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7"/>
          <a:stretch/>
        </p:blipFill>
        <p:spPr bwMode="auto">
          <a:xfrm>
            <a:off x="118953" y="4269548"/>
            <a:ext cx="2877442" cy="178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7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ED5AA6-6161-F9E2-9C68-6523BD3E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53059" cy="1066800"/>
          </a:xfrm>
        </p:spPr>
        <p:txBody>
          <a:bodyPr/>
          <a:lstStyle/>
          <a:p>
            <a:pPr marL="719138" indent="-625475"/>
            <a:r>
              <a:rPr lang="en-US" altLang="zh-CN" sz="2800" b="1" dirty="0"/>
              <a:t>4.3 Cross-calibration of HR optical satellite over </a:t>
            </a:r>
            <a:r>
              <a:rPr lang="en-US" altLang="zh-CN" sz="2800" b="1" dirty="0" err="1"/>
              <a:t>RadCalNet</a:t>
            </a:r>
            <a:r>
              <a:rPr lang="en-US" altLang="zh-CN" sz="2800" b="1" dirty="0"/>
              <a:t> sites</a:t>
            </a: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03456BA-A220-3C12-5DFF-E8A10CB993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9469" y="1110420"/>
            <a:ext cx="120130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The project “Cross-calibration of high-resolution optical satellite with SI-traceable instruments over RadCalNet sites” was supported by ESA-MOST cooperative Dragon 5.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en-US" altLang="zh-CN" sz="20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The objective is to build the benchmark transfer chain from well-calibrated satellites (future SI-traceable sensor) to RadCalNet TOA reflectance, so as to  decrease the uncertainty of TOA reflectance product.</a:t>
            </a:r>
            <a:endParaRPr lang="zh-CN" altLang="en-US" sz="2000" b="1" kern="1200" dirty="0">
              <a:solidFill>
                <a:srgbClr val="000000"/>
              </a:solidFill>
              <a:latin typeface="Calibri" pitchFamily="34" charset="0"/>
              <a:ea typeface="宋体"/>
              <a:cs typeface="Calibri" pitchFamily="34" charset="0"/>
            </a:endParaRPr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D39EC15B-49FD-DA56-480A-016244FA8988}"/>
              </a:ext>
            </a:extLst>
          </p:cNvPr>
          <p:cNvGrpSpPr>
            <a:grpSpLocks/>
          </p:cNvGrpSpPr>
          <p:nvPr/>
        </p:nvGrpSpPr>
        <p:grpSpPr bwMode="auto">
          <a:xfrm>
            <a:off x="8636814" y="2658842"/>
            <a:ext cx="3475038" cy="3530600"/>
            <a:chOff x="-68263" y="2919937"/>
            <a:chExt cx="3475173" cy="390508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D5CEF0C-F6EA-486A-90B2-F21D611B5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8263" y="2919937"/>
              <a:ext cx="3475173" cy="3890504"/>
              <a:chOff x="-650772" y="4106463"/>
              <a:chExt cx="3475173" cy="3890504"/>
            </a:xfrm>
          </p:grpSpPr>
          <p:sp>
            <p:nvSpPr>
              <p:cNvPr id="9" name="Oval 3">
                <a:extLst>
                  <a:ext uri="{FF2B5EF4-FFF2-40B4-BE49-F238E27FC236}">
                    <a16:creationId xmlns:a16="http://schemas.microsoft.com/office/drawing/2014/main" id="{78FFBCA6-06DA-EE91-3098-717717D33A09}"/>
                  </a:ext>
                </a:extLst>
              </p:cNvPr>
              <p:cNvSpPr/>
              <p:nvPr/>
            </p:nvSpPr>
            <p:spPr bwMode="auto">
              <a:xfrm>
                <a:off x="-125289" y="4531387"/>
                <a:ext cx="541358" cy="4495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  <a:defRPr/>
                </a:pPr>
                <a:r>
                  <a:rPr lang="en-GB" sz="1600" kern="0" dirty="0">
                    <a:solidFill>
                      <a:srgbClr val="FFFFFF"/>
                    </a:solidFill>
                    <a:ea typeface="黑体" panose="02010609060101010101" pitchFamily="49" charset="-122"/>
                    <a:cs typeface="Arial" panose="020B0604020202020204" pitchFamily="34" charset="0"/>
                  </a:rPr>
                  <a:t>SI</a:t>
                </a:r>
              </a:p>
            </p:txBody>
          </p:sp>
          <p:grpSp>
            <p:nvGrpSpPr>
              <p:cNvPr id="10" name="组合 7">
                <a:extLst>
                  <a:ext uri="{FF2B5EF4-FFF2-40B4-BE49-F238E27FC236}">
                    <a16:creationId xmlns:a16="http://schemas.microsoft.com/office/drawing/2014/main" id="{FAD8C1B8-3F90-F7EF-684D-E067B0557D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6664" y="4360770"/>
                <a:ext cx="1128895" cy="862698"/>
                <a:chOff x="846957" y="4171757"/>
                <a:chExt cx="1128895" cy="862698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E985311-8959-85B9-5BC2-3F99395B45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23544" y="4171757"/>
                  <a:ext cx="752308" cy="846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19">
                  <a:extLst>
                    <a:ext uri="{FF2B5EF4-FFF2-40B4-BE49-F238E27FC236}">
                      <a16:creationId xmlns:a16="http://schemas.microsoft.com/office/drawing/2014/main" id="{8AFA9C4E-8B97-59AC-6428-614A8A0C1A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 flipV="1">
                  <a:off x="846957" y="4187520"/>
                  <a:ext cx="752308" cy="8469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1" name="直接箭头连接符 10">
                <a:extLst>
                  <a:ext uri="{FF2B5EF4-FFF2-40B4-BE49-F238E27FC236}">
                    <a16:creationId xmlns:a16="http://schemas.microsoft.com/office/drawing/2014/main" id="{B6C185E5-60C1-19B9-F491-6A223CB18A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7199" y="4756141"/>
                <a:ext cx="749329" cy="0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组合 1">
                <a:extLst>
                  <a:ext uri="{FF2B5EF4-FFF2-40B4-BE49-F238E27FC236}">
                    <a16:creationId xmlns:a16="http://schemas.microsoft.com/office/drawing/2014/main" id="{103A06CD-9707-7182-8E57-A3A18A817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432" y="5376206"/>
                <a:ext cx="2430463" cy="1525586"/>
                <a:chOff x="2093835" y="4700295"/>
                <a:chExt cx="2294351" cy="1377480"/>
              </a:xfrm>
            </p:grpSpPr>
            <p:pic>
              <p:nvPicPr>
                <p:cNvPr id="18" name="图片 15">
                  <a:extLst>
                    <a:ext uri="{FF2B5EF4-FFF2-40B4-BE49-F238E27FC236}">
                      <a16:creationId xmlns:a16="http://schemas.microsoft.com/office/drawing/2014/main" id="{26DBA1FA-8D2E-CABF-27C9-BBA9835DD1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3835" y="4700295"/>
                  <a:ext cx="2294351" cy="1377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矩形 16">
                  <a:extLst>
                    <a:ext uri="{FF2B5EF4-FFF2-40B4-BE49-F238E27FC236}">
                      <a16:creationId xmlns:a16="http://schemas.microsoft.com/office/drawing/2014/main" id="{26D7E4C0-DD7F-0412-DF8D-7CEE6BAA1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91455" y="5585465"/>
                  <a:ext cx="2033053" cy="2501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4572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defTabSz="4572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defTabSz="4572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defTabSz="4572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defTabSz="4572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200">
                      <a:solidFill>
                        <a:srgbClr val="000000"/>
                      </a:solidFill>
                    </a:rPr>
                    <a:t>RadCalNet TOA reflectance</a:t>
                  </a:r>
                </a:p>
              </p:txBody>
            </p:sp>
          </p:grpSp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ED3368B5-FF7B-B4DC-379E-9C2B56972B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779785" y="4973870"/>
                <a:ext cx="0" cy="414389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512423C4-0E86-76B5-4C7A-CD3FB6036D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76528" y="6728000"/>
                <a:ext cx="0" cy="414389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9AA9C359-90C6-A082-5EF6-09783B980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28379">
                <a:off x="647478" y="7045256"/>
                <a:ext cx="1257847" cy="645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矩形 38">
                <a:extLst>
                  <a:ext uri="{FF2B5EF4-FFF2-40B4-BE49-F238E27FC236}">
                    <a16:creationId xmlns:a16="http://schemas.microsoft.com/office/drawing/2014/main" id="{2AAEA8C2-DB8E-A06E-076B-AB4CE89F4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650772" y="7077264"/>
                <a:ext cx="24304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Calibrated instruments</a:t>
                </a:r>
                <a:endParaRPr lang="zh-CN" altLang="en-US" sz="140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矩形 32">
                <a:extLst>
                  <a:ext uri="{FF2B5EF4-FFF2-40B4-BE49-F238E27FC236}">
                    <a16:creationId xmlns:a16="http://schemas.microsoft.com/office/drawing/2014/main" id="{D751F14D-75D5-E346-B078-6F74812C1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491" y="4106463"/>
                <a:ext cx="226391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defTabSz="4572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defTabSz="4572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defTabSz="4572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defTabSz="4572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SI-traceable reference instruments</a:t>
                </a:r>
                <a:endParaRPr lang="zh-CN" alt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文本框 19">
              <a:extLst>
                <a:ext uri="{FF2B5EF4-FFF2-40B4-BE49-F238E27FC236}">
                  <a16:creationId xmlns:a16="http://schemas.microsoft.com/office/drawing/2014/main" id="{2BEB98ED-A65C-8D8A-4683-0012C78A1F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190" y="6486472"/>
              <a:ext cx="26468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600">
                  <a:solidFill>
                    <a:srgbClr val="333399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The benchmark transfer chain</a:t>
              </a:r>
              <a:endParaRPr lang="zh-CN" altLang="en-US" sz="1600">
                <a:solidFill>
                  <a:srgbClr val="33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8F38E70-7C94-4AFF-109B-B5CDDCA3416E}"/>
                </a:ext>
              </a:extLst>
            </p:cNvPr>
            <p:cNvSpPr/>
            <p:nvPr/>
          </p:nvSpPr>
          <p:spPr>
            <a:xfrm>
              <a:off x="301639" y="2919937"/>
              <a:ext cx="2975091" cy="3905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B57532B3-A4C5-4142-5C49-0F89DF9636DE}"/>
              </a:ext>
            </a:extLst>
          </p:cNvPr>
          <p:cNvSpPr/>
          <p:nvPr/>
        </p:nvSpPr>
        <p:spPr>
          <a:xfrm>
            <a:off x="6551712" y="3113473"/>
            <a:ext cx="1978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Focus on the satellite data processing, calibration</a:t>
            </a:r>
            <a:endParaRPr lang="zh-CN" altLang="en-US" sz="14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43" name="内容占位符 3">
            <a:extLst>
              <a:ext uri="{FF2B5EF4-FFF2-40B4-BE49-F238E27FC236}">
                <a16:creationId xmlns:a16="http://schemas.microsoft.com/office/drawing/2014/main" id="{536F313D-F27A-9A02-1EB2-7D0F8C98D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"/>
          <a:stretch>
            <a:fillRect/>
          </a:stretch>
        </p:blipFill>
        <p:spPr>
          <a:xfrm>
            <a:off x="3945954" y="4088418"/>
            <a:ext cx="1252091" cy="116749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F5A2DB0-9DC7-185A-C2B1-4801A94E2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3" y="2481742"/>
            <a:ext cx="1337064" cy="534826"/>
          </a:xfrm>
          <a:prstGeom prst="rect">
            <a:avLst/>
          </a:prstGeom>
        </p:spPr>
      </p:pic>
      <p:sp>
        <p:nvSpPr>
          <p:cNvPr id="45" name="TextBox 14">
            <a:extLst>
              <a:ext uri="{FF2B5EF4-FFF2-40B4-BE49-F238E27FC236}">
                <a16:creationId xmlns:a16="http://schemas.microsoft.com/office/drawing/2014/main" id="{E11E4A98-B135-9658-4BBA-72914073440B}"/>
              </a:ext>
            </a:extLst>
          </p:cNvPr>
          <p:cNvSpPr txBox="1"/>
          <p:nvPr/>
        </p:nvSpPr>
        <p:spPr>
          <a:xfrm>
            <a:off x="7050373" y="4456504"/>
            <a:ext cx="103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6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Metering experts</a:t>
            </a:r>
            <a:endParaRPr lang="zh-CN" altLang="en-US" sz="16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6" name="TextBox 12">
            <a:extLst>
              <a:ext uri="{FF2B5EF4-FFF2-40B4-BE49-F238E27FC236}">
                <a16:creationId xmlns:a16="http://schemas.microsoft.com/office/drawing/2014/main" id="{0B2A6C1E-6CE4-2298-3245-02E784E04581}"/>
              </a:ext>
            </a:extLst>
          </p:cNvPr>
          <p:cNvSpPr txBox="1"/>
          <p:nvPr/>
        </p:nvSpPr>
        <p:spPr>
          <a:xfrm>
            <a:off x="3907704" y="2481742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6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Cal&amp;Val</a:t>
            </a:r>
            <a:r>
              <a:rPr lang="en-US" altLang="zh-CN" sz="16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 experts</a:t>
            </a:r>
            <a:endParaRPr lang="zh-CN" altLang="en-US" sz="16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7" name="TextBox 3">
            <a:extLst>
              <a:ext uri="{FF2B5EF4-FFF2-40B4-BE49-F238E27FC236}">
                <a16:creationId xmlns:a16="http://schemas.microsoft.com/office/drawing/2014/main" id="{B70B2390-8FF5-806F-E941-28050CB784E8}"/>
              </a:ext>
            </a:extLst>
          </p:cNvPr>
          <p:cNvSpPr txBox="1"/>
          <p:nvPr/>
        </p:nvSpPr>
        <p:spPr>
          <a:xfrm>
            <a:off x="2065342" y="3978165"/>
            <a:ext cx="144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6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Sensor R&amp;D experts</a:t>
            </a:r>
            <a:endParaRPr lang="zh-CN" altLang="en-US" sz="16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FB0D9D4A-467B-EB45-C523-373D0F6E6FA6}"/>
              </a:ext>
            </a:extLst>
          </p:cNvPr>
          <p:cNvSpPr txBox="1"/>
          <p:nvPr/>
        </p:nvSpPr>
        <p:spPr>
          <a:xfrm>
            <a:off x="5565216" y="5727895"/>
            <a:ext cx="216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6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rPr>
              <a:t>RS data processing and application experts</a:t>
            </a:r>
            <a:endParaRPr lang="zh-CN" altLang="en-US" sz="16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9" name="空心弧 48">
            <a:extLst>
              <a:ext uri="{FF2B5EF4-FFF2-40B4-BE49-F238E27FC236}">
                <a16:creationId xmlns:a16="http://schemas.microsoft.com/office/drawing/2014/main" id="{A27D367F-1044-A8B0-5074-F0AF5E3D2A43}"/>
              </a:ext>
            </a:extLst>
          </p:cNvPr>
          <p:cNvSpPr/>
          <p:nvPr/>
        </p:nvSpPr>
        <p:spPr bwMode="auto">
          <a:xfrm>
            <a:off x="3153742" y="3180402"/>
            <a:ext cx="2965638" cy="2871285"/>
          </a:xfrm>
          <a:prstGeom prst="blockArc">
            <a:avLst>
              <a:gd name="adj1" fmla="val 10800000"/>
              <a:gd name="adj2" fmla="val 10799998"/>
              <a:gd name="adj3" fmla="val 312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微软雅黑" pitchFamily="34" charset="-122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6BE25E59-CD0F-4D10-2A78-62BB49B4E4DF}"/>
              </a:ext>
            </a:extLst>
          </p:cNvPr>
          <p:cNvGrpSpPr/>
          <p:nvPr/>
        </p:nvGrpSpPr>
        <p:grpSpPr>
          <a:xfrm>
            <a:off x="2965631" y="2904992"/>
            <a:ext cx="1707208" cy="853604"/>
            <a:chOff x="3783350" y="2837319"/>
            <a:chExt cx="1707208" cy="853604"/>
          </a:xfrm>
          <a:scene3d>
            <a:camera prst="orthographicFront"/>
            <a:lightRig rig="flat" dir="t"/>
          </a:scene3d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52A2752B-42C2-D1FA-1841-48504C638F6A}"/>
                </a:ext>
              </a:extLst>
            </p:cNvPr>
            <p:cNvSpPr/>
            <p:nvPr/>
          </p:nvSpPr>
          <p:spPr>
            <a:xfrm>
              <a:off x="3783350" y="2837319"/>
              <a:ext cx="1707208" cy="853604"/>
            </a:xfrm>
            <a:prstGeom prst="roundRect">
              <a:avLst/>
            </a:prstGeom>
            <a:gradFill rotWithShape="0">
              <a:gsLst>
                <a:gs pos="0">
                  <a:srgbClr val="4472C4">
                    <a:hueOff val="-3676672"/>
                    <a:satOff val="-5114"/>
                    <a:lumOff val="-1961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-3676672"/>
                    <a:satOff val="-5114"/>
                    <a:lumOff val="-1961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-3676672"/>
                    <a:satOff val="-5114"/>
                    <a:lumOff val="-1961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52" name="矩形: 圆角 4">
              <a:extLst>
                <a:ext uri="{FF2B5EF4-FFF2-40B4-BE49-F238E27FC236}">
                  <a16:creationId xmlns:a16="http://schemas.microsoft.com/office/drawing/2014/main" id="{7DAC408F-957E-DD23-6AE7-71E0055E909A}"/>
                </a:ext>
              </a:extLst>
            </p:cNvPr>
            <p:cNvSpPr txBox="1"/>
            <p:nvPr/>
          </p:nvSpPr>
          <p:spPr>
            <a:xfrm>
              <a:off x="3825020" y="2878989"/>
              <a:ext cx="1623868" cy="770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  <a:cs typeface="+mn-cs"/>
                </a:rPr>
                <a:t>AIR-CAS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rPr>
                <a:t>Chinese PI: Prof. </a:t>
              </a:r>
              <a:r>
                <a:rPr lang="en-US" altLang="zh-CN" sz="1600" b="1" dirty="0" err="1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rPr>
                <a:t>Chuanrong</a:t>
              </a:r>
              <a:r>
                <a:rPr lang="en-US" altLang="zh-CN" sz="1600" b="1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rPr>
                <a:t> Li</a:t>
              </a:r>
              <a:endParaRPr lang="en-US" altLang="zh-CN" sz="1600" b="1" kern="1200" dirty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535A1B-9CF6-AE0D-F496-EFFF76F86A6C}"/>
              </a:ext>
            </a:extLst>
          </p:cNvPr>
          <p:cNvGrpSpPr/>
          <p:nvPr/>
        </p:nvGrpSpPr>
        <p:grpSpPr>
          <a:xfrm>
            <a:off x="4740786" y="2867055"/>
            <a:ext cx="1707208" cy="853604"/>
            <a:chOff x="1693172" y="2837220"/>
            <a:chExt cx="1707208" cy="853604"/>
          </a:xfrm>
          <a:scene3d>
            <a:camera prst="orthographicFront"/>
            <a:lightRig rig="flat" dir="t"/>
          </a:scene3d>
        </p:grpSpPr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B5E741C6-B338-486C-E2A6-897568DB0837}"/>
                </a:ext>
              </a:extLst>
            </p:cNvPr>
            <p:cNvSpPr/>
            <p:nvPr/>
          </p:nvSpPr>
          <p:spPr>
            <a:xfrm>
              <a:off x="1693172" y="2837220"/>
              <a:ext cx="1707208" cy="853604"/>
            </a:xfrm>
            <a:prstGeom prst="roundRect">
              <a:avLst/>
            </a:prstGeom>
            <a:gradFill rotWithShape="0">
              <a:gsLst>
                <a:gs pos="0">
                  <a:srgbClr val="4472C4">
                    <a:hueOff val="-5515009"/>
                    <a:satOff val="-7671"/>
                    <a:lumOff val="-2942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-5515009"/>
                    <a:satOff val="-7671"/>
                    <a:lumOff val="-2942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-5515009"/>
                    <a:satOff val="-7671"/>
                    <a:lumOff val="-2942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55" name="矩形: 圆角 4">
              <a:extLst>
                <a:ext uri="{FF2B5EF4-FFF2-40B4-BE49-F238E27FC236}">
                  <a16:creationId xmlns:a16="http://schemas.microsoft.com/office/drawing/2014/main" id="{1DA2BDEA-1EE1-79CF-FA2B-2D82C9BD3847}"/>
                </a:ext>
              </a:extLst>
            </p:cNvPr>
            <p:cNvSpPr txBox="1"/>
            <p:nvPr/>
          </p:nvSpPr>
          <p:spPr>
            <a:xfrm>
              <a:off x="1693172" y="2878890"/>
              <a:ext cx="1648668" cy="770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  <a:cs typeface="+mn-cs"/>
                </a:rPr>
                <a:t>ESRIN-ESA</a:t>
              </a:r>
              <a:endParaRPr lang="en-US" altLang="zh-CN" sz="1600" b="1" kern="1200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600" b="1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rPr>
                <a:t>European PI: Prof. Philippe </a:t>
              </a:r>
              <a:r>
                <a:rPr lang="en-US" altLang="zh-CN" sz="1600" b="1" dirty="0" err="1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</a:rPr>
                <a:t>Goryl</a:t>
              </a:r>
              <a:endParaRPr lang="en-US" altLang="zh-CN" sz="1600" b="1" kern="1200" dirty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EF8B41DC-14E9-DDFA-20A7-EAF9D8638C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13090" y="2656661"/>
            <a:ext cx="906363" cy="775902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867EEE32-A32B-C074-9671-3F59157A03A3}"/>
              </a:ext>
            </a:extLst>
          </p:cNvPr>
          <p:cNvGrpSpPr/>
          <p:nvPr/>
        </p:nvGrpSpPr>
        <p:grpSpPr>
          <a:xfrm>
            <a:off x="5426505" y="4509408"/>
            <a:ext cx="1707208" cy="853604"/>
            <a:chOff x="4106573" y="1083783"/>
            <a:chExt cx="1707208" cy="853604"/>
          </a:xfrm>
          <a:scene3d>
            <a:camera prst="orthographicFront"/>
            <a:lightRig rig="flat" dir="t"/>
          </a:scene3d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BEAE0F39-5C39-7DC0-172A-85995EFC85FD}"/>
                </a:ext>
              </a:extLst>
            </p:cNvPr>
            <p:cNvSpPr/>
            <p:nvPr/>
          </p:nvSpPr>
          <p:spPr>
            <a:xfrm>
              <a:off x="4106573" y="1083783"/>
              <a:ext cx="1707208" cy="853604"/>
            </a:xfrm>
            <a:prstGeom prst="roundRect">
              <a:avLst/>
            </a:prstGeom>
            <a:gradFill rotWithShape="0">
              <a:gsLst>
                <a:gs pos="0">
                  <a:srgbClr val="4472C4">
                    <a:hueOff val="-1838336"/>
                    <a:satOff val="-2557"/>
                    <a:lumOff val="-981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-1838336"/>
                    <a:satOff val="-2557"/>
                    <a:lumOff val="-981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-1838336"/>
                    <a:satOff val="-2557"/>
                    <a:lumOff val="-981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59" name="矩形: 圆角 4">
              <a:extLst>
                <a:ext uri="{FF2B5EF4-FFF2-40B4-BE49-F238E27FC236}">
                  <a16:creationId xmlns:a16="http://schemas.microsoft.com/office/drawing/2014/main" id="{AB2DDF5C-C88C-6EE1-0E4B-89EC35426B0D}"/>
                </a:ext>
              </a:extLst>
            </p:cNvPr>
            <p:cNvSpPr txBox="1"/>
            <p:nvPr/>
          </p:nvSpPr>
          <p:spPr>
            <a:xfrm>
              <a:off x="4148243" y="1125453"/>
              <a:ext cx="1623868" cy="770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  <a:cs typeface="+mn-cs"/>
                </a:rPr>
                <a:t>NPL and NIM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4F7B09BC-4CB5-8BEB-3860-3F0942E01246}"/>
              </a:ext>
            </a:extLst>
          </p:cNvPr>
          <p:cNvGrpSpPr/>
          <p:nvPr/>
        </p:nvGrpSpPr>
        <p:grpSpPr>
          <a:xfrm>
            <a:off x="2139409" y="4496611"/>
            <a:ext cx="1707208" cy="853604"/>
            <a:chOff x="-1782023" y="2887098"/>
            <a:chExt cx="1707208" cy="853604"/>
          </a:xfrm>
          <a:scene3d>
            <a:camera prst="orthographicFront"/>
            <a:lightRig rig="flat" dir="t"/>
          </a:scene3d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1130E182-8426-8A85-C97D-D05CF2C72F98}"/>
                </a:ext>
              </a:extLst>
            </p:cNvPr>
            <p:cNvSpPr/>
            <p:nvPr/>
          </p:nvSpPr>
          <p:spPr>
            <a:xfrm>
              <a:off x="-1782023" y="2887098"/>
              <a:ext cx="1707208" cy="853604"/>
            </a:xfrm>
            <a:prstGeom prst="roundRect">
              <a:avLst/>
            </a:prstGeom>
            <a:gradFill rotWithShape="0">
              <a:gsLst>
                <a:gs pos="0">
                  <a:srgbClr val="4472C4">
                    <a:hueOff val="-7353344"/>
                    <a:satOff val="-10228"/>
                    <a:lumOff val="-3922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-7353344"/>
                    <a:satOff val="-10228"/>
                    <a:lumOff val="-3922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-7353344"/>
                    <a:satOff val="-10228"/>
                    <a:lumOff val="-3922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62" name="矩形: 圆角 4">
              <a:extLst>
                <a:ext uri="{FF2B5EF4-FFF2-40B4-BE49-F238E27FC236}">
                  <a16:creationId xmlns:a16="http://schemas.microsoft.com/office/drawing/2014/main" id="{13096CDC-27DE-D19C-569A-D8E621723426}"/>
                </a:ext>
              </a:extLst>
            </p:cNvPr>
            <p:cNvSpPr txBox="1"/>
            <p:nvPr/>
          </p:nvSpPr>
          <p:spPr>
            <a:xfrm>
              <a:off x="-1698683" y="2928768"/>
              <a:ext cx="1623868" cy="770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b="1" kern="120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  <a:cs typeface="+mn-cs"/>
                </a:rPr>
                <a:t> AIOFM-CAS, CIOMP-CAS and SITP-CAS</a:t>
              </a:r>
              <a:endParaRPr lang="zh-CN" altLang="en-US" sz="1800" b="1" kern="1200" dirty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77A98948-64AD-270B-2534-D6569C8F43ED}"/>
              </a:ext>
            </a:extLst>
          </p:cNvPr>
          <p:cNvGrpSpPr/>
          <p:nvPr/>
        </p:nvGrpSpPr>
        <p:grpSpPr>
          <a:xfrm>
            <a:off x="3847339" y="5517711"/>
            <a:ext cx="1707208" cy="853604"/>
            <a:chOff x="2557768" y="15801"/>
            <a:chExt cx="1707208" cy="853604"/>
          </a:xfrm>
          <a:scene3d>
            <a:camera prst="orthographicFront"/>
            <a:lightRig rig="flat" dir="t"/>
          </a:scene3d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99E794F3-C8B6-8CD8-26DE-026C1212F25E}"/>
                </a:ext>
              </a:extLst>
            </p:cNvPr>
            <p:cNvSpPr/>
            <p:nvPr/>
          </p:nvSpPr>
          <p:spPr>
            <a:xfrm>
              <a:off x="2557768" y="15801"/>
              <a:ext cx="1707208" cy="853604"/>
            </a:xfrm>
            <a:prstGeom prst="roundRect">
              <a:avLst/>
            </a:prstGeom>
            <a:gradFill rotWithShape="0">
              <a:gsLst>
                <a:gs pos="0">
                  <a:srgbClr val="4472C4">
                    <a:hueOff val="0"/>
                    <a:satOff val="0"/>
                    <a:lumOff val="0"/>
                    <a:alphaOff val="0"/>
                    <a:tint val="50000"/>
                    <a:satMod val="300000"/>
                  </a:srgbClr>
                </a:gs>
                <a:gs pos="35000">
                  <a:srgbClr val="4472C4">
                    <a:hueOff val="0"/>
                    <a:satOff val="0"/>
                    <a:lumOff val="0"/>
                    <a:alphaOff val="0"/>
                    <a:tint val="37000"/>
                    <a:satMod val="300000"/>
                  </a:srgbClr>
                </a:gs>
                <a:gs pos="100000">
                  <a:srgbClr val="4472C4">
                    <a:hueOff val="0"/>
                    <a:satOff val="0"/>
                    <a:lumOff val="0"/>
                    <a:alphaOff val="0"/>
                    <a:tint val="15000"/>
                    <a:satMod val="350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65" name="矩形: 圆角 4">
              <a:extLst>
                <a:ext uri="{FF2B5EF4-FFF2-40B4-BE49-F238E27FC236}">
                  <a16:creationId xmlns:a16="http://schemas.microsoft.com/office/drawing/2014/main" id="{CB37F973-2720-6B14-B4F3-13BAE2A5EB81}"/>
                </a:ext>
              </a:extLst>
            </p:cNvPr>
            <p:cNvSpPr txBox="1"/>
            <p:nvPr/>
          </p:nvSpPr>
          <p:spPr>
            <a:xfrm>
              <a:off x="2599438" y="57471"/>
              <a:ext cx="1623868" cy="7702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solidFill>
                    <a:sysClr val="windowText" lastClr="000000"/>
                  </a:solidFill>
                  <a:latin typeface="Calibri"/>
                  <a:ea typeface="宋体" panose="02010600030101010101" pitchFamily="2" charset="-122"/>
                  <a:cs typeface="+mn-cs"/>
                </a:rPr>
                <a:t>CMA, CRESDA</a:t>
              </a:r>
              <a:endParaRPr lang="zh-CN" altLang="en-US" sz="2000" kern="1200" dirty="0">
                <a:solidFill>
                  <a:sysClr val="windowText" lastClr="000000"/>
                </a:solidFill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15F87C9E-C272-4B90-D7AE-D185E78E3D7E}"/>
              </a:ext>
            </a:extLst>
          </p:cNvPr>
          <p:cNvSpPr/>
          <p:nvPr/>
        </p:nvSpPr>
        <p:spPr>
          <a:xfrm>
            <a:off x="1254642" y="2433859"/>
            <a:ext cx="7448537" cy="41362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横卷形 46">
            <a:extLst>
              <a:ext uri="{FF2B5EF4-FFF2-40B4-BE49-F238E27FC236}">
                <a16:creationId xmlns:a16="http://schemas.microsoft.com/office/drawing/2014/main" id="{0F2AE972-5B43-8510-5BF5-25298F95070E}"/>
              </a:ext>
            </a:extLst>
          </p:cNvPr>
          <p:cNvSpPr/>
          <p:nvPr/>
        </p:nvSpPr>
        <p:spPr>
          <a:xfrm>
            <a:off x="162981" y="2684044"/>
            <a:ext cx="1671552" cy="858857"/>
          </a:xfrm>
          <a:prstGeom prst="horizontalScroll">
            <a:avLst/>
          </a:prstGeom>
          <a:gradFill rotWithShape="1">
            <a:gsLst>
              <a:gs pos="0">
                <a:srgbClr val="ED7D31">
                  <a:tint val="50000"/>
                  <a:satMod val="300000"/>
                </a:srgbClr>
              </a:gs>
              <a:gs pos="35000">
                <a:srgbClr val="ED7D31">
                  <a:tint val="37000"/>
                  <a:satMod val="300000"/>
                </a:srgbClr>
              </a:gs>
              <a:gs pos="100000">
                <a:srgbClr val="ED7D3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D7D3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Team composition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407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603456BA-A220-3C12-5DFF-E8A10CB993E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8936" y="1152667"/>
            <a:ext cx="11960085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1800" b="1" dirty="0">
                <a:latin typeface="+mj-lt"/>
              </a:rPr>
              <a:t>Case study</a:t>
            </a:r>
          </a:p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Empirical Model over BSCN,</a:t>
            </a:r>
            <a:r>
              <a:rPr lang="zh-CN" altLang="en-US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 </a:t>
            </a: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RVUS and GONA  were built using Landsat-8/OLI as reference sensor, and validated by comparing with Sentinel-2A/B observations.</a:t>
            </a:r>
          </a:p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LCFR is not yet analyzed as the site’s TOA reflectance for Red and NIR bands have shown variance in the summer, possibly due to vegetation growth in the area.</a:t>
            </a:r>
            <a:endParaRPr lang="zh-CN" altLang="en-US" sz="1800" b="1" kern="1200" dirty="0">
              <a:solidFill>
                <a:srgbClr val="000000"/>
              </a:solidFill>
              <a:latin typeface="Calibri" pitchFamily="34" charset="0"/>
              <a:ea typeface="宋体"/>
              <a:cs typeface="Calibri" pitchFamily="34" charset="0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AD80854-792E-F828-F78F-AF8917C1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4211" b="6281"/>
          <a:stretch>
            <a:fillRect/>
          </a:stretch>
        </p:blipFill>
        <p:spPr bwMode="auto">
          <a:xfrm>
            <a:off x="3649070" y="2699741"/>
            <a:ext cx="378642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2">
            <a:extLst>
              <a:ext uri="{FF2B5EF4-FFF2-40B4-BE49-F238E27FC236}">
                <a16:creationId xmlns:a16="http://schemas.microsoft.com/office/drawing/2014/main" id="{E69A96C7-4190-950C-3BF8-D94F49116E4B}"/>
              </a:ext>
            </a:extLst>
          </p:cNvPr>
          <p:cNvGrpSpPr>
            <a:grpSpLocks/>
          </p:cNvGrpSpPr>
          <p:nvPr/>
        </p:nvGrpSpPr>
        <p:grpSpPr bwMode="auto">
          <a:xfrm>
            <a:off x="149392" y="2641220"/>
            <a:ext cx="3389313" cy="3235325"/>
            <a:chOff x="-11113" y="3519488"/>
            <a:chExt cx="3389313" cy="3235325"/>
          </a:xfrm>
        </p:grpSpPr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F36DFF3B-8656-336F-EEF5-0FE508F084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1113" y="3519488"/>
              <a:ext cx="3389313" cy="3235325"/>
              <a:chOff x="11455" y="2473517"/>
              <a:chExt cx="3388201" cy="3234601"/>
            </a:xfrm>
          </p:grpSpPr>
          <p:pic>
            <p:nvPicPr>
              <p:cNvPr id="33" name="图片 6">
                <a:extLst>
                  <a:ext uri="{FF2B5EF4-FFF2-40B4-BE49-F238E27FC236}">
                    <a16:creationId xmlns:a16="http://schemas.microsoft.com/office/drawing/2014/main" id="{7C740595-F303-210D-02B8-E10D3D4A1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585" y="2473517"/>
                <a:ext cx="2971800" cy="146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箭头: 下 33">
                <a:extLst>
                  <a:ext uri="{FF2B5EF4-FFF2-40B4-BE49-F238E27FC236}">
                    <a16:creationId xmlns:a16="http://schemas.microsoft.com/office/drawing/2014/main" id="{9340E0D9-0D69-1182-77D7-E7ECFFE45F70}"/>
                  </a:ext>
                </a:extLst>
              </p:cNvPr>
              <p:cNvSpPr/>
              <p:nvPr/>
            </p:nvSpPr>
            <p:spPr>
              <a:xfrm>
                <a:off x="1330235" y="3976543"/>
                <a:ext cx="152350" cy="31742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5" name="文本框 9">
                <a:extLst>
                  <a:ext uri="{FF2B5EF4-FFF2-40B4-BE49-F238E27FC236}">
                    <a16:creationId xmlns:a16="http://schemas.microsoft.com/office/drawing/2014/main" id="{7BACD1A4-10FF-E1E2-F174-326345CA28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508" y="3887625"/>
                <a:ext cx="921744" cy="307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solidFill>
                      <a:schemeClr val="accent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Modelling</a:t>
                </a:r>
                <a:endParaRPr lang="zh-CN" altLang="en-US" sz="140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6" name="图片 13">
                <a:extLst>
                  <a:ext uri="{FF2B5EF4-FFF2-40B4-BE49-F238E27FC236}">
                    <a16:creationId xmlns:a16="http://schemas.microsoft.com/office/drawing/2014/main" id="{76325E73-5203-694A-0F1A-C5D305895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5" y="4456254"/>
                <a:ext cx="1617810" cy="1246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图片 18">
                <a:extLst>
                  <a:ext uri="{FF2B5EF4-FFF2-40B4-BE49-F238E27FC236}">
                    <a16:creationId xmlns:a16="http://schemas.microsoft.com/office/drawing/2014/main" id="{8333DF05-A542-AB7F-80F5-6B0C1B0F23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1474" y="4384679"/>
                <a:ext cx="1808182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文本框 22">
                <a:extLst>
                  <a:ext uri="{FF2B5EF4-FFF2-40B4-BE49-F238E27FC236}">
                    <a16:creationId xmlns:a16="http://schemas.microsoft.com/office/drawing/2014/main" id="{AF8CFF54-A01E-BE0A-D267-27A558EE24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0894" y="5061368"/>
                <a:ext cx="6096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B2</a:t>
                </a:r>
                <a:endParaRPr lang="zh-CN" alt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矩形 1">
              <a:extLst>
                <a:ext uri="{FF2B5EF4-FFF2-40B4-BE49-F238E27FC236}">
                  <a16:creationId xmlns:a16="http://schemas.microsoft.com/office/drawing/2014/main" id="{A16C42CF-DB08-A747-C690-C3CD3A901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713" y="4924317"/>
              <a:ext cx="18112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zh-CN" sz="1400" b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ρ</a:t>
              </a:r>
              <a:r>
                <a:rPr lang="en-US" altLang="zh-CN" sz="1400" b="1" baseline="30000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TOA</a:t>
              </a:r>
              <a:r>
                <a:rPr lang="en-US" altLang="zh-CN" sz="1400" b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= f(</a:t>
              </a:r>
              <a:r>
                <a:rPr lang="en-US" altLang="zh-CN" sz="1400" b="1" i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</a:t>
              </a:r>
              <a:r>
                <a:rPr lang="en-US" altLang="zh-CN" sz="1400" b="1" i="1" baseline="-25000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en-US" altLang="zh-CN" sz="1400" b="1" i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,X</a:t>
              </a:r>
              <a:r>
                <a:rPr lang="en-US" altLang="zh-CN" sz="1400" b="1" i="1" baseline="-25000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1400" b="1" i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,X</a:t>
              </a:r>
              <a:r>
                <a:rPr lang="en-US" altLang="zh-CN" sz="1400" b="1" i="1" baseline="-25000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altLang="zh-CN" sz="1400" b="1" i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</a:t>
              </a:r>
              <a:r>
                <a:rPr lang="en-US" altLang="zh-CN" sz="1400" b="1">
                  <a:solidFill>
                    <a:srgbClr val="9239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endParaRPr lang="zh-CN" altLang="en-US" sz="1400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FB7EB8D0-0307-DFD2-7D45-E7E41B597718}"/>
              </a:ext>
            </a:extLst>
          </p:cNvPr>
          <p:cNvSpPr txBox="1"/>
          <p:nvPr/>
        </p:nvSpPr>
        <p:spPr>
          <a:xfrm flipH="1">
            <a:off x="3737143" y="4571104"/>
            <a:ext cx="388370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latin typeface="+mj-lt"/>
                <a:cs typeface="Times New Roman" panose="02020603050405020304" pitchFamily="18" charset="0"/>
              </a:rPr>
              <a:t>S2</a:t>
            </a:r>
            <a:r>
              <a:rPr lang="zh-CN" altLang="en-US" dirty="0">
                <a:latin typeface="+mj-lt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The correction factor between </a:t>
            </a:r>
            <a:r>
              <a:rPr lang="en-US" altLang="zh-CN" dirty="0" err="1">
                <a:latin typeface="+mj-lt"/>
                <a:cs typeface="Times New Roman" panose="02020603050405020304" pitchFamily="18" charset="0"/>
              </a:rPr>
              <a:t>RadCalNet</a:t>
            </a:r>
            <a:r>
              <a:rPr lang="en-US" altLang="zh-CN" dirty="0">
                <a:latin typeface="+mj-lt"/>
                <a:cs typeface="Times New Roman" panose="02020603050405020304" pitchFamily="18" charset="0"/>
              </a:rPr>
              <a:t> TOA reflectance product and modelled TOA reflectance was used to correct other TOA reflectance at the same day;</a:t>
            </a:r>
          </a:p>
        </p:txBody>
      </p:sp>
      <p:sp>
        <p:nvSpPr>
          <p:cNvPr id="44" name="矩形 31">
            <a:extLst>
              <a:ext uri="{FF2B5EF4-FFF2-40B4-BE49-F238E27FC236}">
                <a16:creationId xmlns:a16="http://schemas.microsoft.com/office/drawing/2014/main" id="{3E5C0069-7468-5AAE-3ECE-69665CD7B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8718" y="4370499"/>
            <a:ext cx="222667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1" i="1" kern="1200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BSCN, the relative difference between TOA reflectance product and the observed TOA reflectance is </a:t>
            </a:r>
            <a:r>
              <a:rPr lang="en-US" altLang="zh-CN" sz="1400" b="1" i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from 6% to less than 3%.  </a:t>
            </a:r>
            <a:r>
              <a:rPr lang="en-US" altLang="zh-CN" sz="1400" b="1" i="1" kern="1200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relative difference for RVUS and GONA site has decreased as well.</a:t>
            </a:r>
            <a:endParaRPr lang="zh-CN" altLang="en-US" sz="1400" b="1" i="1" kern="12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77FB39E-88D4-EB8D-177C-EE70E9DB9EAA}"/>
              </a:ext>
            </a:extLst>
          </p:cNvPr>
          <p:cNvSpPr txBox="1"/>
          <p:nvPr/>
        </p:nvSpPr>
        <p:spPr>
          <a:xfrm>
            <a:off x="113257" y="5790842"/>
            <a:ext cx="3520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S1</a:t>
            </a:r>
            <a:r>
              <a:rPr lang="zh-CN" altLang="en-US" dirty="0"/>
              <a:t>：</a:t>
            </a:r>
            <a:r>
              <a:rPr lang="en-US" altLang="zh-CN" dirty="0"/>
              <a:t>The TOA reflectance model was firstly modelled, and the errors of TOA reflectance model were less than 4%;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A32EEAC-2D08-8735-6E48-BAD3BBC3ACD6}"/>
              </a:ext>
            </a:extLst>
          </p:cNvPr>
          <p:cNvSpPr txBox="1"/>
          <p:nvPr/>
        </p:nvSpPr>
        <p:spPr>
          <a:xfrm>
            <a:off x="3763668" y="5609166"/>
            <a:ext cx="38400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+mj-lt"/>
                <a:cs typeface="Calibri" panose="020F0502020204030204" pitchFamily="34" charset="0"/>
              </a:rPr>
              <a:t>S3: The corrected TOA reflectance was compared with Sentinel-2A/B observed TOA reflectance.</a:t>
            </a:r>
            <a:endParaRPr lang="zh-CN" altLang="en-US" dirty="0"/>
          </a:p>
        </p:txBody>
      </p:sp>
      <p:sp>
        <p:nvSpPr>
          <p:cNvPr id="14" name="标题 2">
            <a:extLst>
              <a:ext uri="{FF2B5EF4-FFF2-40B4-BE49-F238E27FC236}">
                <a16:creationId xmlns:a16="http://schemas.microsoft.com/office/drawing/2014/main" id="{9EA2D008-F154-1F14-3281-BFF7F5A0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01"/>
            <a:ext cx="10092267" cy="1066800"/>
          </a:xfrm>
        </p:spPr>
        <p:txBody>
          <a:bodyPr/>
          <a:lstStyle/>
          <a:p>
            <a:pPr marL="719138" indent="-625475"/>
            <a:r>
              <a:rPr lang="en-US" altLang="zh-CN" sz="2800" b="1" dirty="0"/>
              <a:t>4.3 Cross-calibration of HR optical satellite over </a:t>
            </a:r>
            <a:r>
              <a:rPr lang="en-US" altLang="zh-CN" sz="2800" b="1" dirty="0" err="1"/>
              <a:t>RadCalNet</a:t>
            </a:r>
            <a:r>
              <a:rPr lang="en-US" altLang="zh-CN" sz="2800" b="1" dirty="0"/>
              <a:t> sites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ABAD38-B1F7-7377-6C95-5CCD87C5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33" y="2604995"/>
            <a:ext cx="2081397" cy="157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ic2">
            <a:extLst>
              <a:ext uri="{FF2B5EF4-FFF2-40B4-BE49-F238E27FC236}">
                <a16:creationId xmlns:a16="http://schemas.microsoft.com/office/drawing/2014/main" id="{44578C3E-2313-086F-C8F8-F0550FEB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15" y="4550614"/>
            <a:ext cx="2175918" cy="168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ic1">
            <a:extLst>
              <a:ext uri="{FF2B5EF4-FFF2-40B4-BE49-F238E27FC236}">
                <a16:creationId xmlns:a16="http://schemas.microsoft.com/office/drawing/2014/main" id="{0620F7CB-2E40-67C3-5C36-03C718045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61" y="2585340"/>
            <a:ext cx="2217157" cy="165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4047161-2795-2532-4B9F-94E0702F8D4D}"/>
              </a:ext>
            </a:extLst>
          </p:cNvPr>
          <p:cNvSpPr txBox="1"/>
          <p:nvPr/>
        </p:nvSpPr>
        <p:spPr>
          <a:xfrm>
            <a:off x="7825488" y="2691712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BSCN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D3A919-2F91-10F3-1880-ACC502AF2292}"/>
              </a:ext>
            </a:extLst>
          </p:cNvPr>
          <p:cNvSpPr txBox="1"/>
          <p:nvPr/>
        </p:nvSpPr>
        <p:spPr>
          <a:xfrm>
            <a:off x="10008414" y="2641220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RVUS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309D6F-13F0-F323-E151-F867000A684B}"/>
              </a:ext>
            </a:extLst>
          </p:cNvPr>
          <p:cNvSpPr txBox="1"/>
          <p:nvPr/>
        </p:nvSpPr>
        <p:spPr>
          <a:xfrm>
            <a:off x="7809634" y="4673000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GONA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32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2ED5AA6-6161-F9E2-9C68-6523BD3E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b="1" dirty="0"/>
              <a:t>1. Brief introduction of AIR</a:t>
            </a:r>
            <a:endParaRPr lang="zh-CN" altLang="en-US" sz="40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5935A7-E0A9-BB54-0422-1481CFE2A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" r="9588"/>
          <a:stretch/>
        </p:blipFill>
        <p:spPr>
          <a:xfrm>
            <a:off x="6794612" y="1221069"/>
            <a:ext cx="5397388" cy="49402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8FB6C35-4E2E-31B3-CD0C-8CD73DE2042F}"/>
              </a:ext>
            </a:extLst>
          </p:cNvPr>
          <p:cNvSpPr/>
          <p:nvPr/>
        </p:nvSpPr>
        <p:spPr>
          <a:xfrm>
            <a:off x="176048" y="1221069"/>
            <a:ext cx="67264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/>
              <a:t>The Aerospace Information Research Institute (AIR), Chinese Academy of Sciences (CAS), was established by incorporating three former CAS institutes: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The Academy of </a:t>
            </a:r>
            <a:r>
              <a:rPr lang="en-US" altLang="zh-CN" sz="1600" dirty="0" err="1"/>
              <a:t>Opto</a:t>
            </a:r>
            <a:r>
              <a:rPr lang="en-US" altLang="zh-CN" sz="1600" dirty="0"/>
              <a:t>-Electronics (AOE), Chinese Academy of Sciences;</a:t>
            </a:r>
            <a:endParaRPr lang="zh-CN" alt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Institute of Remote Sensing and Digital Earth (RADI), Chinese Academy of Sciences;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600" dirty="0"/>
              <a:t>Institute of Electronics, Chinese Academy of Sciences (IECAS).</a:t>
            </a:r>
          </a:p>
        </p:txBody>
      </p:sp>
      <p:pic>
        <p:nvPicPr>
          <p:cNvPr id="1026" name="Picture 2" descr="New Technology Facility Campus">
            <a:extLst>
              <a:ext uri="{FF2B5EF4-FFF2-40B4-BE49-F238E27FC236}">
                <a16:creationId xmlns:a16="http://schemas.microsoft.com/office/drawing/2014/main" id="{7A66F297-C84F-EBBF-A212-5829B8AA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726" y="3429000"/>
            <a:ext cx="622372" cy="4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hongguancun Campus">
            <a:extLst>
              <a:ext uri="{FF2B5EF4-FFF2-40B4-BE49-F238E27FC236}">
                <a16:creationId xmlns:a16="http://schemas.microsoft.com/office/drawing/2014/main" id="{20265B78-DBDE-EC08-F215-09A60F899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99"/>
          <a:stretch/>
        </p:blipFill>
        <p:spPr bwMode="auto">
          <a:xfrm>
            <a:off x="9493306" y="2960691"/>
            <a:ext cx="669111" cy="46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lympic Park Campus">
            <a:extLst>
              <a:ext uri="{FF2B5EF4-FFF2-40B4-BE49-F238E27FC236}">
                <a16:creationId xmlns:a16="http://schemas.microsoft.com/office/drawing/2014/main" id="{739F6AB7-055E-3063-D667-D3CDB752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098" y="3429001"/>
            <a:ext cx="639108" cy="42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zhou Campus">
            <a:extLst>
              <a:ext uri="{FF2B5EF4-FFF2-40B4-BE49-F238E27FC236}">
                <a16:creationId xmlns:a16="http://schemas.microsoft.com/office/drawing/2014/main" id="{5D70A4F6-EA94-BBDC-12FF-90BF271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60" y="3855072"/>
            <a:ext cx="801114" cy="5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shgar Ground Station">
            <a:extLst>
              <a:ext uri="{FF2B5EF4-FFF2-40B4-BE49-F238E27FC236}">
                <a16:creationId xmlns:a16="http://schemas.microsoft.com/office/drawing/2014/main" id="{3B6E3401-C503-96D9-B8EB-9AB26560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65" y="2877233"/>
            <a:ext cx="765942" cy="5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anya Campus">
            <a:extLst>
              <a:ext uri="{FF2B5EF4-FFF2-40B4-BE49-F238E27FC236}">
                <a16:creationId xmlns:a16="http://schemas.microsoft.com/office/drawing/2014/main" id="{BC3A0496-3CCE-315D-2072-FA6FCB1B1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184" y="5406395"/>
            <a:ext cx="897175" cy="5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TA Launch Base at Siziwangqi">
            <a:extLst>
              <a:ext uri="{FF2B5EF4-FFF2-40B4-BE49-F238E27FC236}">
                <a16:creationId xmlns:a16="http://schemas.microsoft.com/office/drawing/2014/main" id="{6FBC96EA-AB4B-F7E5-08BF-F012BB59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49" y="2065957"/>
            <a:ext cx="838144" cy="5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uailai Remote Sensing Test Site　　">
            <a:extLst>
              <a:ext uri="{FF2B5EF4-FFF2-40B4-BE49-F238E27FC236}">
                <a16:creationId xmlns:a16="http://schemas.microsoft.com/office/drawing/2014/main" id="{24B7CB94-4FD3-2B32-194F-E9A8E840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207" y="1951156"/>
            <a:ext cx="838143" cy="6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FE1BD49-B53C-B9BC-8828-9ABF2800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012" y="2823591"/>
            <a:ext cx="800125" cy="5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4B26BD-6B45-BAF5-7A8E-14BFE360900B}"/>
              </a:ext>
            </a:extLst>
          </p:cNvPr>
          <p:cNvSpPr txBox="1"/>
          <p:nvPr/>
        </p:nvSpPr>
        <p:spPr>
          <a:xfrm>
            <a:off x="121271" y="3613148"/>
            <a:ext cx="82130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/>
              <a:t>Over 3,984 employees by March 2023</a:t>
            </a:r>
          </a:p>
          <a:p>
            <a:pPr marL="342900" lvl="4" indent="-342900">
              <a:buSzPct val="80000"/>
              <a:buFont typeface="Arial" panose="020B0604020202020204" pitchFamily="34" charset="0"/>
              <a:buChar char="•"/>
            </a:pPr>
            <a:r>
              <a:rPr lang="en-US" altLang="zh-CN" sz="1600" dirty="0"/>
              <a:t>Five CAS academicians</a:t>
            </a:r>
          </a:p>
          <a:p>
            <a:pPr marL="342900" lvl="4" indent="-342900">
              <a:buSzPct val="80000"/>
              <a:buFont typeface="Arial" panose="020B0604020202020204" pitchFamily="34" charset="0"/>
              <a:buChar char="•"/>
            </a:pPr>
            <a:r>
              <a:rPr lang="en-US" altLang="zh-CN" sz="1600" dirty="0"/>
              <a:t>Over 300 full professors and professorate senior engineers</a:t>
            </a:r>
          </a:p>
          <a:p>
            <a:pPr marL="342900" lvl="4" indent="-342900">
              <a:buSzPct val="80000"/>
              <a:buFont typeface="Arial" panose="020B0604020202020204" pitchFamily="34" charset="0"/>
              <a:buChar char="•"/>
            </a:pPr>
            <a:r>
              <a:rPr lang="en-US" altLang="zh-CN" sz="1600" dirty="0"/>
              <a:t>Over 600 associate researchers and senior engineers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FE96E5-9C76-B876-F0CB-D24DC60252EE}"/>
              </a:ext>
            </a:extLst>
          </p:cNvPr>
          <p:cNvSpPr txBox="1"/>
          <p:nvPr/>
        </p:nvSpPr>
        <p:spPr>
          <a:xfrm>
            <a:off x="88723" y="4929045"/>
            <a:ext cx="760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4" indent="-342900"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/>
              <a:t>AIR houses 21 national-level / CAS-level key laboratories, centers, and unincorporated units.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36A5C45-95F3-98CB-87E2-0005A2755409}"/>
              </a:ext>
            </a:extLst>
          </p:cNvPr>
          <p:cNvSpPr txBox="1"/>
          <p:nvPr/>
        </p:nvSpPr>
        <p:spPr>
          <a:xfrm>
            <a:off x="8475823" y="6100800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12 campuses across China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E319E9F-A7AC-BDDA-6C10-2CF5D8DE2920}"/>
              </a:ext>
            </a:extLst>
          </p:cNvPr>
          <p:cNvSpPr txBox="1"/>
          <p:nvPr/>
        </p:nvSpPr>
        <p:spPr>
          <a:xfrm>
            <a:off x="88723" y="5692125"/>
            <a:ext cx="7604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4" indent="-342900"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dirty="0"/>
              <a:t>AIR owns complete chains of RS payload developing, data receiving, processing and application.</a:t>
            </a:r>
          </a:p>
        </p:txBody>
      </p:sp>
    </p:spTree>
    <p:extLst>
      <p:ext uri="{BB962C8B-B14F-4D97-AF65-F5344CB8AC3E}">
        <p14:creationId xmlns:p14="http://schemas.microsoft.com/office/powerpoint/2010/main" val="403965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Baotou</a:t>
            </a:r>
            <a:r>
              <a:rPr lang="zh-CN" altLang="en-US" dirty="0"/>
              <a:t> </a:t>
            </a:r>
            <a:r>
              <a:rPr lang="en-US" altLang="zh-CN" dirty="0" err="1"/>
              <a:t>Cal&amp;Val</a:t>
            </a:r>
            <a:r>
              <a:rPr lang="en-US" altLang="zh-CN" dirty="0"/>
              <a:t> Site and recent activities</a:t>
            </a:r>
          </a:p>
          <a:p>
            <a:r>
              <a:rPr lang="en-US" altLang="zh-CN" dirty="0"/>
              <a:t>The validation site network for national civil space infrastructure</a:t>
            </a:r>
            <a:endParaRPr lang="zh-CN" altLang="en-US" dirty="0"/>
          </a:p>
          <a:p>
            <a:r>
              <a:rPr lang="en-US" altLang="zh-CN" dirty="0"/>
              <a:t>New technology explorations:</a:t>
            </a:r>
            <a:endParaRPr lang="en-US" altLang="zh-CN" sz="2800" dirty="0"/>
          </a:p>
          <a:p>
            <a:pPr lvl="1"/>
            <a:r>
              <a:rPr lang="en-US" altLang="zh-CN" dirty="0"/>
              <a:t>Optical radiometric calibration based on PICS in Northwest China</a:t>
            </a:r>
          </a:p>
          <a:p>
            <a:pPr lvl="1"/>
            <a:r>
              <a:rPr lang="en-US" altLang="zh-CN" dirty="0"/>
              <a:t>Infrared sensor radiometric calibration with reanalysis time-series data</a:t>
            </a:r>
          </a:p>
          <a:p>
            <a:pPr lvl="1"/>
            <a:r>
              <a:rPr lang="en-US" altLang="zh-CN" dirty="0"/>
              <a:t>Cross-calibration of HR optical satellite over </a:t>
            </a:r>
            <a:r>
              <a:rPr lang="en-US" altLang="zh-CN" dirty="0" err="1"/>
              <a:t>RadCalNet</a:t>
            </a:r>
            <a:r>
              <a:rPr lang="en-US" altLang="zh-CN" dirty="0"/>
              <a:t> sites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dirty="0"/>
          </a:p>
        </p:txBody>
      </p:sp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Summary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73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1B5DF-3D4A-5E36-A725-5C07C3B7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BB890C8-29A4-CDE9-ADA6-791B6B716156}"/>
              </a:ext>
            </a:extLst>
          </p:cNvPr>
          <p:cNvSpPr txBox="1"/>
          <p:nvPr/>
        </p:nvSpPr>
        <p:spPr>
          <a:xfrm>
            <a:off x="4510292" y="2692712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/>
              <a:t>Thanks!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42267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>
            <a:extLst>
              <a:ext uri="{FF2B5EF4-FFF2-40B4-BE49-F238E27FC236}">
                <a16:creationId xmlns:a16="http://schemas.microsoft.com/office/drawing/2014/main" id="{D9F96357-1B7E-2BB7-F9F5-690B715A6186}"/>
              </a:ext>
            </a:extLst>
          </p:cNvPr>
          <p:cNvGrpSpPr/>
          <p:nvPr/>
        </p:nvGrpSpPr>
        <p:grpSpPr>
          <a:xfrm>
            <a:off x="577779" y="2770928"/>
            <a:ext cx="5049676" cy="1784436"/>
            <a:chOff x="255495" y="2386960"/>
            <a:chExt cx="7992888" cy="2904986"/>
          </a:xfrm>
        </p:grpSpPr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54A161AA-B5D0-05B8-0843-BEFEE1AB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495" y="2386960"/>
              <a:ext cx="3477914" cy="2904986"/>
            </a:xfrm>
            <a:prstGeom prst="rect">
              <a:avLst/>
            </a:prstGeom>
          </p:spPr>
        </p:pic>
        <p:cxnSp>
          <p:nvCxnSpPr>
            <p:cNvPr id="58" name="直接箭头连接符 11">
              <a:extLst>
                <a:ext uri="{FF2B5EF4-FFF2-40B4-BE49-F238E27FC236}">
                  <a16:creationId xmlns:a16="http://schemas.microsoft.com/office/drawing/2014/main" id="{57F09148-E2D3-6CA4-3C58-3BB4041B7D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28185" y="2843022"/>
              <a:ext cx="1713965" cy="651981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  <p:cxnSp>
          <p:nvCxnSpPr>
            <p:cNvPr id="59" name="直接箭头连接符 12">
              <a:extLst>
                <a:ext uri="{FF2B5EF4-FFF2-40B4-BE49-F238E27FC236}">
                  <a16:creationId xmlns:a16="http://schemas.microsoft.com/office/drawing/2014/main" id="{0A2C3FD7-7386-9FEC-9334-9A37BCF323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28185" y="3495003"/>
              <a:ext cx="1713965" cy="1628261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 type="triangle" w="lg" len="lg"/>
            </a:ln>
          </p:spPr>
        </p:cxn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9141ED5F-06A6-1A79-E874-1292C6260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150" y="2843022"/>
              <a:ext cx="4206233" cy="2280242"/>
            </a:xfrm>
            <a:prstGeom prst="rect">
              <a:avLst/>
            </a:prstGeom>
          </p:spPr>
        </p:pic>
        <p:sp>
          <p:nvSpPr>
            <p:cNvPr id="61" name="TextBox 11">
              <a:extLst>
                <a:ext uri="{FF2B5EF4-FFF2-40B4-BE49-F238E27FC236}">
                  <a16:creationId xmlns:a16="http://schemas.microsoft.com/office/drawing/2014/main" id="{1F35B084-8BED-67A8-27D4-136AAD1ADA4B}"/>
                </a:ext>
              </a:extLst>
            </p:cNvPr>
            <p:cNvSpPr txBox="1"/>
            <p:nvPr/>
          </p:nvSpPr>
          <p:spPr>
            <a:xfrm>
              <a:off x="4240456" y="2862206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乌梁素海</a:t>
              </a:r>
            </a:p>
          </p:txBody>
        </p: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CEB11CE0-C35C-3E83-12AB-A82DE8EBD888}"/>
                </a:ext>
              </a:extLst>
            </p:cNvPr>
            <p:cNvCxnSpPr/>
            <p:nvPr/>
          </p:nvCxnSpPr>
          <p:spPr bwMode="auto">
            <a:xfrm>
              <a:off x="4575975" y="3104262"/>
              <a:ext cx="115886" cy="506834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TextBox 13">
              <a:extLst>
                <a:ext uri="{FF2B5EF4-FFF2-40B4-BE49-F238E27FC236}">
                  <a16:creationId xmlns:a16="http://schemas.microsoft.com/office/drawing/2014/main" id="{AE2B48B9-4C2D-3707-6AD1-BA84383601B6}"/>
                </a:ext>
              </a:extLst>
            </p:cNvPr>
            <p:cNvSpPr txBox="1"/>
            <p:nvPr/>
          </p:nvSpPr>
          <p:spPr>
            <a:xfrm>
              <a:off x="6145266" y="3663359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</a:rPr>
                <a:t>试验场区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DEABBDB-EB0E-65A9-F944-6352D53D18D7}"/>
              </a:ext>
            </a:extLst>
          </p:cNvPr>
          <p:cNvSpPr/>
          <p:nvPr/>
        </p:nvSpPr>
        <p:spPr>
          <a:xfrm>
            <a:off x="213711" y="1531894"/>
            <a:ext cx="11795412" cy="13542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Located in Inner Mongolia, </a:t>
            </a: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China. </a:t>
            </a:r>
            <a:r>
              <a:rPr lang="en-GB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50km away from the Baotou city.</a:t>
            </a: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ClrTx/>
              <a:buFont typeface="Arial" pitchFamily="34" charset="0"/>
              <a:buChar char="•"/>
              <a:defRPr/>
            </a:pPr>
            <a:r>
              <a:rPr lang="en-US" altLang="zh-CN" sz="18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Integrate multi-type typical natural scenes and permanent artificial for HR sensor calibration and evaluation.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It is designated as “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National calibration and validation site for high resolution remote sensors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” by NRSCC,MOST. It is also one of  the  demonstration sites of the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RadCalNet</a:t>
            </a:r>
            <a:r>
              <a:rPr lang="en-US" altLang="zh-CN" sz="1800" b="1" kern="1200" dirty="0">
                <a:solidFill>
                  <a:prstClr val="black"/>
                </a:solidFill>
                <a:latin typeface="Calibri" pitchFamily="34" charset="0"/>
                <a:ea typeface="宋体"/>
                <a:cs typeface="Calibri" pitchFamily="34" charset="0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listed in the databases as permanent </a:t>
            </a:r>
            <a:r>
              <a:rPr lang="en-US" altLang="zh-CN" sz="1800" b="1" kern="1200" dirty="0">
                <a:solidFill>
                  <a:srgbClr val="3333FF"/>
                </a:solidFill>
                <a:latin typeface="Calibri" pitchFamily="34" charset="0"/>
                <a:ea typeface="宋体"/>
                <a:cs typeface="Calibri" pitchFamily="34" charset="0"/>
              </a:rPr>
              <a:t>MTF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 target and </a:t>
            </a:r>
            <a:r>
              <a:rPr lang="en-US" altLang="zh-CN" sz="1800" b="1" kern="1200" dirty="0">
                <a:solidFill>
                  <a:srgbClr val="3333FF"/>
                </a:solidFill>
                <a:latin typeface="Calibri" pitchFamily="34" charset="0"/>
                <a:ea typeface="宋体"/>
                <a:cs typeface="Calibri" pitchFamily="34" charset="0"/>
              </a:rPr>
              <a:t>SAR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/>
                <a:cs typeface="Calibri" pitchFamily="34" charset="0"/>
              </a:rPr>
              <a:t> target.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/>
              <a:cs typeface="Calibri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83FF3F0-9A6B-8392-3994-DBFBC234A169}"/>
              </a:ext>
            </a:extLst>
          </p:cNvPr>
          <p:cNvSpPr/>
          <p:nvPr/>
        </p:nvSpPr>
        <p:spPr>
          <a:xfrm>
            <a:off x="286094" y="1084604"/>
            <a:ext cx="2305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Overall status 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CF3B609-D031-C7ED-E1A9-22046480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427" y="2769996"/>
            <a:ext cx="2826299" cy="214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7AD08A3-62C9-9FD4-A911-B5F19F6DCF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38" y="2975213"/>
            <a:ext cx="2709096" cy="178443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EF1268EB-4536-F9CF-C40F-A6DD7CCAE57E}"/>
              </a:ext>
            </a:extLst>
          </p:cNvPr>
          <p:cNvGrpSpPr/>
          <p:nvPr/>
        </p:nvGrpSpPr>
        <p:grpSpPr>
          <a:xfrm>
            <a:off x="6254702" y="4877614"/>
            <a:ext cx="3118787" cy="1655185"/>
            <a:chOff x="2157060" y="2297829"/>
            <a:chExt cx="8970017" cy="429080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885139F-EBA8-F20C-F125-A7B4014797E9}"/>
                </a:ext>
              </a:extLst>
            </p:cNvPr>
            <p:cNvSpPr/>
            <p:nvPr/>
          </p:nvSpPr>
          <p:spPr>
            <a:xfrm>
              <a:off x="6394123" y="3092296"/>
              <a:ext cx="2436001" cy="4465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 dirty="0">
                <a:latin typeface="Arial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CBA24192-A34F-FFAF-A585-5D02797FB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060" y="2297829"/>
              <a:ext cx="3987924" cy="376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8BAEAEC4-CCBA-1B0B-48FC-2F7C8C9BB2B5}"/>
                </a:ext>
              </a:extLst>
            </p:cNvPr>
            <p:cNvGrpSpPr/>
            <p:nvPr/>
          </p:nvGrpSpPr>
          <p:grpSpPr>
            <a:xfrm>
              <a:off x="4221597" y="4104446"/>
              <a:ext cx="4725936" cy="2224980"/>
              <a:chOff x="136167" y="2236133"/>
              <a:chExt cx="2830564" cy="1267182"/>
            </a:xfrm>
          </p:grpSpPr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1BB6134C-A816-2719-E8F1-4E768E2910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84327" y="2236133"/>
                <a:ext cx="2482404" cy="1267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五角星 5">
                <a:extLst>
                  <a:ext uri="{FF2B5EF4-FFF2-40B4-BE49-F238E27FC236}">
                    <a16:creationId xmlns:a16="http://schemas.microsoft.com/office/drawing/2014/main" id="{50144FDF-F556-5C31-7A7F-D4567008E27B}"/>
                  </a:ext>
                </a:extLst>
              </p:cNvPr>
              <p:cNvSpPr/>
              <p:nvPr/>
            </p:nvSpPr>
            <p:spPr>
              <a:xfrm>
                <a:off x="2274882" y="2583796"/>
                <a:ext cx="138336" cy="126754"/>
              </a:xfrm>
              <a:prstGeom prst="star5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 dirty="0">
                  <a:latin typeface="Arial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下箭头 6">
                <a:extLst>
                  <a:ext uri="{FF2B5EF4-FFF2-40B4-BE49-F238E27FC236}">
                    <a16:creationId xmlns:a16="http://schemas.microsoft.com/office/drawing/2014/main" id="{E4045BC9-E704-2F9D-1A5B-B352E4DDA1E0}"/>
                  </a:ext>
                </a:extLst>
              </p:cNvPr>
              <p:cNvSpPr/>
              <p:nvPr/>
            </p:nvSpPr>
            <p:spPr>
              <a:xfrm rot="16200000">
                <a:off x="1111463" y="1621726"/>
                <a:ext cx="168658" cy="2119250"/>
              </a:xfrm>
              <a:prstGeom prst="down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Arial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3D05E99-EE90-2A3A-5294-04D8D23F9DC9}"/>
                </a:ext>
              </a:extLst>
            </p:cNvPr>
            <p:cNvSpPr/>
            <p:nvPr/>
          </p:nvSpPr>
          <p:spPr>
            <a:xfrm>
              <a:off x="4541013" y="5728685"/>
              <a:ext cx="6586064" cy="741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>
                  <a:latin typeface="微软雅黑" pitchFamily="34" charset="-122"/>
                  <a:ea typeface="微软雅黑" pitchFamily="34" charset="-122"/>
                </a:rPr>
                <a:t>http://sarcv.ceos.org/targets/</a:t>
              </a:r>
              <a:endParaRPr lang="zh-CN" altLang="en-US" sz="110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5391665-581A-A955-A03B-372B6045A514}"/>
                </a:ext>
              </a:extLst>
            </p:cNvPr>
            <p:cNvGrpSpPr/>
            <p:nvPr/>
          </p:nvGrpSpPr>
          <p:grpSpPr>
            <a:xfrm>
              <a:off x="2157060" y="2426540"/>
              <a:ext cx="2756957" cy="4162091"/>
              <a:chOff x="852844" y="2429780"/>
              <a:chExt cx="2570411" cy="4245387"/>
            </a:xfrm>
          </p:grpSpPr>
          <p:pic>
            <p:nvPicPr>
              <p:cNvPr id="46" name="Picture 1034">
                <a:extLst>
                  <a:ext uri="{FF2B5EF4-FFF2-40B4-BE49-F238E27FC236}">
                    <a16:creationId xmlns:a16="http://schemas.microsoft.com/office/drawing/2014/main" id="{601B437C-8DB0-6DE1-E153-D096C408AA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844" y="2429780"/>
                <a:ext cx="2570411" cy="2050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036">
                <a:extLst>
                  <a:ext uri="{FF2B5EF4-FFF2-40B4-BE49-F238E27FC236}">
                    <a16:creationId xmlns:a16="http://schemas.microsoft.com/office/drawing/2014/main" id="{53087CAB-1E33-B98C-EC3F-FD62B8102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6037" y="4735093"/>
                <a:ext cx="2016743" cy="1708507"/>
              </a:xfrm>
              <a:prstGeom prst="rect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9B935659-670B-8CEB-2E31-BA83F7D2B155}"/>
                  </a:ext>
                </a:extLst>
              </p:cNvPr>
              <p:cNvSpPr/>
              <p:nvPr/>
            </p:nvSpPr>
            <p:spPr>
              <a:xfrm rot="878929">
                <a:off x="2344484" y="2756676"/>
                <a:ext cx="866405" cy="720828"/>
              </a:xfrm>
              <a:prstGeom prst="rect">
                <a:avLst/>
              </a:prstGeom>
              <a:no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latin typeface="Arial" pitchFamily="34" charset="0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8B9BBA2C-87EE-C198-3A93-D9FB1B16F8A7}"/>
                  </a:ext>
                </a:extLst>
              </p:cNvPr>
              <p:cNvCxnSpPr/>
              <p:nvPr/>
            </p:nvCxnSpPr>
            <p:spPr bwMode="auto">
              <a:xfrm flipH="1">
                <a:off x="1186713" y="3347935"/>
                <a:ext cx="1090613" cy="1381125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CEA9359C-CED0-6D8B-6F3B-ABE7C2B9E534}"/>
                  </a:ext>
                </a:extLst>
              </p:cNvPr>
              <p:cNvCxnSpPr/>
              <p:nvPr/>
            </p:nvCxnSpPr>
            <p:spPr bwMode="auto">
              <a:xfrm>
                <a:off x="3106002" y="3571772"/>
                <a:ext cx="119061" cy="114776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TextBox 28">
                <a:extLst>
                  <a:ext uri="{FF2B5EF4-FFF2-40B4-BE49-F238E27FC236}">
                    <a16:creationId xmlns:a16="http://schemas.microsoft.com/office/drawing/2014/main" id="{08DCA067-4426-87C0-49BE-7918C813C58E}"/>
                  </a:ext>
                </a:extLst>
              </p:cNvPr>
              <p:cNvSpPr txBox="1"/>
              <p:nvPr/>
            </p:nvSpPr>
            <p:spPr>
              <a:xfrm>
                <a:off x="1454595" y="6003701"/>
                <a:ext cx="337950" cy="671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6E3DBFDF-9C20-7F9A-F1CD-0BBE3E870BEF}"/>
              </a:ext>
            </a:extLst>
          </p:cNvPr>
          <p:cNvGrpSpPr/>
          <p:nvPr/>
        </p:nvGrpSpPr>
        <p:grpSpPr>
          <a:xfrm>
            <a:off x="462073" y="4463533"/>
            <a:ext cx="5424952" cy="2072537"/>
            <a:chOff x="51569" y="4429572"/>
            <a:chExt cx="5696082" cy="2210113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DFD18CCA-2B38-3524-C5C4-1EB2E78C5F90}"/>
                </a:ext>
              </a:extLst>
            </p:cNvPr>
            <p:cNvSpPr/>
            <p:nvPr/>
          </p:nvSpPr>
          <p:spPr bwMode="auto">
            <a:xfrm>
              <a:off x="4622114" y="4429572"/>
              <a:ext cx="1125537" cy="1120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4A113879-25E2-1493-E7CA-F01C388792C7}"/>
                </a:ext>
              </a:extLst>
            </p:cNvPr>
            <p:cNvSpPr/>
            <p:nvPr/>
          </p:nvSpPr>
          <p:spPr bwMode="auto">
            <a:xfrm>
              <a:off x="4668151" y="5556697"/>
              <a:ext cx="1079500" cy="1028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EC567A93-4A12-885F-E742-6CDAF70A3F50}"/>
                </a:ext>
              </a:extLst>
            </p:cNvPr>
            <p:cNvSpPr/>
            <p:nvPr/>
          </p:nvSpPr>
          <p:spPr bwMode="auto">
            <a:xfrm>
              <a:off x="3537851" y="5556697"/>
              <a:ext cx="1127125" cy="10287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29EB992E-8CD5-F11C-3E10-7B04CACF44FD}"/>
                </a:ext>
              </a:extLst>
            </p:cNvPr>
            <p:cNvSpPr/>
            <p:nvPr/>
          </p:nvSpPr>
          <p:spPr bwMode="auto">
            <a:xfrm>
              <a:off x="2366276" y="5550347"/>
              <a:ext cx="1171575" cy="1035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46CC9A3D-8971-F799-218C-2DEC78172674}"/>
                </a:ext>
              </a:extLst>
            </p:cNvPr>
            <p:cNvSpPr/>
            <p:nvPr/>
          </p:nvSpPr>
          <p:spPr bwMode="auto">
            <a:xfrm>
              <a:off x="1153426" y="5550347"/>
              <a:ext cx="1211263" cy="103505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63399861-AA00-372D-1465-330B09961BD1}"/>
                </a:ext>
              </a:extLst>
            </p:cNvPr>
            <p:cNvSpPr/>
            <p:nvPr/>
          </p:nvSpPr>
          <p:spPr bwMode="auto">
            <a:xfrm>
              <a:off x="2366276" y="4429572"/>
              <a:ext cx="1171575" cy="1120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C904FFF7-124F-5FF1-91D8-EAD363CC514D}"/>
                </a:ext>
              </a:extLst>
            </p:cNvPr>
            <p:cNvSpPr/>
            <p:nvPr/>
          </p:nvSpPr>
          <p:spPr bwMode="auto">
            <a:xfrm>
              <a:off x="1153426" y="4429572"/>
              <a:ext cx="1211263" cy="1120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E7098925-4AF9-1409-2F5E-D61074CA17F1}"/>
                </a:ext>
              </a:extLst>
            </p:cNvPr>
            <p:cNvSpPr/>
            <p:nvPr/>
          </p:nvSpPr>
          <p:spPr bwMode="auto">
            <a:xfrm>
              <a:off x="3541026" y="4429572"/>
              <a:ext cx="1123950" cy="112077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73" name="图片 43" descr="F:\包头照片汇总\马灵玲\IMG_5402.JPG">
              <a:extLst>
                <a:ext uri="{FF2B5EF4-FFF2-40B4-BE49-F238E27FC236}">
                  <a16:creationId xmlns:a16="http://schemas.microsoft.com/office/drawing/2014/main" id="{AC903F0A-5516-D6DF-2B9F-0C6BBBF78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04"/>
            <a:stretch>
              <a:fillRect/>
            </a:stretch>
          </p:blipFill>
          <p:spPr bwMode="auto">
            <a:xfrm>
              <a:off x="1178826" y="5601147"/>
              <a:ext cx="1163638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图片 44" descr="F:\包头照片汇总\马灵玲\IMG_5394.JPG">
              <a:extLst>
                <a:ext uri="{FF2B5EF4-FFF2-40B4-BE49-F238E27FC236}">
                  <a16:creationId xmlns:a16="http://schemas.microsoft.com/office/drawing/2014/main" id="{2D8D1CBB-7CB4-9233-9035-FBE3EF154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16"/>
            <a:stretch>
              <a:fillRect/>
            </a:stretch>
          </p:blipFill>
          <p:spPr bwMode="auto">
            <a:xfrm>
              <a:off x="2390089" y="4497835"/>
              <a:ext cx="1120775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图片 45" descr="F:\包头照片汇总\马灵玲\包头调研\包头自然场景\DSC01474.JPG">
              <a:extLst>
                <a:ext uri="{FF2B5EF4-FFF2-40B4-BE49-F238E27FC236}">
                  <a16:creationId xmlns:a16="http://schemas.microsoft.com/office/drawing/2014/main" id="{4FAB1246-8C8E-1925-1904-B18BEB9AF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53"/>
            <a:stretch>
              <a:fillRect/>
            </a:stretch>
          </p:blipFill>
          <p:spPr bwMode="auto">
            <a:xfrm>
              <a:off x="2390089" y="5601147"/>
              <a:ext cx="112077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文本框 2">
              <a:extLst>
                <a:ext uri="{FF2B5EF4-FFF2-40B4-BE49-F238E27FC236}">
                  <a16:creationId xmlns:a16="http://schemas.microsoft.com/office/drawing/2014/main" id="{64AA7AF6-A1D6-2DA8-8554-7D332FA409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2176" y="6356797"/>
              <a:ext cx="758825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Grassland</a:t>
              </a:r>
              <a:endParaRPr lang="zh-CN" altLang="en-US" sz="11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文本框 10">
              <a:extLst>
                <a:ext uri="{FF2B5EF4-FFF2-40B4-BE49-F238E27FC236}">
                  <a16:creationId xmlns:a16="http://schemas.microsoft.com/office/drawing/2014/main" id="{C046AF9B-3935-4F58-98E9-BDF8777A5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739" y="5296347"/>
              <a:ext cx="10414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Ulansuhai</a:t>
              </a:r>
              <a:r>
                <a:rPr lang="en-US" altLang="zh-CN" sz="11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lake</a:t>
              </a:r>
              <a:endParaRPr lang="zh-CN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文本框 11">
              <a:extLst>
                <a:ext uri="{FF2B5EF4-FFF2-40B4-BE49-F238E27FC236}">
                  <a16:creationId xmlns:a16="http://schemas.microsoft.com/office/drawing/2014/main" id="{6A4D3EDC-1E65-A2B4-AABD-B95571951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4089" y="5296347"/>
              <a:ext cx="685800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Bare soil</a:t>
              </a:r>
              <a:endParaRPr lang="zh-CN" altLang="en-US" sz="1100" b="1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文本框 12">
              <a:extLst>
                <a:ext uri="{FF2B5EF4-FFF2-40B4-BE49-F238E27FC236}">
                  <a16:creationId xmlns:a16="http://schemas.microsoft.com/office/drawing/2014/main" id="{4D7E8A79-0894-E880-41B3-BD169431E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2681" y="6374587"/>
              <a:ext cx="55656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desert</a:t>
              </a:r>
              <a:endParaRPr lang="zh-CN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7DB293E6-3FC5-7BB5-5A3A-6432E773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88651" y="4478785"/>
              <a:ext cx="1017588" cy="86995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矩形 15">
              <a:extLst>
                <a:ext uri="{FF2B5EF4-FFF2-40B4-BE49-F238E27FC236}">
                  <a16:creationId xmlns:a16="http://schemas.microsoft.com/office/drawing/2014/main" id="{854A8735-B0E1-23B5-47F5-81CCEFC28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4864" y="5296347"/>
              <a:ext cx="1004887" cy="26193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solidFill>
                    <a:schemeClr val="bg2"/>
                  </a:solidFill>
                  <a:latin typeface="Calibri" pitchFamily="34" charset="0"/>
                  <a:ea typeface="Verdana" pitchFamily="34" charset="0"/>
                  <a:cs typeface="Times New Roman" pitchFamily="18" charset="0"/>
                </a:rPr>
                <a:t>sunflower</a:t>
              </a:r>
              <a:endParaRPr lang="zh-CN" altLang="en-US" sz="1100" b="1" dirty="0">
                <a:solidFill>
                  <a:schemeClr val="bg2"/>
                </a:solidFill>
                <a:latin typeface="Calibri" pitchFamily="34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82" name="矩形 15">
              <a:extLst>
                <a:ext uri="{FF2B5EF4-FFF2-40B4-BE49-F238E27FC236}">
                  <a16:creationId xmlns:a16="http://schemas.microsoft.com/office/drawing/2014/main" id="{8684381E-7168-EF99-2A8E-3C0169942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2926" y="5296347"/>
              <a:ext cx="785813" cy="26193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1100" b="1" dirty="0">
                  <a:solidFill>
                    <a:schemeClr val="bg2"/>
                  </a:solidFill>
                  <a:latin typeface="Calibri" pitchFamily="34" charset="0"/>
                  <a:ea typeface="Verdana" pitchFamily="34" charset="0"/>
                  <a:cs typeface="Times New Roman" pitchFamily="18" charset="0"/>
                </a:rPr>
                <a:t>lucern</a:t>
              </a:r>
              <a:endParaRPr lang="zh-CN" altLang="en-US" sz="1100" b="1" dirty="0">
                <a:solidFill>
                  <a:schemeClr val="bg2"/>
                </a:solidFill>
                <a:latin typeface="Calibri" pitchFamily="34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83" name="矩形 15">
              <a:extLst>
                <a:ext uri="{FF2B5EF4-FFF2-40B4-BE49-F238E27FC236}">
                  <a16:creationId xmlns:a16="http://schemas.microsoft.com/office/drawing/2014/main" id="{55654EEB-6FDC-C759-775F-0E4D84FDB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314" y="6356797"/>
              <a:ext cx="728662" cy="26193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100" b="1" dirty="0">
                  <a:solidFill>
                    <a:schemeClr val="bg2"/>
                  </a:solidFill>
                  <a:latin typeface="Calibri" pitchFamily="34" charset="0"/>
                  <a:ea typeface="Verdana" pitchFamily="34" charset="0"/>
                  <a:cs typeface="Times New Roman" pitchFamily="18" charset="0"/>
                </a:rPr>
                <a:t>potato</a:t>
              </a:r>
              <a:endParaRPr lang="zh-CN" altLang="en-US" sz="1100" b="1" dirty="0">
                <a:solidFill>
                  <a:schemeClr val="bg2"/>
                </a:solidFill>
                <a:latin typeface="Calibri" pitchFamily="34" charset="0"/>
                <a:ea typeface="黑体" pitchFamily="49" charset="-122"/>
                <a:cs typeface="Times New Roman" pitchFamily="18" charset="0"/>
              </a:endParaRPr>
            </a:p>
          </p:txBody>
        </p:sp>
        <p:pic>
          <p:nvPicPr>
            <p:cNvPr id="84" name="图片 83" descr="屏幕剪辑">
              <a:extLst>
                <a:ext uri="{FF2B5EF4-FFF2-40B4-BE49-F238E27FC236}">
                  <a16:creationId xmlns:a16="http://schemas.microsoft.com/office/drawing/2014/main" id="{98E816F4-0EC1-7548-91E3-29B56228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714189" y="5602625"/>
              <a:ext cx="957262" cy="82708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矩形 14">
              <a:extLst>
                <a:ext uri="{FF2B5EF4-FFF2-40B4-BE49-F238E27FC236}">
                  <a16:creationId xmlns:a16="http://schemas.microsoft.com/office/drawing/2014/main" id="{4B90061C-A465-7BDA-1C99-B742EEF96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9114" y="6356797"/>
              <a:ext cx="823912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 b="1">
                  <a:solidFill>
                    <a:schemeClr val="bg2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maize</a:t>
              </a:r>
              <a:endParaRPr lang="zh-CN" altLang="en-US" sz="1100" b="1">
                <a:solidFill>
                  <a:schemeClr val="bg2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86" name="Picture 2" descr="200791811134529">
              <a:extLst>
                <a:ext uri="{FF2B5EF4-FFF2-40B4-BE49-F238E27FC236}">
                  <a16:creationId xmlns:a16="http://schemas.microsoft.com/office/drawing/2014/main" id="{AE3FFB48-9D68-9E9A-B4E2-0B373DE80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464" r="95" b="6670"/>
            <a:stretch>
              <a:fillRect/>
            </a:stretch>
          </p:blipFill>
          <p:spPr bwMode="auto">
            <a:xfrm>
              <a:off x="1178826" y="4497835"/>
              <a:ext cx="1163638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3" descr="D:\Project\包头场宣传册\131291534_21n.jpg">
              <a:extLst>
                <a:ext uri="{FF2B5EF4-FFF2-40B4-BE49-F238E27FC236}">
                  <a16:creationId xmlns:a16="http://schemas.microsoft.com/office/drawing/2014/main" id="{97CD664D-FD6D-B087-6C9A-967C00377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7" t="32413" r="20795"/>
            <a:stretch>
              <a:fillRect/>
            </a:stretch>
          </p:blipFill>
          <p:spPr bwMode="auto">
            <a:xfrm>
              <a:off x="4714189" y="4480372"/>
              <a:ext cx="968375" cy="868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4" descr="D:\Project\包头场宣传册\20111281731453253.jpg">
              <a:extLst>
                <a:ext uri="{FF2B5EF4-FFF2-40B4-BE49-F238E27FC236}">
                  <a16:creationId xmlns:a16="http://schemas.microsoft.com/office/drawing/2014/main" id="{E598A0D7-C20B-DE86-7785-09FEB645B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1" t="48177" r="19337" b="5180"/>
            <a:stretch>
              <a:fillRect/>
            </a:stretch>
          </p:blipFill>
          <p:spPr bwMode="auto">
            <a:xfrm>
              <a:off x="3588651" y="5601147"/>
              <a:ext cx="1033463" cy="81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9C2413E8-4789-7CE4-B6B7-0A63EECE02CE}"/>
                </a:ext>
              </a:extLst>
            </p:cNvPr>
            <p:cNvSpPr/>
            <p:nvPr/>
          </p:nvSpPr>
          <p:spPr bwMode="auto">
            <a:xfrm>
              <a:off x="51569" y="5556443"/>
              <a:ext cx="1121352" cy="102942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B9B3FA1F-EA35-26B4-F7F5-45A1D21B35BE}"/>
                </a:ext>
              </a:extLst>
            </p:cNvPr>
            <p:cNvSpPr/>
            <p:nvPr/>
          </p:nvSpPr>
          <p:spPr bwMode="auto">
            <a:xfrm>
              <a:off x="51569" y="4435668"/>
              <a:ext cx="1121352" cy="111467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marL="285750" indent="-285750" defTabSz="914400">
                <a:buFont typeface="Arial" pitchFamily="34" charset="0"/>
                <a:buChar char="•"/>
                <a:defRPr/>
              </a:pPr>
              <a:endParaRPr lang="zh-CN" altLang="en-US" sz="11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91" name="图片 60">
              <a:extLst>
                <a:ext uri="{FF2B5EF4-FFF2-40B4-BE49-F238E27FC236}">
                  <a16:creationId xmlns:a16="http://schemas.microsoft.com/office/drawing/2014/main" id="{641A5B4B-4B3F-976C-4DA1-EDAE14152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1" t="12537" r="60287" b="16245"/>
            <a:stretch>
              <a:fillRect/>
            </a:stretch>
          </p:blipFill>
          <p:spPr bwMode="auto">
            <a:xfrm>
              <a:off x="92976" y="4481206"/>
              <a:ext cx="1039813" cy="867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图片 61">
              <a:extLst>
                <a:ext uri="{FF2B5EF4-FFF2-40B4-BE49-F238E27FC236}">
                  <a16:creationId xmlns:a16="http://schemas.microsoft.com/office/drawing/2014/main" id="{949A03AC-362B-4D44-908B-89B836E3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59" t="30469" r="8206" b="11737"/>
            <a:stretch>
              <a:fillRect/>
            </a:stretch>
          </p:blipFill>
          <p:spPr bwMode="auto">
            <a:xfrm>
              <a:off x="133613" y="5575492"/>
              <a:ext cx="957263" cy="87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文本框 10">
              <a:extLst>
                <a:ext uri="{FF2B5EF4-FFF2-40B4-BE49-F238E27FC236}">
                  <a16:creationId xmlns:a16="http://schemas.microsoft.com/office/drawing/2014/main" id="{C2B56F38-C296-8A81-C8A4-42A9428FC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548" y="5294505"/>
              <a:ext cx="101181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Artificial GCPs</a:t>
              </a:r>
              <a:endParaRPr lang="zh-CN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文本框 10">
              <a:extLst>
                <a:ext uri="{FF2B5EF4-FFF2-40B4-BE49-F238E27FC236}">
                  <a16:creationId xmlns:a16="http://schemas.microsoft.com/office/drawing/2014/main" id="{3AFA381C-A0C1-4B06-42BC-C125FC33E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28" y="6376170"/>
              <a:ext cx="1162075" cy="263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Gravel targets</a:t>
              </a:r>
              <a:endParaRPr lang="zh-CN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96" name="Picture 3">
            <a:extLst>
              <a:ext uri="{FF2B5EF4-FFF2-40B4-BE49-F238E27FC236}">
                <a16:creationId xmlns:a16="http://schemas.microsoft.com/office/drawing/2014/main" id="{92D1F566-8745-AB18-DCEA-770B98196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 r="38945" b="6006"/>
          <a:stretch/>
        </p:blipFill>
        <p:spPr bwMode="auto">
          <a:xfrm>
            <a:off x="9296906" y="4733696"/>
            <a:ext cx="2327534" cy="164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2">
            <a:extLst>
              <a:ext uri="{FF2B5EF4-FFF2-40B4-BE49-F238E27FC236}">
                <a16:creationId xmlns:a16="http://schemas.microsoft.com/office/drawing/2014/main" id="{10391501-52D1-F938-D33C-0A6E04637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</p:spTree>
    <p:extLst>
      <p:ext uri="{BB962C8B-B14F-4D97-AF65-F5344CB8AC3E}">
        <p14:creationId xmlns:p14="http://schemas.microsoft.com/office/powerpoint/2010/main" val="349379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36706" y="1097815"/>
            <a:ext cx="569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0066"/>
                </a:solidFill>
              </a:rPr>
              <a:t>Automatic calibration for optical satellites 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grpSp>
        <p:nvGrpSpPr>
          <p:cNvPr id="20" name="组合 4">
            <a:extLst>
              <a:ext uri="{FF2B5EF4-FFF2-40B4-BE49-F238E27FC236}">
                <a16:creationId xmlns:a16="http://schemas.microsoft.com/office/drawing/2014/main" id="{567445D2-357A-39EB-C49C-5343A4367B2A}"/>
              </a:ext>
            </a:extLst>
          </p:cNvPr>
          <p:cNvGrpSpPr>
            <a:grpSpLocks/>
          </p:cNvGrpSpPr>
          <p:nvPr/>
        </p:nvGrpSpPr>
        <p:grpSpPr bwMode="auto">
          <a:xfrm>
            <a:off x="3884126" y="2475780"/>
            <a:ext cx="4423747" cy="4107937"/>
            <a:chOff x="4939581" y="513859"/>
            <a:chExt cx="4304307" cy="4537861"/>
          </a:xfrm>
        </p:grpSpPr>
        <p:pic>
          <p:nvPicPr>
            <p:cNvPr id="26" name="图片 21">
              <a:extLst>
                <a:ext uri="{FF2B5EF4-FFF2-40B4-BE49-F238E27FC236}">
                  <a16:creationId xmlns:a16="http://schemas.microsoft.com/office/drawing/2014/main" id="{0CDA572C-E65A-EA82-E28B-6E494110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72" y="513859"/>
              <a:ext cx="4009845" cy="400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矩形 22">
              <a:extLst>
                <a:ext uri="{FF2B5EF4-FFF2-40B4-BE49-F238E27FC236}">
                  <a16:creationId xmlns:a16="http://schemas.microsoft.com/office/drawing/2014/main" id="{690955A2-FAE2-C919-A3D9-C4F87265CB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04108">
              <a:off x="5339836" y="1301427"/>
              <a:ext cx="369332" cy="397203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FontTx/>
                <a:buNone/>
              </a:pPr>
              <a:endPara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3">
              <a:extLst>
                <a:ext uri="{FF2B5EF4-FFF2-40B4-BE49-F238E27FC236}">
                  <a16:creationId xmlns:a16="http://schemas.microsoft.com/office/drawing/2014/main" id="{9F4F6615-CA4D-0C30-A109-E6CDB33B0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6698" y="3603648"/>
              <a:ext cx="369332" cy="369332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FontTx/>
                <a:buNone/>
              </a:pPr>
              <a:endPara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4">
              <a:extLst>
                <a:ext uri="{FF2B5EF4-FFF2-40B4-BE49-F238E27FC236}">
                  <a16:creationId xmlns:a16="http://schemas.microsoft.com/office/drawing/2014/main" id="{95A18D91-77BE-5C1C-F9B8-CCACAFCAA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4463" y="778450"/>
              <a:ext cx="7120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0000"/>
                  </a:solidFill>
                </a:rPr>
                <a:t>Desert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30" name="文本框 25">
              <a:extLst>
                <a:ext uri="{FF2B5EF4-FFF2-40B4-BE49-F238E27FC236}">
                  <a16:creationId xmlns:a16="http://schemas.microsoft.com/office/drawing/2014/main" id="{01705425-519A-6A11-496A-F06860744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667" y="4249569"/>
              <a:ext cx="16942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solidFill>
                    <a:srgbClr val="FF0000"/>
                  </a:solidFill>
                </a:rPr>
                <a:t>Permanent targets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cxnSp>
          <p:nvCxnSpPr>
            <p:cNvPr id="31" name="直接箭头连接符 26">
              <a:extLst>
                <a:ext uri="{FF2B5EF4-FFF2-40B4-BE49-F238E27FC236}">
                  <a16:creationId xmlns:a16="http://schemas.microsoft.com/office/drawing/2014/main" id="{9DB6F1F9-C384-2C9E-39ED-63FE6FC8531B}"/>
                </a:ext>
              </a:extLst>
            </p:cNvPr>
            <p:cNvCxnSpPr>
              <a:cxnSpLocks noChangeShapeType="1"/>
              <a:stCxn id="29" idx="1"/>
              <a:endCxn id="27" idx="3"/>
            </p:cNvCxnSpPr>
            <p:nvPr/>
          </p:nvCxnSpPr>
          <p:spPr bwMode="auto">
            <a:xfrm flipH="1">
              <a:off x="5689625" y="932338"/>
              <a:ext cx="2784838" cy="473823"/>
            </a:xfrm>
            <a:prstGeom prst="straightConnector1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直接箭头连接符 27">
              <a:extLst>
                <a:ext uri="{FF2B5EF4-FFF2-40B4-BE49-F238E27FC236}">
                  <a16:creationId xmlns:a16="http://schemas.microsoft.com/office/drawing/2014/main" id="{3903D29F-3C37-85B0-D9EF-AF9754A6D28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11364" y="3880237"/>
              <a:ext cx="0" cy="499595"/>
            </a:xfrm>
            <a:prstGeom prst="straightConnector1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文本框 28">
              <a:extLst>
                <a:ext uri="{FF2B5EF4-FFF2-40B4-BE49-F238E27FC236}">
                  <a16:creationId xmlns:a16="http://schemas.microsoft.com/office/drawing/2014/main" id="{4C24CBEB-7362-AAEB-851F-2B9D412932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9581" y="4473741"/>
              <a:ext cx="4246936" cy="577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accent2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00FF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solidFill>
                    <a:schemeClr val="tx1"/>
                  </a:solidFill>
                </a:rPr>
                <a:t>SV-01 MUX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solidFill>
                    <a:schemeClr val="tx1"/>
                  </a:solidFill>
                </a:rPr>
                <a:t>(2018/5/2</a:t>
              </a:r>
              <a:r>
                <a:rPr lang="zh-CN" altLang="en-US" sz="1400" dirty="0">
                  <a:solidFill>
                    <a:schemeClr val="tx1"/>
                  </a:solidFill>
                </a:rPr>
                <a:t> </a:t>
              </a:r>
              <a:r>
                <a:rPr lang="en-US" altLang="zh-CN" sz="1400" dirty="0">
                  <a:solidFill>
                    <a:schemeClr val="tx1"/>
                  </a:solidFill>
                </a:rPr>
                <a:t>12:03:54)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27C610F-18A6-8EF8-D38B-F60107347404}"/>
              </a:ext>
            </a:extLst>
          </p:cNvPr>
          <p:cNvGrpSpPr>
            <a:grpSpLocks/>
          </p:cNvGrpSpPr>
          <p:nvPr/>
        </p:nvGrpSpPr>
        <p:grpSpPr bwMode="auto">
          <a:xfrm>
            <a:off x="403822" y="2748484"/>
            <a:ext cx="3578007" cy="2809524"/>
            <a:chOff x="442020" y="2559343"/>
            <a:chExt cx="3666526" cy="3137142"/>
          </a:xfrm>
        </p:grpSpPr>
        <p:grpSp>
          <p:nvGrpSpPr>
            <p:cNvPr id="35" name="组合 24">
              <a:extLst>
                <a:ext uri="{FF2B5EF4-FFF2-40B4-BE49-F238E27FC236}">
                  <a16:creationId xmlns:a16="http://schemas.microsoft.com/office/drawing/2014/main" id="{E20ED4A0-EEC1-AE5F-80C2-6A4E5FE71D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020" y="2559343"/>
              <a:ext cx="3666526" cy="3137142"/>
              <a:chOff x="31098" y="3305084"/>
              <a:chExt cx="3666526" cy="3137142"/>
            </a:xfrm>
          </p:grpSpPr>
          <p:pic>
            <p:nvPicPr>
              <p:cNvPr id="40" name="图片 16">
                <a:extLst>
                  <a:ext uri="{FF2B5EF4-FFF2-40B4-BE49-F238E27FC236}">
                    <a16:creationId xmlns:a16="http://schemas.microsoft.com/office/drawing/2014/main" id="{882312E6-9480-54DC-6DAB-7C87FDB6B8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99" y="3305084"/>
                <a:ext cx="1119755" cy="1493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图片 21">
                <a:extLst>
                  <a:ext uri="{FF2B5EF4-FFF2-40B4-BE49-F238E27FC236}">
                    <a16:creationId xmlns:a16="http://schemas.microsoft.com/office/drawing/2014/main" id="{77CB7208-B9C6-EA65-3A96-AD8825262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71" t="36311" r="19151" b="23836"/>
              <a:stretch>
                <a:fillRect/>
              </a:stretch>
            </p:blipFill>
            <p:spPr bwMode="auto">
              <a:xfrm rot="5400000">
                <a:off x="-155528" y="5135845"/>
                <a:ext cx="1493007" cy="11197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图片 22" descr="IMG_0439">
                <a:extLst>
                  <a:ext uri="{FF2B5EF4-FFF2-40B4-BE49-F238E27FC236}">
                    <a16:creationId xmlns:a16="http://schemas.microsoft.com/office/drawing/2014/main" id="{393EE2E9-273E-7620-34F5-8A236D59D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85" r="19234"/>
              <a:stretch>
                <a:fillRect/>
              </a:stretch>
            </p:blipFill>
            <p:spPr bwMode="auto">
              <a:xfrm flipH="1">
                <a:off x="1312729" y="4963303"/>
                <a:ext cx="1119754" cy="1478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图片 23" descr="IMG_0467">
                <a:extLst>
                  <a:ext uri="{FF2B5EF4-FFF2-40B4-BE49-F238E27FC236}">
                    <a16:creationId xmlns:a16="http://schemas.microsoft.com/office/drawing/2014/main" id="{8E00DFB4-1919-0938-F36E-77A25A621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06" r="6911"/>
              <a:stretch>
                <a:fillRect/>
              </a:stretch>
            </p:blipFill>
            <p:spPr bwMode="auto">
              <a:xfrm>
                <a:off x="2594359" y="4973258"/>
                <a:ext cx="1103265" cy="1459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74626049-28A8-C06D-FAF3-70F07B29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5" t="10706" r="36098" b="44417"/>
            <a:stretch>
              <a:fillRect/>
            </a:stretch>
          </p:blipFill>
          <p:spPr bwMode="auto">
            <a:xfrm>
              <a:off x="1743698" y="2572381"/>
              <a:ext cx="1114977" cy="149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" name="组合 27">
              <a:extLst>
                <a:ext uri="{FF2B5EF4-FFF2-40B4-BE49-F238E27FC236}">
                  <a16:creationId xmlns:a16="http://schemas.microsoft.com/office/drawing/2014/main" id="{DBB9A6F5-16E0-A68F-0F06-CF472ECD68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8637" y="2620839"/>
              <a:ext cx="840844" cy="1444546"/>
              <a:chOff x="3987771" y="-363766"/>
              <a:chExt cx="1294363" cy="2616953"/>
            </a:xfrm>
          </p:grpSpPr>
          <p:pic>
            <p:nvPicPr>
              <p:cNvPr id="38" name="图片 28">
                <a:extLst>
                  <a:ext uri="{FF2B5EF4-FFF2-40B4-BE49-F238E27FC236}">
                    <a16:creationId xmlns:a16="http://schemas.microsoft.com/office/drawing/2014/main" id="{C9EC429F-DAE2-BF7B-916D-CC6BF93C4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1582" y="-363766"/>
                <a:ext cx="1280552" cy="1280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图片 29">
                <a:extLst>
                  <a:ext uri="{FF2B5EF4-FFF2-40B4-BE49-F238E27FC236}">
                    <a16:creationId xmlns:a16="http://schemas.microsoft.com/office/drawing/2014/main" id="{1454FBC0-5E39-8C12-722E-47DB1C734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7771" y="965375"/>
                <a:ext cx="1287758" cy="128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6" name="矩形 25">
            <a:extLst>
              <a:ext uri="{FF2B5EF4-FFF2-40B4-BE49-F238E27FC236}">
                <a16:creationId xmlns:a16="http://schemas.microsoft.com/office/drawing/2014/main" id="{C5C697E9-DF9D-26DB-E7F3-64EE79C58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2" y="5558008"/>
            <a:ext cx="37446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defTabSz="342900"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defTabSz="34290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defTabSz="3429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defTabSz="3429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defTabSz="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en-US" altLang="zh-CN" sz="16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Complete instrument systems for surface spectral feature and atmospheric parameter automatic measurement</a:t>
            </a:r>
          </a:p>
        </p:txBody>
      </p:sp>
      <p:pic>
        <p:nvPicPr>
          <p:cNvPr id="47" name="图片 4">
            <a:extLst>
              <a:ext uri="{FF2B5EF4-FFF2-40B4-BE49-F238E27FC236}">
                <a16:creationId xmlns:a16="http://schemas.microsoft.com/office/drawing/2014/main" id="{BD491D36-5781-869F-65A7-109540AB59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 b="12666"/>
          <a:stretch>
            <a:fillRect/>
          </a:stretch>
        </p:blipFill>
        <p:spPr bwMode="auto">
          <a:xfrm>
            <a:off x="8307873" y="5012288"/>
            <a:ext cx="11477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20">
            <a:extLst>
              <a:ext uri="{FF2B5EF4-FFF2-40B4-BE49-F238E27FC236}">
                <a16:creationId xmlns:a16="http://schemas.microsoft.com/office/drawing/2014/main" id="{E2568B72-A11C-C689-4C33-B51F2B714A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957" y="3596238"/>
            <a:ext cx="11557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22">
            <a:extLst>
              <a:ext uri="{FF2B5EF4-FFF2-40B4-BE49-F238E27FC236}">
                <a16:creationId xmlns:a16="http://schemas.microsoft.com/office/drawing/2014/main" id="{D9124911-375E-FFA6-CAB2-25F0E9A0B5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9" t="51048" r="16093" b="12381"/>
          <a:stretch>
            <a:fillRect/>
          </a:stretch>
        </p:blipFill>
        <p:spPr bwMode="auto">
          <a:xfrm>
            <a:off x="9604860" y="5009113"/>
            <a:ext cx="11541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23">
            <a:extLst>
              <a:ext uri="{FF2B5EF4-FFF2-40B4-BE49-F238E27FC236}">
                <a16:creationId xmlns:a16="http://schemas.microsoft.com/office/drawing/2014/main" id="{412F18E6-D29F-DC33-87B9-128735C4B1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/>
          <a:stretch>
            <a:fillRect/>
          </a:stretch>
        </p:blipFill>
        <p:spPr bwMode="auto">
          <a:xfrm>
            <a:off x="8387832" y="3583538"/>
            <a:ext cx="9937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24">
            <a:extLst>
              <a:ext uri="{FF2B5EF4-FFF2-40B4-BE49-F238E27FC236}">
                <a16:creationId xmlns:a16="http://schemas.microsoft.com/office/drawing/2014/main" id="{8B8CB7A9-B3D3-47FE-00C6-D9C5A5B7C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4317" r="6181" b="16403"/>
          <a:stretch>
            <a:fillRect/>
          </a:stretch>
        </p:blipFill>
        <p:spPr bwMode="auto">
          <a:xfrm>
            <a:off x="9546707" y="3583538"/>
            <a:ext cx="10763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25">
            <a:extLst>
              <a:ext uri="{FF2B5EF4-FFF2-40B4-BE49-F238E27FC236}">
                <a16:creationId xmlns:a16="http://schemas.microsoft.com/office/drawing/2014/main" id="{760E3CD4-D677-1CF9-282F-4366345CA1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785" y="5023400"/>
            <a:ext cx="115411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文本框 2">
            <a:extLst>
              <a:ext uri="{FF2B5EF4-FFF2-40B4-BE49-F238E27FC236}">
                <a16:creationId xmlns:a16="http://schemas.microsoft.com/office/drawing/2014/main" id="{3F4AD118-8F7E-1675-2605-110AFD210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244" y="4624938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GF-1 Pan 2018/4/23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55" name="文本框 27">
            <a:extLst>
              <a:ext uri="{FF2B5EF4-FFF2-40B4-BE49-F238E27FC236}">
                <a16:creationId xmlns:a16="http://schemas.microsoft.com/office/drawing/2014/main" id="{49F03F75-013C-6EE9-B539-F01059B26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7194" y="4680500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GF-2 Pan 2018/5/27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56" name="文本框 28">
            <a:extLst>
              <a:ext uri="{FF2B5EF4-FFF2-40B4-BE49-F238E27FC236}">
                <a16:creationId xmlns:a16="http://schemas.microsoft.com/office/drawing/2014/main" id="{1263990D-89C3-2135-96DF-A5BEC55E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3869" y="4659863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SV-1 Pan 2018/5/2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57" name="文本框 29">
            <a:extLst>
              <a:ext uri="{FF2B5EF4-FFF2-40B4-BE49-F238E27FC236}">
                <a16:creationId xmlns:a16="http://schemas.microsoft.com/office/drawing/2014/main" id="{A7FB987E-EA48-F4CE-FD92-4D577367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035" y="6075913"/>
            <a:ext cx="793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SV-1 Pan 2018/5/2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58" name="文本框 30">
            <a:extLst>
              <a:ext uri="{FF2B5EF4-FFF2-40B4-BE49-F238E27FC236}">
                <a16:creationId xmlns:a16="http://schemas.microsoft.com/office/drawing/2014/main" id="{65D27CE3-AE66-D3FA-8EA7-1C8E2B3A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960" y="6075913"/>
            <a:ext cx="792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ZY-3 Pan 2018/5/27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59" name="文本框 31">
            <a:extLst>
              <a:ext uri="{FF2B5EF4-FFF2-40B4-BE49-F238E27FC236}">
                <a16:creationId xmlns:a16="http://schemas.microsoft.com/office/drawing/2014/main" id="{B5ECA46C-C890-B114-573D-EBAE0BE83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610" y="6096550"/>
            <a:ext cx="95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000" b="1">
                <a:solidFill>
                  <a:schemeClr val="tx1"/>
                </a:solidFill>
              </a:rPr>
              <a:t>ZY-02C Pan 2017/4/13</a:t>
            </a:r>
            <a:endParaRPr lang="zh-CN" altLang="en-US" sz="1000" b="1">
              <a:solidFill>
                <a:schemeClr val="tx1"/>
              </a:solidFill>
            </a:endParaRPr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B167489-6605-8C18-D1BB-68E544B4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C869A-0ABB-8146-5C65-38F96B2E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896" y="2060878"/>
            <a:ext cx="3683215" cy="15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ED0C630-78E4-A0DB-0BDE-AAE7E8E601A6}"/>
              </a:ext>
            </a:extLst>
          </p:cNvPr>
          <p:cNvSpPr txBox="1"/>
          <p:nvPr/>
        </p:nvSpPr>
        <p:spPr>
          <a:xfrm>
            <a:off x="10489250" y="2474879"/>
            <a:ext cx="781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GF-6</a:t>
            </a:r>
            <a:endParaRPr lang="zh-CN" altLang="en-US" dirty="0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88816991-254E-2F86-829E-1AB03C8907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8" y="1510808"/>
            <a:ext cx="2116408" cy="124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31C202D7-FA90-32A7-A55F-2F5930A5C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40" y="1681063"/>
            <a:ext cx="14634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100" b="1" dirty="0" err="1">
                <a:solidFill>
                  <a:srgbClr val="FF0000"/>
                </a:solidFill>
              </a:rPr>
              <a:t>RadCalNet</a:t>
            </a:r>
            <a:r>
              <a:rPr lang="en-US" altLang="zh-CN" sz="1100" b="1" dirty="0">
                <a:solidFill>
                  <a:srgbClr val="FF0000"/>
                </a:solidFill>
              </a:rPr>
              <a:t> BTCN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55FF2F6-8579-7067-E258-388A1FDDB5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52" y="1542532"/>
            <a:ext cx="1897844" cy="11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EB33D334-E235-434E-5185-38C31F2E3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236" y="1729962"/>
            <a:ext cx="130735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050" b="1" dirty="0" err="1">
                <a:solidFill>
                  <a:srgbClr val="FF0000"/>
                </a:solidFill>
              </a:rPr>
              <a:t>RadCalNet</a:t>
            </a:r>
            <a:r>
              <a:rPr lang="en-US" altLang="zh-CN" sz="1050" b="1" dirty="0">
                <a:solidFill>
                  <a:srgbClr val="FF0000"/>
                </a:solidFill>
              </a:rPr>
              <a:t> BSCN</a:t>
            </a:r>
            <a:endParaRPr lang="zh-CN" altLang="en-US" sz="1050" b="1" dirty="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FB5F70-327F-6CDE-F452-E3ED1BADB094}"/>
              </a:ext>
            </a:extLst>
          </p:cNvPr>
          <p:cNvSpPr txBox="1"/>
          <p:nvPr/>
        </p:nvSpPr>
        <p:spPr>
          <a:xfrm>
            <a:off x="4374374" y="1587352"/>
            <a:ext cx="7190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In the past years, </a:t>
            </a:r>
            <a:r>
              <a:rPr lang="en-US" altLang="zh-CN" sz="1600" b="1" kern="1200" dirty="0">
                <a:latin typeface="Calibri" pitchFamily="34" charset="0"/>
                <a:ea typeface="宋体"/>
                <a:cs typeface="Calibri" pitchFamily="34" charset="0"/>
              </a:rPr>
              <a:t>Baotou site has provided </a:t>
            </a:r>
            <a:r>
              <a:rPr lang="en-US" altLang="zh-CN" sz="16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automated radiometric calibration </a:t>
            </a:r>
            <a:r>
              <a:rPr lang="en-US" altLang="zh-CN" sz="1600" b="1" kern="1200" dirty="0">
                <a:latin typeface="Calibri" pitchFamily="34" charset="0"/>
                <a:ea typeface="宋体"/>
                <a:cs typeface="Calibri" pitchFamily="34" charset="0"/>
              </a:rPr>
              <a:t>and </a:t>
            </a:r>
            <a:r>
              <a:rPr lang="en-US" altLang="zh-CN" sz="1600" b="1" kern="1200" dirty="0">
                <a:solidFill>
                  <a:srgbClr val="000000"/>
                </a:solidFill>
                <a:latin typeface="Calibri" pitchFamily="34" charset="0"/>
                <a:ea typeface="宋体"/>
                <a:cs typeface="Calibri" pitchFamily="34" charset="0"/>
              </a:rPr>
              <a:t>performance assessment supports for a lot of Chinese HR optical satellites.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4966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2">
            <a:extLst>
              <a:ext uri="{FF2B5EF4-FFF2-40B4-BE49-F238E27FC236}">
                <a16:creationId xmlns:a16="http://schemas.microsoft.com/office/drawing/2014/main" id="{BD07AE04-8320-03C0-46CC-A515A8591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962" y="1815313"/>
            <a:ext cx="3048956" cy="2068082"/>
          </a:xfrm>
          <a:prstGeom prst="rect">
            <a:avLst/>
          </a:prstGeom>
          <a:noFill/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D0155F7E-8374-6DBA-CEBD-943E6730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76" y="1972161"/>
            <a:ext cx="4997251" cy="368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01812" y="1082195"/>
            <a:ext cx="5694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0066"/>
                </a:solidFill>
              </a:rPr>
              <a:t>Automatic calibration for optical satellites 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467CB89-A3A6-4A00-581D-7737B8A65FFA}"/>
              </a:ext>
            </a:extLst>
          </p:cNvPr>
          <p:cNvSpPr/>
          <p:nvPr/>
        </p:nvSpPr>
        <p:spPr>
          <a:xfrm>
            <a:off x="153195" y="3630300"/>
            <a:ext cx="33568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/>
              <a:t>Empirically fitted model of temperature corrections for automatic surface spectrum measurement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F766450-2332-CE39-1280-FF5C1E431D6A}"/>
              </a:ext>
            </a:extLst>
          </p:cNvPr>
          <p:cNvSpPr txBox="1"/>
          <p:nvPr/>
        </p:nvSpPr>
        <p:spPr>
          <a:xfrm>
            <a:off x="3505080" y="5681245"/>
            <a:ext cx="259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Atmospheric diffusion model for Baotou artificial target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C149787-4E3F-F685-82D8-75FD545ED393}"/>
              </a:ext>
            </a:extLst>
          </p:cNvPr>
          <p:cNvSpPr txBox="1"/>
          <p:nvPr/>
        </p:nvSpPr>
        <p:spPr>
          <a:xfrm>
            <a:off x="3258918" y="3881223"/>
            <a:ext cx="299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dirty="0"/>
              <a:t>Uncertainty of TOA reflectance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95E75C-EE43-AE23-C81E-618F85AC6C31}"/>
              </a:ext>
            </a:extLst>
          </p:cNvPr>
          <p:cNvSpPr txBox="1"/>
          <p:nvPr/>
        </p:nvSpPr>
        <p:spPr>
          <a:xfrm>
            <a:off x="3862937" y="6125578"/>
            <a:ext cx="1875206" cy="311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1400" b="1" dirty="0">
                <a:solidFill>
                  <a:srgbClr val="05050B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IEEE TGRS</a:t>
            </a:r>
            <a:r>
              <a:rPr lang="zh-CN" altLang="en-US" sz="1400" b="1" dirty="0">
                <a:solidFill>
                  <a:srgbClr val="05050B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1" dirty="0">
                <a:solidFill>
                  <a:srgbClr val="05050B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2021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2AE5A2-46A3-C2D4-2FC7-FBBF96835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846" y="4264726"/>
            <a:ext cx="2490238" cy="14795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2D7E56-DD85-F6CB-FBA7-DEC348E3CB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0" y="1815313"/>
            <a:ext cx="2577300" cy="1752270"/>
          </a:xfrm>
          <a:prstGeom prst="rect">
            <a:avLst/>
          </a:prstGeom>
          <a:noFill/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1DEBEDC-E006-F9C4-4298-493C8AAB9498}"/>
              </a:ext>
            </a:extLst>
          </p:cNvPr>
          <p:cNvSpPr txBox="1"/>
          <p:nvPr/>
        </p:nvSpPr>
        <p:spPr>
          <a:xfrm>
            <a:off x="7669620" y="5744247"/>
            <a:ext cx="3133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Uncertainty tree diagram to describe the BOA reflectance</a:t>
            </a:r>
          </a:p>
          <a:p>
            <a:pPr algn="ctr"/>
            <a:r>
              <a:rPr lang="en-US" altLang="zh-CN" dirty="0"/>
              <a:t>(Remote Sensing, 2020)</a:t>
            </a:r>
            <a:endParaRPr lang="zh-CN" altLang="en-US" dirty="0"/>
          </a:p>
          <a:p>
            <a:pPr algn="ctr"/>
            <a:endParaRPr lang="en-US" altLang="zh-CN" dirty="0"/>
          </a:p>
        </p:txBody>
      </p:sp>
      <p:sp>
        <p:nvSpPr>
          <p:cNvPr id="19" name="标题 2">
            <a:extLst>
              <a:ext uri="{FF2B5EF4-FFF2-40B4-BE49-F238E27FC236}">
                <a16:creationId xmlns:a16="http://schemas.microsoft.com/office/drawing/2014/main" id="{490DBB6F-922D-24F7-52D9-EE51CAC3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430E172-2C8F-D9F8-FB2C-A2057DC7CD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0" y="4396663"/>
            <a:ext cx="2892828" cy="186884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9D799C6-1291-152D-72EF-6E3A4DA179BA}"/>
              </a:ext>
            </a:extLst>
          </p:cNvPr>
          <p:cNvSpPr txBox="1"/>
          <p:nvPr/>
        </p:nvSpPr>
        <p:spPr>
          <a:xfrm>
            <a:off x="484353" y="1427874"/>
            <a:ext cx="9935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US" altLang="zh-CN" sz="1800" b="1" kern="1200" dirty="0">
                <a:latin typeface="Calibri" pitchFamily="34" charset="0"/>
                <a:ea typeface="宋体"/>
                <a:cs typeface="Calibri" pitchFamily="34" charset="0"/>
              </a:rPr>
              <a:t>Great efforts have been made to decrease the uncertainty of the simulation of TOA reflectance.</a:t>
            </a:r>
          </a:p>
        </p:txBody>
      </p:sp>
    </p:spTree>
    <p:extLst>
      <p:ext uri="{BB962C8B-B14F-4D97-AF65-F5344CB8AC3E}">
        <p14:creationId xmlns:p14="http://schemas.microsoft.com/office/powerpoint/2010/main" val="35920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119755" y="3157855"/>
            <a:ext cx="3267710" cy="156019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6048" y="1533955"/>
            <a:ext cx="11677285" cy="1277273"/>
          </a:xfrm>
          <a:prstGeom prst="rect">
            <a:avLst/>
          </a:prstGeom>
          <a:ln>
            <a:solidFill>
              <a:schemeClr val="bg1"/>
            </a:solidFill>
            <a:prstDash val="sysDot"/>
          </a:ln>
        </p:spPr>
        <p:txBody>
          <a:bodyPr wrap="square">
            <a:spAutoFit/>
          </a:bodyPr>
          <a:lstStyle/>
          <a:p>
            <a:pPr marL="631825" lvl="1" indent="-36068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75 small-scale permanent GCPs for geometric calibration of airborne sensors: within the range of 5km×6km, including 43 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permanent 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targets (2m*2m) and 32 simple bases.</a:t>
            </a:r>
          </a:p>
          <a:p>
            <a:pPr marL="631825" lvl="1" indent="-360680" algn="just"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16 large-scale permanent GCPs for geometric accuracy validation of HR satellite sensors: 4 targets were 13m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×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8m in size and 12 targets were 3m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×</a:t>
            </a:r>
            <a:r>
              <a:rPr lang="en-US" altLang="zh-CN" sz="1800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3m in size. </a:t>
            </a:r>
          </a:p>
        </p:txBody>
      </p:sp>
      <p:pic>
        <p:nvPicPr>
          <p:cNvPr id="16" name="图片 15" descr="微信图片_202009251055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/>
          <a:stretch>
            <a:fillRect/>
          </a:stretch>
        </p:blipFill>
        <p:spPr bwMode="auto">
          <a:xfrm>
            <a:off x="458241" y="3169586"/>
            <a:ext cx="2387039" cy="113214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401265" y="4395904"/>
            <a:ext cx="264731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permanent targets(13m×8m)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 descr="微信图片_20200922091004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3" b="16920"/>
          <a:stretch>
            <a:fillRect/>
          </a:stretch>
        </p:blipFill>
        <p:spPr bwMode="auto">
          <a:xfrm>
            <a:off x="3993103" y="4744832"/>
            <a:ext cx="2387039" cy="1161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/>
          <p:nvPr/>
        </p:nvSpPr>
        <p:spPr>
          <a:xfrm>
            <a:off x="3993023" y="5906748"/>
            <a:ext cx="254444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permanent targets(3m×3m)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123683" y="4374612"/>
            <a:ext cx="182880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GCPs at the site</a:t>
            </a:r>
          </a:p>
        </p:txBody>
      </p:sp>
      <p:pic>
        <p:nvPicPr>
          <p:cNvPr id="30" name="图片 8"/>
          <p:cNvPicPr>
            <a:picLocks noChangeAspect="1"/>
          </p:cNvPicPr>
          <p:nvPr/>
        </p:nvPicPr>
        <p:blipFill>
          <a:blip r:embed="rId8"/>
          <a:srcRect l="38296" t="32037" r="32671" b="45871"/>
          <a:stretch>
            <a:fillRect/>
          </a:stretch>
        </p:blipFill>
        <p:spPr>
          <a:xfrm>
            <a:off x="551103" y="4791818"/>
            <a:ext cx="1402715" cy="1033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矩形 30"/>
          <p:cNvSpPr/>
          <p:nvPr/>
        </p:nvSpPr>
        <p:spPr>
          <a:xfrm>
            <a:off x="885825" y="5811520"/>
            <a:ext cx="264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satellites image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SuperView-1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GSD 0.5m</a:t>
            </a: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2" name="图片 1"/>
          <p:cNvPicPr>
            <a:picLocks noChangeAspect="1"/>
          </p:cNvPicPr>
          <p:nvPr/>
        </p:nvPicPr>
        <p:blipFill>
          <a:blip r:embed="rId9"/>
          <a:srcRect t="13131" b="15657"/>
          <a:stretch>
            <a:fillRect/>
          </a:stretch>
        </p:blipFill>
        <p:spPr>
          <a:xfrm>
            <a:off x="2473270" y="4791212"/>
            <a:ext cx="1315085" cy="10202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21"/>
          <p:cNvSpPr>
            <a:spLocks noChangeArrowheads="1"/>
          </p:cNvSpPr>
          <p:nvPr/>
        </p:nvSpPr>
        <p:spPr bwMode="auto">
          <a:xfrm>
            <a:off x="401812" y="1082195"/>
            <a:ext cx="65101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0066"/>
                </a:solidFill>
              </a:rPr>
              <a:t>Geometric Control Points for HR optical sensors 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pic>
        <p:nvPicPr>
          <p:cNvPr id="54" name="图片 53" descr="移动靶"/>
          <p:cNvPicPr>
            <a:picLocks noChangeAspect="1"/>
          </p:cNvPicPr>
          <p:nvPr/>
        </p:nvPicPr>
        <p:blipFill rotWithShape="1">
          <a:blip r:embed="rId10" cstate="email"/>
          <a:stretch>
            <a:fillRect/>
          </a:stretch>
        </p:blipFill>
        <p:spPr bwMode="auto">
          <a:xfrm>
            <a:off x="6604719" y="4933192"/>
            <a:ext cx="1013729" cy="97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:\包头场宣传册\参考资料\2015.03.31_各位补充\几何靶标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45202" y="4933192"/>
            <a:ext cx="1013729" cy="975732"/>
          </a:xfrm>
          <a:prstGeom prst="rect">
            <a:avLst/>
          </a:prstGeom>
          <a:noFill/>
        </p:spPr>
      </p:pic>
      <p:pic>
        <p:nvPicPr>
          <p:cNvPr id="56" name="图片 55" descr="航空几何检校场_大比例尺_300dpi_0.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38797" y="3148299"/>
            <a:ext cx="2217552" cy="1522156"/>
          </a:xfrm>
          <a:prstGeom prst="rect">
            <a:avLst/>
          </a:prstGeom>
        </p:spPr>
      </p:pic>
      <p:cxnSp>
        <p:nvCxnSpPr>
          <p:cNvPr id="58" name="直接箭头连接符 57"/>
          <p:cNvCxnSpPr/>
          <p:nvPr/>
        </p:nvCxnSpPr>
        <p:spPr>
          <a:xfrm>
            <a:off x="8296666" y="4559128"/>
            <a:ext cx="0" cy="661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H="1">
            <a:off x="7111583" y="3668534"/>
            <a:ext cx="821016" cy="14847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4" name="TextBox 40"/>
          <p:cNvSpPr txBox="1"/>
          <p:nvPr/>
        </p:nvSpPr>
        <p:spPr>
          <a:xfrm>
            <a:off x="9301624" y="5647287"/>
            <a:ext cx="24301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Google Earth image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(from Digital Global, 0.5m)</a:t>
            </a:r>
            <a:endParaRPr kumimoji="1" lang="zh-CN" altLang="en-US" sz="1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9290734" y="3217326"/>
            <a:ext cx="2257085" cy="2429961"/>
            <a:chOff x="4416952" y="1853866"/>
            <a:chExt cx="3845595" cy="413212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54" r="41163"/>
            <a:stretch>
              <a:fillRect/>
            </a:stretch>
          </p:blipFill>
          <p:spPr>
            <a:xfrm>
              <a:off x="4416952" y="1853866"/>
              <a:ext cx="2498943" cy="4132127"/>
            </a:xfrm>
            <a:prstGeom prst="rect">
              <a:avLst/>
            </a:prstGeom>
          </p:spPr>
        </p:pic>
        <p:pic>
          <p:nvPicPr>
            <p:cNvPr id="67" name="Picture 860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3" t="11015" r="8378" b="14716"/>
            <a:stretch>
              <a:fillRect/>
            </a:stretch>
          </p:blipFill>
          <p:spPr bwMode="auto">
            <a:xfrm>
              <a:off x="7245627" y="4232350"/>
              <a:ext cx="1016920" cy="744944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8" name="直接箭头连接符 67"/>
            <p:cNvCxnSpPr>
              <a:endCxn id="67" idx="2"/>
            </p:cNvCxnSpPr>
            <p:nvPr/>
          </p:nvCxnSpPr>
          <p:spPr bwMode="auto">
            <a:xfrm>
              <a:off x="5780887" y="3978597"/>
              <a:ext cx="1464740" cy="62622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>
              <a:endCxn id="70" idx="2"/>
            </p:cNvCxnSpPr>
            <p:nvPr/>
          </p:nvCxnSpPr>
          <p:spPr bwMode="auto">
            <a:xfrm>
              <a:off x="5571337" y="5240659"/>
              <a:ext cx="1674289" cy="25098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70" name="Picture 861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4" t="14878" r="16188" b="24010"/>
            <a:stretch>
              <a:fillRect/>
            </a:stretch>
          </p:blipFill>
          <p:spPr bwMode="auto">
            <a:xfrm>
              <a:off x="7245626" y="5091594"/>
              <a:ext cx="1016921" cy="8001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1" name="直接箭头连接符 70"/>
            <p:cNvCxnSpPr>
              <a:endCxn id="72" idx="2"/>
            </p:cNvCxnSpPr>
            <p:nvPr/>
          </p:nvCxnSpPr>
          <p:spPr bwMode="auto">
            <a:xfrm>
              <a:off x="5897152" y="3467268"/>
              <a:ext cx="1356358" cy="3253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72" name="Picture 86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29082" r="26416" b="31503"/>
            <a:stretch>
              <a:fillRect/>
            </a:stretch>
          </p:blipFill>
          <p:spPr bwMode="auto">
            <a:xfrm>
              <a:off x="7253510" y="3438316"/>
              <a:ext cx="1009036" cy="70866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3" name="直接箭头连接符 72"/>
            <p:cNvCxnSpPr>
              <a:endCxn id="74" idx="2"/>
            </p:cNvCxnSpPr>
            <p:nvPr/>
          </p:nvCxnSpPr>
          <p:spPr bwMode="auto">
            <a:xfrm flipV="1">
              <a:off x="6008485" y="2996622"/>
              <a:ext cx="1237142" cy="1290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74" name="Picture 86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5" t="19171" r="2710" b="19171"/>
            <a:stretch>
              <a:fillRect/>
            </a:stretch>
          </p:blipFill>
          <p:spPr bwMode="auto">
            <a:xfrm>
              <a:off x="7245627" y="2669492"/>
              <a:ext cx="1009035" cy="65426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86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9" t="21894" r="9668" b="21894"/>
            <a:stretch>
              <a:fillRect/>
            </a:stretch>
          </p:blipFill>
          <p:spPr bwMode="auto">
            <a:xfrm>
              <a:off x="7253510" y="1878917"/>
              <a:ext cx="1001152" cy="612899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6" name="直接箭头连接符 75"/>
            <p:cNvCxnSpPr/>
            <p:nvPr/>
          </p:nvCxnSpPr>
          <p:spPr bwMode="auto">
            <a:xfrm flipV="1">
              <a:off x="6024251" y="2183134"/>
              <a:ext cx="1266349" cy="78105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7843520" y="5908675"/>
            <a:ext cx="1148715" cy="606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permanent targets(2m×2m)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515735" y="5910580"/>
            <a:ext cx="1327785" cy="262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zh-CN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simple bases</a:t>
            </a:r>
          </a:p>
        </p:txBody>
      </p:sp>
      <p:sp>
        <p:nvSpPr>
          <p:cNvPr id="9" name="标题 2"/>
          <p:cNvSpPr txBox="1"/>
          <p:nvPr/>
        </p:nvSpPr>
        <p:spPr>
          <a:xfrm>
            <a:off x="294298" y="-61053"/>
            <a:ext cx="8160153" cy="779002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60680" indent="-360680"/>
            <a:r>
              <a:rPr lang="en-US" altLang="zh-CN" sz="3600" b="1" dirty="0">
                <a:solidFill>
                  <a:schemeClr val="bg1"/>
                </a:solidFill>
              </a:rPr>
              <a:t>2.Status of Baotou </a:t>
            </a:r>
            <a:r>
              <a:rPr lang="en-US" altLang="zh-CN" sz="3600" b="1" dirty="0" err="1">
                <a:solidFill>
                  <a:schemeClr val="bg1"/>
                </a:solidFill>
              </a:rPr>
              <a:t>Cal&amp;Val</a:t>
            </a:r>
            <a:r>
              <a:rPr lang="en-US" altLang="zh-CN" sz="3600" b="1" dirty="0">
                <a:solidFill>
                  <a:schemeClr val="bg1"/>
                </a:solidFill>
              </a:rPr>
              <a:t> Site and recent activities</a:t>
            </a: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5604510" y="3174365"/>
            <a:ext cx="1042670" cy="29273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610860" y="3930015"/>
            <a:ext cx="1042035" cy="73152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6C93E04-D19C-86D5-014F-FB9A82311418}"/>
              </a:ext>
            </a:extLst>
          </p:cNvPr>
          <p:cNvCxnSpPr>
            <a:cxnSpLocks/>
          </p:cNvCxnSpPr>
          <p:nvPr/>
        </p:nvCxnSpPr>
        <p:spPr>
          <a:xfrm flipH="1">
            <a:off x="1591078" y="3735659"/>
            <a:ext cx="3242870" cy="1256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78C59E44-0477-3309-BD36-7BEF5A6B03D6}"/>
              </a:ext>
            </a:extLst>
          </p:cNvPr>
          <p:cNvCxnSpPr>
            <a:cxnSpLocks/>
          </p:cNvCxnSpPr>
          <p:nvPr/>
        </p:nvCxnSpPr>
        <p:spPr>
          <a:xfrm flipH="1">
            <a:off x="3149222" y="3753282"/>
            <a:ext cx="2672031" cy="1521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2">
            <a:extLst>
              <a:ext uri="{FF2B5EF4-FFF2-40B4-BE49-F238E27FC236}">
                <a16:creationId xmlns:a16="http://schemas.microsoft.com/office/drawing/2014/main" id="{51281BAA-B595-A279-3E04-80C1B1681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36382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  <p:sp>
        <p:nvSpPr>
          <p:cNvPr id="2" name="矩形 21">
            <a:extLst>
              <a:ext uri="{FF2B5EF4-FFF2-40B4-BE49-F238E27FC236}">
                <a16:creationId xmlns:a16="http://schemas.microsoft.com/office/drawing/2014/main" id="{A599C304-C9CF-2F63-69A4-D8ED3049F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06" y="1097815"/>
            <a:ext cx="3762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 err="1">
                <a:solidFill>
                  <a:srgbClr val="000066"/>
                </a:solidFill>
              </a:rPr>
              <a:t>Cal&amp;Val</a:t>
            </a:r>
            <a:r>
              <a:rPr lang="en-US" altLang="zh-CN" sz="2000" b="1" dirty="0">
                <a:solidFill>
                  <a:srgbClr val="000066"/>
                </a:solidFill>
              </a:rPr>
              <a:t> for SAR satellites 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pic>
        <p:nvPicPr>
          <p:cNvPr id="3" name="内容占位符 15">
            <a:extLst>
              <a:ext uri="{FF2B5EF4-FFF2-40B4-BE49-F238E27FC236}">
                <a16:creationId xmlns:a16="http://schemas.microsoft.com/office/drawing/2014/main" id="{4D1B9A73-177F-57BC-41EB-590AB28F2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3" y="2220072"/>
            <a:ext cx="4183557" cy="17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09447B03-3B22-3B8E-2010-EC89D522A1AA}"/>
              </a:ext>
            </a:extLst>
          </p:cNvPr>
          <p:cNvCxnSpPr/>
          <p:nvPr/>
        </p:nvCxnSpPr>
        <p:spPr bwMode="auto">
          <a:xfrm>
            <a:off x="595681" y="2847575"/>
            <a:ext cx="1783428" cy="1056847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10">
            <a:extLst>
              <a:ext uri="{FF2B5EF4-FFF2-40B4-BE49-F238E27FC236}">
                <a16:creationId xmlns:a16="http://schemas.microsoft.com/office/drawing/2014/main" id="{66EA131A-9747-BD31-0A51-046F10D789F7}"/>
              </a:ext>
            </a:extLst>
          </p:cNvPr>
          <p:cNvSpPr txBox="1"/>
          <p:nvPr/>
        </p:nvSpPr>
        <p:spPr>
          <a:xfrm>
            <a:off x="1136669" y="329636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70m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8278899-0012-7CED-293B-C69D19F8B579}"/>
              </a:ext>
            </a:extLst>
          </p:cNvPr>
          <p:cNvCxnSpPr/>
          <p:nvPr/>
        </p:nvCxnSpPr>
        <p:spPr bwMode="auto">
          <a:xfrm flipH="1">
            <a:off x="2808454" y="2869738"/>
            <a:ext cx="1746193" cy="1122899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7410B5D1-BEF2-7EFE-3785-18DFFF40EB40}"/>
              </a:ext>
            </a:extLst>
          </p:cNvPr>
          <p:cNvSpPr txBox="1"/>
          <p:nvPr/>
        </p:nvSpPr>
        <p:spPr>
          <a:xfrm>
            <a:off x="3943796" y="329636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60m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553FA64-B22F-2273-A7D5-5E777B78DA29}"/>
              </a:ext>
            </a:extLst>
          </p:cNvPr>
          <p:cNvSpPr txBox="1">
            <a:spLocks/>
          </p:cNvSpPr>
          <p:nvPr/>
        </p:nvSpPr>
        <p:spPr>
          <a:xfrm>
            <a:off x="294298" y="1473070"/>
            <a:ext cx="10947111" cy="71664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1145" lvl="1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altLang="zh-CN" sz="1800" b="1" kern="1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 bar-pattern target based on roughness-difference was developed, offering a visual representation of image resolution.</a:t>
            </a:r>
            <a:r>
              <a:rPr lang="zh-CN" altLang="en-US" sz="1800" b="1" kern="1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846D52-33F2-EEB6-BE40-34B3F956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71345" y="4748623"/>
            <a:ext cx="995622" cy="74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FB2561B-468A-4ED3-C70A-926AA650F2F6}"/>
              </a:ext>
            </a:extLst>
          </p:cNvPr>
          <p:cNvGrpSpPr/>
          <p:nvPr/>
        </p:nvGrpSpPr>
        <p:grpSpPr>
          <a:xfrm>
            <a:off x="3974246" y="1842297"/>
            <a:ext cx="7568759" cy="3936707"/>
            <a:chOff x="2221973" y="2039210"/>
            <a:chExt cx="10267490" cy="539365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AEFB051-3034-B1DE-36A4-B47F2D39A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504" y="2330316"/>
              <a:ext cx="3286125" cy="305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88">
              <a:extLst>
                <a:ext uri="{FF2B5EF4-FFF2-40B4-BE49-F238E27FC236}">
                  <a16:creationId xmlns:a16="http://schemas.microsoft.com/office/drawing/2014/main" id="{5DF3534F-68E4-E7C0-25CD-EFE5AC371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4546" y="2039210"/>
              <a:ext cx="4177688" cy="31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1200"/>
                </a:spcBef>
                <a:spcAft>
                  <a:spcPts val="1200"/>
                </a:spcAft>
                <a:buClr>
                  <a:srgbClr val="000066"/>
                </a:buClr>
                <a:buSzPct val="110000"/>
              </a:pPr>
              <a:endParaRPr lang="zh-CN" altLang="en-US" sz="900" b="1" dirty="0">
                <a:solidFill>
                  <a:schemeClr val="bg2"/>
                </a:solidFill>
                <a:latin typeface="+mn-lt"/>
                <a:ea typeface="黑体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C366469E-BAE9-150E-8D3E-3A13534F8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2" t="26754" r="46630" b="29461"/>
            <a:stretch/>
          </p:blipFill>
          <p:spPr bwMode="auto">
            <a:xfrm flipH="1">
              <a:off x="7855725" y="2223430"/>
              <a:ext cx="1934074" cy="16997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27BEFEE-0FC2-A717-25C5-6DC526B55ABC}"/>
                </a:ext>
              </a:extLst>
            </p:cNvPr>
            <p:cNvSpPr/>
            <p:nvPr/>
          </p:nvSpPr>
          <p:spPr>
            <a:xfrm>
              <a:off x="4833256" y="3285474"/>
              <a:ext cx="409571" cy="304802"/>
            </a:xfrm>
            <a:prstGeom prst="rect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black"/>
                </a:solidFill>
                <a:latin typeface="+mn-lt"/>
                <a:ea typeface="宋体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EC15597-BD3A-0D9F-6AD5-7ED272CA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6"/>
            <a:stretch>
              <a:fillRect/>
            </a:stretch>
          </p:blipFill>
          <p:spPr bwMode="auto">
            <a:xfrm>
              <a:off x="10493049" y="2223431"/>
              <a:ext cx="1152000" cy="11006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AC32AF0A-4D5C-695A-CC08-61A64AA6A215}"/>
                </a:ext>
              </a:extLst>
            </p:cNvPr>
            <p:cNvCxnSpPr/>
            <p:nvPr/>
          </p:nvCxnSpPr>
          <p:spPr>
            <a:xfrm flipV="1">
              <a:off x="5242827" y="2223431"/>
              <a:ext cx="2612898" cy="1062043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47B54A4E-C524-3427-8BCA-785F3EA37F63}"/>
                </a:ext>
              </a:extLst>
            </p:cNvPr>
            <p:cNvCxnSpPr/>
            <p:nvPr/>
          </p:nvCxnSpPr>
          <p:spPr>
            <a:xfrm>
              <a:off x="5242923" y="3590276"/>
              <a:ext cx="2612802" cy="331801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95616CC-519D-3551-D64D-7D1D2B62F2BC}"/>
                </a:ext>
              </a:extLst>
            </p:cNvPr>
            <p:cNvSpPr/>
            <p:nvPr/>
          </p:nvSpPr>
          <p:spPr>
            <a:xfrm>
              <a:off x="8634500" y="2294867"/>
              <a:ext cx="481000" cy="522309"/>
            </a:xfrm>
            <a:prstGeom prst="rect">
              <a:avLst/>
            </a:prstGeom>
            <a:noFill/>
            <a:ln w="127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white"/>
                </a:solidFill>
                <a:latin typeface="+mn-lt"/>
                <a:ea typeface="宋体"/>
              </a:endParaRP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4547FCD1-5B0A-64BA-2D44-3CA24FDA6DED}"/>
                </a:ext>
              </a:extLst>
            </p:cNvPr>
            <p:cNvCxnSpPr/>
            <p:nvPr/>
          </p:nvCxnSpPr>
          <p:spPr>
            <a:xfrm>
              <a:off x="8867099" y="2817176"/>
              <a:ext cx="1651131" cy="368674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8E0C20EB-2DD7-5BCB-BC2D-629E7375A66F}"/>
                </a:ext>
              </a:extLst>
            </p:cNvPr>
            <p:cNvCxnSpPr/>
            <p:nvPr/>
          </p:nvCxnSpPr>
          <p:spPr>
            <a:xfrm flipV="1">
              <a:off x="8867101" y="2223430"/>
              <a:ext cx="1625948" cy="71440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pic>
          <p:nvPicPr>
            <p:cNvPr id="26" name="Picture 2" descr="I:\周勇胜\k5副本_点.jpg">
              <a:extLst>
                <a:ext uri="{FF2B5EF4-FFF2-40B4-BE49-F238E27FC236}">
                  <a16:creationId xmlns:a16="http://schemas.microsoft.com/office/drawing/2014/main" id="{B645D346-545A-EF69-FCC9-6F8C7D31C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476978" y="5897046"/>
              <a:ext cx="1364365" cy="1143008"/>
            </a:xfrm>
            <a:prstGeom prst="rect">
              <a:avLst/>
            </a:prstGeom>
            <a:noFill/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296AF10-3583-70CB-D7D7-126B71A07789}"/>
                </a:ext>
              </a:extLst>
            </p:cNvPr>
            <p:cNvSpPr/>
            <p:nvPr/>
          </p:nvSpPr>
          <p:spPr>
            <a:xfrm>
              <a:off x="5135676" y="3722674"/>
              <a:ext cx="357970" cy="214314"/>
            </a:xfrm>
            <a:prstGeom prst="rect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black"/>
                </a:solidFill>
                <a:latin typeface="+mn-lt"/>
                <a:ea typeface="宋体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32A08851-897A-9DB7-03F9-C57197DA00AF}"/>
                </a:ext>
              </a:extLst>
            </p:cNvPr>
            <p:cNvCxnSpPr/>
            <p:nvPr/>
          </p:nvCxnSpPr>
          <p:spPr>
            <a:xfrm>
              <a:off x="5135676" y="3936988"/>
              <a:ext cx="341302" cy="1958984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AD4A1A0-92F8-40B2-0DCF-D8959AD7EFA7}"/>
                </a:ext>
              </a:extLst>
            </p:cNvPr>
            <p:cNvCxnSpPr/>
            <p:nvPr/>
          </p:nvCxnSpPr>
          <p:spPr>
            <a:xfrm>
              <a:off x="5493646" y="3936988"/>
              <a:ext cx="1347697" cy="1958984"/>
            </a:xfrm>
            <a:prstGeom prst="line">
              <a:avLst/>
            </a:prstGeom>
            <a:noFill/>
            <a:ln w="9525" cap="flat" cmpd="sng" algn="ctr">
              <a:solidFill>
                <a:srgbClr val="92D050"/>
              </a:solidFill>
              <a:prstDash val="solid"/>
            </a:ln>
            <a:effectLst/>
          </p:spPr>
        </p:cxnSp>
        <p:sp>
          <p:nvSpPr>
            <p:cNvPr id="30" name="矩形 88">
              <a:extLst>
                <a:ext uri="{FF2B5EF4-FFF2-40B4-BE49-F238E27FC236}">
                  <a16:creationId xmlns:a16="http://schemas.microsoft.com/office/drawing/2014/main" id="{7E946863-67BD-53E8-C7F4-9B95F2E2A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6114" y="3513227"/>
              <a:ext cx="1954216" cy="506019"/>
            </a:xfrm>
            <a:prstGeom prst="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66"/>
                </a:buClr>
                <a:buSzPct val="110000"/>
                <a:buFontTx/>
                <a:buNone/>
                <a:tabLst/>
                <a:defRPr/>
              </a:pP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黑体"/>
                  <a:cs typeface="+mn-cs"/>
                </a:rPr>
                <a:t>The</a:t>
              </a:r>
              <a:r>
                <a:rPr kumimoji="0" lang="en-US" altLang="zh-CN" sz="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仿宋" panose="02010609060101010101" pitchFamily="49" charset="-122"/>
                  <a:cs typeface="+mn-cs"/>
                </a:rPr>
                <a:t> </a:t>
              </a:r>
              <a:r>
                <a:rPr kumimoji="0" lang="en-US" altLang="zh-CN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黑体"/>
                  <a:cs typeface="+mn-cs"/>
                </a:rPr>
                <a:t>“image resolution” is better than 3m.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/>
                <a:cs typeface="+mn-cs"/>
              </a:endParaRPr>
            </a:p>
          </p:txBody>
        </p:sp>
        <p:sp>
          <p:nvSpPr>
            <p:cNvPr id="31" name="等腰三角形 30">
              <a:extLst>
                <a:ext uri="{FF2B5EF4-FFF2-40B4-BE49-F238E27FC236}">
                  <a16:creationId xmlns:a16="http://schemas.microsoft.com/office/drawing/2014/main" id="{AEEF9BC3-4D7A-E19B-365A-E34D0B5B1AC9}"/>
                </a:ext>
              </a:extLst>
            </p:cNvPr>
            <p:cNvSpPr/>
            <p:nvPr/>
          </p:nvSpPr>
          <p:spPr>
            <a:xfrm flipV="1">
              <a:off x="10232934" y="3359526"/>
              <a:ext cx="1672229" cy="144000"/>
            </a:xfrm>
            <a:prstGeom prst="triangle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black"/>
                </a:solidFill>
                <a:latin typeface="+mn-lt"/>
                <a:ea typeface="宋体"/>
              </a:endParaRPr>
            </a:p>
          </p:txBody>
        </p:sp>
        <p:sp>
          <p:nvSpPr>
            <p:cNvPr id="32" name="矩形 88">
              <a:extLst>
                <a:ext uri="{FF2B5EF4-FFF2-40B4-BE49-F238E27FC236}">
                  <a16:creationId xmlns:a16="http://schemas.microsoft.com/office/drawing/2014/main" id="{CED89D63-5895-E252-62D8-EDB434FDC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973" y="7081162"/>
              <a:ext cx="2635489" cy="31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1200"/>
                </a:spcBef>
                <a:spcAft>
                  <a:spcPts val="1200"/>
                </a:spcAft>
                <a:buClr>
                  <a:srgbClr val="000066"/>
                </a:buClr>
                <a:buSzPct val="110000"/>
              </a:pPr>
              <a:r>
                <a:rPr lang="en-US" altLang="zh-CN" sz="900" b="1" dirty="0">
                  <a:solidFill>
                    <a:srgbClr val="000000"/>
                  </a:solidFill>
                  <a:latin typeface="+mn-lt"/>
                  <a:ea typeface="黑体"/>
                </a:rPr>
                <a:t>Corner reflector</a:t>
              </a:r>
              <a:endParaRPr lang="zh-CN" altLang="en-US" sz="900" b="1" dirty="0">
                <a:solidFill>
                  <a:srgbClr val="000000"/>
                </a:solidFill>
                <a:latin typeface="+mn-lt"/>
                <a:ea typeface="黑体"/>
              </a:endParaRPr>
            </a:p>
          </p:txBody>
        </p:sp>
        <p:sp>
          <p:nvSpPr>
            <p:cNvPr id="33" name="矩形 88">
              <a:extLst>
                <a:ext uri="{FF2B5EF4-FFF2-40B4-BE49-F238E27FC236}">
                  <a16:creationId xmlns:a16="http://schemas.microsoft.com/office/drawing/2014/main" id="{AF8ACC66-9EF1-010F-12E0-3F3182F15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891" y="7081162"/>
              <a:ext cx="1286454" cy="31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1200"/>
                </a:spcBef>
                <a:spcAft>
                  <a:spcPts val="1200"/>
                </a:spcAft>
                <a:buClr>
                  <a:srgbClr val="000066"/>
                </a:buClr>
                <a:buSzPct val="110000"/>
              </a:pPr>
              <a:r>
                <a:rPr lang="en-US" altLang="zh-CN" sz="900" b="1" dirty="0">
                  <a:solidFill>
                    <a:srgbClr val="000000"/>
                  </a:solidFill>
                  <a:latin typeface="+mn-lt"/>
                  <a:ea typeface="黑体"/>
                </a:rPr>
                <a:t>SAR image</a:t>
              </a:r>
              <a:endParaRPr lang="zh-CN" altLang="en-US" sz="900" b="1" dirty="0">
                <a:solidFill>
                  <a:srgbClr val="000000"/>
                </a:solidFill>
                <a:latin typeface="+mn-lt"/>
                <a:ea typeface="黑体"/>
              </a:endParaRPr>
            </a:p>
          </p:txBody>
        </p:sp>
        <p:sp>
          <p:nvSpPr>
            <p:cNvPr id="53" name="右箭头 71">
              <a:extLst>
                <a:ext uri="{FF2B5EF4-FFF2-40B4-BE49-F238E27FC236}">
                  <a16:creationId xmlns:a16="http://schemas.microsoft.com/office/drawing/2014/main" id="{A9F887F0-43E5-9635-7280-2DD6F7B5C900}"/>
                </a:ext>
              </a:extLst>
            </p:cNvPr>
            <p:cNvSpPr/>
            <p:nvPr/>
          </p:nvSpPr>
          <p:spPr>
            <a:xfrm>
              <a:off x="5170773" y="6393668"/>
              <a:ext cx="285752" cy="214314"/>
            </a:xfrm>
            <a:prstGeom prst="rightArrow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black"/>
                </a:solidFill>
                <a:latin typeface="+mn-lt"/>
                <a:ea typeface="宋体"/>
              </a:endParaRPr>
            </a:p>
          </p:txBody>
        </p:sp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41AE82D8-D030-C55F-9978-B230646C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3" r="17219"/>
            <a:stretch/>
          </p:blipFill>
          <p:spPr>
            <a:xfrm>
              <a:off x="3708024" y="5895972"/>
              <a:ext cx="1424941" cy="1143570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8D794DB1-9B2E-4F22-8BE6-5EDDE5D3463F}"/>
                </a:ext>
              </a:extLst>
            </p:cNvPr>
            <p:cNvSpPr/>
            <p:nvPr/>
          </p:nvSpPr>
          <p:spPr>
            <a:xfrm>
              <a:off x="9785070" y="4183794"/>
              <a:ext cx="2704393" cy="1075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dirty="0">
                  <a:solidFill>
                    <a:srgbClr val="000000"/>
                  </a:solidFill>
                  <a:latin typeface="+mn-lt"/>
                  <a:ea typeface="黑体"/>
                </a:rPr>
                <a:t>  Nominal resolution: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900" b="1" dirty="0">
                  <a:solidFill>
                    <a:srgbClr val="000000"/>
                  </a:solidFill>
                  <a:latin typeface="+mn-lt"/>
                  <a:ea typeface="黑体"/>
                </a:rPr>
                <a:t>Ground range instrument geometric resolution:1.21m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900" b="1" dirty="0">
                  <a:solidFill>
                    <a:srgbClr val="000000"/>
                  </a:solidFill>
                  <a:latin typeface="+mn-lt"/>
                  <a:ea typeface="黑体"/>
                </a:rPr>
                <a:t>Azimuth instrument geometric resolution: 0.90m</a:t>
              </a:r>
              <a:endParaRPr lang="zh-CN" altLang="en-US" sz="900" b="1" dirty="0">
                <a:solidFill>
                  <a:srgbClr val="000000"/>
                </a:solidFill>
                <a:latin typeface="+mn-lt"/>
                <a:ea typeface="黑体"/>
              </a:endParaRPr>
            </a:p>
          </p:txBody>
        </p:sp>
        <p:pic>
          <p:nvPicPr>
            <p:cNvPr id="67" name="Picture 5">
              <a:extLst>
                <a:ext uri="{FF2B5EF4-FFF2-40B4-BE49-F238E27FC236}">
                  <a16:creationId xmlns:a16="http://schemas.microsoft.com/office/drawing/2014/main" id="{B52571DA-B648-1515-FF8E-1E41C1897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832564" y="5841774"/>
              <a:ext cx="1733997" cy="1448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1A3C33F3-10B0-655D-F23E-4D0311C76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920097" y="5841849"/>
              <a:ext cx="1714850" cy="1448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TextBox 76">
              <a:extLst>
                <a:ext uri="{FF2B5EF4-FFF2-40B4-BE49-F238E27FC236}">
                  <a16:creationId xmlns:a16="http://schemas.microsoft.com/office/drawing/2014/main" id="{ED7E0929-8D1A-6685-590B-DAFE252CB1BF}"/>
                </a:ext>
              </a:extLst>
            </p:cNvPr>
            <p:cNvSpPr txBox="1"/>
            <p:nvPr/>
          </p:nvSpPr>
          <p:spPr>
            <a:xfrm>
              <a:off x="7045052" y="5462276"/>
              <a:ext cx="5338768" cy="463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800" b="1" dirty="0">
                  <a:solidFill>
                    <a:prstClr val="black"/>
                  </a:solidFill>
                  <a:latin typeface="+mn-lt"/>
                  <a:ea typeface="黑体" pitchFamily="49" charset="-122"/>
                  <a:cs typeface="Calibri" panose="020F0502020204030204" pitchFamily="34" charset="0"/>
                </a:rPr>
                <a:t>The resolution assessment results of the seven CRs are consist with each other except CR#7. The image of CR#7 is not a ideal point response image. </a:t>
              </a:r>
              <a:endParaRPr lang="zh-CN" altLang="en-US" sz="800" b="1" dirty="0">
                <a:solidFill>
                  <a:prstClr val="black"/>
                </a:solidFill>
                <a:latin typeface="+mn-lt"/>
                <a:ea typeface="黑体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509AFF07-A3DD-0919-5C9D-F40CBAF02455}"/>
                </a:ext>
              </a:extLst>
            </p:cNvPr>
            <p:cNvSpPr/>
            <p:nvPr/>
          </p:nvSpPr>
          <p:spPr>
            <a:xfrm>
              <a:off x="9556257" y="6427361"/>
              <a:ext cx="694124" cy="316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dirty="0">
                  <a:solidFill>
                    <a:prstClr val="black"/>
                  </a:solidFill>
                  <a:latin typeface="+mn-lt"/>
                  <a:ea typeface="黑体" pitchFamily="49" charset="-122"/>
                  <a:cs typeface="Calibri" panose="020F0502020204030204" pitchFamily="34" charset="0"/>
                </a:rPr>
                <a:t>CR #7</a:t>
              </a:r>
              <a:endParaRPr lang="zh-CN" altLang="en-US" sz="900" b="1" dirty="0">
                <a:solidFill>
                  <a:prstClr val="white"/>
                </a:solidFill>
                <a:latin typeface="+mn-lt"/>
                <a:ea typeface="黑体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9FB040DB-181E-2E49-6F3D-41F427174F8D}"/>
                </a:ext>
              </a:extLst>
            </p:cNvPr>
            <p:cNvSpPr/>
            <p:nvPr/>
          </p:nvSpPr>
          <p:spPr>
            <a:xfrm>
              <a:off x="7605588" y="6427361"/>
              <a:ext cx="694124" cy="316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dirty="0">
                  <a:solidFill>
                    <a:prstClr val="black"/>
                  </a:solidFill>
                  <a:latin typeface="+mn-lt"/>
                  <a:ea typeface="黑体" pitchFamily="49" charset="-122"/>
                  <a:cs typeface="Calibri" panose="020F0502020204030204" pitchFamily="34" charset="0"/>
                </a:rPr>
                <a:t>CR #1</a:t>
              </a:r>
              <a:endParaRPr lang="zh-CN" altLang="en-US" sz="900" b="1" dirty="0">
                <a:solidFill>
                  <a:prstClr val="white"/>
                </a:solidFill>
                <a:latin typeface="+mn-lt"/>
                <a:ea typeface="黑体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416F0C2C-ACA3-A93B-A37E-C370F2050DA6}"/>
                </a:ext>
              </a:extLst>
            </p:cNvPr>
            <p:cNvSpPr/>
            <p:nvPr/>
          </p:nvSpPr>
          <p:spPr bwMode="auto">
            <a:xfrm rot="5400000">
              <a:off x="10647326" y="6165443"/>
              <a:ext cx="171230" cy="479785"/>
            </a:xfrm>
            <a:prstGeom prst="ellipse">
              <a:avLst/>
            </a:prstGeom>
            <a:noFill/>
            <a:ln w="6350" cap="flat" cmpd="sng" algn="ctr">
              <a:solidFill>
                <a:srgbClr val="FF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/>
                <a:cs typeface="+mn-cs"/>
              </a:endParaRPr>
            </a:p>
          </p:txBody>
        </p:sp>
        <p:sp>
          <p:nvSpPr>
            <p:cNvPr id="73" name="右箭头 80">
              <a:extLst>
                <a:ext uri="{FF2B5EF4-FFF2-40B4-BE49-F238E27FC236}">
                  <a16:creationId xmlns:a16="http://schemas.microsoft.com/office/drawing/2014/main" id="{1321C22E-9BA3-7F58-0626-BDD0DF8705FD}"/>
                </a:ext>
              </a:extLst>
            </p:cNvPr>
            <p:cNvSpPr/>
            <p:nvPr/>
          </p:nvSpPr>
          <p:spPr>
            <a:xfrm rot="20229373">
              <a:off x="7018481" y="6186572"/>
              <a:ext cx="534230" cy="211601"/>
            </a:xfrm>
            <a:prstGeom prst="rightArrow">
              <a:avLst/>
            </a:prstGeom>
            <a:solidFill>
              <a:srgbClr val="F79646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00" b="1" kern="0">
                <a:solidFill>
                  <a:prstClr val="black"/>
                </a:solidFill>
                <a:latin typeface="+mn-lt"/>
                <a:ea typeface="宋体"/>
              </a:endParaRP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C3B40744-F281-CE02-ABDF-BB9A0528037B}"/>
                </a:ext>
              </a:extLst>
            </p:cNvPr>
            <p:cNvSpPr/>
            <p:nvPr/>
          </p:nvSpPr>
          <p:spPr>
            <a:xfrm rot="16200000">
              <a:off x="3308630" y="3644608"/>
              <a:ext cx="876748" cy="313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b="1" dirty="0">
                  <a:solidFill>
                    <a:prstClr val="black"/>
                  </a:solidFill>
                  <a:latin typeface="+mn-lt"/>
                  <a:ea typeface="黑体"/>
                </a:rPr>
                <a:t>Azimuth</a:t>
              </a:r>
              <a:endParaRPr lang="zh-CN" altLang="en-US" sz="900" b="1" dirty="0">
                <a:solidFill>
                  <a:prstClr val="black"/>
                </a:solidFill>
                <a:latin typeface="+mn-lt"/>
                <a:ea typeface="黑体"/>
              </a:endParaRPr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5082761C-1474-D41B-458D-D82A98966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667" y="3974892"/>
              <a:ext cx="2566987" cy="153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椭圆 75">
              <a:extLst>
                <a:ext uri="{FF2B5EF4-FFF2-40B4-BE49-F238E27FC236}">
                  <a16:creationId xmlns:a16="http://schemas.microsoft.com/office/drawing/2014/main" id="{3ADFB2BE-9482-5009-33C6-F7683EA9D387}"/>
                </a:ext>
              </a:extLst>
            </p:cNvPr>
            <p:cNvSpPr/>
            <p:nvPr/>
          </p:nvSpPr>
          <p:spPr>
            <a:xfrm>
              <a:off x="9523306" y="3974892"/>
              <a:ext cx="191130" cy="1147907"/>
            </a:xfrm>
            <a:prstGeom prst="ellipse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8EF65756-3F7D-9F79-CB15-80C29CB56C25}"/>
                </a:ext>
              </a:extLst>
            </p:cNvPr>
            <p:cNvSpPr/>
            <p:nvPr/>
          </p:nvSpPr>
          <p:spPr>
            <a:xfrm>
              <a:off x="3804545" y="5371741"/>
              <a:ext cx="3036798" cy="5060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" dirty="0">
                  <a:solidFill>
                    <a:prstClr val="black"/>
                  </a:solidFill>
                  <a:latin typeface="Arial" pitchFamily="34" charset="0"/>
                </a:rPr>
                <a:t>KOMPSAT-5 SAR image on October 22, 2014(HH Polarization)</a:t>
              </a:r>
            </a:p>
          </p:txBody>
        </p:sp>
      </p:grpSp>
      <p:pic>
        <p:nvPicPr>
          <p:cNvPr id="78" name="图片 77">
            <a:extLst>
              <a:ext uri="{FF2B5EF4-FFF2-40B4-BE49-F238E27FC236}">
                <a16:creationId xmlns:a16="http://schemas.microsoft.com/office/drawing/2014/main" id="{05E79C9D-A756-05ED-7801-449FC4516C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015" y="4262300"/>
            <a:ext cx="3216826" cy="1649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9" name="椭圆 78">
            <a:extLst>
              <a:ext uri="{FF2B5EF4-FFF2-40B4-BE49-F238E27FC236}">
                <a16:creationId xmlns:a16="http://schemas.microsoft.com/office/drawing/2014/main" id="{DD878881-183C-FE52-DBD7-1A7B4616B09B}"/>
              </a:ext>
            </a:extLst>
          </p:cNvPr>
          <p:cNvSpPr/>
          <p:nvPr/>
        </p:nvSpPr>
        <p:spPr>
          <a:xfrm>
            <a:off x="2919391" y="4798979"/>
            <a:ext cx="204810" cy="1457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itchFamily="34" charset="0"/>
              <a:ea typeface="黑体" pitchFamily="49" charset="-122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3A959D49-5EB7-85F3-3CAE-4E5BC67ED6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348" y="4074318"/>
            <a:ext cx="3200181" cy="60495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E39DC45-93DE-E2E6-43D0-C0254CF0460D}"/>
              </a:ext>
            </a:extLst>
          </p:cNvPr>
          <p:cNvSpPr txBox="1"/>
          <p:nvPr/>
        </p:nvSpPr>
        <p:spPr>
          <a:xfrm>
            <a:off x="3763529" y="5862983"/>
            <a:ext cx="7887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145" lvl="1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zh-CN" sz="1600" b="1" kern="12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For quickly deploying corner reflectors and avoiding repeated measurement of position information, 15 corner reflector bases were constructed and distributed across the site.</a:t>
            </a:r>
          </a:p>
        </p:txBody>
      </p:sp>
    </p:spTree>
    <p:extLst>
      <p:ext uri="{BB962C8B-B14F-4D97-AF65-F5344CB8AC3E}">
        <p14:creationId xmlns:p14="http://schemas.microsoft.com/office/powerpoint/2010/main" val="373382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9E33CF2-294F-6355-6772-AF1ED7C09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20" y="4050106"/>
            <a:ext cx="4479506" cy="2186092"/>
          </a:xfrm>
          <a:prstGeom prst="rect">
            <a:avLst/>
          </a:prstGeom>
        </p:spPr>
      </p:pic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36706" y="1097815"/>
            <a:ext cx="663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0066"/>
                </a:solidFill>
              </a:rPr>
              <a:t>Capability of atmospheric parameters observation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C8D926C8-020A-10A7-128C-4D2C0349C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ACD973-1C38-7FC4-BAE1-FC4B828AD7ED}"/>
              </a:ext>
            </a:extLst>
          </p:cNvPr>
          <p:cNvSpPr txBox="1"/>
          <p:nvPr/>
        </p:nvSpPr>
        <p:spPr>
          <a:xfrm>
            <a:off x="5543526" y="3379312"/>
            <a:ext cx="3514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en-US" altLang="zh-CN" sz="1600" dirty="0">
                <a:solidFill>
                  <a:srgbClr val="111111"/>
                </a:solidFill>
                <a:latin typeface="Arial" panose="020B0604020202020204" pitchFamily="34" charset="0"/>
              </a:rPr>
              <a:t>Microwave Radiometers (MP-3000A): the temperature and humidity profiles.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rgbClr val="111111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67A199-7250-BABC-1140-709CAE7A3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3406" b="7222"/>
          <a:stretch/>
        </p:blipFill>
        <p:spPr>
          <a:xfrm>
            <a:off x="630512" y="4168026"/>
            <a:ext cx="6596207" cy="177081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CE322B3-B93B-E1B4-985F-89155CC98388}"/>
              </a:ext>
            </a:extLst>
          </p:cNvPr>
          <p:cNvSpPr txBox="1"/>
          <p:nvPr/>
        </p:nvSpPr>
        <p:spPr>
          <a:xfrm>
            <a:off x="1500882" y="6027738"/>
            <a:ext cx="4427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Aerosol Extinction Coefficients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from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LiDAR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B369D3-5540-580D-22C1-54C3FC4366A9}"/>
              </a:ext>
            </a:extLst>
          </p:cNvPr>
          <p:cNvSpPr txBox="1"/>
          <p:nvPr/>
        </p:nvSpPr>
        <p:spPr>
          <a:xfrm>
            <a:off x="7641710" y="6208127"/>
            <a:ext cx="3649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Temperature profile from MP-3000A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962EB7-D1EC-A402-F39C-522A117DC67B}"/>
              </a:ext>
            </a:extLst>
          </p:cNvPr>
          <p:cNvSpPr txBox="1"/>
          <p:nvPr/>
        </p:nvSpPr>
        <p:spPr>
          <a:xfrm>
            <a:off x="317807" y="3450449"/>
            <a:ext cx="28371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en-US" altLang="zh-CN" sz="1400" dirty="0"/>
              <a:t>Two sets of Automated Meteorological Observing System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C8D322-DAB6-2EF2-982E-BB236D0BB189}"/>
              </a:ext>
            </a:extLst>
          </p:cNvPr>
          <p:cNvSpPr txBox="1"/>
          <p:nvPr/>
        </p:nvSpPr>
        <p:spPr>
          <a:xfrm>
            <a:off x="2804057" y="3377392"/>
            <a:ext cx="28202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fr-FR" altLang="zh-CN" sz="1400" dirty="0"/>
              <a:t>Sun Sky Multispectral Photometer (CE318): join</a:t>
            </a:r>
            <a:r>
              <a:rPr lang="en-US" altLang="zh-CN" sz="1400" dirty="0"/>
              <a:t>t</a:t>
            </a:r>
            <a:r>
              <a:rPr lang="fr-FR" altLang="zh-CN" sz="1400" dirty="0"/>
              <a:t>ed in AERONET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47818E-A3D2-DA5E-DC6D-6A5158A504A1}"/>
              </a:ext>
            </a:extLst>
          </p:cNvPr>
          <p:cNvSpPr txBox="1"/>
          <p:nvPr/>
        </p:nvSpPr>
        <p:spPr>
          <a:xfrm>
            <a:off x="8674518" y="3515667"/>
            <a:ext cx="2915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/>
            <a:r>
              <a:rPr lang="en-US" altLang="zh-CN" sz="1600" dirty="0">
                <a:solidFill>
                  <a:srgbClr val="111111"/>
                </a:solidFill>
                <a:latin typeface="Arial" panose="020B0604020202020204" pitchFamily="34" charset="0"/>
              </a:rPr>
              <a:t>Mini Micro Pulse LiDAR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602381D-805B-67ED-3E5A-7E6803AF93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r="21746"/>
          <a:stretch/>
        </p:blipFill>
        <p:spPr bwMode="auto">
          <a:xfrm>
            <a:off x="6303922" y="1484782"/>
            <a:ext cx="1647130" cy="1805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5512777-8440-FB7B-B180-7DAEDA7EFF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64"/>
          <a:stretch/>
        </p:blipFill>
        <p:spPr bwMode="auto">
          <a:xfrm>
            <a:off x="9179132" y="1314162"/>
            <a:ext cx="1699529" cy="2017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7C7517-2A73-F575-1F60-F230BB5505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602" y="1556188"/>
            <a:ext cx="1575987" cy="18942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5453B79-A340-0BA7-E2DE-DB69A06AF0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436" y="1643272"/>
            <a:ext cx="1292125" cy="164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0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1"/>
          <p:cNvSpPr>
            <a:spLocks noChangeArrowheads="1"/>
          </p:cNvSpPr>
          <p:nvPr/>
        </p:nvSpPr>
        <p:spPr bwMode="auto">
          <a:xfrm>
            <a:off x="436706" y="1097815"/>
            <a:ext cx="75344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00066"/>
                </a:solidFill>
              </a:rPr>
              <a:t>Updating of Baotou site Infrastructure for flight campaign</a:t>
            </a:r>
            <a:endParaRPr lang="zh-CN" altLang="en-US" sz="2000" b="1" dirty="0">
              <a:solidFill>
                <a:srgbClr val="000066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FF6D247-505B-6CC2-0DE3-061A9748DEFA}"/>
              </a:ext>
            </a:extLst>
          </p:cNvPr>
          <p:cNvGrpSpPr/>
          <p:nvPr/>
        </p:nvGrpSpPr>
        <p:grpSpPr>
          <a:xfrm>
            <a:off x="2032572" y="2451687"/>
            <a:ext cx="8008322" cy="4030260"/>
            <a:chOff x="5083306" y="4229887"/>
            <a:chExt cx="3136776" cy="2805524"/>
          </a:xfrm>
        </p:grpSpPr>
        <p:pic>
          <p:nvPicPr>
            <p:cNvPr id="4" name="Picture 8" descr="图22(a)_机场跑道">
              <a:extLst>
                <a:ext uri="{FF2B5EF4-FFF2-40B4-BE49-F238E27FC236}">
                  <a16:creationId xmlns:a16="http://schemas.microsoft.com/office/drawing/2014/main" id="{1EB3DB44-10FB-162C-48F6-6BABC3DDE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9609" y="4245238"/>
              <a:ext cx="1554165" cy="112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5" descr="图22(b)_机库">
              <a:extLst>
                <a:ext uri="{FF2B5EF4-FFF2-40B4-BE49-F238E27FC236}">
                  <a16:creationId xmlns:a16="http://schemas.microsoft.com/office/drawing/2014/main" id="{3421C261-65DD-72FF-52E7-70C2FB918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905" y="4229887"/>
              <a:ext cx="1497474" cy="112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EE3F6C5B-3B44-B750-0790-A2A6AF64C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308" y="5329120"/>
              <a:ext cx="1554165" cy="21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rgbClr val="333399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Airstrip</a:t>
              </a:r>
              <a:endParaRPr lang="zh-CN" altLang="zh-CN" kern="0" dirty="0">
                <a:solidFill>
                  <a:srgbClr val="333399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9CFF4386-8CBF-C298-E7A3-676395A75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917" y="5322464"/>
              <a:ext cx="1554165" cy="21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333399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Hangar</a:t>
              </a:r>
              <a:endParaRPr lang="zh-CN" altLang="zh-CN" kern="0" dirty="0">
                <a:solidFill>
                  <a:srgbClr val="333399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8" name="Picture 27" descr="图22(c)_机场跑道卫星图片（摘自Google Earth）">
              <a:extLst>
                <a:ext uri="{FF2B5EF4-FFF2-40B4-BE49-F238E27FC236}">
                  <a16:creationId xmlns:a16="http://schemas.microsoft.com/office/drawing/2014/main" id="{81EAFFD3-7E0B-5E97-416D-CEEAC111F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3306" y="5565161"/>
              <a:ext cx="3123073" cy="111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3">
              <a:extLst>
                <a:ext uri="{FF2B5EF4-FFF2-40B4-BE49-F238E27FC236}">
                  <a16:creationId xmlns:a16="http://schemas.microsoft.com/office/drawing/2014/main" id="{39D4240F-49E4-E4AD-E560-04140D1D4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4393" y="6671190"/>
              <a:ext cx="2723046" cy="364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kern="0" dirty="0">
                  <a:solidFill>
                    <a:srgbClr val="333399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Satellite image over the Airstrip at Baotou site</a:t>
              </a:r>
              <a:endParaRPr lang="zh-CN" altLang="zh-CN" kern="0" dirty="0">
                <a:solidFill>
                  <a:srgbClr val="333399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8E5B152-ED29-3F04-F399-6794C6C39851}"/>
              </a:ext>
            </a:extLst>
          </p:cNvPr>
          <p:cNvSpPr txBox="1"/>
          <p:nvPr/>
        </p:nvSpPr>
        <p:spPr>
          <a:xfrm>
            <a:off x="864623" y="1790140"/>
            <a:ext cx="10754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0100"/>
            <a:r>
              <a:rPr lang="en-US" altLang="zh-CN" sz="1800" b="1" dirty="0"/>
              <a:t>2 km long airstrip and a test hangar in the field, which can easily support UAV flight tests.</a:t>
            </a:r>
          </a:p>
        </p:txBody>
      </p:sp>
      <p:sp>
        <p:nvSpPr>
          <p:cNvPr id="22" name="标题 2">
            <a:extLst>
              <a:ext uri="{FF2B5EF4-FFF2-40B4-BE49-F238E27FC236}">
                <a16:creationId xmlns:a16="http://schemas.microsoft.com/office/drawing/2014/main" id="{385D8C48-7493-9AC9-C9B4-5A32427C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98" y="43877"/>
            <a:ext cx="8160153" cy="779002"/>
          </a:xfrm>
        </p:spPr>
        <p:txBody>
          <a:bodyPr/>
          <a:lstStyle/>
          <a:p>
            <a:pPr marL="360363" indent="-360363"/>
            <a:r>
              <a:rPr lang="en-US" altLang="zh-CN" sz="3600" b="1" dirty="0"/>
              <a:t>2.Status of Baotou </a:t>
            </a:r>
            <a:r>
              <a:rPr lang="en-US" altLang="zh-CN" sz="3600" b="1" dirty="0" err="1"/>
              <a:t>Cal&amp;Val</a:t>
            </a:r>
            <a:r>
              <a:rPr lang="en-US" altLang="zh-CN" sz="3600" b="1" dirty="0"/>
              <a:t> Site and recent activities</a:t>
            </a:r>
          </a:p>
        </p:txBody>
      </p:sp>
    </p:spTree>
    <p:extLst>
      <p:ext uri="{BB962C8B-B14F-4D97-AF65-F5344CB8AC3E}">
        <p14:creationId xmlns:p14="http://schemas.microsoft.com/office/powerpoint/2010/main" val="3009940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87699_3*l_h_f*1_1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5"/>
  <p:tag name="KSO_WM_UNIT_ID" val="diagram20187699_3*l_h_i*1_3_5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20187699_3*l_h_i*1_3_4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87699_3*l_h_a*1_3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87699_3*l_h_f*1_3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5"/>
  <p:tag name="KSO_WM_UNIT_ID" val="diagram20187699_3*l_h_i*1_2_5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87699_3*l_h_i*1_2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87699_3*l_h_a*1_2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87699_3*l_h_f*1_2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5"/>
  <p:tag name="KSO_WM_UNIT_ID" val="diagram20187699_3*l_h_i*1_1_5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87699_3*l_h_i*1_1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87699_3*l_h_a*1_1_1"/>
  <p:tag name="KSO_WM_TEMPLATE_CATEGORY" val="diagram"/>
  <p:tag name="KSO_WM_TEMPLATE_INDEX" val="2018769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5806</TotalTime>
  <Words>2160</Words>
  <Application>Microsoft Office PowerPoint</Application>
  <PresentationFormat>宽屏</PresentationFormat>
  <Paragraphs>316</Paragraphs>
  <Slides>21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Noto Sans Symbols</vt:lpstr>
      <vt:lpstr>黑体</vt:lpstr>
      <vt:lpstr>微软雅黑</vt:lpstr>
      <vt:lpstr>Arial</vt:lpstr>
      <vt:lpstr>Calibri</vt:lpstr>
      <vt:lpstr>Cambria Math</vt:lpstr>
      <vt:lpstr>Courier New</vt:lpstr>
      <vt:lpstr>Times New Roman</vt:lpstr>
      <vt:lpstr>Wingdings</vt:lpstr>
      <vt:lpstr>ceos</vt:lpstr>
      <vt:lpstr>WGCV-52 Agency Report Aerospace Information Research Institute (AIR), Chinese Academy of Sciences (CAS)</vt:lpstr>
      <vt:lpstr>1. Brief introduction of AIR</vt:lpstr>
      <vt:lpstr>2.Status of Baotou Cal&amp;Val Site and recent activities</vt:lpstr>
      <vt:lpstr>2.Status of Baotou Cal&amp;Val Site and recent activities</vt:lpstr>
      <vt:lpstr>2.Status of Baotou Cal&amp;Val Site and recent activities</vt:lpstr>
      <vt:lpstr>PowerPoint 演示文稿</vt:lpstr>
      <vt:lpstr>2.Status of Baotou Cal&amp;Val Site and recent activities</vt:lpstr>
      <vt:lpstr>2.Status of Baotou Cal&amp;Val Site and recent activities</vt:lpstr>
      <vt:lpstr>2.Status of Baotou Cal&amp;Val Site and recent activities</vt:lpstr>
      <vt:lpstr>2.Status of Baotou Cal&amp;Val Site and recent activities</vt:lpstr>
      <vt:lpstr>3. The validation site network for national civil space infrastructure</vt:lpstr>
      <vt:lpstr>3. The validation site network for national civil space infrastructure</vt:lpstr>
      <vt:lpstr>4.1 Optical radiometric calibration based on PICS in Northwest China</vt:lpstr>
      <vt:lpstr>4.1 Optical radiometric calibration based on PICS in Northwest China</vt:lpstr>
      <vt:lpstr>4.1 Optical radiometric calibration based on PICS in Northwest China</vt:lpstr>
      <vt:lpstr>4.2 Infrared sensor radiometric calibration with reanalysis time-series data</vt:lpstr>
      <vt:lpstr>4.2 Infrared sensor radiometric calibration with reanalysis time-series data</vt:lpstr>
      <vt:lpstr>4.3 Cross-calibration of HR optical satellite over RadCalNet sites</vt:lpstr>
      <vt:lpstr>4.3 Cross-calibration of HR optical satellite over RadCalNet sites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WGCV-52 Presentation Template and Guidance</dc:title>
  <dc:creator>MLL</dc:creator>
  <cp:lastModifiedBy>llma@aoe.ac.cn</cp:lastModifiedBy>
  <cp:revision>586</cp:revision>
  <dcterms:modified xsi:type="dcterms:W3CDTF">2023-06-07T14:35:43Z</dcterms:modified>
</cp:coreProperties>
</file>