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7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14"/>
    <p:restoredTop sz="94830"/>
  </p:normalViewPr>
  <p:slideViewPr>
    <p:cSldViewPr snapToGrid="0">
      <p:cViewPr varScale="1">
        <p:scale>
          <a:sx n="117" d="100"/>
          <a:sy n="117" d="100"/>
        </p:scale>
        <p:origin x="10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8544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35063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304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3127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66103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386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2792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189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6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6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016" t="36081" r="11355" b="673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2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3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solidFill>
                  <a:schemeClr val="accent1"/>
                </a:solidFill>
              </a:rPr>
              <a:t>WGCV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GB" b="1">
                <a:solidFill>
                  <a:schemeClr val="accent1"/>
                </a:solidFill>
              </a:rPr>
              <a:t>52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b="1">
                <a:solidFill>
                  <a:schemeClr val="accent1"/>
                </a:solidFill>
              </a:rPr>
              <a:t>5-9 June 2023</a:t>
            </a: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>
              <a:solidFill>
                <a:schemeClr val="accent1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solidFill>
                <a:schemeClr val="accent1"/>
              </a:solidFill>
            </a:endParaRPr>
          </a:p>
        </p:txBody>
      </p:sp>
      <p:sp>
        <p:nvSpPr>
          <p:cNvPr id="29" name="Google Shape;29;p3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4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WGCV-52, 5-9 June 2023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5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5"/>
          <p:cNvPicPr preferRelativeResize="0"/>
          <p:nvPr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5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5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5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0" name="Google Shape;50;p5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WGCV-52, 5-9 June 2023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2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" name="Google Shape;61;p6"/>
          <p:cNvSpPr txBox="1"/>
          <p:nvPr/>
        </p:nvSpPr>
        <p:spPr>
          <a:xfrm>
            <a:off x="-24384" y="6562799"/>
            <a:ext cx="4925568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b="1">
                <a:solidFill>
                  <a:schemeClr val="accent1"/>
                </a:solidFill>
              </a:rPr>
              <a:t>WGCV-52, 5-9 June 2023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7" cstate="hqprint">
            <a:alphaModFix amt="3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834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1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7500" dirty="0"/>
              <a:t>WGCV-52</a:t>
            </a:r>
            <a:endParaRPr sz="7500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GB" sz="4000" i="1" dirty="0"/>
              <a:t>SAR Subgroup Updates</a:t>
            </a:r>
            <a:endParaRPr sz="4000" i="1" dirty="0"/>
          </a:p>
        </p:txBody>
      </p:sp>
      <p:sp>
        <p:nvSpPr>
          <p:cNvPr id="67" name="Google Shape;67;p7"/>
          <p:cNvSpPr/>
          <p:nvPr/>
        </p:nvSpPr>
        <p:spPr>
          <a:xfrm>
            <a:off x="7222284" y="4252682"/>
            <a:ext cx="4832943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200" b="1" dirty="0">
              <a:solidFill>
                <a:schemeClr val="accent1"/>
              </a:solidFill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Bruce Chapman, California Institute of Technology, Jet Propulsion Laboratory</a:t>
            </a:r>
            <a:endParaRPr sz="105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SAR Subgroup Report</a:t>
            </a:r>
            <a:endParaRPr sz="1050" dirty="0"/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</a:rPr>
              <a:t>WGCV-52, ESA/ESRIN, Italy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1" dirty="0">
                <a:solidFill>
                  <a:schemeClr val="accent1"/>
                </a:solidFill>
              </a:rPr>
              <a:t>5th - 9th June 2023</a:t>
            </a:r>
            <a:endParaRPr sz="22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dirty="0"/>
              <a:t>SARCalNet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30B6F-20EC-0462-4B84-B6B971BBD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calibration analysis requirements</a:t>
            </a:r>
          </a:p>
          <a:p>
            <a:pPr lvl="1"/>
            <a:r>
              <a:rPr lang="en-US" dirty="0"/>
              <a:t>Main Author:  Marc </a:t>
            </a:r>
            <a:r>
              <a:rPr lang="en-US" dirty="0" err="1"/>
              <a:t>Thiebold</a:t>
            </a:r>
            <a:endParaRPr lang="en-US" dirty="0"/>
          </a:p>
          <a:p>
            <a:pPr lvl="1"/>
            <a:r>
              <a:rPr lang="en-US" dirty="0"/>
              <a:t>Describes calibration analyses for both natural and artificial targets and allow comparison between sensors</a:t>
            </a:r>
          </a:p>
          <a:p>
            <a:pPr lvl="2"/>
            <a:r>
              <a:rPr lang="en-US" dirty="0"/>
              <a:t>Analysis of the impulse response function</a:t>
            </a:r>
          </a:p>
          <a:p>
            <a:pPr lvl="2"/>
            <a:r>
              <a:rPr lang="en-US" dirty="0"/>
              <a:t>Polarimetric parameters</a:t>
            </a:r>
          </a:p>
          <a:p>
            <a:pPr lvl="2"/>
            <a:r>
              <a:rPr lang="en-US" dirty="0"/>
              <a:t>Antenna patterns</a:t>
            </a:r>
          </a:p>
          <a:p>
            <a:pPr lvl="2"/>
            <a:r>
              <a:rPr lang="en-US" dirty="0"/>
              <a:t>Noise levels</a:t>
            </a:r>
          </a:p>
          <a:p>
            <a:pPr lvl="1"/>
            <a:r>
              <a:rPr lang="en-US" dirty="0"/>
              <a:t>This is a mature document but must be thoroughly reviewed.</a:t>
            </a:r>
          </a:p>
          <a:p>
            <a:pPr lvl="2"/>
            <a:r>
              <a:rPr lang="en-US" dirty="0"/>
              <a:t>Targeting completion before fall meeting.</a:t>
            </a:r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89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AAAD13-FCFC-EBE0-D6CC-D91B9C7ED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Website requirements</a:t>
            </a:r>
          </a:p>
          <a:p>
            <a:pPr lvl="1"/>
            <a:r>
              <a:rPr lang="en-US" dirty="0"/>
              <a:t>Primary author: Paolo </a:t>
            </a:r>
            <a:r>
              <a:rPr lang="en-US" dirty="0" err="1"/>
              <a:t>Castracane</a:t>
            </a:r>
            <a:endParaRPr lang="en-US" dirty="0"/>
          </a:p>
          <a:p>
            <a:pPr lvl="1"/>
            <a:r>
              <a:rPr lang="en-US" dirty="0"/>
              <a:t>This document describes the composition and functionalities of the proposed website such as</a:t>
            </a:r>
          </a:p>
          <a:p>
            <a:pPr lvl="2"/>
            <a:r>
              <a:rPr lang="en-US" dirty="0"/>
              <a:t>A specific webpage for each calibration site</a:t>
            </a:r>
          </a:p>
          <a:p>
            <a:pPr lvl="2"/>
            <a:r>
              <a:rPr lang="en-US" dirty="0"/>
              <a:t>information on adding/discontinuing sites</a:t>
            </a:r>
          </a:p>
          <a:p>
            <a:pPr lvl="2"/>
            <a:r>
              <a:rPr lang="en-US" dirty="0"/>
              <a:t>tools to ingest data</a:t>
            </a:r>
          </a:p>
          <a:p>
            <a:pPr lvl="2"/>
            <a:r>
              <a:rPr lang="en-US" dirty="0"/>
              <a:t>access rules</a:t>
            </a:r>
          </a:p>
          <a:p>
            <a:pPr lvl="2"/>
            <a:r>
              <a:rPr lang="en-US" dirty="0"/>
              <a:t>collecting stats</a:t>
            </a:r>
          </a:p>
          <a:p>
            <a:pPr lvl="1"/>
            <a:r>
              <a:rPr lang="en-US" dirty="0"/>
              <a:t>This document is mature, but needs a final review</a:t>
            </a:r>
          </a:p>
          <a:p>
            <a:pPr lvl="2"/>
            <a:r>
              <a:rPr lang="en-US" dirty="0"/>
              <a:t>Target reviews for this summer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D7EA44-63AB-CFAF-AE43-E2BCA102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SARCalNet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705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EAAAD13-FCFC-EBE0-D6CC-D91B9C7ED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  <a:p>
            <a:pPr lvl="1"/>
            <a:r>
              <a:rPr lang="en-US" dirty="0"/>
              <a:t>Acceptance of the first draft of the requirements documents and other documents by the SAR subgroup membership.</a:t>
            </a:r>
          </a:p>
          <a:p>
            <a:pPr lvl="1"/>
            <a:r>
              <a:rPr lang="en-US" dirty="0"/>
              <a:t>Publish SARCalNet documentation on the subgroup website</a:t>
            </a:r>
          </a:p>
          <a:p>
            <a:pPr lvl="1"/>
            <a:r>
              <a:rPr lang="en-US" dirty="0"/>
              <a:t>Test webpage functionality</a:t>
            </a:r>
          </a:p>
          <a:p>
            <a:pPr lvl="1"/>
            <a:r>
              <a:rPr lang="en-US" dirty="0"/>
              <a:t>Test ingestion of multiple calibration sites</a:t>
            </a:r>
          </a:p>
          <a:p>
            <a:pPr lvl="1"/>
            <a:r>
              <a:rPr lang="en-US" dirty="0"/>
              <a:t>Form working group for SARCalNet</a:t>
            </a:r>
          </a:p>
          <a:p>
            <a:pPr lvl="2"/>
            <a:r>
              <a:rPr lang="en-US" dirty="0"/>
              <a:t>Duties of this group are described in the SARCalNet handbook</a:t>
            </a:r>
          </a:p>
          <a:p>
            <a:pPr lvl="1"/>
            <a:r>
              <a:rPr lang="en-US" dirty="0"/>
              <a:t>Invite community to submit calibration sites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D7EA44-63AB-CFAF-AE43-E2BCA1020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SARCalNet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20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F528007-EC22-CA31-3385-0D6F83E58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SAR Subgroup update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90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8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4312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en-US" sz="2000" b="1" dirty="0"/>
              <a:t>SAR subgroup Update</a:t>
            </a:r>
          </a:p>
          <a:p>
            <a:pPr marL="671512" lvl="1" indent="-214312">
              <a:lnSpc>
                <a:spcPct val="150000"/>
              </a:lnSpc>
              <a:spcBef>
                <a:spcPts val="0"/>
              </a:spcBef>
              <a:buSzPts val="1600"/>
              <a:buFont typeface="Noto Sans Symbols"/>
              <a:buChar char="❖"/>
            </a:pPr>
            <a:r>
              <a:rPr lang="en-US" sz="1600" b="1" dirty="0"/>
              <a:t>FALL 22 meeting</a:t>
            </a:r>
          </a:p>
          <a:p>
            <a:pPr marL="671512" lvl="1" indent="-214312">
              <a:lnSpc>
                <a:spcPct val="150000"/>
              </a:lnSpc>
              <a:spcBef>
                <a:spcPts val="0"/>
              </a:spcBef>
              <a:buSzPts val="1600"/>
              <a:buFont typeface="Noto Sans Symbols"/>
              <a:buChar char="❖"/>
            </a:pPr>
            <a:r>
              <a:rPr lang="en-US" sz="1600" b="1" dirty="0"/>
              <a:t>ARD workshop and CEOS ARD</a:t>
            </a:r>
          </a:p>
          <a:p>
            <a:pPr marL="671512" lvl="1" indent="-214312">
              <a:lnSpc>
                <a:spcPct val="150000"/>
              </a:lnSpc>
              <a:spcBef>
                <a:spcPts val="0"/>
              </a:spcBef>
              <a:buSzPts val="1600"/>
              <a:buFont typeface="Noto Sans Symbols"/>
              <a:buChar char="❖"/>
            </a:pPr>
            <a:r>
              <a:rPr lang="en-US" sz="1600" b="1" dirty="0"/>
              <a:t>Chair nominations</a:t>
            </a:r>
          </a:p>
          <a:p>
            <a:pPr marL="214312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en-US" sz="2000" b="1" dirty="0"/>
              <a:t>SARCALNET update</a:t>
            </a:r>
          </a:p>
          <a:p>
            <a:pPr marL="671512" lvl="1" indent="-214312">
              <a:lnSpc>
                <a:spcPct val="150000"/>
              </a:lnSpc>
              <a:spcBef>
                <a:spcPts val="0"/>
              </a:spcBef>
              <a:buSzPts val="1600"/>
              <a:buFont typeface="Noto Sans Symbols"/>
              <a:buChar char="❖"/>
            </a:pPr>
            <a:r>
              <a:rPr lang="en-US" sz="1600" b="1" dirty="0"/>
              <a:t>Documents</a:t>
            </a:r>
          </a:p>
          <a:p>
            <a:pPr marL="671512" lvl="1" indent="-214312">
              <a:lnSpc>
                <a:spcPct val="150000"/>
              </a:lnSpc>
              <a:spcBef>
                <a:spcPts val="0"/>
              </a:spcBef>
              <a:buSzPts val="1600"/>
              <a:buFont typeface="Noto Sans Symbols"/>
              <a:buChar char="❖"/>
            </a:pPr>
            <a:r>
              <a:rPr lang="en-US" sz="1600" b="1" dirty="0"/>
              <a:t>Implementation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buSzPts val="1600"/>
              <a:buNone/>
            </a:pPr>
            <a:endParaRPr sz="11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74;p8"/>
          <p:cNvSpPr txBox="1">
            <a:spLocks noGrp="1"/>
          </p:cNvSpPr>
          <p:nvPr>
            <p:ph type="title"/>
          </p:nvPr>
        </p:nvSpPr>
        <p:spPr>
          <a:xfrm>
            <a:off x="176050" y="184901"/>
            <a:ext cx="9387000" cy="770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dirty="0"/>
              <a:t>SAR Subgroup update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Slide </a:t>
            </a:r>
            <a:fld id="{00000000-1234-1234-1234-123412341234}" type="slidenum">
              <a:rPr lang="en-GB" sz="14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400" b="1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9"/>
          <p:cNvSpPr txBox="1">
            <a:spLocks noGrp="1"/>
          </p:cNvSpPr>
          <p:nvPr>
            <p:ph type="body" idx="1"/>
          </p:nvPr>
        </p:nvSpPr>
        <p:spPr>
          <a:xfrm>
            <a:off x="46609" y="1746709"/>
            <a:ext cx="4332222" cy="4662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14312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en-US" sz="1600" dirty="0"/>
              <a:t>Hosted by Stephane Cote at CSA HQ,  Montreal, Canada.</a:t>
            </a:r>
          </a:p>
          <a:p>
            <a:pPr marL="214312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en-US" sz="1600" dirty="0"/>
              <a:t>Mostly in person, but some remote participation</a:t>
            </a:r>
          </a:p>
          <a:p>
            <a:pPr marL="214312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en-US" sz="1600" dirty="0"/>
              <a:t>Approximately 40 participants</a:t>
            </a:r>
          </a:p>
          <a:p>
            <a:pPr marL="214312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en-US" sz="1600" dirty="0"/>
              <a:t>One day special session for S1 ARD workshop.</a:t>
            </a:r>
          </a:p>
          <a:p>
            <a:pPr marL="214312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r>
              <a:rPr lang="en-US" sz="1600" dirty="0"/>
              <a:t>Sessions: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en-US" sz="1800" dirty="0"/>
              <a:t>Calibration of ongoing missions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en-US" sz="1800" dirty="0"/>
              <a:t>Calibration of future missions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en-US" sz="1800" dirty="0"/>
              <a:t>Calibration targets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en-US" sz="1800" dirty="0"/>
              <a:t>ARD format and systems</a:t>
            </a:r>
          </a:p>
          <a:p>
            <a:pPr marL="800100" lvl="1" indent="-342900">
              <a:lnSpc>
                <a:spcPct val="100000"/>
              </a:lnSpc>
              <a:spcBef>
                <a:spcPts val="0"/>
              </a:spcBef>
              <a:buSzPts val="1600"/>
              <a:buFont typeface="Wingdings" pitchFamily="2" charset="2"/>
              <a:buChar char="§"/>
            </a:pPr>
            <a:r>
              <a:rPr lang="en-US" sz="1800" dirty="0"/>
              <a:t>SARCalNet</a:t>
            </a:r>
          </a:p>
          <a:p>
            <a:pPr marL="214312" lvl="0" indent="-21431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❖"/>
            </a:pPr>
            <a:endParaRPr lang="en-US" sz="1000" dirty="0"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176050" y="212510"/>
            <a:ext cx="9387000" cy="742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dirty="0"/>
              <a:t>SAR Subgroup update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F5D8DD8-8D56-A9A8-3471-98B01962D12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2991" y="1746709"/>
            <a:ext cx="7772400" cy="473618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0B29AE-DDEF-FE69-7D36-898413D1C387}"/>
              </a:ext>
            </a:extLst>
          </p:cNvPr>
          <p:cNvSpPr txBox="1"/>
          <p:nvPr/>
        </p:nvSpPr>
        <p:spPr>
          <a:xfrm>
            <a:off x="4533138" y="985292"/>
            <a:ext cx="2818638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2800" b="1" dirty="0"/>
              <a:t>Fall 22 meeting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dirty="0"/>
              <a:t>SAR Subgroup update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30B6F-20EC-0462-4B84-B6B971BBD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ARD workshop</a:t>
            </a:r>
          </a:p>
          <a:p>
            <a:pPr lvl="1"/>
            <a:r>
              <a:rPr lang="en-US" dirty="0"/>
              <a:t>Focus was on the development of RTC products from Sentinel-1 data by ESA, NASA, and DLR.</a:t>
            </a:r>
          </a:p>
          <a:p>
            <a:r>
              <a:rPr lang="en-US" dirty="0"/>
              <a:t>CEOS ARD for SAR data</a:t>
            </a:r>
          </a:p>
          <a:p>
            <a:pPr lvl="1"/>
            <a:r>
              <a:rPr lang="en-US" dirty="0"/>
              <a:t>We discussed the addition of an ocean radar backscatter PFS and other topics</a:t>
            </a:r>
          </a:p>
          <a:p>
            <a:pPr lvl="1"/>
            <a:r>
              <a:rPr lang="en-US" dirty="0"/>
              <a:t>After this meeting, the CEOS ARD group continued the discussion</a:t>
            </a:r>
          </a:p>
          <a:p>
            <a:pPr lvl="1"/>
            <a:r>
              <a:rPr lang="en-US" dirty="0"/>
              <a:t>A harmonized SAR PFS is now being developed.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dirty="0"/>
              <a:t>SAR Subgroup update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30B6F-20EC-0462-4B84-B6B971BBD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558533"/>
            <a:ext cx="11495400" cy="4831381"/>
          </a:xfrm>
        </p:spPr>
        <p:txBody>
          <a:bodyPr/>
          <a:lstStyle/>
          <a:p>
            <a:r>
              <a:rPr lang="en-US" dirty="0"/>
              <a:t>Chair Nominations</a:t>
            </a:r>
          </a:p>
          <a:p>
            <a:pPr lvl="1"/>
            <a:r>
              <a:rPr lang="en-US" dirty="0"/>
              <a:t>We have not yet had a meeting or group email exchange to discuss.</a:t>
            </a:r>
          </a:p>
          <a:p>
            <a:pPr marL="533400" lvl="1" indent="0">
              <a:buNone/>
            </a:pPr>
            <a:endParaRPr lang="en-US" dirty="0"/>
          </a:p>
          <a:p>
            <a:r>
              <a:rPr lang="en-US" dirty="0"/>
              <a:t>Next meeting to be hosted by Jens Reimann and Patrick </a:t>
            </a:r>
            <a:r>
              <a:rPr lang="en-US" dirty="0" err="1"/>
              <a:t>Klenk</a:t>
            </a:r>
            <a:r>
              <a:rPr lang="en-US" dirty="0"/>
              <a:t> at DLR in </a:t>
            </a:r>
            <a:r>
              <a:rPr lang="en-US" dirty="0" err="1"/>
              <a:t>Oberpfaffenhofen</a:t>
            </a:r>
            <a:r>
              <a:rPr lang="en-US" dirty="0"/>
              <a:t>, Oct 16-18, 2024.</a:t>
            </a:r>
          </a:p>
          <a:p>
            <a:pPr lvl="1"/>
            <a:r>
              <a:rPr lang="en-US" dirty="0"/>
              <a:t>Abstract submissions are open until July 15.</a:t>
            </a:r>
          </a:p>
          <a:p>
            <a:pPr lvl="1"/>
            <a:endParaRPr lang="en-US" dirty="0"/>
          </a:p>
          <a:p>
            <a:r>
              <a:rPr lang="en-US" dirty="0"/>
              <a:t>WGCV Deliverables</a:t>
            </a:r>
          </a:p>
          <a:p>
            <a:pPr lvl="1"/>
            <a:r>
              <a:rPr lang="en-US" dirty="0"/>
              <a:t>CV-23-02 – SARCalNet: Establishment of initial SARCalNet processes and network initiation</a:t>
            </a:r>
          </a:p>
          <a:p>
            <a:pPr lvl="1"/>
            <a:r>
              <a:rPr lang="en-US" dirty="0"/>
              <a:t>Projected completion in Q1 2024 is on track</a:t>
            </a:r>
          </a:p>
        </p:txBody>
      </p:sp>
    </p:spTree>
    <p:extLst>
      <p:ext uri="{BB962C8B-B14F-4D97-AF65-F5344CB8AC3E}">
        <p14:creationId xmlns:p14="http://schemas.microsoft.com/office/powerpoint/2010/main" val="1995976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dirty="0"/>
              <a:t>SARCalNet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30B6F-20EC-0462-4B84-B6B971BBD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0225" y="1192773"/>
            <a:ext cx="11495400" cy="4961139"/>
          </a:xfrm>
        </p:spPr>
        <p:txBody>
          <a:bodyPr/>
          <a:lstStyle/>
          <a:p>
            <a:r>
              <a:rPr lang="en-US" dirty="0"/>
              <a:t>The SAR subgroup has a small group of about 20 volunteers working on the documents such as defining SARCalNet requirements.</a:t>
            </a:r>
          </a:p>
          <a:p>
            <a:r>
              <a:rPr lang="en-US" dirty="0"/>
              <a:t>Meet via Webex every 6-8 weeks to discuss progress</a:t>
            </a:r>
          </a:p>
          <a:p>
            <a:r>
              <a:rPr lang="en-US" dirty="0"/>
              <a:t>Documents on an ESA </a:t>
            </a:r>
            <a:r>
              <a:rPr lang="en-US" dirty="0" err="1"/>
              <a:t>Sharepoint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SARCalNet Handbook</a:t>
            </a:r>
          </a:p>
          <a:p>
            <a:pPr lvl="1"/>
            <a:r>
              <a:rPr lang="en-US" dirty="0"/>
              <a:t>SARCalNet website requirements</a:t>
            </a:r>
          </a:p>
          <a:p>
            <a:pPr lvl="1"/>
            <a:r>
              <a:rPr lang="en-US" dirty="0"/>
              <a:t>SARCalNet submission template</a:t>
            </a:r>
          </a:p>
          <a:p>
            <a:pPr lvl="1"/>
            <a:r>
              <a:rPr lang="en-US" dirty="0"/>
              <a:t>Requirements:</a:t>
            </a:r>
          </a:p>
          <a:p>
            <a:pPr lvl="2"/>
            <a:r>
              <a:rPr lang="en-US" dirty="0"/>
              <a:t>Requirements for artificial targets</a:t>
            </a:r>
          </a:p>
          <a:p>
            <a:pPr lvl="2"/>
            <a:r>
              <a:rPr lang="en-US" dirty="0"/>
              <a:t>Requirements for natural targets</a:t>
            </a:r>
          </a:p>
          <a:p>
            <a:pPr lvl="2"/>
            <a:r>
              <a:rPr lang="en-US" dirty="0"/>
              <a:t>Requirements for imager calibration analysis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440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dirty="0"/>
              <a:t>SARCalNet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30B6F-20EC-0462-4B84-B6B971BBD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Handbook</a:t>
            </a:r>
          </a:p>
          <a:p>
            <a:pPr lvl="2"/>
            <a:r>
              <a:rPr lang="en-US" dirty="0"/>
              <a:t>Authors:  Muriel Pinheiro, Antonio Valentino, Paolo </a:t>
            </a:r>
            <a:r>
              <a:rPr lang="en-US" dirty="0" err="1"/>
              <a:t>Castracane</a:t>
            </a:r>
            <a:endParaRPr lang="en-US" dirty="0"/>
          </a:p>
          <a:p>
            <a:pPr lvl="2"/>
            <a:r>
              <a:rPr lang="en-US" dirty="0"/>
              <a:t>Describes general information on the SARCalNet initiative including a description of  its organization and of relevant procedures.</a:t>
            </a:r>
          </a:p>
          <a:p>
            <a:pPr lvl="2"/>
            <a:r>
              <a:rPr lang="en-US" dirty="0"/>
              <a:t>We will have to formally create the SARCalNet working group</a:t>
            </a:r>
          </a:p>
          <a:p>
            <a:pPr lvl="2"/>
            <a:r>
              <a:rPr lang="en-US" dirty="0"/>
              <a:t>This document is mature but needs to be carefully reviewed prior to publication</a:t>
            </a:r>
          </a:p>
          <a:p>
            <a:pPr lvl="3"/>
            <a:r>
              <a:rPr lang="en-US" dirty="0"/>
              <a:t>To be undertaken this summer</a:t>
            </a:r>
          </a:p>
        </p:txBody>
      </p:sp>
    </p:spTree>
    <p:extLst>
      <p:ext uri="{BB962C8B-B14F-4D97-AF65-F5344CB8AC3E}">
        <p14:creationId xmlns:p14="http://schemas.microsoft.com/office/powerpoint/2010/main" val="3371847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dirty="0"/>
              <a:t>SARCalNet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30B6F-20EC-0462-4B84-B6B971BBD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Submission templates</a:t>
            </a:r>
          </a:p>
          <a:p>
            <a:pPr lvl="1"/>
            <a:r>
              <a:rPr lang="en-US" dirty="0"/>
              <a:t>The document for artificial targets makes clear what information is required for a reflector array to be a part of SARCalNet, and to simplify the submission/approval process by making a common format.</a:t>
            </a:r>
          </a:p>
          <a:p>
            <a:pPr lvl="1"/>
            <a:r>
              <a:rPr lang="en-US" dirty="0"/>
              <a:t>Separate sections that describes the site, the corner reflectors that make up the array, and the results of each survey of the reflectors.</a:t>
            </a:r>
          </a:p>
          <a:p>
            <a:pPr lvl="1"/>
            <a:r>
              <a:rPr lang="en-US" dirty="0"/>
              <a:t>This document is mature but needs to be carefully reviewed and the data ingestion procedure tested.</a:t>
            </a:r>
          </a:p>
          <a:p>
            <a:pPr lvl="2"/>
            <a:r>
              <a:rPr lang="en-US" dirty="0"/>
              <a:t>Need to coordinate testing with the website team.</a:t>
            </a:r>
          </a:p>
          <a:p>
            <a:pPr lvl="1"/>
            <a:r>
              <a:rPr lang="en-US" dirty="0"/>
              <a:t>There is also a submission template for distributed targets, but this will likely be deferred until after artificial target submissions are fully tested and ready to go.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014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dirty="0"/>
              <a:t>SARCalNet</a:t>
            </a: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30B6F-20EC-0462-4B84-B6B971BBDE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Target requirements</a:t>
            </a:r>
          </a:p>
          <a:p>
            <a:pPr lvl="1"/>
            <a:r>
              <a:rPr lang="en-US" dirty="0"/>
              <a:t>Artificial targets</a:t>
            </a:r>
          </a:p>
          <a:p>
            <a:pPr lvl="2"/>
            <a:r>
              <a:rPr lang="en-US" dirty="0"/>
              <a:t>Main authors: Matt Garthwaite, Shweta Sharma, Jens Reimann</a:t>
            </a:r>
          </a:p>
          <a:p>
            <a:pPr lvl="2"/>
            <a:r>
              <a:rPr lang="en-US" dirty="0"/>
              <a:t>Describes the different calibration objectives for artificial targets, and the constraints on the targets based on those objectives.</a:t>
            </a:r>
          </a:p>
          <a:p>
            <a:pPr lvl="2"/>
            <a:r>
              <a:rPr lang="en-US" dirty="0"/>
              <a:t>This document is still being written.  Need to add active targets and requires some editing.</a:t>
            </a:r>
          </a:p>
          <a:p>
            <a:pPr lvl="2"/>
            <a:r>
              <a:rPr lang="en-US" dirty="0"/>
              <a:t>Hope to complete before Fall 2023 meeting.</a:t>
            </a:r>
          </a:p>
          <a:p>
            <a:pPr lvl="1"/>
            <a:r>
              <a:rPr lang="en-US" dirty="0"/>
              <a:t>Natural targets</a:t>
            </a:r>
          </a:p>
          <a:p>
            <a:pPr lvl="2"/>
            <a:r>
              <a:rPr lang="en-US" dirty="0"/>
              <a:t>Main authors: Patrick </a:t>
            </a:r>
            <a:r>
              <a:rPr lang="en-US" dirty="0" err="1"/>
              <a:t>Klenk</a:t>
            </a:r>
            <a:endParaRPr lang="en-US" dirty="0"/>
          </a:p>
          <a:p>
            <a:pPr lvl="2"/>
            <a:r>
              <a:rPr lang="en-US" dirty="0"/>
              <a:t>Needs further development, contains description of the different types of natural targets for various calibration objectives.</a:t>
            </a:r>
          </a:p>
          <a:p>
            <a:pPr lvl="2"/>
            <a:r>
              <a:rPr lang="en-US" dirty="0"/>
              <a:t>Hope to have a draft ready for review by Fall 2023 meeting.</a:t>
            </a:r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26386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1532</TotalTime>
  <Words>748</Words>
  <Application>Microsoft Macintosh PowerPoint</Application>
  <PresentationFormat>Widescreen</PresentationFormat>
  <Paragraphs>114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Courier New</vt:lpstr>
      <vt:lpstr>Noto Sans Symbols</vt:lpstr>
      <vt:lpstr>Wingdings</vt:lpstr>
      <vt:lpstr>ceos</vt:lpstr>
      <vt:lpstr>WGCV-52 SAR Subgroup Updates</vt:lpstr>
      <vt:lpstr>SAR Subgroup update</vt:lpstr>
      <vt:lpstr>SAR Subgroup update</vt:lpstr>
      <vt:lpstr>SAR Subgroup update</vt:lpstr>
      <vt:lpstr>SAR Subgroup update</vt:lpstr>
      <vt:lpstr>SARCalNet</vt:lpstr>
      <vt:lpstr>SARCalNet</vt:lpstr>
      <vt:lpstr>SARCalNet</vt:lpstr>
      <vt:lpstr>SARCalNet</vt:lpstr>
      <vt:lpstr>SARCalNet</vt:lpstr>
      <vt:lpstr>SARCalNet</vt:lpstr>
      <vt:lpstr>SARCalNet</vt:lpstr>
      <vt:lpstr>SAR Subgroup update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WGCV-52 Presentation Template and Guidance</dc:title>
  <cp:lastModifiedBy>Chapman, Bruce D (US 334F)</cp:lastModifiedBy>
  <cp:revision>8</cp:revision>
  <dcterms:modified xsi:type="dcterms:W3CDTF">2023-06-07T01:06:04Z</dcterms:modified>
</cp:coreProperties>
</file>