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NT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22" Type="http://schemas.openxmlformats.org/officeDocument/2006/relationships/font" Target="fonts/NTR-regular.fntdata"/><Relationship Id="rId10" Type="http://schemas.openxmlformats.org/officeDocument/2006/relationships/slide" Target="slides/slide4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font" Target="fonts/HelveticaNeue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9636023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4f963602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d56a5427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1d56a54271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587bd31e9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587bd31e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587bd31e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2587bd31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500e0d39a_8_1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24500e0d39a_8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587bd31e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587bd31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7e6546b824_0_8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7e6546b824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f9636023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f9636023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500e0d39a_8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g24500e0d39a_8_1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3eb72eb8e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23eb72eb8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5" l="32581" r="8553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6" l="54016" r="11354" t="36080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603250" y="476250"/>
            <a:ext cx="10985500" cy="71658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603250" y="1337413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2" type="body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5988180" y="6540157"/>
            <a:ext cx="209392" cy="187642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89" name="Google Shape;8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3930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bg>
      <p:bgPr>
        <a:solidFill>
          <a:srgbClr val="00346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>
            <p:ph idx="2" type="pic"/>
          </p:nvPr>
        </p:nvSpPr>
        <p:spPr>
          <a:xfrm>
            <a:off x="-98061" y="-4937537"/>
            <a:ext cx="12388124" cy="16517497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-121883" y="-7623"/>
            <a:ext cx="12817239" cy="6873246"/>
          </a:xfrm>
          <a:prstGeom prst="rect">
            <a:avLst/>
          </a:prstGeom>
          <a:solidFill>
            <a:srgbClr val="0580DA">
              <a:alpha val="54117"/>
            </a:srgb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  <a:defRPr sz="58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6000749" y="6542617"/>
            <a:ext cx="184253" cy="1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>
            <p:ph idx="2" type="pic"/>
          </p:nvPr>
        </p:nvSpPr>
        <p:spPr>
          <a:xfrm>
            <a:off x="0" y="-628403"/>
            <a:ext cx="12192001" cy="8114806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5996696" y="6538004"/>
            <a:ext cx="192361" cy="189795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Left - Image Right">
  <p:cSld name="Paragraph Left - Image Righ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>
            <p:ph idx="2" type="pic"/>
          </p:nvPr>
        </p:nvSpPr>
        <p:spPr>
          <a:xfrm>
            <a:off x="3698471" y="631825"/>
            <a:ext cx="8405170" cy="559435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514520" y="6406843"/>
            <a:ext cx="209400" cy="18765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103" name="Google Shape;10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3930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idx="3" type="sldNum"/>
          </p:nvPr>
        </p:nvSpPr>
        <p:spPr>
          <a:xfrm>
            <a:off x="8289008" y="6368738"/>
            <a:ext cx="3674550" cy="24375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Testbed-18 Demo Days |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Left - Photo Right">
  <p:cSld name="Title, Bullets Left - Photo Righ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603250" y="1346330"/>
            <a:ext cx="5036811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07" name="Google Shape;107;p18"/>
          <p:cNvSpPr/>
          <p:nvPr>
            <p:ph idx="2" type="pic"/>
          </p:nvPr>
        </p:nvSpPr>
        <p:spPr>
          <a:xfrm>
            <a:off x="3618374" y="631924"/>
            <a:ext cx="8404798" cy="5594103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603250" y="476250"/>
            <a:ext cx="4889500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/>
        </p:nvSpPr>
        <p:spPr>
          <a:xfrm>
            <a:off x="603250" y="2124252"/>
            <a:ext cx="5036811" cy="380843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One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096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Two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9144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Three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3" marL="12192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Four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4" marL="15240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Five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570949" y="6243224"/>
            <a:ext cx="209392" cy="187643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111" name="Google Shape;11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3930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Right - Photo Left">
  <p:cSld name="Title, Bullets Right - Photo Lef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6517060" y="1346330"/>
            <a:ext cx="5036811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14" name="Google Shape;114;p19"/>
          <p:cNvSpPr/>
          <p:nvPr>
            <p:ph idx="2" type="pic"/>
          </p:nvPr>
        </p:nvSpPr>
        <p:spPr>
          <a:xfrm>
            <a:off x="-1990716" y="631924"/>
            <a:ext cx="8404798" cy="5594103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6517060" y="476250"/>
            <a:ext cx="4889501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/>
        </p:nvSpPr>
        <p:spPr>
          <a:xfrm>
            <a:off x="6517060" y="2124252"/>
            <a:ext cx="5036811" cy="380843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One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096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Two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9144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Three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3" marL="12192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Four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4" marL="15240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Five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6484760" y="6243224"/>
            <a:ext cx="209391" cy="187643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118" name="Google Shape;11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3930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One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6096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Two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9144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Three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3" marL="12192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Four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4" marL="15240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Level Five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5988180" y="6540157"/>
            <a:ext cx="209392" cy="187642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122" name="Google Shape;12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3930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603250" y="1289277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603250" y="212356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5988180" y="6540157"/>
            <a:ext cx="209392" cy="187642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128" name="Google Shape;12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3930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>
            <p:ph idx="2" type="pic"/>
          </p:nvPr>
        </p:nvSpPr>
        <p:spPr>
          <a:xfrm>
            <a:off x="7912100" y="-462591"/>
            <a:ext cx="3679974" cy="4906632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2"/>
          <p:cNvSpPr/>
          <p:nvPr>
            <p:ph idx="3" type="pic"/>
          </p:nvPr>
        </p:nvSpPr>
        <p:spPr>
          <a:xfrm>
            <a:off x="7712766" y="3542986"/>
            <a:ext cx="4078699" cy="2714021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2"/>
          <p:cNvSpPr/>
          <p:nvPr>
            <p:ph idx="4" type="pic"/>
          </p:nvPr>
        </p:nvSpPr>
        <p:spPr>
          <a:xfrm>
            <a:off x="-75523" y="635000"/>
            <a:ext cx="8446496" cy="562185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5969044" y="6484143"/>
            <a:ext cx="247664" cy="243656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3930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5969044" y="6484143"/>
            <a:ext cx="247664" cy="243656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Right Image Left">
  <p:cSld name="Paragraph Right Image Lef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>
            <p:ph idx="2" type="pic"/>
          </p:nvPr>
        </p:nvSpPr>
        <p:spPr>
          <a:xfrm>
            <a:off x="124808" y="631825"/>
            <a:ext cx="6372053" cy="559435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6663777" y="635000"/>
            <a:ext cx="4889500" cy="29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6663777" y="3530288"/>
            <a:ext cx="4889500" cy="2692712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1" sz="2800">
                <a:solidFill>
                  <a:srgbClr val="262626"/>
                </a:solidFill>
              </a:defRPr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11360267" y="6406843"/>
            <a:ext cx="209392" cy="187643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142" name="Google Shape;14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808" y="6223000"/>
            <a:ext cx="10406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ue">
  <p:cSld name="Title Blu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>
            <p:ph idx="2" type="pic"/>
          </p:nvPr>
        </p:nvSpPr>
        <p:spPr>
          <a:xfrm>
            <a:off x="0" y="-628403"/>
            <a:ext cx="12192001" cy="8114806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-121883" y="-7623"/>
            <a:ext cx="12817239" cy="6873246"/>
          </a:xfrm>
          <a:prstGeom prst="rect">
            <a:avLst/>
          </a:prstGeom>
          <a:solidFill>
            <a:srgbClr val="0580DA">
              <a:alpha val="54117"/>
            </a:srgb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  <a:defRPr sz="58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None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3" type="body"/>
          </p:nvPr>
        </p:nvSpPr>
        <p:spPr>
          <a:xfrm>
            <a:off x="603845" y="553069"/>
            <a:ext cx="10984311" cy="31848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800"/>
              <a:buFont typeface="Arial"/>
              <a:buNone/>
              <a:defRPr b="1" sz="1800">
                <a:solidFill>
                  <a:srgbClr val="00B1FF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4" type="body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  <a:defRPr sz="28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  <a:defRPr sz="28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  <a:defRPr sz="28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  <a:defRPr sz="28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TR"/>
              <a:buNone/>
              <a:defRPr sz="28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defRPr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pic>
        <p:nvPicPr>
          <p:cNvPr descr="Image" id="149" name="Google Shape;14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8567" y="820737"/>
            <a:ext cx="4070947" cy="207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6000749" y="6540499"/>
            <a:ext cx="184253" cy="1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Slide">
  <p:cSld name="Mission Slid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.png" id="152" name="Google Shape;15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7144" y="-25577"/>
            <a:ext cx="12766288" cy="6884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4547087" y="592513"/>
            <a:ext cx="4889501" cy="71755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</a:pPr>
            <a:r>
              <a:rPr b="1" i="0" lang="en-GB" sz="4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OGC?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4547087" y="1405425"/>
            <a:ext cx="1784697" cy="75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563426" y="1699092"/>
            <a:ext cx="7132593" cy="64586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hub for thought leadership, innovation, and standards for all things related to location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26"/>
          <p:cNvGrpSpPr/>
          <p:nvPr/>
        </p:nvGrpSpPr>
        <p:grpSpPr>
          <a:xfrm>
            <a:off x="4569883" y="2479895"/>
            <a:ext cx="7470563" cy="1124226"/>
            <a:chOff x="0" y="0"/>
            <a:chExt cx="14941123" cy="2248449"/>
          </a:xfrm>
        </p:grpSpPr>
        <p:sp>
          <p:nvSpPr>
            <p:cNvPr id="157" name="Google Shape;157;p26"/>
            <p:cNvSpPr txBox="1"/>
            <p:nvPr/>
          </p:nvSpPr>
          <p:spPr>
            <a:xfrm>
              <a:off x="0" y="0"/>
              <a:ext cx="14941123" cy="81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Arial"/>
                <a:buNone/>
              </a:pPr>
              <a:r>
                <a:rPr b="1" i="0" lang="en-GB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Our Vision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6"/>
            <p:cNvSpPr txBox="1"/>
            <p:nvPr/>
          </p:nvSpPr>
          <p:spPr>
            <a:xfrm>
              <a:off x="0" y="948007"/>
              <a:ext cx="9058358" cy="130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Building the future of location with community and technology for the good of society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6"/>
          <p:cNvGrpSpPr/>
          <p:nvPr/>
        </p:nvGrpSpPr>
        <p:grpSpPr>
          <a:xfrm>
            <a:off x="4563426" y="3803717"/>
            <a:ext cx="7470563" cy="1124225"/>
            <a:chOff x="0" y="0"/>
            <a:chExt cx="14941123" cy="2248449"/>
          </a:xfrm>
        </p:grpSpPr>
        <p:sp>
          <p:nvSpPr>
            <p:cNvPr id="160" name="Google Shape;160;p26"/>
            <p:cNvSpPr txBox="1"/>
            <p:nvPr/>
          </p:nvSpPr>
          <p:spPr>
            <a:xfrm>
              <a:off x="0" y="0"/>
              <a:ext cx="14941123" cy="81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Arial"/>
                <a:buNone/>
              </a:pPr>
              <a:r>
                <a:rPr b="1" i="0" lang="en-GB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Our Mission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6"/>
            <p:cNvSpPr txBox="1"/>
            <p:nvPr/>
          </p:nvSpPr>
          <p:spPr>
            <a:xfrm>
              <a:off x="0" y="948007"/>
              <a:ext cx="10981607" cy="130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Make location information Findable, Accessible, Interoperable, and Reusable (FAIR)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6"/>
          <p:cNvGrpSpPr/>
          <p:nvPr/>
        </p:nvGrpSpPr>
        <p:grpSpPr>
          <a:xfrm>
            <a:off x="4556968" y="5131784"/>
            <a:ext cx="7470563" cy="1115736"/>
            <a:chOff x="0" y="0"/>
            <a:chExt cx="14941123" cy="2231470"/>
          </a:xfrm>
        </p:grpSpPr>
        <p:sp>
          <p:nvSpPr>
            <p:cNvPr id="163" name="Google Shape;163;p26"/>
            <p:cNvSpPr txBox="1"/>
            <p:nvPr/>
          </p:nvSpPr>
          <p:spPr>
            <a:xfrm>
              <a:off x="0" y="0"/>
              <a:ext cx="14941123" cy="81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Arial"/>
                <a:buNone/>
              </a:pPr>
              <a:r>
                <a:rPr b="1" i="0" lang="en-GB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Our Approach 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6"/>
            <p:cNvSpPr txBox="1"/>
            <p:nvPr/>
          </p:nvSpPr>
          <p:spPr>
            <a:xfrm>
              <a:off x="0" y="931028"/>
              <a:ext cx="14424763" cy="130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proven collaborative and agile process combining consensus-based standards, innovation project, and partnership building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26"/>
          <p:cNvSpPr/>
          <p:nvPr>
            <p:ph idx="2" type="pic"/>
          </p:nvPr>
        </p:nvSpPr>
        <p:spPr>
          <a:xfrm>
            <a:off x="-4127563" y="716397"/>
            <a:ext cx="8446496" cy="5621857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5988180" y="6540157"/>
            <a:ext cx="209392" cy="187642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mbers Slide">
  <p:cSld name="Members Slid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D Mark.png" id="168" name="Google Shape;168;p27"/>
          <p:cNvPicPr preferRelativeResize="0"/>
          <p:nvPr/>
        </p:nvPicPr>
        <p:blipFill rotWithShape="1">
          <a:blip r:embed="rId2">
            <a:alphaModFix amt="28042"/>
          </a:blip>
          <a:srcRect b="0" l="0" r="0" t="0"/>
          <a:stretch/>
        </p:blipFill>
        <p:spPr>
          <a:xfrm>
            <a:off x="142122" y="428154"/>
            <a:ext cx="4495975" cy="44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4676715" y="333924"/>
            <a:ext cx="6485297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</a:pPr>
            <a:r>
              <a:rPr b="1" i="0" lang="en-GB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rPr>
              <a:t>Who Are Our Members?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4676714" y="1146836"/>
            <a:ext cx="1784697" cy="75847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4634197" y="1526189"/>
            <a:ext cx="4889501" cy="38317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Commercial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4634197" y="2062299"/>
            <a:ext cx="3574488" cy="650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Business Development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Competitive Technical Advantage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4634197" y="3129657"/>
            <a:ext cx="4889501" cy="38317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4617975" y="4924129"/>
            <a:ext cx="4889501" cy="38316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Research &amp; Academia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8141474" y="2062299"/>
            <a:ext cx="3079162" cy="650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Global: Brand Exposure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Funding for Innovation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4634197" y="3608189"/>
            <a:ext cx="3574488" cy="1002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Innovation &amp; Market Support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Trusted Advice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Support &amp; Certification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8185989" y="3608189"/>
            <a:ext cx="4347005" cy="650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International Partnerships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Operational Policy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617975" y="5506772"/>
            <a:ext cx="3574488" cy="650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Applied Research Partners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Funding for Innovation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8169767" y="5506772"/>
            <a:ext cx="4347005" cy="650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International Collaboration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Citations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4676714" y="3548085"/>
            <a:ext cx="6630329" cy="23581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4676714" y="1974039"/>
            <a:ext cx="6630329" cy="23581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4676714" y="5395244"/>
            <a:ext cx="6630329" cy="23581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5988180" y="6540157"/>
            <a:ext cx="209400" cy="24375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White">
  <p:cSld name="Statement - Whit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603250" y="2460421"/>
            <a:ext cx="10985500" cy="193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5800"/>
              <a:buFont typeface="Arial"/>
              <a:buNone/>
              <a:defRPr b="1" sz="5800">
                <a:solidFill>
                  <a:srgbClr val="00B1FF"/>
                </a:solidFill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5800"/>
              <a:buFont typeface="Arial"/>
              <a:buNone/>
              <a:defRPr b="1" sz="5800">
                <a:solidFill>
                  <a:srgbClr val="00B1FF"/>
                </a:solidFill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5800"/>
              <a:buFont typeface="Arial"/>
              <a:buNone/>
              <a:defRPr b="1" sz="5800">
                <a:solidFill>
                  <a:srgbClr val="00B1FF"/>
                </a:solidFill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5800"/>
              <a:buFont typeface="Arial"/>
              <a:buNone/>
              <a:defRPr b="1" sz="5800">
                <a:solidFill>
                  <a:srgbClr val="00B1FF"/>
                </a:solidFill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5800"/>
              <a:buFont typeface="Arial"/>
              <a:buNone/>
              <a:defRPr b="1" sz="5800">
                <a:solidFill>
                  <a:srgbClr val="00B1FF"/>
                </a:solidFill>
              </a:defRPr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5988180" y="6540157"/>
            <a:ext cx="209392" cy="187642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Gradient">
  <p:cSld name="Statement - Gradien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.png" id="188" name="Google Shape;18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7144" y="-25577"/>
            <a:ext cx="12766288" cy="68841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603250" y="2460421"/>
            <a:ext cx="10985500" cy="193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  <a:defRPr b="1" sz="5800">
                <a:solidFill>
                  <a:srgbClr val="FFFFFF"/>
                </a:solidFill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  <a:defRPr b="1" sz="5800">
                <a:solidFill>
                  <a:srgbClr val="FFFFFF"/>
                </a:solidFill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  <a:defRPr b="1" sz="5800">
                <a:solidFill>
                  <a:srgbClr val="FFFFFF"/>
                </a:solidFill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  <a:defRPr b="1" sz="5800">
                <a:solidFill>
                  <a:srgbClr val="FFFFFF"/>
                </a:solidFill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  <a:defRPr b="1" sz="5800">
                <a:solidFill>
                  <a:srgbClr val="FFFFFF"/>
                </a:solidFill>
              </a:defRPr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5988180" y="6540157"/>
            <a:ext cx="209392" cy="187642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 - White">
  <p:cSld name="Big Fact - Whit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2500"/>
              <a:buFont typeface="Arial"/>
              <a:buNone/>
              <a:defRPr b="1" sz="12500">
                <a:solidFill>
                  <a:srgbClr val="00B1FF"/>
                </a:solidFill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2500"/>
              <a:buFont typeface="Arial"/>
              <a:buNone/>
              <a:defRPr b="1" sz="12500">
                <a:solidFill>
                  <a:srgbClr val="00B1FF"/>
                </a:solidFill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2500"/>
              <a:buFont typeface="Arial"/>
              <a:buNone/>
              <a:defRPr b="1" sz="12500">
                <a:solidFill>
                  <a:srgbClr val="00B1FF"/>
                </a:solidFill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2500"/>
              <a:buFont typeface="Arial"/>
              <a:buNone/>
              <a:defRPr b="1" sz="12500">
                <a:solidFill>
                  <a:srgbClr val="00B1FF"/>
                </a:solidFill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2500"/>
              <a:buFont typeface="Arial"/>
              <a:buNone/>
              <a:defRPr b="1" sz="12500">
                <a:solidFill>
                  <a:srgbClr val="00B1FF"/>
                </a:solidFill>
              </a:defRPr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2" type="body"/>
          </p:nvPr>
        </p:nvSpPr>
        <p:spPr>
          <a:xfrm>
            <a:off x="603250" y="4130012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5969044" y="6484143"/>
            <a:ext cx="247664" cy="243656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1240413" y="5337727"/>
            <a:ext cx="10074626" cy="31848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1pPr>
            <a:lvl2pPr indent="-298450" lvl="1" marL="914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2" type="body"/>
          </p:nvPr>
        </p:nvSpPr>
        <p:spPr>
          <a:xfrm>
            <a:off x="1240412" y="2469930"/>
            <a:ext cx="9631939" cy="191814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Helvetica Neue"/>
              <a:buNone/>
              <a:defRPr sz="4300">
                <a:solidFill>
                  <a:srgbClr val="00B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Helvetica Neue"/>
              <a:buNone/>
              <a:defRPr sz="4300">
                <a:solidFill>
                  <a:srgbClr val="00B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Helvetica Neue"/>
              <a:buNone/>
              <a:defRPr sz="4300">
                <a:solidFill>
                  <a:srgbClr val="00B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Helvetica Neue"/>
              <a:buNone/>
              <a:defRPr sz="4300">
                <a:solidFill>
                  <a:srgbClr val="00B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Helvetica Neue"/>
              <a:buNone/>
              <a:defRPr sz="4300">
                <a:solidFill>
                  <a:srgbClr val="00B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5969044" y="6484143"/>
            <a:ext cx="247664" cy="243656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2" name="Google Shape;52;p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>
            <p:ph idx="12" type="sldNum"/>
          </p:nvPr>
        </p:nvSpPr>
        <p:spPr>
          <a:xfrm>
            <a:off x="11684000" y="6629400"/>
            <a:ext cx="4065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076" y="924"/>
            <a:ext cx="2682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682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628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>
            <p:ph type="ctrTitle"/>
          </p:nvPr>
        </p:nvSpPr>
        <p:spPr>
          <a:xfrm>
            <a:off x="657345" y="2135011"/>
            <a:ext cx="113328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  <a:defRPr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657345" y="3639009"/>
            <a:ext cx="8115300" cy="29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345" y="313047"/>
            <a:ext cx="3343875" cy="13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657345" y="1685352"/>
            <a:ext cx="37416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Committee on Earth Observation Satellites</a:t>
            </a:r>
            <a:endParaRPr sz="1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2374232" y="163399"/>
            <a:ext cx="7819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28337" y="1600201"/>
            <a:ext cx="11944500" cy="4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/>
            </a:lvl1pPr>
            <a:lvl2pPr indent="-381000" lvl="1" marL="9144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–"/>
              <a:defRPr/>
            </a:lvl2pPr>
            <a:lvl3pPr indent="-381000" lvl="2" marL="13716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/>
            </a:lvl3pPr>
            <a:lvl4pPr indent="-381000" lvl="3" marL="18288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–"/>
              <a:defRPr/>
            </a:lvl4pPr>
            <a:lvl5pPr indent="-381000" lvl="4" marL="22860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Char char="»"/>
              <a:defRPr/>
            </a:lvl5pPr>
            <a:lvl6pPr indent="-381000" lvl="5" marL="2743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84695" y="1"/>
            <a:ext cx="8207305" cy="146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8207311" cy="146278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>
            <p:ph type="title"/>
          </p:nvPr>
        </p:nvSpPr>
        <p:spPr>
          <a:xfrm>
            <a:off x="2374232" y="163399"/>
            <a:ext cx="7819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128337" y="1600201"/>
            <a:ext cx="11944500" cy="4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  <p:sldLayoutId id="214748365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03250" y="476250"/>
            <a:ext cx="10985500" cy="71658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19100" lvl="5" marL="27432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19100" lvl="6" marL="32004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19100" lvl="7" marL="36576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19100" lvl="8" marL="41148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B1FF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5988180" y="6540157"/>
            <a:ext cx="209392" cy="187642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hyperlink" Target="http://ceos.org/ard/index.html#specs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eJvWxIliGaf4D4qBVIStTtfvNxfiJlIe6A8fDuaOFkA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176050" y="175950"/>
            <a:ext cx="906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800"/>
              <a:t>CEOS Analysis Ready Data (CEOS-ARD)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Endorsement: Confirm alternate PoC for CEOS-ARD peer review evaluations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 </a:t>
            </a:r>
            <a:endParaRPr sz="3100"/>
          </a:p>
        </p:txBody>
      </p:sp>
      <p:sp>
        <p:nvSpPr>
          <p:cNvPr id="278" name="Google Shape;278;p41"/>
          <p:cNvSpPr txBox="1"/>
          <p:nvPr>
            <p:ph type="title"/>
          </p:nvPr>
        </p:nvSpPr>
        <p:spPr>
          <a:xfrm>
            <a:off x="402950" y="1455634"/>
            <a:ext cx="9387000" cy="315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GB" sz="2400">
                <a:solidFill>
                  <a:schemeClr val="dk1"/>
                </a:solidFill>
              </a:rPr>
              <a:t>Clement Albinet of ESA</a:t>
            </a:r>
            <a:r>
              <a:rPr lang="en-GB" sz="2400">
                <a:solidFill>
                  <a:schemeClr val="dk1"/>
                </a:solidFill>
              </a:rPr>
              <a:t> has kindly offered to serve as alternate PoC for CEOS-ARD evaluations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Will form WGCV CEOS-ARD peer review team with Medhavy and Peter Harrison (GA)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Redundancy</a:t>
            </a:r>
            <a:r>
              <a:rPr lang="en-GB" sz="2400">
                <a:solidFill>
                  <a:schemeClr val="dk1"/>
                </a:solidFill>
              </a:rPr>
              <a:t> and additional support, acceleration of reviews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WGCV-52 Decision: Endorse Clement’s nomination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rgbClr val="CC0000"/>
              </a:buClr>
              <a:buSzPts val="2400"/>
              <a:buChar char="●"/>
            </a:pPr>
            <a:r>
              <a:rPr lang="en-GB" sz="2400">
                <a:solidFill>
                  <a:srgbClr val="CC0000"/>
                </a:solidFill>
              </a:rPr>
              <a:t>Thank you very much to Clement and ESA !</a:t>
            </a:r>
            <a:endParaRPr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176047" y="11665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Thank you!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Recent updates (OGC ARD SWG, ISO, ARD23 Workshop)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Surface Reflectance ARD Equivalency – CEOS Interoperability Framework 'Pathfinder'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Discussion / Decision: Confirm alternate PoC for CEOS-ARD evaluations</a:t>
            </a:r>
            <a:endParaRPr/>
          </a:p>
        </p:txBody>
      </p:sp>
      <p:sp>
        <p:nvSpPr>
          <p:cNvPr id="209" name="Google Shape;209;p3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2374232" y="163399"/>
            <a:ext cx="7819200" cy="11433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Recent Updates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128337" y="1600201"/>
            <a:ext cx="11944500" cy="4871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OGC ARD Standards Working Group was approved May 3.</a:t>
            </a:r>
            <a:endParaRPr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GB"/>
              <a:t>ISO counterpart approved May 23.</a:t>
            </a:r>
            <a:endParaRPr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GB"/>
              <a:t>OGC ARD SWG will have its next hybrid meeting at the 126th OGC member meeting in Huntsville, Alabama in the first week of June.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ISO has designated the ARD series of standards to be ISO 19176.</a:t>
            </a:r>
            <a:endParaRPr/>
          </a:p>
          <a:p>
            <a:pPr indent="-381000" lvl="2" marL="13716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ISO 19176-1 is the first Part</a:t>
            </a:r>
            <a:endParaRPr/>
          </a:p>
          <a:p>
            <a:pPr indent="-381000" lvl="2" marL="13716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CEOS contacts will follow the ISO 19176 development</a:t>
            </a:r>
            <a:endParaRPr/>
          </a:p>
          <a:p>
            <a:pPr indent="-381000" lvl="2" marL="13716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Additional representation welcome</a:t>
            </a:r>
            <a:endParaRPr/>
          </a:p>
          <a:p>
            <a:pPr indent="-381000" lvl="2" marL="1371600" rtl="0" algn="l">
              <a:spcBef>
                <a:spcPts val="600"/>
              </a:spcBef>
              <a:spcAft>
                <a:spcPts val="600"/>
              </a:spcAft>
              <a:buSzPts val="2400"/>
              <a:buChar char="•"/>
            </a:pPr>
            <a:r>
              <a:rPr lang="en-GB"/>
              <a:t>Getting Part I right will be critical.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603250" y="476250"/>
            <a:ext cx="10985550" cy="7165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300"/>
              <a:buFont typeface="Arial"/>
              <a:buNone/>
            </a:pPr>
            <a:r>
              <a:rPr lang="en-GB"/>
              <a:t>Analysis Ready Data - OGC ARD SWG</a:t>
            </a:r>
            <a:endParaRPr/>
          </a:p>
        </p:txBody>
      </p:sp>
      <p:sp>
        <p:nvSpPr>
          <p:cNvPr id="221" name="Google Shape;221;p35"/>
          <p:cNvSpPr txBox="1"/>
          <p:nvPr>
            <p:ph idx="4294967295" type="sldNum"/>
          </p:nvPr>
        </p:nvSpPr>
        <p:spPr>
          <a:xfrm>
            <a:off x="8327111" y="6368738"/>
            <a:ext cx="2736900" cy="24375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300"/>
              <a:buFont typeface="Arial"/>
              <a:buNone/>
            </a:pPr>
            <a:r>
              <a:rPr lang="en-GB"/>
              <a:t>Testbed-19 Kickoff |  </a:t>
            </a:r>
            <a:endParaRPr b="0" i="0" sz="1300" u="none" cap="none" strike="noStrike">
              <a:solidFill>
                <a:srgbClr val="00B1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670788" y="1369825"/>
            <a:ext cx="10113900" cy="5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GB" sz="2200">
                <a:highlight>
                  <a:srgbClr val="FFFFFF"/>
                </a:highlight>
              </a:rPr>
              <a:t>F</a:t>
            </a:r>
            <a:r>
              <a:rPr b="0" i="0" lang="en-GB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ormal standard development processes of both ISO and OGC</a:t>
            </a:r>
            <a:endParaRPr sz="2200">
              <a:highlight>
                <a:srgbClr val="FFFFFF"/>
              </a:highlight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GB" sz="2200">
                <a:highlight>
                  <a:srgbClr val="FFFFFF"/>
                </a:highlight>
              </a:rPr>
              <a:t>Geospatial ARD standards</a:t>
            </a:r>
            <a:endParaRPr sz="2200">
              <a:highlight>
                <a:srgbClr val="FFFFFF"/>
              </a:highlight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GB" sz="2200">
                <a:highlight>
                  <a:srgbClr val="FFFFFF"/>
                </a:highlight>
              </a:rPr>
              <a:t>Using CEOS Analysis Ready Data as the basis</a:t>
            </a:r>
            <a:endParaRPr sz="2200">
              <a:highlight>
                <a:srgbClr val="FFFFFF"/>
              </a:highlight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GB" sz="2200">
                <a:highlight>
                  <a:srgbClr val="FFFFFF"/>
                </a:highlight>
              </a:rPr>
              <a:t>OGC ARD SWG </a:t>
            </a:r>
            <a:endParaRPr sz="2200">
              <a:highlight>
                <a:srgbClr val="FFFFFF"/>
              </a:highlight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GB" sz="2200">
                <a:highlight>
                  <a:srgbClr val="FFFFFF"/>
                </a:highlight>
              </a:rPr>
              <a:t>I</a:t>
            </a:r>
            <a:r>
              <a:rPr b="0" i="0" lang="en-GB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nitial release of the candidate Standard for review in the first quarter of 2024.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Approved by OGC – 1st official SWG meeting will occur at the June OGC Members Meeting in Huntsville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ISO has designed ARD series of standard to be ISO 19176</a:t>
            </a:r>
            <a:endParaRPr sz="2200"/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ISO 19176-1: Geographic information — Analysis Ready Data — Part 1: Framework and Fundamentals</a:t>
            </a:r>
            <a:endParaRPr sz="2200"/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Two-year development period</a:t>
            </a:r>
            <a:endParaRPr sz="2200"/>
          </a:p>
          <a:p>
            <a:pPr indent="-254000" lvl="0" marL="228600" marR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2200"/>
              <a:buChar char="●"/>
            </a:pPr>
            <a:r>
              <a:rPr lang="en-GB" sz="2200"/>
              <a:t>Expected to be published as an ISO and OGC standard in June  2025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2374232" y="163399"/>
            <a:ext cx="7819200" cy="11433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Recent Updates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128337" y="1600201"/>
            <a:ext cx="11944500" cy="4871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ARD23</a:t>
            </a:r>
            <a:endParaRPr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GB"/>
              <a:t>CEOS-ARD OG and LSI members attended the ARD23 meeting May 16-18.</a:t>
            </a:r>
            <a:endParaRPr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GB"/>
              <a:t>Industry organised ARD and related topic focused meeting. This is a critical engagement opportunity for CEOS-ARD and is a clear example of CEOS working team engagement with New Space.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600"/>
              </a:spcAft>
              <a:buSzPts val="2400"/>
              <a:buChar char="•"/>
            </a:pPr>
            <a:r>
              <a:rPr lang="en-GB"/>
              <a:t>In the margins of ARD23, CEOS-ARD OG and LSI members organised a meeting around the STAC specification, with the aim of better understanding this community specification and its implications for CEOS-ARD discoverability and accessibility and CEOS data in general.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2374232" y="163399"/>
            <a:ext cx="7819200" cy="11433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</a:t>
            </a:r>
            <a:r>
              <a:rPr lang="en-GB">
                <a:solidFill>
                  <a:srgbClr val="CC0000"/>
                </a:solidFill>
              </a:rPr>
              <a:t>+ In-development</a:t>
            </a:r>
            <a:r>
              <a:rPr lang="en-GB"/>
              <a:t> CEOS-ARD Specifications</a:t>
            </a:r>
            <a:endParaRPr/>
          </a:p>
        </p:txBody>
      </p:sp>
      <p:sp>
        <p:nvSpPr>
          <p:cNvPr id="234" name="Google Shape;234;p37"/>
          <p:cNvSpPr txBox="1"/>
          <p:nvPr/>
        </p:nvSpPr>
        <p:spPr>
          <a:xfrm>
            <a:off x="1200882" y="2060210"/>
            <a:ext cx="2913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endParaRPr b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1161925" y="2868100"/>
            <a:ext cx="36792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Optical</a:t>
            </a:r>
            <a:endParaRPr sz="18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Surface Reflectance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Surface Temperature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Nighttime Lights Surface Radiance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LiDAR Terrain and Canopy Top Height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Radar</a:t>
            </a:r>
            <a:endParaRPr sz="18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Normalised Radar Backscatter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Polarimetric Radar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Geocoded Single-Look Complex (GSLC)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Interferometric Radar (INSAR)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7"/>
          <p:cNvSpPr/>
          <p:nvPr/>
        </p:nvSpPr>
        <p:spPr>
          <a:xfrm flipH="1">
            <a:off x="905124" y="1765701"/>
            <a:ext cx="3551100" cy="277500"/>
          </a:xfrm>
          <a:prstGeom prst="parallelogram">
            <a:avLst>
              <a:gd fmla="val 96952" name="adj"/>
            </a:avLst>
          </a:prstGeom>
          <a:solidFill>
            <a:srgbClr val="0B774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  </a:t>
            </a:r>
            <a:endParaRPr sz="1900"/>
          </a:p>
        </p:txBody>
      </p:sp>
      <p:sp>
        <p:nvSpPr>
          <p:cNvPr id="237" name="Google Shape;237;p37"/>
          <p:cNvSpPr/>
          <p:nvPr/>
        </p:nvSpPr>
        <p:spPr>
          <a:xfrm>
            <a:off x="905346" y="2063412"/>
            <a:ext cx="3551100" cy="277500"/>
          </a:xfrm>
          <a:prstGeom prst="parallelogram">
            <a:avLst>
              <a:gd fmla="val 96952" name="adj"/>
            </a:avLst>
          </a:prstGeom>
          <a:solidFill>
            <a:srgbClr val="0856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4508551" y="2060200"/>
            <a:ext cx="3139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Inland and Coastal Waters</a:t>
            </a:r>
            <a:endParaRPr b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4469591" y="2944301"/>
            <a:ext cx="29913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Aquatic Reflectance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7"/>
          <p:cNvSpPr/>
          <p:nvPr/>
        </p:nvSpPr>
        <p:spPr>
          <a:xfrm flipH="1">
            <a:off x="4212784" y="1765701"/>
            <a:ext cx="3551100" cy="277500"/>
          </a:xfrm>
          <a:prstGeom prst="parallelogram">
            <a:avLst>
              <a:gd fmla="val 96952" name="adj"/>
            </a:avLst>
          </a:prstGeom>
          <a:solidFill>
            <a:srgbClr val="29BEC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  </a:t>
            </a:r>
            <a:endParaRPr sz="1900"/>
          </a:p>
        </p:txBody>
      </p:sp>
      <p:sp>
        <p:nvSpPr>
          <p:cNvPr id="241" name="Google Shape;241;p37"/>
          <p:cNvSpPr/>
          <p:nvPr/>
        </p:nvSpPr>
        <p:spPr>
          <a:xfrm>
            <a:off x="4213006" y="2063412"/>
            <a:ext cx="3551100" cy="277500"/>
          </a:xfrm>
          <a:prstGeom prst="parallelogram">
            <a:avLst>
              <a:gd fmla="val 96952" name="adj"/>
            </a:avLst>
          </a:prstGeom>
          <a:solidFill>
            <a:srgbClr val="2198A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7"/>
          <p:cNvSpPr txBox="1"/>
          <p:nvPr/>
        </p:nvSpPr>
        <p:spPr>
          <a:xfrm>
            <a:off x="7821808" y="2058834"/>
            <a:ext cx="2913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Oceans</a:t>
            </a:r>
            <a:endParaRPr b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7782858" y="2942925"/>
            <a:ext cx="29913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Ocean Radar Backscatter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7"/>
          <p:cNvSpPr/>
          <p:nvPr/>
        </p:nvSpPr>
        <p:spPr>
          <a:xfrm flipH="1">
            <a:off x="7526050" y="1764325"/>
            <a:ext cx="3551100" cy="277500"/>
          </a:xfrm>
          <a:prstGeom prst="parallelogram">
            <a:avLst>
              <a:gd fmla="val 96952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  </a:t>
            </a:r>
            <a:endParaRPr sz="1900"/>
          </a:p>
        </p:txBody>
      </p:sp>
      <p:sp>
        <p:nvSpPr>
          <p:cNvPr id="245" name="Google Shape;245;p37"/>
          <p:cNvSpPr/>
          <p:nvPr/>
        </p:nvSpPr>
        <p:spPr>
          <a:xfrm>
            <a:off x="7526272" y="2062036"/>
            <a:ext cx="3551100" cy="277500"/>
          </a:xfrm>
          <a:prstGeom prst="parallelogram">
            <a:avLst>
              <a:gd fmla="val 96952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598" y="3296690"/>
            <a:ext cx="685800" cy="79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088" y="4867707"/>
            <a:ext cx="685800" cy="74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088" y="2878500"/>
            <a:ext cx="685800" cy="79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8675" y="2795350"/>
            <a:ext cx="601150" cy="6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47900" y="2871550"/>
            <a:ext cx="511222" cy="5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5050" y="3859525"/>
            <a:ext cx="6620877" cy="249576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/>
        </p:nvSpPr>
        <p:spPr>
          <a:xfrm>
            <a:off x="7670006" y="6297100"/>
            <a:ext cx="49530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http://ceos.org/ard/index.html#specs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5102" y="3761799"/>
            <a:ext cx="685800" cy="79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13877" y="4558500"/>
            <a:ext cx="685800" cy="79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type="title"/>
          </p:nvPr>
        </p:nvSpPr>
        <p:spPr>
          <a:xfrm>
            <a:off x="2374232" y="163399"/>
            <a:ext cx="7819200" cy="11433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544" y="0"/>
            <a:ext cx="63709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603250" y="476250"/>
            <a:ext cx="10985550" cy="7165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ISO ARD Roadmap</a:t>
            </a:r>
            <a:endParaRPr/>
          </a:p>
        </p:txBody>
      </p:sp>
      <p:sp>
        <p:nvSpPr>
          <p:cNvPr id="266" name="Google Shape;266;p39"/>
          <p:cNvSpPr txBox="1"/>
          <p:nvPr>
            <p:ph idx="2" type="body"/>
          </p:nvPr>
        </p:nvSpPr>
        <p:spPr>
          <a:xfrm>
            <a:off x="603250" y="1385875"/>
            <a:ext cx="10985550" cy="48664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-18415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</a:pPr>
            <a:r>
              <a:t/>
            </a:r>
            <a:endParaRPr/>
          </a:p>
          <a:p>
            <a:pPr indent="-18415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</a:pPr>
            <a:r>
              <a:rPr lang="en-GB"/>
              <a:t>Defining overall structure of ARD series, the common structure and metadata, common preprocess/format/etc requirements</a:t>
            </a:r>
            <a:endParaRPr/>
          </a:p>
          <a:p>
            <a:pPr indent="-18415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</a:pPr>
            <a:r>
              <a:rPr lang="en-GB"/>
              <a:t>Allows other parts to plug in</a:t>
            </a:r>
            <a:endParaRPr/>
          </a:p>
          <a:p>
            <a:pPr indent="-18415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</a:pPr>
            <a:r>
              <a:t/>
            </a:r>
            <a:endParaRPr/>
          </a:p>
          <a:p>
            <a:pPr indent="-184150" lvl="1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</a:pPr>
            <a:r>
              <a:rPr lang="en-GB"/>
              <a:t>Part 2 work will start when part 1 working draft is ready for review (expected one year after part-1 project starts-2024)</a:t>
            </a:r>
            <a:endParaRPr/>
          </a:p>
          <a:p>
            <a:pPr indent="-184150" lvl="1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100"/>
              <a:buChar char="•"/>
            </a:pPr>
            <a:r>
              <a:rPr lang="en-GB"/>
              <a:t>Other parts of the standards can start simultaneously if resources allow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Some open questions in LSI-VC / CEOS-ARD OG</a:t>
            </a:r>
            <a:endParaRPr sz="3100"/>
          </a:p>
        </p:txBody>
      </p:sp>
      <p:sp>
        <p:nvSpPr>
          <p:cNvPr id="272" name="Google Shape;272;p40"/>
          <p:cNvSpPr txBox="1"/>
          <p:nvPr>
            <p:ph type="title"/>
          </p:nvPr>
        </p:nvSpPr>
        <p:spPr>
          <a:xfrm>
            <a:off x="432725" y="1753359"/>
            <a:ext cx="9387000" cy="315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Surface Reflectance ARD Equivalency – CEOS Interoperability Framework 'Pathfinder' 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Versioning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Specification update cadence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CEOS-ARD inheritance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Derived datasets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R</a:t>
            </a:r>
            <a:r>
              <a:rPr lang="en-GB" sz="2400">
                <a:solidFill>
                  <a:schemeClr val="dk1"/>
                </a:solidFill>
              </a:rPr>
              <a:t>eplicas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Discovery, Access and Promotion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STAC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Promoting datasets’ CEOS-ARD compliance on major data mirrors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