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5"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embeddedFontLst>
    <p:embeddedFont>
      <p:font typeface="Tahoma"/>
      <p:regular r:id="rId39"/>
      <p:bold r:id="rId40"/>
    </p:embeddedFont>
    <p:embeddedFont>
      <p:font typeface="Archiv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iFLOUYVMLQPUQ0nPZQ7h3AuTsx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Tahoma-bold.fntdata"/><Relationship Id="rId20" Type="http://schemas.openxmlformats.org/officeDocument/2006/relationships/slide" Target="slides/slide14.xml"/><Relationship Id="rId42" Type="http://schemas.openxmlformats.org/officeDocument/2006/relationships/font" Target="fonts/Archivo-bold.fntdata"/><Relationship Id="rId41" Type="http://schemas.openxmlformats.org/officeDocument/2006/relationships/font" Target="fonts/Archivo-regular.fntdata"/><Relationship Id="rId22" Type="http://schemas.openxmlformats.org/officeDocument/2006/relationships/slide" Target="slides/slide16.xml"/><Relationship Id="rId44" Type="http://schemas.openxmlformats.org/officeDocument/2006/relationships/font" Target="fonts/Archivo-boldItalic.fntdata"/><Relationship Id="rId21" Type="http://schemas.openxmlformats.org/officeDocument/2006/relationships/slide" Target="slides/slide15.xml"/><Relationship Id="rId43" Type="http://schemas.openxmlformats.org/officeDocument/2006/relationships/font" Target="fonts/Archivo-italic.fntdata"/><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Tahoma-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567" name="Google Shape;567;p3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rgbClr val="000000"/>
                </a:solidFill>
                <a:latin typeface="Verdana"/>
                <a:ea typeface="Verdana"/>
                <a:cs typeface="Verdana"/>
                <a:sym typeface="Verdana"/>
              </a:rPr>
              <a:t>‹#›</a:t>
            </a:fld>
            <a:endParaRPr b="0" i="0" sz="11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200"/>
              <a:buFont typeface="Arial"/>
              <a:buNone/>
            </a:pPr>
            <a:r>
              <a:rPr lang="en-GB" sz="1200"/>
              <a:t>TPMs data combined with the data from ESA and Copernicus Sentinel missions, can exploit the synergy between all sources of data to meet the needs of user communities, from different sectors, for a growing range of applications.</a:t>
            </a:r>
            <a:endParaRPr sz="1200"/>
          </a:p>
        </p:txBody>
      </p:sp>
      <p:sp>
        <p:nvSpPr>
          <p:cNvPr id="607" name="Google Shape;607;p3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rgbClr val="000000"/>
                </a:solidFill>
                <a:latin typeface="Verdana"/>
                <a:ea typeface="Verdana"/>
                <a:cs typeface="Verdana"/>
                <a:sym typeface="Verdana"/>
              </a:rPr>
              <a:t>‹#›</a:t>
            </a:fld>
            <a:endParaRPr b="0" i="0" sz="11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6.jpg"/><Relationship Id="rId4" Type="http://schemas.openxmlformats.org/officeDocument/2006/relationships/image" Target="../media/image9.jpg"/><Relationship Id="rId5" Type="http://schemas.openxmlformats.org/officeDocument/2006/relationships/image" Target="../media/image3.png"/><Relationship Id="rId6"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0" Type="http://schemas.openxmlformats.org/officeDocument/2006/relationships/image" Target="../media/image78.png"/><Relationship Id="rId22" Type="http://schemas.openxmlformats.org/officeDocument/2006/relationships/image" Target="../media/image82.png"/><Relationship Id="rId21" Type="http://schemas.openxmlformats.org/officeDocument/2006/relationships/image" Target="../media/image96.png"/><Relationship Id="rId24" Type="http://schemas.openxmlformats.org/officeDocument/2006/relationships/image" Target="../media/image59.png"/><Relationship Id="rId23" Type="http://schemas.openxmlformats.org/officeDocument/2006/relationships/image" Target="../media/image79.png"/><Relationship Id="rId1" Type="http://schemas.openxmlformats.org/officeDocument/2006/relationships/slideMaster" Target="../slideMasters/slideMaster3.xml"/><Relationship Id="rId2" Type="http://schemas.openxmlformats.org/officeDocument/2006/relationships/image" Target="../media/image73.jpg"/><Relationship Id="rId3"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60.png"/><Relationship Id="rId26" Type="http://schemas.openxmlformats.org/officeDocument/2006/relationships/image" Target="../media/image85.png"/><Relationship Id="rId25" Type="http://schemas.openxmlformats.org/officeDocument/2006/relationships/image" Target="../media/image83.png"/><Relationship Id="rId28" Type="http://schemas.openxmlformats.org/officeDocument/2006/relationships/image" Target="../media/image68.png"/><Relationship Id="rId27" Type="http://schemas.openxmlformats.org/officeDocument/2006/relationships/image" Target="../media/image57.pn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64.png"/><Relationship Id="rId8" Type="http://schemas.openxmlformats.org/officeDocument/2006/relationships/image" Target="../media/image67.png"/><Relationship Id="rId11" Type="http://schemas.openxmlformats.org/officeDocument/2006/relationships/image" Target="../media/image70.png"/><Relationship Id="rId10" Type="http://schemas.openxmlformats.org/officeDocument/2006/relationships/image" Target="../media/image74.png"/><Relationship Id="rId13" Type="http://schemas.openxmlformats.org/officeDocument/2006/relationships/image" Target="../media/image80.png"/><Relationship Id="rId12" Type="http://schemas.openxmlformats.org/officeDocument/2006/relationships/image" Target="../media/image77.png"/><Relationship Id="rId15" Type="http://schemas.openxmlformats.org/officeDocument/2006/relationships/image" Target="../media/image86.png"/><Relationship Id="rId14" Type="http://schemas.openxmlformats.org/officeDocument/2006/relationships/image" Target="../media/image89.png"/><Relationship Id="rId17" Type="http://schemas.openxmlformats.org/officeDocument/2006/relationships/image" Target="../media/image81.png"/><Relationship Id="rId16" Type="http://schemas.openxmlformats.org/officeDocument/2006/relationships/image" Target="../media/image87.png"/><Relationship Id="rId19" Type="http://schemas.openxmlformats.org/officeDocument/2006/relationships/image" Target="../media/image101.png"/><Relationship Id="rId18" Type="http://schemas.openxmlformats.org/officeDocument/2006/relationships/image" Target="../media/image7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0" Type="http://schemas.openxmlformats.org/officeDocument/2006/relationships/image" Target="../media/image40.png"/><Relationship Id="rId22" Type="http://schemas.openxmlformats.org/officeDocument/2006/relationships/image" Target="../media/image59.png"/><Relationship Id="rId21" Type="http://schemas.openxmlformats.org/officeDocument/2006/relationships/image" Target="../media/image53.png"/><Relationship Id="rId24" Type="http://schemas.openxmlformats.org/officeDocument/2006/relationships/image" Target="../media/image69.png"/><Relationship Id="rId23" Type="http://schemas.openxmlformats.org/officeDocument/2006/relationships/image" Target="../media/image60.png"/><Relationship Id="rId1" Type="http://schemas.openxmlformats.org/officeDocument/2006/relationships/slideMaster" Target="../slideMasters/slideMaster3.xml"/><Relationship Id="rId2" Type="http://schemas.openxmlformats.org/officeDocument/2006/relationships/image" Target="../media/image42.jpg"/><Relationship Id="rId3" Type="http://schemas.openxmlformats.org/officeDocument/2006/relationships/image" Target="../media/image46.jpg"/><Relationship Id="rId4" Type="http://schemas.openxmlformats.org/officeDocument/2006/relationships/image" Target="../media/image32.png"/><Relationship Id="rId9" Type="http://schemas.openxmlformats.org/officeDocument/2006/relationships/image" Target="../media/image36.png"/><Relationship Id="rId26" Type="http://schemas.openxmlformats.org/officeDocument/2006/relationships/image" Target="../media/image54.png"/><Relationship Id="rId25" Type="http://schemas.openxmlformats.org/officeDocument/2006/relationships/image" Target="../media/image52.png"/><Relationship Id="rId28" Type="http://schemas.openxmlformats.org/officeDocument/2006/relationships/image" Target="../media/image55.png"/><Relationship Id="rId27" Type="http://schemas.openxmlformats.org/officeDocument/2006/relationships/image" Target="../media/image57.png"/><Relationship Id="rId5" Type="http://schemas.openxmlformats.org/officeDocument/2006/relationships/image" Target="../media/image48.png"/><Relationship Id="rId6" Type="http://schemas.openxmlformats.org/officeDocument/2006/relationships/image" Target="../media/image12.png"/><Relationship Id="rId29" Type="http://schemas.openxmlformats.org/officeDocument/2006/relationships/image" Target="../media/image62.png"/><Relationship Id="rId7" Type="http://schemas.openxmlformats.org/officeDocument/2006/relationships/image" Target="../media/image34.png"/><Relationship Id="rId8" Type="http://schemas.openxmlformats.org/officeDocument/2006/relationships/image" Target="../media/image35.png"/><Relationship Id="rId31" Type="http://schemas.openxmlformats.org/officeDocument/2006/relationships/image" Target="../media/image68.png"/><Relationship Id="rId30" Type="http://schemas.openxmlformats.org/officeDocument/2006/relationships/image" Target="../media/image58.png"/><Relationship Id="rId11" Type="http://schemas.openxmlformats.org/officeDocument/2006/relationships/image" Target="../media/image13.png"/><Relationship Id="rId10" Type="http://schemas.openxmlformats.org/officeDocument/2006/relationships/image" Target="../media/image39.png"/><Relationship Id="rId13" Type="http://schemas.openxmlformats.org/officeDocument/2006/relationships/image" Target="../media/image37.png"/><Relationship Id="rId12" Type="http://schemas.openxmlformats.org/officeDocument/2006/relationships/image" Target="../media/image51.png"/><Relationship Id="rId15" Type="http://schemas.openxmlformats.org/officeDocument/2006/relationships/image" Target="../media/image45.png"/><Relationship Id="rId14" Type="http://schemas.openxmlformats.org/officeDocument/2006/relationships/image" Target="../media/image49.png"/><Relationship Id="rId17" Type="http://schemas.openxmlformats.org/officeDocument/2006/relationships/image" Target="../media/image63.png"/><Relationship Id="rId16" Type="http://schemas.openxmlformats.org/officeDocument/2006/relationships/image" Target="../media/image50.png"/><Relationship Id="rId19" Type="http://schemas.openxmlformats.org/officeDocument/2006/relationships/image" Target="../media/image61.png"/><Relationship Id="rId18" Type="http://schemas.openxmlformats.org/officeDocument/2006/relationships/image" Target="../media/image4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7"/>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0" name="Google Shape;20;p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57" name="Shape 157"/>
        <p:cNvGrpSpPr/>
        <p:nvPr/>
      </p:nvGrpSpPr>
      <p:grpSpPr>
        <a:xfrm>
          <a:off x="0" y="0"/>
          <a:ext cx="0" cy="0"/>
          <a:chOff x="0" y="0"/>
          <a:chExt cx="0" cy="0"/>
        </a:xfrm>
      </p:grpSpPr>
      <p:sp>
        <p:nvSpPr>
          <p:cNvPr id="158" name="Google Shape;158;p47"/>
          <p:cNvSpPr txBox="1"/>
          <p:nvPr>
            <p:ph idx="1" type="subTitle"/>
          </p:nvPr>
        </p:nvSpPr>
        <p:spPr>
          <a:xfrm>
            <a:off x="819148" y="3886201"/>
            <a:ext cx="10598400" cy="531812"/>
          </a:xfrm>
          <a:prstGeom prst="rect">
            <a:avLst/>
          </a:prstGeom>
          <a:noFill/>
          <a:ln>
            <a:noFill/>
          </a:ln>
        </p:spPr>
        <p:txBody>
          <a:bodyPr anchorCtr="0" anchor="t" bIns="45700" lIns="91425" spcFirstLastPara="1" rIns="91425" wrap="square" tIns="45700">
            <a:spAutoFit/>
          </a:bodyPr>
          <a:lstStyle>
            <a:lvl1pPr lvl="0" algn="l">
              <a:lnSpc>
                <a:spcPct val="119000"/>
              </a:lnSpc>
              <a:spcBef>
                <a:spcPts val="480"/>
              </a:spcBef>
              <a:spcAft>
                <a:spcPts val="0"/>
              </a:spcAft>
              <a:buSzPts val="2400"/>
              <a:buFont typeface="Verdana"/>
              <a:buNone/>
              <a:defRPr sz="2400"/>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p:txBody>
      </p:sp>
      <p:sp>
        <p:nvSpPr>
          <p:cNvPr id="159" name="Google Shape;159;p47"/>
          <p:cNvSpPr txBox="1"/>
          <p:nvPr>
            <p:ph type="ctrTitle"/>
          </p:nvPr>
        </p:nvSpPr>
        <p:spPr>
          <a:xfrm>
            <a:off x="783168" y="2490151"/>
            <a:ext cx="10596033" cy="748988"/>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sz="4267">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47"/>
          <p:cNvSpPr txBox="1"/>
          <p:nvPr/>
        </p:nvSpPr>
        <p:spPr>
          <a:xfrm>
            <a:off x="842433" y="6429377"/>
            <a:ext cx="6688667" cy="256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067" u="none" cap="none" strike="noStrike">
              <a:solidFill>
                <a:srgbClr val="000000"/>
              </a:solidFill>
              <a:latin typeface="Arial"/>
              <a:ea typeface="Arial"/>
              <a:cs typeface="Arial"/>
              <a:sym typeface="Arial"/>
            </a:endParaRPr>
          </a:p>
        </p:txBody>
      </p:sp>
      <p:pic>
        <p:nvPicPr>
          <p:cNvPr descr="16950723446_e7d8e1bfb9_o.jpg" id="161" name="Google Shape;161;p47"/>
          <p:cNvPicPr preferRelativeResize="0"/>
          <p:nvPr/>
        </p:nvPicPr>
        <p:blipFill rotWithShape="1">
          <a:blip r:embed="rId2">
            <a:alphaModFix/>
          </a:blip>
          <a:srcRect b="48266" l="28852" r="0" t="0"/>
          <a:stretch/>
        </p:blipFill>
        <p:spPr>
          <a:xfrm rot="5400000">
            <a:off x="2667000" y="-2666999"/>
            <a:ext cx="6858001" cy="12192001"/>
          </a:xfrm>
          <a:prstGeom prst="rect">
            <a:avLst/>
          </a:prstGeom>
          <a:noFill/>
          <a:ln>
            <a:noFill/>
          </a:ln>
        </p:spPr>
      </p:pic>
      <p:pic>
        <p:nvPicPr>
          <p:cNvPr id="162" name="Google Shape;162;p47"/>
          <p:cNvPicPr preferRelativeResize="0"/>
          <p:nvPr/>
        </p:nvPicPr>
        <p:blipFill rotWithShape="1">
          <a:blip r:embed="rId3">
            <a:alphaModFix/>
          </a:blip>
          <a:srcRect b="28613" l="0" r="0" t="-2"/>
          <a:stretch/>
        </p:blipFill>
        <p:spPr>
          <a:xfrm>
            <a:off x="10383890" y="208265"/>
            <a:ext cx="1613941" cy="624000"/>
          </a:xfrm>
          <a:prstGeom prst="rect">
            <a:avLst/>
          </a:prstGeom>
          <a:noFill/>
          <a:ln>
            <a:noFill/>
          </a:ln>
        </p:spPr>
      </p:pic>
      <p:sp>
        <p:nvSpPr>
          <p:cNvPr id="163" name="Google Shape;163;p47"/>
          <p:cNvSpPr txBox="1"/>
          <p:nvPr/>
        </p:nvSpPr>
        <p:spPr>
          <a:xfrm>
            <a:off x="217099" y="6124764"/>
            <a:ext cx="6688667" cy="256545"/>
          </a:xfrm>
          <a:prstGeom prst="rect">
            <a:avLst/>
          </a:prstGeom>
          <a:noFill/>
          <a:ln>
            <a:noFill/>
          </a:ln>
        </p:spPr>
        <p:txBody>
          <a:bodyPr anchorCtr="0" anchor="b" bIns="45700" lIns="0" spcFirstLastPara="1" rIns="91425" wrap="square" tIns="45700">
            <a:spAutoFit/>
          </a:bodyPr>
          <a:lstStyle/>
          <a:p>
            <a:pPr indent="0" lvl="0" marL="0" marR="0" rtl="0" algn="l">
              <a:lnSpc>
                <a:spcPct val="100000"/>
              </a:lnSpc>
              <a:spcBef>
                <a:spcPts val="0"/>
              </a:spcBef>
              <a:spcAft>
                <a:spcPts val="0"/>
              </a:spcAft>
              <a:buNone/>
            </a:pPr>
            <a:r>
              <a:rPr b="0" i="0" lang="en-GB" sz="1067" u="none" cap="none" strike="noStrike">
                <a:solidFill>
                  <a:srgbClr val="D8D8D8"/>
                </a:solidFill>
                <a:latin typeface="Arial"/>
                <a:ea typeface="Arial"/>
                <a:cs typeface="Arial"/>
                <a:sym typeface="Arial"/>
              </a:rPr>
              <a:t>ESA UNCLASSIFIED - For Official Use</a:t>
            </a:r>
            <a:endParaRPr b="0" i="0" sz="1067" u="none" cap="none" strike="noStrike">
              <a:solidFill>
                <a:srgbClr val="D8D8D8"/>
              </a:solidFill>
              <a:latin typeface="Arial"/>
              <a:ea typeface="Arial"/>
              <a:cs typeface="Arial"/>
              <a:sym typeface="Arial"/>
            </a:endParaRPr>
          </a:p>
        </p:txBody>
      </p:sp>
      <p:pic>
        <p:nvPicPr>
          <p:cNvPr id="164" name="Google Shape;164;p47"/>
          <p:cNvPicPr preferRelativeResize="0"/>
          <p:nvPr/>
        </p:nvPicPr>
        <p:blipFill rotWithShape="1">
          <a:blip r:embed="rId4">
            <a:alphaModFix/>
          </a:blip>
          <a:srcRect b="-5312" l="0" r="0" t="83097"/>
          <a:stretch/>
        </p:blipFill>
        <p:spPr>
          <a:xfrm>
            <a:off x="10387200" y="6532800"/>
            <a:ext cx="1595883" cy="192000"/>
          </a:xfrm>
          <a:prstGeom prst="rect">
            <a:avLst/>
          </a:prstGeom>
          <a:noFill/>
          <a:ln>
            <a:noFill/>
          </a:ln>
        </p:spPr>
      </p:pic>
      <p:cxnSp>
        <p:nvCxnSpPr>
          <p:cNvPr id="165" name="Google Shape;165;p47"/>
          <p:cNvCxnSpPr/>
          <p:nvPr/>
        </p:nvCxnSpPr>
        <p:spPr>
          <a:xfrm>
            <a:off x="221243" y="6385584"/>
            <a:ext cx="11766372" cy="0"/>
          </a:xfrm>
          <a:prstGeom prst="straightConnector1">
            <a:avLst/>
          </a:prstGeom>
          <a:noFill/>
          <a:ln cap="flat" cmpd="sng" w="9525">
            <a:solidFill>
              <a:schemeClr val="lt1"/>
            </a:solidFill>
            <a:prstDash val="solid"/>
            <a:round/>
            <a:headEnd len="sm" w="sm" type="none"/>
            <a:tailEnd len="sm" w="sm" type="none"/>
          </a:ln>
        </p:spPr>
      </p:cxnSp>
      <p:grpSp>
        <p:nvGrpSpPr>
          <p:cNvPr id="166" name="Google Shape;166;p47"/>
          <p:cNvGrpSpPr/>
          <p:nvPr/>
        </p:nvGrpSpPr>
        <p:grpSpPr>
          <a:xfrm>
            <a:off x="229692" y="6544010"/>
            <a:ext cx="9102221" cy="148692"/>
            <a:chOff x="172269" y="6621494"/>
            <a:chExt cx="6826666" cy="111519"/>
          </a:xfrm>
        </p:grpSpPr>
        <p:pic>
          <p:nvPicPr>
            <p:cNvPr descr="at.png" id="167" name="Google Shape;167;p47"/>
            <p:cNvPicPr preferRelativeResize="0"/>
            <p:nvPr/>
          </p:nvPicPr>
          <p:blipFill rotWithShape="1">
            <a:blip r:embed="rId5">
              <a:alphaModFix/>
            </a:blip>
            <a:srcRect b="0" l="0" r="0" t="0"/>
            <a:stretch/>
          </p:blipFill>
          <p:spPr>
            <a:xfrm>
              <a:off x="172269" y="6624669"/>
              <a:ext cx="163906" cy="108344"/>
            </a:xfrm>
            <a:prstGeom prst="rect">
              <a:avLst/>
            </a:prstGeom>
            <a:noFill/>
            <a:ln>
              <a:noFill/>
            </a:ln>
          </p:spPr>
        </p:pic>
        <p:pic>
          <p:nvPicPr>
            <p:cNvPr descr="be.png" id="168" name="Google Shape;168;p47"/>
            <p:cNvPicPr preferRelativeResize="0"/>
            <p:nvPr/>
          </p:nvPicPr>
          <p:blipFill rotWithShape="1">
            <a:blip r:embed="rId6">
              <a:alphaModFix/>
            </a:blip>
            <a:srcRect b="0" l="0" r="0" t="0"/>
            <a:stretch/>
          </p:blipFill>
          <p:spPr>
            <a:xfrm>
              <a:off x="450797" y="6624669"/>
              <a:ext cx="163906" cy="108344"/>
            </a:xfrm>
            <a:prstGeom prst="rect">
              <a:avLst/>
            </a:prstGeom>
            <a:noFill/>
            <a:ln>
              <a:noFill/>
            </a:ln>
          </p:spPr>
        </p:pic>
        <p:pic>
          <p:nvPicPr>
            <p:cNvPr descr="ca.png" id="169" name="Google Shape;169;p47"/>
            <p:cNvPicPr preferRelativeResize="0"/>
            <p:nvPr/>
          </p:nvPicPr>
          <p:blipFill rotWithShape="1">
            <a:blip r:embed="rId7">
              <a:alphaModFix/>
            </a:blip>
            <a:srcRect b="0" l="0" r="0" t="0"/>
            <a:stretch/>
          </p:blipFill>
          <p:spPr>
            <a:xfrm>
              <a:off x="6835029" y="6621494"/>
              <a:ext cx="163906" cy="108344"/>
            </a:xfrm>
            <a:prstGeom prst="rect">
              <a:avLst/>
            </a:prstGeom>
            <a:noFill/>
            <a:ln>
              <a:noFill/>
            </a:ln>
          </p:spPr>
        </p:pic>
        <p:pic>
          <p:nvPicPr>
            <p:cNvPr descr="ch.png" id="170" name="Google Shape;170;p47"/>
            <p:cNvPicPr preferRelativeResize="0"/>
            <p:nvPr/>
          </p:nvPicPr>
          <p:blipFill rotWithShape="1">
            <a:blip r:embed="rId8">
              <a:alphaModFix/>
            </a:blip>
            <a:srcRect b="0" l="0" r="0" t="0"/>
            <a:stretch/>
          </p:blipFill>
          <p:spPr>
            <a:xfrm>
              <a:off x="5755667" y="6624669"/>
              <a:ext cx="163906" cy="108344"/>
            </a:xfrm>
            <a:prstGeom prst="rect">
              <a:avLst/>
            </a:prstGeom>
            <a:noFill/>
            <a:ln>
              <a:noFill/>
            </a:ln>
          </p:spPr>
        </p:pic>
        <p:pic>
          <p:nvPicPr>
            <p:cNvPr descr="cz.png" id="171" name="Google Shape;171;p47"/>
            <p:cNvPicPr preferRelativeResize="0"/>
            <p:nvPr/>
          </p:nvPicPr>
          <p:blipFill rotWithShape="1">
            <a:blip r:embed="rId9">
              <a:alphaModFix/>
            </a:blip>
            <a:srcRect b="0" l="0" r="0" t="0"/>
            <a:stretch/>
          </p:blipFill>
          <p:spPr>
            <a:xfrm>
              <a:off x="731531" y="6624669"/>
              <a:ext cx="163906" cy="108344"/>
            </a:xfrm>
            <a:prstGeom prst="rect">
              <a:avLst/>
            </a:prstGeom>
            <a:noFill/>
            <a:ln>
              <a:noFill/>
            </a:ln>
          </p:spPr>
        </p:pic>
        <p:pic>
          <p:nvPicPr>
            <p:cNvPr descr="de.png" id="172" name="Google Shape;172;p47"/>
            <p:cNvPicPr preferRelativeResize="0"/>
            <p:nvPr/>
          </p:nvPicPr>
          <p:blipFill rotWithShape="1">
            <a:blip r:embed="rId10">
              <a:alphaModFix/>
            </a:blip>
            <a:srcRect b="0" l="0" r="0" t="0"/>
            <a:stretch/>
          </p:blipFill>
          <p:spPr>
            <a:xfrm>
              <a:off x="2130472" y="6624669"/>
              <a:ext cx="163906" cy="108344"/>
            </a:xfrm>
            <a:prstGeom prst="rect">
              <a:avLst/>
            </a:prstGeom>
            <a:noFill/>
            <a:ln>
              <a:noFill/>
            </a:ln>
          </p:spPr>
        </p:pic>
        <p:pic>
          <p:nvPicPr>
            <p:cNvPr descr="dk.png" id="173" name="Google Shape;173;p47"/>
            <p:cNvPicPr preferRelativeResize="0"/>
            <p:nvPr/>
          </p:nvPicPr>
          <p:blipFill rotWithShape="1">
            <a:blip r:embed="rId11">
              <a:alphaModFix/>
            </a:blip>
            <a:srcRect b="0" l="0" r="0" t="0"/>
            <a:stretch/>
          </p:blipFill>
          <p:spPr>
            <a:xfrm>
              <a:off x="1009766" y="6624669"/>
              <a:ext cx="163906" cy="108344"/>
            </a:xfrm>
            <a:prstGeom prst="rect">
              <a:avLst/>
            </a:prstGeom>
            <a:noFill/>
            <a:ln>
              <a:noFill/>
            </a:ln>
          </p:spPr>
        </p:pic>
        <p:pic>
          <p:nvPicPr>
            <p:cNvPr descr="ee.png" id="174" name="Google Shape;174;p47"/>
            <p:cNvPicPr preferRelativeResize="0"/>
            <p:nvPr/>
          </p:nvPicPr>
          <p:blipFill rotWithShape="1">
            <a:blip r:embed="rId12">
              <a:alphaModFix/>
            </a:blip>
            <a:srcRect b="0" l="0" r="0" t="0"/>
            <a:stretch/>
          </p:blipFill>
          <p:spPr>
            <a:xfrm>
              <a:off x="1288298" y="6624669"/>
              <a:ext cx="163906" cy="108344"/>
            </a:xfrm>
            <a:prstGeom prst="rect">
              <a:avLst/>
            </a:prstGeom>
            <a:noFill/>
            <a:ln>
              <a:noFill/>
            </a:ln>
          </p:spPr>
        </p:pic>
        <p:pic>
          <p:nvPicPr>
            <p:cNvPr descr="es.png" id="175" name="Google Shape;175;p47"/>
            <p:cNvPicPr preferRelativeResize="0"/>
            <p:nvPr/>
          </p:nvPicPr>
          <p:blipFill rotWithShape="1">
            <a:blip r:embed="rId13">
              <a:alphaModFix/>
            </a:blip>
            <a:srcRect b="0" l="0" r="0" t="0"/>
            <a:stretch/>
          </p:blipFill>
          <p:spPr>
            <a:xfrm>
              <a:off x="5197147" y="6624669"/>
              <a:ext cx="163906" cy="108344"/>
            </a:xfrm>
            <a:prstGeom prst="rect">
              <a:avLst/>
            </a:prstGeom>
            <a:noFill/>
            <a:ln>
              <a:noFill/>
            </a:ln>
          </p:spPr>
        </p:pic>
        <p:pic>
          <p:nvPicPr>
            <p:cNvPr descr="fi.png" id="176" name="Google Shape;176;p47"/>
            <p:cNvPicPr preferRelativeResize="0"/>
            <p:nvPr/>
          </p:nvPicPr>
          <p:blipFill rotWithShape="1">
            <a:blip r:embed="rId14">
              <a:alphaModFix/>
            </a:blip>
            <a:srcRect b="0" l="0" r="0" t="0"/>
            <a:stretch/>
          </p:blipFill>
          <p:spPr>
            <a:xfrm>
              <a:off x="1571956" y="6624669"/>
              <a:ext cx="163906" cy="108344"/>
            </a:xfrm>
            <a:prstGeom prst="rect">
              <a:avLst/>
            </a:prstGeom>
            <a:noFill/>
            <a:ln>
              <a:noFill/>
            </a:ln>
          </p:spPr>
        </p:pic>
        <p:pic>
          <p:nvPicPr>
            <p:cNvPr descr="fr.png" id="177" name="Google Shape;177;p47"/>
            <p:cNvPicPr preferRelativeResize="0"/>
            <p:nvPr/>
          </p:nvPicPr>
          <p:blipFill rotWithShape="1">
            <a:blip r:embed="rId15">
              <a:alphaModFix/>
            </a:blip>
            <a:srcRect b="0" l="0" r="0" t="0"/>
            <a:stretch/>
          </p:blipFill>
          <p:spPr>
            <a:xfrm>
              <a:off x="1849315" y="6624669"/>
              <a:ext cx="163906" cy="108344"/>
            </a:xfrm>
            <a:prstGeom prst="rect">
              <a:avLst/>
            </a:prstGeom>
            <a:noFill/>
            <a:ln>
              <a:noFill/>
            </a:ln>
          </p:spPr>
        </p:pic>
        <p:pic>
          <p:nvPicPr>
            <p:cNvPr descr="gr.png" id="178" name="Google Shape;178;p47"/>
            <p:cNvPicPr preferRelativeResize="0"/>
            <p:nvPr/>
          </p:nvPicPr>
          <p:blipFill rotWithShape="1">
            <a:blip r:embed="rId16">
              <a:alphaModFix/>
            </a:blip>
            <a:srcRect b="0" l="0" r="0" t="0"/>
            <a:stretch/>
          </p:blipFill>
          <p:spPr>
            <a:xfrm>
              <a:off x="2407833" y="6624669"/>
              <a:ext cx="163906" cy="108344"/>
            </a:xfrm>
            <a:prstGeom prst="rect">
              <a:avLst/>
            </a:prstGeom>
            <a:noFill/>
            <a:ln>
              <a:noFill/>
            </a:ln>
          </p:spPr>
        </p:pic>
        <p:pic>
          <p:nvPicPr>
            <p:cNvPr descr="hu.png" id="179" name="Google Shape;179;p47"/>
            <p:cNvPicPr preferRelativeResize="0"/>
            <p:nvPr/>
          </p:nvPicPr>
          <p:blipFill rotWithShape="1">
            <a:blip r:embed="rId17">
              <a:alphaModFix/>
            </a:blip>
            <a:srcRect b="0" l="0" r="0" t="0"/>
            <a:stretch/>
          </p:blipFill>
          <p:spPr>
            <a:xfrm>
              <a:off x="2685195" y="6624669"/>
              <a:ext cx="163906" cy="108344"/>
            </a:xfrm>
            <a:prstGeom prst="rect">
              <a:avLst/>
            </a:prstGeom>
            <a:noFill/>
            <a:ln>
              <a:noFill/>
            </a:ln>
          </p:spPr>
        </p:pic>
        <p:pic>
          <p:nvPicPr>
            <p:cNvPr descr="ie.png" id="180" name="Google Shape;180;p47"/>
            <p:cNvPicPr preferRelativeResize="0"/>
            <p:nvPr/>
          </p:nvPicPr>
          <p:blipFill rotWithShape="1">
            <a:blip r:embed="rId18">
              <a:alphaModFix/>
            </a:blip>
            <a:srcRect b="0" l="0" r="0" t="0"/>
            <a:stretch/>
          </p:blipFill>
          <p:spPr>
            <a:xfrm>
              <a:off x="2962555" y="6624669"/>
              <a:ext cx="163906" cy="108344"/>
            </a:xfrm>
            <a:prstGeom prst="rect">
              <a:avLst/>
            </a:prstGeom>
            <a:noFill/>
            <a:ln>
              <a:noFill/>
            </a:ln>
          </p:spPr>
        </p:pic>
        <p:pic>
          <p:nvPicPr>
            <p:cNvPr descr="it.png" id="181" name="Google Shape;181;p47"/>
            <p:cNvPicPr preferRelativeResize="0"/>
            <p:nvPr/>
          </p:nvPicPr>
          <p:blipFill rotWithShape="1">
            <a:blip r:embed="rId19">
              <a:alphaModFix/>
            </a:blip>
            <a:srcRect b="0" l="0" r="0" t="0"/>
            <a:stretch/>
          </p:blipFill>
          <p:spPr>
            <a:xfrm>
              <a:off x="3239913" y="6624669"/>
              <a:ext cx="163906" cy="108344"/>
            </a:xfrm>
            <a:prstGeom prst="rect">
              <a:avLst/>
            </a:prstGeom>
            <a:noFill/>
            <a:ln>
              <a:noFill/>
            </a:ln>
          </p:spPr>
        </p:pic>
        <p:pic>
          <p:nvPicPr>
            <p:cNvPr descr="lu.png" id="182" name="Google Shape;182;p47"/>
            <p:cNvPicPr preferRelativeResize="0"/>
            <p:nvPr/>
          </p:nvPicPr>
          <p:blipFill rotWithShape="1">
            <a:blip r:embed="rId20">
              <a:alphaModFix/>
            </a:blip>
            <a:srcRect b="0" l="0" r="0" t="0"/>
            <a:stretch/>
          </p:blipFill>
          <p:spPr>
            <a:xfrm>
              <a:off x="3518472" y="6624669"/>
              <a:ext cx="163906" cy="108344"/>
            </a:xfrm>
            <a:prstGeom prst="rect">
              <a:avLst/>
            </a:prstGeom>
            <a:noFill/>
            <a:ln>
              <a:noFill/>
            </a:ln>
          </p:spPr>
        </p:pic>
        <p:pic>
          <p:nvPicPr>
            <p:cNvPr descr="nl.png" id="183" name="Google Shape;183;p47"/>
            <p:cNvPicPr preferRelativeResize="0"/>
            <p:nvPr/>
          </p:nvPicPr>
          <p:blipFill rotWithShape="1">
            <a:blip r:embed="rId21">
              <a:alphaModFix/>
            </a:blip>
            <a:srcRect b="0" l="0" r="0" t="0"/>
            <a:stretch/>
          </p:blipFill>
          <p:spPr>
            <a:xfrm>
              <a:off x="3799629" y="6624669"/>
              <a:ext cx="163906" cy="108344"/>
            </a:xfrm>
            <a:prstGeom prst="rect">
              <a:avLst/>
            </a:prstGeom>
            <a:noFill/>
            <a:ln>
              <a:noFill/>
            </a:ln>
          </p:spPr>
        </p:pic>
        <p:pic>
          <p:nvPicPr>
            <p:cNvPr descr="no.png" id="184" name="Google Shape;184;p47"/>
            <p:cNvPicPr preferRelativeResize="0"/>
            <p:nvPr/>
          </p:nvPicPr>
          <p:blipFill rotWithShape="1">
            <a:blip r:embed="rId22">
              <a:alphaModFix/>
            </a:blip>
            <a:srcRect b="0" l="0" r="0" t="0"/>
            <a:stretch/>
          </p:blipFill>
          <p:spPr>
            <a:xfrm>
              <a:off x="4083387" y="6624669"/>
              <a:ext cx="163906" cy="108344"/>
            </a:xfrm>
            <a:prstGeom prst="rect">
              <a:avLst/>
            </a:prstGeom>
            <a:noFill/>
            <a:ln>
              <a:noFill/>
            </a:ln>
          </p:spPr>
        </p:pic>
        <p:pic>
          <p:nvPicPr>
            <p:cNvPr descr="pl.png" id="185" name="Google Shape;185;p47"/>
            <p:cNvPicPr preferRelativeResize="0"/>
            <p:nvPr/>
          </p:nvPicPr>
          <p:blipFill rotWithShape="1">
            <a:blip r:embed="rId23">
              <a:alphaModFix/>
            </a:blip>
            <a:srcRect b="0" l="0" r="0" t="0"/>
            <a:stretch/>
          </p:blipFill>
          <p:spPr>
            <a:xfrm>
              <a:off x="4359447" y="6624669"/>
              <a:ext cx="163906" cy="108344"/>
            </a:xfrm>
            <a:prstGeom prst="rect">
              <a:avLst/>
            </a:prstGeom>
            <a:noFill/>
            <a:ln>
              <a:noFill/>
            </a:ln>
          </p:spPr>
        </p:pic>
        <p:pic>
          <p:nvPicPr>
            <p:cNvPr descr="pt.png" id="186" name="Google Shape;186;p47"/>
            <p:cNvPicPr preferRelativeResize="0"/>
            <p:nvPr/>
          </p:nvPicPr>
          <p:blipFill rotWithShape="1">
            <a:blip r:embed="rId24">
              <a:alphaModFix/>
            </a:blip>
            <a:srcRect b="0" l="0" r="0" t="0"/>
            <a:stretch/>
          </p:blipFill>
          <p:spPr>
            <a:xfrm>
              <a:off x="4639303" y="6624669"/>
              <a:ext cx="163906" cy="108344"/>
            </a:xfrm>
            <a:prstGeom prst="rect">
              <a:avLst/>
            </a:prstGeom>
            <a:noFill/>
            <a:ln>
              <a:noFill/>
            </a:ln>
          </p:spPr>
        </p:pic>
        <p:pic>
          <p:nvPicPr>
            <p:cNvPr descr="ro.png" id="187" name="Google Shape;187;p47"/>
            <p:cNvPicPr preferRelativeResize="0"/>
            <p:nvPr/>
          </p:nvPicPr>
          <p:blipFill rotWithShape="1">
            <a:blip r:embed="rId25">
              <a:alphaModFix/>
            </a:blip>
            <a:srcRect b="0" l="0" r="0" t="0"/>
            <a:stretch/>
          </p:blipFill>
          <p:spPr>
            <a:xfrm>
              <a:off x="4920460" y="6624669"/>
              <a:ext cx="163906" cy="108344"/>
            </a:xfrm>
            <a:prstGeom prst="rect">
              <a:avLst/>
            </a:prstGeom>
            <a:noFill/>
            <a:ln>
              <a:noFill/>
            </a:ln>
          </p:spPr>
        </p:pic>
        <p:pic>
          <p:nvPicPr>
            <p:cNvPr descr="se.png" id="188" name="Google Shape;188;p47"/>
            <p:cNvPicPr preferRelativeResize="0"/>
            <p:nvPr/>
          </p:nvPicPr>
          <p:blipFill rotWithShape="1">
            <a:blip r:embed="rId26">
              <a:alphaModFix/>
            </a:blip>
            <a:srcRect b="0" l="0" r="0" t="0"/>
            <a:stretch/>
          </p:blipFill>
          <p:spPr>
            <a:xfrm>
              <a:off x="5475801" y="6624669"/>
              <a:ext cx="163906" cy="108344"/>
            </a:xfrm>
            <a:prstGeom prst="rect">
              <a:avLst/>
            </a:prstGeom>
            <a:noFill/>
            <a:ln>
              <a:noFill/>
            </a:ln>
          </p:spPr>
        </p:pic>
        <p:pic>
          <p:nvPicPr>
            <p:cNvPr descr="uk.png" id="189" name="Google Shape;189;p47"/>
            <p:cNvPicPr preferRelativeResize="0"/>
            <p:nvPr/>
          </p:nvPicPr>
          <p:blipFill rotWithShape="1">
            <a:blip r:embed="rId27">
              <a:alphaModFix/>
            </a:blip>
            <a:srcRect b="0" l="0" r="0" t="0"/>
            <a:stretch/>
          </p:blipFill>
          <p:spPr>
            <a:xfrm>
              <a:off x="6030535" y="6624669"/>
              <a:ext cx="163906" cy="108344"/>
            </a:xfrm>
            <a:prstGeom prst="rect">
              <a:avLst/>
            </a:prstGeom>
            <a:noFill/>
            <a:ln>
              <a:noFill/>
            </a:ln>
          </p:spPr>
        </p:pic>
        <p:pic>
          <p:nvPicPr>
            <p:cNvPr descr="si.png" id="190" name="Google Shape;190;p47"/>
            <p:cNvPicPr preferRelativeResize="0"/>
            <p:nvPr/>
          </p:nvPicPr>
          <p:blipFill rotWithShape="1">
            <a:blip r:embed="rId28">
              <a:alphaModFix/>
            </a:blip>
            <a:srcRect b="0" l="0" r="0" t="0"/>
            <a:stretch/>
          </p:blipFill>
          <p:spPr>
            <a:xfrm>
              <a:off x="6435327" y="6623401"/>
              <a:ext cx="163385" cy="10800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91" name="Shape 191"/>
        <p:cNvGrpSpPr/>
        <p:nvPr/>
      </p:nvGrpSpPr>
      <p:grpSpPr>
        <a:xfrm>
          <a:off x="0" y="0"/>
          <a:ext cx="0" cy="0"/>
          <a:chOff x="0" y="0"/>
          <a:chExt cx="0" cy="0"/>
        </a:xfrm>
      </p:grpSpPr>
      <p:sp>
        <p:nvSpPr>
          <p:cNvPr id="192" name="Google Shape;192;p48"/>
          <p:cNvSpPr txBox="1"/>
          <p:nvPr>
            <p:ph type="title"/>
          </p:nvPr>
        </p:nvSpPr>
        <p:spPr>
          <a:xfrm>
            <a:off x="190782" y="214287"/>
            <a:ext cx="9566461" cy="543675"/>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b="0" sz="2933">
                <a:solidFill>
                  <a:srgbClr val="0070C0"/>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3" name="Shape 19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
        <p:nvSpPr>
          <p:cNvPr id="29" name="Google Shape;29;p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1" name="Shape 31"/>
        <p:cNvGrpSpPr/>
        <p:nvPr/>
      </p:nvGrpSpPr>
      <p:grpSpPr>
        <a:xfrm>
          <a:off x="0" y="0"/>
          <a:ext cx="0" cy="0"/>
          <a:chOff x="0" y="0"/>
          <a:chExt cx="0" cy="0"/>
        </a:xfrm>
      </p:grpSpPr>
      <p:sp>
        <p:nvSpPr>
          <p:cNvPr id="32" name="Google Shape;32;p4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 name="Google Shape;33;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 name="Google Shape;34;p4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pic>
        <p:nvPicPr>
          <p:cNvPr id="35" name="Google Shape;35;p41"/>
          <p:cNvPicPr preferRelativeResize="0"/>
          <p:nvPr/>
        </p:nvPicPr>
        <p:blipFill rotWithShape="1">
          <a:blip r:embed="rId2">
            <a:alphaModFix/>
          </a:blip>
          <a:srcRect b="0" l="0" r="0" t="0"/>
          <a:stretch/>
        </p:blipFill>
        <p:spPr>
          <a:xfrm>
            <a:off x="10464801" y="76200"/>
            <a:ext cx="1294791" cy="411956"/>
          </a:xfrm>
          <a:prstGeom prst="rect">
            <a:avLst/>
          </a:prstGeom>
          <a:noFill/>
          <a:ln>
            <a:noFill/>
          </a:ln>
        </p:spPr>
      </p:pic>
      <p:pic>
        <p:nvPicPr>
          <p:cNvPr descr="Picture1.jpg" id="36" name="Google Shape;36;p41"/>
          <p:cNvPicPr preferRelativeResize="0"/>
          <p:nvPr/>
        </p:nvPicPr>
        <p:blipFill rotWithShape="1">
          <a:blip r:embed="rId3">
            <a:alphaModFix/>
          </a:blip>
          <a:srcRect b="80000" l="0" r="0" t="0"/>
          <a:stretch/>
        </p:blipFill>
        <p:spPr>
          <a:xfrm>
            <a:off x="0" y="-14177"/>
            <a:ext cx="12192000" cy="1371600"/>
          </a:xfrm>
          <a:prstGeom prst="rect">
            <a:avLst/>
          </a:prstGeom>
          <a:noFill/>
          <a:ln>
            <a:noFill/>
          </a:ln>
        </p:spPr>
      </p:pic>
      <p:pic>
        <p:nvPicPr>
          <p:cNvPr id="37" name="Google Shape;37;p41"/>
          <p:cNvPicPr preferRelativeResize="0"/>
          <p:nvPr/>
        </p:nvPicPr>
        <p:blipFill rotWithShape="1">
          <a:blip r:embed="rId4">
            <a:alphaModFix/>
          </a:blip>
          <a:srcRect b="0" l="0" r="0" t="0"/>
          <a:stretch/>
        </p:blipFill>
        <p:spPr>
          <a:xfrm>
            <a:off x="0" y="76200"/>
            <a:ext cx="1727200" cy="844596"/>
          </a:xfrm>
          <a:prstGeom prst="rect">
            <a:avLst/>
          </a:prstGeom>
          <a:noFill/>
          <a:ln>
            <a:noFill/>
          </a:ln>
        </p:spPr>
      </p:pic>
      <p:sp>
        <p:nvSpPr>
          <p:cNvPr id="38" name="Google Shape;38;p41"/>
          <p:cNvSpPr txBox="1"/>
          <p:nvPr/>
        </p:nvSpPr>
        <p:spPr>
          <a:xfrm>
            <a:off x="1828800" y="152400"/>
            <a:ext cx="84328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3200" u="none" cap="none" strike="noStrike">
              <a:solidFill>
                <a:srgbClr val="FFFFFF"/>
              </a:solidFill>
              <a:latin typeface="Tahoma"/>
              <a:ea typeface="Tahoma"/>
              <a:cs typeface="Tahoma"/>
              <a:sym typeface="Tahoma"/>
            </a:endParaRPr>
          </a:p>
        </p:txBody>
      </p:sp>
      <p:sp>
        <p:nvSpPr>
          <p:cNvPr id="39" name="Google Shape;39;p41"/>
          <p:cNvSpPr txBox="1"/>
          <p:nvPr>
            <p:ph type="title"/>
          </p:nvPr>
        </p:nvSpPr>
        <p:spPr>
          <a:xfrm>
            <a:off x="406400" y="-152400"/>
            <a:ext cx="10972800"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1" i="0" sz="1400" u="none" cap="none" strike="noStrike">
                <a:solidFill>
                  <a:srgbClr val="9FB0C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 name="Google Shape;40;p41"/>
          <p:cNvSpPr txBox="1"/>
          <p:nvPr>
            <p:ph idx="11" type="ftr"/>
          </p:nvPr>
        </p:nvSpPr>
        <p:spPr>
          <a:xfrm>
            <a:off x="2946400" y="6356351"/>
            <a:ext cx="50800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 name="Shape 41"/>
        <p:cNvGrpSpPr/>
        <p:nvPr/>
      </p:nvGrpSpPr>
      <p:grpSpPr>
        <a:xfrm>
          <a:off x="0" y="0"/>
          <a:ext cx="0" cy="0"/>
          <a:chOff x="0" y="0"/>
          <a:chExt cx="0" cy="0"/>
        </a:xfrm>
      </p:grpSpPr>
      <p:sp>
        <p:nvSpPr>
          <p:cNvPr id="42" name="Google Shape;42;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3" name="Google Shape;43;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4" name="Google Shape;44;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5" name="Google Shape;45;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6" name="Google Shape;46;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8" name="Google Shape;48;p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9" name="Google Shape;49;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0" name="Google Shape;50;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1" name="Google Shape;51;p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2" name="Shape 52"/>
        <p:cNvGrpSpPr/>
        <p:nvPr/>
      </p:nvGrpSpPr>
      <p:grpSpPr>
        <a:xfrm>
          <a:off x="0" y="0"/>
          <a:ext cx="0" cy="0"/>
          <a:chOff x="0" y="0"/>
          <a:chExt cx="0" cy="0"/>
        </a:xfrm>
      </p:grpSpPr>
      <p:sp>
        <p:nvSpPr>
          <p:cNvPr id="53" name="Google Shape;53;p1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4" name="Google Shape;54;p1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5" name="Google Shape;55;p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6" name="Google Shape;56;p1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8" name="Google Shape;58;p1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9" name="Google Shape;59;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1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1" name="Shape 61"/>
        <p:cNvGrpSpPr/>
        <p:nvPr/>
      </p:nvGrpSpPr>
      <p:grpSpPr>
        <a:xfrm>
          <a:off x="0" y="0"/>
          <a:ext cx="0" cy="0"/>
          <a:chOff x="0" y="0"/>
          <a:chExt cx="0" cy="0"/>
        </a:xfrm>
      </p:grpSpPr>
      <p:sp>
        <p:nvSpPr>
          <p:cNvPr id="62" name="Google Shape;62;p1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3" name="Google Shape;63;p1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4" name="Google Shape;64;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5" name="Google Shape;65;p1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1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7" name="Google Shape;67;p1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8" name="Google Shape;68;p1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9" name="Google Shape;69;p1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70" name="Google Shape;70;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 name="Google Shape;71;p1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p:cSld name="Titre seul">
    <p:spTree>
      <p:nvGrpSpPr>
        <p:cNvPr id="81" name="Shape 81"/>
        <p:cNvGrpSpPr/>
        <p:nvPr/>
      </p:nvGrpSpPr>
      <p:grpSpPr>
        <a:xfrm>
          <a:off x="0" y="0"/>
          <a:ext cx="0" cy="0"/>
          <a:chOff x="0" y="0"/>
          <a:chExt cx="0" cy="0"/>
        </a:xfrm>
      </p:grpSpPr>
      <p:sp>
        <p:nvSpPr>
          <p:cNvPr id="82" name="Google Shape;82;p43"/>
          <p:cNvSpPr txBox="1"/>
          <p:nvPr>
            <p:ph type="title"/>
          </p:nvPr>
        </p:nvSpPr>
        <p:spPr>
          <a:xfrm>
            <a:off x="190783" y="214289"/>
            <a:ext cx="9566461" cy="543675"/>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b="0" sz="2933">
                <a:solidFill>
                  <a:srgbClr val="0070C0"/>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3" name="Shape 83"/>
        <p:cNvGrpSpPr/>
        <p:nvPr/>
      </p:nvGrpSpPr>
      <p:grpSpPr>
        <a:xfrm>
          <a:off x="0" y="0"/>
          <a:ext cx="0" cy="0"/>
          <a:chOff x="0" y="0"/>
          <a:chExt cx="0" cy="0"/>
        </a:xfrm>
      </p:grpSpPr>
      <p:sp>
        <p:nvSpPr>
          <p:cNvPr id="84" name="Google Shape;84;p46"/>
          <p:cNvSpPr/>
          <p:nvPr/>
        </p:nvSpPr>
        <p:spPr>
          <a:xfrm>
            <a:off x="1" y="-205217"/>
            <a:ext cx="246286" cy="410433"/>
          </a:xfrm>
          <a:prstGeom prst="rect">
            <a:avLst/>
          </a:prstGeom>
          <a:noFill/>
          <a:ln>
            <a:noFill/>
          </a:ln>
        </p:spPr>
        <p:txBody>
          <a:bodyPr anchorCtr="0" anchor="ctr" bIns="60950" lIns="121900" spcFirstLastPara="1" rIns="121900" wrap="square" tIns="60950">
            <a:sp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85" name="Google Shape;85;p46"/>
          <p:cNvSpPr txBox="1"/>
          <p:nvPr>
            <p:ph type="title"/>
          </p:nvPr>
        </p:nvSpPr>
        <p:spPr>
          <a:xfrm>
            <a:off x="1496291" y="186127"/>
            <a:ext cx="10397263" cy="543675"/>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6"/>
          <p:cNvSpPr txBox="1"/>
          <p:nvPr>
            <p:ph idx="1" type="body"/>
          </p:nvPr>
        </p:nvSpPr>
        <p:spPr>
          <a:xfrm>
            <a:off x="1496292" y="863601"/>
            <a:ext cx="10397265" cy="5659436"/>
          </a:xfrm>
          <a:prstGeom prst="rect">
            <a:avLst/>
          </a:prstGeom>
          <a:noFill/>
          <a:ln>
            <a:noFill/>
          </a:ln>
        </p:spPr>
        <p:txBody>
          <a:bodyPr anchorCtr="0" anchor="t" bIns="45700" lIns="91425" spcFirstLastPara="1" rIns="91425" wrap="square" tIns="45700">
            <a:noAutofit/>
          </a:bodyPr>
          <a:lstStyle>
            <a:lvl1pPr indent="-342900" lvl="0" marL="457200" algn="l">
              <a:lnSpc>
                <a:spcPct val="119000"/>
              </a:lnSpc>
              <a:spcBef>
                <a:spcPts val="360"/>
              </a:spcBef>
              <a:spcAft>
                <a:spcPts val="0"/>
              </a:spcAft>
              <a:buSzPts val="1800"/>
              <a:buChar char="▪"/>
              <a:defRPr/>
            </a:lvl1pPr>
            <a:lvl2pPr indent="-342900" lvl="1" marL="914400" algn="l">
              <a:lnSpc>
                <a:spcPct val="119000"/>
              </a:lnSpc>
              <a:spcBef>
                <a:spcPts val="360"/>
              </a:spcBef>
              <a:spcAft>
                <a:spcPts val="0"/>
              </a:spcAft>
              <a:buSzPts val="1800"/>
              <a:buChar char="▪"/>
              <a:defRPr/>
            </a:lvl2pPr>
            <a:lvl3pPr indent="-342900" lvl="2" marL="1371600" algn="l">
              <a:lnSpc>
                <a:spcPct val="119000"/>
              </a:lnSpc>
              <a:spcBef>
                <a:spcPts val="360"/>
              </a:spcBef>
              <a:spcAft>
                <a:spcPts val="0"/>
              </a:spcAft>
              <a:buSzPts val="1800"/>
              <a:buChar char="▪"/>
              <a:defRPr/>
            </a:lvl3pPr>
            <a:lvl4pPr indent="-342900" lvl="3" marL="1828800" algn="l">
              <a:lnSpc>
                <a:spcPct val="119000"/>
              </a:lnSpc>
              <a:spcBef>
                <a:spcPts val="360"/>
              </a:spcBef>
              <a:spcAft>
                <a:spcPts val="0"/>
              </a:spcAft>
              <a:buSzPts val="1800"/>
              <a:buChar char="▪"/>
              <a:defRPr/>
            </a:lvl4pPr>
            <a:lvl5pPr indent="-342900" lvl="4" marL="2286000" algn="l">
              <a:lnSpc>
                <a:spcPct val="119000"/>
              </a:lnSpc>
              <a:spcBef>
                <a:spcPts val="360"/>
              </a:spcBef>
              <a:spcAft>
                <a:spcPts val="0"/>
              </a:spcAft>
              <a:buSzPts val="1800"/>
              <a:buChar char="▪"/>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1">
  <p:cSld name="DARK1">
    <p:bg>
      <p:bgPr>
        <a:blipFill>
          <a:blip r:embed="rId2">
            <a:alphaModFix/>
          </a:blip>
          <a:stretch>
            <a:fillRect/>
          </a:stretch>
        </a:blipFill>
      </p:bgPr>
    </p:bg>
    <p:spTree>
      <p:nvGrpSpPr>
        <p:cNvPr id="120" name="Shape 120"/>
        <p:cNvGrpSpPr/>
        <p:nvPr/>
      </p:nvGrpSpPr>
      <p:grpSpPr>
        <a:xfrm>
          <a:off x="0" y="0"/>
          <a:ext cx="0" cy="0"/>
          <a:chOff x="0" y="0"/>
          <a:chExt cx="0" cy="0"/>
        </a:xfrm>
      </p:grpSpPr>
      <p:pic>
        <p:nvPicPr>
          <p:cNvPr id="121" name="Google Shape;121;p45"/>
          <p:cNvPicPr preferRelativeResize="0"/>
          <p:nvPr/>
        </p:nvPicPr>
        <p:blipFill rotWithShape="1">
          <a:blip r:embed="rId3">
            <a:alphaModFix/>
          </a:blip>
          <a:srcRect b="0" l="0" r="0" t="0"/>
          <a:stretch/>
        </p:blipFill>
        <p:spPr>
          <a:xfrm>
            <a:off x="1" y="0"/>
            <a:ext cx="12158753" cy="6858000"/>
          </a:xfrm>
          <a:prstGeom prst="rect">
            <a:avLst/>
          </a:prstGeom>
          <a:noFill/>
          <a:ln>
            <a:noFill/>
          </a:ln>
        </p:spPr>
      </p:pic>
      <p:sp>
        <p:nvSpPr>
          <p:cNvPr id="122" name="Google Shape;122;p45"/>
          <p:cNvSpPr/>
          <p:nvPr/>
        </p:nvSpPr>
        <p:spPr>
          <a:xfrm>
            <a:off x="-1" y="0"/>
            <a:ext cx="12192261" cy="6858000"/>
          </a:xfrm>
          <a:prstGeom prst="rect">
            <a:avLst/>
          </a:prstGeom>
          <a:solidFill>
            <a:srgbClr val="003249">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chemeClr val="lt1"/>
              </a:solidFill>
              <a:latin typeface="Arial"/>
              <a:ea typeface="Arial"/>
              <a:cs typeface="Arial"/>
              <a:sym typeface="Arial"/>
            </a:endParaRPr>
          </a:p>
        </p:txBody>
      </p:sp>
      <p:sp>
        <p:nvSpPr>
          <p:cNvPr id="123" name="Google Shape;123;p45"/>
          <p:cNvSpPr txBox="1"/>
          <p:nvPr>
            <p:ph type="title"/>
          </p:nvPr>
        </p:nvSpPr>
        <p:spPr>
          <a:xfrm>
            <a:off x="190782" y="214287"/>
            <a:ext cx="9566461" cy="543675"/>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5"/>
          <p:cNvSpPr txBox="1"/>
          <p:nvPr>
            <p:ph idx="1" type="body"/>
          </p:nvPr>
        </p:nvSpPr>
        <p:spPr>
          <a:xfrm>
            <a:off x="219002" y="882000"/>
            <a:ext cx="11732717" cy="53280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59"/>
              </a:spcBef>
              <a:spcAft>
                <a:spcPts val="0"/>
              </a:spcAft>
              <a:buSzPts val="1795"/>
              <a:buFont typeface="Verdana"/>
              <a:buNone/>
              <a:defRPr sz="1795"/>
            </a:lvl1pPr>
            <a:lvl2pPr indent="-228600" lvl="1" marL="914400" algn="l">
              <a:lnSpc>
                <a:spcPct val="119000"/>
              </a:lnSpc>
              <a:spcBef>
                <a:spcPts val="359"/>
              </a:spcBef>
              <a:spcAft>
                <a:spcPts val="0"/>
              </a:spcAft>
              <a:buSzPts val="1795"/>
              <a:buNone/>
              <a:defRPr sz="1795"/>
            </a:lvl2pPr>
            <a:lvl3pPr indent="-228600" lvl="2" marL="1371600" algn="l">
              <a:lnSpc>
                <a:spcPct val="119000"/>
              </a:lnSpc>
              <a:spcBef>
                <a:spcPts val="359"/>
              </a:spcBef>
              <a:spcAft>
                <a:spcPts val="0"/>
              </a:spcAft>
              <a:buSzPts val="1795"/>
              <a:buNone/>
              <a:defRPr sz="1795"/>
            </a:lvl3pPr>
            <a:lvl4pPr indent="-228600" lvl="3" marL="1828800" algn="l">
              <a:lnSpc>
                <a:spcPct val="119000"/>
              </a:lnSpc>
              <a:spcBef>
                <a:spcPts val="359"/>
              </a:spcBef>
              <a:spcAft>
                <a:spcPts val="0"/>
              </a:spcAft>
              <a:buSzPts val="1795"/>
              <a:buNone/>
              <a:defRPr sz="1795"/>
            </a:lvl4pPr>
            <a:lvl5pPr indent="-228600" lvl="4" marL="2286000" algn="l">
              <a:lnSpc>
                <a:spcPct val="119000"/>
              </a:lnSpc>
              <a:spcBef>
                <a:spcPts val="359"/>
              </a:spcBef>
              <a:spcAft>
                <a:spcPts val="0"/>
              </a:spcAft>
              <a:buSzPts val="1795"/>
              <a:buNone/>
              <a:defRPr sz="1795"/>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pic>
        <p:nvPicPr>
          <p:cNvPr id="125" name="Google Shape;125;p45"/>
          <p:cNvPicPr preferRelativeResize="0"/>
          <p:nvPr/>
        </p:nvPicPr>
        <p:blipFill rotWithShape="1">
          <a:blip r:embed="rId4">
            <a:alphaModFix/>
          </a:blip>
          <a:srcRect b="0" l="0" r="0" t="0"/>
          <a:stretch/>
        </p:blipFill>
        <p:spPr>
          <a:xfrm>
            <a:off x="10303315" y="-216085"/>
            <a:ext cx="2088183" cy="1314000"/>
          </a:xfrm>
          <a:prstGeom prst="rect">
            <a:avLst/>
          </a:prstGeom>
          <a:noFill/>
          <a:ln>
            <a:noFill/>
          </a:ln>
        </p:spPr>
      </p:pic>
      <p:sp>
        <p:nvSpPr>
          <p:cNvPr id="126" name="Google Shape;126;p45"/>
          <p:cNvSpPr txBox="1"/>
          <p:nvPr/>
        </p:nvSpPr>
        <p:spPr>
          <a:xfrm>
            <a:off x="8183562" y="6201717"/>
            <a:ext cx="3741265" cy="214995"/>
          </a:xfrm>
          <a:prstGeom prst="rect">
            <a:avLst/>
          </a:prstGeom>
          <a:noFill/>
          <a:ln>
            <a:noFill/>
          </a:ln>
        </p:spPr>
        <p:txBody>
          <a:bodyPr anchorCtr="0" anchor="t" bIns="45700" lIns="0" spcFirstLastPara="1" rIns="0" wrap="square" tIns="45700">
            <a:spAutoFit/>
          </a:bodyPr>
          <a:lstStyle/>
          <a:p>
            <a:pPr indent="0" lvl="2" marL="0" marR="0" rtl="0" algn="r">
              <a:lnSpc>
                <a:spcPct val="100000"/>
              </a:lnSpc>
              <a:spcBef>
                <a:spcPts val="0"/>
              </a:spcBef>
              <a:spcAft>
                <a:spcPts val="0"/>
              </a:spcAft>
              <a:buNone/>
            </a:pPr>
            <a:fld id="{00000000-1234-1234-1234-123412341234}" type="slidenum">
              <a:rPr b="0" i="0" lang="en-GB" sz="797" u="none" cap="none" strike="noStrike">
                <a:solidFill>
                  <a:srgbClr val="8197A6"/>
                </a:solidFill>
                <a:latin typeface="Arial"/>
                <a:ea typeface="Arial"/>
                <a:cs typeface="Arial"/>
                <a:sym typeface="Arial"/>
              </a:rPr>
              <a:t>‹#›</a:t>
            </a:fld>
            <a:endParaRPr b="0" i="0" sz="797" u="none" cap="none" strike="noStrike">
              <a:solidFill>
                <a:srgbClr val="8197A6"/>
              </a:solidFill>
              <a:latin typeface="Arial"/>
              <a:ea typeface="Arial"/>
              <a:cs typeface="Arial"/>
              <a:sym typeface="Arial"/>
            </a:endParaRPr>
          </a:p>
        </p:txBody>
      </p:sp>
      <p:cxnSp>
        <p:nvCxnSpPr>
          <p:cNvPr id="127" name="Google Shape;127;p45"/>
          <p:cNvCxnSpPr/>
          <p:nvPr/>
        </p:nvCxnSpPr>
        <p:spPr>
          <a:xfrm>
            <a:off x="220833" y="6422971"/>
            <a:ext cx="11703996" cy="0"/>
          </a:xfrm>
          <a:prstGeom prst="straightConnector1">
            <a:avLst/>
          </a:prstGeom>
          <a:noFill/>
          <a:ln cap="flat" cmpd="sng" w="9525">
            <a:solidFill>
              <a:schemeClr val="lt1"/>
            </a:solidFill>
            <a:prstDash val="solid"/>
            <a:round/>
            <a:headEnd len="sm" w="sm" type="none"/>
            <a:tailEnd len="sm" w="sm" type="none"/>
          </a:ln>
        </p:spPr>
      </p:cxnSp>
      <p:cxnSp>
        <p:nvCxnSpPr>
          <p:cNvPr id="128" name="Google Shape;128;p45"/>
          <p:cNvCxnSpPr/>
          <p:nvPr/>
        </p:nvCxnSpPr>
        <p:spPr>
          <a:xfrm>
            <a:off x="217667" y="882193"/>
            <a:ext cx="11736308" cy="0"/>
          </a:xfrm>
          <a:prstGeom prst="straightConnector1">
            <a:avLst/>
          </a:prstGeom>
          <a:noFill/>
          <a:ln cap="flat" cmpd="sng" w="9525">
            <a:solidFill>
              <a:schemeClr val="lt1"/>
            </a:solidFill>
            <a:prstDash val="solid"/>
            <a:round/>
            <a:headEnd len="sm" w="sm" type="none"/>
            <a:tailEnd len="sm" w="sm" type="none"/>
          </a:ln>
        </p:spPr>
      </p:cxnSp>
      <p:pic>
        <p:nvPicPr>
          <p:cNvPr id="129" name="Google Shape;129;p45"/>
          <p:cNvPicPr preferRelativeResize="0"/>
          <p:nvPr/>
        </p:nvPicPr>
        <p:blipFill rotWithShape="1">
          <a:blip r:embed="rId5">
            <a:alphaModFix/>
          </a:blip>
          <a:srcRect b="0" l="0" r="0" t="0"/>
          <a:stretch/>
        </p:blipFill>
        <p:spPr>
          <a:xfrm>
            <a:off x="10314596" y="6584400"/>
            <a:ext cx="1633533" cy="104400"/>
          </a:xfrm>
          <a:prstGeom prst="rect">
            <a:avLst/>
          </a:prstGeom>
          <a:noFill/>
          <a:ln>
            <a:noFill/>
          </a:ln>
        </p:spPr>
      </p:pic>
      <p:grpSp>
        <p:nvGrpSpPr>
          <p:cNvPr id="130" name="Google Shape;130;p45"/>
          <p:cNvGrpSpPr/>
          <p:nvPr/>
        </p:nvGrpSpPr>
        <p:grpSpPr>
          <a:xfrm>
            <a:off x="226071" y="6569736"/>
            <a:ext cx="9602488" cy="144115"/>
            <a:chOff x="1076500" y="4469696"/>
            <a:chExt cx="9628745" cy="144114"/>
          </a:xfrm>
        </p:grpSpPr>
        <p:pic>
          <p:nvPicPr>
            <p:cNvPr descr="de.png" id="131" name="Google Shape;131;p45"/>
            <p:cNvPicPr preferRelativeResize="0"/>
            <p:nvPr/>
          </p:nvPicPr>
          <p:blipFill rotWithShape="1">
            <a:blip r:embed="rId6">
              <a:alphaModFix/>
            </a:blip>
            <a:srcRect b="0" l="0" r="0" t="0"/>
            <a:stretch/>
          </p:blipFill>
          <p:spPr>
            <a:xfrm>
              <a:off x="1076500" y="4469696"/>
              <a:ext cx="217977" cy="144114"/>
            </a:xfrm>
            <a:prstGeom prst="rect">
              <a:avLst/>
            </a:prstGeom>
            <a:noFill/>
            <a:ln>
              <a:noFill/>
            </a:ln>
          </p:spPr>
        </p:pic>
        <p:pic>
          <p:nvPicPr>
            <p:cNvPr descr="at.png" id="132" name="Google Shape;132;p45"/>
            <p:cNvPicPr preferRelativeResize="0"/>
            <p:nvPr/>
          </p:nvPicPr>
          <p:blipFill rotWithShape="1">
            <a:blip r:embed="rId7">
              <a:alphaModFix/>
            </a:blip>
            <a:srcRect b="0" l="0" r="0" t="0"/>
            <a:stretch/>
          </p:blipFill>
          <p:spPr>
            <a:xfrm>
              <a:off x="1447640" y="4469696"/>
              <a:ext cx="217977" cy="144114"/>
            </a:xfrm>
            <a:prstGeom prst="rect">
              <a:avLst/>
            </a:prstGeom>
            <a:noFill/>
            <a:ln>
              <a:noFill/>
            </a:ln>
          </p:spPr>
        </p:pic>
        <p:pic>
          <p:nvPicPr>
            <p:cNvPr descr="be.png" id="133" name="Google Shape;133;p45"/>
            <p:cNvPicPr preferRelativeResize="0"/>
            <p:nvPr/>
          </p:nvPicPr>
          <p:blipFill rotWithShape="1">
            <a:blip r:embed="rId8">
              <a:alphaModFix/>
            </a:blip>
            <a:srcRect b="0" l="0" r="0" t="0"/>
            <a:stretch/>
          </p:blipFill>
          <p:spPr>
            <a:xfrm>
              <a:off x="1818780" y="4469696"/>
              <a:ext cx="217977" cy="144114"/>
            </a:xfrm>
            <a:prstGeom prst="rect">
              <a:avLst/>
            </a:prstGeom>
            <a:noFill/>
            <a:ln>
              <a:noFill/>
            </a:ln>
          </p:spPr>
        </p:pic>
        <p:pic>
          <p:nvPicPr>
            <p:cNvPr descr="dk.png" id="134" name="Google Shape;134;p45"/>
            <p:cNvPicPr preferRelativeResize="0"/>
            <p:nvPr/>
          </p:nvPicPr>
          <p:blipFill rotWithShape="1">
            <a:blip r:embed="rId9">
              <a:alphaModFix/>
            </a:blip>
            <a:srcRect b="0" l="0" r="0" t="0"/>
            <a:stretch/>
          </p:blipFill>
          <p:spPr>
            <a:xfrm>
              <a:off x="2189920" y="4469696"/>
              <a:ext cx="217977" cy="144114"/>
            </a:xfrm>
            <a:prstGeom prst="rect">
              <a:avLst/>
            </a:prstGeom>
            <a:noFill/>
            <a:ln>
              <a:noFill/>
            </a:ln>
          </p:spPr>
        </p:pic>
        <p:pic>
          <p:nvPicPr>
            <p:cNvPr descr="es.png" id="135" name="Google Shape;135;p45"/>
            <p:cNvPicPr preferRelativeResize="0"/>
            <p:nvPr/>
          </p:nvPicPr>
          <p:blipFill rotWithShape="1">
            <a:blip r:embed="rId10">
              <a:alphaModFix/>
            </a:blip>
            <a:srcRect b="0" l="0" r="0" t="0"/>
            <a:stretch/>
          </p:blipFill>
          <p:spPr>
            <a:xfrm>
              <a:off x="2561060" y="4469696"/>
              <a:ext cx="217977" cy="144114"/>
            </a:xfrm>
            <a:prstGeom prst="rect">
              <a:avLst/>
            </a:prstGeom>
            <a:noFill/>
            <a:ln>
              <a:noFill/>
            </a:ln>
          </p:spPr>
        </p:pic>
        <p:pic>
          <p:nvPicPr>
            <p:cNvPr descr="ee.png" id="136" name="Google Shape;136;p45"/>
            <p:cNvPicPr preferRelativeResize="0"/>
            <p:nvPr/>
          </p:nvPicPr>
          <p:blipFill rotWithShape="1">
            <a:blip r:embed="rId11">
              <a:alphaModFix/>
            </a:blip>
            <a:srcRect b="0" l="0" r="0" t="0"/>
            <a:stretch/>
          </p:blipFill>
          <p:spPr>
            <a:xfrm>
              <a:off x="2932200" y="4469696"/>
              <a:ext cx="217977" cy="144114"/>
            </a:xfrm>
            <a:prstGeom prst="rect">
              <a:avLst/>
            </a:prstGeom>
            <a:noFill/>
            <a:ln>
              <a:noFill/>
            </a:ln>
          </p:spPr>
        </p:pic>
        <p:pic>
          <p:nvPicPr>
            <p:cNvPr descr="fi.png" id="137" name="Google Shape;137;p45"/>
            <p:cNvPicPr preferRelativeResize="0"/>
            <p:nvPr/>
          </p:nvPicPr>
          <p:blipFill rotWithShape="1">
            <a:blip r:embed="rId12">
              <a:alphaModFix/>
            </a:blip>
            <a:srcRect b="0" l="0" r="0" t="0"/>
            <a:stretch/>
          </p:blipFill>
          <p:spPr>
            <a:xfrm>
              <a:off x="3303340" y="4469696"/>
              <a:ext cx="217977" cy="144114"/>
            </a:xfrm>
            <a:prstGeom prst="rect">
              <a:avLst/>
            </a:prstGeom>
            <a:noFill/>
            <a:ln>
              <a:noFill/>
            </a:ln>
          </p:spPr>
        </p:pic>
        <p:pic>
          <p:nvPicPr>
            <p:cNvPr descr="fr.png" id="138" name="Google Shape;138;p45"/>
            <p:cNvPicPr preferRelativeResize="0"/>
            <p:nvPr/>
          </p:nvPicPr>
          <p:blipFill rotWithShape="1">
            <a:blip r:embed="rId13">
              <a:alphaModFix/>
            </a:blip>
            <a:srcRect b="0" l="0" r="0" t="0"/>
            <a:stretch/>
          </p:blipFill>
          <p:spPr>
            <a:xfrm>
              <a:off x="3674480" y="4469696"/>
              <a:ext cx="217977" cy="144114"/>
            </a:xfrm>
            <a:prstGeom prst="rect">
              <a:avLst/>
            </a:prstGeom>
            <a:noFill/>
            <a:ln>
              <a:noFill/>
            </a:ln>
          </p:spPr>
        </p:pic>
        <p:pic>
          <p:nvPicPr>
            <p:cNvPr descr="gr.png" id="139" name="Google Shape;139;p45"/>
            <p:cNvPicPr preferRelativeResize="0"/>
            <p:nvPr/>
          </p:nvPicPr>
          <p:blipFill rotWithShape="1">
            <a:blip r:embed="rId14">
              <a:alphaModFix/>
            </a:blip>
            <a:srcRect b="0" l="0" r="0" t="0"/>
            <a:stretch/>
          </p:blipFill>
          <p:spPr>
            <a:xfrm>
              <a:off x="4045620" y="4469696"/>
              <a:ext cx="217977" cy="144114"/>
            </a:xfrm>
            <a:prstGeom prst="rect">
              <a:avLst/>
            </a:prstGeom>
            <a:noFill/>
            <a:ln>
              <a:noFill/>
            </a:ln>
          </p:spPr>
        </p:pic>
        <p:pic>
          <p:nvPicPr>
            <p:cNvPr descr="hu.png" id="140" name="Google Shape;140;p45"/>
            <p:cNvPicPr preferRelativeResize="0"/>
            <p:nvPr/>
          </p:nvPicPr>
          <p:blipFill rotWithShape="1">
            <a:blip r:embed="rId15">
              <a:alphaModFix/>
            </a:blip>
            <a:srcRect b="0" l="0" r="0" t="0"/>
            <a:stretch/>
          </p:blipFill>
          <p:spPr>
            <a:xfrm>
              <a:off x="4416760" y="4469696"/>
              <a:ext cx="217977" cy="144114"/>
            </a:xfrm>
            <a:prstGeom prst="rect">
              <a:avLst/>
            </a:prstGeom>
            <a:noFill/>
            <a:ln>
              <a:noFill/>
            </a:ln>
          </p:spPr>
        </p:pic>
        <p:pic>
          <p:nvPicPr>
            <p:cNvPr descr="ie.png" id="141" name="Google Shape;141;p45"/>
            <p:cNvPicPr preferRelativeResize="0"/>
            <p:nvPr/>
          </p:nvPicPr>
          <p:blipFill rotWithShape="1">
            <a:blip r:embed="rId16">
              <a:alphaModFix/>
            </a:blip>
            <a:srcRect b="0" l="0" r="0" t="0"/>
            <a:stretch/>
          </p:blipFill>
          <p:spPr>
            <a:xfrm>
              <a:off x="4787900" y="4469696"/>
              <a:ext cx="217977" cy="144114"/>
            </a:xfrm>
            <a:prstGeom prst="rect">
              <a:avLst/>
            </a:prstGeom>
            <a:noFill/>
            <a:ln>
              <a:noFill/>
            </a:ln>
          </p:spPr>
        </p:pic>
        <p:pic>
          <p:nvPicPr>
            <p:cNvPr descr="it.png" id="142" name="Google Shape;142;p45"/>
            <p:cNvPicPr preferRelativeResize="0"/>
            <p:nvPr/>
          </p:nvPicPr>
          <p:blipFill rotWithShape="1">
            <a:blip r:embed="rId17">
              <a:alphaModFix/>
            </a:blip>
            <a:srcRect b="0" l="0" r="0" t="0"/>
            <a:stretch/>
          </p:blipFill>
          <p:spPr>
            <a:xfrm>
              <a:off x="5159040" y="4469696"/>
              <a:ext cx="217977" cy="144114"/>
            </a:xfrm>
            <a:prstGeom prst="rect">
              <a:avLst/>
            </a:prstGeom>
            <a:noFill/>
            <a:ln>
              <a:noFill/>
            </a:ln>
          </p:spPr>
        </p:pic>
        <p:pic>
          <p:nvPicPr>
            <p:cNvPr descr="lu.png" id="143" name="Google Shape;143;p45"/>
            <p:cNvPicPr preferRelativeResize="0"/>
            <p:nvPr/>
          </p:nvPicPr>
          <p:blipFill rotWithShape="1">
            <a:blip r:embed="rId18">
              <a:alphaModFix/>
            </a:blip>
            <a:srcRect b="0" l="0" r="0" t="0"/>
            <a:stretch/>
          </p:blipFill>
          <p:spPr>
            <a:xfrm>
              <a:off x="5530180" y="4469696"/>
              <a:ext cx="217977" cy="144114"/>
            </a:xfrm>
            <a:prstGeom prst="rect">
              <a:avLst/>
            </a:prstGeom>
            <a:noFill/>
            <a:ln>
              <a:noFill/>
            </a:ln>
          </p:spPr>
        </p:pic>
        <p:pic>
          <p:nvPicPr>
            <p:cNvPr descr="no.png" id="144" name="Google Shape;144;p45"/>
            <p:cNvPicPr preferRelativeResize="0"/>
            <p:nvPr/>
          </p:nvPicPr>
          <p:blipFill rotWithShape="1">
            <a:blip r:embed="rId19">
              <a:alphaModFix/>
            </a:blip>
            <a:srcRect b="0" l="0" r="0" t="0"/>
            <a:stretch/>
          </p:blipFill>
          <p:spPr>
            <a:xfrm>
              <a:off x="5901320" y="4469696"/>
              <a:ext cx="217977" cy="144114"/>
            </a:xfrm>
            <a:prstGeom prst="rect">
              <a:avLst/>
            </a:prstGeom>
            <a:noFill/>
            <a:ln>
              <a:noFill/>
            </a:ln>
          </p:spPr>
        </p:pic>
        <p:pic>
          <p:nvPicPr>
            <p:cNvPr descr="nl.png" id="145" name="Google Shape;145;p45"/>
            <p:cNvPicPr preferRelativeResize="0"/>
            <p:nvPr/>
          </p:nvPicPr>
          <p:blipFill rotWithShape="1">
            <a:blip r:embed="rId20">
              <a:alphaModFix/>
            </a:blip>
            <a:srcRect b="0" l="0" r="0" t="0"/>
            <a:stretch/>
          </p:blipFill>
          <p:spPr>
            <a:xfrm>
              <a:off x="6272460" y="4469696"/>
              <a:ext cx="217977" cy="144114"/>
            </a:xfrm>
            <a:prstGeom prst="rect">
              <a:avLst/>
            </a:prstGeom>
            <a:noFill/>
            <a:ln>
              <a:noFill/>
            </a:ln>
          </p:spPr>
        </p:pic>
        <p:pic>
          <p:nvPicPr>
            <p:cNvPr descr="pl.png" id="146" name="Google Shape;146;p45"/>
            <p:cNvPicPr preferRelativeResize="0"/>
            <p:nvPr/>
          </p:nvPicPr>
          <p:blipFill rotWithShape="1">
            <a:blip r:embed="rId21">
              <a:alphaModFix/>
            </a:blip>
            <a:srcRect b="0" l="0" r="0" t="0"/>
            <a:stretch/>
          </p:blipFill>
          <p:spPr>
            <a:xfrm>
              <a:off x="6643600" y="4469696"/>
              <a:ext cx="217977" cy="144114"/>
            </a:xfrm>
            <a:prstGeom prst="rect">
              <a:avLst/>
            </a:prstGeom>
            <a:noFill/>
            <a:ln>
              <a:noFill/>
            </a:ln>
          </p:spPr>
        </p:pic>
        <p:pic>
          <p:nvPicPr>
            <p:cNvPr descr="pt.png" id="147" name="Google Shape;147;p45"/>
            <p:cNvPicPr preferRelativeResize="0"/>
            <p:nvPr/>
          </p:nvPicPr>
          <p:blipFill rotWithShape="1">
            <a:blip r:embed="rId22">
              <a:alphaModFix/>
            </a:blip>
            <a:srcRect b="0" l="0" r="0" t="0"/>
            <a:stretch/>
          </p:blipFill>
          <p:spPr>
            <a:xfrm>
              <a:off x="7014740" y="4469696"/>
              <a:ext cx="217977" cy="144114"/>
            </a:xfrm>
            <a:prstGeom prst="rect">
              <a:avLst/>
            </a:prstGeom>
            <a:noFill/>
            <a:ln>
              <a:noFill/>
            </a:ln>
          </p:spPr>
        </p:pic>
        <p:pic>
          <p:nvPicPr>
            <p:cNvPr descr="cz.png" id="148" name="Google Shape;148;p45"/>
            <p:cNvPicPr preferRelativeResize="0"/>
            <p:nvPr/>
          </p:nvPicPr>
          <p:blipFill rotWithShape="1">
            <a:blip r:embed="rId23">
              <a:alphaModFix/>
            </a:blip>
            <a:srcRect b="0" l="0" r="0" t="0"/>
            <a:stretch/>
          </p:blipFill>
          <p:spPr>
            <a:xfrm>
              <a:off x="7385880" y="4469696"/>
              <a:ext cx="217977" cy="144114"/>
            </a:xfrm>
            <a:prstGeom prst="rect">
              <a:avLst/>
            </a:prstGeom>
            <a:noFill/>
            <a:ln>
              <a:noFill/>
            </a:ln>
          </p:spPr>
        </p:pic>
        <p:pic>
          <p:nvPicPr>
            <p:cNvPr descr="ro.png" id="149" name="Google Shape;149;p45"/>
            <p:cNvPicPr preferRelativeResize="0"/>
            <p:nvPr/>
          </p:nvPicPr>
          <p:blipFill rotWithShape="1">
            <a:blip r:embed="rId24">
              <a:alphaModFix/>
            </a:blip>
            <a:srcRect b="0" l="0" r="0" t="0"/>
            <a:stretch/>
          </p:blipFill>
          <p:spPr>
            <a:xfrm>
              <a:off x="7757020" y="4469696"/>
              <a:ext cx="217977" cy="144114"/>
            </a:xfrm>
            <a:prstGeom prst="rect">
              <a:avLst/>
            </a:prstGeom>
            <a:noFill/>
            <a:ln>
              <a:noFill/>
            </a:ln>
          </p:spPr>
        </p:pic>
        <p:pic>
          <p:nvPicPr>
            <p:cNvPr descr="se.png" id="150" name="Google Shape;150;p45"/>
            <p:cNvPicPr preferRelativeResize="0"/>
            <p:nvPr/>
          </p:nvPicPr>
          <p:blipFill rotWithShape="1">
            <a:blip r:embed="rId25">
              <a:alphaModFix/>
            </a:blip>
            <a:srcRect b="0" l="0" r="0" t="0"/>
            <a:stretch/>
          </p:blipFill>
          <p:spPr>
            <a:xfrm>
              <a:off x="8499300" y="4469696"/>
              <a:ext cx="217977" cy="144114"/>
            </a:xfrm>
            <a:prstGeom prst="rect">
              <a:avLst/>
            </a:prstGeom>
            <a:noFill/>
            <a:ln>
              <a:noFill/>
            </a:ln>
          </p:spPr>
        </p:pic>
        <p:pic>
          <p:nvPicPr>
            <p:cNvPr descr="ch.png" id="151" name="Google Shape;151;p45"/>
            <p:cNvPicPr preferRelativeResize="0"/>
            <p:nvPr/>
          </p:nvPicPr>
          <p:blipFill rotWithShape="1">
            <a:blip r:embed="rId26">
              <a:alphaModFix/>
            </a:blip>
            <a:srcRect b="0" l="0" r="0" t="0"/>
            <a:stretch/>
          </p:blipFill>
          <p:spPr>
            <a:xfrm>
              <a:off x="8870442" y="4469696"/>
              <a:ext cx="217977" cy="144114"/>
            </a:xfrm>
            <a:prstGeom prst="rect">
              <a:avLst/>
            </a:prstGeom>
            <a:noFill/>
            <a:ln>
              <a:noFill/>
            </a:ln>
          </p:spPr>
        </p:pic>
        <p:pic>
          <p:nvPicPr>
            <p:cNvPr descr="uk.png" id="152" name="Google Shape;152;p45"/>
            <p:cNvPicPr preferRelativeResize="0"/>
            <p:nvPr/>
          </p:nvPicPr>
          <p:blipFill rotWithShape="1">
            <a:blip r:embed="rId27">
              <a:alphaModFix/>
            </a:blip>
            <a:srcRect b="0" l="0" r="0" t="0"/>
            <a:stretch/>
          </p:blipFill>
          <p:spPr>
            <a:xfrm>
              <a:off x="8128160" y="4469696"/>
              <a:ext cx="217977" cy="144114"/>
            </a:xfrm>
            <a:prstGeom prst="rect">
              <a:avLst/>
            </a:prstGeom>
            <a:noFill/>
            <a:ln>
              <a:noFill/>
            </a:ln>
          </p:spPr>
        </p:pic>
        <p:pic>
          <p:nvPicPr>
            <p:cNvPr id="153" name="Google Shape;153;p45"/>
            <p:cNvPicPr preferRelativeResize="0"/>
            <p:nvPr/>
          </p:nvPicPr>
          <p:blipFill rotWithShape="1">
            <a:blip r:embed="rId28">
              <a:alphaModFix/>
            </a:blip>
            <a:srcRect b="0" l="0" r="0" t="0"/>
            <a:stretch/>
          </p:blipFill>
          <p:spPr>
            <a:xfrm>
              <a:off x="9408598" y="4469696"/>
              <a:ext cx="216000" cy="144000"/>
            </a:xfrm>
            <a:prstGeom prst="rect">
              <a:avLst/>
            </a:prstGeom>
            <a:noFill/>
            <a:ln>
              <a:noFill/>
            </a:ln>
          </p:spPr>
        </p:pic>
        <p:pic>
          <p:nvPicPr>
            <p:cNvPr id="154" name="Google Shape;154;p45"/>
            <p:cNvPicPr preferRelativeResize="0"/>
            <p:nvPr/>
          </p:nvPicPr>
          <p:blipFill rotWithShape="1">
            <a:blip r:embed="rId29">
              <a:alphaModFix/>
            </a:blip>
            <a:srcRect b="0" l="0" r="0" t="0"/>
            <a:stretch/>
          </p:blipFill>
          <p:spPr>
            <a:xfrm>
              <a:off x="9768386" y="4469696"/>
              <a:ext cx="216000" cy="144000"/>
            </a:xfrm>
            <a:prstGeom prst="rect">
              <a:avLst/>
            </a:prstGeom>
            <a:noFill/>
            <a:ln>
              <a:noFill/>
            </a:ln>
          </p:spPr>
        </p:pic>
        <p:pic>
          <p:nvPicPr>
            <p:cNvPr descr="ca.png" id="155" name="Google Shape;155;p45"/>
            <p:cNvPicPr preferRelativeResize="0"/>
            <p:nvPr/>
          </p:nvPicPr>
          <p:blipFill rotWithShape="1">
            <a:blip r:embed="rId30">
              <a:alphaModFix/>
            </a:blip>
            <a:srcRect b="0" l="0" r="0" t="0"/>
            <a:stretch/>
          </p:blipFill>
          <p:spPr>
            <a:xfrm>
              <a:off x="10489245" y="4469696"/>
              <a:ext cx="216000" cy="142807"/>
            </a:xfrm>
            <a:prstGeom prst="rect">
              <a:avLst/>
            </a:prstGeom>
            <a:noFill/>
            <a:ln>
              <a:noFill/>
            </a:ln>
          </p:spPr>
        </p:pic>
        <p:pic>
          <p:nvPicPr>
            <p:cNvPr descr="si.png" id="156" name="Google Shape;156;p45"/>
            <p:cNvPicPr preferRelativeResize="0"/>
            <p:nvPr/>
          </p:nvPicPr>
          <p:blipFill rotWithShape="1">
            <a:blip r:embed="rId31">
              <a:alphaModFix/>
            </a:blip>
            <a:srcRect b="0" l="0" r="0" t="0"/>
            <a:stretch/>
          </p:blipFill>
          <p:spPr>
            <a:xfrm>
              <a:off x="10128174" y="4469696"/>
              <a:ext cx="217284" cy="143656"/>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3.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0" Type="http://schemas.openxmlformats.org/officeDocument/2006/relationships/image" Target="../media/image33.png"/><Relationship Id="rId22" Type="http://schemas.openxmlformats.org/officeDocument/2006/relationships/image" Target="../media/image44.png"/><Relationship Id="rId21" Type="http://schemas.openxmlformats.org/officeDocument/2006/relationships/image" Target="../media/image38.png"/><Relationship Id="rId24" Type="http://schemas.openxmlformats.org/officeDocument/2006/relationships/image" Target="../media/image29.png"/><Relationship Id="rId23" Type="http://schemas.openxmlformats.org/officeDocument/2006/relationships/image" Target="../media/image41.png"/><Relationship Id="rId1" Type="http://schemas.openxmlformats.org/officeDocument/2006/relationships/image" Target="../media/image21.png"/><Relationship Id="rId2" Type="http://schemas.openxmlformats.org/officeDocument/2006/relationships/image" Target="../media/image28.png"/><Relationship Id="rId3"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18.png"/><Relationship Id="rId26" Type="http://schemas.openxmlformats.org/officeDocument/2006/relationships/image" Target="../media/image43.png"/><Relationship Id="rId25" Type="http://schemas.openxmlformats.org/officeDocument/2006/relationships/image" Target="../media/image55.png"/><Relationship Id="rId28" Type="http://schemas.openxmlformats.org/officeDocument/2006/relationships/slideLayout" Target="../slideLayouts/slideLayout10.xml"/><Relationship Id="rId27" Type="http://schemas.openxmlformats.org/officeDocument/2006/relationships/slideLayout" Target="../slideLayouts/slideLayout9.xml"/><Relationship Id="rId5" Type="http://schemas.openxmlformats.org/officeDocument/2006/relationships/image" Target="../media/image16.png"/><Relationship Id="rId6" Type="http://schemas.openxmlformats.org/officeDocument/2006/relationships/image" Target="../media/image12.png"/><Relationship Id="rId29" Type="http://schemas.openxmlformats.org/officeDocument/2006/relationships/slideLayout" Target="../slideLayouts/slideLayout11.xml"/><Relationship Id="rId7" Type="http://schemas.openxmlformats.org/officeDocument/2006/relationships/image" Target="../media/image14.png"/><Relationship Id="rId8" Type="http://schemas.openxmlformats.org/officeDocument/2006/relationships/image" Target="../media/image13.png"/><Relationship Id="rId31" Type="http://schemas.openxmlformats.org/officeDocument/2006/relationships/theme" Target="../theme/theme4.xml"/><Relationship Id="rId30" Type="http://schemas.openxmlformats.org/officeDocument/2006/relationships/slideLayout" Target="../slideLayouts/slideLayout12.xml"/><Relationship Id="rId11" Type="http://schemas.openxmlformats.org/officeDocument/2006/relationships/image" Target="../media/image15.png"/><Relationship Id="rId10" Type="http://schemas.openxmlformats.org/officeDocument/2006/relationships/image" Target="../media/image25.png"/><Relationship Id="rId13" Type="http://schemas.openxmlformats.org/officeDocument/2006/relationships/image" Target="../media/image17.png"/><Relationship Id="rId12" Type="http://schemas.openxmlformats.org/officeDocument/2006/relationships/image" Target="../media/image20.png"/><Relationship Id="rId15" Type="http://schemas.openxmlformats.org/officeDocument/2006/relationships/image" Target="../media/image23.png"/><Relationship Id="rId14" Type="http://schemas.openxmlformats.org/officeDocument/2006/relationships/image" Target="../media/image19.png"/><Relationship Id="rId17" Type="http://schemas.openxmlformats.org/officeDocument/2006/relationships/image" Target="../media/image40.png"/><Relationship Id="rId16" Type="http://schemas.openxmlformats.org/officeDocument/2006/relationships/image" Target="../media/image27.png"/><Relationship Id="rId19" Type="http://schemas.openxmlformats.org/officeDocument/2006/relationships/image" Target="../media/image31.png"/><Relationship Id="rId18"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sp>
        <p:nvSpPr>
          <p:cNvPr id="73" name="Google Shape;73;p42"/>
          <p:cNvSpPr txBox="1"/>
          <p:nvPr/>
        </p:nvSpPr>
        <p:spPr>
          <a:xfrm>
            <a:off x="770467" y="334963"/>
            <a:ext cx="6688667" cy="256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067" u="none" cap="none" strike="noStrike">
              <a:solidFill>
                <a:schemeClr val="dk1"/>
              </a:solidFill>
              <a:latin typeface="Verdana"/>
              <a:ea typeface="Verdana"/>
              <a:cs typeface="Verdana"/>
              <a:sym typeface="Verdana"/>
            </a:endParaRPr>
          </a:p>
        </p:txBody>
      </p:sp>
      <p:sp>
        <p:nvSpPr>
          <p:cNvPr id="74" name="Google Shape;74;p42"/>
          <p:cNvSpPr txBox="1"/>
          <p:nvPr/>
        </p:nvSpPr>
        <p:spPr>
          <a:xfrm>
            <a:off x="7802879" y="6556213"/>
            <a:ext cx="4198620" cy="272952"/>
          </a:xfrm>
          <a:prstGeom prst="rect">
            <a:avLst/>
          </a:prstGeom>
          <a:noFill/>
          <a:ln>
            <a:noFill/>
          </a:ln>
        </p:spPr>
        <p:txBody>
          <a:bodyPr anchorCtr="0" anchor="t" bIns="45700" lIns="91425" spcFirstLastPara="1" rIns="0" wrap="square" tIns="45700">
            <a:noAutofit/>
          </a:bodyPr>
          <a:lstStyle/>
          <a:p>
            <a:pPr indent="0" lvl="0" marL="0" marR="0" rtl="0" algn="r">
              <a:lnSpc>
                <a:spcPct val="100000"/>
              </a:lnSpc>
              <a:spcBef>
                <a:spcPts val="0"/>
              </a:spcBef>
              <a:spcAft>
                <a:spcPts val="0"/>
              </a:spcAft>
              <a:buNone/>
            </a:pPr>
            <a:r>
              <a:rPr b="0" i="0" lang="en-GB" sz="1067" u="none" cap="none" strike="noStrike">
                <a:solidFill>
                  <a:schemeClr val="lt2"/>
                </a:solidFill>
                <a:latin typeface="Verdana"/>
                <a:ea typeface="Verdana"/>
                <a:cs typeface="Verdana"/>
                <a:sym typeface="Verdana"/>
              </a:rPr>
              <a:t>VH-RODA Workshop 2021 | 20-23 April 2021 | Slide  </a:t>
            </a:r>
            <a:fld id="{00000000-1234-1234-1234-123412341234}" type="slidenum">
              <a:rPr b="0" i="0" lang="en-GB" sz="1067" u="none" cap="none" strike="noStrike">
                <a:solidFill>
                  <a:schemeClr val="lt2"/>
                </a:solidFill>
                <a:latin typeface="Verdana"/>
                <a:ea typeface="Verdana"/>
                <a:cs typeface="Verdana"/>
                <a:sym typeface="Verdana"/>
              </a:rPr>
              <a:t>‹#›</a:t>
            </a:fld>
            <a:endParaRPr b="0" i="0" sz="1067" u="none" cap="none" strike="noStrike">
              <a:solidFill>
                <a:schemeClr val="lt2"/>
              </a:solidFill>
              <a:latin typeface="Verdana"/>
              <a:ea typeface="Verdana"/>
              <a:cs typeface="Verdana"/>
              <a:sym typeface="Verdana"/>
            </a:endParaRPr>
          </a:p>
        </p:txBody>
      </p:sp>
      <p:sp>
        <p:nvSpPr>
          <p:cNvPr id="75" name="Google Shape;75;p42"/>
          <p:cNvSpPr txBox="1"/>
          <p:nvPr>
            <p:ph type="title"/>
          </p:nvPr>
        </p:nvSpPr>
        <p:spPr>
          <a:xfrm>
            <a:off x="1496290" y="186127"/>
            <a:ext cx="10397265" cy="543675"/>
          </a:xfrm>
          <a:prstGeom prst="rect">
            <a:avLst/>
          </a:prstGeom>
          <a:noFill/>
          <a:ln>
            <a:noFill/>
          </a:ln>
        </p:spPr>
        <p:txBody>
          <a:bodyPr anchorCtr="0" anchor="ctr" bIns="45700" lIns="91425" spcFirstLastPara="1" rIns="91425" wrap="square" tIns="45700">
            <a:spAutoFit/>
          </a:bodyPr>
          <a:lstStyle>
            <a:lvl1pPr lvl="0" marR="0" rtl="0" algn="l">
              <a:spcBef>
                <a:spcPts val="0"/>
              </a:spcBef>
              <a:spcAft>
                <a:spcPts val="0"/>
              </a:spcAft>
              <a:buSzPts val="1400"/>
              <a:buNone/>
              <a:defRPr b="1" i="0" sz="2933" u="none" cap="none" strike="noStrike">
                <a:solidFill>
                  <a:srgbClr val="0070C0"/>
                </a:solidFill>
                <a:latin typeface="Verdana"/>
                <a:ea typeface="Verdana"/>
                <a:cs typeface="Verdana"/>
                <a:sym typeface="Verdana"/>
              </a:defRPr>
            </a:lvl1pPr>
            <a:lvl2pPr lvl="1" marR="0" rtl="0" algn="l">
              <a:spcBef>
                <a:spcPts val="0"/>
              </a:spcBef>
              <a:spcAft>
                <a:spcPts val="0"/>
              </a:spcAft>
              <a:buSzPts val="1400"/>
              <a:buNone/>
              <a:defRPr b="0" i="0" sz="2933" u="none" cap="none" strike="noStrike">
                <a:solidFill>
                  <a:srgbClr val="0070C0"/>
                </a:solidFill>
                <a:latin typeface="Verdana"/>
                <a:ea typeface="Verdana"/>
                <a:cs typeface="Verdana"/>
                <a:sym typeface="Verdana"/>
              </a:defRPr>
            </a:lvl2pPr>
            <a:lvl3pPr lvl="2" marR="0" rtl="0" algn="l">
              <a:spcBef>
                <a:spcPts val="0"/>
              </a:spcBef>
              <a:spcAft>
                <a:spcPts val="0"/>
              </a:spcAft>
              <a:buSzPts val="1400"/>
              <a:buNone/>
              <a:defRPr b="0" i="0" sz="2933" u="none" cap="none" strike="noStrike">
                <a:solidFill>
                  <a:srgbClr val="0070C0"/>
                </a:solidFill>
                <a:latin typeface="Verdana"/>
                <a:ea typeface="Verdana"/>
                <a:cs typeface="Verdana"/>
                <a:sym typeface="Verdana"/>
              </a:defRPr>
            </a:lvl3pPr>
            <a:lvl4pPr lvl="3" marR="0" rtl="0" algn="l">
              <a:spcBef>
                <a:spcPts val="0"/>
              </a:spcBef>
              <a:spcAft>
                <a:spcPts val="0"/>
              </a:spcAft>
              <a:buSzPts val="1400"/>
              <a:buNone/>
              <a:defRPr b="0" i="0" sz="2933" u="none" cap="none" strike="noStrike">
                <a:solidFill>
                  <a:srgbClr val="0070C0"/>
                </a:solidFill>
                <a:latin typeface="Verdana"/>
                <a:ea typeface="Verdana"/>
                <a:cs typeface="Verdana"/>
                <a:sym typeface="Verdana"/>
              </a:defRPr>
            </a:lvl4pPr>
            <a:lvl5pPr lvl="4" marR="0" rtl="0" algn="l">
              <a:spcBef>
                <a:spcPts val="0"/>
              </a:spcBef>
              <a:spcAft>
                <a:spcPts val="0"/>
              </a:spcAft>
              <a:buSzPts val="1400"/>
              <a:buNone/>
              <a:defRPr b="0" i="0" sz="2933" u="none" cap="none" strike="noStrike">
                <a:solidFill>
                  <a:srgbClr val="0070C0"/>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76" name="Google Shape;76;p42"/>
          <p:cNvSpPr/>
          <p:nvPr/>
        </p:nvSpPr>
        <p:spPr>
          <a:xfrm>
            <a:off x="230722" y="863601"/>
            <a:ext cx="11662833" cy="53387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77" name="Google Shape;77;p42"/>
          <p:cNvSpPr txBox="1"/>
          <p:nvPr>
            <p:ph idx="1" type="body"/>
          </p:nvPr>
        </p:nvSpPr>
        <p:spPr>
          <a:xfrm>
            <a:off x="1496290" y="863601"/>
            <a:ext cx="10397265" cy="5659436"/>
          </a:xfrm>
          <a:prstGeom prst="rect">
            <a:avLst/>
          </a:prstGeom>
          <a:noFill/>
          <a:ln>
            <a:noFill/>
          </a:ln>
        </p:spPr>
        <p:txBody>
          <a:bodyPr anchorCtr="0" anchor="t" bIns="45700" lIns="91425" spcFirstLastPara="1" rIns="91425" wrap="square" tIns="45700">
            <a:noAutofit/>
          </a:bodyPr>
          <a:lstStyle>
            <a:lvl1pPr indent="-364045" lvl="0" marL="457200" marR="0" rtl="0" algn="l">
              <a:lnSpc>
                <a:spcPct val="119000"/>
              </a:lnSpc>
              <a:spcBef>
                <a:spcPts val="427"/>
              </a:spcBef>
              <a:spcAft>
                <a:spcPts val="0"/>
              </a:spcAft>
              <a:buClr>
                <a:schemeClr val="accent1"/>
              </a:buClr>
              <a:buSzPts val="2133"/>
              <a:buFont typeface="Noto Sans Symbols"/>
              <a:buChar char="▪"/>
              <a:defRPr b="0" i="0" sz="2133" u="none" cap="none" strike="noStrike">
                <a:solidFill>
                  <a:schemeClr val="dk1"/>
                </a:solidFill>
                <a:latin typeface="Verdana"/>
                <a:ea typeface="Verdana"/>
                <a:cs typeface="Verdana"/>
                <a:sym typeface="Verdana"/>
              </a:defRPr>
            </a:lvl1pPr>
            <a:lvl2pPr indent="-364045" lvl="1" marL="914400" marR="0" rtl="0" algn="l">
              <a:lnSpc>
                <a:spcPct val="119000"/>
              </a:lnSpc>
              <a:spcBef>
                <a:spcPts val="427"/>
              </a:spcBef>
              <a:spcAft>
                <a:spcPts val="0"/>
              </a:spcAft>
              <a:buClr>
                <a:schemeClr val="accent1"/>
              </a:buClr>
              <a:buSzPts val="2133"/>
              <a:buFont typeface="Noto Sans Symbols"/>
              <a:buChar char="▪"/>
              <a:defRPr b="0" i="0" sz="2133" u="none" cap="none" strike="noStrike">
                <a:solidFill>
                  <a:schemeClr val="dk1"/>
                </a:solidFill>
                <a:latin typeface="Verdana"/>
                <a:ea typeface="Verdana"/>
                <a:cs typeface="Verdana"/>
                <a:sym typeface="Verdana"/>
              </a:defRPr>
            </a:lvl2pPr>
            <a:lvl3pPr indent="-364045" lvl="2" marL="1371600" marR="0" rtl="0" algn="l">
              <a:lnSpc>
                <a:spcPct val="119000"/>
              </a:lnSpc>
              <a:spcBef>
                <a:spcPts val="427"/>
              </a:spcBef>
              <a:spcAft>
                <a:spcPts val="0"/>
              </a:spcAft>
              <a:buClr>
                <a:schemeClr val="accent1"/>
              </a:buClr>
              <a:buSzPts val="2133"/>
              <a:buFont typeface="Noto Sans Symbols"/>
              <a:buChar char="▪"/>
              <a:defRPr b="0" i="0" sz="2133" u="none" cap="none" strike="noStrike">
                <a:solidFill>
                  <a:schemeClr val="dk1"/>
                </a:solidFill>
                <a:latin typeface="Verdana"/>
                <a:ea typeface="Verdana"/>
                <a:cs typeface="Verdana"/>
                <a:sym typeface="Verdana"/>
              </a:defRPr>
            </a:lvl3pPr>
            <a:lvl4pPr indent="-364045" lvl="3" marL="1828800" marR="0" rtl="0" algn="l">
              <a:lnSpc>
                <a:spcPct val="119000"/>
              </a:lnSpc>
              <a:spcBef>
                <a:spcPts val="427"/>
              </a:spcBef>
              <a:spcAft>
                <a:spcPts val="0"/>
              </a:spcAft>
              <a:buClr>
                <a:schemeClr val="accent1"/>
              </a:buClr>
              <a:buSzPts val="2133"/>
              <a:buFont typeface="Noto Sans Symbols"/>
              <a:buChar char="▪"/>
              <a:defRPr b="0" i="0" sz="2133" u="none" cap="none" strike="noStrike">
                <a:solidFill>
                  <a:schemeClr val="dk1"/>
                </a:solidFill>
                <a:latin typeface="Verdana"/>
                <a:ea typeface="Verdana"/>
                <a:cs typeface="Verdana"/>
                <a:sym typeface="Verdana"/>
              </a:defRPr>
            </a:lvl4pPr>
            <a:lvl5pPr indent="-364045" lvl="4" marL="2286000" marR="0" rtl="0" algn="l">
              <a:lnSpc>
                <a:spcPct val="119000"/>
              </a:lnSpc>
              <a:spcBef>
                <a:spcPts val="427"/>
              </a:spcBef>
              <a:spcAft>
                <a:spcPts val="0"/>
              </a:spcAft>
              <a:buClr>
                <a:schemeClr val="accent1"/>
              </a:buClr>
              <a:buSzPts val="2133"/>
              <a:buFont typeface="Noto Sans Symbols"/>
              <a:buChar char="▪"/>
              <a:defRPr b="0" i="0" sz="2133" u="none" cap="none" strike="noStrike">
                <a:solidFill>
                  <a:schemeClr val="dk1"/>
                </a:solidFill>
                <a:latin typeface="Verdana"/>
                <a:ea typeface="Verdana"/>
                <a:cs typeface="Verdana"/>
                <a:sym typeface="Verdana"/>
              </a:defRPr>
            </a:lvl5pPr>
            <a:lvl6pPr indent="-364045" lvl="5" marL="27432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6pPr>
            <a:lvl7pPr indent="-364045" lvl="6" marL="32004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7pPr>
            <a:lvl8pPr indent="-364045" lvl="7" marL="36576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8pPr>
            <a:lvl9pPr indent="-364045" lvl="8" marL="41148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9pPr>
          </a:lstStyle>
          <a:p/>
        </p:txBody>
      </p:sp>
      <p:pic>
        <p:nvPicPr>
          <p:cNvPr id="78" name="Google Shape;78;p42"/>
          <p:cNvPicPr preferRelativeResize="0"/>
          <p:nvPr/>
        </p:nvPicPr>
        <p:blipFill rotWithShape="1">
          <a:blip r:embed="rId1">
            <a:alphaModFix/>
          </a:blip>
          <a:srcRect b="16382" l="0" r="0" t="0"/>
          <a:stretch/>
        </p:blipFill>
        <p:spPr>
          <a:xfrm rot="-5400000">
            <a:off x="-2763979" y="2763985"/>
            <a:ext cx="6858003" cy="1330036"/>
          </a:xfrm>
          <a:prstGeom prst="rect">
            <a:avLst/>
          </a:prstGeom>
          <a:noFill/>
          <a:ln>
            <a:noFill/>
          </a:ln>
        </p:spPr>
      </p:pic>
      <p:sp>
        <p:nvSpPr>
          <p:cNvPr id="79" name="Google Shape;79;p42"/>
          <p:cNvSpPr/>
          <p:nvPr/>
        </p:nvSpPr>
        <p:spPr>
          <a:xfrm>
            <a:off x="751263" y="1600863"/>
            <a:ext cx="294435" cy="683661"/>
          </a:xfrm>
          <a:prstGeom prst="rect">
            <a:avLst/>
          </a:prstGeom>
          <a:solidFill>
            <a:srgbClr val="1F32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chemeClr val="lt1"/>
              </a:solidFill>
              <a:latin typeface="Arial"/>
              <a:ea typeface="Arial"/>
              <a:cs typeface="Arial"/>
              <a:sym typeface="Arial"/>
            </a:endParaRPr>
          </a:p>
        </p:txBody>
      </p:sp>
      <p:sp>
        <p:nvSpPr>
          <p:cNvPr id="80" name="Google Shape;80;p42"/>
          <p:cNvSpPr txBox="1"/>
          <p:nvPr/>
        </p:nvSpPr>
        <p:spPr>
          <a:xfrm rot="-5400000">
            <a:off x="-1412937" y="3767739"/>
            <a:ext cx="4602780" cy="294435"/>
          </a:xfrm>
          <a:prstGeom prst="rect">
            <a:avLst/>
          </a:prstGeom>
          <a:solidFill>
            <a:srgbClr val="1F3278"/>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GB" sz="2667" u="none" cap="none" strike="noStrike">
                <a:solidFill>
                  <a:schemeClr val="lt1"/>
                </a:solidFill>
                <a:latin typeface="Calibri"/>
                <a:ea typeface="Calibri"/>
                <a:cs typeface="Calibri"/>
                <a:sym typeface="Calibri"/>
              </a:rPr>
              <a:t>VH-RODA 2021 online workshop</a:t>
            </a:r>
            <a:endParaRPr/>
          </a:p>
        </p:txBody>
      </p:sp>
    </p:spTree>
  </p:cSld>
  <p:clrMap accent1="accent1" accent2="accent2" accent3="accent3" accent4="accent4" accent5="accent5" accent6="accent6" bg1="lt1" bg2="dk2" tx1="dk1" tx2="lt2" folHlink="folHlink" hlink="hlink"/>
  <p:sldLayoutIdLst>
    <p:sldLayoutId id="2147483656" r:id="rId2"/>
    <p:sldLayoutId id="214748365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44"/>
          <p:cNvSpPr/>
          <p:nvPr/>
        </p:nvSpPr>
        <p:spPr>
          <a:xfrm>
            <a:off x="0" y="0"/>
            <a:ext cx="12190379" cy="6858000"/>
          </a:xfrm>
          <a:prstGeom prst="rect">
            <a:avLst/>
          </a:prstGeom>
          <a:gradFill>
            <a:gsLst>
              <a:gs pos="0">
                <a:srgbClr val="0070C0"/>
              </a:gs>
              <a:gs pos="50000">
                <a:srgbClr val="004890"/>
              </a:gs>
              <a:gs pos="100000">
                <a:srgbClr val="002060"/>
              </a:gs>
            </a:gsLst>
            <a:lin ang="135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chemeClr val="lt1"/>
              </a:solidFill>
              <a:latin typeface="Arial"/>
              <a:ea typeface="Arial"/>
              <a:cs typeface="Arial"/>
              <a:sym typeface="Arial"/>
            </a:endParaRPr>
          </a:p>
        </p:txBody>
      </p:sp>
      <p:sp>
        <p:nvSpPr>
          <p:cNvPr id="89" name="Google Shape;89;p44"/>
          <p:cNvSpPr txBox="1"/>
          <p:nvPr>
            <p:ph idx="1" type="body"/>
          </p:nvPr>
        </p:nvSpPr>
        <p:spPr>
          <a:xfrm>
            <a:off x="230400" y="969600"/>
            <a:ext cx="11664000" cy="5097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427"/>
              </a:spcBef>
              <a:spcAft>
                <a:spcPts val="0"/>
              </a:spcAft>
              <a:buClr>
                <a:schemeClr val="accent1"/>
              </a:buClr>
              <a:buSzPts val="2133"/>
              <a:buFont typeface="Verdana"/>
              <a:buNone/>
              <a:defRPr b="0" i="0" sz="2133" u="none" cap="none" strike="noStrike">
                <a:solidFill>
                  <a:schemeClr val="lt2"/>
                </a:solidFill>
                <a:latin typeface="Verdana"/>
                <a:ea typeface="Verdana"/>
                <a:cs typeface="Verdana"/>
                <a:sym typeface="Verdana"/>
              </a:defRPr>
            </a:lvl1pPr>
            <a:lvl2pPr indent="-228600" lvl="1" marL="914400" marR="0" rtl="0" algn="l">
              <a:lnSpc>
                <a:spcPct val="119000"/>
              </a:lnSpc>
              <a:spcBef>
                <a:spcPts val="427"/>
              </a:spcBef>
              <a:spcAft>
                <a:spcPts val="0"/>
              </a:spcAft>
              <a:buClr>
                <a:schemeClr val="accent1"/>
              </a:buClr>
              <a:buSzPts val="2133"/>
              <a:buFont typeface="Verdana"/>
              <a:buNone/>
              <a:defRPr b="0" i="0" sz="2133" u="none" cap="none" strike="noStrike">
                <a:solidFill>
                  <a:schemeClr val="lt2"/>
                </a:solidFill>
                <a:latin typeface="Verdana"/>
                <a:ea typeface="Verdana"/>
                <a:cs typeface="Verdana"/>
                <a:sym typeface="Verdana"/>
              </a:defRPr>
            </a:lvl2pPr>
            <a:lvl3pPr indent="-228600" lvl="2" marL="1371600" marR="0" rtl="0" algn="l">
              <a:lnSpc>
                <a:spcPct val="119000"/>
              </a:lnSpc>
              <a:spcBef>
                <a:spcPts val="427"/>
              </a:spcBef>
              <a:spcAft>
                <a:spcPts val="0"/>
              </a:spcAft>
              <a:buClr>
                <a:schemeClr val="accent1"/>
              </a:buClr>
              <a:buSzPts val="2133"/>
              <a:buFont typeface="Verdana"/>
              <a:buNone/>
              <a:defRPr b="0" i="0" sz="2133" u="none" cap="none" strike="noStrike">
                <a:solidFill>
                  <a:schemeClr val="lt2"/>
                </a:solidFill>
                <a:latin typeface="Verdana"/>
                <a:ea typeface="Verdana"/>
                <a:cs typeface="Verdana"/>
                <a:sym typeface="Verdana"/>
              </a:defRPr>
            </a:lvl3pPr>
            <a:lvl4pPr indent="-228600" lvl="3" marL="1828800" marR="0" rtl="0" algn="l">
              <a:lnSpc>
                <a:spcPct val="119000"/>
              </a:lnSpc>
              <a:spcBef>
                <a:spcPts val="427"/>
              </a:spcBef>
              <a:spcAft>
                <a:spcPts val="0"/>
              </a:spcAft>
              <a:buClr>
                <a:schemeClr val="accent1"/>
              </a:buClr>
              <a:buSzPts val="2133"/>
              <a:buFont typeface="Verdana"/>
              <a:buNone/>
              <a:defRPr b="0" i="0" sz="2133" u="none" cap="none" strike="noStrike">
                <a:solidFill>
                  <a:schemeClr val="lt2"/>
                </a:solidFill>
                <a:latin typeface="Verdana"/>
                <a:ea typeface="Verdana"/>
                <a:cs typeface="Verdana"/>
                <a:sym typeface="Verdana"/>
              </a:defRPr>
            </a:lvl4pPr>
            <a:lvl5pPr indent="-228600" lvl="4" marL="2286000" marR="0" rtl="0" algn="l">
              <a:lnSpc>
                <a:spcPct val="119000"/>
              </a:lnSpc>
              <a:spcBef>
                <a:spcPts val="427"/>
              </a:spcBef>
              <a:spcAft>
                <a:spcPts val="0"/>
              </a:spcAft>
              <a:buClr>
                <a:schemeClr val="accent1"/>
              </a:buClr>
              <a:buSzPts val="2133"/>
              <a:buFont typeface="Verdana"/>
              <a:buNone/>
              <a:defRPr b="0" i="0" sz="2133" u="none" cap="none" strike="noStrike">
                <a:solidFill>
                  <a:schemeClr val="lt2"/>
                </a:solidFill>
                <a:latin typeface="Verdana"/>
                <a:ea typeface="Verdana"/>
                <a:cs typeface="Verdana"/>
                <a:sym typeface="Verdana"/>
              </a:defRPr>
            </a:lvl5pPr>
            <a:lvl6pPr indent="-364045" lvl="5" marL="27432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6pPr>
            <a:lvl7pPr indent="-364045" lvl="6" marL="32004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7pPr>
            <a:lvl8pPr indent="-364045" lvl="7" marL="36576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8pPr>
            <a:lvl9pPr indent="-364045" lvl="8" marL="4114800" marR="0" rtl="0" algn="l">
              <a:lnSpc>
                <a:spcPct val="119000"/>
              </a:lnSpc>
              <a:spcBef>
                <a:spcPts val="427"/>
              </a:spcBef>
              <a:spcAft>
                <a:spcPts val="0"/>
              </a:spcAft>
              <a:buClr>
                <a:schemeClr val="accent1"/>
              </a:buClr>
              <a:buSzPts val="2133"/>
              <a:buFont typeface="Verdana"/>
              <a:buChar char="–"/>
              <a:defRPr b="0" i="0" sz="2133" u="none" cap="none" strike="noStrike">
                <a:solidFill>
                  <a:schemeClr val="lt2"/>
                </a:solidFill>
                <a:latin typeface="Verdana"/>
                <a:ea typeface="Verdana"/>
                <a:cs typeface="Verdana"/>
                <a:sym typeface="Verdana"/>
              </a:defRPr>
            </a:lvl9pPr>
          </a:lstStyle>
          <a:p/>
        </p:txBody>
      </p:sp>
      <p:sp>
        <p:nvSpPr>
          <p:cNvPr id="90" name="Google Shape;90;p44"/>
          <p:cNvSpPr txBox="1"/>
          <p:nvPr/>
        </p:nvSpPr>
        <p:spPr>
          <a:xfrm>
            <a:off x="770885" y="447363"/>
            <a:ext cx="6688667" cy="256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067" u="none" cap="none" strike="noStrike">
              <a:solidFill>
                <a:srgbClr val="000000"/>
              </a:solidFill>
              <a:latin typeface="Arial"/>
              <a:ea typeface="Arial"/>
              <a:cs typeface="Arial"/>
              <a:sym typeface="Arial"/>
            </a:endParaRPr>
          </a:p>
        </p:txBody>
      </p:sp>
      <p:sp>
        <p:nvSpPr>
          <p:cNvPr id="91" name="Google Shape;91;p44"/>
          <p:cNvSpPr txBox="1"/>
          <p:nvPr>
            <p:ph type="title"/>
          </p:nvPr>
        </p:nvSpPr>
        <p:spPr>
          <a:xfrm>
            <a:off x="190782" y="214287"/>
            <a:ext cx="9566461" cy="543675"/>
          </a:xfrm>
          <a:prstGeom prst="rect">
            <a:avLst/>
          </a:prstGeom>
          <a:noFill/>
          <a:ln>
            <a:noFill/>
          </a:ln>
        </p:spPr>
        <p:txBody>
          <a:bodyPr anchorCtr="0" anchor="ctr" bIns="45700" lIns="91425" spcFirstLastPara="1" rIns="91425" wrap="square" tIns="45700">
            <a:spAutoFit/>
          </a:bodyPr>
          <a:lstStyle>
            <a:lvl1pPr lvl="0" marR="0" rtl="0" algn="l">
              <a:spcBef>
                <a:spcPts val="0"/>
              </a:spcBef>
              <a:spcAft>
                <a:spcPts val="0"/>
              </a:spcAft>
              <a:buSzPts val="1400"/>
              <a:buNone/>
              <a:defRPr b="0" i="0" sz="2933" u="none" cap="none" strike="noStrike">
                <a:solidFill>
                  <a:srgbClr val="0070C0"/>
                </a:solidFill>
                <a:latin typeface="Verdana"/>
                <a:ea typeface="Verdana"/>
                <a:cs typeface="Verdana"/>
                <a:sym typeface="Verdana"/>
              </a:defRPr>
            </a:lvl1pPr>
            <a:lvl2pPr lvl="1"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933" u="none" cap="none" strike="noStrike">
                <a:solidFill>
                  <a:schemeClr val="lt1"/>
                </a:solidFill>
                <a:latin typeface="Verdana"/>
                <a:ea typeface="Verdana"/>
                <a:cs typeface="Verdana"/>
                <a:sym typeface="Verdana"/>
              </a:defRPr>
            </a:lvl9pPr>
          </a:lstStyle>
          <a:p/>
        </p:txBody>
      </p:sp>
      <p:sp>
        <p:nvSpPr>
          <p:cNvPr id="92" name="Google Shape;92;p44"/>
          <p:cNvSpPr txBox="1"/>
          <p:nvPr/>
        </p:nvSpPr>
        <p:spPr>
          <a:xfrm>
            <a:off x="220801" y="6107603"/>
            <a:ext cx="2503249" cy="25654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0" i="0" lang="en-GB" sz="1067" u="none" cap="none" strike="noStrike">
                <a:solidFill>
                  <a:schemeClr val="lt1"/>
                </a:solidFill>
                <a:latin typeface="Arial"/>
                <a:ea typeface="Arial"/>
                <a:cs typeface="Arial"/>
                <a:sym typeface="Arial"/>
              </a:rPr>
              <a:t>ESA UNCLASSIFIED - For Internal Use</a:t>
            </a:r>
            <a:endParaRPr/>
          </a:p>
        </p:txBody>
      </p:sp>
      <p:pic>
        <p:nvPicPr>
          <p:cNvPr id="93" name="Google Shape;93;p44"/>
          <p:cNvPicPr preferRelativeResize="0"/>
          <p:nvPr/>
        </p:nvPicPr>
        <p:blipFill rotWithShape="1">
          <a:blip r:embed="rId1">
            <a:alphaModFix/>
          </a:blip>
          <a:srcRect b="0" l="0" r="0" t="0"/>
          <a:stretch/>
        </p:blipFill>
        <p:spPr>
          <a:xfrm>
            <a:off x="10701866" y="121919"/>
            <a:ext cx="1409713" cy="555415"/>
          </a:xfrm>
          <a:prstGeom prst="rect">
            <a:avLst/>
          </a:prstGeom>
          <a:noFill/>
          <a:ln>
            <a:noFill/>
          </a:ln>
        </p:spPr>
      </p:pic>
      <p:grpSp>
        <p:nvGrpSpPr>
          <p:cNvPr id="94" name="Google Shape;94;p44"/>
          <p:cNvGrpSpPr/>
          <p:nvPr/>
        </p:nvGrpSpPr>
        <p:grpSpPr>
          <a:xfrm>
            <a:off x="220801" y="6605291"/>
            <a:ext cx="9972279" cy="144831"/>
            <a:chOff x="226688" y="6572055"/>
            <a:chExt cx="9280921" cy="144114"/>
          </a:xfrm>
        </p:grpSpPr>
        <p:pic>
          <p:nvPicPr>
            <p:cNvPr descr="at.png" id="95" name="Google Shape;95;p44"/>
            <p:cNvPicPr preferRelativeResize="0"/>
            <p:nvPr/>
          </p:nvPicPr>
          <p:blipFill rotWithShape="1">
            <a:blip r:embed="rId2">
              <a:alphaModFix/>
            </a:blip>
            <a:srcRect b="0" l="0" r="0" t="0"/>
            <a:stretch/>
          </p:blipFill>
          <p:spPr>
            <a:xfrm>
              <a:off x="226688" y="6572055"/>
              <a:ext cx="217977" cy="144114"/>
            </a:xfrm>
            <a:prstGeom prst="rect">
              <a:avLst/>
            </a:prstGeom>
            <a:noFill/>
            <a:ln>
              <a:noFill/>
            </a:ln>
          </p:spPr>
        </p:pic>
        <p:pic>
          <p:nvPicPr>
            <p:cNvPr descr="be.png" id="96" name="Google Shape;96;p44"/>
            <p:cNvPicPr preferRelativeResize="0"/>
            <p:nvPr/>
          </p:nvPicPr>
          <p:blipFill rotWithShape="1">
            <a:blip r:embed="rId3">
              <a:alphaModFix/>
            </a:blip>
            <a:srcRect b="0" l="0" r="0" t="0"/>
            <a:stretch/>
          </p:blipFill>
          <p:spPr>
            <a:xfrm>
              <a:off x="597100" y="6572055"/>
              <a:ext cx="217977" cy="144114"/>
            </a:xfrm>
            <a:prstGeom prst="rect">
              <a:avLst/>
            </a:prstGeom>
            <a:noFill/>
            <a:ln>
              <a:noFill/>
            </a:ln>
          </p:spPr>
        </p:pic>
        <p:pic>
          <p:nvPicPr>
            <p:cNvPr descr="ch.png" id="97" name="Google Shape;97;p44"/>
            <p:cNvPicPr preferRelativeResize="0"/>
            <p:nvPr/>
          </p:nvPicPr>
          <p:blipFill rotWithShape="1">
            <a:blip r:embed="rId4">
              <a:alphaModFix/>
            </a:blip>
            <a:srcRect b="0" l="0" r="0" t="0"/>
            <a:stretch/>
          </p:blipFill>
          <p:spPr>
            <a:xfrm>
              <a:off x="7652002" y="6572055"/>
              <a:ext cx="217977" cy="144114"/>
            </a:xfrm>
            <a:prstGeom prst="rect">
              <a:avLst/>
            </a:prstGeom>
            <a:noFill/>
            <a:ln>
              <a:noFill/>
            </a:ln>
          </p:spPr>
        </p:pic>
        <p:pic>
          <p:nvPicPr>
            <p:cNvPr descr="cz.png" id="98" name="Google Shape;98;p44"/>
            <p:cNvPicPr preferRelativeResize="0"/>
            <p:nvPr/>
          </p:nvPicPr>
          <p:blipFill rotWithShape="1">
            <a:blip r:embed="rId5">
              <a:alphaModFix/>
            </a:blip>
            <a:srcRect b="0" l="0" r="0" t="0"/>
            <a:stretch/>
          </p:blipFill>
          <p:spPr>
            <a:xfrm>
              <a:off x="970446" y="6572055"/>
              <a:ext cx="217977" cy="144114"/>
            </a:xfrm>
            <a:prstGeom prst="rect">
              <a:avLst/>
            </a:prstGeom>
            <a:noFill/>
            <a:ln>
              <a:noFill/>
            </a:ln>
          </p:spPr>
        </p:pic>
        <p:pic>
          <p:nvPicPr>
            <p:cNvPr descr="de.png" id="99" name="Google Shape;99;p44"/>
            <p:cNvPicPr preferRelativeResize="0"/>
            <p:nvPr/>
          </p:nvPicPr>
          <p:blipFill rotWithShape="1">
            <a:blip r:embed="rId6">
              <a:alphaModFix/>
            </a:blip>
            <a:srcRect b="0" l="0" r="0" t="0"/>
            <a:stretch/>
          </p:blipFill>
          <p:spPr>
            <a:xfrm>
              <a:off x="2830886" y="6572055"/>
              <a:ext cx="217977" cy="144114"/>
            </a:xfrm>
            <a:prstGeom prst="rect">
              <a:avLst/>
            </a:prstGeom>
            <a:noFill/>
            <a:ln>
              <a:noFill/>
            </a:ln>
          </p:spPr>
        </p:pic>
        <p:pic>
          <p:nvPicPr>
            <p:cNvPr descr="dk.png" id="100" name="Google Shape;100;p44"/>
            <p:cNvPicPr preferRelativeResize="0"/>
            <p:nvPr/>
          </p:nvPicPr>
          <p:blipFill rotWithShape="1">
            <a:blip r:embed="rId7">
              <a:alphaModFix/>
            </a:blip>
            <a:srcRect b="0" l="0" r="0" t="0"/>
            <a:stretch/>
          </p:blipFill>
          <p:spPr>
            <a:xfrm>
              <a:off x="1340468" y="6572055"/>
              <a:ext cx="217977" cy="144114"/>
            </a:xfrm>
            <a:prstGeom prst="rect">
              <a:avLst/>
            </a:prstGeom>
            <a:noFill/>
            <a:ln>
              <a:noFill/>
            </a:ln>
          </p:spPr>
        </p:pic>
        <p:pic>
          <p:nvPicPr>
            <p:cNvPr descr="ee.png" id="101" name="Google Shape;101;p44"/>
            <p:cNvPicPr preferRelativeResize="0"/>
            <p:nvPr/>
          </p:nvPicPr>
          <p:blipFill rotWithShape="1">
            <a:blip r:embed="rId8">
              <a:alphaModFix/>
            </a:blip>
            <a:srcRect b="0" l="0" r="0" t="0"/>
            <a:stretch/>
          </p:blipFill>
          <p:spPr>
            <a:xfrm>
              <a:off x="1710886" y="6572055"/>
              <a:ext cx="217977" cy="144114"/>
            </a:xfrm>
            <a:prstGeom prst="rect">
              <a:avLst/>
            </a:prstGeom>
            <a:noFill/>
            <a:ln>
              <a:noFill/>
            </a:ln>
          </p:spPr>
        </p:pic>
        <p:pic>
          <p:nvPicPr>
            <p:cNvPr descr="es.png" id="102" name="Google Shape;102;p44"/>
            <p:cNvPicPr preferRelativeResize="0"/>
            <p:nvPr/>
          </p:nvPicPr>
          <p:blipFill rotWithShape="1">
            <a:blip r:embed="rId9">
              <a:alphaModFix/>
            </a:blip>
            <a:srcRect b="0" l="0" r="0" t="0"/>
            <a:stretch/>
          </p:blipFill>
          <p:spPr>
            <a:xfrm>
              <a:off x="6909231" y="6572055"/>
              <a:ext cx="217977" cy="144114"/>
            </a:xfrm>
            <a:prstGeom prst="rect">
              <a:avLst/>
            </a:prstGeom>
            <a:noFill/>
            <a:ln>
              <a:noFill/>
            </a:ln>
          </p:spPr>
        </p:pic>
        <p:pic>
          <p:nvPicPr>
            <p:cNvPr descr="fi.png" id="103" name="Google Shape;103;p44"/>
            <p:cNvPicPr preferRelativeResize="0"/>
            <p:nvPr/>
          </p:nvPicPr>
          <p:blipFill rotWithShape="1">
            <a:blip r:embed="rId10">
              <a:alphaModFix/>
            </a:blip>
            <a:srcRect b="0" l="0" r="0" t="0"/>
            <a:stretch/>
          </p:blipFill>
          <p:spPr>
            <a:xfrm>
              <a:off x="2088120" y="6572055"/>
              <a:ext cx="217977" cy="144114"/>
            </a:xfrm>
            <a:prstGeom prst="rect">
              <a:avLst/>
            </a:prstGeom>
            <a:noFill/>
            <a:ln>
              <a:noFill/>
            </a:ln>
          </p:spPr>
        </p:pic>
        <p:pic>
          <p:nvPicPr>
            <p:cNvPr descr="fr.png" id="104" name="Google Shape;104;p44"/>
            <p:cNvPicPr preferRelativeResize="0"/>
            <p:nvPr/>
          </p:nvPicPr>
          <p:blipFill rotWithShape="1">
            <a:blip r:embed="rId11">
              <a:alphaModFix/>
            </a:blip>
            <a:srcRect b="0" l="0" r="0" t="0"/>
            <a:stretch/>
          </p:blipFill>
          <p:spPr>
            <a:xfrm>
              <a:off x="2456977" y="6572055"/>
              <a:ext cx="217977" cy="144114"/>
            </a:xfrm>
            <a:prstGeom prst="rect">
              <a:avLst/>
            </a:prstGeom>
            <a:noFill/>
            <a:ln>
              <a:noFill/>
            </a:ln>
          </p:spPr>
        </p:pic>
        <p:pic>
          <p:nvPicPr>
            <p:cNvPr descr="gr.png" id="105" name="Google Shape;105;p44"/>
            <p:cNvPicPr preferRelativeResize="0"/>
            <p:nvPr/>
          </p:nvPicPr>
          <p:blipFill rotWithShape="1">
            <a:blip r:embed="rId12">
              <a:alphaModFix/>
            </a:blip>
            <a:srcRect b="0" l="0" r="0" t="0"/>
            <a:stretch/>
          </p:blipFill>
          <p:spPr>
            <a:xfrm>
              <a:off x="3199746" y="6572055"/>
              <a:ext cx="217977" cy="144114"/>
            </a:xfrm>
            <a:prstGeom prst="rect">
              <a:avLst/>
            </a:prstGeom>
            <a:noFill/>
            <a:ln>
              <a:noFill/>
            </a:ln>
          </p:spPr>
        </p:pic>
        <p:pic>
          <p:nvPicPr>
            <p:cNvPr descr="hu.png" id="106" name="Google Shape;106;p44"/>
            <p:cNvPicPr preferRelativeResize="0"/>
            <p:nvPr/>
          </p:nvPicPr>
          <p:blipFill rotWithShape="1">
            <a:blip r:embed="rId13">
              <a:alphaModFix/>
            </a:blip>
            <a:srcRect b="0" l="0" r="0" t="0"/>
            <a:stretch/>
          </p:blipFill>
          <p:spPr>
            <a:xfrm>
              <a:off x="3568607" y="6572055"/>
              <a:ext cx="217977" cy="144114"/>
            </a:xfrm>
            <a:prstGeom prst="rect">
              <a:avLst/>
            </a:prstGeom>
            <a:noFill/>
            <a:ln>
              <a:noFill/>
            </a:ln>
          </p:spPr>
        </p:pic>
        <p:pic>
          <p:nvPicPr>
            <p:cNvPr descr="ie.png" id="107" name="Google Shape;107;p44"/>
            <p:cNvPicPr preferRelativeResize="0"/>
            <p:nvPr/>
          </p:nvPicPr>
          <p:blipFill rotWithShape="1">
            <a:blip r:embed="rId14">
              <a:alphaModFix/>
            </a:blip>
            <a:srcRect b="0" l="0" r="0" t="0"/>
            <a:stretch/>
          </p:blipFill>
          <p:spPr>
            <a:xfrm>
              <a:off x="3937466" y="6572055"/>
              <a:ext cx="217977" cy="144114"/>
            </a:xfrm>
            <a:prstGeom prst="rect">
              <a:avLst/>
            </a:prstGeom>
            <a:noFill/>
            <a:ln>
              <a:noFill/>
            </a:ln>
          </p:spPr>
        </p:pic>
        <p:pic>
          <p:nvPicPr>
            <p:cNvPr descr="it.png" id="108" name="Google Shape;108;p44"/>
            <p:cNvPicPr preferRelativeResize="0"/>
            <p:nvPr/>
          </p:nvPicPr>
          <p:blipFill rotWithShape="1">
            <a:blip r:embed="rId15">
              <a:alphaModFix/>
            </a:blip>
            <a:srcRect b="0" l="0" r="0" t="0"/>
            <a:stretch/>
          </p:blipFill>
          <p:spPr>
            <a:xfrm>
              <a:off x="4306322" y="6572055"/>
              <a:ext cx="217977" cy="144114"/>
            </a:xfrm>
            <a:prstGeom prst="rect">
              <a:avLst/>
            </a:prstGeom>
            <a:noFill/>
            <a:ln>
              <a:noFill/>
            </a:ln>
          </p:spPr>
        </p:pic>
        <p:pic>
          <p:nvPicPr>
            <p:cNvPr descr="lu.png" id="109" name="Google Shape;109;p44"/>
            <p:cNvPicPr preferRelativeResize="0"/>
            <p:nvPr/>
          </p:nvPicPr>
          <p:blipFill rotWithShape="1">
            <a:blip r:embed="rId16">
              <a:alphaModFix/>
            </a:blip>
            <a:srcRect b="0" l="0" r="0" t="0"/>
            <a:stretch/>
          </p:blipFill>
          <p:spPr>
            <a:xfrm>
              <a:off x="4676775" y="6572055"/>
              <a:ext cx="217977" cy="144114"/>
            </a:xfrm>
            <a:prstGeom prst="rect">
              <a:avLst/>
            </a:prstGeom>
            <a:noFill/>
            <a:ln>
              <a:noFill/>
            </a:ln>
          </p:spPr>
        </p:pic>
        <p:pic>
          <p:nvPicPr>
            <p:cNvPr descr="nl.png" id="110" name="Google Shape;110;p44"/>
            <p:cNvPicPr preferRelativeResize="0"/>
            <p:nvPr/>
          </p:nvPicPr>
          <p:blipFill rotWithShape="1">
            <a:blip r:embed="rId17">
              <a:alphaModFix/>
            </a:blip>
            <a:srcRect b="0" l="0" r="0" t="0"/>
            <a:stretch/>
          </p:blipFill>
          <p:spPr>
            <a:xfrm>
              <a:off x="5050684" y="6572055"/>
              <a:ext cx="217977" cy="144114"/>
            </a:xfrm>
            <a:prstGeom prst="rect">
              <a:avLst/>
            </a:prstGeom>
            <a:noFill/>
            <a:ln>
              <a:noFill/>
            </a:ln>
          </p:spPr>
        </p:pic>
        <p:pic>
          <p:nvPicPr>
            <p:cNvPr descr="no.png" id="111" name="Google Shape;111;p44"/>
            <p:cNvPicPr preferRelativeResize="0"/>
            <p:nvPr/>
          </p:nvPicPr>
          <p:blipFill rotWithShape="1">
            <a:blip r:embed="rId18">
              <a:alphaModFix/>
            </a:blip>
            <a:srcRect b="0" l="0" r="0" t="0"/>
            <a:stretch/>
          </p:blipFill>
          <p:spPr>
            <a:xfrm>
              <a:off x="5428051" y="6572055"/>
              <a:ext cx="217977" cy="144114"/>
            </a:xfrm>
            <a:prstGeom prst="rect">
              <a:avLst/>
            </a:prstGeom>
            <a:noFill/>
            <a:ln>
              <a:noFill/>
            </a:ln>
          </p:spPr>
        </p:pic>
        <p:pic>
          <p:nvPicPr>
            <p:cNvPr descr="pl.png" id="112" name="Google Shape;112;p44"/>
            <p:cNvPicPr preferRelativeResize="0"/>
            <p:nvPr/>
          </p:nvPicPr>
          <p:blipFill rotWithShape="1">
            <a:blip r:embed="rId19">
              <a:alphaModFix/>
            </a:blip>
            <a:srcRect b="0" l="0" r="0" t="0"/>
            <a:stretch/>
          </p:blipFill>
          <p:spPr>
            <a:xfrm>
              <a:off x="5795181" y="6572055"/>
              <a:ext cx="217977" cy="144114"/>
            </a:xfrm>
            <a:prstGeom prst="rect">
              <a:avLst/>
            </a:prstGeom>
            <a:noFill/>
            <a:ln>
              <a:noFill/>
            </a:ln>
          </p:spPr>
        </p:pic>
        <p:pic>
          <p:nvPicPr>
            <p:cNvPr descr="pt.png" id="113" name="Google Shape;113;p44"/>
            <p:cNvPicPr preferRelativeResize="0"/>
            <p:nvPr/>
          </p:nvPicPr>
          <p:blipFill rotWithShape="1">
            <a:blip r:embed="rId20">
              <a:alphaModFix/>
            </a:blip>
            <a:srcRect b="0" l="0" r="0" t="0"/>
            <a:stretch/>
          </p:blipFill>
          <p:spPr>
            <a:xfrm>
              <a:off x="6167359" y="6572055"/>
              <a:ext cx="217977" cy="144114"/>
            </a:xfrm>
            <a:prstGeom prst="rect">
              <a:avLst/>
            </a:prstGeom>
            <a:noFill/>
            <a:ln>
              <a:noFill/>
            </a:ln>
          </p:spPr>
        </p:pic>
        <p:pic>
          <p:nvPicPr>
            <p:cNvPr descr="ro.png" id="114" name="Google Shape;114;p44"/>
            <p:cNvPicPr preferRelativeResize="0"/>
            <p:nvPr/>
          </p:nvPicPr>
          <p:blipFill rotWithShape="1">
            <a:blip r:embed="rId21">
              <a:alphaModFix/>
            </a:blip>
            <a:srcRect b="0" l="0" r="0" t="0"/>
            <a:stretch/>
          </p:blipFill>
          <p:spPr>
            <a:xfrm>
              <a:off x="6541267" y="6572055"/>
              <a:ext cx="217977" cy="144114"/>
            </a:xfrm>
            <a:prstGeom prst="rect">
              <a:avLst/>
            </a:prstGeom>
            <a:noFill/>
            <a:ln>
              <a:noFill/>
            </a:ln>
          </p:spPr>
        </p:pic>
        <p:pic>
          <p:nvPicPr>
            <p:cNvPr descr="se.png" id="115" name="Google Shape;115;p44"/>
            <p:cNvPicPr preferRelativeResize="0"/>
            <p:nvPr/>
          </p:nvPicPr>
          <p:blipFill rotWithShape="1">
            <a:blip r:embed="rId22">
              <a:alphaModFix/>
            </a:blip>
            <a:srcRect b="0" l="0" r="0" t="0"/>
            <a:stretch/>
          </p:blipFill>
          <p:spPr>
            <a:xfrm>
              <a:off x="7279811" y="6572055"/>
              <a:ext cx="217977" cy="144114"/>
            </a:xfrm>
            <a:prstGeom prst="rect">
              <a:avLst/>
            </a:prstGeom>
            <a:noFill/>
            <a:ln>
              <a:noFill/>
            </a:ln>
          </p:spPr>
        </p:pic>
        <p:pic>
          <p:nvPicPr>
            <p:cNvPr descr="uk.png" id="116" name="Google Shape;116;p44"/>
            <p:cNvPicPr preferRelativeResize="0"/>
            <p:nvPr/>
          </p:nvPicPr>
          <p:blipFill rotWithShape="1">
            <a:blip r:embed="rId23">
              <a:alphaModFix/>
            </a:blip>
            <a:srcRect b="0" l="0" r="0" t="0"/>
            <a:stretch/>
          </p:blipFill>
          <p:spPr>
            <a:xfrm>
              <a:off x="8017547" y="6572055"/>
              <a:ext cx="217977" cy="144114"/>
            </a:xfrm>
            <a:prstGeom prst="rect">
              <a:avLst/>
            </a:prstGeom>
            <a:noFill/>
            <a:ln>
              <a:noFill/>
            </a:ln>
          </p:spPr>
        </p:pic>
        <p:pic>
          <p:nvPicPr>
            <p:cNvPr descr="ca.png" id="117" name="Google Shape;117;p44"/>
            <p:cNvPicPr preferRelativeResize="0"/>
            <p:nvPr/>
          </p:nvPicPr>
          <p:blipFill rotWithShape="1">
            <a:blip r:embed="rId24">
              <a:alphaModFix/>
            </a:blip>
            <a:srcRect b="0" l="0" r="0" t="0"/>
            <a:stretch/>
          </p:blipFill>
          <p:spPr>
            <a:xfrm>
              <a:off x="9291609" y="6573362"/>
              <a:ext cx="216000" cy="142807"/>
            </a:xfrm>
            <a:prstGeom prst="rect">
              <a:avLst/>
            </a:prstGeom>
            <a:noFill/>
            <a:ln>
              <a:noFill/>
            </a:ln>
          </p:spPr>
        </p:pic>
        <p:pic>
          <p:nvPicPr>
            <p:cNvPr id="118" name="Google Shape;118;p44"/>
            <p:cNvPicPr preferRelativeResize="0"/>
            <p:nvPr/>
          </p:nvPicPr>
          <p:blipFill rotWithShape="1">
            <a:blip r:embed="rId25">
              <a:alphaModFix/>
            </a:blip>
            <a:srcRect b="0" l="0" r="0" t="0"/>
            <a:stretch/>
          </p:blipFill>
          <p:spPr>
            <a:xfrm>
              <a:off x="8555553" y="6572169"/>
              <a:ext cx="216000" cy="144000"/>
            </a:xfrm>
            <a:prstGeom prst="rect">
              <a:avLst/>
            </a:prstGeom>
            <a:noFill/>
            <a:ln>
              <a:noFill/>
            </a:ln>
          </p:spPr>
        </p:pic>
        <p:pic>
          <p:nvPicPr>
            <p:cNvPr descr="si.png" id="119" name="Google Shape;119;p44"/>
            <p:cNvPicPr preferRelativeResize="0"/>
            <p:nvPr/>
          </p:nvPicPr>
          <p:blipFill rotWithShape="1">
            <a:blip r:embed="rId26">
              <a:alphaModFix/>
            </a:blip>
            <a:srcRect b="0" l="0" r="0" t="0"/>
            <a:stretch/>
          </p:blipFill>
          <p:spPr>
            <a:xfrm>
              <a:off x="8928090" y="6572513"/>
              <a:ext cx="217284" cy="143656"/>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59" r:id="rId27"/>
    <p:sldLayoutId id="2147483660" r:id="rId28"/>
    <p:sldLayoutId id="2147483661" r:id="rId29"/>
    <p:sldLayoutId id="2147483662"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2.png"/><Relationship Id="rId4" Type="http://schemas.openxmlformats.org/officeDocument/2006/relationships/image" Target="../media/image110.png"/><Relationship Id="rId5" Type="http://schemas.openxmlformats.org/officeDocument/2006/relationships/hyperlink" Target="https://www.radcalnet.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doi.org/10.3390/rs11202401" TargetMode="External"/><Relationship Id="rId4" Type="http://schemas.openxmlformats.org/officeDocument/2006/relationships/image" Target="../media/image124.png"/><Relationship Id="rId5" Type="http://schemas.openxmlformats.org/officeDocument/2006/relationships/image" Target="../media/image1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7.png"/><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1.png"/><Relationship Id="rId4" Type="http://schemas.openxmlformats.org/officeDocument/2006/relationships/image" Target="../media/image116.png"/><Relationship Id="rId5" Type="http://schemas.openxmlformats.org/officeDocument/2006/relationships/image" Target="../media/image113.png"/><Relationship Id="rId6" Type="http://schemas.openxmlformats.org/officeDocument/2006/relationships/image" Target="../media/image1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0.png"/><Relationship Id="rId4" Type="http://schemas.openxmlformats.org/officeDocument/2006/relationships/image" Target="../media/image1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8.jpg"/><Relationship Id="rId4" Type="http://schemas.openxmlformats.org/officeDocument/2006/relationships/image" Target="../media/image1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5.png"/><Relationship Id="rId4" Type="http://schemas.openxmlformats.org/officeDocument/2006/relationships/hyperlink" Target="https://picscar.magellium.com/" TargetMode="External"/><Relationship Id="rId5" Type="http://schemas.openxmlformats.org/officeDocument/2006/relationships/image" Target="../media/image123.png"/><Relationship Id="rId6" Type="http://schemas.openxmlformats.org/officeDocument/2006/relationships/hyperlink" Target="https://picsand.noveltis.fr/" TargetMode="External"/><Relationship Id="rId7" Type="http://schemas.openxmlformats.org/officeDocument/2006/relationships/image" Target="../media/image1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lasp.colorado.edu/lisird/data/tsis1_hsrs" TargetMode="External"/><Relationship Id="rId4" Type="http://schemas.openxmlformats.org/officeDocument/2006/relationships/hyperlink" Target="https://lasp.colorado.edu/lisird/data/tsis1_hsr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6.png"/><Relationship Id="rId4" Type="http://schemas.openxmlformats.org/officeDocument/2006/relationships/image" Target="../media/image129.png"/><Relationship Id="rId5" Type="http://schemas.openxmlformats.org/officeDocument/2006/relationships/image" Target="../media/image132.png"/><Relationship Id="rId6" Type="http://schemas.openxmlformats.org/officeDocument/2006/relationships/image" Target="../media/image1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8.png"/><Relationship Id="rId4" Type="http://schemas.openxmlformats.org/officeDocument/2006/relationships/image" Target="../media/image133.png"/><Relationship Id="rId5" Type="http://schemas.openxmlformats.org/officeDocument/2006/relationships/image" Target="../media/image135.png"/><Relationship Id="rId6" Type="http://schemas.openxmlformats.org/officeDocument/2006/relationships/image" Target="../media/image1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1.png"/><Relationship Id="rId4" Type="http://schemas.openxmlformats.org/officeDocument/2006/relationships/image" Target="../media/image1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usgs.gov/calval/jacie" TargetMode="External"/><Relationship Id="rId4" Type="http://schemas.openxmlformats.org/officeDocument/2006/relationships/hyperlink" Target="https://earth.esa.int/eogateway/events/vh-roda" TargetMode="External"/><Relationship Id="rId5" Type="http://schemas.openxmlformats.org/officeDocument/2006/relationships/image" Target="../media/image140.png"/><Relationship Id="rId6" Type="http://schemas.openxmlformats.org/officeDocument/2006/relationships/image" Target="../media/image1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2.png"/><Relationship Id="rId4" Type="http://schemas.openxmlformats.org/officeDocument/2006/relationships/image" Target="../media/image1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bipm.org/en/measurement-units/" TargetMode="Externa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55.png"/><Relationship Id="rId5" Type="http://schemas.openxmlformats.org/officeDocument/2006/relationships/image" Target="../media/image150.png"/><Relationship Id="rId6" Type="http://schemas.openxmlformats.org/officeDocument/2006/relationships/image" Target="../media/image159.png"/><Relationship Id="rId7" Type="http://schemas.openxmlformats.org/officeDocument/2006/relationships/image" Target="../media/image154.png"/><Relationship Id="rId8" Type="http://schemas.openxmlformats.org/officeDocument/2006/relationships/image" Target="../media/image148.png"/><Relationship Id="rId10" Type="http://schemas.openxmlformats.org/officeDocument/2006/relationships/image" Target="../media/image1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7.png"/><Relationship Id="rId4" Type="http://schemas.openxmlformats.org/officeDocument/2006/relationships/image" Target="../media/image1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0" Type="http://schemas.openxmlformats.org/officeDocument/2006/relationships/image" Target="../media/image40.png"/><Relationship Id="rId22" Type="http://schemas.openxmlformats.org/officeDocument/2006/relationships/image" Target="../media/image174.png"/><Relationship Id="rId21" Type="http://schemas.openxmlformats.org/officeDocument/2006/relationships/image" Target="../media/image165.png"/><Relationship Id="rId24" Type="http://schemas.openxmlformats.org/officeDocument/2006/relationships/image" Target="../media/image183.png"/><Relationship Id="rId23" Type="http://schemas.openxmlformats.org/officeDocument/2006/relationships/image" Target="../media/image166.pn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52.png"/><Relationship Id="rId4" Type="http://schemas.openxmlformats.org/officeDocument/2006/relationships/image" Target="../media/image161.png"/><Relationship Id="rId9" Type="http://schemas.openxmlformats.org/officeDocument/2006/relationships/image" Target="../media/image12.png"/><Relationship Id="rId26" Type="http://schemas.openxmlformats.org/officeDocument/2006/relationships/image" Target="../media/image168.png"/><Relationship Id="rId25" Type="http://schemas.openxmlformats.org/officeDocument/2006/relationships/image" Target="../media/image170.png"/><Relationship Id="rId28" Type="http://schemas.openxmlformats.org/officeDocument/2006/relationships/image" Target="../media/image180.png"/><Relationship Id="rId27" Type="http://schemas.openxmlformats.org/officeDocument/2006/relationships/image" Target="../media/image173.png"/><Relationship Id="rId5" Type="http://schemas.openxmlformats.org/officeDocument/2006/relationships/image" Target="../media/image156.png"/><Relationship Id="rId6" Type="http://schemas.openxmlformats.org/officeDocument/2006/relationships/image" Target="../media/image163.png"/><Relationship Id="rId29" Type="http://schemas.openxmlformats.org/officeDocument/2006/relationships/image" Target="../media/image176.png"/><Relationship Id="rId7" Type="http://schemas.openxmlformats.org/officeDocument/2006/relationships/image" Target="../media/image153.png"/><Relationship Id="rId8" Type="http://schemas.openxmlformats.org/officeDocument/2006/relationships/image" Target="../media/image157.png"/><Relationship Id="rId31" Type="http://schemas.openxmlformats.org/officeDocument/2006/relationships/image" Target="../media/image179.png"/><Relationship Id="rId30" Type="http://schemas.openxmlformats.org/officeDocument/2006/relationships/image" Target="../media/image182.png"/><Relationship Id="rId11" Type="http://schemas.openxmlformats.org/officeDocument/2006/relationships/image" Target="../media/image13.png"/><Relationship Id="rId10" Type="http://schemas.openxmlformats.org/officeDocument/2006/relationships/image" Target="../media/image158.png"/><Relationship Id="rId13" Type="http://schemas.openxmlformats.org/officeDocument/2006/relationships/image" Target="../media/image181.png"/><Relationship Id="rId12" Type="http://schemas.openxmlformats.org/officeDocument/2006/relationships/image" Target="../media/image160.png"/><Relationship Id="rId15" Type="http://schemas.openxmlformats.org/officeDocument/2006/relationships/image" Target="../media/image175.png"/><Relationship Id="rId14" Type="http://schemas.openxmlformats.org/officeDocument/2006/relationships/image" Target="../media/image172.png"/><Relationship Id="rId17" Type="http://schemas.openxmlformats.org/officeDocument/2006/relationships/image" Target="../media/image164.png"/><Relationship Id="rId16" Type="http://schemas.openxmlformats.org/officeDocument/2006/relationships/image" Target="../media/image171.png"/><Relationship Id="rId19" Type="http://schemas.openxmlformats.org/officeDocument/2006/relationships/image" Target="../media/image177.png"/><Relationship Id="rId18" Type="http://schemas.openxmlformats.org/officeDocument/2006/relationships/image" Target="../media/image1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18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0.png"/><Relationship Id="rId4" Type="http://schemas.openxmlformats.org/officeDocument/2006/relationships/image" Target="../media/image105.png"/><Relationship Id="rId5" Type="http://schemas.openxmlformats.org/officeDocument/2006/relationships/image" Target="../media/image97.jpg"/><Relationship Id="rId6" Type="http://schemas.openxmlformats.org/officeDocument/2006/relationships/image" Target="../media/image91.jpg"/><Relationship Id="rId7" Type="http://schemas.openxmlformats.org/officeDocument/2006/relationships/image" Target="../media/image94.png"/><Relationship Id="rId8"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3.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8.jpg"/><Relationship Id="rId4" Type="http://schemas.openxmlformats.org/officeDocument/2006/relationships/image" Target="../media/image104.png"/><Relationship Id="rId9" Type="http://schemas.openxmlformats.org/officeDocument/2006/relationships/image" Target="../media/image112.png"/><Relationship Id="rId5" Type="http://schemas.openxmlformats.org/officeDocument/2006/relationships/image" Target="../media/image107.jpg"/><Relationship Id="rId6" Type="http://schemas.openxmlformats.org/officeDocument/2006/relationships/image" Target="../media/image98.png"/><Relationship Id="rId7" Type="http://schemas.openxmlformats.org/officeDocument/2006/relationships/image" Target="../media/image103.png"/><Relationship Id="rId8" Type="http://schemas.openxmlformats.org/officeDocument/2006/relationships/image" Target="../media/image102.png"/><Relationship Id="rId11" Type="http://schemas.openxmlformats.org/officeDocument/2006/relationships/image" Target="../media/image106.jpg"/><Relationship Id="rId10" Type="http://schemas.openxmlformats.org/officeDocument/2006/relationships/image" Target="../media/image115.png"/><Relationship Id="rId12" Type="http://schemas.openxmlformats.org/officeDocument/2006/relationships/image" Target="../media/image1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9.png"/><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
          <p:cNvSpPr txBox="1"/>
          <p:nvPr>
            <p:ph type="title"/>
          </p:nvPr>
        </p:nvSpPr>
        <p:spPr>
          <a:xfrm>
            <a:off x="176047" y="175938"/>
            <a:ext cx="11231468"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b="1" lang="en-GB" sz="5400"/>
              <a:t>CEOS WGCV Working Group Calibration validation </a:t>
            </a:r>
            <a:br>
              <a:rPr b="1" lang="en-GB" sz="5400"/>
            </a:br>
            <a:br>
              <a:rPr b="1" lang="en-GB" sz="5400"/>
            </a:br>
            <a:r>
              <a:rPr b="1" lang="en-GB" sz="5400" u="sng"/>
              <a:t>WGCV for Newspace</a:t>
            </a:r>
            <a:endParaRPr b="1" sz="5400" u="sng"/>
          </a:p>
        </p:txBody>
      </p:sp>
      <p:sp>
        <p:nvSpPr>
          <p:cNvPr id="199" name="Google Shape;199;p1"/>
          <p:cNvSpPr/>
          <p:nvPr/>
        </p:nvSpPr>
        <p:spPr>
          <a:xfrm>
            <a:off x="7209156" y="3743016"/>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1800" u="none" cap="none" strike="noStrike">
                <a:solidFill>
                  <a:schemeClr val="accent1"/>
                </a:solidFill>
                <a:latin typeface="Arial"/>
                <a:ea typeface="Arial"/>
                <a:cs typeface="Arial"/>
                <a:sym typeface="Arial"/>
              </a:rPr>
              <a:t>Akihiko KUZE, Chair WGCV</a:t>
            </a:r>
            <a:endParaRPr/>
          </a:p>
          <a:p>
            <a:pPr indent="0" lvl="0" marL="0" marR="0" rtl="0" algn="r">
              <a:lnSpc>
                <a:spcPct val="150000"/>
              </a:lnSpc>
              <a:spcBef>
                <a:spcPts val="0"/>
              </a:spcBef>
              <a:spcAft>
                <a:spcPts val="0"/>
              </a:spcAft>
              <a:buClr>
                <a:srgbClr val="000000"/>
              </a:buClr>
              <a:buSzPts val="2200"/>
              <a:buFont typeface="Arial"/>
              <a:buNone/>
            </a:pPr>
            <a:r>
              <a:rPr b="1" i="0" lang="en-GB" sz="1800" u="none" cap="none" strike="noStrike">
                <a:solidFill>
                  <a:schemeClr val="accent1"/>
                </a:solidFill>
                <a:latin typeface="Arial"/>
                <a:ea typeface="Arial"/>
                <a:cs typeface="Arial"/>
                <a:sym typeface="Arial"/>
              </a:rPr>
              <a:t>Philippe Goryl, Vice Chair WGCV</a:t>
            </a:r>
            <a:endParaRPr/>
          </a:p>
          <a:p>
            <a:pPr indent="0" lvl="0" marL="0" marR="0" rtl="0" algn="r">
              <a:lnSpc>
                <a:spcPct val="150000"/>
              </a:lnSpc>
              <a:spcBef>
                <a:spcPts val="0"/>
              </a:spcBef>
              <a:spcAft>
                <a:spcPts val="0"/>
              </a:spcAft>
              <a:buClr>
                <a:srgbClr val="000000"/>
              </a:buClr>
              <a:buSzPts val="2200"/>
              <a:buFont typeface="Arial"/>
              <a:buNone/>
            </a:pPr>
            <a:r>
              <a:rPr b="1" i="0" lang="en-GB" sz="1800" u="none" cap="none" strike="noStrike">
                <a:solidFill>
                  <a:schemeClr val="accent1"/>
                </a:solidFill>
                <a:latin typeface="Arial"/>
                <a:ea typeface="Arial"/>
                <a:cs typeface="Arial"/>
                <a:sym typeface="Arial"/>
              </a:rPr>
              <a:t>And the WGCV Team </a:t>
            </a:r>
            <a:endParaRPr b="0" i="0" sz="18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1800" u="none" cap="none" strike="noStrike">
                <a:solidFill>
                  <a:schemeClr val="accent1"/>
                </a:solidFill>
                <a:latin typeface="Arial"/>
                <a:ea typeface="Arial"/>
                <a:cs typeface="Arial"/>
                <a:sym typeface="Arial"/>
              </a:rPr>
              <a:t>Agenda 2.3</a:t>
            </a:r>
            <a:endParaRPr b="0" i="0" sz="18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1800" u="none" cap="none" strike="noStrike">
                <a:solidFill>
                  <a:schemeClr val="accent1"/>
                </a:solidFill>
                <a:latin typeface="Arial"/>
                <a:ea typeface="Arial"/>
                <a:cs typeface="Arial"/>
                <a:sym typeface="Arial"/>
              </a:rPr>
              <a:t>SIT TW 2022, ESA/ESRIN</a:t>
            </a:r>
            <a:endParaRPr b="1" i="0" sz="18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1800" u="none" cap="none" strike="noStrike">
                <a:solidFill>
                  <a:schemeClr val="accent1"/>
                </a:solidFill>
                <a:latin typeface="Arial"/>
                <a:ea typeface="Arial"/>
                <a:cs typeface="Arial"/>
                <a:sym typeface="Arial"/>
              </a:rPr>
              <a:t>13th - 15th September 2022</a:t>
            </a:r>
            <a:endParaRPr b="1" i="0" sz="18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 </a:t>
            </a:r>
            <a:endParaRPr/>
          </a:p>
        </p:txBody>
      </p:sp>
      <p:pic>
        <p:nvPicPr>
          <p:cNvPr id="334" name="Google Shape;334;p18"/>
          <p:cNvPicPr preferRelativeResize="0"/>
          <p:nvPr/>
        </p:nvPicPr>
        <p:blipFill rotWithShape="1">
          <a:blip r:embed="rId3">
            <a:alphaModFix/>
          </a:blip>
          <a:srcRect b="0" l="0" r="0" t="0"/>
          <a:stretch/>
        </p:blipFill>
        <p:spPr>
          <a:xfrm>
            <a:off x="0" y="1361093"/>
            <a:ext cx="5816386" cy="2167138"/>
          </a:xfrm>
          <a:prstGeom prst="rect">
            <a:avLst/>
          </a:prstGeom>
          <a:noFill/>
          <a:ln>
            <a:noFill/>
          </a:ln>
        </p:spPr>
      </p:pic>
      <p:pic>
        <p:nvPicPr>
          <p:cNvPr id="335" name="Google Shape;335;p18"/>
          <p:cNvPicPr preferRelativeResize="0"/>
          <p:nvPr/>
        </p:nvPicPr>
        <p:blipFill rotWithShape="1">
          <a:blip r:embed="rId4">
            <a:alphaModFix/>
          </a:blip>
          <a:srcRect b="0" l="0" r="0" t="0"/>
          <a:stretch/>
        </p:blipFill>
        <p:spPr>
          <a:xfrm>
            <a:off x="0" y="3710684"/>
            <a:ext cx="5620498" cy="2674932"/>
          </a:xfrm>
          <a:prstGeom prst="rect">
            <a:avLst/>
          </a:prstGeom>
          <a:noFill/>
          <a:ln>
            <a:noFill/>
          </a:ln>
        </p:spPr>
      </p:pic>
      <p:sp>
        <p:nvSpPr>
          <p:cNvPr id="336" name="Google Shape;336;p18"/>
          <p:cNvSpPr txBox="1"/>
          <p:nvPr/>
        </p:nvSpPr>
        <p:spPr>
          <a:xfrm>
            <a:off x="5167431" y="245765"/>
            <a:ext cx="10576550" cy="52322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Arial"/>
              <a:buNone/>
            </a:pPr>
            <a:r>
              <a:rPr b="1" i="0" lang="en-GB" sz="2800" u="none" cap="none" strike="noStrike">
                <a:solidFill>
                  <a:srgbClr val="0070C0"/>
                </a:solidFill>
                <a:latin typeface="Verdana"/>
                <a:ea typeface="Verdana"/>
                <a:cs typeface="Verdana"/>
                <a:sym typeface="Verdana"/>
              </a:rPr>
              <a:t>RadCalNet Users</a:t>
            </a:r>
            <a:endParaRPr b="1" i="0" sz="2800" u="none" cap="none" strike="noStrike">
              <a:solidFill>
                <a:srgbClr val="0070C0"/>
              </a:solidFill>
              <a:latin typeface="Verdana"/>
              <a:ea typeface="Verdana"/>
              <a:cs typeface="Verdana"/>
              <a:sym typeface="Verdana"/>
            </a:endParaRPr>
          </a:p>
        </p:txBody>
      </p:sp>
      <p:sp>
        <p:nvSpPr>
          <p:cNvPr id="337" name="Google Shape;337;p18"/>
          <p:cNvSpPr txBox="1"/>
          <p:nvPr/>
        </p:nvSpPr>
        <p:spPr>
          <a:xfrm>
            <a:off x="5816386" y="1730894"/>
            <a:ext cx="6310932" cy="5562046"/>
          </a:xfrm>
          <a:prstGeom prst="rect">
            <a:avLst/>
          </a:prstGeom>
          <a:noFill/>
          <a:ln>
            <a:noFill/>
          </a:ln>
        </p:spPr>
        <p:txBody>
          <a:bodyPr anchorCtr="0" anchor="t" bIns="45700" lIns="91425" spcFirstLastPara="1" rIns="91425" wrap="square" tIns="45700">
            <a:noAutofit/>
          </a:bodyPr>
          <a:lstStyle/>
          <a:p>
            <a:pPr indent="-285750" lvl="0" marL="285750" marR="0" rtl="0" algn="l">
              <a:lnSpc>
                <a:spcPct val="119000"/>
              </a:lnSpc>
              <a:spcBef>
                <a:spcPts val="0"/>
              </a:spcBef>
              <a:spcAft>
                <a:spcPts val="0"/>
              </a:spcAft>
              <a:buClr>
                <a:schemeClr val="accent1"/>
              </a:buClr>
              <a:buSzPts val="1400"/>
              <a:buFont typeface="Arial"/>
              <a:buChar char="•"/>
            </a:pPr>
            <a:r>
              <a:rPr b="0" i="0" lang="en-GB" sz="1400" u="none" cap="none" strike="noStrike">
                <a:solidFill>
                  <a:schemeClr val="dk1"/>
                </a:solidFill>
                <a:latin typeface="Arial"/>
                <a:ea typeface="Arial"/>
                <a:cs typeface="Arial"/>
                <a:sym typeface="Arial"/>
              </a:rPr>
              <a:t>Exploited for validation/calibration of L1 products from:</a:t>
            </a:r>
            <a:endParaRPr/>
          </a:p>
          <a:p>
            <a:pPr indent="-285750" lvl="1" marL="1095375" marR="0" rtl="0" algn="l">
              <a:lnSpc>
                <a:spcPct val="119000"/>
              </a:lnSpc>
              <a:spcBef>
                <a:spcPts val="280"/>
              </a:spcBef>
              <a:spcAft>
                <a:spcPts val="0"/>
              </a:spcAft>
              <a:buClr>
                <a:schemeClr val="accent1"/>
              </a:buClr>
              <a:buSzPts val="1400"/>
              <a:buFont typeface="Arial"/>
              <a:buChar char="•"/>
            </a:pPr>
            <a:r>
              <a:rPr b="1" i="0" lang="en-GB" sz="1400" u="sng" cap="none" strike="noStrike">
                <a:solidFill>
                  <a:schemeClr val="dk1"/>
                </a:solidFill>
                <a:latin typeface="Arial"/>
                <a:ea typeface="Arial"/>
                <a:cs typeface="Arial"/>
                <a:sym typeface="Arial"/>
              </a:rPr>
              <a:t>New space missions: e.g, Maxar (Worldview, GeoEye), Planet (Skysat constellation), etc..</a:t>
            </a:r>
            <a:endParaRPr/>
          </a:p>
          <a:p>
            <a:pPr indent="-285750" lvl="1" marL="1095375" marR="0" rtl="0" algn="l">
              <a:lnSpc>
                <a:spcPct val="119000"/>
              </a:lnSpc>
              <a:spcBef>
                <a:spcPts val="280"/>
              </a:spcBef>
              <a:spcAft>
                <a:spcPts val="0"/>
              </a:spcAft>
              <a:buClr>
                <a:schemeClr val="accent1"/>
              </a:buClr>
              <a:buSzPts val="1400"/>
              <a:buFont typeface="Arial"/>
              <a:buChar char="•"/>
            </a:pPr>
            <a:r>
              <a:rPr b="0" i="0" lang="en-GB" sz="1400" u="none" cap="none" strike="noStrike">
                <a:solidFill>
                  <a:schemeClr val="dk1"/>
                </a:solidFill>
                <a:latin typeface="Arial"/>
                <a:ea typeface="Arial"/>
                <a:cs typeface="Arial"/>
                <a:sym typeface="Arial"/>
              </a:rPr>
              <a:t>National space agencies missions: e.g., ARGANS (Sentinel-2, Landsat-8), JSC «Russian Space Systems» (Kanopus-V), ISRO (AWiFS), AIST (ASTER), NASA (OCO, GOSAT), DLR (DESIS), etc…</a:t>
            </a:r>
            <a:endParaRPr/>
          </a:p>
          <a:p>
            <a:pPr indent="-184150" lvl="1" marL="1095375" marR="0" rtl="0" algn="l">
              <a:lnSpc>
                <a:spcPct val="119000"/>
              </a:lnSpc>
              <a:spcBef>
                <a:spcPts val="320"/>
              </a:spcBef>
              <a:spcAft>
                <a:spcPts val="0"/>
              </a:spcAft>
              <a:buClr>
                <a:schemeClr val="accent1"/>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19000"/>
              </a:lnSpc>
              <a:spcBef>
                <a:spcPts val="210"/>
              </a:spcBef>
              <a:spcAft>
                <a:spcPts val="0"/>
              </a:spcAft>
              <a:buClr>
                <a:schemeClr val="accent1"/>
              </a:buClr>
              <a:buSzPts val="1050"/>
              <a:buFont typeface="Arial"/>
              <a:buChar char="•"/>
            </a:pPr>
            <a:r>
              <a:rPr b="0" i="0" lang="en-GB" sz="1050" u="none" cap="none" strike="noStrike">
                <a:solidFill>
                  <a:schemeClr val="dk1"/>
                </a:solidFill>
                <a:latin typeface="Arial"/>
                <a:ea typeface="Arial"/>
                <a:cs typeface="Arial"/>
                <a:sym typeface="Arial"/>
              </a:rPr>
              <a:t>About 100 online participants</a:t>
            </a:r>
            <a:endParaRPr/>
          </a:p>
          <a:p>
            <a:pPr indent="-285750" lvl="0" marL="285750" marR="0" rtl="0" algn="l">
              <a:lnSpc>
                <a:spcPct val="119000"/>
              </a:lnSpc>
              <a:spcBef>
                <a:spcPts val="210"/>
              </a:spcBef>
              <a:spcAft>
                <a:spcPts val="0"/>
              </a:spcAft>
              <a:buClr>
                <a:schemeClr val="accent1"/>
              </a:buClr>
              <a:buSzPts val="1050"/>
              <a:buFont typeface="Arial"/>
              <a:buChar char="•"/>
            </a:pPr>
            <a:r>
              <a:rPr b="0" i="0" lang="en-GB" sz="1050" u="none" cap="none" strike="noStrike">
                <a:solidFill>
                  <a:schemeClr val="dk1"/>
                </a:solidFill>
                <a:latin typeface="Arial"/>
                <a:ea typeface="Arial"/>
                <a:cs typeface="Arial"/>
                <a:sym typeface="Arial"/>
              </a:rPr>
              <a:t>25 presenters</a:t>
            </a:r>
            <a:endParaRPr/>
          </a:p>
          <a:p>
            <a:pPr indent="-285750" lvl="0" marL="285750" marR="0" rtl="0" algn="l">
              <a:lnSpc>
                <a:spcPct val="119000"/>
              </a:lnSpc>
              <a:spcBef>
                <a:spcPts val="210"/>
              </a:spcBef>
              <a:spcAft>
                <a:spcPts val="0"/>
              </a:spcAft>
              <a:buClr>
                <a:schemeClr val="accent1"/>
              </a:buClr>
              <a:buSzPts val="1050"/>
              <a:buFont typeface="Arial"/>
              <a:buChar char="•"/>
            </a:pPr>
            <a:r>
              <a:rPr b="0" i="0" lang="en-GB" sz="1050" u="none" cap="none" strike="noStrike">
                <a:solidFill>
                  <a:schemeClr val="dk1"/>
                </a:solidFill>
                <a:latin typeface="Arial"/>
                <a:ea typeface="Arial"/>
                <a:cs typeface="Arial"/>
                <a:sym typeface="Arial"/>
              </a:rPr>
              <a:t>3 sessions: </a:t>
            </a:r>
            <a:endParaRPr/>
          </a:p>
          <a:p>
            <a:pPr indent="-285750" lvl="1" marL="1095375" marR="0" rtl="0" algn="l">
              <a:lnSpc>
                <a:spcPct val="119000"/>
              </a:lnSpc>
              <a:spcBef>
                <a:spcPts val="210"/>
              </a:spcBef>
              <a:spcAft>
                <a:spcPts val="0"/>
              </a:spcAft>
              <a:buClr>
                <a:schemeClr val="accent1"/>
              </a:buClr>
              <a:buSzPts val="1050"/>
              <a:buFont typeface="Arial"/>
              <a:buChar char="•"/>
            </a:pPr>
            <a:r>
              <a:rPr b="0" i="0" lang="en-GB" sz="1050" u="none" cap="none" strike="noStrike">
                <a:solidFill>
                  <a:schemeClr val="dk1"/>
                </a:solidFill>
                <a:latin typeface="Arial"/>
                <a:ea typeface="Arial"/>
                <a:cs typeface="Arial"/>
                <a:sym typeface="Arial"/>
              </a:rPr>
              <a:t>Multispectral instrument calibration/radiometric validation</a:t>
            </a:r>
            <a:endParaRPr/>
          </a:p>
          <a:p>
            <a:pPr indent="-285750" lvl="1" marL="1095375" marR="0" rtl="0" algn="l">
              <a:lnSpc>
                <a:spcPct val="119000"/>
              </a:lnSpc>
              <a:spcBef>
                <a:spcPts val="210"/>
              </a:spcBef>
              <a:spcAft>
                <a:spcPts val="0"/>
              </a:spcAft>
              <a:buClr>
                <a:schemeClr val="accent1"/>
              </a:buClr>
              <a:buSzPts val="1050"/>
              <a:buFont typeface="Arial"/>
              <a:buChar char="•"/>
            </a:pPr>
            <a:r>
              <a:rPr b="0" i="0" lang="en-GB" sz="1050" u="none" cap="none" strike="noStrike">
                <a:solidFill>
                  <a:schemeClr val="dk1"/>
                </a:solidFill>
                <a:latin typeface="Arial"/>
                <a:ea typeface="Arial"/>
                <a:cs typeface="Arial"/>
                <a:sym typeface="Arial"/>
              </a:rPr>
              <a:t>Hyperspectral instrument calibration/radiometric validation</a:t>
            </a:r>
            <a:endParaRPr/>
          </a:p>
          <a:p>
            <a:pPr indent="-285750" lvl="1" marL="1095375" marR="0" rtl="0" algn="l">
              <a:lnSpc>
                <a:spcPct val="119000"/>
              </a:lnSpc>
              <a:spcBef>
                <a:spcPts val="210"/>
              </a:spcBef>
              <a:spcAft>
                <a:spcPts val="0"/>
              </a:spcAft>
              <a:buClr>
                <a:schemeClr val="accent1"/>
              </a:buClr>
              <a:buSzPts val="1050"/>
              <a:buFont typeface="Arial"/>
              <a:buChar char="•"/>
            </a:pPr>
            <a:r>
              <a:rPr b="0" i="0" lang="en-GB" sz="1050" u="none" cap="none" strike="noStrike">
                <a:solidFill>
                  <a:schemeClr val="dk1"/>
                </a:solidFill>
                <a:latin typeface="Arial"/>
                <a:ea typeface="Arial"/>
                <a:cs typeface="Arial"/>
                <a:sym typeface="Arial"/>
              </a:rPr>
              <a:t>Exploitation of surface reflectance measurements</a:t>
            </a:r>
            <a:endParaRPr/>
          </a:p>
          <a:p>
            <a:pPr indent="0" lvl="0" marL="0" marR="0" rtl="0" algn="l">
              <a:lnSpc>
                <a:spcPct val="119000"/>
              </a:lnSpc>
              <a:spcBef>
                <a:spcPts val="200"/>
              </a:spcBef>
              <a:spcAft>
                <a:spcPts val="0"/>
              </a:spcAft>
              <a:buClr>
                <a:schemeClr val="accent1"/>
              </a:buClr>
              <a:buSzPts val="1000"/>
              <a:buFont typeface="Noto Sans Symbols"/>
              <a:buNone/>
            </a:pPr>
            <a:r>
              <a:t/>
            </a:r>
            <a:endParaRPr b="0" i="0" sz="1000" u="none" cap="none" strike="noStrike">
              <a:solidFill>
                <a:schemeClr val="dk1"/>
              </a:solidFill>
              <a:latin typeface="Arial"/>
              <a:ea typeface="Arial"/>
              <a:cs typeface="Arial"/>
              <a:sym typeface="Arial"/>
            </a:endParaRPr>
          </a:p>
          <a:p>
            <a:pPr indent="-285750" lvl="0" marL="285750" marR="0" rtl="0" algn="l">
              <a:lnSpc>
                <a:spcPct val="119000"/>
              </a:lnSpc>
              <a:spcBef>
                <a:spcPts val="320"/>
              </a:spcBef>
              <a:spcAft>
                <a:spcPts val="0"/>
              </a:spcAft>
              <a:buClr>
                <a:schemeClr val="accent1"/>
              </a:buClr>
              <a:buSzPts val="1600"/>
              <a:buFont typeface="Arial"/>
              <a:buChar char="•"/>
            </a:pPr>
            <a:r>
              <a:rPr b="0" i="0" lang="en-GB" sz="1600" u="none" cap="none" strike="noStrike">
                <a:solidFill>
                  <a:schemeClr val="dk1"/>
                </a:solidFill>
                <a:latin typeface="Arial"/>
                <a:ea typeface="Arial"/>
                <a:cs typeface="Arial"/>
                <a:sym typeface="Arial"/>
              </a:rPr>
              <a:t>Presentations and programme available on </a:t>
            </a:r>
            <a:r>
              <a:rPr b="0" i="0" lang="en-GB" sz="1600" u="sng" cap="none" strike="noStrike">
                <a:solidFill>
                  <a:schemeClr val="dk1"/>
                </a:solidFill>
                <a:latin typeface="Arial"/>
                <a:ea typeface="Arial"/>
                <a:cs typeface="Arial"/>
                <a:sym typeface="Arial"/>
                <a:hlinkClick r:id="rId5">
                  <a:extLst>
                    <a:ext uri="{A12FA001-AC4F-418D-AE19-62706E023703}">
                      <ahyp:hlinkClr val="tx"/>
                    </a:ext>
                  </a:extLst>
                </a:hlinkClick>
              </a:rPr>
              <a:t>https://www.radcalnet.org</a:t>
            </a:r>
            <a:endParaRPr b="0" i="0" sz="1600" u="none" cap="none" strike="noStrike">
              <a:solidFill>
                <a:schemeClr val="dk1"/>
              </a:solidFill>
              <a:latin typeface="Arial"/>
              <a:ea typeface="Arial"/>
              <a:cs typeface="Arial"/>
              <a:sym typeface="Arial"/>
            </a:endParaRPr>
          </a:p>
          <a:p>
            <a:pPr indent="-171450" lvl="1" marL="1095375" marR="0" rtl="0" algn="l">
              <a:lnSpc>
                <a:spcPct val="119000"/>
              </a:lnSpc>
              <a:spcBef>
                <a:spcPts val="360"/>
              </a:spcBef>
              <a:spcAft>
                <a:spcPts val="0"/>
              </a:spcAft>
              <a:buClr>
                <a:schemeClr val="accent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8" name="Google Shape;338;p18"/>
          <p:cNvSpPr/>
          <p:nvPr/>
        </p:nvSpPr>
        <p:spPr>
          <a:xfrm>
            <a:off x="6279579" y="1233671"/>
            <a:ext cx="53845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70C0"/>
                </a:solidFill>
                <a:latin typeface="Arial"/>
                <a:ea typeface="Arial"/>
                <a:cs typeface="Arial"/>
                <a:sym typeface="Arial"/>
              </a:rPr>
              <a:t>First RadCalNet user workshop (9 – June 2021)</a:t>
            </a:r>
            <a:endParaRPr b="1" i="0" sz="1800" u="none" cap="none" strike="noStrike">
              <a:solidFill>
                <a:srgbClr val="0070C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a:t>
            </a:r>
            <a:endParaRPr/>
          </a:p>
        </p:txBody>
      </p:sp>
      <p:sp>
        <p:nvSpPr>
          <p:cNvPr id="344" name="Google Shape;344;p19"/>
          <p:cNvSpPr txBox="1"/>
          <p:nvPr/>
        </p:nvSpPr>
        <p:spPr>
          <a:xfrm>
            <a:off x="361271" y="1051721"/>
            <a:ext cx="5714206" cy="1462471"/>
          </a:xfrm>
          <a:prstGeom prst="rect">
            <a:avLst/>
          </a:prstGeom>
          <a:noFill/>
          <a:ln>
            <a:noFill/>
          </a:ln>
        </p:spPr>
        <p:txBody>
          <a:bodyPr anchorCtr="0" anchor="t" bIns="45700" lIns="91425" spcFirstLastPara="1" rIns="91425" wrap="square" tIns="45700">
            <a:noAutofit/>
          </a:bodyPr>
          <a:lstStyle/>
          <a:p>
            <a:pPr indent="0" lvl="0" marL="50800" marR="0" rtl="0" algn="ctr">
              <a:lnSpc>
                <a:spcPct val="90000"/>
              </a:lnSpc>
              <a:spcBef>
                <a:spcPts val="1000"/>
              </a:spcBef>
              <a:spcAft>
                <a:spcPts val="0"/>
              </a:spcAft>
              <a:buClr>
                <a:schemeClr val="dk1"/>
              </a:buClr>
              <a:buSzPts val="2800"/>
              <a:buFont typeface="Noto Sans Symbols"/>
              <a:buNone/>
            </a:pPr>
            <a:r>
              <a:rPr b="0" i="1" lang="en-GB" sz="2400" u="none" cap="none" strike="noStrike">
                <a:solidFill>
                  <a:srgbClr val="9D3422"/>
                </a:solidFill>
                <a:latin typeface="Arial"/>
                <a:ea typeface="Arial"/>
                <a:cs typeface="Arial"/>
                <a:sym typeface="Arial"/>
              </a:rPr>
              <a:t>Remote Sens.</a:t>
            </a:r>
            <a:r>
              <a:rPr b="0" i="0" lang="en-GB" sz="2400" u="none" cap="none" strike="noStrike">
                <a:solidFill>
                  <a:srgbClr val="9D3422"/>
                </a:solidFill>
                <a:latin typeface="Arial"/>
                <a:ea typeface="Arial"/>
                <a:cs typeface="Arial"/>
                <a:sym typeface="Arial"/>
              </a:rPr>
              <a:t> </a:t>
            </a:r>
            <a:r>
              <a:rPr b="1" i="0" lang="en-GB" sz="2400" u="none" cap="none" strike="noStrike">
                <a:solidFill>
                  <a:srgbClr val="9D3422"/>
                </a:solidFill>
                <a:latin typeface="Arial"/>
                <a:ea typeface="Arial"/>
                <a:cs typeface="Arial"/>
                <a:sym typeface="Arial"/>
              </a:rPr>
              <a:t>2019</a:t>
            </a:r>
            <a:r>
              <a:rPr b="0" i="0" lang="en-GB" sz="2400" u="none" cap="none" strike="noStrike">
                <a:solidFill>
                  <a:srgbClr val="9D3422"/>
                </a:solidFill>
                <a:latin typeface="Arial"/>
                <a:ea typeface="Arial"/>
                <a:cs typeface="Arial"/>
                <a:sym typeface="Arial"/>
              </a:rPr>
              <a:t>, </a:t>
            </a:r>
            <a:r>
              <a:rPr b="0" i="1" lang="en-GB" sz="2400" u="none" cap="none" strike="noStrike">
                <a:solidFill>
                  <a:srgbClr val="9D3422"/>
                </a:solidFill>
                <a:latin typeface="Arial"/>
                <a:ea typeface="Arial"/>
                <a:cs typeface="Arial"/>
                <a:sym typeface="Arial"/>
              </a:rPr>
              <a:t>11</a:t>
            </a:r>
            <a:r>
              <a:rPr b="0" i="0" lang="en-GB" sz="2400" u="none" cap="none" strike="noStrike">
                <a:solidFill>
                  <a:srgbClr val="9D3422"/>
                </a:solidFill>
                <a:latin typeface="Arial"/>
                <a:ea typeface="Arial"/>
                <a:cs typeface="Arial"/>
                <a:sym typeface="Arial"/>
              </a:rPr>
              <a:t>(20), 2401; </a:t>
            </a:r>
            <a:endParaRPr/>
          </a:p>
          <a:p>
            <a:pPr indent="0" lvl="0" marL="50800" marR="0" rtl="0" algn="ctr">
              <a:lnSpc>
                <a:spcPct val="90000"/>
              </a:lnSpc>
              <a:spcBef>
                <a:spcPts val="1000"/>
              </a:spcBef>
              <a:spcAft>
                <a:spcPts val="0"/>
              </a:spcAft>
              <a:buClr>
                <a:schemeClr val="dk1"/>
              </a:buClr>
              <a:buSzPts val="2800"/>
              <a:buFont typeface="Noto Sans Symbols"/>
              <a:buNone/>
            </a:pPr>
            <a:r>
              <a:rPr b="1" i="0" lang="en-GB" sz="2400" u="sng" cap="none" strike="noStrike">
                <a:solidFill>
                  <a:schemeClr val="dk1"/>
                </a:solidFill>
                <a:latin typeface="Arial"/>
                <a:ea typeface="Arial"/>
                <a:cs typeface="Arial"/>
                <a:sym typeface="Arial"/>
                <a:hlinkClick r:id="rId3">
                  <a:extLst>
                    <a:ext uri="{A12FA001-AC4F-418D-AE19-62706E023703}">
                      <ahyp:hlinkClr val="tx"/>
                    </a:ext>
                  </a:extLst>
                </a:hlinkClick>
              </a:rPr>
              <a:t>https://doi.org/10.3390/rs11202401</a:t>
            </a:r>
            <a:r>
              <a:rPr b="1" i="0" lang="en-GB" sz="2400" u="none" cap="none" strike="noStrike">
                <a:solidFill>
                  <a:schemeClr val="dk1"/>
                </a:solidFill>
                <a:latin typeface="Arial"/>
                <a:ea typeface="Arial"/>
                <a:cs typeface="Arial"/>
                <a:sym typeface="Arial"/>
              </a:rPr>
              <a:t> </a:t>
            </a:r>
            <a:endParaRPr/>
          </a:p>
          <a:p>
            <a:pPr indent="0" lvl="0" marL="50800" marR="0" rtl="0" algn="ctr">
              <a:lnSpc>
                <a:spcPct val="90000"/>
              </a:lnSpc>
              <a:spcBef>
                <a:spcPts val="1000"/>
              </a:spcBef>
              <a:spcAft>
                <a:spcPts val="0"/>
              </a:spcAft>
              <a:buClr>
                <a:schemeClr val="dk1"/>
              </a:buClr>
              <a:buSzPts val="2800"/>
              <a:buFont typeface="Noto Sans Symbols"/>
              <a:buNone/>
            </a:pPr>
            <a:r>
              <a:rPr b="0" i="0" lang="en-GB" sz="2400" u="none" cap="none" strike="noStrike">
                <a:solidFill>
                  <a:srgbClr val="9D3422"/>
                </a:solidFill>
                <a:latin typeface="Arial"/>
                <a:ea typeface="Arial"/>
                <a:cs typeface="Arial"/>
                <a:sym typeface="Arial"/>
              </a:rPr>
              <a:t>and</a:t>
            </a:r>
            <a:endParaRPr/>
          </a:p>
          <a:p>
            <a:pPr indent="0" lvl="0" marL="50800" marR="0" rtl="0" algn="ctr">
              <a:lnSpc>
                <a:spcPct val="90000"/>
              </a:lnSpc>
              <a:spcBef>
                <a:spcPts val="1000"/>
              </a:spcBef>
              <a:spcAft>
                <a:spcPts val="0"/>
              </a:spcAft>
              <a:buClr>
                <a:schemeClr val="dk1"/>
              </a:buClr>
              <a:buSzPts val="2800"/>
              <a:buFont typeface="Noto Sans Symbols"/>
              <a:buNone/>
            </a:pPr>
            <a:r>
              <a:rPr b="0" i="0" lang="en-GB" sz="2400" u="none" cap="none" strike="noStrike">
                <a:solidFill>
                  <a:srgbClr val="9D3422"/>
                </a:solidFill>
                <a:latin typeface="Arial"/>
                <a:ea typeface="Arial"/>
                <a:cs typeface="Arial"/>
                <a:sym typeface="Arial"/>
              </a:rPr>
              <a:t>https://www.radcalnet.org</a:t>
            </a:r>
            <a:endParaRPr b="0" i="0" sz="2400" u="none" cap="none" strike="noStrike">
              <a:solidFill>
                <a:srgbClr val="9D3422"/>
              </a:solidFill>
              <a:latin typeface="Arial"/>
              <a:ea typeface="Arial"/>
              <a:cs typeface="Arial"/>
              <a:sym typeface="Arial"/>
            </a:endParaRPr>
          </a:p>
        </p:txBody>
      </p:sp>
      <p:pic>
        <p:nvPicPr>
          <p:cNvPr id="345" name="Google Shape;345;p19"/>
          <p:cNvPicPr preferRelativeResize="0"/>
          <p:nvPr/>
        </p:nvPicPr>
        <p:blipFill rotWithShape="1">
          <a:blip r:embed="rId4">
            <a:alphaModFix/>
          </a:blip>
          <a:srcRect b="0" l="0" r="0" t="0"/>
          <a:stretch/>
        </p:blipFill>
        <p:spPr>
          <a:xfrm>
            <a:off x="621498" y="3033365"/>
            <a:ext cx="5453979" cy="3314898"/>
          </a:xfrm>
          <a:prstGeom prst="rect">
            <a:avLst/>
          </a:prstGeom>
          <a:noFill/>
          <a:ln>
            <a:noFill/>
          </a:ln>
        </p:spPr>
      </p:pic>
      <p:pic>
        <p:nvPicPr>
          <p:cNvPr id="346" name="Google Shape;346;p19"/>
          <p:cNvPicPr preferRelativeResize="0"/>
          <p:nvPr/>
        </p:nvPicPr>
        <p:blipFill rotWithShape="1">
          <a:blip r:embed="rId5">
            <a:alphaModFix/>
          </a:blip>
          <a:srcRect b="0" l="0" r="0" t="0"/>
          <a:stretch/>
        </p:blipFill>
        <p:spPr>
          <a:xfrm>
            <a:off x="7438491" y="1267479"/>
            <a:ext cx="4315146" cy="50807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 </a:t>
            </a:r>
            <a:endParaRPr/>
          </a:p>
        </p:txBody>
      </p:sp>
      <p:sp>
        <p:nvSpPr>
          <p:cNvPr id="352" name="Google Shape;352;p20"/>
          <p:cNvSpPr txBox="1"/>
          <p:nvPr/>
        </p:nvSpPr>
        <p:spPr>
          <a:xfrm>
            <a:off x="6579026" y="6048126"/>
            <a:ext cx="289841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53" name="Google Shape;353;p20"/>
          <p:cNvSpPr txBox="1"/>
          <p:nvPr/>
        </p:nvSpPr>
        <p:spPr>
          <a:xfrm>
            <a:off x="176048" y="5872485"/>
            <a:ext cx="11596598" cy="365125"/>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1" i="0" lang="en-GB" sz="1400" u="none" cap="none" strike="noStrike">
                <a:solidFill>
                  <a:srgbClr val="0070C0"/>
                </a:solidFill>
                <a:latin typeface="Arial"/>
                <a:ea typeface="Arial"/>
                <a:cs typeface="Arial"/>
                <a:sym typeface="Arial"/>
              </a:rPr>
              <a:t>Joint CEOS WGCV IVOS/LPV on </a:t>
            </a:r>
            <a:r>
              <a:rPr b="1" i="0" lang="en-GB" sz="1400" u="sng" cap="none" strike="noStrike">
                <a:solidFill>
                  <a:srgbClr val="0070C0"/>
                </a:solidFill>
                <a:latin typeface="Arial"/>
                <a:ea typeface="Arial"/>
                <a:cs typeface="Arial"/>
                <a:sym typeface="Arial"/>
              </a:rPr>
              <a:t>LST and Hyperspectral </a:t>
            </a:r>
            <a:r>
              <a:rPr b="1" i="0" lang="en-GB" sz="1400" u="none" cap="none" strike="noStrike">
                <a:solidFill>
                  <a:srgbClr val="0070C0"/>
                </a:solidFill>
                <a:latin typeface="Arial"/>
                <a:ea typeface="Arial"/>
                <a:cs typeface="Arial"/>
                <a:sym typeface="Arial"/>
              </a:rPr>
              <a:t>in preparations  🡪 relevant for Newspace as Hyperspectral and LST are two domains which are growing quickly </a:t>
            </a:r>
            <a:endParaRPr b="1" i="0" sz="1400" u="none" cap="none" strike="noStrike">
              <a:solidFill>
                <a:srgbClr val="0070C0"/>
              </a:solidFill>
              <a:latin typeface="Arial"/>
              <a:ea typeface="Arial"/>
              <a:cs typeface="Arial"/>
              <a:sym typeface="Arial"/>
            </a:endParaRPr>
          </a:p>
        </p:txBody>
      </p:sp>
      <p:sp>
        <p:nvSpPr>
          <p:cNvPr id="354" name="Google Shape;354;p20"/>
          <p:cNvSpPr/>
          <p:nvPr/>
        </p:nvSpPr>
        <p:spPr>
          <a:xfrm>
            <a:off x="178225" y="1139576"/>
            <a:ext cx="11904183" cy="21852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CEOS land validation sites:  </a:t>
            </a:r>
            <a:r>
              <a:rPr b="1" i="0" lang="en-GB" sz="1400" u="sng" cap="none" strike="noStrike">
                <a:solidFill>
                  <a:srgbClr val="000000"/>
                </a:solidFill>
                <a:latin typeface="Arial"/>
                <a:ea typeface="Arial"/>
                <a:cs typeface="Arial"/>
                <a:sym typeface="Arial"/>
              </a:rPr>
              <a:t>CEOS WGCV LPV  </a:t>
            </a:r>
            <a:r>
              <a:rPr b="0" i="0" lang="en-GB" sz="1400" u="none" cap="none" strike="noStrike">
                <a:solidFill>
                  <a:srgbClr val="000000"/>
                </a:solidFill>
                <a:latin typeface="Arial"/>
                <a:ea typeface="Arial"/>
                <a:cs typeface="Arial"/>
                <a:sym typeface="Arial"/>
              </a:rPr>
              <a:t>have defined sites that we refer to as LPV Supersites as: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Super characterized (canopy structure and bio-geophysical variables) site following well- established protocols useful for the validation of   satellite land products (at least 3) and for radiative transfer modeling approaches.</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Active, long-term operations, supported by appropriate funding and infrastructural capacity.</a:t>
            </a:r>
            <a:endParaRPr/>
          </a:p>
          <a:p>
            <a:pPr indent="-171450" lvl="0" marL="171450" marR="0" rtl="0" algn="l">
              <a:lnSpc>
                <a:spcPct val="100000"/>
              </a:lnSpc>
              <a:spcBef>
                <a:spcPts val="0"/>
              </a:spcBef>
              <a:spcAft>
                <a:spcPts val="0"/>
              </a:spcAft>
              <a:buClr>
                <a:srgbClr val="000000"/>
              </a:buClr>
              <a:buSzPts val="1200"/>
              <a:buFont typeface="Arial"/>
              <a:buChar char="•"/>
            </a:pPr>
            <a:r>
              <a:rPr b="0" i="0" lang="en-GB" sz="1200" u="none" cap="none" strike="noStrike">
                <a:solidFill>
                  <a:srgbClr val="000000"/>
                </a:solidFill>
                <a:latin typeface="Arial"/>
                <a:ea typeface="Arial"/>
                <a:cs typeface="Arial"/>
                <a:sym typeface="Arial"/>
              </a:rPr>
              <a:t>Supported by airborne LiDAR and hyperspectral acquisitions (desirable).</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200" u="none" cap="none" strike="noStrike">
                <a:solidFill>
                  <a:srgbClr val="000000"/>
                </a:solidFill>
                <a:latin typeface="Arial"/>
                <a:ea typeface="Arial"/>
                <a:cs typeface="Arial"/>
                <a:sym typeface="Arial"/>
              </a:rPr>
              <a:t>The supersites were selected primarily from well known and established networks, and several were also nominated by each of the LPV focus areas, and then all sites were evaluated for their suitability by ranking them first based on the availability of data (active site) and their spatial representativeness. After this the variables were ranked based on how many key variables could be validated with a given site, whether structural information were available for the site, and if atmospheric and other properties were measured. </a:t>
            </a:r>
            <a:endParaRPr b="0" i="0" sz="1200" u="none" cap="none" strike="noStrike">
              <a:solidFill>
                <a:srgbClr val="000000"/>
              </a:solidFill>
              <a:latin typeface="Arial"/>
              <a:ea typeface="Arial"/>
              <a:cs typeface="Arial"/>
              <a:sym typeface="Arial"/>
            </a:endParaRPr>
          </a:p>
        </p:txBody>
      </p:sp>
      <p:pic>
        <p:nvPicPr>
          <p:cNvPr id="355" name="Google Shape;355;p20"/>
          <p:cNvPicPr preferRelativeResize="0"/>
          <p:nvPr/>
        </p:nvPicPr>
        <p:blipFill rotWithShape="1">
          <a:blip r:embed="rId3">
            <a:alphaModFix/>
          </a:blip>
          <a:srcRect b="0" l="0" r="0" t="0"/>
          <a:stretch/>
        </p:blipFill>
        <p:spPr>
          <a:xfrm>
            <a:off x="2763034" y="3262788"/>
            <a:ext cx="6079329" cy="2609697"/>
          </a:xfrm>
          <a:prstGeom prst="rect">
            <a:avLst/>
          </a:prstGeom>
          <a:noFill/>
          <a:ln>
            <a:noFill/>
          </a:ln>
        </p:spPr>
      </p:pic>
      <p:pic>
        <p:nvPicPr>
          <p:cNvPr id="356" name="Google Shape;356;p20"/>
          <p:cNvPicPr preferRelativeResize="0"/>
          <p:nvPr/>
        </p:nvPicPr>
        <p:blipFill rotWithShape="1">
          <a:blip r:embed="rId4">
            <a:alphaModFix/>
          </a:blip>
          <a:srcRect b="0" l="0" r="0" t="0"/>
          <a:stretch/>
        </p:blipFill>
        <p:spPr>
          <a:xfrm>
            <a:off x="4781362" y="453464"/>
            <a:ext cx="4781550" cy="290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 </a:t>
            </a:r>
            <a:endParaRPr/>
          </a:p>
        </p:txBody>
      </p:sp>
      <p:sp>
        <p:nvSpPr>
          <p:cNvPr id="362" name="Google Shape;362;p21"/>
          <p:cNvSpPr/>
          <p:nvPr/>
        </p:nvSpPr>
        <p:spPr>
          <a:xfrm>
            <a:off x="278571" y="1198857"/>
            <a:ext cx="11660000" cy="28007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sng" cap="none" strike="noStrike">
                <a:solidFill>
                  <a:srgbClr val="000000"/>
                </a:solidFill>
                <a:latin typeface="Arial"/>
                <a:ea typeface="Arial"/>
                <a:cs typeface="Arial"/>
                <a:sym typeface="Arial"/>
              </a:rPr>
              <a:t>There is a demand for well-defined calibration targets for SAR calibration </a:t>
            </a:r>
            <a:endParaRPr b="0" i="0" sz="16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Targets are used to calibrate the data from SAR missions </a:t>
            </a:r>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Currently, in most cases these targets are defined differently for each SAR mission.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There are three main category of targets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 Natural Targets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 Artificial Passive Targets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 Artificial Active Targets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“SARcalnet” is in the early stages of formulation by the </a:t>
            </a:r>
            <a:r>
              <a:rPr b="1" i="0" lang="en-GB" sz="1600" u="sng" cap="none" strike="noStrike">
                <a:solidFill>
                  <a:srgbClr val="000000"/>
                </a:solidFill>
                <a:latin typeface="Arial"/>
                <a:ea typeface="Arial"/>
                <a:cs typeface="Arial"/>
                <a:sym typeface="Arial"/>
              </a:rPr>
              <a:t>CEOS WGCV SAR subgroup</a:t>
            </a:r>
            <a:r>
              <a:rPr b="0" i="0" lang="en-GB"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It would be an established network of calibration sites that would facilitate collaboration between sensors by using the same calibration references.</a:t>
            </a:r>
            <a:endParaRPr/>
          </a:p>
        </p:txBody>
      </p:sp>
      <p:pic>
        <p:nvPicPr>
          <p:cNvPr id="363" name="Google Shape;363;p21"/>
          <p:cNvPicPr preferRelativeResize="0"/>
          <p:nvPr/>
        </p:nvPicPr>
        <p:blipFill rotWithShape="1">
          <a:blip r:embed="rId3">
            <a:alphaModFix/>
          </a:blip>
          <a:srcRect b="0" l="0" r="0" t="0"/>
          <a:stretch/>
        </p:blipFill>
        <p:spPr>
          <a:xfrm>
            <a:off x="1002225" y="4086088"/>
            <a:ext cx="2396969" cy="2201118"/>
          </a:xfrm>
          <a:prstGeom prst="rect">
            <a:avLst/>
          </a:prstGeom>
          <a:noFill/>
          <a:ln>
            <a:noFill/>
          </a:ln>
        </p:spPr>
      </p:pic>
      <p:pic>
        <p:nvPicPr>
          <p:cNvPr id="364" name="Google Shape;364;p21"/>
          <p:cNvPicPr preferRelativeResize="0"/>
          <p:nvPr/>
        </p:nvPicPr>
        <p:blipFill rotWithShape="1">
          <a:blip r:embed="rId4">
            <a:alphaModFix/>
          </a:blip>
          <a:srcRect b="0" l="0" r="0" t="0"/>
          <a:stretch/>
        </p:blipFill>
        <p:spPr>
          <a:xfrm>
            <a:off x="3699803" y="4207329"/>
            <a:ext cx="1954159" cy="2152423"/>
          </a:xfrm>
          <a:prstGeom prst="rect">
            <a:avLst/>
          </a:prstGeom>
          <a:noFill/>
          <a:ln>
            <a:noFill/>
          </a:ln>
        </p:spPr>
      </p:pic>
      <p:sp>
        <p:nvSpPr>
          <p:cNvPr id="365" name="Google Shape;365;p21"/>
          <p:cNvSpPr/>
          <p:nvPr/>
        </p:nvSpPr>
        <p:spPr>
          <a:xfrm>
            <a:off x="3967600" y="3963413"/>
            <a:ext cx="14185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2.8 m DLR reflector in stowed position</a:t>
            </a:r>
            <a:endParaRPr/>
          </a:p>
        </p:txBody>
      </p:sp>
      <p:pic>
        <p:nvPicPr>
          <p:cNvPr id="366" name="Google Shape;366;p21"/>
          <p:cNvPicPr preferRelativeResize="0"/>
          <p:nvPr/>
        </p:nvPicPr>
        <p:blipFill rotWithShape="1">
          <a:blip r:embed="rId5">
            <a:alphaModFix/>
          </a:blip>
          <a:srcRect b="0" l="0" r="0" t="0"/>
          <a:stretch/>
        </p:blipFill>
        <p:spPr>
          <a:xfrm>
            <a:off x="5748866" y="4394300"/>
            <a:ext cx="3025151" cy="1738630"/>
          </a:xfrm>
          <a:prstGeom prst="rect">
            <a:avLst/>
          </a:prstGeom>
          <a:noFill/>
          <a:ln>
            <a:noFill/>
          </a:ln>
        </p:spPr>
      </p:pic>
      <p:pic>
        <p:nvPicPr>
          <p:cNvPr id="367" name="Google Shape;367;p21"/>
          <p:cNvPicPr preferRelativeResize="0"/>
          <p:nvPr/>
        </p:nvPicPr>
        <p:blipFill rotWithShape="1">
          <a:blip r:embed="rId6">
            <a:alphaModFix/>
          </a:blip>
          <a:srcRect b="0" l="0" r="0" t="0"/>
          <a:stretch/>
        </p:blipFill>
        <p:spPr>
          <a:xfrm>
            <a:off x="9135813" y="4677779"/>
            <a:ext cx="2802758" cy="1844806"/>
          </a:xfrm>
          <a:prstGeom prst="rect">
            <a:avLst/>
          </a:prstGeom>
          <a:noFill/>
          <a:ln>
            <a:noFill/>
          </a:ln>
        </p:spPr>
      </p:pic>
      <p:sp>
        <p:nvSpPr>
          <p:cNvPr id="368" name="Google Shape;368;p21"/>
          <p:cNvSpPr/>
          <p:nvPr/>
        </p:nvSpPr>
        <p:spPr>
          <a:xfrm>
            <a:off x="5846852" y="219406"/>
            <a:ext cx="2234907" cy="584775"/>
          </a:xfrm>
          <a:prstGeom prst="rect">
            <a:avLst/>
          </a:prstGeom>
          <a:solidFill>
            <a:srgbClr val="CFD6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3200" u="sng" cap="none" strike="noStrike">
                <a:solidFill>
                  <a:srgbClr val="000000"/>
                </a:solidFill>
                <a:latin typeface="Arial"/>
                <a:ea typeface="Arial"/>
                <a:cs typeface="Arial"/>
                <a:sym typeface="Arial"/>
              </a:rPr>
              <a:t>SARcalnet</a:t>
            </a:r>
            <a:endParaRPr b="1" i="1" sz="3200" u="sng"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 </a:t>
            </a:r>
            <a:endParaRPr/>
          </a:p>
        </p:txBody>
      </p:sp>
      <p:sp>
        <p:nvSpPr>
          <p:cNvPr id="374" name="Google Shape;374;p22"/>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375" name="Google Shape;375;p22"/>
          <p:cNvPicPr preferRelativeResize="0"/>
          <p:nvPr/>
        </p:nvPicPr>
        <p:blipFill rotWithShape="1">
          <a:blip r:embed="rId3">
            <a:alphaModFix/>
          </a:blip>
          <a:srcRect b="0" l="0" r="0" t="0"/>
          <a:stretch/>
        </p:blipFill>
        <p:spPr>
          <a:xfrm>
            <a:off x="265415" y="2276822"/>
            <a:ext cx="5652499" cy="4079528"/>
          </a:xfrm>
          <a:prstGeom prst="rect">
            <a:avLst/>
          </a:prstGeom>
          <a:noFill/>
          <a:ln>
            <a:noFill/>
          </a:ln>
        </p:spPr>
      </p:pic>
      <p:sp>
        <p:nvSpPr>
          <p:cNvPr id="376" name="Google Shape;376;p22"/>
          <p:cNvSpPr/>
          <p:nvPr/>
        </p:nvSpPr>
        <p:spPr>
          <a:xfrm>
            <a:off x="152400" y="1371600"/>
            <a:ext cx="86868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sng" cap="none" strike="noStrike">
                <a:solidFill>
                  <a:srgbClr val="000000"/>
                </a:solidFill>
                <a:latin typeface="Calibri"/>
                <a:ea typeface="Calibri"/>
                <a:cs typeface="Calibri"/>
                <a:sym typeface="Calibri"/>
              </a:rPr>
              <a:t>Modulation Transfer Function (MTF) Reference Dataset</a:t>
            </a:r>
            <a:endParaRPr b="1" i="0" sz="2000" u="sng" cap="none" strike="noStrike">
              <a:solidFill>
                <a:srgbClr val="000000"/>
              </a:solidFill>
              <a:latin typeface="Calibri"/>
              <a:ea typeface="Calibri"/>
              <a:cs typeface="Calibri"/>
              <a:sym typeface="Calibri"/>
            </a:endParaRPr>
          </a:p>
        </p:txBody>
      </p:sp>
      <p:pic>
        <p:nvPicPr>
          <p:cNvPr id="377" name="Google Shape;377;p22"/>
          <p:cNvPicPr preferRelativeResize="0"/>
          <p:nvPr/>
        </p:nvPicPr>
        <p:blipFill rotWithShape="1">
          <a:blip r:embed="rId4">
            <a:alphaModFix/>
          </a:blip>
          <a:srcRect b="0" l="0" r="0" t="0"/>
          <a:stretch/>
        </p:blipFill>
        <p:spPr>
          <a:xfrm>
            <a:off x="6530440" y="2466290"/>
            <a:ext cx="4787757" cy="3803297"/>
          </a:xfrm>
          <a:prstGeom prst="rect">
            <a:avLst/>
          </a:prstGeom>
          <a:noFill/>
          <a:ln>
            <a:noFill/>
          </a:ln>
        </p:spPr>
      </p:pic>
      <p:sp>
        <p:nvSpPr>
          <p:cNvPr id="378" name="Google Shape;378;p22"/>
          <p:cNvSpPr/>
          <p:nvPr/>
        </p:nvSpPr>
        <p:spPr>
          <a:xfrm>
            <a:off x="6553200" y="1371601"/>
            <a:ext cx="496413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1400"/>
              <a:buFont typeface="Arial"/>
              <a:buNone/>
            </a:pPr>
            <a:r>
              <a:rPr b="1" i="0" lang="en-GB" sz="1400" u="none" cap="none" strike="noStrike">
                <a:solidFill>
                  <a:srgbClr val="222222"/>
                </a:solidFill>
                <a:latin typeface="Archivo"/>
                <a:ea typeface="Archivo"/>
                <a:cs typeface="Archivo"/>
                <a:sym typeface="Archivo"/>
              </a:rPr>
              <a:t>Comparison of MTF measurements using edge method: towards reference data set</a:t>
            </a:r>
            <a:endParaRPr/>
          </a:p>
          <a:p>
            <a:pPr indent="0" lvl="0" marL="0" marR="0" rtl="0" algn="l">
              <a:lnSpc>
                <a:spcPct val="100000"/>
              </a:lnSpc>
              <a:spcBef>
                <a:spcPts val="0"/>
              </a:spcBef>
              <a:spcAft>
                <a:spcPts val="0"/>
              </a:spcAft>
              <a:buClr>
                <a:srgbClr val="222222"/>
              </a:buClr>
              <a:buSzPts val="1400"/>
              <a:buFont typeface="Arial"/>
              <a:buNone/>
            </a:pPr>
            <a:r>
              <a:rPr b="0" i="0" lang="en-GB" sz="1400" u="none" cap="none" strike="noStrike">
                <a:solidFill>
                  <a:srgbClr val="222222"/>
                </a:solidFill>
                <a:latin typeface="Archivo"/>
                <a:ea typeface="Archivo"/>
                <a:cs typeface="Archivo"/>
                <a:sym typeface="Archivo"/>
              </a:rPr>
              <a:t>Françoise Viallefont-Robinet, Dennis Helder, Renaud Fraisse, Amy Newbury, Frans van den Bergh, DongHan Lee, and Sébastien Saunier</a:t>
            </a:r>
            <a:endParaRPr b="0" i="0" sz="1400" u="none" cap="none" strike="noStrike">
              <a:solidFill>
                <a:srgbClr val="222222"/>
              </a:solidFill>
              <a:latin typeface="Archivo"/>
              <a:ea typeface="Archivo"/>
              <a:cs typeface="Archivo"/>
              <a:sym typeface="Archivo"/>
            </a:endParaRPr>
          </a:p>
        </p:txBody>
      </p:sp>
      <p:sp>
        <p:nvSpPr>
          <p:cNvPr id="379" name="Google Shape;379;p22"/>
          <p:cNvSpPr/>
          <p:nvPr/>
        </p:nvSpPr>
        <p:spPr>
          <a:xfrm>
            <a:off x="5770737" y="211497"/>
            <a:ext cx="1237839" cy="707886"/>
          </a:xfrm>
          <a:prstGeom prst="rect">
            <a:avLst/>
          </a:prstGeom>
          <a:solidFill>
            <a:srgbClr val="CFD6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4000" u="sng" cap="none" strike="noStrike">
                <a:solidFill>
                  <a:srgbClr val="000000"/>
                </a:solidFill>
                <a:latin typeface="Arial"/>
                <a:ea typeface="Arial"/>
                <a:cs typeface="Arial"/>
                <a:sym typeface="Arial"/>
              </a:rPr>
              <a:t>MTF</a:t>
            </a:r>
            <a:endParaRPr b="0" i="1" sz="40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 </a:t>
            </a:r>
            <a:endParaRPr/>
          </a:p>
        </p:txBody>
      </p:sp>
      <p:sp>
        <p:nvSpPr>
          <p:cNvPr id="385" name="Google Shape;385;p23"/>
          <p:cNvSpPr/>
          <p:nvPr/>
        </p:nvSpPr>
        <p:spPr>
          <a:xfrm>
            <a:off x="5447675" y="493276"/>
            <a:ext cx="2803973" cy="584775"/>
          </a:xfrm>
          <a:prstGeom prst="rect">
            <a:avLst/>
          </a:prstGeom>
          <a:solidFill>
            <a:srgbClr val="CFD6E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3200" u="sng" cap="none" strike="noStrike">
                <a:solidFill>
                  <a:srgbClr val="000000"/>
                </a:solidFill>
                <a:latin typeface="Arial"/>
                <a:ea typeface="Arial"/>
                <a:cs typeface="Arial"/>
                <a:sym typeface="Arial"/>
              </a:rPr>
              <a:t>GHG sensors</a:t>
            </a:r>
            <a:endParaRPr b="1" i="1" sz="3200" u="sng" cap="none" strike="noStrike">
              <a:solidFill>
                <a:srgbClr val="000000"/>
              </a:solidFill>
              <a:latin typeface="Arial"/>
              <a:ea typeface="Arial"/>
              <a:cs typeface="Arial"/>
              <a:sym typeface="Arial"/>
            </a:endParaRPr>
          </a:p>
        </p:txBody>
      </p:sp>
      <p:sp>
        <p:nvSpPr>
          <p:cNvPr id="386" name="Google Shape;386;p23"/>
          <p:cNvSpPr txBox="1"/>
          <p:nvPr>
            <p:ph idx="1" type="body"/>
          </p:nvPr>
        </p:nvSpPr>
        <p:spPr>
          <a:xfrm>
            <a:off x="309242" y="1091155"/>
            <a:ext cx="11495400" cy="466287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Noto Sans Symbols"/>
              <a:buNone/>
            </a:pPr>
            <a:r>
              <a:rPr b="0" i="0" lang="en-GB" sz="2400" u="none" cap="none" strike="noStrike">
                <a:solidFill>
                  <a:srgbClr val="0000FF"/>
                </a:solidFill>
                <a:latin typeface="Arial"/>
                <a:ea typeface="Arial"/>
                <a:cs typeface="Arial"/>
                <a:sym typeface="Arial"/>
              </a:rPr>
              <a:t>https://www.eorc.jaxa.jp/GOSAT/GHGs_Vical/index.html</a:t>
            </a:r>
            <a:endParaRPr b="0" i="0" sz="2400" u="none" cap="none" strike="noStrike">
              <a:solidFill>
                <a:srgbClr val="0000FF"/>
              </a:solidFill>
              <a:latin typeface="Arial"/>
              <a:ea typeface="Arial"/>
              <a:cs typeface="Arial"/>
              <a:sym typeface="Arial"/>
            </a:endParaRPr>
          </a:p>
        </p:txBody>
      </p:sp>
      <p:pic>
        <p:nvPicPr>
          <p:cNvPr id="387" name="Google Shape;387;p23"/>
          <p:cNvPicPr preferRelativeResize="0"/>
          <p:nvPr/>
        </p:nvPicPr>
        <p:blipFill rotWithShape="1">
          <a:blip r:embed="rId3">
            <a:alphaModFix/>
          </a:blip>
          <a:srcRect b="0" l="0" r="0" t="0"/>
          <a:stretch/>
        </p:blipFill>
        <p:spPr>
          <a:xfrm>
            <a:off x="773452" y="1752778"/>
            <a:ext cx="4428135" cy="2745444"/>
          </a:xfrm>
          <a:prstGeom prst="rect">
            <a:avLst/>
          </a:prstGeom>
          <a:noFill/>
          <a:ln>
            <a:noFill/>
          </a:ln>
        </p:spPr>
      </p:pic>
      <p:pic>
        <p:nvPicPr>
          <p:cNvPr id="388" name="Google Shape;388;p23"/>
          <p:cNvPicPr preferRelativeResize="0"/>
          <p:nvPr/>
        </p:nvPicPr>
        <p:blipFill rotWithShape="1">
          <a:blip r:embed="rId4">
            <a:alphaModFix/>
          </a:blip>
          <a:srcRect b="0" l="0" r="0" t="0"/>
          <a:stretch/>
        </p:blipFill>
        <p:spPr>
          <a:xfrm>
            <a:off x="6056942" y="1726970"/>
            <a:ext cx="4195590" cy="2797060"/>
          </a:xfrm>
          <a:prstGeom prst="rect">
            <a:avLst/>
          </a:prstGeom>
          <a:noFill/>
          <a:ln>
            <a:noFill/>
          </a:ln>
        </p:spPr>
      </p:pic>
      <p:sp>
        <p:nvSpPr>
          <p:cNvPr id="389" name="Google Shape;389;p23"/>
          <p:cNvSpPr txBox="1"/>
          <p:nvPr/>
        </p:nvSpPr>
        <p:spPr>
          <a:xfrm>
            <a:off x="309242" y="4569101"/>
            <a:ext cx="11873190" cy="17851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 u="none" cap="none" strike="noStrike">
                <a:solidFill>
                  <a:srgbClr val="000000"/>
                </a:solidFill>
                <a:latin typeface="Arial"/>
                <a:ea typeface="Arial"/>
                <a:cs typeface="Arial"/>
                <a:sym typeface="Arial"/>
              </a:rPr>
              <a:t>The VCAL Portal site provides</a:t>
            </a:r>
            <a:endParaRPr/>
          </a:p>
          <a:p>
            <a:pPr indent="-342900" lvl="0" marL="342900" marR="0" rtl="0" algn="l">
              <a:lnSpc>
                <a:spcPct val="100000"/>
              </a:lnSpc>
              <a:spcBef>
                <a:spcPts val="0"/>
              </a:spcBef>
              <a:spcAft>
                <a:spcPts val="0"/>
              </a:spcAft>
              <a:buClr>
                <a:srgbClr val="000000"/>
              </a:buClr>
              <a:buSzPts val="1600"/>
              <a:buFont typeface="Arial"/>
              <a:buAutoNum type="arabicParenBoth"/>
            </a:pPr>
            <a:r>
              <a:rPr b="0" i="0" lang="en-GB" sz="1800" u="none" cap="none" strike="noStrike">
                <a:solidFill>
                  <a:srgbClr val="000000"/>
                </a:solidFill>
                <a:latin typeface="Arial"/>
                <a:ea typeface="Arial"/>
                <a:cs typeface="Arial"/>
                <a:sym typeface="Arial"/>
              </a:rPr>
              <a:t>Methodology of vicarious calibration for various size footprint and off-nadir data.</a:t>
            </a:r>
            <a:endParaRPr/>
          </a:p>
          <a:p>
            <a:pPr indent="-342900" lvl="0" marL="342900" marR="0" rtl="0" algn="l">
              <a:lnSpc>
                <a:spcPct val="100000"/>
              </a:lnSpc>
              <a:spcBef>
                <a:spcPts val="0"/>
              </a:spcBef>
              <a:spcAft>
                <a:spcPts val="0"/>
              </a:spcAft>
              <a:buClr>
                <a:srgbClr val="000000"/>
              </a:buClr>
              <a:buSzPts val="1600"/>
              <a:buFont typeface="Arial"/>
              <a:buAutoNum type="arabicParenBoth"/>
            </a:pPr>
            <a:r>
              <a:rPr b="0" i="0" lang="en-GB" sz="1800" u="none" cap="none" strike="noStrike">
                <a:solidFill>
                  <a:srgbClr val="000000"/>
                </a:solidFill>
                <a:latin typeface="Arial"/>
                <a:ea typeface="Arial"/>
                <a:cs typeface="Arial"/>
                <a:sym typeface="Arial"/>
              </a:rPr>
              <a:t>14-year annual joint campaign data for CAL-VAL: surface albedo, radiosonde data, XCO2, CH4 by EM27-FTS, alpha jet vertical profile</a:t>
            </a:r>
            <a:endParaRPr/>
          </a:p>
          <a:p>
            <a:pPr indent="-342900" lvl="0" marL="342900" marR="0" rtl="0" algn="l">
              <a:lnSpc>
                <a:spcPct val="100000"/>
              </a:lnSpc>
              <a:spcBef>
                <a:spcPts val="0"/>
              </a:spcBef>
              <a:spcAft>
                <a:spcPts val="0"/>
              </a:spcAft>
              <a:buClr>
                <a:srgbClr val="000000"/>
              </a:buClr>
              <a:buSzPts val="1600"/>
              <a:buFont typeface="Arial"/>
              <a:buAutoNum type="arabicParenBoth"/>
            </a:pPr>
            <a:r>
              <a:rPr b="0" i="0" lang="en-GB" sz="1800" u="none" cap="none" strike="noStrike">
                <a:solidFill>
                  <a:srgbClr val="000000"/>
                </a:solidFill>
                <a:latin typeface="Arial"/>
                <a:ea typeface="Arial"/>
                <a:cs typeface="Arial"/>
                <a:sym typeface="Arial"/>
              </a:rPr>
              <a:t> Dataset for analysis: solar irradiance, molecule cross section</a:t>
            </a:r>
            <a:endParaRPr/>
          </a:p>
          <a:p>
            <a:pPr indent="-342900" lvl="0" marL="342900" marR="0" rtl="0" algn="l">
              <a:lnSpc>
                <a:spcPct val="100000"/>
              </a:lnSpc>
              <a:spcBef>
                <a:spcPts val="0"/>
              </a:spcBef>
              <a:spcAft>
                <a:spcPts val="0"/>
              </a:spcAft>
              <a:buClr>
                <a:srgbClr val="000000"/>
              </a:buClr>
              <a:buSzPts val="1600"/>
              <a:buFont typeface="Arial"/>
              <a:buAutoNum type="arabicParenBoth"/>
            </a:pPr>
            <a:r>
              <a:rPr b="0" i="0" lang="en-GB" sz="1800" u="none" cap="none" strike="noStrike">
                <a:solidFill>
                  <a:srgbClr val="000000"/>
                </a:solidFill>
                <a:latin typeface="Arial"/>
                <a:ea typeface="Arial"/>
                <a:cs typeface="Arial"/>
                <a:sym typeface="Arial"/>
              </a:rPr>
              <a:t>Analytical results from various type of spectrometers: GOSAT FTS, OCO, S5P TROPOMI……</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 / Methods</a:t>
            </a:r>
            <a:endParaRPr/>
          </a:p>
        </p:txBody>
      </p:sp>
      <p:sp>
        <p:nvSpPr>
          <p:cNvPr id="395" name="Google Shape;395;p24"/>
          <p:cNvSpPr/>
          <p:nvPr/>
        </p:nvSpPr>
        <p:spPr>
          <a:xfrm>
            <a:off x="176049" y="1549293"/>
            <a:ext cx="5104868"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2000" u="sng" cap="none" strike="noStrike">
                <a:solidFill>
                  <a:srgbClr val="0070C0"/>
                </a:solidFill>
                <a:latin typeface="Arial"/>
                <a:ea typeface="Arial"/>
                <a:cs typeface="Arial"/>
                <a:sym typeface="Arial"/>
              </a:rPr>
              <a:t>Vicarious Calibration Methods and sites</a:t>
            </a:r>
            <a:endParaRPr/>
          </a:p>
          <a:p>
            <a:pPr indent="0" lvl="1" marL="0" marR="0" rtl="0" algn="l">
              <a:lnSpc>
                <a:spcPct val="100000"/>
              </a:lnSpc>
              <a:spcBef>
                <a:spcPts val="0"/>
              </a:spcBef>
              <a:spcAft>
                <a:spcPts val="0"/>
              </a:spcAft>
              <a:buNone/>
            </a:pPr>
            <a:r>
              <a:t/>
            </a:r>
            <a:endParaRPr b="1" i="1" sz="2400" u="sng" cap="none" strike="noStrike">
              <a:solidFill>
                <a:srgbClr val="AEABAB"/>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DCC ,</a:t>
            </a:r>
            <a:endParaRPr b="0" i="0" sz="2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Rayleigh, </a:t>
            </a:r>
            <a:endParaRPr/>
          </a:p>
          <a:p>
            <a:pPr indent="-285750" lvl="0" marL="28575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Glint</a:t>
            </a:r>
            <a:endParaRPr/>
          </a:p>
          <a:p>
            <a:pPr indent="-285750" lvl="0" marL="28575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Pseudo-Invariant Calibration Site – PICS catalog</a:t>
            </a:r>
            <a:endParaRPr b="0" i="0" sz="2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396" name="Google Shape;396;p24"/>
          <p:cNvPicPr preferRelativeResize="0"/>
          <p:nvPr/>
        </p:nvPicPr>
        <p:blipFill rotWithShape="1">
          <a:blip r:embed="rId3">
            <a:alphaModFix/>
          </a:blip>
          <a:srcRect b="0" l="0" r="0" t="0"/>
          <a:stretch/>
        </p:blipFill>
        <p:spPr>
          <a:xfrm>
            <a:off x="5804899" y="1056666"/>
            <a:ext cx="5774076" cy="5525308"/>
          </a:xfrm>
          <a:prstGeom prst="rect">
            <a:avLst/>
          </a:prstGeom>
          <a:noFill/>
          <a:ln>
            <a:noFill/>
          </a:ln>
        </p:spPr>
      </p:pic>
      <p:sp>
        <p:nvSpPr>
          <p:cNvPr id="397" name="Google Shape;397;p24"/>
          <p:cNvSpPr/>
          <p:nvPr/>
        </p:nvSpPr>
        <p:spPr>
          <a:xfrm>
            <a:off x="1027416" y="1056666"/>
            <a:ext cx="10890607" cy="1323439"/>
          </a:xfrm>
          <a:prstGeom prst="rect">
            <a:avLst/>
          </a:prstGeom>
          <a:solidFill>
            <a:srgbClr val="9FB0CC"/>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GB" sz="1600" u="none" cap="none" strike="noStrike">
                <a:solidFill>
                  <a:srgbClr val="000000"/>
                </a:solidFill>
                <a:latin typeface="Verdana"/>
                <a:ea typeface="Verdana"/>
                <a:cs typeface="Verdana"/>
                <a:sym typeface="Verdana"/>
              </a:rPr>
              <a:t>A CEOS study led by CNES and Magellium has been initiated to facilitate coordination and help prioritize research on PICS and their usage for the benefit of the EO community as a whole. Information on these six PICS has been collected. Tools to monitor the stability of sensors using PARASOL BRDF is available. Radiometry monitoring of Landsat 8/OLI vs S2A/MSI sensors over Libya 4 site is updated each 6 months and results are made available to users. Please refer to the </a:t>
            </a:r>
            <a:r>
              <a:rPr b="0" i="0" lang="en-GB" sz="1600" u="sng" cap="none" strike="noStrike">
                <a:solidFill>
                  <a:srgbClr val="2E3047"/>
                </a:solidFill>
                <a:latin typeface="Verdana"/>
                <a:ea typeface="Verdana"/>
                <a:cs typeface="Verdana"/>
                <a:sym typeface="Verdana"/>
                <a:hlinkClick r:id="rId4">
                  <a:extLst>
                    <a:ext uri="{A12FA001-AC4F-418D-AE19-62706E023703}">
                      <ahyp:hlinkClr val="tx"/>
                    </a:ext>
                  </a:extLst>
                </a:hlinkClick>
              </a:rPr>
              <a:t>PICSCAR web site</a:t>
            </a:r>
            <a:r>
              <a:rPr b="0" i="0" lang="en-GB" sz="1600" u="none" cap="none" strike="noStrike">
                <a:solidFill>
                  <a:srgbClr val="000000"/>
                </a:solidFill>
                <a:latin typeface="Verdana"/>
                <a:ea typeface="Verdana"/>
                <a:cs typeface="Verdana"/>
                <a:sym typeface="Verdana"/>
              </a:rPr>
              <a:t> for this activity</a:t>
            </a:r>
            <a:endParaRPr b="0" i="0" sz="1600" u="none" cap="none" strike="noStrike">
              <a:solidFill>
                <a:srgbClr val="000000"/>
              </a:solidFill>
              <a:latin typeface="Arial"/>
              <a:ea typeface="Arial"/>
              <a:cs typeface="Arial"/>
              <a:sym typeface="Arial"/>
            </a:endParaRPr>
          </a:p>
        </p:txBody>
      </p:sp>
      <p:pic>
        <p:nvPicPr>
          <p:cNvPr id="398" name="Google Shape;398;p24"/>
          <p:cNvPicPr preferRelativeResize="0"/>
          <p:nvPr/>
        </p:nvPicPr>
        <p:blipFill rotWithShape="1">
          <a:blip r:embed="rId5">
            <a:alphaModFix/>
          </a:blip>
          <a:srcRect b="0" l="0" r="0" t="0"/>
          <a:stretch/>
        </p:blipFill>
        <p:spPr>
          <a:xfrm>
            <a:off x="1923721" y="2376446"/>
            <a:ext cx="8930081" cy="4209188"/>
          </a:xfrm>
          <a:prstGeom prst="rect">
            <a:avLst/>
          </a:prstGeom>
          <a:noFill/>
          <a:ln>
            <a:noFill/>
          </a:ln>
        </p:spPr>
      </p:pic>
      <p:sp>
        <p:nvSpPr>
          <p:cNvPr id="399" name="Google Shape;399;p24"/>
          <p:cNvSpPr/>
          <p:nvPr/>
        </p:nvSpPr>
        <p:spPr>
          <a:xfrm>
            <a:off x="9562912" y="3207258"/>
            <a:ext cx="2369062" cy="2031325"/>
          </a:xfrm>
          <a:prstGeom prst="rect">
            <a:avLst/>
          </a:prstGeom>
          <a:solidFill>
            <a:srgbClr val="9FB0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Verdana"/>
                <a:ea typeface="Verdana"/>
                <a:cs typeface="Verdana"/>
                <a:sym typeface="Verdana"/>
              </a:rPr>
              <a:t>Database of sand optical properties has been built and made available online on the </a:t>
            </a:r>
            <a:r>
              <a:rPr b="1" i="1" lang="en-GB" sz="1400" u="sng" cap="none" strike="noStrike">
                <a:solidFill>
                  <a:srgbClr val="2E3047"/>
                </a:solidFill>
                <a:latin typeface="Verdana"/>
                <a:ea typeface="Verdana"/>
                <a:cs typeface="Verdana"/>
                <a:sym typeface="Verdana"/>
                <a:hlinkClick r:id="rId6">
                  <a:extLst>
                    <a:ext uri="{A12FA001-AC4F-418D-AE19-62706E023703}">
                      <ahyp:hlinkClr val="tx"/>
                    </a:ext>
                  </a:extLst>
                </a:hlinkClick>
              </a:rPr>
              <a:t>PICSAND portal</a:t>
            </a:r>
            <a:endParaRPr b="0" i="0" sz="1400" u="none" cap="none" strike="noStrike">
              <a:solidFill>
                <a:srgbClr val="000000"/>
              </a:solidFill>
              <a:latin typeface="Arial"/>
              <a:ea typeface="Arial"/>
              <a:cs typeface="Arial"/>
              <a:sym typeface="Arial"/>
            </a:endParaRPr>
          </a:p>
        </p:txBody>
      </p:sp>
      <p:pic>
        <p:nvPicPr>
          <p:cNvPr id="400" name="Google Shape;400;p24"/>
          <p:cNvPicPr preferRelativeResize="0"/>
          <p:nvPr/>
        </p:nvPicPr>
        <p:blipFill rotWithShape="1">
          <a:blip r:embed="rId7">
            <a:alphaModFix/>
          </a:blip>
          <a:srcRect b="0" l="0" r="0" t="0"/>
          <a:stretch/>
        </p:blipFill>
        <p:spPr>
          <a:xfrm>
            <a:off x="3424105" y="1007154"/>
            <a:ext cx="5929312" cy="55075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500"/>
                                        <p:tgtEl>
                                          <p:spTgt spid="397"/>
                                        </p:tgtEl>
                                        <p:attrNameLst>
                                          <p:attrName>ppt_w</p:attrName>
                                        </p:attrNameLst>
                                      </p:cBhvr>
                                      <p:tavLst>
                                        <p:tav fmla="" tm="0">
                                          <p:val>
                                            <p:strVal val="0"/>
                                          </p:val>
                                        </p:tav>
                                        <p:tav fmla="" tm="100000">
                                          <p:val>
                                            <p:strVal val="#ppt_w"/>
                                          </p:val>
                                        </p:tav>
                                      </p:tavLst>
                                    </p:anim>
                                    <p:anim calcmode="lin" valueType="num">
                                      <p:cBhvr additive="base">
                                        <p:cTn dur="500"/>
                                        <p:tgtEl>
                                          <p:spTgt spid="39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98"/>
                                        </p:tgtEl>
                                        <p:attrNameLst>
                                          <p:attrName>style.visibility</p:attrName>
                                        </p:attrNameLst>
                                      </p:cBhvr>
                                      <p:to>
                                        <p:strVal val="visible"/>
                                      </p:to>
                                    </p:set>
                                    <p:anim calcmode="lin" valueType="num">
                                      <p:cBhvr additive="base">
                                        <p:cTn dur="500"/>
                                        <p:tgtEl>
                                          <p:spTgt spid="398"/>
                                        </p:tgtEl>
                                        <p:attrNameLst>
                                          <p:attrName>ppt_w</p:attrName>
                                        </p:attrNameLst>
                                      </p:cBhvr>
                                      <p:tavLst>
                                        <p:tav fmla="" tm="0">
                                          <p:val>
                                            <p:strVal val="0"/>
                                          </p:val>
                                        </p:tav>
                                        <p:tav fmla="" tm="100000">
                                          <p:val>
                                            <p:strVal val="#ppt_w"/>
                                          </p:val>
                                        </p:tav>
                                      </p:tavLst>
                                    </p:anim>
                                    <p:anim calcmode="lin" valueType="num">
                                      <p:cBhvr additive="base">
                                        <p:cTn dur="500"/>
                                        <p:tgtEl>
                                          <p:spTgt spid="39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0"/>
                                        </p:tgtEl>
                                        <p:attrNameLst>
                                          <p:attrName>style.visibility</p:attrName>
                                        </p:attrNameLst>
                                      </p:cBhvr>
                                      <p:to>
                                        <p:strVal val="visible"/>
                                      </p:to>
                                    </p:set>
                                    <p:anim calcmode="lin" valueType="num">
                                      <p:cBhvr additive="base">
                                        <p:cTn dur="500"/>
                                        <p:tgtEl>
                                          <p:spTgt spid="400"/>
                                        </p:tgtEl>
                                        <p:attrNameLst>
                                          <p:attrName>ppt_w</p:attrName>
                                        </p:attrNameLst>
                                      </p:cBhvr>
                                      <p:tavLst>
                                        <p:tav fmla="" tm="0">
                                          <p:val>
                                            <p:strVal val="0"/>
                                          </p:val>
                                        </p:tav>
                                        <p:tav fmla="" tm="100000">
                                          <p:val>
                                            <p:strVal val="#ppt_w"/>
                                          </p:val>
                                        </p:tav>
                                      </p:tavLst>
                                    </p:anim>
                                    <p:anim calcmode="lin" valueType="num">
                                      <p:cBhvr additive="base">
                                        <p:cTn dur="500"/>
                                        <p:tgtEl>
                                          <p:spTgt spid="40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500"/>
                                        <p:tgtEl>
                                          <p:spTgt spid="399"/>
                                        </p:tgtEl>
                                        <p:attrNameLst>
                                          <p:attrName>ppt_w</p:attrName>
                                        </p:attrNameLst>
                                      </p:cBhvr>
                                      <p:tavLst>
                                        <p:tav fmla="" tm="0">
                                          <p:val>
                                            <p:strVal val="0"/>
                                          </p:val>
                                        </p:tav>
                                        <p:tav fmla="" tm="100000">
                                          <p:val>
                                            <p:strVal val="#ppt_w"/>
                                          </p:val>
                                        </p:tav>
                                      </p:tavLst>
                                    </p:anim>
                                    <p:anim calcmode="lin" valueType="num">
                                      <p:cBhvr additive="base">
                                        <p:cTn dur="500"/>
                                        <p:tgtEl>
                                          <p:spTgt spid="39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 / Methods</a:t>
            </a:r>
            <a:endParaRPr/>
          </a:p>
        </p:txBody>
      </p:sp>
      <p:sp>
        <p:nvSpPr>
          <p:cNvPr id="406" name="Google Shape;406;p25"/>
          <p:cNvSpPr/>
          <p:nvPr/>
        </p:nvSpPr>
        <p:spPr>
          <a:xfrm>
            <a:off x="315816" y="1382157"/>
            <a:ext cx="11468559"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rgbClr val="000000"/>
                </a:solidFill>
                <a:latin typeface="Verdana"/>
                <a:ea typeface="Verdana"/>
                <a:cs typeface="Verdana"/>
                <a:sym typeface="Verdana"/>
              </a:rPr>
              <a:t>TSIS-1 HSRS solar irradiance reference spectrum</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rPr b="0" i="0" lang="en-GB" sz="2400" u="none" cap="none" strike="noStrike">
                <a:solidFill>
                  <a:srgbClr val="000000"/>
                </a:solidFill>
                <a:latin typeface="Verdana"/>
                <a:ea typeface="Verdana"/>
                <a:cs typeface="Verdana"/>
                <a:sym typeface="Verdana"/>
              </a:rPr>
              <a:t> </a:t>
            </a:r>
            <a:endParaRPr/>
          </a:p>
          <a:p>
            <a:pPr indent="0" lvl="0" marL="0" marR="0" rtl="0" algn="l">
              <a:lnSpc>
                <a:spcPct val="100000"/>
              </a:lnSpc>
              <a:spcBef>
                <a:spcPts val="0"/>
              </a:spcBef>
              <a:spcAft>
                <a:spcPts val="0"/>
              </a:spcAft>
              <a:buNone/>
            </a:pPr>
            <a:r>
              <a:rPr b="0" i="0" lang="en-GB" sz="2400" u="none" cap="none" strike="noStrike">
                <a:solidFill>
                  <a:srgbClr val="000000"/>
                </a:solidFill>
                <a:latin typeface="Verdana"/>
                <a:ea typeface="Verdana"/>
                <a:cs typeface="Verdana"/>
                <a:sym typeface="Verdana"/>
              </a:rPr>
              <a:t>CEOS WGCV in </a:t>
            </a:r>
            <a:r>
              <a:rPr b="0" i="0" lang="en-GB" sz="2400" u="sng" cap="none" strike="noStrike">
                <a:solidFill>
                  <a:srgbClr val="000000"/>
                </a:solidFill>
                <a:latin typeface="Verdana"/>
                <a:ea typeface="Verdana"/>
                <a:cs typeface="Verdana"/>
                <a:sym typeface="Verdana"/>
              </a:rPr>
              <a:t>coordination with GSICS </a:t>
            </a:r>
            <a:r>
              <a:rPr b="0" i="0" lang="en-GB" sz="2400" u="none" cap="none" strike="noStrike">
                <a:solidFill>
                  <a:srgbClr val="000000"/>
                </a:solidFill>
                <a:latin typeface="Verdana"/>
                <a:ea typeface="Verdana"/>
                <a:cs typeface="Verdana"/>
                <a:sym typeface="Verdana"/>
              </a:rPr>
              <a:t>recommends the Total and Spectral Solar Irradiance Sensor-1 (TSIS-1) Hybrid Solar Reference Spectrum (HSRS) as the new solar irradiance reference spectrum. This statement has been agreed during the latest WGCV#50 Plenary Meeting.</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None/>
            </a:pPr>
            <a:r>
              <a:rPr b="0" i="0" lang="en-GB" sz="2400" u="none" cap="none" strike="noStrike">
                <a:solidFill>
                  <a:srgbClr val="000000"/>
                </a:solidFill>
                <a:latin typeface="Verdana"/>
                <a:ea typeface="Verdana"/>
                <a:cs typeface="Verdana"/>
                <a:sym typeface="Verdana"/>
              </a:rPr>
              <a:t>Details for TSIS-1 HSRS are available at: </a:t>
            </a:r>
            <a:endParaRPr/>
          </a:p>
          <a:p>
            <a:pPr indent="0" lvl="0" marL="0" marR="0" rtl="0" algn="ctr">
              <a:lnSpc>
                <a:spcPct val="100000"/>
              </a:lnSpc>
              <a:spcBef>
                <a:spcPts val="0"/>
              </a:spcBef>
              <a:spcAft>
                <a:spcPts val="0"/>
              </a:spcAft>
              <a:buNone/>
            </a:pPr>
            <a:r>
              <a:t/>
            </a:r>
            <a:endParaRPr b="0" i="0" sz="2400" u="sng" cap="none" strike="noStrike">
              <a:solidFill>
                <a:srgbClr val="000000"/>
              </a:solidFill>
              <a:latin typeface="Verdana"/>
              <a:ea typeface="Verdana"/>
              <a:cs typeface="Verdana"/>
              <a:sym typeface="Verdana"/>
              <a:hlinkClick r:id="rId3">
                <a:extLst>
                  <a:ext uri="{A12FA001-AC4F-418D-AE19-62706E023703}">
                    <ahyp:hlinkClr val="tx"/>
                  </a:ext>
                </a:extLst>
              </a:hlinkClick>
            </a:endParaRPr>
          </a:p>
          <a:p>
            <a:pPr indent="0" lvl="0" marL="0" marR="0" rtl="0" algn="ctr">
              <a:lnSpc>
                <a:spcPct val="100000"/>
              </a:lnSpc>
              <a:spcBef>
                <a:spcPts val="0"/>
              </a:spcBef>
              <a:spcAft>
                <a:spcPts val="0"/>
              </a:spcAft>
              <a:buNone/>
            </a:pPr>
            <a:r>
              <a:rPr b="0" i="0" lang="en-GB" sz="2400" u="sng" cap="none" strike="noStrike">
                <a:solidFill>
                  <a:srgbClr val="2E3047"/>
                </a:solidFill>
                <a:latin typeface="Verdana"/>
                <a:ea typeface="Verdana"/>
                <a:cs typeface="Verdana"/>
                <a:sym typeface="Verdana"/>
                <a:hlinkClick r:id="rId4">
                  <a:extLst>
                    <a:ext uri="{A12FA001-AC4F-418D-AE19-62706E023703}">
                      <ahyp:hlinkClr val="tx"/>
                    </a:ext>
                  </a:extLst>
                </a:hlinkClick>
              </a:rPr>
              <a:t>https://lasp.colorado.edu/lisird/data/tsis1_hsrs</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Methods / Protocols</a:t>
            </a:r>
            <a:endParaRPr/>
          </a:p>
        </p:txBody>
      </p:sp>
      <p:pic>
        <p:nvPicPr>
          <p:cNvPr id="412" name="Google Shape;412;p26"/>
          <p:cNvPicPr preferRelativeResize="0"/>
          <p:nvPr/>
        </p:nvPicPr>
        <p:blipFill rotWithShape="1">
          <a:blip r:embed="rId3">
            <a:alphaModFix/>
          </a:blip>
          <a:srcRect b="0" l="0" r="0" t="0"/>
          <a:stretch/>
        </p:blipFill>
        <p:spPr>
          <a:xfrm>
            <a:off x="198943" y="1079727"/>
            <a:ext cx="3219631" cy="3509450"/>
          </a:xfrm>
          <a:prstGeom prst="rect">
            <a:avLst/>
          </a:prstGeom>
          <a:noFill/>
          <a:ln cap="flat" cmpd="sng" w="9525">
            <a:solidFill>
              <a:schemeClr val="accent1"/>
            </a:solidFill>
            <a:prstDash val="solid"/>
            <a:round/>
            <a:headEnd len="sm" w="sm" type="none"/>
            <a:tailEnd len="sm" w="sm" type="none"/>
          </a:ln>
        </p:spPr>
      </p:pic>
      <p:pic>
        <p:nvPicPr>
          <p:cNvPr id="413" name="Google Shape;413;p26"/>
          <p:cNvPicPr preferRelativeResize="0"/>
          <p:nvPr/>
        </p:nvPicPr>
        <p:blipFill rotWithShape="1">
          <a:blip r:embed="rId4">
            <a:alphaModFix/>
          </a:blip>
          <a:srcRect b="0" l="0" r="0" t="0"/>
          <a:stretch/>
        </p:blipFill>
        <p:spPr>
          <a:xfrm>
            <a:off x="2696843" y="1843602"/>
            <a:ext cx="3219631" cy="3578614"/>
          </a:xfrm>
          <a:prstGeom prst="rect">
            <a:avLst/>
          </a:prstGeom>
          <a:noFill/>
          <a:ln cap="flat" cmpd="sng" w="9525">
            <a:solidFill>
              <a:schemeClr val="accent1"/>
            </a:solidFill>
            <a:prstDash val="solid"/>
            <a:round/>
            <a:headEnd len="sm" w="sm" type="none"/>
            <a:tailEnd len="sm" w="sm" type="none"/>
          </a:ln>
        </p:spPr>
      </p:pic>
      <p:pic>
        <p:nvPicPr>
          <p:cNvPr id="414" name="Google Shape;414;p26"/>
          <p:cNvPicPr preferRelativeResize="0"/>
          <p:nvPr/>
        </p:nvPicPr>
        <p:blipFill rotWithShape="1">
          <a:blip r:embed="rId5">
            <a:alphaModFix/>
          </a:blip>
          <a:srcRect b="0" l="0" r="0" t="0"/>
          <a:stretch/>
        </p:blipFill>
        <p:spPr>
          <a:xfrm>
            <a:off x="4794366" y="2834452"/>
            <a:ext cx="3615873" cy="3547280"/>
          </a:xfrm>
          <a:prstGeom prst="rect">
            <a:avLst/>
          </a:prstGeom>
          <a:noFill/>
          <a:ln cap="flat" cmpd="sng" w="9525">
            <a:solidFill>
              <a:schemeClr val="accent1"/>
            </a:solidFill>
            <a:prstDash val="solid"/>
            <a:round/>
            <a:headEnd len="sm" w="sm" type="none"/>
            <a:tailEnd len="sm" w="sm" type="none"/>
          </a:ln>
        </p:spPr>
      </p:pic>
      <p:sp>
        <p:nvSpPr>
          <p:cNvPr id="415" name="Google Shape;415;p26"/>
          <p:cNvSpPr/>
          <p:nvPr/>
        </p:nvSpPr>
        <p:spPr>
          <a:xfrm>
            <a:off x="8414376" y="1310958"/>
            <a:ext cx="3934131" cy="3046988"/>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17365D"/>
              </a:buClr>
              <a:buSzPts val="2400"/>
              <a:buFont typeface="Arial"/>
              <a:buNone/>
            </a:pPr>
            <a:r>
              <a:rPr b="1" i="0" lang="en-GB" sz="2400" u="none" cap="none" strike="noStrike">
                <a:solidFill>
                  <a:srgbClr val="17365D"/>
                </a:solidFill>
                <a:latin typeface="Calibri"/>
                <a:ea typeface="Calibri"/>
                <a:cs typeface="Calibri"/>
                <a:sym typeface="Calibri"/>
              </a:rPr>
              <a:t>Biomass Validation Protocols</a:t>
            </a:r>
            <a:endParaRPr/>
          </a:p>
          <a:p>
            <a:pPr indent="0" lvl="1" marL="457200" marR="0" rtl="0" algn="l">
              <a:lnSpc>
                <a:spcPct val="100000"/>
              </a:lnSpc>
              <a:spcBef>
                <a:spcPts val="0"/>
              </a:spcBef>
              <a:spcAft>
                <a:spcPts val="0"/>
              </a:spcAft>
              <a:buClr>
                <a:srgbClr val="17365D"/>
              </a:buClr>
              <a:buSzPts val="2400"/>
              <a:buFont typeface="Arial"/>
              <a:buNone/>
            </a:pPr>
            <a:r>
              <a:rPr b="1" i="0" lang="en-GB" sz="2400" u="none" cap="none" strike="noStrike">
                <a:solidFill>
                  <a:srgbClr val="17365D"/>
                </a:solidFill>
                <a:latin typeface="Calibri"/>
                <a:ea typeface="Calibri"/>
                <a:cs typeface="Calibri"/>
                <a:sym typeface="Calibri"/>
              </a:rPr>
              <a:t>Soil Moisture </a:t>
            </a:r>
            <a:endParaRPr/>
          </a:p>
          <a:p>
            <a:pPr indent="0" lvl="1" marL="457200" marR="0" rtl="0" algn="l">
              <a:lnSpc>
                <a:spcPct val="100000"/>
              </a:lnSpc>
              <a:spcBef>
                <a:spcPts val="0"/>
              </a:spcBef>
              <a:spcAft>
                <a:spcPts val="0"/>
              </a:spcAft>
              <a:buClr>
                <a:srgbClr val="17365D"/>
              </a:buClr>
              <a:buSzPts val="2400"/>
              <a:buFont typeface="Arial"/>
              <a:buNone/>
            </a:pPr>
            <a:r>
              <a:rPr b="1" i="0" lang="en-GB" sz="2400" u="none" cap="none" strike="noStrike">
                <a:solidFill>
                  <a:srgbClr val="17365D"/>
                </a:solidFill>
                <a:latin typeface="Calibri"/>
                <a:ea typeface="Calibri"/>
                <a:cs typeface="Calibri"/>
                <a:sym typeface="Calibri"/>
              </a:rPr>
              <a:t>LST </a:t>
            </a:r>
            <a:endParaRPr/>
          </a:p>
          <a:p>
            <a:pPr indent="0" lvl="1" marL="457200" marR="0" rtl="0" algn="l">
              <a:lnSpc>
                <a:spcPct val="100000"/>
              </a:lnSpc>
              <a:spcBef>
                <a:spcPts val="0"/>
              </a:spcBef>
              <a:spcAft>
                <a:spcPts val="0"/>
              </a:spcAft>
              <a:buClr>
                <a:srgbClr val="17365D"/>
              </a:buClr>
              <a:buSzPts val="2400"/>
              <a:buFont typeface="Arial"/>
              <a:buNone/>
            </a:pPr>
            <a:r>
              <a:rPr b="1" i="0" lang="en-GB" sz="2400" u="none" cap="none" strike="noStrike">
                <a:solidFill>
                  <a:srgbClr val="17365D"/>
                </a:solidFill>
                <a:latin typeface="Calibri"/>
                <a:ea typeface="Calibri"/>
                <a:cs typeface="Calibri"/>
                <a:sym typeface="Calibri"/>
              </a:rPr>
              <a:t>Albedo</a:t>
            </a:r>
            <a:endParaRPr/>
          </a:p>
          <a:p>
            <a:pPr indent="0" lvl="1" marL="457200" marR="0" rtl="0" algn="l">
              <a:lnSpc>
                <a:spcPct val="100000"/>
              </a:lnSpc>
              <a:spcBef>
                <a:spcPts val="0"/>
              </a:spcBef>
              <a:spcAft>
                <a:spcPts val="0"/>
              </a:spcAft>
              <a:buClr>
                <a:srgbClr val="17365D"/>
              </a:buClr>
              <a:buSzPts val="2400"/>
              <a:buFont typeface="Arial"/>
              <a:buNone/>
            </a:pPr>
            <a:r>
              <a:rPr b="1" i="0" lang="en-GB" sz="2400" u="none" cap="none" strike="noStrike">
                <a:solidFill>
                  <a:srgbClr val="17365D"/>
                </a:solidFill>
                <a:latin typeface="Calibri"/>
                <a:ea typeface="Calibri"/>
                <a:cs typeface="Calibri"/>
                <a:sym typeface="Calibri"/>
              </a:rPr>
              <a:t>LAI</a:t>
            </a:r>
            <a:endParaRPr/>
          </a:p>
          <a:p>
            <a:pPr indent="0" lvl="1" marL="457200" marR="0" rtl="0" algn="l">
              <a:lnSpc>
                <a:spcPct val="100000"/>
              </a:lnSpc>
              <a:spcBef>
                <a:spcPts val="0"/>
              </a:spcBef>
              <a:spcAft>
                <a:spcPts val="0"/>
              </a:spcAft>
              <a:buClr>
                <a:srgbClr val="000000"/>
              </a:buClr>
              <a:buSzPts val="1600"/>
              <a:buFont typeface="Arial"/>
              <a:buNone/>
            </a:pPr>
            <a:r>
              <a:t/>
            </a:r>
            <a:endParaRPr b="1" i="1" sz="1600" u="sng" cap="none" strike="noStrike">
              <a:solidFill>
                <a:srgbClr val="17365D"/>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1600"/>
              <a:buFont typeface="Arial"/>
              <a:buNone/>
            </a:pPr>
            <a:r>
              <a:t/>
            </a:r>
            <a:endParaRPr b="1" i="1" sz="1600" u="sng" cap="none" strike="noStrike">
              <a:solidFill>
                <a:srgbClr val="17365D"/>
              </a:solidFill>
              <a:latin typeface="Calibri"/>
              <a:ea typeface="Calibri"/>
              <a:cs typeface="Calibri"/>
              <a:sym typeface="Calibri"/>
            </a:endParaRPr>
          </a:p>
          <a:p>
            <a:pPr indent="0" lvl="1" marL="457200" marR="0" rtl="0" algn="l">
              <a:lnSpc>
                <a:spcPct val="100000"/>
              </a:lnSpc>
              <a:spcBef>
                <a:spcPts val="0"/>
              </a:spcBef>
              <a:spcAft>
                <a:spcPts val="0"/>
              </a:spcAft>
              <a:buClr>
                <a:srgbClr val="17365D"/>
              </a:buClr>
              <a:buSzPts val="1600"/>
              <a:buFont typeface="Arial"/>
              <a:buNone/>
            </a:pPr>
            <a:r>
              <a:rPr b="1" i="1" lang="en-GB" sz="1600" u="sng" cap="none" strike="noStrike">
                <a:solidFill>
                  <a:srgbClr val="17365D"/>
                </a:solidFill>
                <a:latin typeface="Calibri"/>
                <a:ea typeface="Calibri"/>
                <a:cs typeface="Calibri"/>
                <a:sym typeface="Calibri"/>
              </a:rPr>
              <a:t> </a:t>
            </a:r>
            <a:endParaRPr b="0" i="0" sz="1600" u="none" cap="none" strike="noStrike">
              <a:solidFill>
                <a:srgbClr val="C00000"/>
              </a:solidFill>
              <a:latin typeface="Calibri"/>
              <a:ea typeface="Calibri"/>
              <a:cs typeface="Calibri"/>
              <a:sym typeface="Calibri"/>
            </a:endParaRPr>
          </a:p>
        </p:txBody>
      </p:sp>
      <p:pic>
        <p:nvPicPr>
          <p:cNvPr id="416" name="Google Shape;416;p26"/>
          <p:cNvPicPr preferRelativeResize="0"/>
          <p:nvPr/>
        </p:nvPicPr>
        <p:blipFill rotWithShape="1">
          <a:blip r:embed="rId6">
            <a:alphaModFix/>
          </a:blip>
          <a:srcRect b="0" l="0" r="0" t="0"/>
          <a:stretch/>
        </p:blipFill>
        <p:spPr>
          <a:xfrm>
            <a:off x="8609248" y="3571658"/>
            <a:ext cx="3011514" cy="2791159"/>
          </a:xfrm>
          <a:prstGeom prst="rect">
            <a:avLst/>
          </a:prstGeom>
          <a:noFill/>
          <a:ln cap="flat" cmpd="sng" w="9525">
            <a:solidFill>
              <a:schemeClr val="accent1"/>
            </a:solidFill>
            <a:prstDash val="solid"/>
            <a:round/>
            <a:headEnd len="sm" w="sm" type="none"/>
            <a:tailEnd len="sm" w="sm" type="none"/>
          </a:ln>
        </p:spPr>
      </p:pic>
      <p:sp>
        <p:nvSpPr>
          <p:cNvPr id="417" name="Google Shape;417;p26"/>
          <p:cNvSpPr/>
          <p:nvPr/>
        </p:nvSpPr>
        <p:spPr>
          <a:xfrm>
            <a:off x="245577" y="4940347"/>
            <a:ext cx="4429385" cy="1569660"/>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None/>
            </a:pPr>
            <a:r>
              <a:rPr b="1" i="0" lang="en-GB" sz="2400" u="none" cap="none" strike="noStrike">
                <a:solidFill>
                  <a:srgbClr val="0070C0"/>
                </a:solidFill>
                <a:latin typeface="Arial"/>
                <a:ea typeface="Arial"/>
                <a:cs typeface="Arial"/>
                <a:sym typeface="Arial"/>
              </a:rPr>
              <a:t>GHG</a:t>
            </a:r>
            <a:endParaRPr/>
          </a:p>
          <a:p>
            <a:pPr indent="0" lvl="1" marL="0" marR="0" rtl="0" algn="l">
              <a:lnSpc>
                <a:spcPct val="100000"/>
              </a:lnSpc>
              <a:spcBef>
                <a:spcPts val="0"/>
              </a:spcBef>
              <a:spcAft>
                <a:spcPts val="0"/>
              </a:spcAft>
              <a:buNone/>
            </a:pPr>
            <a:r>
              <a:rPr b="1" i="0" lang="en-GB" sz="2400" u="none" cap="none" strike="noStrike">
                <a:solidFill>
                  <a:srgbClr val="0070C0"/>
                </a:solidFill>
                <a:latin typeface="Arial"/>
                <a:ea typeface="Arial"/>
                <a:cs typeface="Arial"/>
                <a:sym typeface="Arial"/>
              </a:rPr>
              <a:t>SST</a:t>
            </a:r>
            <a:endParaRPr/>
          </a:p>
          <a:p>
            <a:pPr indent="0" lvl="1" marL="0" marR="0" rtl="0" algn="l">
              <a:lnSpc>
                <a:spcPct val="100000"/>
              </a:lnSpc>
              <a:spcBef>
                <a:spcPts val="0"/>
              </a:spcBef>
              <a:spcAft>
                <a:spcPts val="0"/>
              </a:spcAft>
              <a:buNone/>
            </a:pPr>
            <a:r>
              <a:rPr b="1" i="0" lang="en-GB" sz="2400" u="none" cap="none" strike="noStrike">
                <a:solidFill>
                  <a:srgbClr val="0070C0"/>
                </a:solidFill>
                <a:latin typeface="Arial"/>
                <a:ea typeface="Arial"/>
                <a:cs typeface="Arial"/>
                <a:sym typeface="Arial"/>
              </a:rPr>
              <a:t>Ocean Colour</a:t>
            </a:r>
            <a:endParaRPr/>
          </a:p>
          <a:p>
            <a:pPr indent="0" lvl="1" marL="0" marR="0" rtl="0" algn="l">
              <a:lnSpc>
                <a:spcPct val="100000"/>
              </a:lnSpc>
              <a:spcBef>
                <a:spcPts val="0"/>
              </a:spcBef>
              <a:spcAft>
                <a:spcPts val="0"/>
              </a:spcAft>
              <a:buNone/>
            </a:pPr>
            <a:r>
              <a:rPr b="1" i="0" lang="en-GB" sz="2400" u="none" cap="none" strike="noStrike">
                <a:solidFill>
                  <a:srgbClr val="0070C0"/>
                </a:solidFill>
                <a:latin typeface="Arial"/>
                <a:ea typeface="Arial"/>
                <a:cs typeface="Arial"/>
                <a:sym typeface="Arial"/>
              </a:rPr>
              <a:t>…..</a:t>
            </a:r>
            <a:endParaRPr b="1" i="0" sz="2400" u="none" cap="none" strike="noStrike">
              <a:solidFill>
                <a:srgbClr val="0070C0"/>
              </a:solidFill>
              <a:latin typeface="Arial"/>
              <a:ea typeface="Arial"/>
              <a:cs typeface="Arial"/>
              <a:sym typeface="Arial"/>
            </a:endParaRPr>
          </a:p>
        </p:txBody>
      </p:sp>
      <p:sp>
        <p:nvSpPr>
          <p:cNvPr id="418" name="Google Shape;418;p26"/>
          <p:cNvSpPr txBox="1"/>
          <p:nvPr/>
        </p:nvSpPr>
        <p:spPr>
          <a:xfrm>
            <a:off x="3713491" y="983773"/>
            <a:ext cx="409759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sng" cap="none" strike="noStrike">
                <a:solidFill>
                  <a:srgbClr val="000000"/>
                </a:solidFill>
                <a:latin typeface="Arial"/>
                <a:ea typeface="Arial"/>
                <a:cs typeface="Arial"/>
                <a:sym typeface="Arial"/>
              </a:rPr>
              <a:t>WGCV provides Protocols </a:t>
            </a:r>
            <a:endParaRPr/>
          </a:p>
          <a:p>
            <a:pPr indent="0" lvl="0" marL="0" marR="0" rtl="0" algn="l">
              <a:lnSpc>
                <a:spcPct val="100000"/>
              </a:lnSpc>
              <a:spcBef>
                <a:spcPts val="0"/>
              </a:spcBef>
              <a:spcAft>
                <a:spcPts val="0"/>
              </a:spcAft>
              <a:buNone/>
            </a:pPr>
            <a:r>
              <a:rPr b="1" i="0" lang="en-GB" sz="2400" u="sng" cap="none" strike="noStrike">
                <a:solidFill>
                  <a:srgbClr val="000000"/>
                </a:solidFill>
                <a:latin typeface="Arial"/>
                <a:ea typeface="Arial"/>
                <a:cs typeface="Arial"/>
                <a:sym typeface="Arial"/>
              </a:rPr>
              <a:t>(list not exhaustive) </a:t>
            </a:r>
            <a:endParaRPr b="1" i="0" sz="2400" u="sng"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600"/>
              <a:t>WGCV Methods / Intercomparison Exercises</a:t>
            </a:r>
            <a:endParaRPr sz="3600"/>
          </a:p>
        </p:txBody>
      </p:sp>
      <p:sp>
        <p:nvSpPr>
          <p:cNvPr id="424" name="Google Shape;424;p27"/>
          <p:cNvSpPr txBox="1"/>
          <p:nvPr/>
        </p:nvSpPr>
        <p:spPr>
          <a:xfrm>
            <a:off x="7917305" y="6221439"/>
            <a:ext cx="2377378" cy="385473"/>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25" name="Google Shape;425;p27"/>
          <p:cNvSpPr txBox="1"/>
          <p:nvPr/>
        </p:nvSpPr>
        <p:spPr>
          <a:xfrm>
            <a:off x="1768839" y="1026008"/>
            <a:ext cx="864932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sng" cap="none" strike="noStrike">
                <a:solidFill>
                  <a:srgbClr val="000000"/>
                </a:solidFill>
                <a:latin typeface="Calibri"/>
                <a:ea typeface="Calibri"/>
                <a:cs typeface="Calibri"/>
                <a:sym typeface="Calibri"/>
              </a:rPr>
              <a:t>WGCV provides intercomparison framework  </a:t>
            </a:r>
            <a:endParaRPr b="1" i="0" sz="3200" u="sng" cap="none" strike="noStrike">
              <a:solidFill>
                <a:srgbClr val="000000"/>
              </a:solidFill>
              <a:latin typeface="Calibri"/>
              <a:ea typeface="Calibri"/>
              <a:cs typeface="Calibri"/>
              <a:sym typeface="Calibri"/>
            </a:endParaRPr>
          </a:p>
        </p:txBody>
      </p:sp>
      <p:sp>
        <p:nvSpPr>
          <p:cNvPr id="426" name="Google Shape;426;p27"/>
          <p:cNvSpPr txBox="1"/>
          <p:nvPr/>
        </p:nvSpPr>
        <p:spPr>
          <a:xfrm>
            <a:off x="373299" y="1995388"/>
            <a:ext cx="2292472" cy="35394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ACIX </a:t>
            </a:r>
            <a:endParaRPr/>
          </a:p>
          <a:p>
            <a:pPr indent="-285750" lvl="0" marL="28575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CMIX</a:t>
            </a:r>
            <a:endParaRPr/>
          </a:p>
          <a:p>
            <a:pPr indent="-285750" lvl="0" marL="28575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DEMIX</a:t>
            </a:r>
            <a:endParaRPr/>
          </a:p>
          <a:p>
            <a:pPr indent="-285750" lvl="0" marL="28575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BRIX </a:t>
            </a:r>
            <a:endParaRPr/>
          </a:p>
          <a:p>
            <a:pPr indent="-285750" lvl="0" marL="28575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SRIX4VEG</a:t>
            </a:r>
            <a:endParaRPr/>
          </a:p>
          <a:p>
            <a:pPr indent="-285750" lvl="0" marL="28575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FM4STS</a:t>
            </a:r>
            <a:endParaRPr/>
          </a:p>
          <a:p>
            <a:pPr indent="-285750" lvl="0" marL="28575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FRM4OC</a:t>
            </a:r>
            <a:endParaRPr/>
          </a:p>
          <a:p>
            <a:pPr indent="-285750" lvl="0" marL="28575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GHG</a:t>
            </a:r>
            <a:endParaRPr/>
          </a:p>
        </p:txBody>
      </p:sp>
      <p:pic>
        <p:nvPicPr>
          <p:cNvPr id="427" name="Google Shape;427;p27"/>
          <p:cNvPicPr preferRelativeResize="0"/>
          <p:nvPr/>
        </p:nvPicPr>
        <p:blipFill rotWithShape="1">
          <a:blip r:embed="rId3">
            <a:alphaModFix/>
          </a:blip>
          <a:srcRect b="0" l="0" r="0" t="0"/>
          <a:stretch/>
        </p:blipFill>
        <p:spPr>
          <a:xfrm>
            <a:off x="6434635" y="1603455"/>
            <a:ext cx="5482545" cy="2638851"/>
          </a:xfrm>
          <a:prstGeom prst="rect">
            <a:avLst/>
          </a:prstGeom>
          <a:noFill/>
          <a:ln>
            <a:noFill/>
          </a:ln>
        </p:spPr>
      </p:pic>
      <p:pic>
        <p:nvPicPr>
          <p:cNvPr id="428" name="Google Shape;428;p27"/>
          <p:cNvPicPr preferRelativeResize="0"/>
          <p:nvPr/>
        </p:nvPicPr>
        <p:blipFill rotWithShape="1">
          <a:blip r:embed="rId4">
            <a:alphaModFix/>
          </a:blip>
          <a:srcRect b="0" l="0" r="0" t="0"/>
          <a:stretch/>
        </p:blipFill>
        <p:spPr>
          <a:xfrm>
            <a:off x="2628295" y="1886046"/>
            <a:ext cx="4363397" cy="1768674"/>
          </a:xfrm>
          <a:prstGeom prst="rect">
            <a:avLst/>
          </a:prstGeom>
          <a:noFill/>
          <a:ln>
            <a:noFill/>
          </a:ln>
        </p:spPr>
      </p:pic>
      <p:pic>
        <p:nvPicPr>
          <p:cNvPr id="429" name="Google Shape;429;p27"/>
          <p:cNvPicPr preferRelativeResize="0"/>
          <p:nvPr/>
        </p:nvPicPr>
        <p:blipFill rotWithShape="1">
          <a:blip r:embed="rId5">
            <a:alphaModFix/>
          </a:blip>
          <a:srcRect b="0" l="0" r="0" t="0"/>
          <a:stretch/>
        </p:blipFill>
        <p:spPr>
          <a:xfrm>
            <a:off x="8341389" y="4385536"/>
            <a:ext cx="2443046" cy="2159068"/>
          </a:xfrm>
          <a:prstGeom prst="rect">
            <a:avLst/>
          </a:prstGeom>
          <a:noFill/>
          <a:ln>
            <a:noFill/>
          </a:ln>
        </p:spPr>
      </p:pic>
      <p:pic>
        <p:nvPicPr>
          <p:cNvPr id="430" name="Google Shape;430;p27"/>
          <p:cNvPicPr preferRelativeResize="0"/>
          <p:nvPr/>
        </p:nvPicPr>
        <p:blipFill rotWithShape="1">
          <a:blip r:embed="rId6">
            <a:alphaModFix/>
          </a:blip>
          <a:srcRect b="0" l="0" r="0" t="0"/>
          <a:stretch/>
        </p:blipFill>
        <p:spPr>
          <a:xfrm>
            <a:off x="3036289" y="4018175"/>
            <a:ext cx="3398346" cy="1425856"/>
          </a:xfrm>
          <a:prstGeom prst="rect">
            <a:avLst/>
          </a:prstGeom>
          <a:noFill/>
          <a:ln>
            <a:noFill/>
          </a:ln>
        </p:spPr>
      </p:pic>
      <p:sp>
        <p:nvSpPr>
          <p:cNvPr id="431" name="Google Shape;431;p27"/>
          <p:cNvSpPr txBox="1"/>
          <p:nvPr/>
        </p:nvSpPr>
        <p:spPr>
          <a:xfrm>
            <a:off x="1885402" y="5898273"/>
            <a:ext cx="9098467" cy="646331"/>
          </a:xfrm>
          <a:prstGeom prst="rect">
            <a:avLst/>
          </a:prstGeom>
          <a:solidFill>
            <a:srgbClr val="C5D8F1"/>
          </a:solidFill>
          <a:ln cap="flat" cmpd="sng" w="9525">
            <a:solidFill>
              <a:srgbClr val="4F81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This relevant also for New Space 🡪 learn and improve the algorithm, </a:t>
            </a:r>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Ex: Planet did participate to ACIX </a:t>
            </a:r>
            <a:endParaRPr b="1"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1"/>
                                        </p:tgtEl>
                                        <p:attrNameLst>
                                          <p:attrName>style.visibility</p:attrName>
                                        </p:attrNameLst>
                                      </p:cBhvr>
                                      <p:to>
                                        <p:strVal val="visible"/>
                                      </p:to>
                                    </p:set>
                                    <p:anim calcmode="lin" valueType="num">
                                      <p:cBhvr additive="base">
                                        <p:cTn dur="500"/>
                                        <p:tgtEl>
                                          <p:spTgt spid="431"/>
                                        </p:tgtEl>
                                        <p:attrNameLst>
                                          <p:attrName>ppt_w</p:attrName>
                                        </p:attrNameLst>
                                      </p:cBhvr>
                                      <p:tavLst>
                                        <p:tav fmla="" tm="0">
                                          <p:val>
                                            <p:strVal val="0"/>
                                          </p:val>
                                        </p:tav>
                                        <p:tav fmla="" tm="100000">
                                          <p:val>
                                            <p:strVal val="#ppt_w"/>
                                          </p:val>
                                        </p:tav>
                                      </p:tavLst>
                                    </p:anim>
                                    <p:anim calcmode="lin" valueType="num">
                                      <p:cBhvr additive="base">
                                        <p:cTn dur="500"/>
                                        <p:tgtEl>
                                          <p:spTgt spid="43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Newspace</a:t>
            </a:r>
            <a:endParaRPr/>
          </a:p>
        </p:txBody>
      </p:sp>
      <p:grpSp>
        <p:nvGrpSpPr>
          <p:cNvPr id="205" name="Google Shape;205;p2"/>
          <p:cNvGrpSpPr/>
          <p:nvPr/>
        </p:nvGrpSpPr>
        <p:grpSpPr>
          <a:xfrm>
            <a:off x="349624" y="1600200"/>
            <a:ext cx="11281544" cy="4568537"/>
            <a:chOff x="349624" y="1600200"/>
            <a:chExt cx="8601636" cy="4248661"/>
          </a:xfrm>
        </p:grpSpPr>
        <p:sp>
          <p:nvSpPr>
            <p:cNvPr id="206" name="Google Shape;206;p2"/>
            <p:cNvSpPr txBox="1"/>
            <p:nvPr/>
          </p:nvSpPr>
          <p:spPr>
            <a:xfrm>
              <a:off x="349624" y="1600200"/>
              <a:ext cx="5164555" cy="646331"/>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000000"/>
                  </a:solidFill>
                  <a:latin typeface="Calibri"/>
                  <a:ea typeface="Calibri"/>
                  <a:cs typeface="Calibri"/>
                  <a:sym typeface="Calibri"/>
                </a:rPr>
                <a:t>New Space Consideration </a:t>
              </a:r>
              <a:endParaRPr/>
            </a:p>
          </p:txBody>
        </p:sp>
        <p:sp>
          <p:nvSpPr>
            <p:cNvPr id="207" name="Google Shape;207;p2"/>
            <p:cNvSpPr/>
            <p:nvPr/>
          </p:nvSpPr>
          <p:spPr>
            <a:xfrm>
              <a:off x="376518" y="2875013"/>
              <a:ext cx="8574742" cy="486586"/>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000000"/>
                  </a:solidFill>
                  <a:latin typeface="Arial"/>
                  <a:ea typeface="Arial"/>
                  <a:cs typeface="Arial"/>
                  <a:sym typeface="Arial"/>
                </a:rPr>
                <a:t>Earth observation data without proper calibration has little value for most applications, because if the data cannot be trusted, no reliable information can be derived from it</a:t>
              </a:r>
              <a:r>
                <a:rPr b="0" i="1" lang="en-GB" sz="1200" u="none" cap="none" strike="noStrike">
                  <a:solidFill>
                    <a:srgbClr val="000000"/>
                  </a:solidFill>
                  <a:latin typeface="Arial"/>
                  <a:ea typeface="Arial"/>
                  <a:cs typeface="Arial"/>
                  <a:sym typeface="Arial"/>
                </a:rPr>
                <a:t>.</a:t>
              </a:r>
              <a:endParaRPr/>
            </a:p>
          </p:txBody>
        </p:sp>
        <p:sp>
          <p:nvSpPr>
            <p:cNvPr id="208" name="Google Shape;208;p2"/>
            <p:cNvSpPr/>
            <p:nvPr/>
          </p:nvSpPr>
          <p:spPr>
            <a:xfrm>
              <a:off x="363071" y="3685030"/>
              <a:ext cx="8565777" cy="1001794"/>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SmallSat/NewSpace missions in general cannot guarantee the same quality and reliability as Agencies/Institutional missions creating  user community scepticism about their data quality and leading to useless data (ref. Millan et al., 2019*). ForSmallSat to become valuable for space science, they must meet the quality requirements set by the science community.</a:t>
              </a:r>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*R.M. Millan et al, Small satellites for space science: a COSPAR scientific roadmap, Adv. Space Res. 64 (2019) 1466–1517,  https://doi.org/10.1016/j.asr.2019.07.035</a:t>
              </a:r>
              <a:r>
                <a:rPr b="0" i="0" lang="en-GB" sz="1400" u="none" cap="none" strike="noStrike">
                  <a:solidFill>
                    <a:srgbClr val="000000"/>
                  </a:solidFill>
                  <a:latin typeface="Arial"/>
                  <a:ea typeface="Arial"/>
                  <a:cs typeface="Arial"/>
                  <a:sym typeface="Arial"/>
                </a:rPr>
                <a:t>.</a:t>
              </a:r>
              <a:endParaRPr b="0" i="0" sz="1400" u="none" cap="none" strike="noStrike">
                <a:solidFill>
                  <a:srgbClr val="000000"/>
                </a:solidFill>
                <a:latin typeface="Calibri"/>
                <a:ea typeface="Calibri"/>
                <a:cs typeface="Calibri"/>
                <a:sym typeface="Calibri"/>
              </a:endParaRPr>
            </a:p>
          </p:txBody>
        </p:sp>
        <p:sp>
          <p:nvSpPr>
            <p:cNvPr id="209" name="Google Shape;209;p2"/>
            <p:cNvSpPr/>
            <p:nvPr/>
          </p:nvSpPr>
          <p:spPr>
            <a:xfrm>
              <a:off x="363071" y="4961558"/>
              <a:ext cx="8579223" cy="887303"/>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1" lang="en-GB" sz="1400" u="none" cap="none" strike="noStrike">
                  <a:solidFill>
                    <a:srgbClr val="000000"/>
                  </a:solidFill>
                  <a:latin typeface="Arial"/>
                  <a:ea typeface="Arial"/>
                  <a:cs typeface="Arial"/>
                  <a:sym typeface="Arial"/>
                </a:rPr>
                <a:t>SmallSat/NewSpace teams are interested in increasing the reliability of their data while ensuring a fast data delivery and return of investments.  </a:t>
              </a:r>
              <a:r>
                <a:rPr b="1" i="1" lang="en-GB" sz="1400" u="sng" cap="none" strike="noStrike">
                  <a:solidFill>
                    <a:srgbClr val="000000"/>
                  </a:solidFill>
                  <a:latin typeface="Arial"/>
                  <a:ea typeface="Arial"/>
                  <a:cs typeface="Arial"/>
                  <a:sym typeface="Arial"/>
                </a:rPr>
                <a:t>WGCV Cal/Val support </a:t>
              </a:r>
              <a:r>
                <a:rPr b="0" i="1" lang="en-GB" sz="1400" u="none" cap="none" strike="noStrike">
                  <a:solidFill>
                    <a:srgbClr val="000000"/>
                  </a:solidFill>
                  <a:latin typeface="Arial"/>
                  <a:ea typeface="Arial"/>
                  <a:cs typeface="Arial"/>
                  <a:sym typeface="Arial"/>
                </a:rPr>
                <a:t>helps to move forward and reach these goals. Providing such Cal/Val support will reduce their operating costs and add value to their end products. It will enhance their science/application/service capabilities and strengthen their competitiveness. It will shorten their  start-up time and their time to market.</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Tools</a:t>
            </a:r>
            <a:endParaRPr/>
          </a:p>
        </p:txBody>
      </p:sp>
      <p:sp>
        <p:nvSpPr>
          <p:cNvPr id="437" name="Google Shape;437;p28"/>
          <p:cNvSpPr txBox="1"/>
          <p:nvPr/>
        </p:nvSpPr>
        <p:spPr>
          <a:xfrm>
            <a:off x="411779" y="1299146"/>
            <a:ext cx="11780221" cy="5446427"/>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100000"/>
              </a:lnSpc>
              <a:spcBef>
                <a:spcPts val="0"/>
              </a:spcBef>
              <a:spcAft>
                <a:spcPts val="0"/>
              </a:spcAft>
              <a:buClr>
                <a:srgbClr val="000000"/>
              </a:buClr>
              <a:buSzPct val="100000"/>
              <a:buFont typeface="Arial"/>
              <a:buNone/>
            </a:pPr>
            <a:r>
              <a:rPr b="1" i="0" lang="en-GB" sz="3400" u="sng" cap="none" strike="noStrike">
                <a:solidFill>
                  <a:srgbClr val="000000"/>
                </a:solidFill>
                <a:latin typeface="Arial"/>
                <a:ea typeface="Arial"/>
                <a:cs typeface="Arial"/>
                <a:sym typeface="Arial"/>
              </a:rPr>
              <a:t>WGCV is supporting a number of tools/facilities that support Cal/Val.</a:t>
            </a:r>
            <a:endParaRPr/>
          </a:p>
          <a:p>
            <a:pPr indent="0" lvl="0" marL="0" marR="0" rtl="0" algn="l">
              <a:lnSpc>
                <a:spcPct val="100000"/>
              </a:lnSpc>
              <a:spcBef>
                <a:spcPts val="527"/>
              </a:spcBef>
              <a:spcAft>
                <a:spcPts val="0"/>
              </a:spcAft>
              <a:buClr>
                <a:schemeClr val="dk1"/>
              </a:buClr>
              <a:buSzPct val="100000"/>
              <a:buFont typeface="Arial"/>
              <a:buNone/>
            </a:pPr>
            <a:r>
              <a:t/>
            </a:r>
            <a:endParaRPr b="1" i="0" sz="3400" u="sng" cap="none" strike="noStrike">
              <a:solidFill>
                <a:srgbClr val="000000"/>
              </a:solidFill>
              <a:latin typeface="Arial"/>
              <a:ea typeface="Arial"/>
              <a:cs typeface="Arial"/>
              <a:sym typeface="Arial"/>
            </a:endParaRPr>
          </a:p>
          <a:p>
            <a:pPr indent="0" lvl="0" marL="0" marR="0" rtl="0" algn="l">
              <a:lnSpc>
                <a:spcPct val="100000"/>
              </a:lnSpc>
              <a:spcBef>
                <a:spcPts val="356"/>
              </a:spcBef>
              <a:spcAft>
                <a:spcPts val="0"/>
              </a:spcAft>
              <a:buClr>
                <a:srgbClr val="000000"/>
              </a:buClr>
              <a:buSzPct val="100000"/>
              <a:buFont typeface="Arial"/>
              <a:buNone/>
            </a:pPr>
            <a:r>
              <a:rPr b="0" i="0" lang="en-GB" sz="2300" u="none" cap="none" strike="noStrike">
                <a:solidFill>
                  <a:srgbClr val="000000"/>
                </a:solidFill>
                <a:latin typeface="Arial"/>
                <a:ea typeface="Arial"/>
                <a:cs typeface="Arial"/>
                <a:sym typeface="Arial"/>
              </a:rPr>
              <a:t>Example of a concept under assessment:   </a:t>
            </a:r>
            <a:endParaRPr/>
          </a:p>
          <a:p>
            <a:pPr indent="0" lvl="0" marL="0" marR="0" rtl="0" algn="l">
              <a:lnSpc>
                <a:spcPct val="100000"/>
              </a:lnSpc>
              <a:spcBef>
                <a:spcPts val="356"/>
              </a:spcBef>
              <a:spcAft>
                <a:spcPts val="0"/>
              </a:spcAft>
              <a:buClr>
                <a:srgbClr val="000000"/>
              </a:buClr>
              <a:buSzPct val="100000"/>
              <a:buFont typeface="Arial"/>
              <a:buNone/>
            </a:pPr>
            <a:r>
              <a:rPr b="1" i="0" lang="en-GB" sz="2300" u="none" cap="none" strike="noStrike">
                <a:solidFill>
                  <a:srgbClr val="000000"/>
                </a:solidFill>
                <a:latin typeface="Arial"/>
                <a:ea typeface="Arial"/>
                <a:cs typeface="Arial"/>
                <a:sym typeface="Arial"/>
              </a:rPr>
              <a:t>Earth Observation Assurance and Integrity Monitoring – AIM from Australia. </a:t>
            </a:r>
            <a:endParaRPr/>
          </a:p>
          <a:p>
            <a:pPr indent="0" lvl="0" marL="0" marR="0" rtl="0" algn="l">
              <a:lnSpc>
                <a:spcPct val="100000"/>
              </a:lnSpc>
              <a:spcBef>
                <a:spcPts val="356"/>
              </a:spcBef>
              <a:spcAft>
                <a:spcPts val="0"/>
              </a:spcAft>
              <a:buClr>
                <a:schemeClr val="dk1"/>
              </a:buClr>
              <a:buSzPct val="100000"/>
              <a:buFont typeface="Arial"/>
              <a:buNone/>
            </a:pPr>
            <a:r>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356"/>
              </a:spcBef>
              <a:spcAft>
                <a:spcPts val="0"/>
              </a:spcAft>
              <a:buClr>
                <a:srgbClr val="0070C0"/>
              </a:buClr>
              <a:buSzPct val="100000"/>
              <a:buFont typeface="Arial"/>
              <a:buNone/>
            </a:pPr>
            <a:r>
              <a:rPr b="1" i="0" lang="en-GB" sz="2300" u="sng" cap="none" strike="noStrike">
                <a:solidFill>
                  <a:srgbClr val="0070C0"/>
                </a:solidFill>
                <a:latin typeface="Arial"/>
                <a:ea typeface="Arial"/>
                <a:cs typeface="Arial"/>
                <a:sym typeface="Arial"/>
              </a:rPr>
              <a:t>Concept Overview: </a:t>
            </a:r>
            <a:endParaRPr/>
          </a:p>
          <a:p>
            <a:pPr indent="0" lvl="0" marL="0" marR="0" rtl="0" algn="l">
              <a:lnSpc>
                <a:spcPct val="100000"/>
              </a:lnSpc>
              <a:spcBef>
                <a:spcPts val="356"/>
              </a:spcBef>
              <a:spcAft>
                <a:spcPts val="0"/>
              </a:spcAft>
              <a:buClr>
                <a:schemeClr val="dk1"/>
              </a:buClr>
              <a:buSzPct val="100000"/>
              <a:buFont typeface="Arial"/>
              <a:buNone/>
            </a:pPr>
            <a:r>
              <a:t/>
            </a:r>
            <a:endParaRPr b="1" i="0" sz="2300" u="sng" cap="none" strike="noStrike">
              <a:solidFill>
                <a:srgbClr val="0070C0"/>
              </a:solidFill>
              <a:latin typeface="Arial"/>
              <a:ea typeface="Arial"/>
              <a:cs typeface="Arial"/>
              <a:sym typeface="Arial"/>
            </a:endParaRPr>
          </a:p>
          <a:p>
            <a:pPr indent="0" lvl="0" marL="0" marR="0" rtl="0" algn="l">
              <a:lnSpc>
                <a:spcPct val="100000"/>
              </a:lnSpc>
              <a:spcBef>
                <a:spcPts val="356"/>
              </a:spcBef>
              <a:spcAft>
                <a:spcPts val="0"/>
              </a:spcAft>
              <a:buClr>
                <a:srgbClr val="000000"/>
              </a:buClr>
              <a:buSzPct val="100000"/>
              <a:buFont typeface="Arial"/>
              <a:buNone/>
            </a:pPr>
            <a:r>
              <a:rPr b="0" i="0" lang="en-GB" sz="2300" u="none" cap="none" strike="noStrike">
                <a:solidFill>
                  <a:srgbClr val="000000"/>
                </a:solidFill>
                <a:latin typeface="Arial"/>
                <a:ea typeface="Arial"/>
                <a:cs typeface="Arial"/>
                <a:sym typeface="Arial"/>
              </a:rPr>
              <a:t>EO AIM aims to improve confidence and trust in more EO data sources and to thereby provide increased </a:t>
            </a:r>
            <a:r>
              <a:rPr b="1" i="0" lang="en-GB" sz="2300" u="sng" cap="none" strike="noStrike">
                <a:solidFill>
                  <a:srgbClr val="000000"/>
                </a:solidFill>
                <a:latin typeface="Arial"/>
                <a:ea typeface="Arial"/>
                <a:cs typeface="Arial"/>
                <a:sym typeface="Arial"/>
              </a:rPr>
              <a:t>commercial opportunities for New Space companies </a:t>
            </a:r>
            <a:r>
              <a:rPr b="0" i="0" lang="en-GB" sz="2300" u="none" cap="none" strike="noStrike">
                <a:solidFill>
                  <a:srgbClr val="000000"/>
                </a:solidFill>
                <a:latin typeface="Arial"/>
                <a:ea typeface="Arial"/>
                <a:cs typeface="Arial"/>
                <a:sym typeface="Arial"/>
              </a:rPr>
              <a:t>and associated societal benefit for many applications </a:t>
            </a:r>
            <a:endParaRPr/>
          </a:p>
          <a:p>
            <a:pPr indent="0" lvl="0" marL="0" marR="0" rtl="0" algn="l">
              <a:lnSpc>
                <a:spcPct val="100000"/>
              </a:lnSpc>
              <a:spcBef>
                <a:spcPts val="356"/>
              </a:spcBef>
              <a:spcAft>
                <a:spcPts val="0"/>
              </a:spcAft>
              <a:buClr>
                <a:srgbClr val="000000"/>
              </a:buClr>
              <a:buSzPct val="100000"/>
              <a:buFont typeface="Arial"/>
              <a:buNone/>
            </a:pPr>
            <a:r>
              <a:rPr b="0" i="0" lang="en-GB" sz="2300" u="none" cap="none" strike="noStrike">
                <a:solidFill>
                  <a:srgbClr val="000000"/>
                </a:solidFill>
                <a:latin typeface="Arial"/>
                <a:ea typeface="Arial"/>
                <a:cs typeface="Arial"/>
                <a:sym typeface="Arial"/>
              </a:rPr>
              <a:t>• EO AIM will provide access to legacy public cal-val ground sites and an automated open source toolkit to participating data providers to allow them to undertake routine checks on fundamental data quality measures </a:t>
            </a:r>
            <a:endParaRPr/>
          </a:p>
          <a:p>
            <a:pPr indent="0" lvl="0" marL="0" marR="0" rtl="0" algn="l">
              <a:lnSpc>
                <a:spcPct val="100000"/>
              </a:lnSpc>
              <a:spcBef>
                <a:spcPts val="356"/>
              </a:spcBef>
              <a:spcAft>
                <a:spcPts val="0"/>
              </a:spcAft>
              <a:buClr>
                <a:srgbClr val="000000"/>
              </a:buClr>
              <a:buSzPct val="100000"/>
              <a:buFont typeface="Arial"/>
              <a:buNone/>
            </a:pPr>
            <a:r>
              <a:rPr b="0" i="0" lang="en-GB" sz="2300" u="none" cap="none" strike="noStrike">
                <a:solidFill>
                  <a:srgbClr val="000000"/>
                </a:solidFill>
                <a:latin typeface="Arial"/>
                <a:ea typeface="Arial"/>
                <a:cs typeface="Arial"/>
                <a:sym typeface="Arial"/>
              </a:rPr>
              <a:t>• Frequent characterisation and reporting of these measures is assumed to foster improved trust in the data and its </a:t>
            </a:r>
            <a:r>
              <a:rPr b="1" i="0" lang="en-GB" sz="2300" u="sng" cap="none" strike="noStrike">
                <a:solidFill>
                  <a:srgbClr val="000000"/>
                </a:solidFill>
                <a:latin typeface="Arial"/>
                <a:ea typeface="Arial"/>
                <a:cs typeface="Arial"/>
                <a:sym typeface="Arial"/>
              </a:rPr>
              <a:t>fitness for new purposes </a:t>
            </a:r>
            <a:endParaRPr/>
          </a:p>
          <a:p>
            <a:pPr indent="0" lvl="0" marL="0" marR="0" rtl="0" algn="l">
              <a:lnSpc>
                <a:spcPct val="100000"/>
              </a:lnSpc>
              <a:spcBef>
                <a:spcPts val="356"/>
              </a:spcBef>
              <a:spcAft>
                <a:spcPts val="0"/>
              </a:spcAft>
              <a:buClr>
                <a:srgbClr val="000000"/>
              </a:buClr>
              <a:buSzPct val="100000"/>
              <a:buFont typeface="Arial"/>
              <a:buNone/>
            </a:pPr>
            <a:r>
              <a:rPr b="0" i="0" lang="en-GB" sz="2300" u="none" cap="none" strike="noStrike">
                <a:solidFill>
                  <a:srgbClr val="000000"/>
                </a:solidFill>
                <a:latin typeface="Arial"/>
                <a:ea typeface="Arial"/>
                <a:cs typeface="Arial"/>
                <a:sym typeface="Arial"/>
              </a:rPr>
              <a:t>• Ideally we would integrate checks required by CEOS partners such that their qualification schemes (eg JACIE, EDAP) might be available as part of the process </a:t>
            </a:r>
            <a:endParaRPr/>
          </a:p>
          <a:p>
            <a:pPr indent="0" lvl="0" marL="0" marR="0" rtl="0" algn="l">
              <a:lnSpc>
                <a:spcPct val="100000"/>
              </a:lnSpc>
              <a:spcBef>
                <a:spcPts val="356"/>
              </a:spcBef>
              <a:spcAft>
                <a:spcPts val="0"/>
              </a:spcAft>
              <a:buClr>
                <a:srgbClr val="000000"/>
              </a:buClr>
              <a:buSzPct val="100000"/>
              <a:buFont typeface="Arial"/>
              <a:buNone/>
            </a:pPr>
            <a:r>
              <a:rPr b="0" i="0" lang="en-GB" sz="2300" u="none" cap="none" strike="noStrike">
                <a:solidFill>
                  <a:srgbClr val="000000"/>
                </a:solidFill>
                <a:latin typeface="Arial"/>
                <a:ea typeface="Arial"/>
                <a:cs typeface="Arial"/>
                <a:sym typeface="Arial"/>
              </a:rPr>
              <a:t>• This process would open new commercial opportunities to providers and enable them to participate in agency data buys etc </a:t>
            </a:r>
            <a:endParaRPr/>
          </a:p>
          <a:p>
            <a:pPr indent="0" lvl="0" marL="0" marR="0" rtl="0" algn="l">
              <a:lnSpc>
                <a:spcPct val="100000"/>
              </a:lnSpc>
              <a:spcBef>
                <a:spcPts val="356"/>
              </a:spcBef>
              <a:spcAft>
                <a:spcPts val="0"/>
              </a:spcAft>
              <a:buClr>
                <a:srgbClr val="000000"/>
              </a:buClr>
              <a:buSzPct val="100000"/>
              <a:buFont typeface="Arial"/>
              <a:buNone/>
            </a:pPr>
            <a:r>
              <a:rPr b="0" i="0" lang="en-GB" sz="2300" u="none" cap="none" strike="noStrike">
                <a:solidFill>
                  <a:srgbClr val="000000"/>
                </a:solidFill>
                <a:latin typeface="Arial"/>
                <a:ea typeface="Arial"/>
                <a:cs typeface="Arial"/>
                <a:sym typeface="Arial"/>
              </a:rPr>
              <a:t>• EO AIM seeks to mainstream application of regular cal-val to New Space missions and to provide free, open and transparent tools (as automated as possible) to incentivise uptake – Cal-Val as a service (CVAAS)</a:t>
            </a:r>
            <a:endParaRPr/>
          </a:p>
          <a:p>
            <a:pPr indent="-185420" lvl="0" marL="342900" marR="0" rtl="0" algn="l">
              <a:lnSpc>
                <a:spcPct val="100000"/>
              </a:lnSpc>
              <a:spcBef>
                <a:spcPts val="496"/>
              </a:spcBef>
              <a:spcAft>
                <a:spcPts val="0"/>
              </a:spcAft>
              <a:buClr>
                <a:schemeClr val="dk1"/>
              </a:buClr>
              <a:buSzPct val="100000"/>
              <a:buFont typeface="Arial"/>
              <a:buNone/>
            </a:pPr>
            <a:r>
              <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Tools – AIM example</a:t>
            </a:r>
            <a:endParaRPr/>
          </a:p>
        </p:txBody>
      </p:sp>
      <p:grpSp>
        <p:nvGrpSpPr>
          <p:cNvPr id="443" name="Google Shape;443;p29"/>
          <p:cNvGrpSpPr/>
          <p:nvPr/>
        </p:nvGrpSpPr>
        <p:grpSpPr>
          <a:xfrm>
            <a:off x="717612" y="1174070"/>
            <a:ext cx="9850454" cy="5046848"/>
            <a:chOff x="85759" y="1308982"/>
            <a:chExt cx="8753441" cy="4786287"/>
          </a:xfrm>
        </p:grpSpPr>
        <p:pic>
          <p:nvPicPr>
            <p:cNvPr id="444" name="Google Shape;444;p29"/>
            <p:cNvPicPr preferRelativeResize="0"/>
            <p:nvPr/>
          </p:nvPicPr>
          <p:blipFill rotWithShape="1">
            <a:blip r:embed="rId3">
              <a:alphaModFix/>
            </a:blip>
            <a:srcRect b="0" l="0" r="0" t="0"/>
            <a:stretch/>
          </p:blipFill>
          <p:spPr>
            <a:xfrm>
              <a:off x="85759" y="1904269"/>
              <a:ext cx="6470316" cy="4191000"/>
            </a:xfrm>
            <a:prstGeom prst="rect">
              <a:avLst/>
            </a:prstGeom>
            <a:noFill/>
            <a:ln>
              <a:noFill/>
            </a:ln>
          </p:spPr>
        </p:pic>
        <p:sp>
          <p:nvSpPr>
            <p:cNvPr id="445" name="Google Shape;445;p29"/>
            <p:cNvSpPr txBox="1"/>
            <p:nvPr/>
          </p:nvSpPr>
          <p:spPr>
            <a:xfrm>
              <a:off x="7010400" y="1908582"/>
              <a:ext cx="1828800" cy="1477328"/>
            </a:xfrm>
            <a:prstGeom prst="rect">
              <a:avLst/>
            </a:prstGeom>
            <a:noFill/>
            <a:ln cap="flat" cmpd="sng" w="9525">
              <a:solidFill>
                <a:srgbClr val="4F81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Based on CEOS WGCV best practises, reference test site, methods</a:t>
              </a:r>
              <a:endParaRPr/>
            </a:p>
          </p:txBody>
        </p:sp>
        <p:sp>
          <p:nvSpPr>
            <p:cNvPr id="446" name="Google Shape;446;p29"/>
            <p:cNvSpPr txBox="1"/>
            <p:nvPr/>
          </p:nvSpPr>
          <p:spPr>
            <a:xfrm>
              <a:off x="85759" y="1308982"/>
              <a:ext cx="187153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0000"/>
                  </a:solidFill>
                  <a:latin typeface="Calibri"/>
                  <a:ea typeface="Calibri"/>
                  <a:cs typeface="Calibri"/>
                  <a:sym typeface="Calibri"/>
                </a:rPr>
                <a:t>AIM concept </a:t>
              </a:r>
              <a:endParaRPr/>
            </a:p>
          </p:txBody>
        </p:sp>
        <p:sp>
          <p:nvSpPr>
            <p:cNvPr id="447" name="Google Shape;447;p29"/>
            <p:cNvSpPr/>
            <p:nvPr/>
          </p:nvSpPr>
          <p:spPr>
            <a:xfrm>
              <a:off x="3467100" y="1316138"/>
              <a:ext cx="1905000"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IcEye, Planet, Satellogic, Maxar, AxelSpace, Capella..etc….</a:t>
              </a:r>
              <a:endParaRPr/>
            </a:p>
          </p:txBody>
        </p:sp>
        <p:sp>
          <p:nvSpPr>
            <p:cNvPr id="448" name="Google Shape;448;p29"/>
            <p:cNvSpPr txBox="1"/>
            <p:nvPr/>
          </p:nvSpPr>
          <p:spPr>
            <a:xfrm>
              <a:off x="7010400" y="3584734"/>
              <a:ext cx="1828800" cy="923330"/>
            </a:xfrm>
            <a:prstGeom prst="rect">
              <a:avLst/>
            </a:prstGeom>
            <a:noFill/>
            <a:ln cap="flat" cmpd="sng" w="9525">
              <a:solidFill>
                <a:srgbClr val="4F81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Coordination CEOS WGCV, CEOS WGISS </a:t>
              </a:r>
              <a:endParaRPr/>
            </a:p>
          </p:txBody>
        </p:sp>
        <p:sp>
          <p:nvSpPr>
            <p:cNvPr id="449" name="Google Shape;449;p29"/>
            <p:cNvSpPr txBox="1"/>
            <p:nvPr/>
          </p:nvSpPr>
          <p:spPr>
            <a:xfrm>
              <a:off x="7010400" y="4756279"/>
              <a:ext cx="1828800" cy="1323439"/>
            </a:xfrm>
            <a:prstGeom prst="rect">
              <a:avLst/>
            </a:prstGeom>
            <a:noFill/>
            <a:ln cap="flat" cmpd="sng" w="9525">
              <a:solidFill>
                <a:srgbClr val="4F81B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Coordination JACIE, </a:t>
              </a:r>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VH RODA, </a:t>
              </a:r>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ESA project EOSure…etc….</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Expertise</a:t>
            </a:r>
            <a:endParaRPr/>
          </a:p>
        </p:txBody>
      </p:sp>
      <p:sp>
        <p:nvSpPr>
          <p:cNvPr id="455" name="Google Shape;455;p30"/>
          <p:cNvSpPr txBox="1"/>
          <p:nvPr/>
        </p:nvSpPr>
        <p:spPr>
          <a:xfrm>
            <a:off x="176048" y="1515148"/>
            <a:ext cx="4905617" cy="4525963"/>
          </a:xfrm>
          <a:prstGeom prst="rect">
            <a:avLst/>
          </a:prstGeom>
          <a:noFill/>
          <a:ln>
            <a:noFill/>
          </a:ln>
        </p:spPr>
        <p:txBody>
          <a:bodyPr anchorCtr="0" anchor="t" bIns="45700" lIns="91425" spcFirstLastPara="1" rIns="91425" wrap="square" tIns="45700">
            <a:normAutofit fontScale="85000" lnSpcReduction="10000"/>
          </a:bodyPr>
          <a:lstStyle/>
          <a:p>
            <a:pPr indent="-342900" lvl="0" marL="342900" marR="0" rtl="0" algn="l">
              <a:lnSpc>
                <a:spcPct val="100000"/>
              </a:lnSpc>
              <a:spcBef>
                <a:spcPts val="0"/>
              </a:spcBef>
              <a:spcAft>
                <a:spcPts val="0"/>
              </a:spcAft>
              <a:buClr>
                <a:srgbClr val="494429"/>
              </a:buClr>
              <a:buSzPct val="100000"/>
              <a:buFont typeface="Arial"/>
              <a:buChar char="•"/>
            </a:pPr>
            <a:r>
              <a:rPr b="1" i="0" lang="en-GB" sz="2400" u="none" cap="none" strike="noStrike">
                <a:solidFill>
                  <a:srgbClr val="494429"/>
                </a:solidFill>
                <a:latin typeface="Arial"/>
                <a:ea typeface="Arial"/>
                <a:cs typeface="Arial"/>
                <a:sym typeface="Arial"/>
              </a:rPr>
              <a:t>Regular WGCV Meeting (open to CEOS members)</a:t>
            </a:r>
            <a:endParaRPr/>
          </a:p>
          <a:p>
            <a:pPr indent="-213359" lvl="0" marL="342900" marR="0" rtl="0" algn="l">
              <a:lnSpc>
                <a:spcPct val="100000"/>
              </a:lnSpc>
              <a:spcBef>
                <a:spcPts val="408"/>
              </a:spcBef>
              <a:spcAft>
                <a:spcPts val="0"/>
              </a:spcAft>
              <a:buClr>
                <a:schemeClr val="dk1"/>
              </a:buClr>
              <a:buSzPct val="100000"/>
              <a:buFont typeface="Arial"/>
              <a:buNone/>
            </a:pPr>
            <a:r>
              <a:t/>
            </a:r>
            <a:endParaRPr b="1" i="0" sz="2400" u="none" cap="none" strike="noStrike">
              <a:solidFill>
                <a:srgbClr val="494429"/>
              </a:solidFill>
              <a:latin typeface="Arial"/>
              <a:ea typeface="Arial"/>
              <a:cs typeface="Arial"/>
              <a:sym typeface="Arial"/>
            </a:endParaRPr>
          </a:p>
          <a:p>
            <a:pPr indent="-342900" lvl="0" marL="342900" marR="0" rtl="0" algn="l">
              <a:lnSpc>
                <a:spcPct val="100000"/>
              </a:lnSpc>
              <a:spcBef>
                <a:spcPts val="408"/>
              </a:spcBef>
              <a:spcAft>
                <a:spcPts val="0"/>
              </a:spcAft>
              <a:buClr>
                <a:srgbClr val="494429"/>
              </a:buClr>
              <a:buSzPct val="100000"/>
              <a:buFont typeface="Arial"/>
              <a:buChar char="•"/>
            </a:pPr>
            <a:r>
              <a:rPr b="1" i="0" lang="en-GB" sz="2400" u="none" cap="none" strike="noStrike">
                <a:solidFill>
                  <a:srgbClr val="494429"/>
                </a:solidFill>
                <a:latin typeface="Arial"/>
                <a:ea typeface="Arial"/>
                <a:cs typeface="Arial"/>
                <a:sym typeface="Arial"/>
              </a:rPr>
              <a:t>Coordination with GSICS</a:t>
            </a:r>
            <a:endParaRPr/>
          </a:p>
          <a:p>
            <a:pPr indent="-213359" lvl="0" marL="342900" marR="0" rtl="0" algn="l">
              <a:lnSpc>
                <a:spcPct val="100000"/>
              </a:lnSpc>
              <a:spcBef>
                <a:spcPts val="408"/>
              </a:spcBef>
              <a:spcAft>
                <a:spcPts val="0"/>
              </a:spcAft>
              <a:buClr>
                <a:schemeClr val="dk1"/>
              </a:buClr>
              <a:buSzPct val="100000"/>
              <a:buFont typeface="Arial"/>
              <a:buNone/>
            </a:pPr>
            <a:r>
              <a:t/>
            </a:r>
            <a:endParaRPr b="1" i="0" sz="2400" u="none" cap="none" strike="noStrike">
              <a:solidFill>
                <a:srgbClr val="494429"/>
              </a:solidFill>
              <a:latin typeface="Arial"/>
              <a:ea typeface="Arial"/>
              <a:cs typeface="Arial"/>
              <a:sym typeface="Arial"/>
            </a:endParaRPr>
          </a:p>
          <a:p>
            <a:pPr indent="-342900" lvl="0" marL="342900" marR="0" rtl="0" algn="l">
              <a:lnSpc>
                <a:spcPct val="100000"/>
              </a:lnSpc>
              <a:spcBef>
                <a:spcPts val="408"/>
              </a:spcBef>
              <a:spcAft>
                <a:spcPts val="0"/>
              </a:spcAft>
              <a:buClr>
                <a:srgbClr val="494429"/>
              </a:buClr>
              <a:buSzPct val="100000"/>
              <a:buFont typeface="Arial"/>
              <a:buChar char="•"/>
            </a:pPr>
            <a:r>
              <a:rPr b="1" i="0" lang="en-GB" sz="2400" u="none" cap="none" strike="noStrike">
                <a:solidFill>
                  <a:srgbClr val="494429"/>
                </a:solidFill>
                <a:latin typeface="Arial"/>
                <a:ea typeface="Arial"/>
                <a:cs typeface="Arial"/>
                <a:sym typeface="Arial"/>
              </a:rPr>
              <a:t>Subgroup Meeting and Workshop (IVOS, LPV, SAR, ACSG, MWV, TMSG) </a:t>
            </a:r>
            <a:endParaRPr/>
          </a:p>
          <a:p>
            <a:pPr indent="-213359" lvl="0" marL="342900" marR="0" rtl="0" algn="l">
              <a:lnSpc>
                <a:spcPct val="100000"/>
              </a:lnSpc>
              <a:spcBef>
                <a:spcPts val="408"/>
              </a:spcBef>
              <a:spcAft>
                <a:spcPts val="0"/>
              </a:spcAft>
              <a:buClr>
                <a:schemeClr val="dk1"/>
              </a:buClr>
              <a:buSzPct val="100000"/>
              <a:buFont typeface="Arial"/>
              <a:buNone/>
            </a:pPr>
            <a:r>
              <a:t/>
            </a:r>
            <a:endParaRPr b="1" i="0" sz="2400" u="none" cap="none" strike="noStrike">
              <a:solidFill>
                <a:srgbClr val="494429"/>
              </a:solidFill>
              <a:latin typeface="Arial"/>
              <a:ea typeface="Arial"/>
              <a:cs typeface="Arial"/>
              <a:sym typeface="Arial"/>
            </a:endParaRPr>
          </a:p>
          <a:p>
            <a:pPr indent="-342900" lvl="0" marL="342900" marR="0" rtl="0" algn="l">
              <a:lnSpc>
                <a:spcPct val="100000"/>
              </a:lnSpc>
              <a:spcBef>
                <a:spcPts val="408"/>
              </a:spcBef>
              <a:spcAft>
                <a:spcPts val="0"/>
              </a:spcAft>
              <a:buClr>
                <a:srgbClr val="494429"/>
              </a:buClr>
              <a:buSzPct val="100000"/>
              <a:buFont typeface="Arial"/>
              <a:buChar char="•"/>
            </a:pPr>
            <a:r>
              <a:rPr b="1" i="0" lang="en-GB" sz="2400" u="none" cap="none" strike="noStrike">
                <a:solidFill>
                  <a:srgbClr val="494429"/>
                </a:solidFill>
                <a:latin typeface="Arial"/>
                <a:ea typeface="Arial"/>
                <a:cs typeface="Arial"/>
                <a:sym typeface="Arial"/>
              </a:rPr>
              <a:t>Thematic Meeting (ACIX, RadCalNet…etc…) </a:t>
            </a:r>
            <a:endParaRPr/>
          </a:p>
          <a:p>
            <a:pPr indent="-213359" lvl="0" marL="342900" marR="0" rtl="0" algn="l">
              <a:lnSpc>
                <a:spcPct val="100000"/>
              </a:lnSpc>
              <a:spcBef>
                <a:spcPts val="408"/>
              </a:spcBef>
              <a:spcAft>
                <a:spcPts val="0"/>
              </a:spcAft>
              <a:buClr>
                <a:schemeClr val="dk1"/>
              </a:buClr>
              <a:buSzPct val="100000"/>
              <a:buFont typeface="Arial"/>
              <a:buNone/>
            </a:pPr>
            <a:r>
              <a:t/>
            </a:r>
            <a:endParaRPr b="1" i="0" sz="2400" u="none" cap="none" strike="noStrike">
              <a:solidFill>
                <a:srgbClr val="494429"/>
              </a:solidFill>
              <a:latin typeface="Arial"/>
              <a:ea typeface="Arial"/>
              <a:cs typeface="Arial"/>
              <a:sym typeface="Arial"/>
            </a:endParaRPr>
          </a:p>
          <a:p>
            <a:pPr indent="-342900" lvl="0" marL="342900" marR="0" rtl="0" algn="l">
              <a:lnSpc>
                <a:spcPct val="100000"/>
              </a:lnSpc>
              <a:spcBef>
                <a:spcPts val="408"/>
              </a:spcBef>
              <a:spcAft>
                <a:spcPts val="0"/>
              </a:spcAft>
              <a:buClr>
                <a:srgbClr val="494429"/>
              </a:buClr>
              <a:buSzPct val="100000"/>
              <a:buFont typeface="Arial"/>
              <a:buChar char="•"/>
            </a:pPr>
            <a:r>
              <a:rPr b="1" i="0" lang="en-GB" sz="2400" u="none" cap="none" strike="noStrike">
                <a:solidFill>
                  <a:srgbClr val="494429"/>
                </a:solidFill>
                <a:latin typeface="Arial"/>
                <a:ea typeface="Arial"/>
                <a:cs typeface="Arial"/>
                <a:sym typeface="Arial"/>
              </a:rPr>
              <a:t>Thematic Workshop (ex: Pre-flight calibration CEOS/GSICS workshop)</a:t>
            </a:r>
            <a:endParaRPr/>
          </a:p>
          <a:p>
            <a:pPr indent="-213359" lvl="0" marL="342900" marR="0" rtl="0" algn="l">
              <a:lnSpc>
                <a:spcPct val="100000"/>
              </a:lnSpc>
              <a:spcBef>
                <a:spcPts val="408"/>
              </a:spcBef>
              <a:spcAft>
                <a:spcPts val="0"/>
              </a:spcAft>
              <a:buClr>
                <a:schemeClr val="dk1"/>
              </a:buClr>
              <a:buSzPct val="100000"/>
              <a:buFont typeface="Arial"/>
              <a:buNone/>
            </a:pPr>
            <a:r>
              <a:t/>
            </a:r>
            <a:endParaRPr b="1" i="0" sz="2400" u="none" cap="none" strike="noStrike">
              <a:solidFill>
                <a:srgbClr val="494429"/>
              </a:solidFill>
              <a:latin typeface="Arial"/>
              <a:ea typeface="Arial"/>
              <a:cs typeface="Arial"/>
              <a:sym typeface="Arial"/>
            </a:endParaRPr>
          </a:p>
          <a:p>
            <a:pPr indent="-213359" lvl="0" marL="342900" marR="0" rtl="0" algn="l">
              <a:lnSpc>
                <a:spcPct val="100000"/>
              </a:lnSpc>
              <a:spcBef>
                <a:spcPts val="408"/>
              </a:spcBef>
              <a:spcAft>
                <a:spcPts val="0"/>
              </a:spcAft>
              <a:buClr>
                <a:schemeClr val="dk1"/>
              </a:buClr>
              <a:buSzPct val="100000"/>
              <a:buFont typeface="Arial"/>
              <a:buNone/>
            </a:pPr>
            <a:r>
              <a:t/>
            </a:r>
            <a:endParaRPr b="1" i="0" sz="2400" u="none" cap="none" strike="noStrike">
              <a:solidFill>
                <a:srgbClr val="494429"/>
              </a:solidFill>
              <a:latin typeface="Arial"/>
              <a:ea typeface="Arial"/>
              <a:cs typeface="Arial"/>
              <a:sym typeface="Arial"/>
            </a:endParaRPr>
          </a:p>
          <a:p>
            <a:pPr indent="-213359" lvl="0" marL="342900" marR="0" rtl="0" algn="l">
              <a:lnSpc>
                <a:spcPct val="100000"/>
              </a:lnSpc>
              <a:spcBef>
                <a:spcPts val="408"/>
              </a:spcBef>
              <a:spcAft>
                <a:spcPts val="0"/>
              </a:spcAft>
              <a:buClr>
                <a:schemeClr val="dk1"/>
              </a:buClr>
              <a:buSzPct val="100000"/>
              <a:buFont typeface="Arial"/>
              <a:buNone/>
            </a:pPr>
            <a:r>
              <a:t/>
            </a:r>
            <a:endParaRPr b="1" i="0" sz="2400" u="none" cap="none" strike="noStrike">
              <a:solidFill>
                <a:srgbClr val="494429"/>
              </a:solidFill>
              <a:latin typeface="Arial"/>
              <a:ea typeface="Arial"/>
              <a:cs typeface="Arial"/>
              <a:sym typeface="Arial"/>
            </a:endParaRPr>
          </a:p>
        </p:txBody>
      </p:sp>
      <p:sp>
        <p:nvSpPr>
          <p:cNvPr id="456" name="Google Shape;456;p30"/>
          <p:cNvSpPr txBox="1"/>
          <p:nvPr/>
        </p:nvSpPr>
        <p:spPr>
          <a:xfrm>
            <a:off x="8541864"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57" name="Google Shape;457;p30"/>
          <p:cNvPicPr preferRelativeResize="0"/>
          <p:nvPr/>
        </p:nvPicPr>
        <p:blipFill rotWithShape="1">
          <a:blip r:embed="rId3">
            <a:alphaModFix/>
          </a:blip>
          <a:srcRect b="0" l="0" r="0" t="0"/>
          <a:stretch/>
        </p:blipFill>
        <p:spPr>
          <a:xfrm>
            <a:off x="5486401" y="954941"/>
            <a:ext cx="5006712" cy="2815255"/>
          </a:xfrm>
          <a:prstGeom prst="rect">
            <a:avLst/>
          </a:prstGeom>
          <a:noFill/>
          <a:ln>
            <a:noFill/>
          </a:ln>
        </p:spPr>
      </p:pic>
      <p:pic>
        <p:nvPicPr>
          <p:cNvPr id="458" name="Google Shape;458;p30"/>
          <p:cNvPicPr preferRelativeResize="0"/>
          <p:nvPr/>
        </p:nvPicPr>
        <p:blipFill rotWithShape="1">
          <a:blip r:embed="rId4">
            <a:alphaModFix/>
          </a:blip>
          <a:srcRect b="0" l="0" r="0" t="0"/>
          <a:stretch/>
        </p:blipFill>
        <p:spPr>
          <a:xfrm>
            <a:off x="5507128" y="3686221"/>
            <a:ext cx="5001236" cy="2754105"/>
          </a:xfrm>
          <a:prstGeom prst="rect">
            <a:avLst/>
          </a:prstGeom>
          <a:noFill/>
          <a:ln>
            <a:noFill/>
          </a:ln>
        </p:spPr>
      </p:pic>
      <p:sp>
        <p:nvSpPr>
          <p:cNvPr id="459" name="Google Shape;459;p30"/>
          <p:cNvSpPr txBox="1"/>
          <p:nvPr/>
        </p:nvSpPr>
        <p:spPr>
          <a:xfrm>
            <a:off x="10508364" y="1546270"/>
            <a:ext cx="144142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Calibri"/>
                <a:ea typeface="Calibri"/>
                <a:cs typeface="Calibri"/>
                <a:sym typeface="Calibri"/>
              </a:rPr>
              <a:t>Japan, 2016</a:t>
            </a:r>
            <a:endParaRPr b="1" i="0" sz="2000" u="none" cap="none" strike="noStrike">
              <a:solidFill>
                <a:srgbClr val="000000"/>
              </a:solidFill>
              <a:latin typeface="Calibri"/>
              <a:ea typeface="Calibri"/>
              <a:cs typeface="Calibri"/>
              <a:sym typeface="Calibri"/>
            </a:endParaRPr>
          </a:p>
        </p:txBody>
      </p:sp>
      <p:sp>
        <p:nvSpPr>
          <p:cNvPr id="460" name="Google Shape;460;p30"/>
          <p:cNvSpPr txBox="1"/>
          <p:nvPr/>
        </p:nvSpPr>
        <p:spPr>
          <a:xfrm>
            <a:off x="10508364" y="4669266"/>
            <a:ext cx="1767376"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Calibri"/>
                <a:ea typeface="Calibri"/>
                <a:cs typeface="Calibri"/>
                <a:sym typeface="Calibri"/>
              </a:rPr>
              <a:t>France, 2015, With IVOS and RadCalNet</a:t>
            </a:r>
            <a:endParaRPr b="1"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Expertise</a:t>
            </a:r>
            <a:endParaRPr/>
          </a:p>
        </p:txBody>
      </p:sp>
      <p:sp>
        <p:nvSpPr>
          <p:cNvPr id="466" name="Google Shape;466;p31"/>
          <p:cNvSpPr txBox="1"/>
          <p:nvPr/>
        </p:nvSpPr>
        <p:spPr>
          <a:xfrm>
            <a:off x="176047" y="1459723"/>
            <a:ext cx="7232221" cy="4980543"/>
          </a:xfrm>
          <a:prstGeom prst="rect">
            <a:avLst/>
          </a:prstGeom>
          <a:noFill/>
          <a:ln cap="flat" cmpd="sng" w="9525">
            <a:solidFill>
              <a:srgbClr val="4F81B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1" i="0" lang="en-GB" sz="1400" u="sng" cap="none" strike="noStrike">
                <a:solidFill>
                  <a:srgbClr val="000000"/>
                </a:solidFill>
                <a:latin typeface="Arial"/>
                <a:ea typeface="Arial"/>
                <a:cs typeface="Arial"/>
                <a:sym typeface="Arial"/>
              </a:rPr>
              <a:t>JACIE</a:t>
            </a:r>
            <a:endParaRPr/>
          </a:p>
          <a:p>
            <a:pPr indent="-342900" lvl="0" marL="342900" marR="0" rtl="0" algn="just">
              <a:lnSpc>
                <a:spcPct val="100000"/>
              </a:lnSpc>
              <a:spcBef>
                <a:spcPts val="28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Joint Agency Commercial Imagery Evaluation (JACIE) was formed to leverage resources from several USA Federal agencies for the characterization of remote sensing data and to share those results across the remote sensing community. Next JACIE: </a:t>
            </a:r>
            <a:r>
              <a:rPr b="1" i="0" lang="en-GB" sz="1400" u="none" cap="none" strike="noStrike">
                <a:solidFill>
                  <a:srgbClr val="000000"/>
                </a:solidFill>
                <a:latin typeface="Arial"/>
                <a:ea typeface="Arial"/>
                <a:cs typeface="Arial"/>
                <a:sym typeface="Arial"/>
              </a:rPr>
              <a:t>March 27 - 30, 2023 </a:t>
            </a:r>
            <a:r>
              <a:rPr b="0" i="0" lang="en-GB" sz="1400" u="none" cap="none" strike="noStrike">
                <a:solidFill>
                  <a:srgbClr val="000000"/>
                </a:solidFill>
                <a:latin typeface="Arial"/>
                <a:ea typeface="Arial"/>
                <a:cs typeface="Arial"/>
                <a:sym typeface="Arial"/>
              </a:rPr>
              <a:t>— USGS Headquarters, Reston, Virigina</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280"/>
              </a:spcBef>
              <a:spcAft>
                <a:spcPts val="0"/>
              </a:spcAft>
              <a:buClr>
                <a:srgbClr val="000000"/>
              </a:buClr>
              <a:buSzPts val="1400"/>
              <a:buFont typeface="Arial"/>
              <a:buNone/>
            </a:pPr>
            <a:r>
              <a:rPr b="0" i="0" lang="en-GB" sz="1400" u="sng" cap="none" strike="noStrike">
                <a:solidFill>
                  <a:srgbClr val="000000"/>
                </a:solidFill>
                <a:latin typeface="Arial"/>
                <a:ea typeface="Arial"/>
                <a:cs typeface="Arial"/>
                <a:sym typeface="Arial"/>
                <a:hlinkClick r:id="rId3">
                  <a:extLst>
                    <a:ext uri="{A12FA001-AC4F-418D-AE19-62706E023703}">
                      <ahyp:hlinkClr val="tx"/>
                    </a:ext>
                  </a:extLst>
                </a:hlinkClick>
              </a:rPr>
              <a:t>https://www.usgs.gov/calval/jacie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28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28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280"/>
              </a:spcBef>
              <a:spcAft>
                <a:spcPts val="0"/>
              </a:spcAft>
              <a:buClr>
                <a:srgbClr val="000000"/>
              </a:buClr>
              <a:buSzPts val="1400"/>
              <a:buFont typeface="Arial"/>
              <a:buNone/>
            </a:pPr>
            <a:r>
              <a:rPr b="1" i="0" lang="en-GB" sz="1400" u="sng" cap="none" strike="noStrike">
                <a:solidFill>
                  <a:srgbClr val="000000"/>
                </a:solidFill>
                <a:latin typeface="Arial"/>
                <a:ea typeface="Arial"/>
                <a:cs typeface="Arial"/>
                <a:sym typeface="Arial"/>
              </a:rPr>
              <a:t>VH-RODA</a:t>
            </a:r>
            <a:endParaRPr/>
          </a:p>
          <a:p>
            <a:pPr indent="-342900" lvl="0" marL="342900" marR="0" rtl="0" algn="just">
              <a:lnSpc>
                <a:spcPct val="100000"/>
              </a:lnSpc>
              <a:spcBef>
                <a:spcPts val="28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The Very High-resolution Radar &amp; Optical Data Assessment (VH-RODA) 2022 Workshop will be held in </a:t>
            </a:r>
            <a:r>
              <a:rPr b="1" i="0" lang="en-GB" sz="1400" u="sng" cap="none" strike="noStrike">
                <a:solidFill>
                  <a:srgbClr val="000000"/>
                </a:solidFill>
                <a:latin typeface="Arial"/>
                <a:ea typeface="Arial"/>
                <a:cs typeface="Arial"/>
                <a:sym typeface="Arial"/>
              </a:rPr>
              <a:t>Frascati, Italy, from 7 to 10 November 2022.</a:t>
            </a:r>
            <a:endParaRPr/>
          </a:p>
          <a:p>
            <a:pPr indent="-342900" lvl="0" marL="342900" marR="0" rtl="0" algn="just">
              <a:lnSpc>
                <a:spcPct val="100000"/>
              </a:lnSpc>
              <a:spcBef>
                <a:spcPts val="28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The 3rd Edition of the VH-RODA Workshop will provide an open forum (for the </a:t>
            </a:r>
            <a:r>
              <a:rPr b="1" i="0" lang="en-GB" sz="1400" u="sng" cap="none" strike="noStrike">
                <a:solidFill>
                  <a:srgbClr val="000000"/>
                </a:solidFill>
                <a:latin typeface="Arial"/>
                <a:ea typeface="Arial"/>
                <a:cs typeface="Arial"/>
                <a:sym typeface="Arial"/>
              </a:rPr>
              <a:t>new space, commercial and institutional space sectors</a:t>
            </a:r>
            <a:r>
              <a:rPr b="0" i="0" lang="en-GB" sz="1400" u="none" cap="none" strike="noStrike">
                <a:solidFill>
                  <a:srgbClr val="000000"/>
                </a:solidFill>
                <a:latin typeface="Arial"/>
                <a:ea typeface="Arial"/>
                <a:cs typeface="Arial"/>
                <a:sym typeface="Arial"/>
              </a:rPr>
              <a:t>) for presenting and discussing about the current status and future developments related to Earth Observation (EO) data quality, calibration and validation of space-borne very high-resolution SAR and Optical sensors and data products, with a dedicated focus on commercial EO data providers and related Cal/Val activities, synergies between optical and SAR communities, presentation of standards and best practices for data quality.</a:t>
            </a:r>
            <a:endParaRPr/>
          </a:p>
          <a:p>
            <a:pPr indent="0" lvl="0" marL="0" marR="0" rtl="0" algn="just">
              <a:lnSpc>
                <a:spcPct val="100000"/>
              </a:lnSpc>
              <a:spcBef>
                <a:spcPts val="280"/>
              </a:spcBef>
              <a:spcAft>
                <a:spcPts val="0"/>
              </a:spcAft>
              <a:buClr>
                <a:srgbClr val="000000"/>
              </a:buClr>
              <a:buSzPts val="1400"/>
              <a:buFont typeface="Arial"/>
              <a:buNone/>
            </a:pPr>
            <a:r>
              <a:rPr b="0" i="0" lang="en-GB" sz="1400" u="sng" cap="none" strike="noStrike">
                <a:solidFill>
                  <a:srgbClr val="000000"/>
                </a:solidFill>
                <a:latin typeface="Arial"/>
                <a:ea typeface="Arial"/>
                <a:cs typeface="Arial"/>
                <a:sym typeface="Arial"/>
                <a:hlinkClick r:id="rId4">
                  <a:extLst>
                    <a:ext uri="{A12FA001-AC4F-418D-AE19-62706E023703}">
                      <ahyp:hlinkClr val="tx"/>
                    </a:ext>
                  </a:extLst>
                </a:hlinkClick>
              </a:rPr>
              <a:t>https://earth.esa.int/eogateway/events/vh-roda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Coordination between JACIE and VH-RODA</a:t>
            </a:r>
            <a:endParaRPr/>
          </a:p>
          <a:p>
            <a:pPr indent="0" lvl="0" marL="0" marR="0" rtl="0" algn="l">
              <a:lnSpc>
                <a:spcPct val="100000"/>
              </a:lnSpc>
              <a:spcBef>
                <a:spcPts val="22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2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2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2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273050" lvl="0" marL="342900" marR="0" rtl="0" algn="l">
              <a:lnSpc>
                <a:spcPct val="100000"/>
              </a:lnSpc>
              <a:spcBef>
                <a:spcPts val="22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273050" lvl="0" marL="342900" marR="0" rtl="0" algn="l">
              <a:lnSpc>
                <a:spcPct val="100000"/>
              </a:lnSpc>
              <a:spcBef>
                <a:spcPts val="220"/>
              </a:spcBef>
              <a:spcAft>
                <a:spcPts val="0"/>
              </a:spcAft>
              <a:buClr>
                <a:schemeClr val="dk1"/>
              </a:buClr>
              <a:buSzPts val="1100"/>
              <a:buFont typeface="Arial"/>
              <a:buNone/>
            </a:pPr>
            <a:r>
              <a:t/>
            </a:r>
            <a:endParaRPr b="1" i="0" sz="1100" u="none" cap="none" strike="noStrike">
              <a:solidFill>
                <a:srgbClr val="494429"/>
              </a:solidFill>
              <a:latin typeface="Arial"/>
              <a:ea typeface="Arial"/>
              <a:cs typeface="Arial"/>
              <a:sym typeface="Arial"/>
            </a:endParaRPr>
          </a:p>
          <a:p>
            <a:pPr indent="-273050" lvl="0" marL="342900" marR="0" rtl="0" algn="l">
              <a:lnSpc>
                <a:spcPct val="100000"/>
              </a:lnSpc>
              <a:spcBef>
                <a:spcPts val="220"/>
              </a:spcBef>
              <a:spcAft>
                <a:spcPts val="0"/>
              </a:spcAft>
              <a:buClr>
                <a:schemeClr val="dk1"/>
              </a:buClr>
              <a:buSzPts val="1100"/>
              <a:buFont typeface="Arial"/>
              <a:buNone/>
            </a:pPr>
            <a:r>
              <a:t/>
            </a:r>
            <a:endParaRPr b="1" i="0" sz="1100" u="none" cap="none" strike="noStrike">
              <a:solidFill>
                <a:srgbClr val="494429"/>
              </a:solidFill>
              <a:latin typeface="Arial"/>
              <a:ea typeface="Arial"/>
              <a:cs typeface="Arial"/>
              <a:sym typeface="Arial"/>
            </a:endParaRPr>
          </a:p>
          <a:p>
            <a:pPr indent="-273050" lvl="0" marL="342900" marR="0" rtl="0" algn="l">
              <a:lnSpc>
                <a:spcPct val="100000"/>
              </a:lnSpc>
              <a:spcBef>
                <a:spcPts val="220"/>
              </a:spcBef>
              <a:spcAft>
                <a:spcPts val="0"/>
              </a:spcAft>
              <a:buClr>
                <a:schemeClr val="dk1"/>
              </a:buClr>
              <a:buSzPts val="1100"/>
              <a:buFont typeface="Arial"/>
              <a:buNone/>
            </a:pPr>
            <a:r>
              <a:t/>
            </a:r>
            <a:endParaRPr b="1" i="0" sz="1100" u="none" cap="none" strike="noStrike">
              <a:solidFill>
                <a:srgbClr val="494429"/>
              </a:solidFill>
              <a:latin typeface="Arial"/>
              <a:ea typeface="Arial"/>
              <a:cs typeface="Arial"/>
              <a:sym typeface="Arial"/>
            </a:endParaRPr>
          </a:p>
        </p:txBody>
      </p:sp>
      <p:sp>
        <p:nvSpPr>
          <p:cNvPr id="467" name="Google Shape;467;p31"/>
          <p:cNvSpPr txBox="1"/>
          <p:nvPr/>
        </p:nvSpPr>
        <p:spPr>
          <a:xfrm>
            <a:off x="7302708" y="6176468"/>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68" name="Google Shape;468;p31"/>
          <p:cNvSpPr txBox="1"/>
          <p:nvPr/>
        </p:nvSpPr>
        <p:spPr>
          <a:xfrm>
            <a:off x="176047" y="1073329"/>
            <a:ext cx="5486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1800"/>
              <a:buFont typeface="Arial"/>
              <a:buNone/>
            </a:pPr>
            <a:r>
              <a:rPr b="1" i="0" lang="en-GB" sz="1800" u="sng" cap="none" strike="noStrike">
                <a:solidFill>
                  <a:srgbClr val="0070C0"/>
                </a:solidFill>
                <a:latin typeface="Calibri"/>
                <a:ea typeface="Calibri"/>
                <a:cs typeface="Calibri"/>
                <a:sym typeface="Calibri"/>
              </a:rPr>
              <a:t>WGCV is active in workshops relevant for Newspace</a:t>
            </a:r>
            <a:endParaRPr b="1" i="0" sz="1800" u="sng" cap="none" strike="noStrike">
              <a:solidFill>
                <a:srgbClr val="0070C0"/>
              </a:solidFill>
              <a:latin typeface="Calibri"/>
              <a:ea typeface="Calibri"/>
              <a:cs typeface="Calibri"/>
              <a:sym typeface="Calibri"/>
            </a:endParaRPr>
          </a:p>
        </p:txBody>
      </p:sp>
      <p:pic>
        <p:nvPicPr>
          <p:cNvPr id="469" name="Google Shape;469;p31"/>
          <p:cNvPicPr preferRelativeResize="0"/>
          <p:nvPr/>
        </p:nvPicPr>
        <p:blipFill rotWithShape="1">
          <a:blip r:embed="rId5">
            <a:alphaModFix/>
          </a:blip>
          <a:srcRect b="0" l="0" r="0" t="0"/>
          <a:stretch/>
        </p:blipFill>
        <p:spPr>
          <a:xfrm>
            <a:off x="7408268" y="1348186"/>
            <a:ext cx="3926576" cy="2619225"/>
          </a:xfrm>
          <a:prstGeom prst="rect">
            <a:avLst/>
          </a:prstGeom>
          <a:noFill/>
          <a:ln>
            <a:noFill/>
          </a:ln>
        </p:spPr>
      </p:pic>
      <p:pic>
        <p:nvPicPr>
          <p:cNvPr id="470" name="Google Shape;470;p31"/>
          <p:cNvPicPr preferRelativeResize="0"/>
          <p:nvPr/>
        </p:nvPicPr>
        <p:blipFill rotWithShape="1">
          <a:blip r:embed="rId6">
            <a:alphaModFix/>
          </a:blip>
          <a:srcRect b="0" l="0" r="0" t="0"/>
          <a:stretch/>
        </p:blipFill>
        <p:spPr>
          <a:xfrm>
            <a:off x="7612492" y="4016663"/>
            <a:ext cx="3518128" cy="25249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Expertise</a:t>
            </a:r>
            <a:endParaRPr/>
          </a:p>
        </p:txBody>
      </p:sp>
      <p:sp>
        <p:nvSpPr>
          <p:cNvPr id="476" name="Google Shape;476;p32"/>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77" name="Google Shape;477;p32"/>
          <p:cNvSpPr txBox="1"/>
          <p:nvPr/>
        </p:nvSpPr>
        <p:spPr>
          <a:xfrm>
            <a:off x="37475" y="1230604"/>
            <a:ext cx="9906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000"/>
              <a:buFont typeface="Arial"/>
              <a:buNone/>
            </a:pPr>
            <a:r>
              <a:rPr b="1" i="0" lang="en-GB" sz="2000" u="sng" cap="none" strike="noStrike">
                <a:solidFill>
                  <a:srgbClr val="0070C0"/>
                </a:solidFill>
                <a:latin typeface="Arial"/>
                <a:ea typeface="Arial"/>
                <a:cs typeface="Arial"/>
                <a:sym typeface="Arial"/>
              </a:rPr>
              <a:t>WGCV is providing expertise on Analysis Ready Data 🡪 toward interoperability</a:t>
            </a:r>
            <a:endParaRPr b="1" i="0" sz="2000" u="sng" cap="none" strike="noStrike">
              <a:solidFill>
                <a:srgbClr val="0070C0"/>
              </a:solidFill>
              <a:latin typeface="Arial"/>
              <a:ea typeface="Arial"/>
              <a:cs typeface="Arial"/>
              <a:sym typeface="Arial"/>
            </a:endParaRPr>
          </a:p>
        </p:txBody>
      </p:sp>
      <p:sp>
        <p:nvSpPr>
          <p:cNvPr id="478" name="Google Shape;478;p32"/>
          <p:cNvSpPr txBox="1"/>
          <p:nvPr/>
        </p:nvSpPr>
        <p:spPr>
          <a:xfrm>
            <a:off x="37475" y="1904999"/>
            <a:ext cx="7817371" cy="4525963"/>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Clr>
                <a:srgbClr val="494429"/>
              </a:buClr>
              <a:buSzPts val="2000"/>
              <a:buFont typeface="Arial"/>
              <a:buChar char="•"/>
            </a:pPr>
            <a:r>
              <a:rPr b="0" i="0" lang="en-GB" sz="2000" u="none" cap="none" strike="noStrike">
                <a:solidFill>
                  <a:srgbClr val="494429"/>
                </a:solidFill>
                <a:latin typeface="Arial"/>
                <a:ea typeface="Arial"/>
                <a:cs typeface="Arial"/>
                <a:sym typeface="Arial"/>
              </a:rPr>
              <a:t>WGCV supports CEOS (VC) is defining the specification for ARD</a:t>
            </a:r>
            <a:endParaRPr/>
          </a:p>
          <a:p>
            <a:pPr indent="0" lvl="0" marL="0" marR="0" rtl="0" algn="l">
              <a:lnSpc>
                <a:spcPct val="100000"/>
              </a:lnSpc>
              <a:spcBef>
                <a:spcPts val="400"/>
              </a:spcBef>
              <a:spcAft>
                <a:spcPts val="0"/>
              </a:spcAft>
              <a:buClr>
                <a:schemeClr val="dk1"/>
              </a:buClr>
              <a:buSzPts val="2000"/>
              <a:buFont typeface="Arial"/>
              <a:buNone/>
            </a:pPr>
            <a:r>
              <a:t/>
            </a:r>
            <a:endParaRPr b="0" i="0" sz="2000" u="none" cap="none" strike="noStrike">
              <a:solidFill>
                <a:srgbClr val="494429"/>
              </a:solidFill>
              <a:latin typeface="Arial"/>
              <a:ea typeface="Arial"/>
              <a:cs typeface="Arial"/>
              <a:sym typeface="Arial"/>
            </a:endParaRPr>
          </a:p>
          <a:p>
            <a:pPr indent="-342900" lvl="0" marL="342900" marR="0" rtl="0" algn="l">
              <a:lnSpc>
                <a:spcPct val="100000"/>
              </a:lnSpc>
              <a:spcBef>
                <a:spcPts val="400"/>
              </a:spcBef>
              <a:spcAft>
                <a:spcPts val="0"/>
              </a:spcAft>
              <a:buClr>
                <a:srgbClr val="494429"/>
              </a:buClr>
              <a:buSzPts val="2000"/>
              <a:buFont typeface="Arial"/>
              <a:buChar char="•"/>
            </a:pPr>
            <a:r>
              <a:rPr b="0" i="0" lang="en-GB" sz="2000" u="none" cap="none" strike="noStrike">
                <a:solidFill>
                  <a:srgbClr val="494429"/>
                </a:solidFill>
                <a:latin typeface="Arial"/>
                <a:ea typeface="Arial"/>
                <a:cs typeface="Arial"/>
                <a:sym typeface="Arial"/>
              </a:rPr>
              <a:t>WGCV supports CEOS (VC) in assessing the ARD (CARD4L) compliancy </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cap="none" strike="noStrike">
              <a:solidFill>
                <a:srgbClr val="494429"/>
              </a:solidFill>
              <a:latin typeface="Arial"/>
              <a:ea typeface="Arial"/>
              <a:cs typeface="Arial"/>
              <a:sym typeface="Arial"/>
            </a:endParaRPr>
          </a:p>
          <a:p>
            <a:pPr indent="-342900" lvl="0" marL="342900" marR="0" rtl="0" algn="l">
              <a:lnSpc>
                <a:spcPct val="100000"/>
              </a:lnSpc>
              <a:spcBef>
                <a:spcPts val="400"/>
              </a:spcBef>
              <a:spcAft>
                <a:spcPts val="0"/>
              </a:spcAft>
              <a:buClr>
                <a:srgbClr val="494429"/>
              </a:buClr>
              <a:buSzPts val="2000"/>
              <a:buFont typeface="Arial"/>
              <a:buChar char="•"/>
            </a:pPr>
            <a:r>
              <a:rPr b="0" i="0" lang="en-GB" sz="2000" u="none" cap="none" strike="noStrike">
                <a:solidFill>
                  <a:srgbClr val="494429"/>
                </a:solidFill>
                <a:latin typeface="Arial"/>
                <a:ea typeface="Arial"/>
                <a:cs typeface="Arial"/>
                <a:sym typeface="Arial"/>
              </a:rPr>
              <a:t>WGCV part of the CEOS ARD oversight group 🡪 evolution of ARD</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cap="none" strike="noStrike">
              <a:solidFill>
                <a:srgbClr val="494429"/>
              </a:solidFill>
              <a:latin typeface="Arial"/>
              <a:ea typeface="Arial"/>
              <a:cs typeface="Arial"/>
              <a:sym typeface="Arial"/>
            </a:endParaRPr>
          </a:p>
          <a:p>
            <a:pPr indent="-342900" lvl="0" marL="342900" marR="0" rtl="0" algn="l">
              <a:lnSpc>
                <a:spcPct val="100000"/>
              </a:lnSpc>
              <a:spcBef>
                <a:spcPts val="400"/>
              </a:spcBef>
              <a:spcAft>
                <a:spcPts val="0"/>
              </a:spcAft>
              <a:buClr>
                <a:srgbClr val="494429"/>
              </a:buClr>
              <a:buSzPts val="2000"/>
              <a:buFont typeface="Arial"/>
              <a:buChar char="•"/>
            </a:pPr>
            <a:r>
              <a:rPr b="0" i="0" lang="en-GB" sz="2000" u="none" cap="none" strike="noStrike">
                <a:solidFill>
                  <a:srgbClr val="494429"/>
                </a:solidFill>
                <a:latin typeface="Arial"/>
                <a:ea typeface="Arial"/>
                <a:cs typeface="Arial"/>
                <a:sym typeface="Arial"/>
              </a:rPr>
              <a:t>WGCV and its subgroups (IVOS, SAR) instrumental in the dialog with Newspace on ARD evolution</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cap="none" strike="noStrike">
              <a:solidFill>
                <a:srgbClr val="494429"/>
              </a:solidFill>
              <a:latin typeface="Arial"/>
              <a:ea typeface="Arial"/>
              <a:cs typeface="Arial"/>
              <a:sym typeface="Arial"/>
            </a:endParaRPr>
          </a:p>
          <a:p>
            <a:pPr indent="-342900" lvl="0" marL="342900" marR="0" rtl="0" algn="l">
              <a:lnSpc>
                <a:spcPct val="100000"/>
              </a:lnSpc>
              <a:spcBef>
                <a:spcPts val="400"/>
              </a:spcBef>
              <a:spcAft>
                <a:spcPts val="0"/>
              </a:spcAft>
              <a:buClr>
                <a:srgbClr val="494429"/>
              </a:buClr>
              <a:buSzPts val="2000"/>
              <a:buFont typeface="Arial"/>
              <a:buChar char="•"/>
            </a:pPr>
            <a:r>
              <a:rPr b="0" i="0" lang="en-GB" sz="2000" u="none" cap="none" strike="noStrike">
                <a:solidFill>
                  <a:srgbClr val="494429"/>
                </a:solidFill>
                <a:latin typeface="Arial"/>
                <a:ea typeface="Arial"/>
                <a:cs typeface="Arial"/>
                <a:sym typeface="Arial"/>
              </a:rPr>
              <a:t>Participation in ARD workshop </a:t>
            </a:r>
            <a:endParaRPr/>
          </a:p>
          <a:p>
            <a:pPr indent="0" lvl="0" marL="0" marR="0" rtl="0" algn="l">
              <a:lnSpc>
                <a:spcPct val="100000"/>
              </a:lnSpc>
              <a:spcBef>
                <a:spcPts val="480"/>
              </a:spcBef>
              <a:spcAft>
                <a:spcPts val="0"/>
              </a:spcAft>
              <a:buClr>
                <a:schemeClr val="dk1"/>
              </a:buClr>
              <a:buSzPts val="2400"/>
              <a:buFont typeface="Arial"/>
              <a:buNone/>
            </a:pPr>
            <a:r>
              <a:t/>
            </a:r>
            <a:endParaRPr b="1" i="0" sz="2400" u="none" cap="none" strike="noStrike">
              <a:solidFill>
                <a:srgbClr val="494429"/>
              </a:solidFill>
              <a:latin typeface="Arial"/>
              <a:ea typeface="Arial"/>
              <a:cs typeface="Arial"/>
              <a:sym typeface="Arial"/>
            </a:endParaRPr>
          </a:p>
          <a:p>
            <a:pPr indent="-190500" lvl="0" marL="342900" marR="0" rtl="0" algn="l">
              <a:lnSpc>
                <a:spcPct val="100000"/>
              </a:lnSpc>
              <a:spcBef>
                <a:spcPts val="480"/>
              </a:spcBef>
              <a:spcAft>
                <a:spcPts val="0"/>
              </a:spcAft>
              <a:buClr>
                <a:schemeClr val="dk1"/>
              </a:buClr>
              <a:buSzPts val="2400"/>
              <a:buFont typeface="Arial"/>
              <a:buNone/>
            </a:pPr>
            <a:r>
              <a:t/>
            </a:r>
            <a:endParaRPr b="1" i="0" sz="2400" u="none" cap="none" strike="noStrike">
              <a:solidFill>
                <a:srgbClr val="494429"/>
              </a:solidFill>
              <a:latin typeface="Arial"/>
              <a:ea typeface="Arial"/>
              <a:cs typeface="Arial"/>
              <a:sym typeface="Arial"/>
            </a:endParaRPr>
          </a:p>
          <a:p>
            <a:pPr indent="-190500" lvl="0" marL="342900" marR="0" rtl="0" algn="l">
              <a:lnSpc>
                <a:spcPct val="100000"/>
              </a:lnSpc>
              <a:spcBef>
                <a:spcPts val="480"/>
              </a:spcBef>
              <a:spcAft>
                <a:spcPts val="0"/>
              </a:spcAft>
              <a:buClr>
                <a:schemeClr val="dk1"/>
              </a:buClr>
              <a:buSzPts val="2400"/>
              <a:buFont typeface="Arial"/>
              <a:buNone/>
            </a:pPr>
            <a:r>
              <a:t/>
            </a:r>
            <a:endParaRPr b="1" i="0" sz="2400" u="none" cap="none" strike="noStrike">
              <a:solidFill>
                <a:srgbClr val="494429"/>
              </a:solidFill>
              <a:latin typeface="Arial"/>
              <a:ea typeface="Arial"/>
              <a:cs typeface="Arial"/>
              <a:sym typeface="Arial"/>
            </a:endParaRPr>
          </a:p>
          <a:p>
            <a:pPr indent="-190500" lvl="0" marL="342900" marR="0" rtl="0" algn="l">
              <a:lnSpc>
                <a:spcPct val="100000"/>
              </a:lnSpc>
              <a:spcBef>
                <a:spcPts val="480"/>
              </a:spcBef>
              <a:spcAft>
                <a:spcPts val="0"/>
              </a:spcAft>
              <a:buClr>
                <a:schemeClr val="dk1"/>
              </a:buClr>
              <a:buSzPts val="2400"/>
              <a:buFont typeface="Arial"/>
              <a:buNone/>
            </a:pPr>
            <a:r>
              <a:t/>
            </a:r>
            <a:endParaRPr b="1" i="0" sz="2400" u="none" cap="none" strike="noStrike">
              <a:solidFill>
                <a:srgbClr val="494429"/>
              </a:solidFill>
              <a:latin typeface="Arial"/>
              <a:ea typeface="Arial"/>
              <a:cs typeface="Arial"/>
              <a:sym typeface="Arial"/>
            </a:endParaRPr>
          </a:p>
          <a:p>
            <a:pPr indent="-190500" lvl="0" marL="342900" marR="0" rtl="0" algn="l">
              <a:lnSpc>
                <a:spcPct val="100000"/>
              </a:lnSpc>
              <a:spcBef>
                <a:spcPts val="480"/>
              </a:spcBef>
              <a:spcAft>
                <a:spcPts val="0"/>
              </a:spcAft>
              <a:buClr>
                <a:schemeClr val="dk1"/>
              </a:buClr>
              <a:buSzPts val="2400"/>
              <a:buFont typeface="Arial"/>
              <a:buNone/>
            </a:pPr>
            <a:r>
              <a:t/>
            </a:r>
            <a:endParaRPr b="1" i="0" sz="2400" u="none" cap="none" strike="noStrike">
              <a:solidFill>
                <a:srgbClr val="494429"/>
              </a:solidFill>
              <a:latin typeface="Arial"/>
              <a:ea typeface="Arial"/>
              <a:cs typeface="Arial"/>
              <a:sym typeface="Arial"/>
            </a:endParaRPr>
          </a:p>
        </p:txBody>
      </p:sp>
      <p:pic>
        <p:nvPicPr>
          <p:cNvPr id="479" name="Google Shape;479;p32"/>
          <p:cNvPicPr preferRelativeResize="0"/>
          <p:nvPr/>
        </p:nvPicPr>
        <p:blipFill rotWithShape="1">
          <a:blip r:embed="rId3">
            <a:alphaModFix/>
          </a:blip>
          <a:srcRect b="0" l="0" r="0" t="0"/>
          <a:stretch/>
        </p:blipFill>
        <p:spPr>
          <a:xfrm>
            <a:off x="7987258" y="1934474"/>
            <a:ext cx="3634317" cy="2052857"/>
          </a:xfrm>
          <a:prstGeom prst="rect">
            <a:avLst/>
          </a:prstGeom>
          <a:noFill/>
          <a:ln>
            <a:noFill/>
          </a:ln>
        </p:spPr>
      </p:pic>
      <p:pic>
        <p:nvPicPr>
          <p:cNvPr id="480" name="Google Shape;480;p32"/>
          <p:cNvPicPr preferRelativeResize="0"/>
          <p:nvPr/>
        </p:nvPicPr>
        <p:blipFill rotWithShape="1">
          <a:blip r:embed="rId4">
            <a:alphaModFix/>
          </a:blip>
          <a:srcRect b="0" l="0" r="0" t="0"/>
          <a:stretch/>
        </p:blipFill>
        <p:spPr>
          <a:xfrm>
            <a:off x="7987258" y="4167981"/>
            <a:ext cx="3634317" cy="20374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Evolution</a:t>
            </a:r>
            <a:endParaRPr/>
          </a:p>
        </p:txBody>
      </p:sp>
      <p:sp>
        <p:nvSpPr>
          <p:cNvPr id="486" name="Google Shape;486;p33"/>
          <p:cNvSpPr txBox="1"/>
          <p:nvPr/>
        </p:nvSpPr>
        <p:spPr>
          <a:xfrm>
            <a:off x="6629400" y="6492875"/>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87" name="Google Shape;487;p33"/>
          <p:cNvSpPr txBox="1"/>
          <p:nvPr/>
        </p:nvSpPr>
        <p:spPr>
          <a:xfrm>
            <a:off x="228600" y="1158723"/>
            <a:ext cx="89154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1800"/>
              <a:buFont typeface="Arial"/>
              <a:buNone/>
            </a:pPr>
            <a:r>
              <a:rPr b="1" i="0" lang="en-GB" sz="1800" u="sng" cap="none" strike="noStrike">
                <a:solidFill>
                  <a:srgbClr val="0070C0"/>
                </a:solidFill>
                <a:latin typeface="Arial"/>
                <a:ea typeface="Arial"/>
                <a:cs typeface="Arial"/>
                <a:sym typeface="Arial"/>
              </a:rPr>
              <a:t>Reference from Space </a:t>
            </a:r>
            <a:endParaRPr/>
          </a:p>
          <a:p>
            <a:pPr indent="0" lvl="0" marL="0" marR="0" rtl="0" algn="l">
              <a:lnSpc>
                <a:spcPct val="100000"/>
              </a:lnSpc>
              <a:spcBef>
                <a:spcPts val="0"/>
              </a:spcBef>
              <a:spcAft>
                <a:spcPts val="0"/>
              </a:spcAft>
              <a:buClr>
                <a:srgbClr val="000000"/>
              </a:buClr>
              <a:buSzPts val="1800"/>
              <a:buFont typeface="Arial"/>
              <a:buNone/>
            </a:pPr>
            <a:r>
              <a:t/>
            </a:r>
            <a:endParaRPr b="1" i="0" sz="1800" u="sng" cap="none" strike="noStrike">
              <a:solidFill>
                <a:srgbClr val="0070C0"/>
              </a:solidFill>
              <a:latin typeface="Arial"/>
              <a:ea typeface="Arial"/>
              <a:cs typeface="Arial"/>
              <a:sym typeface="Arial"/>
            </a:endParaRPr>
          </a:p>
        </p:txBody>
      </p:sp>
      <p:sp>
        <p:nvSpPr>
          <p:cNvPr id="488" name="Google Shape;488;p33"/>
          <p:cNvSpPr txBox="1"/>
          <p:nvPr/>
        </p:nvSpPr>
        <p:spPr>
          <a:xfrm>
            <a:off x="97753" y="1546225"/>
            <a:ext cx="8382000" cy="2209800"/>
          </a:xfrm>
          <a:prstGeom prst="rect">
            <a:avLst/>
          </a:prstGeom>
          <a:noFill/>
          <a:ln>
            <a:noFill/>
          </a:ln>
        </p:spPr>
        <p:txBody>
          <a:bodyPr anchorCtr="0" anchor="t" bIns="45700" lIns="91425" spcFirstLastPara="1" rIns="91425" wrap="square" tIns="45700">
            <a:normAutofit lnSpcReduction="10000"/>
          </a:bodyPr>
          <a:lstStyle/>
          <a:p>
            <a:pPr indent="-342900" lvl="0" marL="342900" marR="0" rtl="0" algn="l">
              <a:lnSpc>
                <a:spcPct val="100000"/>
              </a:lnSpc>
              <a:spcBef>
                <a:spcPts val="0"/>
              </a:spcBef>
              <a:spcAft>
                <a:spcPts val="0"/>
              </a:spcAft>
              <a:buClr>
                <a:srgbClr val="494429"/>
              </a:buClr>
              <a:buSzPts val="1600"/>
              <a:buFont typeface="Arial"/>
              <a:buChar char="•"/>
            </a:pPr>
            <a:r>
              <a:rPr b="0" i="0" lang="en-GB" sz="1600" u="none" cap="none" strike="noStrike">
                <a:solidFill>
                  <a:srgbClr val="494429"/>
                </a:solidFill>
                <a:latin typeface="Arial"/>
                <a:ea typeface="Arial"/>
                <a:cs typeface="Arial"/>
                <a:sym typeface="Arial"/>
              </a:rPr>
              <a:t>Cal/Val role is fundamental</a:t>
            </a:r>
            <a:endParaRPr/>
          </a:p>
          <a:p>
            <a:pPr indent="-342900" lvl="0" marL="342900" marR="0" rtl="0" algn="l">
              <a:lnSpc>
                <a:spcPct val="100000"/>
              </a:lnSpc>
              <a:spcBef>
                <a:spcPts val="320"/>
              </a:spcBef>
              <a:spcAft>
                <a:spcPts val="0"/>
              </a:spcAft>
              <a:buClr>
                <a:srgbClr val="494429"/>
              </a:buClr>
              <a:buSzPts val="1600"/>
              <a:buFont typeface="Arial"/>
              <a:buChar char="•"/>
            </a:pPr>
            <a:r>
              <a:rPr b="0" i="0" lang="en-GB" sz="1600" u="none" cap="none" strike="noStrike">
                <a:solidFill>
                  <a:srgbClr val="494429"/>
                </a:solidFill>
                <a:latin typeface="Arial"/>
                <a:ea typeface="Arial"/>
                <a:cs typeface="Arial"/>
                <a:sym typeface="Arial"/>
              </a:rPr>
              <a:t>Development of Satellites to climate with advanced calibration system </a:t>
            </a:r>
            <a:endParaRPr/>
          </a:p>
          <a:p>
            <a:pPr indent="-228600" lvl="0" marL="342900" marR="0" rtl="0" algn="l">
              <a:lnSpc>
                <a:spcPct val="100000"/>
              </a:lnSpc>
              <a:spcBef>
                <a:spcPts val="360"/>
              </a:spcBef>
              <a:spcAft>
                <a:spcPts val="0"/>
              </a:spcAft>
              <a:buClr>
                <a:schemeClr val="dk1"/>
              </a:buClr>
              <a:buSzPts val="1800"/>
              <a:buFont typeface="Arial"/>
              <a:buNone/>
            </a:pPr>
            <a:r>
              <a:t/>
            </a:r>
            <a:endParaRPr b="0" i="0" sz="1800" u="none" cap="none" strike="noStrike">
              <a:solidFill>
                <a:srgbClr val="494429"/>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rgbClr val="494429"/>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rgbClr val="494429"/>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b="0" i="0" sz="1800" u="none" cap="none" strike="noStrike">
              <a:solidFill>
                <a:srgbClr val="494429"/>
              </a:solidFill>
              <a:latin typeface="Arial"/>
              <a:ea typeface="Arial"/>
              <a:cs typeface="Arial"/>
              <a:sym typeface="Arial"/>
            </a:endParaRPr>
          </a:p>
          <a:p>
            <a:pPr indent="0" lvl="0" marL="0" marR="0" rtl="0" algn="l">
              <a:lnSpc>
                <a:spcPct val="100000"/>
              </a:lnSpc>
              <a:spcBef>
                <a:spcPts val="360"/>
              </a:spcBef>
              <a:spcAft>
                <a:spcPts val="0"/>
              </a:spcAft>
              <a:buClr>
                <a:srgbClr val="494429"/>
              </a:buClr>
              <a:buSzPts val="1800"/>
              <a:buFont typeface="Arial"/>
              <a:buNone/>
            </a:pPr>
            <a:r>
              <a:rPr b="0" i="0" lang="en-GB" sz="1800" u="none" cap="none" strike="noStrike">
                <a:solidFill>
                  <a:srgbClr val="494429"/>
                </a:solidFill>
                <a:latin typeface="Arial"/>
                <a:ea typeface="Arial"/>
                <a:cs typeface="Arial"/>
                <a:sym typeface="Arial"/>
              </a:rPr>
              <a:t>                                     </a:t>
            </a:r>
            <a:endParaRPr b="1" i="0" sz="2400" u="none" cap="none" strike="noStrike">
              <a:solidFill>
                <a:srgbClr val="494429"/>
              </a:solidFill>
              <a:latin typeface="Arial"/>
              <a:ea typeface="Arial"/>
              <a:cs typeface="Arial"/>
              <a:sym typeface="Arial"/>
            </a:endParaRPr>
          </a:p>
          <a:p>
            <a:pPr indent="-190500" lvl="0" marL="342900" marR="0" rtl="0" algn="l">
              <a:lnSpc>
                <a:spcPct val="100000"/>
              </a:lnSpc>
              <a:spcBef>
                <a:spcPts val="480"/>
              </a:spcBef>
              <a:spcAft>
                <a:spcPts val="0"/>
              </a:spcAft>
              <a:buClr>
                <a:schemeClr val="dk1"/>
              </a:buClr>
              <a:buSzPts val="2400"/>
              <a:buFont typeface="Arial"/>
              <a:buNone/>
            </a:pPr>
            <a:r>
              <a:t/>
            </a:r>
            <a:endParaRPr b="1" i="0" sz="2400" u="none" cap="none" strike="noStrike">
              <a:solidFill>
                <a:srgbClr val="494429"/>
              </a:solidFill>
              <a:latin typeface="Arial"/>
              <a:ea typeface="Arial"/>
              <a:cs typeface="Arial"/>
              <a:sym typeface="Arial"/>
            </a:endParaRPr>
          </a:p>
          <a:p>
            <a:pPr indent="-190500" lvl="0" marL="342900" marR="0" rtl="0" algn="l">
              <a:lnSpc>
                <a:spcPct val="100000"/>
              </a:lnSpc>
              <a:spcBef>
                <a:spcPts val="480"/>
              </a:spcBef>
              <a:spcAft>
                <a:spcPts val="0"/>
              </a:spcAft>
              <a:buClr>
                <a:schemeClr val="dk1"/>
              </a:buClr>
              <a:buSzPts val="2400"/>
              <a:buFont typeface="Arial"/>
              <a:buNone/>
            </a:pPr>
            <a:r>
              <a:t/>
            </a:r>
            <a:endParaRPr b="1" i="0" sz="2400" u="none" cap="none" strike="noStrike">
              <a:solidFill>
                <a:srgbClr val="494429"/>
              </a:solidFill>
              <a:latin typeface="Arial"/>
              <a:ea typeface="Arial"/>
              <a:cs typeface="Arial"/>
              <a:sym typeface="Arial"/>
            </a:endParaRPr>
          </a:p>
        </p:txBody>
      </p:sp>
      <p:sp>
        <p:nvSpPr>
          <p:cNvPr id="489" name="Google Shape;489;p33"/>
          <p:cNvSpPr/>
          <p:nvPr/>
        </p:nvSpPr>
        <p:spPr>
          <a:xfrm>
            <a:off x="380999" y="3565525"/>
            <a:ext cx="11191407" cy="381000"/>
          </a:xfrm>
          <a:prstGeom prst="rightArrow">
            <a:avLst>
              <a:gd fmla="val 50000" name="adj1"/>
              <a:gd fmla="val 50000" name="adj2"/>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0" name="Google Shape;490;p33"/>
          <p:cNvSpPr/>
          <p:nvPr/>
        </p:nvSpPr>
        <p:spPr>
          <a:xfrm>
            <a:off x="510507" y="4364725"/>
            <a:ext cx="1447800" cy="209288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Australia has announced its first National Satellite Mission for Earth Observation, the SCR series of Cal/Val satellites .  SCR will support improved characterisation and calibration of other satellites - making them fit for more uses more of the time </a:t>
            </a:r>
            <a:endParaRPr b="0" i="0" sz="1000" u="none" cap="none" strike="noStrike">
              <a:solidFill>
                <a:srgbClr val="000000"/>
              </a:solidFill>
              <a:latin typeface="Arial"/>
              <a:ea typeface="Arial"/>
              <a:cs typeface="Arial"/>
              <a:sym typeface="Arial"/>
            </a:endParaRPr>
          </a:p>
        </p:txBody>
      </p:sp>
      <p:sp>
        <p:nvSpPr>
          <p:cNvPr id="491" name="Google Shape;491;p33"/>
          <p:cNvSpPr/>
          <p:nvPr/>
        </p:nvSpPr>
        <p:spPr>
          <a:xfrm>
            <a:off x="3454160" y="4410404"/>
            <a:ext cx="1641894"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CLARREO Pathfinder (CPF) data will do this by taking highly accurate measurements of sunlight reflected by Earth and the Moon. These measurements, which will be </a:t>
            </a:r>
            <a:r>
              <a:rPr b="0" i="0" lang="en-GB" sz="1000" u="sng" cap="none" strike="noStrike">
                <a:solidFill>
                  <a:srgbClr val="000000"/>
                </a:solidFill>
                <a:latin typeface="Arial"/>
                <a:ea typeface="Arial"/>
                <a:cs typeface="Arial"/>
                <a:sym typeface="Arial"/>
              </a:rPr>
              <a:t>anchored to international standards</a:t>
            </a:r>
            <a:r>
              <a:rPr b="0" i="0" lang="en-GB" sz="1000" u="none" cap="none" strike="noStrike">
                <a:solidFill>
                  <a:srgbClr val="000000"/>
                </a:solidFill>
                <a:latin typeface="Arial"/>
                <a:ea typeface="Arial"/>
                <a:cs typeface="Arial"/>
                <a:sym typeface="Arial"/>
              </a:rPr>
              <a:t>, will be five to ten times more accurate than those from existing sensors</a:t>
            </a:r>
            <a:endParaRPr b="0" i="0" sz="1000" u="none" cap="none" strike="noStrike">
              <a:solidFill>
                <a:srgbClr val="000000"/>
              </a:solidFill>
              <a:latin typeface="Arial"/>
              <a:ea typeface="Arial"/>
              <a:cs typeface="Arial"/>
              <a:sym typeface="Arial"/>
            </a:endParaRPr>
          </a:p>
        </p:txBody>
      </p:sp>
      <p:sp>
        <p:nvSpPr>
          <p:cNvPr id="492" name="Google Shape;492;p33"/>
          <p:cNvSpPr/>
          <p:nvPr/>
        </p:nvSpPr>
        <p:spPr>
          <a:xfrm>
            <a:off x="6112532" y="4542607"/>
            <a:ext cx="2068350"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Chinese Space-based Radiometric Benchmark (CSRB) 🡪 reference-type satellite  LIBRA in around 2025. LIBRA will offer measurements with </a:t>
            </a:r>
            <a:r>
              <a:rPr b="0" i="0" lang="en-GB" sz="1000" u="sng" cap="none" strike="noStrike">
                <a:solidFill>
                  <a:srgbClr val="000000"/>
                </a:solidFill>
                <a:latin typeface="Arial"/>
                <a:ea typeface="Arial"/>
                <a:cs typeface="Arial"/>
                <a:sym typeface="Arial"/>
              </a:rPr>
              <a:t>SI traceability </a:t>
            </a:r>
            <a:r>
              <a:rPr b="0" i="0" lang="en-GB" sz="1000" u="none" cap="none" strike="noStrike">
                <a:solidFill>
                  <a:srgbClr val="000000"/>
                </a:solidFill>
                <a:latin typeface="Arial"/>
                <a:ea typeface="Arial"/>
                <a:cs typeface="Arial"/>
                <a:sym typeface="Arial"/>
              </a:rPr>
              <a:t>for the outgoing radiation from the Earth and the incoming radiation from the Sun with high spectral resolution. </a:t>
            </a:r>
            <a:endParaRPr b="0" i="0" sz="1000" u="none" cap="none" strike="noStrike">
              <a:solidFill>
                <a:srgbClr val="000000"/>
              </a:solidFill>
              <a:latin typeface="Arial"/>
              <a:ea typeface="Arial"/>
              <a:cs typeface="Arial"/>
              <a:sym typeface="Arial"/>
            </a:endParaRPr>
          </a:p>
        </p:txBody>
      </p:sp>
      <p:sp>
        <p:nvSpPr>
          <p:cNvPr id="493" name="Google Shape;493;p33"/>
          <p:cNvSpPr/>
          <p:nvPr/>
        </p:nvSpPr>
        <p:spPr>
          <a:xfrm>
            <a:off x="9144000" y="4243317"/>
            <a:ext cx="2246629" cy="209288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Proposed by the UK, TRUTHS will establish an </a:t>
            </a:r>
            <a:r>
              <a:rPr b="0" i="0" lang="en-GB" sz="1000" u="sng" cap="none" strike="noStrike">
                <a:solidFill>
                  <a:srgbClr val="000000"/>
                </a:solidFill>
                <a:latin typeface="Arial"/>
                <a:ea typeface="Arial"/>
                <a:cs typeface="Arial"/>
                <a:sym typeface="Arial"/>
                <a:hlinkClick r:id="rId3">
                  <a:extLst>
                    <a:ext uri="{A12FA001-AC4F-418D-AE19-62706E023703}">
                      <ahyp:hlinkClr val="tx"/>
                    </a:ext>
                  </a:extLst>
                </a:hlinkClick>
              </a:rPr>
              <a:t>SI</a:t>
            </a:r>
            <a:r>
              <a:rPr b="0" i="0" lang="en-GB" sz="1000" u="none" cap="none" strike="noStrike">
                <a:solidFill>
                  <a:srgbClr val="000000"/>
                </a:solidFill>
                <a:latin typeface="Arial"/>
                <a:ea typeface="Arial"/>
                <a:cs typeface="Arial"/>
                <a:sym typeface="Arial"/>
              </a:rPr>
              <a:t>-traceable space-based climate and calibration observing system to improve confidence in climate-change forecasts – a kind of ‘standards laboratory in space’.</a:t>
            </a:r>
            <a:endParaRPr/>
          </a:p>
          <a:p>
            <a:pPr indent="0" lvl="0" marL="0" marR="0" rtl="0" algn="just">
              <a:lnSpc>
                <a:spcPct val="100000"/>
              </a:lnSpc>
              <a:spcBef>
                <a:spcPts val="0"/>
              </a:spcBef>
              <a:spcAft>
                <a:spcPts val="0"/>
              </a:spcAft>
              <a:buClr>
                <a:srgbClr val="000000"/>
              </a:buClr>
              <a:buSzPts val="1000"/>
              <a:buFont typeface="Arial"/>
              <a:buNone/>
            </a:pPr>
            <a:r>
              <a:rPr b="1" i="0" lang="en-GB" sz="1000" u="none" cap="none" strike="noStrike">
                <a:solidFill>
                  <a:srgbClr val="000000"/>
                </a:solidFill>
                <a:latin typeface="Arial"/>
                <a:ea typeface="Arial"/>
                <a:cs typeface="Arial"/>
                <a:sym typeface="Arial"/>
              </a:rPr>
              <a:t>TRUTHS will also serve to calibrate other satellite sensors, such as those carried on the Copernicus missions and the emerging constellations of small satellites.</a:t>
            </a:r>
            <a:endParaRPr/>
          </a:p>
        </p:txBody>
      </p:sp>
      <p:pic>
        <p:nvPicPr>
          <p:cNvPr id="494" name="Google Shape;494;p33"/>
          <p:cNvPicPr preferRelativeResize="0"/>
          <p:nvPr/>
        </p:nvPicPr>
        <p:blipFill rotWithShape="1">
          <a:blip r:embed="rId4">
            <a:alphaModFix/>
          </a:blip>
          <a:srcRect b="0" l="0" r="0" t="0"/>
          <a:stretch/>
        </p:blipFill>
        <p:spPr>
          <a:xfrm rot="-5400000">
            <a:off x="6821081" y="324782"/>
            <a:ext cx="313998" cy="6096000"/>
          </a:xfrm>
          <a:prstGeom prst="rect">
            <a:avLst/>
          </a:prstGeom>
          <a:noFill/>
          <a:ln>
            <a:noFill/>
          </a:ln>
        </p:spPr>
      </p:pic>
      <p:sp>
        <p:nvSpPr>
          <p:cNvPr id="495" name="Google Shape;495;p33"/>
          <p:cNvSpPr txBox="1"/>
          <p:nvPr/>
        </p:nvSpPr>
        <p:spPr>
          <a:xfrm>
            <a:off x="855700" y="3918304"/>
            <a:ext cx="101171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SCR                                               CLARREO                                         LIBRA                                                   TRUTHS</a:t>
            </a:r>
            <a:endParaRPr b="0" i="0" sz="1800" u="none" cap="none" strike="noStrike">
              <a:solidFill>
                <a:srgbClr val="000000"/>
              </a:solidFill>
              <a:latin typeface="Calibri"/>
              <a:ea typeface="Calibri"/>
              <a:cs typeface="Calibri"/>
              <a:sym typeface="Calibri"/>
            </a:endParaRPr>
          </a:p>
        </p:txBody>
      </p:sp>
      <p:sp>
        <p:nvSpPr>
          <p:cNvPr id="496" name="Google Shape;496;p33"/>
          <p:cNvSpPr txBox="1"/>
          <p:nvPr/>
        </p:nvSpPr>
        <p:spPr>
          <a:xfrm>
            <a:off x="5826163" y="2636889"/>
            <a:ext cx="210455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1800"/>
              <a:buFont typeface="Arial"/>
              <a:buNone/>
            </a:pPr>
            <a:r>
              <a:rPr b="0" i="0" lang="en-GB" sz="1800" u="none" cap="none" strike="noStrike">
                <a:solidFill>
                  <a:srgbClr val="0070C0"/>
                </a:solidFill>
                <a:latin typeface="Calibri"/>
                <a:ea typeface="Calibri"/>
                <a:cs typeface="Calibri"/>
                <a:sym typeface="Calibri"/>
              </a:rPr>
              <a:t>SITSAT</a:t>
            </a:r>
            <a:endParaRPr/>
          </a:p>
          <a:p>
            <a:pPr indent="0" lvl="0" marL="0" marR="0" rtl="0" algn="ctr">
              <a:lnSpc>
                <a:spcPct val="100000"/>
              </a:lnSpc>
              <a:spcBef>
                <a:spcPts val="0"/>
              </a:spcBef>
              <a:spcAft>
                <a:spcPts val="0"/>
              </a:spcAft>
              <a:buClr>
                <a:srgbClr val="0070C0"/>
              </a:buClr>
              <a:buSzPts val="1800"/>
              <a:buFont typeface="Arial"/>
              <a:buNone/>
            </a:pPr>
            <a:r>
              <a:rPr b="0" i="0" lang="en-GB" sz="1800" u="none" cap="none" strike="noStrike">
                <a:solidFill>
                  <a:srgbClr val="0070C0"/>
                </a:solidFill>
                <a:latin typeface="Calibri"/>
                <a:ea typeface="Calibri"/>
                <a:cs typeface="Calibri"/>
                <a:sym typeface="Calibri"/>
              </a:rPr>
              <a:t>SI Traceable Satellite</a:t>
            </a:r>
            <a:endParaRPr b="0" i="0" sz="1800" u="none" cap="none" strike="noStrike">
              <a:solidFill>
                <a:srgbClr val="0070C0"/>
              </a:solidFill>
              <a:latin typeface="Calibri"/>
              <a:ea typeface="Calibri"/>
              <a:cs typeface="Calibri"/>
              <a:sym typeface="Calibri"/>
            </a:endParaRPr>
          </a:p>
        </p:txBody>
      </p:sp>
      <p:cxnSp>
        <p:nvCxnSpPr>
          <p:cNvPr id="497" name="Google Shape;497;p33"/>
          <p:cNvCxnSpPr/>
          <p:nvPr/>
        </p:nvCxnSpPr>
        <p:spPr>
          <a:xfrm flipH="1" rot="10800000">
            <a:off x="536641" y="2651125"/>
            <a:ext cx="10880122" cy="84834"/>
          </a:xfrm>
          <a:prstGeom prst="straightConnector1">
            <a:avLst/>
          </a:prstGeom>
          <a:noFill/>
          <a:ln cap="flat" cmpd="sng" w="9525">
            <a:solidFill>
              <a:srgbClr val="4A7DBA"/>
            </a:solidFill>
            <a:prstDash val="solid"/>
            <a:round/>
            <a:headEnd len="sm" w="sm" type="none"/>
            <a:tailEnd len="med" w="med" type="triangle"/>
          </a:ln>
        </p:spPr>
      </p:cxnSp>
      <p:sp>
        <p:nvSpPr>
          <p:cNvPr id="498" name="Google Shape;498;p33"/>
          <p:cNvSpPr txBox="1"/>
          <p:nvPr/>
        </p:nvSpPr>
        <p:spPr>
          <a:xfrm>
            <a:off x="3517728" y="2239298"/>
            <a:ext cx="598535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1800"/>
              <a:buFont typeface="Arial"/>
              <a:buNone/>
            </a:pPr>
            <a:r>
              <a:rPr b="1" i="1" lang="en-GB" sz="1800" u="sng" cap="none" strike="noStrike">
                <a:solidFill>
                  <a:srgbClr val="0070C0"/>
                </a:solidFill>
                <a:latin typeface="Arial"/>
                <a:ea typeface="Arial"/>
                <a:cs typeface="Arial"/>
                <a:sym typeface="Arial"/>
              </a:rPr>
              <a:t>Toward Fiducial Reference Measurement from Space</a:t>
            </a:r>
            <a:endParaRPr b="1" i="1" sz="1800" u="sng" cap="none" strike="noStrike">
              <a:solidFill>
                <a:srgbClr val="0070C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Communication</a:t>
            </a:r>
            <a:endParaRPr/>
          </a:p>
        </p:txBody>
      </p:sp>
      <p:sp>
        <p:nvSpPr>
          <p:cNvPr id="504" name="Google Shape;504;p34"/>
          <p:cNvSpPr/>
          <p:nvPr/>
        </p:nvSpPr>
        <p:spPr>
          <a:xfrm>
            <a:off x="351588" y="1429772"/>
            <a:ext cx="5674457"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The </a:t>
            </a:r>
            <a:r>
              <a:rPr b="1" i="0" lang="en-GB" sz="1800" u="sng" cap="none" strike="noStrike">
                <a:solidFill>
                  <a:srgbClr val="000000"/>
                </a:solidFill>
                <a:latin typeface="Arial"/>
                <a:ea typeface="Arial"/>
                <a:cs typeface="Arial"/>
                <a:sym typeface="Arial"/>
              </a:rPr>
              <a:t>CEOS Cal/Val portal </a:t>
            </a:r>
            <a:r>
              <a:rPr b="0" i="0" lang="en-GB" sz="1800" u="none" cap="none" strike="noStrike">
                <a:solidFill>
                  <a:srgbClr val="000000"/>
                </a:solidFill>
                <a:latin typeface="Arial"/>
                <a:ea typeface="Arial"/>
                <a:cs typeface="Arial"/>
                <a:sym typeface="Arial"/>
              </a:rPr>
              <a:t>serves as the main forum for exchange and information sharing for the CEOS Working Group on Calibration and Validation. </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 It provides access to agreed upon good practices and Cal/Val protocols to the wider Earth Observation Community. It provides users with connections to reference data and networks and is a source for reliable, up- to-date and user-friendly information for Cal/Val tasks. </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 The Portal facilitate data </a:t>
            </a:r>
            <a:r>
              <a:rPr b="1" i="0" lang="en-GB" sz="1800" u="sng" cap="none" strike="noStrike">
                <a:solidFill>
                  <a:srgbClr val="000000"/>
                </a:solidFill>
                <a:latin typeface="Arial"/>
                <a:ea typeface="Arial"/>
                <a:cs typeface="Arial"/>
                <a:sym typeface="Arial"/>
              </a:rPr>
              <a:t>interoperability</a:t>
            </a:r>
            <a:r>
              <a:rPr b="0" i="0" lang="en-GB" sz="1800" u="none" cap="none" strike="noStrike">
                <a:solidFill>
                  <a:srgbClr val="000000"/>
                </a:solidFill>
                <a:latin typeface="Arial"/>
                <a:ea typeface="Arial"/>
                <a:cs typeface="Arial"/>
                <a:sym typeface="Arial"/>
              </a:rPr>
              <a:t> and performance assessment through an operational CEOS coordinated and internationally harmonized Cal/Val infrastructure consistent with QA4EO principles. </a:t>
            </a:r>
            <a:endParaRPr/>
          </a:p>
        </p:txBody>
      </p:sp>
      <p:pic>
        <p:nvPicPr>
          <p:cNvPr id="505" name="Google Shape;505;p34"/>
          <p:cNvPicPr preferRelativeResize="0"/>
          <p:nvPr/>
        </p:nvPicPr>
        <p:blipFill rotWithShape="1">
          <a:blip r:embed="rId3">
            <a:alphaModFix/>
          </a:blip>
          <a:srcRect b="0" l="0" r="0" t="0"/>
          <a:stretch/>
        </p:blipFill>
        <p:spPr>
          <a:xfrm>
            <a:off x="6649386" y="1429772"/>
            <a:ext cx="5191519" cy="45962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35"/>
          <p:cNvPicPr preferRelativeResize="0"/>
          <p:nvPr>
            <p:ph idx="1" type="body"/>
          </p:nvPr>
        </p:nvPicPr>
        <p:blipFill rotWithShape="1">
          <a:blip r:embed="rId3">
            <a:alphaModFix/>
          </a:blip>
          <a:srcRect b="0" l="0" r="0" t="0"/>
          <a:stretch/>
        </p:blipFill>
        <p:spPr>
          <a:xfrm>
            <a:off x="1676401" y="1371601"/>
            <a:ext cx="8085709" cy="4525963"/>
          </a:xfrm>
          <a:prstGeom prst="rect">
            <a:avLst/>
          </a:prstGeom>
          <a:noFill/>
          <a:ln>
            <a:noFill/>
          </a:ln>
        </p:spPr>
      </p:pic>
      <p:sp>
        <p:nvSpPr>
          <p:cNvPr id="511" name="Google Shape;511;p3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a:t>‹#›</a:t>
            </a:fld>
            <a:endParaRPr/>
          </a:p>
        </p:txBody>
      </p:sp>
      <p:pic>
        <p:nvPicPr>
          <p:cNvPr id="512" name="Google Shape;512;p35"/>
          <p:cNvPicPr preferRelativeResize="0"/>
          <p:nvPr/>
        </p:nvPicPr>
        <p:blipFill rotWithShape="1">
          <a:blip r:embed="rId4">
            <a:alphaModFix/>
          </a:blip>
          <a:srcRect b="0" l="0" r="0" t="0"/>
          <a:stretch/>
        </p:blipFill>
        <p:spPr>
          <a:xfrm>
            <a:off x="1967607" y="1558231"/>
            <a:ext cx="8230616" cy="4568726"/>
          </a:xfrm>
          <a:prstGeom prst="rect">
            <a:avLst/>
          </a:prstGeom>
          <a:noFill/>
          <a:ln>
            <a:noFill/>
          </a:ln>
        </p:spPr>
      </p:pic>
      <p:pic>
        <p:nvPicPr>
          <p:cNvPr id="513" name="Google Shape;513;p35"/>
          <p:cNvPicPr preferRelativeResize="0"/>
          <p:nvPr/>
        </p:nvPicPr>
        <p:blipFill rotWithShape="1">
          <a:blip r:embed="rId5">
            <a:alphaModFix/>
          </a:blip>
          <a:srcRect b="0" l="0" r="0" t="0"/>
          <a:stretch/>
        </p:blipFill>
        <p:spPr>
          <a:xfrm>
            <a:off x="1644682" y="1439361"/>
            <a:ext cx="9001125" cy="4705350"/>
          </a:xfrm>
          <a:prstGeom prst="rect">
            <a:avLst/>
          </a:prstGeom>
          <a:noFill/>
          <a:ln>
            <a:noFill/>
          </a:ln>
        </p:spPr>
      </p:pic>
      <p:pic>
        <p:nvPicPr>
          <p:cNvPr id="514" name="Google Shape;514;p35"/>
          <p:cNvPicPr preferRelativeResize="0"/>
          <p:nvPr/>
        </p:nvPicPr>
        <p:blipFill rotWithShape="1">
          <a:blip r:embed="rId6">
            <a:alphaModFix/>
          </a:blip>
          <a:srcRect b="0" l="0" r="0" t="0"/>
          <a:stretch/>
        </p:blipFill>
        <p:spPr>
          <a:xfrm>
            <a:off x="1676400" y="1363993"/>
            <a:ext cx="9010650" cy="4914900"/>
          </a:xfrm>
          <a:prstGeom prst="rect">
            <a:avLst/>
          </a:prstGeom>
          <a:noFill/>
          <a:ln>
            <a:noFill/>
          </a:ln>
        </p:spPr>
      </p:pic>
      <p:pic>
        <p:nvPicPr>
          <p:cNvPr id="515" name="Google Shape;515;p35"/>
          <p:cNvPicPr preferRelativeResize="0"/>
          <p:nvPr/>
        </p:nvPicPr>
        <p:blipFill rotWithShape="1">
          <a:blip r:embed="rId7">
            <a:alphaModFix/>
          </a:blip>
          <a:srcRect b="0" l="0" r="0" t="0"/>
          <a:stretch/>
        </p:blipFill>
        <p:spPr>
          <a:xfrm>
            <a:off x="1522429" y="1270844"/>
            <a:ext cx="9134475" cy="5143500"/>
          </a:xfrm>
          <a:prstGeom prst="rect">
            <a:avLst/>
          </a:prstGeom>
          <a:noFill/>
          <a:ln>
            <a:noFill/>
          </a:ln>
        </p:spPr>
      </p:pic>
      <p:pic>
        <p:nvPicPr>
          <p:cNvPr id="516" name="Google Shape;516;p35"/>
          <p:cNvPicPr preferRelativeResize="0"/>
          <p:nvPr/>
        </p:nvPicPr>
        <p:blipFill rotWithShape="1">
          <a:blip r:embed="rId8">
            <a:alphaModFix/>
          </a:blip>
          <a:srcRect b="0" l="0" r="0" t="0"/>
          <a:stretch/>
        </p:blipFill>
        <p:spPr>
          <a:xfrm>
            <a:off x="1538288" y="1042988"/>
            <a:ext cx="9115425" cy="4772025"/>
          </a:xfrm>
          <a:prstGeom prst="rect">
            <a:avLst/>
          </a:prstGeom>
          <a:noFill/>
          <a:ln>
            <a:noFill/>
          </a:ln>
        </p:spPr>
      </p:pic>
      <p:pic>
        <p:nvPicPr>
          <p:cNvPr id="517" name="Google Shape;517;p35"/>
          <p:cNvPicPr preferRelativeResize="0"/>
          <p:nvPr/>
        </p:nvPicPr>
        <p:blipFill rotWithShape="1">
          <a:blip r:embed="rId9">
            <a:alphaModFix/>
          </a:blip>
          <a:srcRect b="0" l="0" r="0" t="0"/>
          <a:stretch/>
        </p:blipFill>
        <p:spPr>
          <a:xfrm>
            <a:off x="1551003" y="1065968"/>
            <a:ext cx="9077325" cy="4772025"/>
          </a:xfrm>
          <a:prstGeom prst="rect">
            <a:avLst/>
          </a:prstGeom>
          <a:noFill/>
          <a:ln>
            <a:noFill/>
          </a:ln>
        </p:spPr>
      </p:pic>
      <p:pic>
        <p:nvPicPr>
          <p:cNvPr id="518" name="Google Shape;518;p35"/>
          <p:cNvPicPr preferRelativeResize="0"/>
          <p:nvPr/>
        </p:nvPicPr>
        <p:blipFill rotWithShape="1">
          <a:blip r:embed="rId10">
            <a:alphaModFix/>
          </a:blip>
          <a:srcRect b="0" l="0" r="0" t="0"/>
          <a:stretch/>
        </p:blipFill>
        <p:spPr>
          <a:xfrm>
            <a:off x="1753304" y="-32330"/>
            <a:ext cx="9638611" cy="11827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0"/>
                                        </p:tgtEl>
                                        <p:attrNameLst>
                                          <p:attrName>style.visibility</p:attrName>
                                        </p:attrNameLst>
                                      </p:cBhvr>
                                      <p:to>
                                        <p:strVal val="visible"/>
                                      </p:to>
                                    </p:set>
                                    <p:anim calcmode="lin" valueType="num">
                                      <p:cBhvr additive="base">
                                        <p:cTn dur="500"/>
                                        <p:tgtEl>
                                          <p:spTgt spid="510"/>
                                        </p:tgtEl>
                                        <p:attrNameLst>
                                          <p:attrName>ppt_w</p:attrName>
                                        </p:attrNameLst>
                                      </p:cBhvr>
                                      <p:tavLst>
                                        <p:tav fmla="" tm="0">
                                          <p:val>
                                            <p:strVal val="0"/>
                                          </p:val>
                                        </p:tav>
                                        <p:tav fmla="" tm="100000">
                                          <p:val>
                                            <p:strVal val="#ppt_w"/>
                                          </p:val>
                                        </p:tav>
                                      </p:tavLst>
                                    </p:anim>
                                    <p:anim calcmode="lin" valueType="num">
                                      <p:cBhvr additive="base">
                                        <p:cTn dur="500"/>
                                        <p:tgtEl>
                                          <p:spTgt spid="5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2"/>
                                        </p:tgtEl>
                                        <p:attrNameLst>
                                          <p:attrName>style.visibility</p:attrName>
                                        </p:attrNameLst>
                                      </p:cBhvr>
                                      <p:to>
                                        <p:strVal val="visible"/>
                                      </p:to>
                                    </p:set>
                                    <p:anim calcmode="lin" valueType="num">
                                      <p:cBhvr additive="base">
                                        <p:cTn dur="500"/>
                                        <p:tgtEl>
                                          <p:spTgt spid="512"/>
                                        </p:tgtEl>
                                        <p:attrNameLst>
                                          <p:attrName>ppt_w</p:attrName>
                                        </p:attrNameLst>
                                      </p:cBhvr>
                                      <p:tavLst>
                                        <p:tav fmla="" tm="0">
                                          <p:val>
                                            <p:strVal val="0"/>
                                          </p:val>
                                        </p:tav>
                                        <p:tav fmla="" tm="100000">
                                          <p:val>
                                            <p:strVal val="#ppt_w"/>
                                          </p:val>
                                        </p:tav>
                                      </p:tavLst>
                                    </p:anim>
                                    <p:anim calcmode="lin" valueType="num">
                                      <p:cBhvr additive="base">
                                        <p:cTn dur="500"/>
                                        <p:tgtEl>
                                          <p:spTgt spid="51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3"/>
                                        </p:tgtEl>
                                        <p:attrNameLst>
                                          <p:attrName>style.visibility</p:attrName>
                                        </p:attrNameLst>
                                      </p:cBhvr>
                                      <p:to>
                                        <p:strVal val="visible"/>
                                      </p:to>
                                    </p:set>
                                    <p:anim calcmode="lin" valueType="num">
                                      <p:cBhvr additive="base">
                                        <p:cTn dur="500"/>
                                        <p:tgtEl>
                                          <p:spTgt spid="513"/>
                                        </p:tgtEl>
                                        <p:attrNameLst>
                                          <p:attrName>ppt_w</p:attrName>
                                        </p:attrNameLst>
                                      </p:cBhvr>
                                      <p:tavLst>
                                        <p:tav fmla="" tm="0">
                                          <p:val>
                                            <p:strVal val="0"/>
                                          </p:val>
                                        </p:tav>
                                        <p:tav fmla="" tm="100000">
                                          <p:val>
                                            <p:strVal val="#ppt_w"/>
                                          </p:val>
                                        </p:tav>
                                      </p:tavLst>
                                    </p:anim>
                                    <p:anim calcmode="lin" valueType="num">
                                      <p:cBhvr additive="base">
                                        <p:cTn dur="500"/>
                                        <p:tgtEl>
                                          <p:spTgt spid="51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500"/>
                                        <p:tgtEl>
                                          <p:spTgt spid="514"/>
                                        </p:tgtEl>
                                        <p:attrNameLst>
                                          <p:attrName>ppt_w</p:attrName>
                                        </p:attrNameLst>
                                      </p:cBhvr>
                                      <p:tavLst>
                                        <p:tav fmla="" tm="0">
                                          <p:val>
                                            <p:strVal val="0"/>
                                          </p:val>
                                        </p:tav>
                                        <p:tav fmla="" tm="100000">
                                          <p:val>
                                            <p:strVal val="#ppt_w"/>
                                          </p:val>
                                        </p:tav>
                                      </p:tavLst>
                                    </p:anim>
                                    <p:anim calcmode="lin" valueType="num">
                                      <p:cBhvr additive="base">
                                        <p:cTn dur="500"/>
                                        <p:tgtEl>
                                          <p:spTgt spid="51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5"/>
                                        </p:tgtEl>
                                        <p:attrNameLst>
                                          <p:attrName>style.visibility</p:attrName>
                                        </p:attrNameLst>
                                      </p:cBhvr>
                                      <p:to>
                                        <p:strVal val="visible"/>
                                      </p:to>
                                    </p:set>
                                    <p:anim calcmode="lin" valueType="num">
                                      <p:cBhvr additive="base">
                                        <p:cTn dur="500"/>
                                        <p:tgtEl>
                                          <p:spTgt spid="515"/>
                                        </p:tgtEl>
                                        <p:attrNameLst>
                                          <p:attrName>ppt_w</p:attrName>
                                        </p:attrNameLst>
                                      </p:cBhvr>
                                      <p:tavLst>
                                        <p:tav fmla="" tm="0">
                                          <p:val>
                                            <p:strVal val="0"/>
                                          </p:val>
                                        </p:tav>
                                        <p:tav fmla="" tm="100000">
                                          <p:val>
                                            <p:strVal val="#ppt_w"/>
                                          </p:val>
                                        </p:tav>
                                      </p:tavLst>
                                    </p:anim>
                                    <p:anim calcmode="lin" valueType="num">
                                      <p:cBhvr additive="base">
                                        <p:cTn dur="500"/>
                                        <p:tgtEl>
                                          <p:spTgt spid="51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6"/>
                                        </p:tgtEl>
                                        <p:attrNameLst>
                                          <p:attrName>style.visibility</p:attrName>
                                        </p:attrNameLst>
                                      </p:cBhvr>
                                      <p:to>
                                        <p:strVal val="visible"/>
                                      </p:to>
                                    </p:set>
                                    <p:anim calcmode="lin" valueType="num">
                                      <p:cBhvr additive="base">
                                        <p:cTn dur="500"/>
                                        <p:tgtEl>
                                          <p:spTgt spid="516"/>
                                        </p:tgtEl>
                                        <p:attrNameLst>
                                          <p:attrName>ppt_w</p:attrName>
                                        </p:attrNameLst>
                                      </p:cBhvr>
                                      <p:tavLst>
                                        <p:tav fmla="" tm="0">
                                          <p:val>
                                            <p:strVal val="0"/>
                                          </p:val>
                                        </p:tav>
                                        <p:tav fmla="" tm="100000">
                                          <p:val>
                                            <p:strVal val="#ppt_w"/>
                                          </p:val>
                                        </p:tav>
                                      </p:tavLst>
                                    </p:anim>
                                    <p:anim calcmode="lin" valueType="num">
                                      <p:cBhvr additive="base">
                                        <p:cTn dur="500"/>
                                        <p:tgtEl>
                                          <p:spTgt spid="51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7"/>
                                        </p:tgtEl>
                                        <p:attrNameLst>
                                          <p:attrName>style.visibility</p:attrName>
                                        </p:attrNameLst>
                                      </p:cBhvr>
                                      <p:to>
                                        <p:strVal val="visible"/>
                                      </p:to>
                                    </p:set>
                                    <p:anim calcmode="lin" valueType="num">
                                      <p:cBhvr additive="base">
                                        <p:cTn dur="500"/>
                                        <p:tgtEl>
                                          <p:spTgt spid="517"/>
                                        </p:tgtEl>
                                        <p:attrNameLst>
                                          <p:attrName>ppt_w</p:attrName>
                                        </p:attrNameLst>
                                      </p:cBhvr>
                                      <p:tavLst>
                                        <p:tav fmla="" tm="0">
                                          <p:val>
                                            <p:strVal val="0"/>
                                          </p:val>
                                        </p:tav>
                                        <p:tav fmla="" tm="100000">
                                          <p:val>
                                            <p:strVal val="#ppt_w"/>
                                          </p:val>
                                        </p:tav>
                                      </p:tavLst>
                                    </p:anim>
                                    <p:anim calcmode="lin" valueType="num">
                                      <p:cBhvr additive="base">
                                        <p:cTn dur="500"/>
                                        <p:tgtEl>
                                          <p:spTgt spid="51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3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Conclusion</a:t>
            </a:r>
            <a:endParaRPr/>
          </a:p>
        </p:txBody>
      </p:sp>
      <p:sp>
        <p:nvSpPr>
          <p:cNvPr id="524" name="Google Shape;524;p36"/>
          <p:cNvSpPr txBox="1"/>
          <p:nvPr/>
        </p:nvSpPr>
        <p:spPr>
          <a:xfrm>
            <a:off x="176048" y="1068333"/>
            <a:ext cx="6350744" cy="5088194"/>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Noto Sans Symbols"/>
              <a:buNone/>
            </a:pPr>
            <a:r>
              <a:rPr b="1" i="0" lang="en-GB" sz="2000" u="sng" cap="none" strike="noStrike">
                <a:solidFill>
                  <a:srgbClr val="0070C0"/>
                </a:solidFill>
                <a:latin typeface="Arial"/>
                <a:ea typeface="Arial"/>
                <a:cs typeface="Arial"/>
                <a:sym typeface="Arial"/>
              </a:rPr>
              <a:t>WGCV supports Newspace: </a:t>
            </a:r>
            <a:endParaRPr/>
          </a:p>
          <a:p>
            <a:pPr indent="0" lvl="0" marL="57150" marR="0" rtl="0" algn="l">
              <a:lnSpc>
                <a:spcPct val="90000"/>
              </a:lnSpc>
              <a:spcBef>
                <a:spcPts val="1000"/>
              </a:spcBef>
              <a:spcAft>
                <a:spcPts val="0"/>
              </a:spcAft>
              <a:buClr>
                <a:schemeClr val="dk1"/>
              </a:buClr>
              <a:buSzPts val="2800"/>
              <a:buFont typeface="Noto Sans Symbols"/>
              <a:buNone/>
            </a:pPr>
            <a:r>
              <a:t/>
            </a:r>
            <a:endParaRPr b="1" i="0" sz="1800" u="none" cap="none" strike="noStrike">
              <a:solidFill>
                <a:srgbClr val="11151A"/>
              </a:solidFill>
              <a:latin typeface="Arial"/>
              <a:ea typeface="Arial"/>
              <a:cs typeface="Arial"/>
              <a:sym typeface="Arial"/>
            </a:endParaRPr>
          </a:p>
          <a:p>
            <a:pPr indent="0" lvl="0" marL="57150" marR="0" rtl="0" algn="l">
              <a:lnSpc>
                <a:spcPct val="90000"/>
              </a:lnSpc>
              <a:spcBef>
                <a:spcPts val="1000"/>
              </a:spcBef>
              <a:spcAft>
                <a:spcPts val="0"/>
              </a:spcAft>
              <a:buClr>
                <a:schemeClr val="dk1"/>
              </a:buClr>
              <a:buSzPts val="2800"/>
              <a:buFont typeface="Noto Sans Symbols"/>
              <a:buNone/>
            </a:pPr>
            <a:r>
              <a:rPr b="1" i="0" lang="en-GB" sz="1800" u="none" cap="none" strike="noStrike">
                <a:solidFill>
                  <a:srgbClr val="11151A"/>
                </a:solidFill>
                <a:latin typeface="Arial"/>
                <a:ea typeface="Arial"/>
                <a:cs typeface="Arial"/>
                <a:sym typeface="Arial"/>
              </a:rPr>
              <a:t>WGCV provides </a:t>
            </a:r>
            <a:endParaRPr/>
          </a:p>
          <a:p>
            <a:pPr indent="-355600" lvl="2" marL="1371600" marR="0" rtl="0" algn="l">
              <a:lnSpc>
                <a:spcPct val="90000"/>
              </a:lnSpc>
              <a:spcBef>
                <a:spcPts val="500"/>
              </a:spcBef>
              <a:spcAft>
                <a:spcPts val="0"/>
              </a:spcAft>
              <a:buClr>
                <a:schemeClr val="dk1"/>
              </a:buClr>
              <a:buSzPts val="2000"/>
              <a:buFont typeface="Courier New"/>
              <a:buChar char="o"/>
            </a:pPr>
            <a:r>
              <a:rPr b="1" i="0" lang="en-GB" sz="1800" u="none" cap="none" strike="noStrike">
                <a:solidFill>
                  <a:srgbClr val="11151A"/>
                </a:solidFill>
                <a:latin typeface="Arial"/>
                <a:ea typeface="Arial"/>
                <a:cs typeface="Arial"/>
                <a:sym typeface="Arial"/>
              </a:rPr>
              <a:t>References</a:t>
            </a:r>
            <a:endParaRPr/>
          </a:p>
          <a:p>
            <a:pPr indent="-355600" lvl="2" marL="1371600" marR="0" rtl="0" algn="l">
              <a:lnSpc>
                <a:spcPct val="90000"/>
              </a:lnSpc>
              <a:spcBef>
                <a:spcPts val="500"/>
              </a:spcBef>
              <a:spcAft>
                <a:spcPts val="0"/>
              </a:spcAft>
              <a:buClr>
                <a:schemeClr val="dk1"/>
              </a:buClr>
              <a:buSzPts val="2000"/>
              <a:buFont typeface="Courier New"/>
              <a:buChar char="o"/>
            </a:pPr>
            <a:r>
              <a:rPr b="1" i="0" lang="en-GB" sz="1800" u="none" cap="none" strike="noStrike">
                <a:solidFill>
                  <a:srgbClr val="11151A"/>
                </a:solidFill>
                <a:latin typeface="Arial"/>
                <a:ea typeface="Arial"/>
                <a:cs typeface="Arial"/>
                <a:sym typeface="Arial"/>
              </a:rPr>
              <a:t>Methods/Best practice</a:t>
            </a:r>
            <a:endParaRPr/>
          </a:p>
          <a:p>
            <a:pPr indent="-355600" lvl="2" marL="1371600" marR="0" rtl="0" algn="l">
              <a:lnSpc>
                <a:spcPct val="90000"/>
              </a:lnSpc>
              <a:spcBef>
                <a:spcPts val="500"/>
              </a:spcBef>
              <a:spcAft>
                <a:spcPts val="0"/>
              </a:spcAft>
              <a:buClr>
                <a:schemeClr val="dk1"/>
              </a:buClr>
              <a:buSzPts val="2000"/>
              <a:buFont typeface="Courier New"/>
              <a:buChar char="o"/>
            </a:pPr>
            <a:r>
              <a:rPr b="1" i="0" lang="en-GB" sz="1800" u="none" cap="none" strike="noStrike">
                <a:solidFill>
                  <a:srgbClr val="11151A"/>
                </a:solidFill>
                <a:latin typeface="Arial"/>
                <a:ea typeface="Arial"/>
                <a:cs typeface="Arial"/>
                <a:sym typeface="Arial"/>
              </a:rPr>
              <a:t>Tools</a:t>
            </a:r>
            <a:endParaRPr/>
          </a:p>
          <a:p>
            <a:pPr indent="-355600" lvl="2" marL="1371600" marR="0" rtl="0" algn="l">
              <a:lnSpc>
                <a:spcPct val="90000"/>
              </a:lnSpc>
              <a:spcBef>
                <a:spcPts val="500"/>
              </a:spcBef>
              <a:spcAft>
                <a:spcPts val="0"/>
              </a:spcAft>
              <a:buClr>
                <a:schemeClr val="dk1"/>
              </a:buClr>
              <a:buSzPts val="2000"/>
              <a:buFont typeface="Courier New"/>
              <a:buChar char="o"/>
            </a:pPr>
            <a:r>
              <a:rPr b="1" i="0" lang="en-GB" sz="1800" u="none" cap="none" strike="noStrike">
                <a:solidFill>
                  <a:srgbClr val="11151A"/>
                </a:solidFill>
                <a:latin typeface="Arial"/>
                <a:ea typeface="Arial"/>
                <a:cs typeface="Arial"/>
                <a:sym typeface="Arial"/>
              </a:rPr>
              <a:t>Expertise</a:t>
            </a:r>
            <a:endParaRPr/>
          </a:p>
          <a:p>
            <a:pPr indent="-228600" lvl="2" marL="1371600" marR="0" rtl="0" algn="l">
              <a:lnSpc>
                <a:spcPct val="90000"/>
              </a:lnSpc>
              <a:spcBef>
                <a:spcPts val="500"/>
              </a:spcBef>
              <a:spcAft>
                <a:spcPts val="0"/>
              </a:spcAft>
              <a:buClr>
                <a:schemeClr val="dk1"/>
              </a:buClr>
              <a:buSzPts val="2000"/>
              <a:buFont typeface="Courier New"/>
              <a:buNone/>
            </a:pPr>
            <a:r>
              <a:t/>
            </a:r>
            <a:endParaRPr b="1" i="0" sz="1800" u="none" cap="none" strike="noStrike">
              <a:solidFill>
                <a:srgbClr val="11151A"/>
              </a:solidFill>
              <a:latin typeface="Arial"/>
              <a:ea typeface="Arial"/>
              <a:cs typeface="Arial"/>
              <a:sym typeface="Arial"/>
            </a:endParaRPr>
          </a:p>
          <a:p>
            <a:pPr indent="0" lvl="0" marL="88900" marR="0" rtl="0" algn="l">
              <a:lnSpc>
                <a:spcPct val="90000"/>
              </a:lnSpc>
              <a:spcBef>
                <a:spcPts val="1000"/>
              </a:spcBef>
              <a:spcAft>
                <a:spcPts val="0"/>
              </a:spcAft>
              <a:buClr>
                <a:schemeClr val="dk1"/>
              </a:buClr>
              <a:buSzPts val="2800"/>
              <a:buFont typeface="Noto Sans Symbols"/>
              <a:buNone/>
            </a:pPr>
            <a:r>
              <a:rPr b="1" i="0" lang="en-GB" sz="1800" u="none" cap="none" strike="noStrike">
                <a:solidFill>
                  <a:srgbClr val="11151A"/>
                </a:solidFill>
                <a:latin typeface="Arial"/>
                <a:ea typeface="Arial"/>
                <a:cs typeface="Arial"/>
                <a:sym typeface="Arial"/>
              </a:rPr>
              <a:t>WGCV instrumental to “implement” QA4EO following Metrology Principles</a:t>
            </a:r>
            <a:endParaRPr/>
          </a:p>
          <a:p>
            <a:pPr indent="0" lvl="1" marL="457200" marR="0" rtl="0" algn="l">
              <a:lnSpc>
                <a:spcPct val="90000"/>
              </a:lnSpc>
              <a:spcBef>
                <a:spcPts val="500"/>
              </a:spcBef>
              <a:spcAft>
                <a:spcPts val="0"/>
              </a:spcAft>
              <a:buClr>
                <a:schemeClr val="dk1"/>
              </a:buClr>
              <a:buSzPts val="2400"/>
              <a:buFont typeface="Noto Sans Symbols"/>
              <a:buNone/>
            </a:pPr>
            <a:r>
              <a:rPr b="1" i="0" lang="en-GB" sz="1600" u="none" cap="none" strike="noStrike">
                <a:solidFill>
                  <a:srgbClr val="11151A"/>
                </a:solidFill>
                <a:latin typeface="Arial"/>
                <a:ea typeface="Arial"/>
                <a:cs typeface="Arial"/>
                <a:sym typeface="Arial"/>
              </a:rPr>
              <a:t>🡪 Facilitate harmonization and interoperability </a:t>
            </a:r>
            <a:endParaRPr b="1" i="0" sz="1600" u="none" cap="none" strike="noStrike">
              <a:solidFill>
                <a:srgbClr val="11151A"/>
              </a:solidFill>
              <a:latin typeface="Arial"/>
              <a:ea typeface="Arial"/>
              <a:cs typeface="Arial"/>
              <a:sym typeface="Arial"/>
            </a:endParaRPr>
          </a:p>
          <a:p>
            <a:pPr indent="-228600" lvl="0" marL="457200" marR="0" rtl="0" algn="l">
              <a:lnSpc>
                <a:spcPct val="90000"/>
              </a:lnSpc>
              <a:spcBef>
                <a:spcPts val="1000"/>
              </a:spcBef>
              <a:spcAft>
                <a:spcPts val="0"/>
              </a:spcAft>
              <a:buClr>
                <a:schemeClr val="dk1"/>
              </a:buClr>
              <a:buSzPts val="2800"/>
              <a:buFont typeface="Noto Sans Symbols"/>
              <a:buNone/>
            </a:pPr>
            <a:r>
              <a:t/>
            </a:r>
            <a:endParaRPr b="1" i="0" sz="1800" u="none" cap="none" strike="noStrike">
              <a:solidFill>
                <a:srgbClr val="11151A"/>
              </a:solidFill>
              <a:latin typeface="Arial"/>
              <a:ea typeface="Arial"/>
              <a:cs typeface="Arial"/>
              <a:sym typeface="Arial"/>
            </a:endParaRPr>
          </a:p>
          <a:p>
            <a:pPr indent="0" lvl="0" marL="88900" marR="0" rtl="0" algn="l">
              <a:lnSpc>
                <a:spcPct val="90000"/>
              </a:lnSpc>
              <a:spcBef>
                <a:spcPts val="1000"/>
              </a:spcBef>
              <a:spcAft>
                <a:spcPts val="0"/>
              </a:spcAft>
              <a:buClr>
                <a:schemeClr val="dk1"/>
              </a:buClr>
              <a:buSzPts val="2800"/>
              <a:buFont typeface="Noto Sans Symbols"/>
              <a:buNone/>
            </a:pPr>
            <a:r>
              <a:rPr b="1" i="0" lang="en-GB" sz="1800" u="none" cap="none" strike="noStrike">
                <a:solidFill>
                  <a:srgbClr val="11151A"/>
                </a:solidFill>
                <a:latin typeface="Arial"/>
                <a:ea typeface="Arial"/>
                <a:cs typeface="Arial"/>
                <a:sym typeface="Arial"/>
              </a:rPr>
              <a:t>Communication/interaction/exchanges are   fundamental </a:t>
            </a:r>
            <a:endParaRPr/>
          </a:p>
          <a:p>
            <a:pPr indent="-381000" lvl="1" marL="914400" marR="0" rtl="0" algn="l">
              <a:lnSpc>
                <a:spcPct val="90000"/>
              </a:lnSpc>
              <a:spcBef>
                <a:spcPts val="500"/>
              </a:spcBef>
              <a:spcAft>
                <a:spcPts val="0"/>
              </a:spcAft>
              <a:buClr>
                <a:schemeClr val="dk1"/>
              </a:buClr>
              <a:buSzPts val="2400"/>
              <a:buFont typeface="Noto Sans Symbols"/>
              <a:buChar char="▪"/>
            </a:pPr>
            <a:r>
              <a:rPr b="1" i="0" lang="en-GB" sz="1800" u="none" cap="none" strike="noStrike">
                <a:solidFill>
                  <a:srgbClr val="11151A"/>
                </a:solidFill>
                <a:latin typeface="Arial"/>
                <a:ea typeface="Arial"/>
                <a:cs typeface="Arial"/>
                <a:sym typeface="Arial"/>
              </a:rPr>
              <a:t>within WGCV, within CEOS, with GSICS</a:t>
            </a:r>
            <a:endParaRPr/>
          </a:p>
          <a:p>
            <a:pPr indent="-381000" lvl="1" marL="914400" marR="0" rtl="0" algn="l">
              <a:lnSpc>
                <a:spcPct val="90000"/>
              </a:lnSpc>
              <a:spcBef>
                <a:spcPts val="500"/>
              </a:spcBef>
              <a:spcAft>
                <a:spcPts val="0"/>
              </a:spcAft>
              <a:buClr>
                <a:schemeClr val="dk1"/>
              </a:buClr>
              <a:buSzPts val="2400"/>
              <a:buFont typeface="Noto Sans Symbols"/>
              <a:buChar char="▪"/>
            </a:pPr>
            <a:r>
              <a:rPr b="1" i="0" lang="en-GB" sz="1800" u="none" cap="none" strike="noStrike">
                <a:solidFill>
                  <a:srgbClr val="11151A"/>
                </a:solidFill>
                <a:latin typeface="Arial"/>
                <a:ea typeface="Arial"/>
                <a:cs typeface="Arial"/>
                <a:sym typeface="Arial"/>
              </a:rPr>
              <a:t>With Commercial sectors </a:t>
            </a:r>
            <a:endParaRPr/>
          </a:p>
        </p:txBody>
      </p:sp>
      <p:pic>
        <p:nvPicPr>
          <p:cNvPr id="525" name="Google Shape;525;p36"/>
          <p:cNvPicPr preferRelativeResize="0"/>
          <p:nvPr/>
        </p:nvPicPr>
        <p:blipFill rotWithShape="1">
          <a:blip r:embed="rId3">
            <a:alphaModFix/>
          </a:blip>
          <a:srcRect b="0" l="0" r="0" t="0"/>
          <a:stretch/>
        </p:blipFill>
        <p:spPr>
          <a:xfrm>
            <a:off x="6540706" y="1207958"/>
            <a:ext cx="5031699" cy="2647950"/>
          </a:xfrm>
          <a:prstGeom prst="rect">
            <a:avLst/>
          </a:prstGeom>
          <a:noFill/>
          <a:ln cap="flat" cmpd="sng" w="19050">
            <a:solidFill>
              <a:srgbClr val="4F81BD"/>
            </a:solidFill>
            <a:prstDash val="solid"/>
            <a:round/>
            <a:headEnd len="sm" w="sm" type="none"/>
            <a:tailEnd len="sm" w="sm" type="none"/>
          </a:ln>
        </p:spPr>
      </p:pic>
      <p:pic>
        <p:nvPicPr>
          <p:cNvPr id="526" name="Google Shape;526;p36"/>
          <p:cNvPicPr preferRelativeResize="0"/>
          <p:nvPr/>
        </p:nvPicPr>
        <p:blipFill rotWithShape="1">
          <a:blip r:embed="rId4">
            <a:alphaModFix/>
          </a:blip>
          <a:srcRect b="0" l="0" r="0" t="0"/>
          <a:stretch/>
        </p:blipFill>
        <p:spPr>
          <a:xfrm>
            <a:off x="6526792" y="3975866"/>
            <a:ext cx="5048528" cy="2549884"/>
          </a:xfrm>
          <a:prstGeom prst="rect">
            <a:avLst/>
          </a:prstGeom>
          <a:noFill/>
          <a:ln cap="flat" cmpd="sng" w="22225">
            <a:solidFill>
              <a:srgbClr val="4F81BD"/>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cxnSp>
        <p:nvCxnSpPr>
          <p:cNvPr id="531" name="Google Shape;531;p37"/>
          <p:cNvCxnSpPr/>
          <p:nvPr/>
        </p:nvCxnSpPr>
        <p:spPr>
          <a:xfrm flipH="1" rot="10800000">
            <a:off x="6089860" y="2097900"/>
            <a:ext cx="1137" cy="806762"/>
          </a:xfrm>
          <a:prstGeom prst="straightConnector1">
            <a:avLst/>
          </a:prstGeom>
          <a:noFill/>
          <a:ln cap="flat" cmpd="sng" w="76200">
            <a:solidFill>
              <a:srgbClr val="4A7DBA"/>
            </a:solidFill>
            <a:prstDash val="solid"/>
            <a:round/>
            <a:headEnd len="sm" w="sm" type="none"/>
            <a:tailEnd len="med" w="med" type="triangle"/>
          </a:ln>
        </p:spPr>
      </p:cxnSp>
      <p:sp>
        <p:nvSpPr>
          <p:cNvPr id="532" name="Google Shape;532;p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Conclusion</a:t>
            </a:r>
            <a:endParaRPr/>
          </a:p>
        </p:txBody>
      </p:sp>
      <p:sp>
        <p:nvSpPr>
          <p:cNvPr id="533" name="Google Shape;533;p37"/>
          <p:cNvSpPr/>
          <p:nvPr/>
        </p:nvSpPr>
        <p:spPr>
          <a:xfrm>
            <a:off x="5138497" y="2844570"/>
            <a:ext cx="1905000" cy="15240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4" name="Google Shape;534;p37"/>
          <p:cNvSpPr txBox="1"/>
          <p:nvPr/>
        </p:nvSpPr>
        <p:spPr>
          <a:xfrm>
            <a:off x="8127167" y="5876665"/>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535" name="Google Shape;535;p37"/>
          <p:cNvSpPr txBox="1"/>
          <p:nvPr/>
        </p:nvSpPr>
        <p:spPr>
          <a:xfrm>
            <a:off x="5573067" y="3406515"/>
            <a:ext cx="103586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Arial"/>
                <a:ea typeface="Arial"/>
                <a:cs typeface="Arial"/>
                <a:sym typeface="Arial"/>
              </a:rPr>
              <a:t>WGCV</a:t>
            </a:r>
            <a:r>
              <a:rPr b="0" i="0" lang="en-GB"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cxnSp>
        <p:nvCxnSpPr>
          <p:cNvPr id="536" name="Google Shape;536;p37"/>
          <p:cNvCxnSpPr/>
          <p:nvPr/>
        </p:nvCxnSpPr>
        <p:spPr>
          <a:xfrm flipH="1" rot="10800000">
            <a:off x="6608928" y="2339715"/>
            <a:ext cx="451439" cy="685800"/>
          </a:xfrm>
          <a:prstGeom prst="straightConnector1">
            <a:avLst/>
          </a:prstGeom>
          <a:noFill/>
          <a:ln cap="flat" cmpd="sng" w="76200">
            <a:solidFill>
              <a:srgbClr val="4A7DBA"/>
            </a:solidFill>
            <a:prstDash val="solid"/>
            <a:round/>
            <a:headEnd len="sm" w="sm" type="none"/>
            <a:tailEnd len="med" w="med" type="triangle"/>
          </a:ln>
        </p:spPr>
      </p:cxnSp>
      <p:sp>
        <p:nvSpPr>
          <p:cNvPr id="537" name="Google Shape;537;p37"/>
          <p:cNvSpPr txBox="1"/>
          <p:nvPr/>
        </p:nvSpPr>
        <p:spPr>
          <a:xfrm>
            <a:off x="7136422" y="1790178"/>
            <a:ext cx="3761694" cy="646331"/>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Vicarious Test Site characterisation</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Picscar, picsand…</a:t>
            </a:r>
            <a:endParaRPr/>
          </a:p>
        </p:txBody>
      </p:sp>
      <p:cxnSp>
        <p:nvCxnSpPr>
          <p:cNvPr id="538" name="Google Shape;538;p37"/>
          <p:cNvCxnSpPr/>
          <p:nvPr/>
        </p:nvCxnSpPr>
        <p:spPr>
          <a:xfrm flipH="1" rot="10800000">
            <a:off x="6907967" y="2888990"/>
            <a:ext cx="685800" cy="465152"/>
          </a:xfrm>
          <a:prstGeom prst="straightConnector1">
            <a:avLst/>
          </a:prstGeom>
          <a:noFill/>
          <a:ln cap="flat" cmpd="sng" w="76200">
            <a:solidFill>
              <a:srgbClr val="4A7DBA"/>
            </a:solidFill>
            <a:prstDash val="solid"/>
            <a:round/>
            <a:headEnd len="sm" w="sm" type="none"/>
            <a:tailEnd len="med" w="med" type="triangle"/>
          </a:ln>
        </p:spPr>
      </p:cxnSp>
      <p:sp>
        <p:nvSpPr>
          <p:cNvPr id="539" name="Google Shape;539;p37"/>
          <p:cNvSpPr txBox="1"/>
          <p:nvPr/>
        </p:nvSpPr>
        <p:spPr>
          <a:xfrm>
            <a:off x="7593766" y="2647114"/>
            <a:ext cx="3785433" cy="646331"/>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Instrumented Test Site</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 radcalnet, sarcalnet, hypernet, LPV….</a:t>
            </a:r>
            <a:endParaRPr/>
          </a:p>
        </p:txBody>
      </p:sp>
      <p:cxnSp>
        <p:nvCxnSpPr>
          <p:cNvPr id="540" name="Google Shape;540;p37"/>
          <p:cNvCxnSpPr/>
          <p:nvPr/>
        </p:nvCxnSpPr>
        <p:spPr>
          <a:xfrm flipH="1" rot="10800000">
            <a:off x="7021374" y="3736744"/>
            <a:ext cx="800993" cy="7373"/>
          </a:xfrm>
          <a:prstGeom prst="straightConnector1">
            <a:avLst/>
          </a:prstGeom>
          <a:noFill/>
          <a:ln cap="flat" cmpd="sng" w="76200">
            <a:solidFill>
              <a:srgbClr val="4A7DBA"/>
            </a:solidFill>
            <a:prstDash val="solid"/>
            <a:round/>
            <a:headEnd len="sm" w="sm" type="none"/>
            <a:tailEnd len="med" w="med" type="triangle"/>
          </a:ln>
        </p:spPr>
      </p:cxnSp>
      <p:sp>
        <p:nvSpPr>
          <p:cNvPr id="541" name="Google Shape;541;p37"/>
          <p:cNvSpPr txBox="1"/>
          <p:nvPr/>
        </p:nvSpPr>
        <p:spPr>
          <a:xfrm>
            <a:off x="7822367" y="3550357"/>
            <a:ext cx="3075749" cy="646331"/>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Methods</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(dcc, Rayleigh, pics…etc..)</a:t>
            </a:r>
            <a:endParaRPr/>
          </a:p>
        </p:txBody>
      </p:sp>
      <p:sp>
        <p:nvSpPr>
          <p:cNvPr id="542" name="Google Shape;542;p37"/>
          <p:cNvSpPr txBox="1"/>
          <p:nvPr/>
        </p:nvSpPr>
        <p:spPr>
          <a:xfrm>
            <a:off x="5138497" y="1559540"/>
            <a:ext cx="1867563" cy="369332"/>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Vicarious Test Site</a:t>
            </a:r>
            <a:endParaRPr/>
          </a:p>
        </p:txBody>
      </p:sp>
      <p:cxnSp>
        <p:nvCxnSpPr>
          <p:cNvPr id="543" name="Google Shape;543;p37"/>
          <p:cNvCxnSpPr/>
          <p:nvPr/>
        </p:nvCxnSpPr>
        <p:spPr>
          <a:xfrm>
            <a:off x="6723666" y="4147808"/>
            <a:ext cx="673402" cy="441524"/>
          </a:xfrm>
          <a:prstGeom prst="straightConnector1">
            <a:avLst/>
          </a:prstGeom>
          <a:noFill/>
          <a:ln cap="flat" cmpd="sng" w="76200">
            <a:solidFill>
              <a:srgbClr val="4A7DBA"/>
            </a:solidFill>
            <a:prstDash val="solid"/>
            <a:round/>
            <a:headEnd len="sm" w="sm" type="none"/>
            <a:tailEnd len="med" w="med" type="triangle"/>
          </a:ln>
        </p:spPr>
      </p:cxnSp>
      <p:sp>
        <p:nvSpPr>
          <p:cNvPr id="544" name="Google Shape;544;p37"/>
          <p:cNvSpPr txBox="1"/>
          <p:nvPr/>
        </p:nvSpPr>
        <p:spPr>
          <a:xfrm>
            <a:off x="7682344" y="4483007"/>
            <a:ext cx="3899442" cy="646331"/>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Intercomparison exercise</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Acix, cmix, demix, brix, srix4veg….</a:t>
            </a:r>
            <a:endParaRPr/>
          </a:p>
        </p:txBody>
      </p:sp>
      <p:cxnSp>
        <p:nvCxnSpPr>
          <p:cNvPr id="545" name="Google Shape;545;p37"/>
          <p:cNvCxnSpPr/>
          <p:nvPr/>
        </p:nvCxnSpPr>
        <p:spPr>
          <a:xfrm flipH="1">
            <a:off x="6145967" y="4330737"/>
            <a:ext cx="488" cy="950416"/>
          </a:xfrm>
          <a:prstGeom prst="straightConnector1">
            <a:avLst/>
          </a:prstGeom>
          <a:noFill/>
          <a:ln cap="flat" cmpd="sng" w="76200">
            <a:solidFill>
              <a:srgbClr val="4A7DBA"/>
            </a:solidFill>
            <a:prstDash val="solid"/>
            <a:round/>
            <a:headEnd len="sm" w="sm" type="none"/>
            <a:tailEnd len="med" w="med" type="triangle"/>
          </a:ln>
        </p:spPr>
      </p:cxnSp>
      <p:sp>
        <p:nvSpPr>
          <p:cNvPr id="546" name="Google Shape;546;p37"/>
          <p:cNvSpPr txBox="1"/>
          <p:nvPr/>
        </p:nvSpPr>
        <p:spPr>
          <a:xfrm>
            <a:off x="4609590" y="5396872"/>
            <a:ext cx="3072754" cy="830997"/>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Fiducial Reference Measurement characterisation </a:t>
            </a:r>
            <a:r>
              <a:rPr b="0" i="0" lang="en-GB" sz="1200" u="none" cap="none" strike="noStrike">
                <a:solidFill>
                  <a:srgbClr val="000000"/>
                </a:solidFill>
                <a:latin typeface="Calibri"/>
                <a:ea typeface="Calibri"/>
                <a:cs typeface="Calibri"/>
                <a:sym typeface="Calibri"/>
              </a:rPr>
              <a:t>(FRM4STS, FRM4SOC, FRM4GHG…etc…</a:t>
            </a:r>
            <a:endParaRPr b="0" i="0" sz="1050" u="none" cap="none" strike="noStrike">
              <a:solidFill>
                <a:srgbClr val="000000"/>
              </a:solidFill>
              <a:latin typeface="Calibri"/>
              <a:ea typeface="Calibri"/>
              <a:cs typeface="Calibri"/>
              <a:sym typeface="Calibri"/>
            </a:endParaRPr>
          </a:p>
        </p:txBody>
      </p:sp>
      <p:cxnSp>
        <p:nvCxnSpPr>
          <p:cNvPr id="547" name="Google Shape;547;p37"/>
          <p:cNvCxnSpPr>
            <a:stCxn id="533" idx="3"/>
          </p:cNvCxnSpPr>
          <p:nvPr/>
        </p:nvCxnSpPr>
        <p:spPr>
          <a:xfrm flipH="1">
            <a:off x="4785078" y="4145385"/>
            <a:ext cx="632400" cy="512700"/>
          </a:xfrm>
          <a:prstGeom prst="straightConnector1">
            <a:avLst/>
          </a:prstGeom>
          <a:noFill/>
          <a:ln cap="flat" cmpd="sng" w="76200">
            <a:solidFill>
              <a:srgbClr val="4A7DBA"/>
            </a:solidFill>
            <a:prstDash val="solid"/>
            <a:round/>
            <a:headEnd len="sm" w="sm" type="none"/>
            <a:tailEnd len="med" w="med" type="triangle"/>
          </a:ln>
        </p:spPr>
      </p:cxnSp>
      <p:sp>
        <p:nvSpPr>
          <p:cNvPr id="548" name="Google Shape;548;p37"/>
          <p:cNvSpPr txBox="1"/>
          <p:nvPr/>
        </p:nvSpPr>
        <p:spPr>
          <a:xfrm>
            <a:off x="2071111" y="4727155"/>
            <a:ext cx="2629731" cy="553998"/>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Reference Data </a:t>
            </a:r>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MTF, SOLAR IRRADIANCE…etc…</a:t>
            </a:r>
            <a:endParaRPr b="0" i="0" sz="1050" u="none" cap="none" strike="noStrike">
              <a:solidFill>
                <a:srgbClr val="000000"/>
              </a:solidFill>
              <a:latin typeface="Calibri"/>
              <a:ea typeface="Calibri"/>
              <a:cs typeface="Calibri"/>
              <a:sym typeface="Calibri"/>
            </a:endParaRPr>
          </a:p>
        </p:txBody>
      </p:sp>
      <p:cxnSp>
        <p:nvCxnSpPr>
          <p:cNvPr id="549" name="Google Shape;549;p37"/>
          <p:cNvCxnSpPr/>
          <p:nvPr/>
        </p:nvCxnSpPr>
        <p:spPr>
          <a:xfrm flipH="1">
            <a:off x="4368389" y="3735402"/>
            <a:ext cx="803584" cy="5028"/>
          </a:xfrm>
          <a:prstGeom prst="straightConnector1">
            <a:avLst/>
          </a:prstGeom>
          <a:noFill/>
          <a:ln cap="flat" cmpd="sng" w="76200">
            <a:solidFill>
              <a:srgbClr val="4A7DBA"/>
            </a:solidFill>
            <a:prstDash val="solid"/>
            <a:round/>
            <a:headEnd len="sm" w="sm" type="none"/>
            <a:tailEnd len="med" w="med" type="triangle"/>
          </a:ln>
        </p:spPr>
      </p:cxnSp>
      <p:sp>
        <p:nvSpPr>
          <p:cNvPr id="550" name="Google Shape;550;p37"/>
          <p:cNvSpPr txBox="1"/>
          <p:nvPr/>
        </p:nvSpPr>
        <p:spPr>
          <a:xfrm>
            <a:off x="1004341" y="3366643"/>
            <a:ext cx="3368141" cy="1200329"/>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Expertise, communication</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(JACIE, VH RODA, Workshop…etc…coordination WGISS and VC, ARD)</a:t>
            </a:r>
            <a:endParaRPr/>
          </a:p>
        </p:txBody>
      </p:sp>
      <p:cxnSp>
        <p:nvCxnSpPr>
          <p:cNvPr id="551" name="Google Shape;551;p37"/>
          <p:cNvCxnSpPr/>
          <p:nvPr/>
        </p:nvCxnSpPr>
        <p:spPr>
          <a:xfrm rot="10800000">
            <a:off x="4439851" y="2798132"/>
            <a:ext cx="856228" cy="431555"/>
          </a:xfrm>
          <a:prstGeom prst="straightConnector1">
            <a:avLst/>
          </a:prstGeom>
          <a:noFill/>
          <a:ln cap="flat" cmpd="sng" w="76200">
            <a:solidFill>
              <a:srgbClr val="4A7DBA"/>
            </a:solidFill>
            <a:prstDash val="solid"/>
            <a:round/>
            <a:headEnd len="sm" w="sm" type="none"/>
            <a:tailEnd len="med" w="med" type="triangle"/>
          </a:ln>
        </p:spPr>
      </p:cxnSp>
      <p:sp>
        <p:nvSpPr>
          <p:cNvPr id="552" name="Google Shape;552;p37"/>
          <p:cNvSpPr txBox="1"/>
          <p:nvPr/>
        </p:nvSpPr>
        <p:spPr>
          <a:xfrm>
            <a:off x="1809026" y="2461195"/>
            <a:ext cx="2609419" cy="584775"/>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Tools and facilities </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(ex: AIM….)</a:t>
            </a:r>
            <a:endParaRPr/>
          </a:p>
        </p:txBody>
      </p:sp>
      <p:cxnSp>
        <p:nvCxnSpPr>
          <p:cNvPr id="553" name="Google Shape;553;p37"/>
          <p:cNvCxnSpPr/>
          <p:nvPr/>
        </p:nvCxnSpPr>
        <p:spPr>
          <a:xfrm rot="10800000">
            <a:off x="4907419" y="2235989"/>
            <a:ext cx="675330" cy="744095"/>
          </a:xfrm>
          <a:prstGeom prst="straightConnector1">
            <a:avLst/>
          </a:prstGeom>
          <a:noFill/>
          <a:ln cap="flat" cmpd="sng" w="76200">
            <a:solidFill>
              <a:srgbClr val="4A7DBA"/>
            </a:solidFill>
            <a:prstDash val="solid"/>
            <a:round/>
            <a:headEnd len="sm" w="sm" type="none"/>
            <a:tailEnd len="med" w="med" type="triangle"/>
          </a:ln>
        </p:spPr>
      </p:cxnSp>
      <p:sp>
        <p:nvSpPr>
          <p:cNvPr id="554" name="Google Shape;554;p37"/>
          <p:cNvSpPr txBox="1"/>
          <p:nvPr/>
        </p:nvSpPr>
        <p:spPr>
          <a:xfrm>
            <a:off x="2761507" y="1676393"/>
            <a:ext cx="2076146" cy="553998"/>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SITSAT</a:t>
            </a:r>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SCR, CLARREO, LIBRA, TRUTHS</a:t>
            </a:r>
            <a:endParaRPr/>
          </a:p>
        </p:txBody>
      </p:sp>
      <p:grpSp>
        <p:nvGrpSpPr>
          <p:cNvPr id="555" name="Google Shape;555;p37"/>
          <p:cNvGrpSpPr/>
          <p:nvPr/>
        </p:nvGrpSpPr>
        <p:grpSpPr>
          <a:xfrm>
            <a:off x="3236294" y="1132501"/>
            <a:ext cx="5913557" cy="4952622"/>
            <a:chOff x="1343617" y="1497610"/>
            <a:chExt cx="5913557" cy="4952622"/>
          </a:xfrm>
        </p:grpSpPr>
        <p:sp>
          <p:nvSpPr>
            <p:cNvPr id="556" name="Google Shape;556;p37"/>
            <p:cNvSpPr/>
            <p:nvPr/>
          </p:nvSpPr>
          <p:spPr>
            <a:xfrm>
              <a:off x="1542174" y="1722909"/>
              <a:ext cx="5715000" cy="4727323"/>
            </a:xfrm>
            <a:prstGeom prst="ellipse">
              <a:avLst/>
            </a:prstGeom>
            <a:noFill/>
            <a:ln cap="flat" cmpd="sng" w="193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7" name="Google Shape;557;p37"/>
            <p:cNvSpPr/>
            <p:nvPr/>
          </p:nvSpPr>
          <p:spPr>
            <a:xfrm rot="3300000">
              <a:off x="3079054" y="1556779"/>
              <a:ext cx="467097" cy="619774"/>
            </a:xfrm>
            <a:prstGeom prst="triangle">
              <a:avLst>
                <a:gd fmla="val 64276" name="adj"/>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8" name="Google Shape;558;p37"/>
            <p:cNvSpPr/>
            <p:nvPr/>
          </p:nvSpPr>
          <p:spPr>
            <a:xfrm rot="7080000">
              <a:off x="5791932" y="1838147"/>
              <a:ext cx="473215" cy="620977"/>
            </a:xfrm>
            <a:prstGeom prst="triangle">
              <a:avLst>
                <a:gd fmla="val 64276" name="adj"/>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9" name="Google Shape;559;p37"/>
            <p:cNvSpPr/>
            <p:nvPr/>
          </p:nvSpPr>
          <p:spPr>
            <a:xfrm rot="-8280000">
              <a:off x="6256081" y="5493706"/>
              <a:ext cx="459097" cy="544545"/>
            </a:xfrm>
            <a:prstGeom prst="triangle">
              <a:avLst>
                <a:gd fmla="val 64276" name="adj"/>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0" name="Google Shape;560;p37"/>
            <p:cNvSpPr/>
            <p:nvPr/>
          </p:nvSpPr>
          <p:spPr>
            <a:xfrm rot="-1800000">
              <a:off x="1466501" y="4571510"/>
              <a:ext cx="459097" cy="614552"/>
            </a:xfrm>
            <a:prstGeom prst="triangle">
              <a:avLst>
                <a:gd fmla="val 64276" name="adj"/>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561" name="Google Shape;561;p37"/>
          <p:cNvSpPr/>
          <p:nvPr/>
        </p:nvSpPr>
        <p:spPr>
          <a:xfrm>
            <a:off x="834348" y="2951041"/>
            <a:ext cx="1667483" cy="910947"/>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2" name="Google Shape;562;p37"/>
          <p:cNvSpPr txBox="1"/>
          <p:nvPr/>
        </p:nvSpPr>
        <p:spPr>
          <a:xfrm>
            <a:off x="2761505" y="1092978"/>
            <a:ext cx="8617693" cy="1569660"/>
          </a:xfrm>
          <a:prstGeom prst="rect">
            <a:avLst/>
          </a:prstGeom>
          <a:solidFill>
            <a:srgbClr val="C5D8F1"/>
          </a:solid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sng" cap="none" strike="noStrike">
                <a:solidFill>
                  <a:srgbClr val="000000"/>
                </a:solidFill>
                <a:latin typeface="Arial"/>
                <a:ea typeface="Arial"/>
                <a:cs typeface="Arial"/>
                <a:sym typeface="Arial"/>
              </a:rPr>
              <a:t>All elements fit together to provide a coherent and comprehensive system for Cal/Val: </a:t>
            </a:r>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7F7F7F"/>
              </a:solidFill>
              <a:latin typeface="Arial"/>
              <a:ea typeface="Arial"/>
              <a:cs typeface="Arial"/>
              <a:sym typeface="Arial"/>
            </a:endParaRPr>
          </a:p>
          <a:p>
            <a:pPr indent="-285750" lvl="0" marL="285750" marR="0" rtl="0" algn="l">
              <a:lnSpc>
                <a:spcPct val="100000"/>
              </a:lnSpc>
              <a:spcBef>
                <a:spcPts val="0"/>
              </a:spcBef>
              <a:spcAft>
                <a:spcPts val="0"/>
              </a:spcAft>
              <a:buClr>
                <a:srgbClr val="7F7F7F"/>
              </a:buClr>
              <a:buSzPts val="1600"/>
              <a:buFont typeface="Arial"/>
              <a:buChar char="-"/>
            </a:pPr>
            <a:r>
              <a:rPr b="1" i="0" lang="en-GB" sz="1600" u="none" cap="none" strike="noStrike">
                <a:solidFill>
                  <a:srgbClr val="7F7F7F"/>
                </a:solidFill>
                <a:latin typeface="Arial"/>
                <a:ea typeface="Arial"/>
                <a:cs typeface="Arial"/>
                <a:sym typeface="Arial"/>
              </a:rPr>
              <a:t>Facilitating Sensor to sensor interoperability by establishing a CEOS postlaunch Cal/Val reference</a:t>
            </a:r>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7F7F7F"/>
              </a:solidFill>
              <a:latin typeface="Arial"/>
              <a:ea typeface="Arial"/>
              <a:cs typeface="Arial"/>
              <a:sym typeface="Arial"/>
            </a:endParaRPr>
          </a:p>
          <a:p>
            <a:pPr indent="-285750" lvl="0" marL="285750" marR="0" rtl="0" algn="l">
              <a:lnSpc>
                <a:spcPct val="100000"/>
              </a:lnSpc>
              <a:spcBef>
                <a:spcPts val="0"/>
              </a:spcBef>
              <a:spcAft>
                <a:spcPts val="0"/>
              </a:spcAft>
              <a:buClr>
                <a:srgbClr val="7F7F7F"/>
              </a:buClr>
              <a:buSzPts val="1600"/>
              <a:buFont typeface="Arial"/>
              <a:buChar char="-"/>
            </a:pPr>
            <a:r>
              <a:rPr b="1" i="0" lang="en-GB" sz="1600" u="none" cap="none" strike="noStrike">
                <a:solidFill>
                  <a:srgbClr val="7F7F7F"/>
                </a:solidFill>
                <a:latin typeface="Arial"/>
                <a:ea typeface="Arial"/>
                <a:cs typeface="Arial"/>
                <a:sym typeface="Arial"/>
              </a:rPr>
              <a:t> Increasing the reliability of data – </a:t>
            </a:r>
            <a:r>
              <a:rPr b="1" i="0" lang="en-GB" sz="1600" u="sng" cap="none" strike="noStrike">
                <a:solidFill>
                  <a:srgbClr val="7F7F7F"/>
                </a:solidFill>
                <a:latin typeface="Arial"/>
                <a:ea typeface="Arial"/>
                <a:cs typeface="Arial"/>
                <a:sym typeface="Arial"/>
              </a:rPr>
              <a:t>including Newspace</a:t>
            </a:r>
            <a:endParaRPr b="0" i="1" sz="1600" u="none" cap="none" strike="noStrike">
              <a:solidFill>
                <a:srgbClr val="7F7F7F"/>
              </a:solidFill>
              <a:latin typeface="Arial"/>
              <a:ea typeface="Arial"/>
              <a:cs typeface="Arial"/>
              <a:sym typeface="Arial"/>
            </a:endParaRPr>
          </a:p>
        </p:txBody>
      </p:sp>
      <p:sp>
        <p:nvSpPr>
          <p:cNvPr id="563" name="Google Shape;563;p37"/>
          <p:cNvSpPr txBox="1"/>
          <p:nvPr/>
        </p:nvSpPr>
        <p:spPr>
          <a:xfrm>
            <a:off x="2761505" y="3274107"/>
            <a:ext cx="8617693" cy="2831544"/>
          </a:xfrm>
          <a:prstGeom prst="rect">
            <a:avLst/>
          </a:prstGeom>
          <a:solidFill>
            <a:srgbClr val="C5D8F1"/>
          </a:solid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0" i="0" lang="en-GB" sz="1600" u="none" cap="none" strike="noStrike">
                <a:solidFill>
                  <a:srgbClr val="595959"/>
                </a:solidFill>
                <a:latin typeface="Calibri"/>
                <a:ea typeface="Calibri"/>
                <a:cs typeface="Calibri"/>
                <a:sym typeface="Calibri"/>
              </a:rPr>
              <a:t>There are a growing number of public and commercial providers of high resolution space-borne Earth Observation data. Key to using data from these new sources is a </a:t>
            </a:r>
            <a:r>
              <a:rPr b="1" i="0" lang="en-GB" sz="1600" u="sng" cap="none" strike="noStrike">
                <a:solidFill>
                  <a:srgbClr val="0070C0"/>
                </a:solidFill>
                <a:latin typeface="Calibri"/>
                <a:ea typeface="Calibri"/>
                <a:cs typeface="Calibri"/>
                <a:sym typeface="Calibri"/>
              </a:rPr>
              <a:t>good understanding of their characteristics</a:t>
            </a:r>
            <a:r>
              <a:rPr b="0" i="0" lang="en-GB" sz="1600" u="none" cap="none" strike="noStrike">
                <a:solidFill>
                  <a:srgbClr val="0070C0"/>
                </a:solidFill>
                <a:latin typeface="Calibri"/>
                <a:ea typeface="Calibri"/>
                <a:cs typeface="Calibri"/>
                <a:sym typeface="Calibri"/>
              </a:rPr>
              <a:t>,</a:t>
            </a:r>
            <a:r>
              <a:rPr b="0" i="0" lang="en-GB" sz="1600" u="none" cap="none" strike="noStrike">
                <a:solidFill>
                  <a:srgbClr val="595959"/>
                </a:solidFill>
                <a:latin typeface="Calibri"/>
                <a:ea typeface="Calibri"/>
                <a:cs typeface="Calibri"/>
                <a:sym typeface="Calibri"/>
              </a:rPr>
              <a:t> how they are calibrated, and their quality and technical capabilities.</a:t>
            </a:r>
            <a:r>
              <a:rPr b="1" i="0" lang="en-GB" sz="1600" u="sng" cap="none" strike="noStrike">
                <a:solidFill>
                  <a:srgbClr val="595959"/>
                </a:solidFill>
                <a:latin typeface="Calibri"/>
                <a:ea typeface="Calibri"/>
                <a:cs typeface="Calibri"/>
                <a:sym typeface="Calibri"/>
              </a:rPr>
              <a:t> </a:t>
            </a:r>
            <a:r>
              <a:rPr b="1" i="0" lang="en-GB" sz="1600" u="sng" cap="none" strike="noStrike">
                <a:solidFill>
                  <a:srgbClr val="0070C0"/>
                </a:solidFill>
                <a:latin typeface="Calibri"/>
                <a:ea typeface="Calibri"/>
                <a:cs typeface="Calibri"/>
                <a:sym typeface="Calibri"/>
              </a:rPr>
              <a:t>Interoperability</a:t>
            </a:r>
            <a:r>
              <a:rPr b="0" i="0" lang="en-GB" sz="1600" u="none" cap="none" strike="noStrike">
                <a:solidFill>
                  <a:srgbClr val="595959"/>
                </a:solidFill>
                <a:latin typeface="Calibri"/>
                <a:ea typeface="Calibri"/>
                <a:cs typeface="Calibri"/>
                <a:sym typeface="Calibri"/>
              </a:rPr>
              <a:t> between satellites/products will allow to extend dramatically  the opportunities for global applications (agriculture, water use, forest and vegetation monitoring, pollution monitoring…etc…but also for climate applications). </a:t>
            </a:r>
            <a:endParaRPr/>
          </a:p>
          <a:p>
            <a:pPr indent="0" lvl="0" marL="0" marR="0" rtl="0" algn="l">
              <a:lnSpc>
                <a:spcPct val="100000"/>
              </a:lnSpc>
              <a:spcBef>
                <a:spcPts val="0"/>
              </a:spcBef>
              <a:spcAft>
                <a:spcPts val="0"/>
              </a:spcAft>
              <a:buClr>
                <a:srgbClr val="595959"/>
              </a:buClr>
              <a:buSzPts val="1600"/>
              <a:buFont typeface="Arial"/>
              <a:buNone/>
            </a:pPr>
            <a:r>
              <a:rPr b="0" i="0" lang="en-GB" sz="1600" u="sng" cap="none" strike="noStrike">
                <a:solidFill>
                  <a:srgbClr val="595959"/>
                </a:solidFill>
                <a:latin typeface="Calibri"/>
                <a:ea typeface="Calibri"/>
                <a:cs typeface="Calibri"/>
                <a:sym typeface="Calibri"/>
              </a:rPr>
              <a:t>The data can be used together only if we can trust its accuracy and characterisation. Therefore harmonisation in Calibration and Validation approaches are fundamental</a:t>
            </a:r>
            <a:r>
              <a:rPr b="0" i="0" lang="en-GB" sz="1600" u="none" cap="none" strike="noStrike">
                <a:solidFill>
                  <a:srgbClr val="595959"/>
                </a:solidFill>
                <a:latin typeface="Calibri"/>
                <a:ea typeface="Calibri"/>
                <a:cs typeface="Calibri"/>
                <a:sym typeface="Calibri"/>
              </a:rPr>
              <a:t>.  </a:t>
            </a:r>
            <a:endParaRPr b="1" i="1" sz="1600" u="none" cap="none" strike="noStrike">
              <a:solidFill>
                <a:srgbClr val="595959"/>
              </a:solidFill>
              <a:latin typeface="Calibri"/>
              <a:ea typeface="Calibri"/>
              <a:cs typeface="Calibri"/>
              <a:sym typeface="Calibri"/>
            </a:endParaRPr>
          </a:p>
          <a:p>
            <a:pPr indent="-285750" lvl="0" marL="285750" marR="0" rtl="0" algn="l">
              <a:lnSpc>
                <a:spcPct val="100000"/>
              </a:lnSpc>
              <a:spcBef>
                <a:spcPts val="0"/>
              </a:spcBef>
              <a:spcAft>
                <a:spcPts val="0"/>
              </a:spcAft>
              <a:buClr>
                <a:srgbClr val="595959"/>
              </a:buClr>
              <a:buSzPts val="1600"/>
              <a:buFont typeface="Noto Sans Symbols"/>
              <a:buChar char="🡪"/>
            </a:pPr>
            <a:r>
              <a:rPr b="1" i="1" lang="en-GB" sz="1600" u="none" cap="none" strike="noStrike">
                <a:solidFill>
                  <a:srgbClr val="595959"/>
                </a:solidFill>
                <a:latin typeface="Calibri"/>
                <a:ea typeface="Calibri"/>
                <a:cs typeface="Calibri"/>
                <a:sym typeface="Calibri"/>
              </a:rPr>
              <a:t>Global  Earth Observation System of System can work if Quality Standard and Reference are put in place  (otherwise it will   be a cacophony generating more noise than information).  </a:t>
            </a:r>
            <a:endParaRPr b="1" i="0" sz="1600" u="none" cap="none" strike="noStrike">
              <a:solidFill>
                <a:srgbClr val="595959"/>
              </a:solidFill>
              <a:latin typeface="Calibri"/>
              <a:ea typeface="Calibri"/>
              <a:cs typeface="Calibri"/>
              <a:sym typeface="Calibri"/>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20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20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63"/>
                                        </p:tgtEl>
                                        <p:attrNameLst>
                                          <p:attrName>style.visibility</p:attrName>
                                        </p:attrNameLst>
                                      </p:cBhvr>
                                      <p:to>
                                        <p:strVal val="visible"/>
                                      </p:to>
                                    </p:set>
                                    <p:anim calcmode="lin" valueType="num">
                                      <p:cBhvr additive="base">
                                        <p:cTn dur="500"/>
                                        <p:tgtEl>
                                          <p:spTgt spid="563"/>
                                        </p:tgtEl>
                                        <p:attrNameLst>
                                          <p:attrName>ppt_w</p:attrName>
                                        </p:attrNameLst>
                                      </p:cBhvr>
                                      <p:tavLst>
                                        <p:tav fmla="" tm="0">
                                          <p:val>
                                            <p:strVal val="0"/>
                                          </p:val>
                                        </p:tav>
                                        <p:tav fmla="" tm="100000">
                                          <p:val>
                                            <p:strVal val="#ppt_w"/>
                                          </p:val>
                                        </p:tav>
                                      </p:tavLst>
                                    </p:anim>
                                    <p:anim calcmode="lin" valueType="num">
                                      <p:cBhvr additive="base">
                                        <p:cTn dur="500"/>
                                        <p:tgtEl>
                                          <p:spTgt spid="56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500"/>
                                        <p:tgtEl>
                                          <p:spTgt spid="562"/>
                                        </p:tgtEl>
                                        <p:attrNameLst>
                                          <p:attrName>ppt_w</p:attrName>
                                        </p:attrNameLst>
                                      </p:cBhvr>
                                      <p:tavLst>
                                        <p:tav fmla="" tm="0">
                                          <p:val>
                                            <p:strVal val="0"/>
                                          </p:val>
                                        </p:tav>
                                        <p:tav fmla="" tm="100000">
                                          <p:val>
                                            <p:strVal val="#ppt_w"/>
                                          </p:val>
                                        </p:tav>
                                      </p:tavLst>
                                    </p:anim>
                                    <p:anim calcmode="lin" valueType="num">
                                      <p:cBhvr additive="base">
                                        <p:cTn dur="500"/>
                                        <p:tgtEl>
                                          <p:spTgt spid="5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5"/>
          <p:cNvSpPr txBox="1"/>
          <p:nvPr>
            <p:ph idx="1" type="body"/>
          </p:nvPr>
        </p:nvSpPr>
        <p:spPr>
          <a:xfrm>
            <a:off x="0" y="1558533"/>
            <a:ext cx="11869947" cy="4662871"/>
          </a:xfrm>
          <a:prstGeom prst="rect">
            <a:avLst/>
          </a:prstGeom>
          <a:noFill/>
          <a:ln>
            <a:noFill/>
          </a:ln>
        </p:spPr>
        <p:txBody>
          <a:bodyPr anchorCtr="0" anchor="t" bIns="45700" lIns="91425" spcFirstLastPara="1" rIns="91425" wrap="square" tIns="45700">
            <a:noAutofit/>
          </a:bodyPr>
          <a:lstStyle/>
          <a:p>
            <a:pPr indent="-50800" lvl="0" marL="228600" rtl="0" algn="just">
              <a:lnSpc>
                <a:spcPct val="90000"/>
              </a:lnSpc>
              <a:spcBef>
                <a:spcPts val="0"/>
              </a:spcBef>
              <a:spcAft>
                <a:spcPts val="0"/>
              </a:spcAft>
              <a:buSzPts val="2800"/>
              <a:buNone/>
            </a:pPr>
            <a:r>
              <a:rPr lang="en-GB">
                <a:solidFill>
                  <a:schemeClr val="dk1"/>
                </a:solidFill>
              </a:rPr>
              <a:t>The mission of the CEOS Working Group on Calibration &amp; Validation (WGCV) is to ensure long-term confidence in the accuracy and quality of Earth Observation data and products and to provide a forum for the exchange of information about calibration and validation, including the coordination of cooperative activities.</a:t>
            </a:r>
            <a:endParaRPr/>
          </a:p>
          <a:p>
            <a:pPr indent="-50800" lvl="0" marL="228600" rtl="0" algn="just">
              <a:lnSpc>
                <a:spcPct val="90000"/>
              </a:lnSpc>
              <a:spcBef>
                <a:spcPts val="0"/>
              </a:spcBef>
              <a:spcAft>
                <a:spcPts val="0"/>
              </a:spcAft>
              <a:buSzPts val="2800"/>
              <a:buNone/>
            </a:pPr>
            <a:br>
              <a:rPr lang="en-GB">
                <a:solidFill>
                  <a:schemeClr val="dk1"/>
                </a:solidFill>
              </a:rPr>
            </a:br>
            <a:endParaRPr>
              <a:solidFill>
                <a:schemeClr val="dk1"/>
              </a:solidFill>
            </a:endParaRPr>
          </a:p>
          <a:p>
            <a:pPr indent="-50800" lvl="0" marL="228600" rtl="0" algn="just">
              <a:lnSpc>
                <a:spcPct val="90000"/>
              </a:lnSpc>
              <a:spcBef>
                <a:spcPts val="0"/>
              </a:spcBef>
              <a:spcAft>
                <a:spcPts val="0"/>
              </a:spcAft>
              <a:buSzPts val="2800"/>
              <a:buNone/>
            </a:pPr>
            <a:r>
              <a:t/>
            </a:r>
            <a:endParaRPr>
              <a:solidFill>
                <a:schemeClr val="dk1"/>
              </a:solidFill>
            </a:endParaRPr>
          </a:p>
          <a:p>
            <a:pPr indent="-50800" lvl="0" marL="228600" rtl="0" algn="ctr">
              <a:lnSpc>
                <a:spcPct val="90000"/>
              </a:lnSpc>
              <a:spcBef>
                <a:spcPts val="0"/>
              </a:spcBef>
              <a:spcAft>
                <a:spcPts val="0"/>
              </a:spcAft>
              <a:buSzPts val="2800"/>
              <a:buNone/>
            </a:pPr>
            <a:r>
              <a:rPr b="1" lang="en-GB">
                <a:solidFill>
                  <a:srgbClr val="0070C0"/>
                </a:solidFill>
              </a:rPr>
              <a:t>https://ceos.org/ourwork/workinggroups/wgcv/</a:t>
            </a:r>
            <a:br>
              <a:rPr b="1" lang="en-GB">
                <a:solidFill>
                  <a:srgbClr val="0070C0"/>
                </a:solidFill>
              </a:rPr>
            </a:br>
            <a:br>
              <a:rPr b="1" lang="en-GB">
                <a:solidFill>
                  <a:srgbClr val="0070C0"/>
                </a:solidFill>
              </a:rPr>
            </a:br>
            <a:r>
              <a:rPr b="1" lang="en-GB">
                <a:solidFill>
                  <a:srgbClr val="0070C0"/>
                </a:solidFill>
              </a:rPr>
              <a:t>       http://calvalportal.ceos.org/</a:t>
            </a:r>
            <a:br>
              <a:rPr lang="en-GB">
                <a:solidFill>
                  <a:schemeClr val="dk1"/>
                </a:solidFill>
              </a:rPr>
            </a:br>
            <a:br>
              <a:rPr lang="en-GB">
                <a:solidFill>
                  <a:schemeClr val="dk1"/>
                </a:solidFill>
              </a:rPr>
            </a:br>
            <a:endParaRPr/>
          </a:p>
        </p:txBody>
      </p:sp>
      <p:sp>
        <p:nvSpPr>
          <p:cNvPr id="215" name="Google Shape;215;p5"/>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WGCV</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8"/>
          <p:cNvSpPr/>
          <p:nvPr/>
        </p:nvSpPr>
        <p:spPr>
          <a:xfrm>
            <a:off x="1260530" y="0"/>
            <a:ext cx="10931471" cy="6858000"/>
          </a:xfrm>
          <a:prstGeom prst="rect">
            <a:avLst/>
          </a:prstGeom>
          <a:solidFill>
            <a:srgbClr val="1797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200" u="none" cap="none" strike="noStrike">
              <a:solidFill>
                <a:srgbClr val="FFFFFF"/>
              </a:solidFill>
              <a:latin typeface="Verdana"/>
              <a:ea typeface="Verdana"/>
              <a:cs typeface="Verdana"/>
              <a:sym typeface="Verdana"/>
            </a:endParaRPr>
          </a:p>
        </p:txBody>
      </p:sp>
      <p:sp>
        <p:nvSpPr>
          <p:cNvPr id="570" name="Google Shape;570;p38"/>
          <p:cNvSpPr txBox="1"/>
          <p:nvPr>
            <p:ph type="title"/>
          </p:nvPr>
        </p:nvSpPr>
        <p:spPr>
          <a:xfrm>
            <a:off x="1793143" y="213758"/>
            <a:ext cx="8488271"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b="1" lang="en-GB" sz="3200">
                <a:solidFill>
                  <a:schemeClr val="lt1"/>
                </a:solidFill>
                <a:latin typeface="Arial"/>
                <a:ea typeface="Arial"/>
                <a:cs typeface="Arial"/>
                <a:sym typeface="Arial"/>
              </a:rPr>
              <a:t>Earthnet 🡪  ESA programme since 1975</a:t>
            </a:r>
            <a:endParaRPr/>
          </a:p>
        </p:txBody>
      </p:sp>
      <p:pic>
        <p:nvPicPr>
          <p:cNvPr id="571" name="Google Shape;571;p38"/>
          <p:cNvPicPr preferRelativeResize="0"/>
          <p:nvPr/>
        </p:nvPicPr>
        <p:blipFill rotWithShape="1">
          <a:blip r:embed="rId3">
            <a:alphaModFix/>
          </a:blip>
          <a:srcRect b="0" l="0" r="0" t="0"/>
          <a:stretch/>
        </p:blipFill>
        <p:spPr>
          <a:xfrm>
            <a:off x="1456467" y="813922"/>
            <a:ext cx="3028276" cy="3028276"/>
          </a:xfrm>
          <a:prstGeom prst="rect">
            <a:avLst/>
          </a:prstGeom>
          <a:noFill/>
          <a:ln>
            <a:noFill/>
          </a:ln>
        </p:spPr>
      </p:pic>
      <p:sp>
        <p:nvSpPr>
          <p:cNvPr id="572" name="Google Shape;572;p38"/>
          <p:cNvSpPr txBox="1"/>
          <p:nvPr/>
        </p:nvSpPr>
        <p:spPr>
          <a:xfrm>
            <a:off x="4383348" y="1823030"/>
            <a:ext cx="7745409" cy="4195379"/>
          </a:xfrm>
          <a:prstGeom prst="rect">
            <a:avLst/>
          </a:prstGeom>
          <a:noFill/>
          <a:ln>
            <a:noFill/>
          </a:ln>
        </p:spPr>
        <p:txBody>
          <a:bodyPr anchorCtr="0" anchor="t" bIns="45700" lIns="91425" spcFirstLastPara="1" rIns="91425" wrap="square" tIns="45700">
            <a:spAutoFit/>
          </a:bodyPr>
          <a:lstStyle/>
          <a:p>
            <a:pPr indent="-237060" lvl="0" marL="237060" marR="0" rtl="0" algn="l">
              <a:lnSpc>
                <a:spcPct val="100000"/>
              </a:lnSpc>
              <a:spcBef>
                <a:spcPts val="0"/>
              </a:spcBef>
              <a:spcAft>
                <a:spcPts val="0"/>
              </a:spcAft>
              <a:buClr>
                <a:srgbClr val="FFFFFF"/>
              </a:buClr>
              <a:buSzPts val="2133"/>
              <a:buFont typeface="Arial"/>
              <a:buChar char="•"/>
            </a:pPr>
            <a:r>
              <a:rPr b="0" i="0" lang="en-GB" sz="2133" u="none" cap="none" strike="noStrike">
                <a:solidFill>
                  <a:srgbClr val="FFFFFF"/>
                </a:solidFill>
                <a:latin typeface="Arial"/>
                <a:ea typeface="Arial"/>
                <a:cs typeface="Arial"/>
                <a:sym typeface="Arial"/>
              </a:rPr>
              <a:t>Support free access to EO data from national and international </a:t>
            </a:r>
            <a:r>
              <a:rPr b="1" i="0" lang="en-GB" sz="2133" u="none" cap="none" strike="noStrike">
                <a:solidFill>
                  <a:srgbClr val="FFFFFF"/>
                </a:solidFill>
                <a:latin typeface="Arial"/>
                <a:ea typeface="Arial"/>
                <a:cs typeface="Arial"/>
                <a:sym typeface="Arial"/>
              </a:rPr>
              <a:t>Third Party Missions </a:t>
            </a:r>
            <a:r>
              <a:rPr b="0" i="0" lang="en-GB" sz="2133" u="none" cap="none" strike="noStrike">
                <a:solidFill>
                  <a:srgbClr val="FFFFFF"/>
                </a:solidFill>
                <a:latin typeface="Arial"/>
                <a:ea typeface="Arial"/>
                <a:cs typeface="Arial"/>
                <a:sym typeface="Arial"/>
              </a:rPr>
              <a:t>(TPM) for scientific, research and pre-operational applications</a:t>
            </a:r>
            <a:endParaRPr/>
          </a:p>
          <a:p>
            <a:pPr indent="-237060" lvl="0" marL="237060" marR="0" rtl="0" algn="l">
              <a:lnSpc>
                <a:spcPct val="100000"/>
              </a:lnSpc>
              <a:spcBef>
                <a:spcPts val="1600"/>
              </a:spcBef>
              <a:spcAft>
                <a:spcPts val="0"/>
              </a:spcAft>
              <a:buClr>
                <a:srgbClr val="FFFFFF"/>
              </a:buClr>
              <a:buSzPts val="2133"/>
              <a:buFont typeface="Arial"/>
              <a:buChar char="•"/>
            </a:pPr>
            <a:r>
              <a:rPr b="0" i="0" lang="en-GB" sz="2133" u="none" cap="none" strike="noStrike">
                <a:solidFill>
                  <a:srgbClr val="FFFFFF"/>
                </a:solidFill>
                <a:latin typeface="Arial"/>
                <a:ea typeface="Arial"/>
                <a:cs typeface="Arial"/>
                <a:sym typeface="Arial"/>
              </a:rPr>
              <a:t>Data quality assessment and data harmonization activities (</a:t>
            </a:r>
            <a:r>
              <a:rPr b="1" i="0" lang="en-GB" sz="2133" u="none" cap="none" strike="noStrike">
                <a:solidFill>
                  <a:srgbClr val="FFFFFF"/>
                </a:solidFill>
                <a:latin typeface="Arial"/>
                <a:ea typeface="Arial"/>
                <a:cs typeface="Arial"/>
                <a:sym typeface="Arial"/>
              </a:rPr>
              <a:t>Earthnet Data Assessment Project - EDAP</a:t>
            </a:r>
            <a:r>
              <a:rPr b="0" i="0" lang="en-GB" sz="2133" u="none" cap="none" strike="noStrike">
                <a:solidFill>
                  <a:srgbClr val="FFFFFF"/>
                </a:solidFill>
                <a:latin typeface="Arial"/>
                <a:ea typeface="Arial"/>
                <a:cs typeface="Arial"/>
                <a:sym typeface="Arial"/>
              </a:rPr>
              <a:t>)</a:t>
            </a:r>
            <a:endParaRPr/>
          </a:p>
          <a:p>
            <a:pPr indent="-237060" lvl="0" marL="237060" marR="0" rtl="0" algn="l">
              <a:lnSpc>
                <a:spcPct val="100000"/>
              </a:lnSpc>
              <a:spcBef>
                <a:spcPts val="1600"/>
              </a:spcBef>
              <a:spcAft>
                <a:spcPts val="0"/>
              </a:spcAft>
              <a:buClr>
                <a:srgbClr val="FFFFFF"/>
              </a:buClr>
              <a:buSzPts val="2133"/>
              <a:buFont typeface="Arial"/>
              <a:buChar char="•"/>
            </a:pPr>
            <a:r>
              <a:rPr b="1" i="0" lang="en-GB" sz="2133" u="none" cap="none" strike="noStrike">
                <a:solidFill>
                  <a:srgbClr val="FFFFFF"/>
                </a:solidFill>
                <a:latin typeface="Arial"/>
                <a:ea typeface="Arial"/>
                <a:cs typeface="Arial"/>
                <a:sym typeface="Arial"/>
              </a:rPr>
              <a:t>Quality benchmark</a:t>
            </a:r>
            <a:r>
              <a:rPr b="0" i="0" lang="en-GB" sz="2133" u="none" cap="none" strike="noStrike">
                <a:solidFill>
                  <a:srgbClr val="FFFFFF"/>
                </a:solidFill>
                <a:latin typeface="Arial"/>
                <a:ea typeface="Arial"/>
                <a:cs typeface="Arial"/>
                <a:sym typeface="Arial"/>
              </a:rPr>
              <a:t> data from </a:t>
            </a:r>
            <a:r>
              <a:rPr b="0" i="0" lang="en-GB" sz="2133" u="sng" cap="none" strike="noStrike">
                <a:solidFill>
                  <a:srgbClr val="FFFFFF"/>
                </a:solidFill>
                <a:latin typeface="Arial"/>
                <a:ea typeface="Arial"/>
                <a:cs typeface="Arial"/>
                <a:sym typeface="Arial"/>
              </a:rPr>
              <a:t>commercial &amp; NewSpace </a:t>
            </a:r>
            <a:r>
              <a:rPr b="0" i="0" lang="en-GB" sz="2133" u="none" cap="none" strike="noStrike">
                <a:solidFill>
                  <a:srgbClr val="FFFFFF"/>
                </a:solidFill>
                <a:latin typeface="Arial"/>
                <a:ea typeface="Arial"/>
                <a:cs typeface="Arial"/>
                <a:sym typeface="Arial"/>
              </a:rPr>
              <a:t>missions</a:t>
            </a:r>
            <a:endParaRPr/>
          </a:p>
          <a:p>
            <a:pPr indent="-237060" lvl="0" marL="237060" marR="0" rtl="0" algn="l">
              <a:lnSpc>
                <a:spcPct val="100000"/>
              </a:lnSpc>
              <a:spcBef>
                <a:spcPts val="1600"/>
              </a:spcBef>
              <a:spcAft>
                <a:spcPts val="0"/>
              </a:spcAft>
              <a:buClr>
                <a:srgbClr val="FFFFFF"/>
              </a:buClr>
              <a:buSzPts val="2133"/>
              <a:buFont typeface="Arial"/>
              <a:buChar char="•"/>
            </a:pPr>
            <a:r>
              <a:rPr b="1" i="0" lang="en-GB" sz="2133" u="none" cap="none" strike="noStrike">
                <a:solidFill>
                  <a:srgbClr val="FFFFFF"/>
                </a:solidFill>
                <a:latin typeface="Arial"/>
                <a:ea typeface="Arial"/>
                <a:cs typeface="Arial"/>
                <a:sym typeface="Arial"/>
              </a:rPr>
              <a:t>Enable</a:t>
            </a:r>
            <a:r>
              <a:rPr b="0" i="0" lang="en-GB" sz="2133" u="none" cap="none" strike="noStrike">
                <a:solidFill>
                  <a:srgbClr val="FFFFFF"/>
                </a:solidFill>
                <a:latin typeface="Arial"/>
                <a:ea typeface="Arial"/>
                <a:cs typeface="Arial"/>
                <a:sym typeface="Arial"/>
              </a:rPr>
              <a:t> as first buyer or </a:t>
            </a:r>
            <a:r>
              <a:rPr b="1" i="0" lang="en-GB" sz="2133" u="sng" cap="none" strike="noStrike">
                <a:solidFill>
                  <a:srgbClr val="FFFFFF"/>
                </a:solidFill>
                <a:latin typeface="Arial"/>
                <a:ea typeface="Arial"/>
                <a:cs typeface="Arial"/>
                <a:sym typeface="Arial"/>
              </a:rPr>
              <a:t>anchor customer</a:t>
            </a:r>
            <a:r>
              <a:rPr b="0" i="0" lang="en-GB" sz="2133" u="none" cap="none" strike="noStrike">
                <a:solidFill>
                  <a:srgbClr val="FFFFFF"/>
                </a:solidFill>
                <a:latin typeface="Arial"/>
                <a:ea typeface="Arial"/>
                <a:cs typeface="Arial"/>
                <a:sym typeface="Arial"/>
              </a:rPr>
              <a:t>, </a:t>
            </a:r>
            <a:r>
              <a:rPr b="0" i="1" lang="en-GB" sz="2133" u="none" cap="none" strike="noStrike">
                <a:solidFill>
                  <a:srgbClr val="FFFFFF"/>
                </a:solidFill>
                <a:latin typeface="Arial"/>
                <a:ea typeface="Arial"/>
                <a:cs typeface="Arial"/>
                <a:sym typeface="Arial"/>
              </a:rPr>
              <a:t>NewSpace EO data to be opened to broader European scientific community</a:t>
            </a:r>
            <a:r>
              <a:rPr b="0" i="0" lang="en-GB" sz="2133" u="none" cap="none" strike="noStrike">
                <a:solidFill>
                  <a:srgbClr val="FFFFFF"/>
                </a:solidFill>
                <a:latin typeface="Arial"/>
                <a:ea typeface="Arial"/>
                <a:cs typeface="Arial"/>
                <a:sym typeface="Arial"/>
              </a:rPr>
              <a:t> </a:t>
            </a:r>
            <a:endParaRPr/>
          </a:p>
          <a:p>
            <a:pPr indent="-237060" lvl="0" marL="237060" marR="0" rtl="0" algn="l">
              <a:lnSpc>
                <a:spcPct val="100000"/>
              </a:lnSpc>
              <a:spcBef>
                <a:spcPts val="1600"/>
              </a:spcBef>
              <a:spcAft>
                <a:spcPts val="0"/>
              </a:spcAft>
              <a:buClr>
                <a:srgbClr val="FFFFFF"/>
              </a:buClr>
              <a:buSzPts val="2133"/>
              <a:buFont typeface="Arial"/>
              <a:buChar char="•"/>
            </a:pPr>
            <a:r>
              <a:rPr b="0" i="0" lang="en-GB" sz="2133" u="none" cap="none" strike="noStrike">
                <a:solidFill>
                  <a:srgbClr val="FFFFFF"/>
                </a:solidFill>
                <a:latin typeface="Arial"/>
                <a:ea typeface="Arial"/>
                <a:cs typeface="Arial"/>
                <a:sym typeface="Arial"/>
              </a:rPr>
              <a:t>Support the </a:t>
            </a:r>
            <a:r>
              <a:rPr b="1" i="0" lang="en-GB" sz="2133" u="none" cap="none" strike="noStrike">
                <a:solidFill>
                  <a:srgbClr val="FFFFFF"/>
                </a:solidFill>
                <a:latin typeface="Arial"/>
                <a:ea typeface="Arial"/>
                <a:cs typeface="Arial"/>
                <a:sym typeface="Arial"/>
              </a:rPr>
              <a:t>International Charter </a:t>
            </a:r>
            <a:r>
              <a:rPr b="0" i="0" lang="en-GB" sz="2133" u="none" cap="none" strike="noStrike">
                <a:solidFill>
                  <a:srgbClr val="FFFFFF"/>
                </a:solidFill>
                <a:latin typeface="Arial"/>
                <a:ea typeface="Arial"/>
                <a:cs typeface="Arial"/>
                <a:sym typeface="Arial"/>
              </a:rPr>
              <a:t>operations</a:t>
            </a:r>
            <a:endParaRPr/>
          </a:p>
        </p:txBody>
      </p:sp>
      <p:sp>
        <p:nvSpPr>
          <p:cNvPr id="573" name="Google Shape;573;p38"/>
          <p:cNvSpPr txBox="1"/>
          <p:nvPr/>
        </p:nvSpPr>
        <p:spPr>
          <a:xfrm>
            <a:off x="4607701" y="813921"/>
            <a:ext cx="7175639" cy="9131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GB" sz="2667" u="none" cap="none" strike="noStrike">
                <a:solidFill>
                  <a:srgbClr val="FFFFFF"/>
                </a:solidFill>
                <a:latin typeface="Arial"/>
                <a:ea typeface="Arial"/>
                <a:cs typeface="Arial"/>
                <a:sym typeface="Arial"/>
              </a:rPr>
              <a:t>International cooperation to share resources &amp; foster their interoperability</a:t>
            </a:r>
            <a:endParaRPr/>
          </a:p>
        </p:txBody>
      </p:sp>
      <p:pic>
        <p:nvPicPr>
          <p:cNvPr id="574" name="Google Shape;574;p38"/>
          <p:cNvPicPr preferRelativeResize="0"/>
          <p:nvPr/>
        </p:nvPicPr>
        <p:blipFill rotWithShape="1">
          <a:blip r:embed="rId4">
            <a:alphaModFix/>
          </a:blip>
          <a:srcRect b="28993" l="16733" r="16294" t="28956"/>
          <a:stretch/>
        </p:blipFill>
        <p:spPr>
          <a:xfrm>
            <a:off x="10701869" y="121922"/>
            <a:ext cx="1409713" cy="555415"/>
          </a:xfrm>
          <a:prstGeom prst="rect">
            <a:avLst/>
          </a:prstGeom>
          <a:noFill/>
          <a:ln>
            <a:noFill/>
          </a:ln>
        </p:spPr>
      </p:pic>
      <p:grpSp>
        <p:nvGrpSpPr>
          <p:cNvPr id="575" name="Google Shape;575;p38"/>
          <p:cNvGrpSpPr/>
          <p:nvPr/>
        </p:nvGrpSpPr>
        <p:grpSpPr>
          <a:xfrm>
            <a:off x="221422" y="6553160"/>
            <a:ext cx="8438793" cy="131037"/>
            <a:chOff x="226688" y="6572055"/>
            <a:chExt cx="9280921" cy="144114"/>
          </a:xfrm>
        </p:grpSpPr>
        <p:pic>
          <p:nvPicPr>
            <p:cNvPr descr="at.png" id="576" name="Google Shape;576;p38"/>
            <p:cNvPicPr preferRelativeResize="0"/>
            <p:nvPr/>
          </p:nvPicPr>
          <p:blipFill rotWithShape="1">
            <a:blip r:embed="rId5">
              <a:alphaModFix/>
            </a:blip>
            <a:srcRect b="0" l="0" r="0" t="0"/>
            <a:stretch/>
          </p:blipFill>
          <p:spPr>
            <a:xfrm>
              <a:off x="226688" y="6572055"/>
              <a:ext cx="217977" cy="144114"/>
            </a:xfrm>
            <a:prstGeom prst="rect">
              <a:avLst/>
            </a:prstGeom>
            <a:noFill/>
            <a:ln>
              <a:noFill/>
            </a:ln>
          </p:spPr>
        </p:pic>
        <p:pic>
          <p:nvPicPr>
            <p:cNvPr descr="be.png" id="577" name="Google Shape;577;p38"/>
            <p:cNvPicPr preferRelativeResize="0"/>
            <p:nvPr/>
          </p:nvPicPr>
          <p:blipFill rotWithShape="1">
            <a:blip r:embed="rId6">
              <a:alphaModFix/>
            </a:blip>
            <a:srcRect b="0" l="0" r="0" t="0"/>
            <a:stretch/>
          </p:blipFill>
          <p:spPr>
            <a:xfrm>
              <a:off x="597100" y="6572055"/>
              <a:ext cx="217977" cy="144114"/>
            </a:xfrm>
            <a:prstGeom prst="rect">
              <a:avLst/>
            </a:prstGeom>
            <a:noFill/>
            <a:ln>
              <a:noFill/>
            </a:ln>
          </p:spPr>
        </p:pic>
        <p:pic>
          <p:nvPicPr>
            <p:cNvPr descr="ch.png" id="578" name="Google Shape;578;p38"/>
            <p:cNvPicPr preferRelativeResize="0"/>
            <p:nvPr/>
          </p:nvPicPr>
          <p:blipFill rotWithShape="1">
            <a:blip r:embed="rId7">
              <a:alphaModFix/>
            </a:blip>
            <a:srcRect b="0" l="0" r="0" t="0"/>
            <a:stretch/>
          </p:blipFill>
          <p:spPr>
            <a:xfrm>
              <a:off x="7652002" y="6572055"/>
              <a:ext cx="217977" cy="144114"/>
            </a:xfrm>
            <a:prstGeom prst="rect">
              <a:avLst/>
            </a:prstGeom>
            <a:noFill/>
            <a:ln>
              <a:noFill/>
            </a:ln>
          </p:spPr>
        </p:pic>
        <p:pic>
          <p:nvPicPr>
            <p:cNvPr descr="cz.png" id="579" name="Google Shape;579;p38"/>
            <p:cNvPicPr preferRelativeResize="0"/>
            <p:nvPr/>
          </p:nvPicPr>
          <p:blipFill rotWithShape="1">
            <a:blip r:embed="rId8">
              <a:alphaModFix/>
            </a:blip>
            <a:srcRect b="0" l="0" r="0" t="0"/>
            <a:stretch/>
          </p:blipFill>
          <p:spPr>
            <a:xfrm>
              <a:off x="970446" y="6572055"/>
              <a:ext cx="217977" cy="144114"/>
            </a:xfrm>
            <a:prstGeom prst="rect">
              <a:avLst/>
            </a:prstGeom>
            <a:noFill/>
            <a:ln>
              <a:noFill/>
            </a:ln>
          </p:spPr>
        </p:pic>
        <p:pic>
          <p:nvPicPr>
            <p:cNvPr descr="de.png" id="580" name="Google Shape;580;p38"/>
            <p:cNvPicPr preferRelativeResize="0"/>
            <p:nvPr/>
          </p:nvPicPr>
          <p:blipFill rotWithShape="1">
            <a:blip r:embed="rId9">
              <a:alphaModFix/>
            </a:blip>
            <a:srcRect b="0" l="0" r="0" t="0"/>
            <a:stretch/>
          </p:blipFill>
          <p:spPr>
            <a:xfrm>
              <a:off x="2830886" y="6572055"/>
              <a:ext cx="217977" cy="144114"/>
            </a:xfrm>
            <a:prstGeom prst="rect">
              <a:avLst/>
            </a:prstGeom>
            <a:noFill/>
            <a:ln>
              <a:noFill/>
            </a:ln>
          </p:spPr>
        </p:pic>
        <p:pic>
          <p:nvPicPr>
            <p:cNvPr descr="dk.png" id="581" name="Google Shape;581;p38"/>
            <p:cNvPicPr preferRelativeResize="0"/>
            <p:nvPr/>
          </p:nvPicPr>
          <p:blipFill rotWithShape="1">
            <a:blip r:embed="rId10">
              <a:alphaModFix/>
            </a:blip>
            <a:srcRect b="0" l="0" r="0" t="0"/>
            <a:stretch/>
          </p:blipFill>
          <p:spPr>
            <a:xfrm>
              <a:off x="1340468" y="6572055"/>
              <a:ext cx="217977" cy="144114"/>
            </a:xfrm>
            <a:prstGeom prst="rect">
              <a:avLst/>
            </a:prstGeom>
            <a:noFill/>
            <a:ln>
              <a:noFill/>
            </a:ln>
          </p:spPr>
        </p:pic>
        <p:pic>
          <p:nvPicPr>
            <p:cNvPr descr="ee.png" id="582" name="Google Shape;582;p38"/>
            <p:cNvPicPr preferRelativeResize="0"/>
            <p:nvPr/>
          </p:nvPicPr>
          <p:blipFill rotWithShape="1">
            <a:blip r:embed="rId11">
              <a:alphaModFix/>
            </a:blip>
            <a:srcRect b="0" l="0" r="0" t="0"/>
            <a:stretch/>
          </p:blipFill>
          <p:spPr>
            <a:xfrm>
              <a:off x="1710886" y="6572055"/>
              <a:ext cx="217977" cy="144114"/>
            </a:xfrm>
            <a:prstGeom prst="rect">
              <a:avLst/>
            </a:prstGeom>
            <a:noFill/>
            <a:ln>
              <a:noFill/>
            </a:ln>
          </p:spPr>
        </p:pic>
        <p:pic>
          <p:nvPicPr>
            <p:cNvPr descr="es.png" id="583" name="Google Shape;583;p38"/>
            <p:cNvPicPr preferRelativeResize="0"/>
            <p:nvPr/>
          </p:nvPicPr>
          <p:blipFill rotWithShape="1">
            <a:blip r:embed="rId12">
              <a:alphaModFix/>
            </a:blip>
            <a:srcRect b="0" l="0" r="0" t="0"/>
            <a:stretch/>
          </p:blipFill>
          <p:spPr>
            <a:xfrm>
              <a:off x="6909231" y="6572055"/>
              <a:ext cx="217977" cy="144114"/>
            </a:xfrm>
            <a:prstGeom prst="rect">
              <a:avLst/>
            </a:prstGeom>
            <a:noFill/>
            <a:ln>
              <a:noFill/>
            </a:ln>
          </p:spPr>
        </p:pic>
        <p:pic>
          <p:nvPicPr>
            <p:cNvPr descr="fi.png" id="584" name="Google Shape;584;p38"/>
            <p:cNvPicPr preferRelativeResize="0"/>
            <p:nvPr/>
          </p:nvPicPr>
          <p:blipFill rotWithShape="1">
            <a:blip r:embed="rId13">
              <a:alphaModFix/>
            </a:blip>
            <a:srcRect b="0" l="0" r="0" t="0"/>
            <a:stretch/>
          </p:blipFill>
          <p:spPr>
            <a:xfrm>
              <a:off x="2088120" y="6572055"/>
              <a:ext cx="217977" cy="144114"/>
            </a:xfrm>
            <a:prstGeom prst="rect">
              <a:avLst/>
            </a:prstGeom>
            <a:noFill/>
            <a:ln>
              <a:noFill/>
            </a:ln>
          </p:spPr>
        </p:pic>
        <p:pic>
          <p:nvPicPr>
            <p:cNvPr descr="fr.png" id="585" name="Google Shape;585;p38"/>
            <p:cNvPicPr preferRelativeResize="0"/>
            <p:nvPr/>
          </p:nvPicPr>
          <p:blipFill rotWithShape="1">
            <a:blip r:embed="rId14">
              <a:alphaModFix/>
            </a:blip>
            <a:srcRect b="0" l="0" r="0" t="0"/>
            <a:stretch/>
          </p:blipFill>
          <p:spPr>
            <a:xfrm>
              <a:off x="2456977" y="6572055"/>
              <a:ext cx="217977" cy="144114"/>
            </a:xfrm>
            <a:prstGeom prst="rect">
              <a:avLst/>
            </a:prstGeom>
            <a:noFill/>
            <a:ln>
              <a:noFill/>
            </a:ln>
          </p:spPr>
        </p:pic>
        <p:pic>
          <p:nvPicPr>
            <p:cNvPr descr="gr.png" id="586" name="Google Shape;586;p38"/>
            <p:cNvPicPr preferRelativeResize="0"/>
            <p:nvPr/>
          </p:nvPicPr>
          <p:blipFill rotWithShape="1">
            <a:blip r:embed="rId15">
              <a:alphaModFix/>
            </a:blip>
            <a:srcRect b="0" l="0" r="0" t="0"/>
            <a:stretch/>
          </p:blipFill>
          <p:spPr>
            <a:xfrm>
              <a:off x="3199746" y="6572055"/>
              <a:ext cx="217977" cy="144114"/>
            </a:xfrm>
            <a:prstGeom prst="rect">
              <a:avLst/>
            </a:prstGeom>
            <a:noFill/>
            <a:ln>
              <a:noFill/>
            </a:ln>
          </p:spPr>
        </p:pic>
        <p:pic>
          <p:nvPicPr>
            <p:cNvPr descr="hu.png" id="587" name="Google Shape;587;p38"/>
            <p:cNvPicPr preferRelativeResize="0"/>
            <p:nvPr/>
          </p:nvPicPr>
          <p:blipFill rotWithShape="1">
            <a:blip r:embed="rId16">
              <a:alphaModFix/>
            </a:blip>
            <a:srcRect b="0" l="0" r="0" t="0"/>
            <a:stretch/>
          </p:blipFill>
          <p:spPr>
            <a:xfrm>
              <a:off x="3568607" y="6572055"/>
              <a:ext cx="217977" cy="144114"/>
            </a:xfrm>
            <a:prstGeom prst="rect">
              <a:avLst/>
            </a:prstGeom>
            <a:noFill/>
            <a:ln>
              <a:noFill/>
            </a:ln>
          </p:spPr>
        </p:pic>
        <p:pic>
          <p:nvPicPr>
            <p:cNvPr descr="ie.png" id="588" name="Google Shape;588;p38"/>
            <p:cNvPicPr preferRelativeResize="0"/>
            <p:nvPr/>
          </p:nvPicPr>
          <p:blipFill rotWithShape="1">
            <a:blip r:embed="rId17">
              <a:alphaModFix/>
            </a:blip>
            <a:srcRect b="0" l="0" r="0" t="0"/>
            <a:stretch/>
          </p:blipFill>
          <p:spPr>
            <a:xfrm>
              <a:off x="3937466" y="6572055"/>
              <a:ext cx="217977" cy="144114"/>
            </a:xfrm>
            <a:prstGeom prst="rect">
              <a:avLst/>
            </a:prstGeom>
            <a:noFill/>
            <a:ln>
              <a:noFill/>
            </a:ln>
          </p:spPr>
        </p:pic>
        <p:pic>
          <p:nvPicPr>
            <p:cNvPr descr="it.png" id="589" name="Google Shape;589;p38"/>
            <p:cNvPicPr preferRelativeResize="0"/>
            <p:nvPr/>
          </p:nvPicPr>
          <p:blipFill rotWithShape="1">
            <a:blip r:embed="rId18">
              <a:alphaModFix/>
            </a:blip>
            <a:srcRect b="0" l="0" r="0" t="0"/>
            <a:stretch/>
          </p:blipFill>
          <p:spPr>
            <a:xfrm>
              <a:off x="4306322" y="6572055"/>
              <a:ext cx="217977" cy="144114"/>
            </a:xfrm>
            <a:prstGeom prst="rect">
              <a:avLst/>
            </a:prstGeom>
            <a:noFill/>
            <a:ln>
              <a:noFill/>
            </a:ln>
          </p:spPr>
        </p:pic>
        <p:pic>
          <p:nvPicPr>
            <p:cNvPr descr="lu.png" id="590" name="Google Shape;590;p38"/>
            <p:cNvPicPr preferRelativeResize="0"/>
            <p:nvPr/>
          </p:nvPicPr>
          <p:blipFill rotWithShape="1">
            <a:blip r:embed="rId19">
              <a:alphaModFix/>
            </a:blip>
            <a:srcRect b="0" l="0" r="0" t="0"/>
            <a:stretch/>
          </p:blipFill>
          <p:spPr>
            <a:xfrm>
              <a:off x="4676775" y="6572055"/>
              <a:ext cx="217977" cy="144114"/>
            </a:xfrm>
            <a:prstGeom prst="rect">
              <a:avLst/>
            </a:prstGeom>
            <a:noFill/>
            <a:ln>
              <a:noFill/>
            </a:ln>
          </p:spPr>
        </p:pic>
        <p:pic>
          <p:nvPicPr>
            <p:cNvPr descr="nl.png" id="591" name="Google Shape;591;p38"/>
            <p:cNvPicPr preferRelativeResize="0"/>
            <p:nvPr/>
          </p:nvPicPr>
          <p:blipFill rotWithShape="1">
            <a:blip r:embed="rId20">
              <a:alphaModFix/>
            </a:blip>
            <a:srcRect b="0" l="0" r="0" t="0"/>
            <a:stretch/>
          </p:blipFill>
          <p:spPr>
            <a:xfrm>
              <a:off x="5050684" y="6572055"/>
              <a:ext cx="217977" cy="144114"/>
            </a:xfrm>
            <a:prstGeom prst="rect">
              <a:avLst/>
            </a:prstGeom>
            <a:noFill/>
            <a:ln>
              <a:noFill/>
            </a:ln>
          </p:spPr>
        </p:pic>
        <p:pic>
          <p:nvPicPr>
            <p:cNvPr descr="no.png" id="592" name="Google Shape;592;p38"/>
            <p:cNvPicPr preferRelativeResize="0"/>
            <p:nvPr/>
          </p:nvPicPr>
          <p:blipFill rotWithShape="1">
            <a:blip r:embed="rId21">
              <a:alphaModFix/>
            </a:blip>
            <a:srcRect b="0" l="0" r="0" t="0"/>
            <a:stretch/>
          </p:blipFill>
          <p:spPr>
            <a:xfrm>
              <a:off x="5428051" y="6572055"/>
              <a:ext cx="217977" cy="144114"/>
            </a:xfrm>
            <a:prstGeom prst="rect">
              <a:avLst/>
            </a:prstGeom>
            <a:noFill/>
            <a:ln>
              <a:noFill/>
            </a:ln>
          </p:spPr>
        </p:pic>
        <p:pic>
          <p:nvPicPr>
            <p:cNvPr descr="pl.png" id="593" name="Google Shape;593;p38"/>
            <p:cNvPicPr preferRelativeResize="0"/>
            <p:nvPr/>
          </p:nvPicPr>
          <p:blipFill rotWithShape="1">
            <a:blip r:embed="rId22">
              <a:alphaModFix/>
            </a:blip>
            <a:srcRect b="0" l="0" r="0" t="0"/>
            <a:stretch/>
          </p:blipFill>
          <p:spPr>
            <a:xfrm>
              <a:off x="5795181" y="6572055"/>
              <a:ext cx="217977" cy="144114"/>
            </a:xfrm>
            <a:prstGeom prst="rect">
              <a:avLst/>
            </a:prstGeom>
            <a:noFill/>
            <a:ln>
              <a:noFill/>
            </a:ln>
          </p:spPr>
        </p:pic>
        <p:pic>
          <p:nvPicPr>
            <p:cNvPr descr="pt.png" id="594" name="Google Shape;594;p38"/>
            <p:cNvPicPr preferRelativeResize="0"/>
            <p:nvPr/>
          </p:nvPicPr>
          <p:blipFill rotWithShape="1">
            <a:blip r:embed="rId23">
              <a:alphaModFix/>
            </a:blip>
            <a:srcRect b="0" l="0" r="0" t="0"/>
            <a:stretch/>
          </p:blipFill>
          <p:spPr>
            <a:xfrm>
              <a:off x="6167359" y="6572055"/>
              <a:ext cx="217977" cy="144114"/>
            </a:xfrm>
            <a:prstGeom prst="rect">
              <a:avLst/>
            </a:prstGeom>
            <a:noFill/>
            <a:ln>
              <a:noFill/>
            </a:ln>
          </p:spPr>
        </p:pic>
        <p:pic>
          <p:nvPicPr>
            <p:cNvPr descr="ro.png" id="595" name="Google Shape;595;p38"/>
            <p:cNvPicPr preferRelativeResize="0"/>
            <p:nvPr/>
          </p:nvPicPr>
          <p:blipFill rotWithShape="1">
            <a:blip r:embed="rId24">
              <a:alphaModFix/>
            </a:blip>
            <a:srcRect b="0" l="0" r="0" t="0"/>
            <a:stretch/>
          </p:blipFill>
          <p:spPr>
            <a:xfrm>
              <a:off x="6541267" y="6572055"/>
              <a:ext cx="217977" cy="144114"/>
            </a:xfrm>
            <a:prstGeom prst="rect">
              <a:avLst/>
            </a:prstGeom>
            <a:noFill/>
            <a:ln>
              <a:noFill/>
            </a:ln>
          </p:spPr>
        </p:pic>
        <p:pic>
          <p:nvPicPr>
            <p:cNvPr descr="se.png" id="596" name="Google Shape;596;p38"/>
            <p:cNvPicPr preferRelativeResize="0"/>
            <p:nvPr/>
          </p:nvPicPr>
          <p:blipFill rotWithShape="1">
            <a:blip r:embed="rId25">
              <a:alphaModFix/>
            </a:blip>
            <a:srcRect b="0" l="0" r="0" t="0"/>
            <a:stretch/>
          </p:blipFill>
          <p:spPr>
            <a:xfrm>
              <a:off x="7279811" y="6572055"/>
              <a:ext cx="217977" cy="144114"/>
            </a:xfrm>
            <a:prstGeom prst="rect">
              <a:avLst/>
            </a:prstGeom>
            <a:noFill/>
            <a:ln>
              <a:noFill/>
            </a:ln>
          </p:spPr>
        </p:pic>
        <p:pic>
          <p:nvPicPr>
            <p:cNvPr descr="uk.png" id="597" name="Google Shape;597;p38"/>
            <p:cNvPicPr preferRelativeResize="0"/>
            <p:nvPr/>
          </p:nvPicPr>
          <p:blipFill rotWithShape="1">
            <a:blip r:embed="rId26">
              <a:alphaModFix/>
            </a:blip>
            <a:srcRect b="0" l="0" r="0" t="0"/>
            <a:stretch/>
          </p:blipFill>
          <p:spPr>
            <a:xfrm>
              <a:off x="8017547" y="6572055"/>
              <a:ext cx="217977" cy="144114"/>
            </a:xfrm>
            <a:prstGeom prst="rect">
              <a:avLst/>
            </a:prstGeom>
            <a:noFill/>
            <a:ln>
              <a:noFill/>
            </a:ln>
          </p:spPr>
        </p:pic>
        <p:pic>
          <p:nvPicPr>
            <p:cNvPr descr="ca.png" id="598" name="Google Shape;598;p38"/>
            <p:cNvPicPr preferRelativeResize="0"/>
            <p:nvPr/>
          </p:nvPicPr>
          <p:blipFill rotWithShape="1">
            <a:blip r:embed="rId27">
              <a:alphaModFix/>
            </a:blip>
            <a:srcRect b="0" l="0" r="0" t="0"/>
            <a:stretch/>
          </p:blipFill>
          <p:spPr>
            <a:xfrm>
              <a:off x="9291609" y="6573362"/>
              <a:ext cx="216000" cy="142807"/>
            </a:xfrm>
            <a:prstGeom prst="rect">
              <a:avLst/>
            </a:prstGeom>
            <a:noFill/>
            <a:ln>
              <a:noFill/>
            </a:ln>
          </p:spPr>
        </p:pic>
        <p:pic>
          <p:nvPicPr>
            <p:cNvPr id="599" name="Google Shape;599;p38"/>
            <p:cNvPicPr preferRelativeResize="0"/>
            <p:nvPr/>
          </p:nvPicPr>
          <p:blipFill rotWithShape="1">
            <a:blip r:embed="rId28">
              <a:alphaModFix/>
            </a:blip>
            <a:srcRect b="0" l="0" r="0" t="0"/>
            <a:stretch/>
          </p:blipFill>
          <p:spPr>
            <a:xfrm>
              <a:off x="8555553" y="6572169"/>
              <a:ext cx="216000" cy="144000"/>
            </a:xfrm>
            <a:prstGeom prst="rect">
              <a:avLst/>
            </a:prstGeom>
            <a:noFill/>
            <a:ln>
              <a:noFill/>
            </a:ln>
          </p:spPr>
        </p:pic>
        <p:pic>
          <p:nvPicPr>
            <p:cNvPr descr="si.png" id="600" name="Google Shape;600;p38"/>
            <p:cNvPicPr preferRelativeResize="0"/>
            <p:nvPr/>
          </p:nvPicPr>
          <p:blipFill rotWithShape="1">
            <a:blip r:embed="rId29">
              <a:alphaModFix/>
            </a:blip>
            <a:srcRect b="0" l="0" r="0" t="0"/>
            <a:stretch/>
          </p:blipFill>
          <p:spPr>
            <a:xfrm>
              <a:off x="8928090" y="6572513"/>
              <a:ext cx="217284" cy="143656"/>
            </a:xfrm>
            <a:prstGeom prst="rect">
              <a:avLst/>
            </a:prstGeom>
            <a:noFill/>
            <a:ln>
              <a:noFill/>
            </a:ln>
          </p:spPr>
        </p:pic>
      </p:grpSp>
      <p:pic>
        <p:nvPicPr>
          <p:cNvPr id="601" name="Google Shape;601;p38"/>
          <p:cNvPicPr preferRelativeResize="0"/>
          <p:nvPr/>
        </p:nvPicPr>
        <p:blipFill rotWithShape="1">
          <a:blip r:embed="rId30">
            <a:alphaModFix/>
          </a:blip>
          <a:srcRect b="0" l="0" r="0" t="0"/>
          <a:stretch/>
        </p:blipFill>
        <p:spPr>
          <a:xfrm>
            <a:off x="9636804" y="6556081"/>
            <a:ext cx="2182560" cy="141224"/>
          </a:xfrm>
          <a:prstGeom prst="rect">
            <a:avLst/>
          </a:prstGeom>
          <a:noFill/>
          <a:ln>
            <a:noFill/>
          </a:ln>
        </p:spPr>
      </p:pic>
      <p:sp>
        <p:nvSpPr>
          <p:cNvPr id="602" name="Google Shape;602;p38"/>
          <p:cNvSpPr/>
          <p:nvPr/>
        </p:nvSpPr>
        <p:spPr>
          <a:xfrm>
            <a:off x="4408869" y="3043590"/>
            <a:ext cx="7662657" cy="2494327"/>
          </a:xfrm>
          <a:prstGeom prst="rect">
            <a:avLst/>
          </a:prstGeom>
          <a:noFill/>
          <a:ln cap="flat" cmpd="sng" w="38100">
            <a:solidFill>
              <a:srgbClr val="004C6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200" u="none" cap="none" strike="noStrike">
              <a:solidFill>
                <a:srgbClr val="FFFFFF"/>
              </a:solidFill>
              <a:latin typeface="Verdana"/>
              <a:ea typeface="Verdana"/>
              <a:cs typeface="Verdana"/>
              <a:sym typeface="Verdana"/>
            </a:endParaRPr>
          </a:p>
        </p:txBody>
      </p:sp>
      <p:pic>
        <p:nvPicPr>
          <p:cNvPr descr="V:\Documents\Templates\edap-logo-NEW.png" id="603" name="Google Shape;603;p38"/>
          <p:cNvPicPr preferRelativeResize="0"/>
          <p:nvPr/>
        </p:nvPicPr>
        <p:blipFill rotWithShape="1">
          <a:blip r:embed="rId31">
            <a:alphaModFix/>
          </a:blip>
          <a:srcRect b="0" l="0" r="0" t="0"/>
          <a:stretch/>
        </p:blipFill>
        <p:spPr>
          <a:xfrm>
            <a:off x="1742614" y="4386733"/>
            <a:ext cx="2458921" cy="8800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39"/>
          <p:cNvPicPr preferRelativeResize="0"/>
          <p:nvPr/>
        </p:nvPicPr>
        <p:blipFill rotWithShape="1">
          <a:blip r:embed="rId3">
            <a:alphaModFix/>
          </a:blip>
          <a:srcRect b="0" l="0" r="0" t="5361"/>
          <a:stretch/>
        </p:blipFill>
        <p:spPr>
          <a:xfrm>
            <a:off x="17370" y="9559"/>
            <a:ext cx="12174631" cy="6481143"/>
          </a:xfrm>
          <a:prstGeom prst="rect">
            <a:avLst/>
          </a:prstGeom>
          <a:noFill/>
          <a:ln>
            <a:noFill/>
          </a:ln>
        </p:spPr>
      </p:pic>
      <p:sp>
        <p:nvSpPr>
          <p:cNvPr id="610" name="Google Shape;610;p39"/>
          <p:cNvSpPr/>
          <p:nvPr/>
        </p:nvSpPr>
        <p:spPr>
          <a:xfrm>
            <a:off x="0" y="9559"/>
            <a:ext cx="5627077" cy="1022072"/>
          </a:xfrm>
          <a:prstGeom prst="rect">
            <a:avLst/>
          </a:prstGeom>
          <a:solidFill>
            <a:srgbClr val="1019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Verdana"/>
              <a:ea typeface="Verdana"/>
              <a:cs typeface="Verdana"/>
              <a:sym typeface="Verdana"/>
            </a:endParaRPr>
          </a:p>
        </p:txBody>
      </p:sp>
      <p:sp>
        <p:nvSpPr>
          <p:cNvPr id="611" name="Google Shape;611;p39"/>
          <p:cNvSpPr txBox="1"/>
          <p:nvPr/>
        </p:nvSpPr>
        <p:spPr>
          <a:xfrm>
            <a:off x="609601" y="114195"/>
            <a:ext cx="4407876" cy="812800"/>
          </a:xfrm>
          <a:prstGeom prst="rect">
            <a:avLst/>
          </a:prstGeom>
          <a:solidFill>
            <a:srgbClr val="1019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EAC9E"/>
              </a:buClr>
              <a:buSzPts val="2667"/>
              <a:buFont typeface="Arial"/>
              <a:buNone/>
            </a:pPr>
            <a:r>
              <a:rPr b="1" i="0" lang="en-GB" sz="2667" u="none" cap="none" strike="noStrike">
                <a:solidFill>
                  <a:srgbClr val="4EAC9E"/>
                </a:solidFill>
                <a:latin typeface="Arial"/>
                <a:ea typeface="Arial"/>
                <a:cs typeface="Arial"/>
                <a:sym typeface="Arial"/>
              </a:rPr>
              <a:t>Earthnet central element: </a:t>
            </a:r>
            <a:br>
              <a:rPr b="1" i="0" lang="en-GB" sz="2667" u="none" cap="none" strike="noStrike">
                <a:solidFill>
                  <a:srgbClr val="4EAC9E"/>
                </a:solidFill>
                <a:latin typeface="Arial"/>
                <a:ea typeface="Arial"/>
                <a:cs typeface="Arial"/>
                <a:sym typeface="Arial"/>
              </a:rPr>
            </a:br>
            <a:r>
              <a:rPr b="1" i="0" lang="en-GB" sz="2667" u="none" cap="none" strike="noStrike">
                <a:solidFill>
                  <a:srgbClr val="4EAC9E"/>
                </a:solidFill>
                <a:latin typeface="Arial"/>
                <a:ea typeface="Arial"/>
                <a:cs typeface="Arial"/>
                <a:sym typeface="Arial"/>
              </a:rPr>
              <a:t>Third Party Missions </a:t>
            </a:r>
            <a:endParaRPr b="1" i="0" sz="2133" u="none" cap="none" strike="noStrike">
              <a:solidFill>
                <a:srgbClr val="4EAC9E"/>
              </a:solidFill>
              <a:latin typeface="Arial"/>
              <a:ea typeface="Arial"/>
              <a:cs typeface="Arial"/>
              <a:sym typeface="Arial"/>
            </a:endParaRPr>
          </a:p>
        </p:txBody>
      </p:sp>
      <p:sp>
        <p:nvSpPr>
          <p:cNvPr id="612" name="Google Shape;612;p39"/>
          <p:cNvSpPr txBox="1"/>
          <p:nvPr/>
        </p:nvSpPr>
        <p:spPr>
          <a:xfrm>
            <a:off x="3657599" y="4877528"/>
            <a:ext cx="3709703" cy="687368"/>
          </a:xfrm>
          <a:prstGeom prst="rect">
            <a:avLst/>
          </a:prstGeom>
          <a:solidFill>
            <a:srgbClr val="0D1626">
              <a:alpha val="60000"/>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GB" sz="1600" u="none" cap="none" strike="noStrike">
                <a:solidFill>
                  <a:srgbClr val="FFFF00"/>
                </a:solidFill>
                <a:latin typeface="Calibri"/>
                <a:ea typeface="Calibri"/>
                <a:cs typeface="Calibri"/>
                <a:sym typeface="Calibri"/>
              </a:rPr>
              <a:t>10,000 research projects used TPM data</a:t>
            </a:r>
            <a:endParaRPr/>
          </a:p>
          <a:p>
            <a:pPr indent="0" lvl="0" marL="0" marR="0" rtl="0" algn="ctr">
              <a:lnSpc>
                <a:spcPct val="100000"/>
              </a:lnSpc>
              <a:spcBef>
                <a:spcPts val="800"/>
              </a:spcBef>
              <a:spcAft>
                <a:spcPts val="0"/>
              </a:spcAft>
              <a:buNone/>
            </a:pPr>
            <a:r>
              <a:rPr b="1" i="1" lang="en-GB" sz="1600" u="none" cap="none" strike="noStrike">
                <a:solidFill>
                  <a:srgbClr val="FFFF00"/>
                </a:solidFill>
                <a:latin typeface="Calibri"/>
                <a:ea typeface="Calibri"/>
                <a:cs typeface="Calibri"/>
                <a:sym typeface="Calibri"/>
              </a:rPr>
              <a:t>In 2021, 1000 new science users</a:t>
            </a:r>
            <a:endParaRPr/>
          </a:p>
        </p:txBody>
      </p:sp>
      <p:sp>
        <p:nvSpPr>
          <p:cNvPr id="613" name="Google Shape;613;p39"/>
          <p:cNvSpPr/>
          <p:nvPr/>
        </p:nvSpPr>
        <p:spPr>
          <a:xfrm>
            <a:off x="4803857" y="5700020"/>
            <a:ext cx="2084103" cy="417384"/>
          </a:xfrm>
          <a:prstGeom prst="rect">
            <a:avLst/>
          </a:prstGeom>
          <a:solidFill>
            <a:srgbClr val="0D142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Verdana"/>
              <a:ea typeface="Verdana"/>
              <a:cs typeface="Verdana"/>
              <a:sym typeface="Verdana"/>
            </a:endParaRPr>
          </a:p>
        </p:txBody>
      </p:sp>
      <p:sp>
        <p:nvSpPr>
          <p:cNvPr id="614" name="Google Shape;614;p39"/>
          <p:cNvSpPr/>
          <p:nvPr/>
        </p:nvSpPr>
        <p:spPr>
          <a:xfrm>
            <a:off x="5356145" y="5908713"/>
            <a:ext cx="6318300" cy="338554"/>
          </a:xfrm>
          <a:prstGeom prst="rect">
            <a:avLst/>
          </a:prstGeom>
          <a:solidFill>
            <a:srgbClr val="18294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600" u="none" cap="none" strike="noStrike">
                <a:solidFill>
                  <a:srgbClr val="4DAB9D"/>
                </a:solidFill>
                <a:latin typeface="Calibri"/>
                <a:ea typeface="Calibri"/>
                <a:cs typeface="Calibri"/>
                <a:sym typeface="Calibri"/>
              </a:rPr>
              <a:t>https://earth.esa.int/eogateway/missions/third-party-missions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40"/>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pic>
        <p:nvPicPr>
          <p:cNvPr id="620" name="Google Shape;620;p40"/>
          <p:cNvPicPr preferRelativeResize="0"/>
          <p:nvPr/>
        </p:nvPicPr>
        <p:blipFill rotWithShape="1">
          <a:blip r:embed="rId3">
            <a:alphaModFix/>
          </a:blip>
          <a:srcRect b="0" l="0" r="0" t="0"/>
          <a:stretch/>
        </p:blipFill>
        <p:spPr>
          <a:xfrm>
            <a:off x="0" y="960498"/>
            <a:ext cx="9642734" cy="5623728"/>
          </a:xfrm>
          <a:prstGeom prst="rect">
            <a:avLst/>
          </a:prstGeom>
          <a:noFill/>
          <a:ln>
            <a:noFill/>
          </a:ln>
        </p:spPr>
      </p:pic>
      <p:sp>
        <p:nvSpPr>
          <p:cNvPr id="621" name="Google Shape;621;p40"/>
          <p:cNvSpPr txBox="1"/>
          <p:nvPr/>
        </p:nvSpPr>
        <p:spPr>
          <a:xfrm>
            <a:off x="9642734" y="960498"/>
            <a:ext cx="2549266" cy="5693866"/>
          </a:xfrm>
          <a:prstGeom prst="rect">
            <a:avLst/>
          </a:prstGeom>
          <a:solidFill>
            <a:srgbClr val="C9E5E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Sentinel-2 L2A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03/08/2022</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2800" u="none" cap="none" strike="noStrike">
                <a:solidFill>
                  <a:srgbClr val="000000"/>
                </a:solidFill>
                <a:latin typeface="Arial"/>
                <a:ea typeface="Arial"/>
                <a:cs typeface="Arial"/>
                <a:sym typeface="Arial"/>
              </a:rPr>
              <a:t>THANK YOU </a:t>
            </a:r>
            <a:endParaRPr/>
          </a:p>
          <a:p>
            <a:pPr indent="0" lvl="0" marL="0" marR="0" rtl="0" algn="l">
              <a:lnSpc>
                <a:spcPct val="100000"/>
              </a:lnSpc>
              <a:spcBef>
                <a:spcPts val="0"/>
              </a:spcBef>
              <a:spcAft>
                <a:spcPts val="0"/>
              </a:spcAft>
              <a:buNone/>
            </a:pPr>
            <a:r>
              <a:rPr b="1" i="0" lang="en-GB" sz="2800" u="none" cap="none" strike="noStrike">
                <a:solidFill>
                  <a:srgbClr val="000000"/>
                </a:solidFill>
                <a:latin typeface="Arial"/>
                <a:ea typeface="Arial"/>
                <a:cs typeface="Arial"/>
                <a:sym typeface="Arial"/>
              </a:rPr>
              <a:t>FOR YOUR </a:t>
            </a:r>
            <a:br>
              <a:rPr b="1" i="0" lang="en-GB" sz="2800" u="none" cap="none" strike="noStrike">
                <a:solidFill>
                  <a:srgbClr val="000000"/>
                </a:solidFill>
                <a:latin typeface="Arial"/>
                <a:ea typeface="Arial"/>
                <a:cs typeface="Arial"/>
                <a:sym typeface="Arial"/>
              </a:rPr>
            </a:br>
            <a:r>
              <a:rPr b="1" i="0" lang="en-GB" sz="2800" u="none" cap="none" strike="noStrike">
                <a:solidFill>
                  <a:srgbClr val="000000"/>
                </a:solidFill>
                <a:latin typeface="Arial"/>
                <a:ea typeface="Arial"/>
                <a:cs typeface="Arial"/>
                <a:sym typeface="Arial"/>
              </a:rPr>
              <a:t>ATTENTION</a:t>
            </a:r>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221" name="Google Shape;221;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a:t>
            </a:r>
            <a:endParaRPr/>
          </a:p>
        </p:txBody>
      </p:sp>
      <p:sp>
        <p:nvSpPr>
          <p:cNvPr id="222" name="Google Shape;222;p12"/>
          <p:cNvSpPr txBox="1"/>
          <p:nvPr/>
        </p:nvSpPr>
        <p:spPr>
          <a:xfrm>
            <a:off x="429768" y="1664208"/>
            <a:ext cx="11389865" cy="1371600"/>
          </a:xfrm>
          <a:prstGeom prst="rect">
            <a:avLst/>
          </a:prstGeom>
          <a:solidFill>
            <a:srgbClr val="C5D8F1"/>
          </a:solidFill>
          <a:ln cap="flat" cmpd="sng" w="31750">
            <a:solidFill>
              <a:srgbClr val="4F81B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The mission of the CEOS </a:t>
            </a:r>
            <a:r>
              <a:rPr b="1" i="0" lang="en-GB" sz="1800" u="none" cap="none" strike="noStrike">
                <a:solidFill>
                  <a:srgbClr val="000000"/>
                </a:solidFill>
                <a:latin typeface="Calibri"/>
                <a:ea typeface="Calibri"/>
                <a:cs typeface="Calibri"/>
                <a:sym typeface="Calibri"/>
              </a:rPr>
              <a:t>Working Group on Calibration &amp; Validation</a:t>
            </a:r>
            <a:r>
              <a:rPr b="0" i="0" lang="en-GB" sz="1800" u="none" cap="none" strike="noStrike">
                <a:solidFill>
                  <a:srgbClr val="000000"/>
                </a:solidFill>
                <a:latin typeface="Calibri"/>
                <a:ea typeface="Calibri"/>
                <a:cs typeface="Calibri"/>
                <a:sym typeface="Calibri"/>
              </a:rPr>
              <a:t> (WGCV) is to ensure long-term confidence in the accuracy and quality of Earth Observation data and products and to provide a forum for the exchange of information about calibration and validation, including the coordination of cooperative activities.</a:t>
            </a:r>
            <a:endParaRPr b="1" i="0" sz="2800" u="none" cap="none" strike="noStrike">
              <a:solidFill>
                <a:srgbClr val="000000"/>
              </a:solidFill>
              <a:latin typeface="Arial"/>
              <a:ea typeface="Arial"/>
              <a:cs typeface="Arial"/>
              <a:sym typeface="Arial"/>
            </a:endParaRPr>
          </a:p>
        </p:txBody>
      </p:sp>
      <p:sp>
        <p:nvSpPr>
          <p:cNvPr id="223" name="Google Shape;223;p12"/>
          <p:cNvSpPr/>
          <p:nvPr/>
        </p:nvSpPr>
        <p:spPr>
          <a:xfrm>
            <a:off x="5344691" y="3035808"/>
            <a:ext cx="457200" cy="914400"/>
          </a:xfrm>
          <a:prstGeom prst="downArrow">
            <a:avLst>
              <a:gd fmla="val 50000" name="adj1"/>
              <a:gd fmla="val 50000" name="adj2"/>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4" name="Google Shape;224;p12"/>
          <p:cNvSpPr txBox="1"/>
          <p:nvPr/>
        </p:nvSpPr>
        <p:spPr>
          <a:xfrm>
            <a:off x="637479" y="3666242"/>
            <a:ext cx="3413691" cy="20313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160"/>
              <a:buFont typeface="Calibri"/>
              <a:buChar char="→"/>
            </a:pPr>
            <a:r>
              <a:rPr b="0" i="0" lang="en-GB" sz="1800" u="none" cap="none" strike="noStrike">
                <a:solidFill>
                  <a:srgbClr val="000000"/>
                </a:solidFill>
                <a:latin typeface="Calibri"/>
                <a:ea typeface="Calibri"/>
                <a:cs typeface="Calibri"/>
                <a:sym typeface="Calibri"/>
              </a:rPr>
              <a:t>Provide Reference </a:t>
            </a:r>
            <a:endParaRPr/>
          </a:p>
          <a:p>
            <a:pPr indent="0" lvl="0" marL="0" marR="0" rtl="0" algn="l">
              <a:lnSpc>
                <a:spcPct val="100000"/>
              </a:lnSpc>
              <a:spcBef>
                <a:spcPts val="0"/>
              </a:spcBef>
              <a:spcAft>
                <a:spcPts val="0"/>
              </a:spcAft>
              <a:buClr>
                <a:srgbClr val="000000"/>
              </a:buClr>
              <a:buSzPts val="216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160"/>
              <a:buFont typeface="Calibri"/>
              <a:buChar char="→"/>
            </a:pPr>
            <a:r>
              <a:rPr b="0" i="0" lang="en-GB" sz="1800" u="none" cap="none" strike="noStrike">
                <a:solidFill>
                  <a:srgbClr val="000000"/>
                </a:solidFill>
                <a:latin typeface="Calibri"/>
                <a:ea typeface="Calibri"/>
                <a:cs typeface="Calibri"/>
                <a:sym typeface="Calibri"/>
              </a:rPr>
              <a:t>Provide Methods and Protocols</a:t>
            </a:r>
            <a:endParaRPr/>
          </a:p>
          <a:p>
            <a:pPr indent="0" lvl="0" marL="0" marR="0" rtl="0" algn="l">
              <a:lnSpc>
                <a:spcPct val="100000"/>
              </a:lnSpc>
              <a:spcBef>
                <a:spcPts val="0"/>
              </a:spcBef>
              <a:spcAft>
                <a:spcPts val="0"/>
              </a:spcAft>
              <a:buClr>
                <a:srgbClr val="000000"/>
              </a:buClr>
              <a:buSzPts val="2160"/>
              <a:buFont typeface="Arial"/>
              <a:buNone/>
            </a:pPr>
            <a:r>
              <a:rPr b="0" i="0" lang="en-GB" sz="1800" u="none" cap="none" strike="noStrike">
                <a:solidFill>
                  <a:srgbClr val="000000"/>
                </a:solidFill>
                <a:latin typeface="Calibri"/>
                <a:ea typeface="Calibri"/>
                <a:cs typeface="Calibri"/>
                <a:sym typeface="Calibri"/>
              </a:rPr>
              <a:t> </a:t>
            </a:r>
            <a:endParaRPr/>
          </a:p>
          <a:p>
            <a:pPr indent="-285750" lvl="0" marL="285750" marR="0" rtl="0" algn="l">
              <a:lnSpc>
                <a:spcPct val="100000"/>
              </a:lnSpc>
              <a:spcBef>
                <a:spcPts val="0"/>
              </a:spcBef>
              <a:spcAft>
                <a:spcPts val="0"/>
              </a:spcAft>
              <a:buClr>
                <a:srgbClr val="000000"/>
              </a:buClr>
              <a:buSzPts val="2160"/>
              <a:buFont typeface="Calibri"/>
              <a:buChar char="→"/>
            </a:pPr>
            <a:r>
              <a:rPr b="0" i="0" lang="en-GB" sz="1800" u="none" cap="none" strike="noStrike">
                <a:solidFill>
                  <a:srgbClr val="000000"/>
                </a:solidFill>
                <a:latin typeface="Calibri"/>
                <a:ea typeface="Calibri"/>
                <a:cs typeface="Calibri"/>
                <a:sym typeface="Calibri"/>
              </a:rPr>
              <a:t>Provides Tools </a:t>
            </a:r>
            <a:endParaRPr/>
          </a:p>
          <a:p>
            <a:pPr indent="0" lvl="0" marL="0" marR="0" rtl="0" algn="l">
              <a:lnSpc>
                <a:spcPct val="100000"/>
              </a:lnSpc>
              <a:spcBef>
                <a:spcPts val="0"/>
              </a:spcBef>
              <a:spcAft>
                <a:spcPts val="0"/>
              </a:spcAft>
              <a:buClr>
                <a:srgbClr val="000000"/>
              </a:buClr>
              <a:buSzPts val="216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160"/>
              <a:buFont typeface="Calibri"/>
              <a:buChar char="→"/>
            </a:pPr>
            <a:r>
              <a:rPr b="0" i="0" lang="en-GB" sz="1800" u="none" cap="none" strike="noStrike">
                <a:solidFill>
                  <a:srgbClr val="000000"/>
                </a:solidFill>
                <a:latin typeface="Calibri"/>
                <a:ea typeface="Calibri"/>
                <a:cs typeface="Calibri"/>
                <a:sym typeface="Calibri"/>
              </a:rPr>
              <a:t>Provide Expertise </a:t>
            </a:r>
            <a:endParaRPr b="0" i="0" sz="1800" u="none" cap="none" strike="noStrike">
              <a:solidFill>
                <a:srgbClr val="000000"/>
              </a:solidFill>
              <a:latin typeface="Calibri"/>
              <a:ea typeface="Calibri"/>
              <a:cs typeface="Calibri"/>
              <a:sym typeface="Calibri"/>
            </a:endParaRPr>
          </a:p>
        </p:txBody>
      </p:sp>
      <p:grpSp>
        <p:nvGrpSpPr>
          <p:cNvPr id="225" name="Google Shape;225;p12"/>
          <p:cNvGrpSpPr/>
          <p:nvPr/>
        </p:nvGrpSpPr>
        <p:grpSpPr>
          <a:xfrm>
            <a:off x="3704407" y="3553304"/>
            <a:ext cx="6209608" cy="2865180"/>
            <a:chOff x="3644194" y="4182902"/>
            <a:chExt cx="6209608" cy="2865180"/>
          </a:xfrm>
        </p:grpSpPr>
        <p:pic>
          <p:nvPicPr>
            <p:cNvPr id="226" name="Google Shape;226;p12"/>
            <p:cNvPicPr preferRelativeResize="0"/>
            <p:nvPr/>
          </p:nvPicPr>
          <p:blipFill rotWithShape="1">
            <a:blip r:embed="rId3">
              <a:alphaModFix/>
            </a:blip>
            <a:srcRect b="0" l="0" r="0" t="0"/>
            <a:stretch/>
          </p:blipFill>
          <p:spPr>
            <a:xfrm>
              <a:off x="3644194" y="4182902"/>
              <a:ext cx="548709" cy="2148891"/>
            </a:xfrm>
            <a:prstGeom prst="rect">
              <a:avLst/>
            </a:prstGeom>
            <a:noFill/>
            <a:ln>
              <a:noFill/>
            </a:ln>
          </p:spPr>
        </p:pic>
        <p:cxnSp>
          <p:nvCxnSpPr>
            <p:cNvPr id="227" name="Google Shape;227;p12"/>
            <p:cNvCxnSpPr/>
            <p:nvPr/>
          </p:nvCxnSpPr>
          <p:spPr>
            <a:xfrm>
              <a:off x="4458651" y="5182542"/>
              <a:ext cx="2362200" cy="3241"/>
            </a:xfrm>
            <a:prstGeom prst="straightConnector1">
              <a:avLst/>
            </a:prstGeom>
            <a:noFill/>
            <a:ln cap="flat" cmpd="sng" w="47625">
              <a:solidFill>
                <a:schemeClr val="dk1"/>
              </a:solidFill>
              <a:prstDash val="solid"/>
              <a:round/>
              <a:headEnd len="sm" w="sm" type="none"/>
              <a:tailEnd len="med" w="med" type="triangle"/>
            </a:ln>
          </p:spPr>
        </p:cxnSp>
        <p:sp>
          <p:nvSpPr>
            <p:cNvPr id="228" name="Google Shape;228;p12"/>
            <p:cNvSpPr txBox="1"/>
            <p:nvPr/>
          </p:nvSpPr>
          <p:spPr>
            <a:xfrm>
              <a:off x="7949242" y="4788282"/>
              <a:ext cx="190456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800" u="none" cap="none" strike="noStrike">
                  <a:solidFill>
                    <a:srgbClr val="000000"/>
                  </a:solidFill>
                  <a:latin typeface="Arial"/>
                  <a:ea typeface="Arial"/>
                  <a:cs typeface="Arial"/>
                  <a:sym typeface="Arial"/>
                </a:rPr>
                <a:t>New Space </a:t>
              </a:r>
              <a:endParaRPr b="1" i="0" sz="2800" u="none" cap="none" strike="noStrike">
                <a:solidFill>
                  <a:srgbClr val="000000"/>
                </a:solidFill>
                <a:latin typeface="Arial"/>
                <a:ea typeface="Arial"/>
                <a:cs typeface="Arial"/>
                <a:sym typeface="Arial"/>
              </a:endParaRPr>
            </a:p>
          </p:txBody>
        </p:sp>
        <p:sp>
          <p:nvSpPr>
            <p:cNvPr id="229" name="Google Shape;229;p12"/>
            <p:cNvSpPr txBox="1"/>
            <p:nvPr/>
          </p:nvSpPr>
          <p:spPr>
            <a:xfrm>
              <a:off x="4515107" y="5447644"/>
              <a:ext cx="2379067" cy="1600438"/>
            </a:xfrm>
            <a:prstGeom prst="rect">
              <a:avLst/>
            </a:prstGeom>
            <a:solidFill>
              <a:srgbClr val="FFC000">
                <a:alpha val="25882"/>
              </a:srgbClr>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Support Calibration</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Support validation</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Increase Confidence in the measurements/Mission</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Traceability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Harmonisation</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Fitness for purpose</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cxnSp>
        <p:nvCxnSpPr>
          <p:cNvPr id="234" name="Google Shape;234;p13"/>
          <p:cNvCxnSpPr/>
          <p:nvPr/>
        </p:nvCxnSpPr>
        <p:spPr>
          <a:xfrm flipH="1" rot="10800000">
            <a:off x="6089860" y="2097900"/>
            <a:ext cx="1137" cy="806762"/>
          </a:xfrm>
          <a:prstGeom prst="straightConnector1">
            <a:avLst/>
          </a:prstGeom>
          <a:noFill/>
          <a:ln cap="flat" cmpd="sng" w="76200">
            <a:solidFill>
              <a:srgbClr val="4A7DBA"/>
            </a:solidFill>
            <a:prstDash val="solid"/>
            <a:round/>
            <a:headEnd len="sm" w="sm" type="none"/>
            <a:tailEnd len="med" w="med" type="triangle"/>
          </a:ln>
        </p:spPr>
      </p:cxnSp>
      <p:sp>
        <p:nvSpPr>
          <p:cNvPr id="235" name="Google Shape;235;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a:t>
            </a:r>
            <a:endParaRPr/>
          </a:p>
        </p:txBody>
      </p:sp>
      <p:sp>
        <p:nvSpPr>
          <p:cNvPr id="236" name="Google Shape;236;p13"/>
          <p:cNvSpPr/>
          <p:nvPr/>
        </p:nvSpPr>
        <p:spPr>
          <a:xfrm>
            <a:off x="5138497" y="2844570"/>
            <a:ext cx="1905000" cy="1524000"/>
          </a:xfrm>
          <a:prstGeom prst="ellipse">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 name="Google Shape;237;p13"/>
          <p:cNvSpPr txBox="1"/>
          <p:nvPr/>
        </p:nvSpPr>
        <p:spPr>
          <a:xfrm>
            <a:off x="8127167" y="5876665"/>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38" name="Google Shape;238;p13"/>
          <p:cNvSpPr txBox="1"/>
          <p:nvPr/>
        </p:nvSpPr>
        <p:spPr>
          <a:xfrm>
            <a:off x="5573067" y="3406515"/>
            <a:ext cx="103586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Arial"/>
                <a:ea typeface="Arial"/>
                <a:cs typeface="Arial"/>
                <a:sym typeface="Arial"/>
              </a:rPr>
              <a:t>WGCV</a:t>
            </a:r>
            <a:r>
              <a:rPr b="0" i="0" lang="en-GB"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cxnSp>
        <p:nvCxnSpPr>
          <p:cNvPr id="239" name="Google Shape;239;p13"/>
          <p:cNvCxnSpPr/>
          <p:nvPr/>
        </p:nvCxnSpPr>
        <p:spPr>
          <a:xfrm flipH="1" rot="10800000">
            <a:off x="6608928" y="2339715"/>
            <a:ext cx="451439" cy="685800"/>
          </a:xfrm>
          <a:prstGeom prst="straightConnector1">
            <a:avLst/>
          </a:prstGeom>
          <a:noFill/>
          <a:ln cap="flat" cmpd="sng" w="76200">
            <a:solidFill>
              <a:srgbClr val="4A7DBA"/>
            </a:solidFill>
            <a:prstDash val="solid"/>
            <a:round/>
            <a:headEnd len="sm" w="sm" type="none"/>
            <a:tailEnd len="med" w="med" type="triangle"/>
          </a:ln>
        </p:spPr>
      </p:cxnSp>
      <p:sp>
        <p:nvSpPr>
          <p:cNvPr id="240" name="Google Shape;240;p13"/>
          <p:cNvSpPr txBox="1"/>
          <p:nvPr/>
        </p:nvSpPr>
        <p:spPr>
          <a:xfrm>
            <a:off x="7136422" y="1790178"/>
            <a:ext cx="3761694" cy="646331"/>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Vicarious Test Site characterisation</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Picscar, picsand…</a:t>
            </a:r>
            <a:endParaRPr/>
          </a:p>
        </p:txBody>
      </p:sp>
      <p:cxnSp>
        <p:nvCxnSpPr>
          <p:cNvPr id="241" name="Google Shape;241;p13"/>
          <p:cNvCxnSpPr/>
          <p:nvPr/>
        </p:nvCxnSpPr>
        <p:spPr>
          <a:xfrm flipH="1" rot="10800000">
            <a:off x="6907967" y="2888990"/>
            <a:ext cx="685800" cy="465152"/>
          </a:xfrm>
          <a:prstGeom prst="straightConnector1">
            <a:avLst/>
          </a:prstGeom>
          <a:noFill/>
          <a:ln cap="flat" cmpd="sng" w="76200">
            <a:solidFill>
              <a:srgbClr val="4A7DBA"/>
            </a:solidFill>
            <a:prstDash val="solid"/>
            <a:round/>
            <a:headEnd len="sm" w="sm" type="none"/>
            <a:tailEnd len="med" w="med" type="triangle"/>
          </a:ln>
        </p:spPr>
      </p:cxnSp>
      <p:sp>
        <p:nvSpPr>
          <p:cNvPr id="242" name="Google Shape;242;p13"/>
          <p:cNvSpPr txBox="1"/>
          <p:nvPr/>
        </p:nvSpPr>
        <p:spPr>
          <a:xfrm>
            <a:off x="7593766" y="2647114"/>
            <a:ext cx="3785433" cy="646331"/>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Instrumented Test Site</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 radcalnet, sarcalnet, hypernet, LPV….</a:t>
            </a:r>
            <a:endParaRPr/>
          </a:p>
        </p:txBody>
      </p:sp>
      <p:cxnSp>
        <p:nvCxnSpPr>
          <p:cNvPr id="243" name="Google Shape;243;p13"/>
          <p:cNvCxnSpPr/>
          <p:nvPr/>
        </p:nvCxnSpPr>
        <p:spPr>
          <a:xfrm flipH="1" rot="10800000">
            <a:off x="7021374" y="3736744"/>
            <a:ext cx="800993" cy="7373"/>
          </a:xfrm>
          <a:prstGeom prst="straightConnector1">
            <a:avLst/>
          </a:prstGeom>
          <a:noFill/>
          <a:ln cap="flat" cmpd="sng" w="76200">
            <a:solidFill>
              <a:srgbClr val="4A7DBA"/>
            </a:solidFill>
            <a:prstDash val="solid"/>
            <a:round/>
            <a:headEnd len="sm" w="sm" type="none"/>
            <a:tailEnd len="med" w="med" type="triangle"/>
          </a:ln>
        </p:spPr>
      </p:cxnSp>
      <p:sp>
        <p:nvSpPr>
          <p:cNvPr id="244" name="Google Shape;244;p13"/>
          <p:cNvSpPr txBox="1"/>
          <p:nvPr/>
        </p:nvSpPr>
        <p:spPr>
          <a:xfrm>
            <a:off x="7822367" y="3550357"/>
            <a:ext cx="3075749" cy="646331"/>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Methods</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(dcc, Rayleigh, pics…etc..)</a:t>
            </a:r>
            <a:endParaRPr/>
          </a:p>
        </p:txBody>
      </p:sp>
      <p:sp>
        <p:nvSpPr>
          <p:cNvPr id="245" name="Google Shape;245;p13"/>
          <p:cNvSpPr txBox="1"/>
          <p:nvPr/>
        </p:nvSpPr>
        <p:spPr>
          <a:xfrm>
            <a:off x="5138497" y="1559540"/>
            <a:ext cx="1867563" cy="369332"/>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Vicarious Test Site</a:t>
            </a:r>
            <a:endParaRPr/>
          </a:p>
        </p:txBody>
      </p:sp>
      <p:cxnSp>
        <p:nvCxnSpPr>
          <p:cNvPr id="246" name="Google Shape;246;p13"/>
          <p:cNvCxnSpPr/>
          <p:nvPr/>
        </p:nvCxnSpPr>
        <p:spPr>
          <a:xfrm>
            <a:off x="6723666" y="4147808"/>
            <a:ext cx="673402" cy="441524"/>
          </a:xfrm>
          <a:prstGeom prst="straightConnector1">
            <a:avLst/>
          </a:prstGeom>
          <a:noFill/>
          <a:ln cap="flat" cmpd="sng" w="76200">
            <a:solidFill>
              <a:srgbClr val="4A7DBA"/>
            </a:solidFill>
            <a:prstDash val="solid"/>
            <a:round/>
            <a:headEnd len="sm" w="sm" type="none"/>
            <a:tailEnd len="med" w="med" type="triangle"/>
          </a:ln>
        </p:spPr>
      </p:cxnSp>
      <p:sp>
        <p:nvSpPr>
          <p:cNvPr id="247" name="Google Shape;247;p13"/>
          <p:cNvSpPr txBox="1"/>
          <p:nvPr/>
        </p:nvSpPr>
        <p:spPr>
          <a:xfrm>
            <a:off x="7682344" y="4483007"/>
            <a:ext cx="3899442" cy="646331"/>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Intercomparison exercise</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Acix, cmix, demix, brix, srix4veg….</a:t>
            </a:r>
            <a:endParaRPr/>
          </a:p>
        </p:txBody>
      </p:sp>
      <p:cxnSp>
        <p:nvCxnSpPr>
          <p:cNvPr id="248" name="Google Shape;248;p13"/>
          <p:cNvCxnSpPr/>
          <p:nvPr/>
        </p:nvCxnSpPr>
        <p:spPr>
          <a:xfrm flipH="1">
            <a:off x="6145967" y="4330737"/>
            <a:ext cx="488" cy="950416"/>
          </a:xfrm>
          <a:prstGeom prst="straightConnector1">
            <a:avLst/>
          </a:prstGeom>
          <a:noFill/>
          <a:ln cap="flat" cmpd="sng" w="76200">
            <a:solidFill>
              <a:srgbClr val="4A7DBA"/>
            </a:solidFill>
            <a:prstDash val="solid"/>
            <a:round/>
            <a:headEnd len="sm" w="sm" type="none"/>
            <a:tailEnd len="med" w="med" type="triangle"/>
          </a:ln>
        </p:spPr>
      </p:cxnSp>
      <p:sp>
        <p:nvSpPr>
          <p:cNvPr id="249" name="Google Shape;249;p13"/>
          <p:cNvSpPr txBox="1"/>
          <p:nvPr/>
        </p:nvSpPr>
        <p:spPr>
          <a:xfrm>
            <a:off x="4609590" y="5396872"/>
            <a:ext cx="3072754" cy="830997"/>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Fiducial Reference Measurement characterisation </a:t>
            </a:r>
            <a:r>
              <a:rPr b="0" i="0" lang="en-GB" sz="1200" u="none" cap="none" strike="noStrike">
                <a:solidFill>
                  <a:srgbClr val="000000"/>
                </a:solidFill>
                <a:latin typeface="Calibri"/>
                <a:ea typeface="Calibri"/>
                <a:cs typeface="Calibri"/>
                <a:sym typeface="Calibri"/>
              </a:rPr>
              <a:t>(FRM4STS, FRM4SOC, FRM4GHG…etc…</a:t>
            </a:r>
            <a:endParaRPr b="0" i="0" sz="1050" u="none" cap="none" strike="noStrike">
              <a:solidFill>
                <a:srgbClr val="000000"/>
              </a:solidFill>
              <a:latin typeface="Calibri"/>
              <a:ea typeface="Calibri"/>
              <a:cs typeface="Calibri"/>
              <a:sym typeface="Calibri"/>
            </a:endParaRPr>
          </a:p>
        </p:txBody>
      </p:sp>
      <p:cxnSp>
        <p:nvCxnSpPr>
          <p:cNvPr id="250" name="Google Shape;250;p13"/>
          <p:cNvCxnSpPr>
            <a:stCxn id="236" idx="3"/>
          </p:cNvCxnSpPr>
          <p:nvPr/>
        </p:nvCxnSpPr>
        <p:spPr>
          <a:xfrm flipH="1">
            <a:off x="4785078" y="4145385"/>
            <a:ext cx="632400" cy="512700"/>
          </a:xfrm>
          <a:prstGeom prst="straightConnector1">
            <a:avLst/>
          </a:prstGeom>
          <a:noFill/>
          <a:ln cap="flat" cmpd="sng" w="76200">
            <a:solidFill>
              <a:srgbClr val="4A7DBA"/>
            </a:solidFill>
            <a:prstDash val="solid"/>
            <a:round/>
            <a:headEnd len="sm" w="sm" type="none"/>
            <a:tailEnd len="med" w="med" type="triangle"/>
          </a:ln>
        </p:spPr>
      </p:cxnSp>
      <p:sp>
        <p:nvSpPr>
          <p:cNvPr id="251" name="Google Shape;251;p13"/>
          <p:cNvSpPr txBox="1"/>
          <p:nvPr/>
        </p:nvSpPr>
        <p:spPr>
          <a:xfrm>
            <a:off x="2071111" y="4727155"/>
            <a:ext cx="2629731" cy="553998"/>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Reference Data </a:t>
            </a:r>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MTF, SOLAR IRRADIANCE…etc…</a:t>
            </a:r>
            <a:endParaRPr b="0" i="0" sz="1050" u="none" cap="none" strike="noStrike">
              <a:solidFill>
                <a:srgbClr val="000000"/>
              </a:solidFill>
              <a:latin typeface="Calibri"/>
              <a:ea typeface="Calibri"/>
              <a:cs typeface="Calibri"/>
              <a:sym typeface="Calibri"/>
            </a:endParaRPr>
          </a:p>
        </p:txBody>
      </p:sp>
      <p:cxnSp>
        <p:nvCxnSpPr>
          <p:cNvPr id="252" name="Google Shape;252;p13"/>
          <p:cNvCxnSpPr/>
          <p:nvPr/>
        </p:nvCxnSpPr>
        <p:spPr>
          <a:xfrm flipH="1">
            <a:off x="4368389" y="3735402"/>
            <a:ext cx="803584" cy="5028"/>
          </a:xfrm>
          <a:prstGeom prst="straightConnector1">
            <a:avLst/>
          </a:prstGeom>
          <a:noFill/>
          <a:ln cap="flat" cmpd="sng" w="76200">
            <a:solidFill>
              <a:srgbClr val="4A7DBA"/>
            </a:solidFill>
            <a:prstDash val="solid"/>
            <a:round/>
            <a:headEnd len="sm" w="sm" type="none"/>
            <a:tailEnd len="med" w="med" type="triangle"/>
          </a:ln>
        </p:spPr>
      </p:cxnSp>
      <p:sp>
        <p:nvSpPr>
          <p:cNvPr id="253" name="Google Shape;253;p13"/>
          <p:cNvSpPr txBox="1"/>
          <p:nvPr/>
        </p:nvSpPr>
        <p:spPr>
          <a:xfrm>
            <a:off x="1004341" y="3366643"/>
            <a:ext cx="3368141" cy="1200329"/>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Expertise, communication</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(JACIE, VH RODA, Workshop…etc…coordination WGISS and VC, ARD)</a:t>
            </a:r>
            <a:endParaRPr/>
          </a:p>
        </p:txBody>
      </p:sp>
      <p:cxnSp>
        <p:nvCxnSpPr>
          <p:cNvPr id="254" name="Google Shape;254;p13"/>
          <p:cNvCxnSpPr/>
          <p:nvPr/>
        </p:nvCxnSpPr>
        <p:spPr>
          <a:xfrm rot="10800000">
            <a:off x="4439851" y="2798132"/>
            <a:ext cx="856228" cy="431555"/>
          </a:xfrm>
          <a:prstGeom prst="straightConnector1">
            <a:avLst/>
          </a:prstGeom>
          <a:noFill/>
          <a:ln cap="flat" cmpd="sng" w="76200">
            <a:solidFill>
              <a:srgbClr val="4A7DBA"/>
            </a:solidFill>
            <a:prstDash val="solid"/>
            <a:round/>
            <a:headEnd len="sm" w="sm" type="none"/>
            <a:tailEnd len="med" w="med" type="triangle"/>
          </a:ln>
        </p:spPr>
      </p:cxnSp>
      <p:sp>
        <p:nvSpPr>
          <p:cNvPr id="255" name="Google Shape;255;p13"/>
          <p:cNvSpPr txBox="1"/>
          <p:nvPr/>
        </p:nvSpPr>
        <p:spPr>
          <a:xfrm>
            <a:off x="1809026" y="2461195"/>
            <a:ext cx="2609419" cy="584775"/>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Tools and facilities </a:t>
            </a:r>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(ex: AIM….)</a:t>
            </a:r>
            <a:endParaRPr/>
          </a:p>
        </p:txBody>
      </p:sp>
      <p:cxnSp>
        <p:nvCxnSpPr>
          <p:cNvPr id="256" name="Google Shape;256;p13"/>
          <p:cNvCxnSpPr/>
          <p:nvPr/>
        </p:nvCxnSpPr>
        <p:spPr>
          <a:xfrm rot="10800000">
            <a:off x="4907419" y="2235989"/>
            <a:ext cx="675330" cy="744095"/>
          </a:xfrm>
          <a:prstGeom prst="straightConnector1">
            <a:avLst/>
          </a:prstGeom>
          <a:noFill/>
          <a:ln cap="flat" cmpd="sng" w="76200">
            <a:solidFill>
              <a:srgbClr val="4A7DBA"/>
            </a:solidFill>
            <a:prstDash val="solid"/>
            <a:round/>
            <a:headEnd len="sm" w="sm" type="none"/>
            <a:tailEnd len="med" w="med" type="triangle"/>
          </a:ln>
        </p:spPr>
      </p:cxnSp>
      <p:sp>
        <p:nvSpPr>
          <p:cNvPr id="257" name="Google Shape;257;p13"/>
          <p:cNvSpPr txBox="1"/>
          <p:nvPr/>
        </p:nvSpPr>
        <p:spPr>
          <a:xfrm>
            <a:off x="2761507" y="1676393"/>
            <a:ext cx="2076146" cy="553998"/>
          </a:xfrm>
          <a:prstGeom prst="rect">
            <a:avLst/>
          </a:prstGeom>
          <a:noFill/>
          <a:ln cap="flat" cmpd="sng" w="9525">
            <a:solidFill>
              <a:srgbClr val="4A7DB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SITSAT</a:t>
            </a:r>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SCR, CLARREO, LIBRA, TRUTHS</a:t>
            </a:r>
            <a:endParaRPr/>
          </a:p>
        </p:txBody>
      </p:sp>
      <p:grpSp>
        <p:nvGrpSpPr>
          <p:cNvPr id="258" name="Google Shape;258;p13"/>
          <p:cNvGrpSpPr/>
          <p:nvPr/>
        </p:nvGrpSpPr>
        <p:grpSpPr>
          <a:xfrm>
            <a:off x="3236294" y="1132501"/>
            <a:ext cx="5913557" cy="4952622"/>
            <a:chOff x="1343617" y="1497610"/>
            <a:chExt cx="5913557" cy="4952622"/>
          </a:xfrm>
        </p:grpSpPr>
        <p:sp>
          <p:nvSpPr>
            <p:cNvPr id="259" name="Google Shape;259;p13"/>
            <p:cNvSpPr/>
            <p:nvPr/>
          </p:nvSpPr>
          <p:spPr>
            <a:xfrm>
              <a:off x="1542174" y="1722909"/>
              <a:ext cx="5715000" cy="4727323"/>
            </a:xfrm>
            <a:prstGeom prst="ellipse">
              <a:avLst/>
            </a:prstGeom>
            <a:noFill/>
            <a:ln cap="flat" cmpd="sng" w="1936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0" name="Google Shape;260;p13"/>
            <p:cNvSpPr/>
            <p:nvPr/>
          </p:nvSpPr>
          <p:spPr>
            <a:xfrm rot="3300000">
              <a:off x="3079054" y="1556779"/>
              <a:ext cx="467097" cy="619774"/>
            </a:xfrm>
            <a:prstGeom prst="triangle">
              <a:avLst>
                <a:gd fmla="val 64276" name="adj"/>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1" name="Google Shape;261;p13"/>
            <p:cNvSpPr/>
            <p:nvPr/>
          </p:nvSpPr>
          <p:spPr>
            <a:xfrm rot="7080000">
              <a:off x="5791932" y="1838147"/>
              <a:ext cx="473215" cy="620977"/>
            </a:xfrm>
            <a:prstGeom prst="triangle">
              <a:avLst>
                <a:gd fmla="val 64276" name="adj"/>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2" name="Google Shape;262;p13"/>
            <p:cNvSpPr/>
            <p:nvPr/>
          </p:nvSpPr>
          <p:spPr>
            <a:xfrm rot="-8280000">
              <a:off x="6256081" y="5493706"/>
              <a:ext cx="459097" cy="544545"/>
            </a:xfrm>
            <a:prstGeom prst="triangle">
              <a:avLst>
                <a:gd fmla="val 64276" name="adj"/>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3" name="Google Shape;263;p13"/>
            <p:cNvSpPr/>
            <p:nvPr/>
          </p:nvSpPr>
          <p:spPr>
            <a:xfrm rot="-1800000">
              <a:off x="1466501" y="4571510"/>
              <a:ext cx="459097" cy="614552"/>
            </a:xfrm>
            <a:prstGeom prst="triangle">
              <a:avLst>
                <a:gd fmla="val 64276" name="adj"/>
              </a:avLst>
            </a:prstGeom>
            <a:solidFill>
              <a:srgbClr val="FF0000"/>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64" name="Google Shape;264;p13"/>
          <p:cNvSpPr/>
          <p:nvPr/>
        </p:nvSpPr>
        <p:spPr>
          <a:xfrm>
            <a:off x="834348" y="2951041"/>
            <a:ext cx="1667483" cy="910947"/>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5" name="Google Shape;265;p13"/>
          <p:cNvSpPr txBox="1"/>
          <p:nvPr/>
        </p:nvSpPr>
        <p:spPr>
          <a:xfrm>
            <a:off x="2761505" y="1092978"/>
            <a:ext cx="8617693" cy="1569660"/>
          </a:xfrm>
          <a:prstGeom prst="rect">
            <a:avLst/>
          </a:prstGeom>
          <a:solidFill>
            <a:srgbClr val="C5D8F1"/>
          </a:solid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sng" cap="none" strike="noStrike">
                <a:solidFill>
                  <a:srgbClr val="000000"/>
                </a:solidFill>
                <a:latin typeface="Arial"/>
                <a:ea typeface="Arial"/>
                <a:cs typeface="Arial"/>
                <a:sym typeface="Arial"/>
              </a:rPr>
              <a:t>All elements fit together to provide a coherent and comprehensive system for Cal/Val: </a:t>
            </a:r>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7F7F7F"/>
              </a:solidFill>
              <a:latin typeface="Arial"/>
              <a:ea typeface="Arial"/>
              <a:cs typeface="Arial"/>
              <a:sym typeface="Arial"/>
            </a:endParaRPr>
          </a:p>
          <a:p>
            <a:pPr indent="-285750" lvl="0" marL="285750" marR="0" rtl="0" algn="l">
              <a:lnSpc>
                <a:spcPct val="100000"/>
              </a:lnSpc>
              <a:spcBef>
                <a:spcPts val="0"/>
              </a:spcBef>
              <a:spcAft>
                <a:spcPts val="0"/>
              </a:spcAft>
              <a:buClr>
                <a:srgbClr val="7F7F7F"/>
              </a:buClr>
              <a:buSzPts val="1600"/>
              <a:buFont typeface="Arial"/>
              <a:buChar char="-"/>
            </a:pPr>
            <a:r>
              <a:rPr b="1" i="0" lang="en-GB" sz="1600" u="none" cap="none" strike="noStrike">
                <a:solidFill>
                  <a:srgbClr val="7F7F7F"/>
                </a:solidFill>
                <a:latin typeface="Arial"/>
                <a:ea typeface="Arial"/>
                <a:cs typeface="Arial"/>
                <a:sym typeface="Arial"/>
              </a:rPr>
              <a:t>Facilitating Sensor to sensor interoperability by establishing a CEOS postlaunch Cal/Val reference</a:t>
            </a:r>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7F7F7F"/>
              </a:solidFill>
              <a:latin typeface="Arial"/>
              <a:ea typeface="Arial"/>
              <a:cs typeface="Arial"/>
              <a:sym typeface="Arial"/>
            </a:endParaRPr>
          </a:p>
          <a:p>
            <a:pPr indent="-285750" lvl="0" marL="285750" marR="0" rtl="0" algn="l">
              <a:lnSpc>
                <a:spcPct val="100000"/>
              </a:lnSpc>
              <a:spcBef>
                <a:spcPts val="0"/>
              </a:spcBef>
              <a:spcAft>
                <a:spcPts val="0"/>
              </a:spcAft>
              <a:buClr>
                <a:srgbClr val="7F7F7F"/>
              </a:buClr>
              <a:buSzPts val="1600"/>
              <a:buFont typeface="Arial"/>
              <a:buChar char="-"/>
            </a:pPr>
            <a:r>
              <a:rPr b="1" i="0" lang="en-GB" sz="1600" u="none" cap="none" strike="noStrike">
                <a:solidFill>
                  <a:srgbClr val="7F7F7F"/>
                </a:solidFill>
                <a:latin typeface="Arial"/>
                <a:ea typeface="Arial"/>
                <a:cs typeface="Arial"/>
                <a:sym typeface="Arial"/>
              </a:rPr>
              <a:t> Increasing the reliability of data – </a:t>
            </a:r>
            <a:r>
              <a:rPr b="1" i="0" lang="en-GB" sz="1600" u="sng" cap="none" strike="noStrike">
                <a:solidFill>
                  <a:srgbClr val="7F7F7F"/>
                </a:solidFill>
                <a:latin typeface="Arial"/>
                <a:ea typeface="Arial"/>
                <a:cs typeface="Arial"/>
                <a:sym typeface="Arial"/>
              </a:rPr>
              <a:t>including Newspace</a:t>
            </a:r>
            <a:endParaRPr b="0" i="1" sz="1600" u="none" cap="none" strike="noStrike">
              <a:solidFill>
                <a:srgbClr val="7F7F7F"/>
              </a:solidFill>
              <a:latin typeface="Arial"/>
              <a:ea typeface="Arial"/>
              <a:cs typeface="Arial"/>
              <a:sym typeface="Arial"/>
            </a:endParaRPr>
          </a:p>
        </p:txBody>
      </p:sp>
      <p:sp>
        <p:nvSpPr>
          <p:cNvPr id="266" name="Google Shape;266;p13"/>
          <p:cNvSpPr txBox="1"/>
          <p:nvPr/>
        </p:nvSpPr>
        <p:spPr>
          <a:xfrm>
            <a:off x="2761505" y="3274107"/>
            <a:ext cx="8617693" cy="2831544"/>
          </a:xfrm>
          <a:prstGeom prst="rect">
            <a:avLst/>
          </a:prstGeom>
          <a:solidFill>
            <a:srgbClr val="C5D8F1"/>
          </a:solidFill>
          <a:ln cap="flat" cmpd="sng" w="2857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600"/>
              <a:buFont typeface="Arial"/>
              <a:buNone/>
            </a:pPr>
            <a:r>
              <a:rPr b="0" i="0" lang="en-GB" sz="1600" u="none" cap="none" strike="noStrike">
                <a:solidFill>
                  <a:srgbClr val="595959"/>
                </a:solidFill>
                <a:latin typeface="Calibri"/>
                <a:ea typeface="Calibri"/>
                <a:cs typeface="Calibri"/>
                <a:sym typeface="Calibri"/>
              </a:rPr>
              <a:t>There are a growing number of public and commercial providers of high resolution space-borne Earth Observation data. Key to using data from these new sources is a </a:t>
            </a:r>
            <a:r>
              <a:rPr b="1" i="0" lang="en-GB" sz="1600" u="sng" cap="none" strike="noStrike">
                <a:solidFill>
                  <a:srgbClr val="0070C0"/>
                </a:solidFill>
                <a:latin typeface="Calibri"/>
                <a:ea typeface="Calibri"/>
                <a:cs typeface="Calibri"/>
                <a:sym typeface="Calibri"/>
              </a:rPr>
              <a:t>good understanding of their characteristics</a:t>
            </a:r>
            <a:r>
              <a:rPr b="0" i="0" lang="en-GB" sz="1600" u="none" cap="none" strike="noStrike">
                <a:solidFill>
                  <a:srgbClr val="0070C0"/>
                </a:solidFill>
                <a:latin typeface="Calibri"/>
                <a:ea typeface="Calibri"/>
                <a:cs typeface="Calibri"/>
                <a:sym typeface="Calibri"/>
              </a:rPr>
              <a:t>,</a:t>
            </a:r>
            <a:r>
              <a:rPr b="0" i="0" lang="en-GB" sz="1600" u="none" cap="none" strike="noStrike">
                <a:solidFill>
                  <a:srgbClr val="595959"/>
                </a:solidFill>
                <a:latin typeface="Calibri"/>
                <a:ea typeface="Calibri"/>
                <a:cs typeface="Calibri"/>
                <a:sym typeface="Calibri"/>
              </a:rPr>
              <a:t> how they are calibrated, and their quality and technical capabilities.</a:t>
            </a:r>
            <a:r>
              <a:rPr b="1" i="0" lang="en-GB" sz="1600" u="sng" cap="none" strike="noStrike">
                <a:solidFill>
                  <a:srgbClr val="595959"/>
                </a:solidFill>
                <a:latin typeface="Calibri"/>
                <a:ea typeface="Calibri"/>
                <a:cs typeface="Calibri"/>
                <a:sym typeface="Calibri"/>
              </a:rPr>
              <a:t> </a:t>
            </a:r>
            <a:r>
              <a:rPr b="1" i="0" lang="en-GB" sz="1600" u="sng" cap="none" strike="noStrike">
                <a:solidFill>
                  <a:srgbClr val="0070C0"/>
                </a:solidFill>
                <a:latin typeface="Calibri"/>
                <a:ea typeface="Calibri"/>
                <a:cs typeface="Calibri"/>
                <a:sym typeface="Calibri"/>
              </a:rPr>
              <a:t>Interoperability</a:t>
            </a:r>
            <a:r>
              <a:rPr b="0" i="0" lang="en-GB" sz="1600" u="none" cap="none" strike="noStrike">
                <a:solidFill>
                  <a:srgbClr val="595959"/>
                </a:solidFill>
                <a:latin typeface="Calibri"/>
                <a:ea typeface="Calibri"/>
                <a:cs typeface="Calibri"/>
                <a:sym typeface="Calibri"/>
              </a:rPr>
              <a:t> between satellites/products will allow to extend dramatically  the opportunities for global applications (agriculture, water use, forest and vegetation monitoring, pollution monitoring…etc…but also for climate applications). </a:t>
            </a:r>
            <a:endParaRPr/>
          </a:p>
          <a:p>
            <a:pPr indent="0" lvl="0" marL="0" marR="0" rtl="0" algn="l">
              <a:lnSpc>
                <a:spcPct val="100000"/>
              </a:lnSpc>
              <a:spcBef>
                <a:spcPts val="0"/>
              </a:spcBef>
              <a:spcAft>
                <a:spcPts val="0"/>
              </a:spcAft>
              <a:buClr>
                <a:srgbClr val="595959"/>
              </a:buClr>
              <a:buSzPts val="1600"/>
              <a:buFont typeface="Arial"/>
              <a:buNone/>
            </a:pPr>
            <a:r>
              <a:rPr b="0" i="0" lang="en-GB" sz="1600" u="sng" cap="none" strike="noStrike">
                <a:solidFill>
                  <a:srgbClr val="595959"/>
                </a:solidFill>
                <a:latin typeface="Calibri"/>
                <a:ea typeface="Calibri"/>
                <a:cs typeface="Calibri"/>
                <a:sym typeface="Calibri"/>
              </a:rPr>
              <a:t>The data can be used together only if we can trust its accuracy and characterisation. Therefore harmonisation in Calibration and Validation approaches are fundamental</a:t>
            </a:r>
            <a:r>
              <a:rPr b="0" i="0" lang="en-GB" sz="1600" u="none" cap="none" strike="noStrike">
                <a:solidFill>
                  <a:srgbClr val="595959"/>
                </a:solidFill>
                <a:latin typeface="Calibri"/>
                <a:ea typeface="Calibri"/>
                <a:cs typeface="Calibri"/>
                <a:sym typeface="Calibri"/>
              </a:rPr>
              <a:t>.  </a:t>
            </a:r>
            <a:endParaRPr b="1" i="1" sz="1600" u="none" cap="none" strike="noStrike">
              <a:solidFill>
                <a:srgbClr val="595959"/>
              </a:solidFill>
              <a:latin typeface="Calibri"/>
              <a:ea typeface="Calibri"/>
              <a:cs typeface="Calibri"/>
              <a:sym typeface="Calibri"/>
            </a:endParaRPr>
          </a:p>
          <a:p>
            <a:pPr indent="-285750" lvl="0" marL="285750" marR="0" rtl="0" algn="l">
              <a:lnSpc>
                <a:spcPct val="100000"/>
              </a:lnSpc>
              <a:spcBef>
                <a:spcPts val="0"/>
              </a:spcBef>
              <a:spcAft>
                <a:spcPts val="0"/>
              </a:spcAft>
              <a:buClr>
                <a:srgbClr val="595959"/>
              </a:buClr>
              <a:buSzPts val="1600"/>
              <a:buFont typeface="Noto Sans Symbols"/>
              <a:buChar char="🡪"/>
            </a:pPr>
            <a:r>
              <a:rPr b="1" i="1" lang="en-GB" sz="1600" u="none" cap="none" strike="noStrike">
                <a:solidFill>
                  <a:srgbClr val="595959"/>
                </a:solidFill>
                <a:latin typeface="Calibri"/>
                <a:ea typeface="Calibri"/>
                <a:cs typeface="Calibri"/>
                <a:sym typeface="Calibri"/>
              </a:rPr>
              <a:t>Global  Earth Observation System of System can work if Quality Standard and Reference are put in place  (otherwise it will   be a cacophony generating more noise than information).  </a:t>
            </a:r>
            <a:endParaRPr b="1" i="0" sz="1600" u="none" cap="none" strike="noStrike">
              <a:solidFill>
                <a:srgbClr val="595959"/>
              </a:solidFill>
              <a:latin typeface="Calibri"/>
              <a:ea typeface="Calibri"/>
              <a:cs typeface="Calibri"/>
              <a:sym typeface="Calibri"/>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20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20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500"/>
                                        <p:tgtEl>
                                          <p:spTgt spid="266"/>
                                        </p:tgtEl>
                                        <p:attrNameLst>
                                          <p:attrName>ppt_w</p:attrName>
                                        </p:attrNameLst>
                                      </p:cBhvr>
                                      <p:tavLst>
                                        <p:tav fmla="" tm="0">
                                          <p:val>
                                            <p:strVal val="0"/>
                                          </p:val>
                                        </p:tav>
                                        <p:tav fmla="" tm="100000">
                                          <p:val>
                                            <p:strVal val="#ppt_w"/>
                                          </p:val>
                                        </p:tav>
                                      </p:tavLst>
                                    </p:anim>
                                    <p:anim calcmode="lin" valueType="num">
                                      <p:cBhvr additive="base">
                                        <p:cTn dur="500"/>
                                        <p:tgtEl>
                                          <p:spTgt spid="26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500"/>
                                        <p:tgtEl>
                                          <p:spTgt spid="265"/>
                                        </p:tgtEl>
                                        <p:attrNameLst>
                                          <p:attrName>ppt_w</p:attrName>
                                        </p:attrNameLst>
                                      </p:cBhvr>
                                      <p:tavLst>
                                        <p:tav fmla="" tm="0">
                                          <p:val>
                                            <p:strVal val="0"/>
                                          </p:val>
                                        </p:tav>
                                        <p:tav fmla="" tm="100000">
                                          <p:val>
                                            <p:strVal val="#ppt_w"/>
                                          </p:val>
                                        </p:tav>
                                      </p:tavLst>
                                    </p:anim>
                                    <p:anim calcmode="lin" valueType="num">
                                      <p:cBhvr additive="base">
                                        <p:cTn dur="500"/>
                                        <p:tgtEl>
                                          <p:spTgt spid="26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a:t>
            </a:r>
            <a:endParaRPr/>
          </a:p>
        </p:txBody>
      </p:sp>
      <p:grpSp>
        <p:nvGrpSpPr>
          <p:cNvPr id="272" name="Google Shape;272;p14"/>
          <p:cNvGrpSpPr/>
          <p:nvPr/>
        </p:nvGrpSpPr>
        <p:grpSpPr>
          <a:xfrm>
            <a:off x="114600" y="1186345"/>
            <a:ext cx="10964994" cy="5363404"/>
            <a:chOff x="-54190" y="1296073"/>
            <a:chExt cx="8974353" cy="5363404"/>
          </a:xfrm>
        </p:grpSpPr>
        <p:pic>
          <p:nvPicPr>
            <p:cNvPr id="273" name="Google Shape;273;p14"/>
            <p:cNvPicPr preferRelativeResize="0"/>
            <p:nvPr/>
          </p:nvPicPr>
          <p:blipFill rotWithShape="1">
            <a:blip r:embed="rId3">
              <a:alphaModFix/>
            </a:blip>
            <a:srcRect b="0" l="0" r="0" t="0"/>
            <a:stretch/>
          </p:blipFill>
          <p:spPr>
            <a:xfrm>
              <a:off x="165101" y="4416092"/>
              <a:ext cx="2491868" cy="2238711"/>
            </a:xfrm>
            <a:prstGeom prst="rect">
              <a:avLst/>
            </a:prstGeom>
            <a:noFill/>
            <a:ln>
              <a:noFill/>
            </a:ln>
          </p:spPr>
        </p:pic>
        <p:pic>
          <p:nvPicPr>
            <p:cNvPr id="274" name="Google Shape;274;p14"/>
            <p:cNvPicPr preferRelativeResize="0"/>
            <p:nvPr/>
          </p:nvPicPr>
          <p:blipFill rotWithShape="1">
            <a:blip r:embed="rId4">
              <a:alphaModFix/>
            </a:blip>
            <a:srcRect b="0" l="0" r="0" t="0"/>
            <a:stretch/>
          </p:blipFill>
          <p:spPr>
            <a:xfrm>
              <a:off x="2748011" y="4416093"/>
              <a:ext cx="2475820" cy="2012949"/>
            </a:xfrm>
            <a:prstGeom prst="rect">
              <a:avLst/>
            </a:prstGeom>
            <a:noFill/>
            <a:ln>
              <a:noFill/>
            </a:ln>
          </p:spPr>
        </p:pic>
        <p:pic>
          <p:nvPicPr>
            <p:cNvPr id="275" name="Google Shape;275;p14"/>
            <p:cNvPicPr preferRelativeResize="0"/>
            <p:nvPr/>
          </p:nvPicPr>
          <p:blipFill rotWithShape="1">
            <a:blip r:embed="rId5">
              <a:alphaModFix/>
            </a:blip>
            <a:srcRect b="0" l="0" r="0" t="0"/>
            <a:stretch/>
          </p:blipFill>
          <p:spPr>
            <a:xfrm rot="5400000">
              <a:off x="4990827" y="4499560"/>
              <a:ext cx="2468476" cy="1851357"/>
            </a:xfrm>
            <a:prstGeom prst="rect">
              <a:avLst/>
            </a:prstGeom>
            <a:noFill/>
            <a:ln>
              <a:noFill/>
            </a:ln>
          </p:spPr>
        </p:pic>
        <p:pic>
          <p:nvPicPr>
            <p:cNvPr descr="PT50-4-NC Extended.jpg" id="276" name="Google Shape;276;p14"/>
            <p:cNvPicPr preferRelativeResize="0"/>
            <p:nvPr/>
          </p:nvPicPr>
          <p:blipFill rotWithShape="1">
            <a:blip r:embed="rId6">
              <a:alphaModFix/>
            </a:blip>
            <a:srcRect b="0" l="0" r="0" t="0"/>
            <a:stretch/>
          </p:blipFill>
          <p:spPr>
            <a:xfrm>
              <a:off x="7226300" y="4191000"/>
              <a:ext cx="1693863" cy="2463800"/>
            </a:xfrm>
            <a:prstGeom prst="rect">
              <a:avLst/>
            </a:prstGeom>
            <a:noFill/>
            <a:ln>
              <a:noFill/>
            </a:ln>
          </p:spPr>
        </p:pic>
        <p:sp>
          <p:nvSpPr>
            <p:cNvPr id="277" name="Google Shape;277;p14"/>
            <p:cNvSpPr/>
            <p:nvPr/>
          </p:nvSpPr>
          <p:spPr>
            <a:xfrm>
              <a:off x="-54190" y="2083930"/>
              <a:ext cx="3891655" cy="15388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sng" cap="none" strike="noStrike">
                  <a:solidFill>
                    <a:srgbClr val="000000"/>
                  </a:solidFill>
                  <a:latin typeface="Calibri"/>
                  <a:ea typeface="Calibri"/>
                  <a:cs typeface="Calibri"/>
                  <a:sym typeface="Calibri"/>
                </a:rPr>
                <a:t>RadCalNet a </a:t>
              </a:r>
              <a:r>
                <a:rPr b="1" i="0" lang="en-GB" sz="2400" u="sng" cap="none" strike="noStrike">
                  <a:solidFill>
                    <a:srgbClr val="000000"/>
                  </a:solidFill>
                  <a:latin typeface="Calibri"/>
                  <a:ea typeface="Calibri"/>
                  <a:cs typeface="Calibri"/>
                  <a:sym typeface="Calibri"/>
                </a:rPr>
                <a:t>CEOS WGCV Service</a:t>
              </a:r>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 </a:t>
              </a:r>
              <a:r>
                <a:rPr b="0" i="0" lang="en-GB" sz="1800" u="none" cap="none" strike="noStrike">
                  <a:solidFill>
                    <a:srgbClr val="00549F"/>
                  </a:solidFill>
                  <a:latin typeface="Calibri"/>
                  <a:ea typeface="Calibri"/>
                  <a:cs typeface="Calibri"/>
                  <a:sym typeface="Calibri"/>
                </a:rPr>
                <a:t> </a:t>
              </a:r>
              <a:endParaRPr/>
            </a:p>
            <a:p>
              <a:pPr indent="0" lvl="0" marL="0" marR="0" rtl="0" algn="just">
                <a:lnSpc>
                  <a:spcPct val="100000"/>
                </a:lnSpc>
                <a:spcBef>
                  <a:spcPts val="0"/>
                </a:spcBef>
                <a:spcAft>
                  <a:spcPts val="0"/>
                </a:spcAft>
                <a:buClr>
                  <a:srgbClr val="00549F"/>
                </a:buClr>
                <a:buSzPts val="1600"/>
                <a:buFont typeface="Arial"/>
                <a:buNone/>
              </a:pPr>
              <a:r>
                <a:rPr b="1" i="0" lang="en-GB" sz="1600" u="none" cap="none" strike="noStrike">
                  <a:solidFill>
                    <a:srgbClr val="00549F"/>
                  </a:solidFill>
                  <a:latin typeface="Calibri"/>
                  <a:ea typeface="Calibri"/>
                  <a:cs typeface="Calibri"/>
                  <a:sym typeface="Calibri"/>
                </a:rPr>
                <a:t>Network of test sites providing, via a common portal, Top Of Atmosphere @ Nadir Ref with uncertainties in range 400 - 2500nm (10 nm band) every 30 mins</a:t>
              </a:r>
              <a:endParaRPr b="1" i="0" sz="1600" u="none" cap="none" strike="noStrike">
                <a:solidFill>
                  <a:srgbClr val="00549F"/>
                </a:solidFill>
                <a:latin typeface="Calibri"/>
                <a:ea typeface="Calibri"/>
                <a:cs typeface="Calibri"/>
                <a:sym typeface="Calibri"/>
              </a:endParaRPr>
            </a:p>
          </p:txBody>
        </p:sp>
        <p:pic>
          <p:nvPicPr>
            <p:cNvPr id="278" name="Google Shape;278;p14"/>
            <p:cNvPicPr preferRelativeResize="0"/>
            <p:nvPr/>
          </p:nvPicPr>
          <p:blipFill rotWithShape="1">
            <a:blip r:embed="rId7">
              <a:alphaModFix/>
            </a:blip>
            <a:srcRect b="0" l="0" r="0" t="0"/>
            <a:stretch/>
          </p:blipFill>
          <p:spPr>
            <a:xfrm>
              <a:off x="3825776" y="1296073"/>
              <a:ext cx="5094387" cy="2894927"/>
            </a:xfrm>
            <a:prstGeom prst="rect">
              <a:avLst/>
            </a:prstGeom>
            <a:noFill/>
            <a:ln cap="flat" cmpd="sng" w="9525">
              <a:solidFill>
                <a:srgbClr val="4F81BD"/>
              </a:solidFill>
              <a:prstDash val="solid"/>
              <a:round/>
              <a:headEnd len="sm" w="sm" type="none"/>
              <a:tailEnd len="sm" w="sm" type="none"/>
            </a:ln>
          </p:spPr>
        </p:pic>
        <p:sp>
          <p:nvSpPr>
            <p:cNvPr id="279" name="Google Shape;279;p14"/>
            <p:cNvSpPr/>
            <p:nvPr/>
          </p:nvSpPr>
          <p:spPr>
            <a:xfrm>
              <a:off x="-3898" y="1376044"/>
              <a:ext cx="327365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000"/>
                <a:buFont typeface="Arial"/>
                <a:buNone/>
              </a:pPr>
              <a:r>
                <a:rPr b="1" i="0" lang="en-GB" sz="2000" u="none" cap="none" strike="noStrike">
                  <a:solidFill>
                    <a:srgbClr val="0070C0"/>
                  </a:solidFill>
                  <a:latin typeface="Arial"/>
                  <a:ea typeface="Arial"/>
                  <a:cs typeface="Arial"/>
                  <a:sym typeface="Arial"/>
                </a:rPr>
                <a:t>Radiometric Reference:   </a:t>
              </a:r>
              <a:endParaRPr/>
            </a:p>
            <a:p>
              <a:pPr indent="0" lvl="0" marL="0" marR="0" rtl="0" algn="l">
                <a:lnSpc>
                  <a:spcPct val="100000"/>
                </a:lnSpc>
                <a:spcBef>
                  <a:spcPts val="0"/>
                </a:spcBef>
                <a:spcAft>
                  <a:spcPts val="0"/>
                </a:spcAft>
                <a:buClr>
                  <a:srgbClr val="0070C0"/>
                </a:buClr>
                <a:buSzPts val="2000"/>
                <a:buFont typeface="Arial"/>
                <a:buNone/>
              </a:pPr>
              <a:r>
                <a:rPr b="1" i="0" lang="en-GB" sz="2000" u="none" cap="none" strike="noStrike">
                  <a:solidFill>
                    <a:srgbClr val="0070C0"/>
                  </a:solidFill>
                  <a:latin typeface="Arial"/>
                  <a:ea typeface="Arial"/>
                  <a:cs typeface="Arial"/>
                  <a:sym typeface="Arial"/>
                </a:rPr>
                <a:t>  </a:t>
              </a:r>
              <a:endParaRPr/>
            </a:p>
          </p:txBody>
        </p:sp>
      </p:grpSp>
      <p:pic>
        <p:nvPicPr>
          <p:cNvPr descr="RADCALNET-LOGO-COMPLET.png" id="280" name="Google Shape;280;p14"/>
          <p:cNvPicPr preferRelativeResize="0"/>
          <p:nvPr/>
        </p:nvPicPr>
        <p:blipFill rotWithShape="1">
          <a:blip r:embed="rId8">
            <a:alphaModFix/>
          </a:blip>
          <a:srcRect b="0" l="0" r="0" t="0"/>
          <a:stretch/>
        </p:blipFill>
        <p:spPr>
          <a:xfrm>
            <a:off x="7786684" y="367075"/>
            <a:ext cx="1653610" cy="396729"/>
          </a:xfrm>
          <a:prstGeom prst="rect">
            <a:avLst/>
          </a:prstGeom>
          <a:solidFill>
            <a:srgbClr val="EEECE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5"/>
          <p:cNvSpPr txBox="1"/>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86" name="Google Shape;286;p15"/>
          <p:cNvSpPr txBox="1"/>
          <p:nvPr/>
        </p:nvSpPr>
        <p:spPr>
          <a:xfrm>
            <a:off x="2209800" y="6356350"/>
            <a:ext cx="38100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200" u="none" cap="none" strike="noStrike">
                <a:solidFill>
                  <a:srgbClr val="888888"/>
                </a:solidFill>
                <a:latin typeface="Calibri"/>
                <a:ea typeface="Calibri"/>
                <a:cs typeface="Calibri"/>
                <a:sym typeface="Calibri"/>
              </a:rPr>
              <a:t>CEOS European Coordination meeting – SIT-35</a:t>
            </a:r>
            <a:endParaRPr b="0" i="0" sz="1200" u="none" cap="none" strike="noStrike">
              <a:solidFill>
                <a:srgbClr val="888888"/>
              </a:solidFill>
              <a:latin typeface="Calibri"/>
              <a:ea typeface="Calibri"/>
              <a:cs typeface="Calibri"/>
              <a:sym typeface="Calibri"/>
            </a:endParaRPr>
          </a:p>
        </p:txBody>
      </p:sp>
      <p:sp>
        <p:nvSpPr>
          <p:cNvPr id="287" name="Google Shape;287;p15"/>
          <p:cNvSpPr/>
          <p:nvPr/>
        </p:nvSpPr>
        <p:spPr>
          <a:xfrm>
            <a:off x="1973580" y="1230243"/>
            <a:ext cx="1129284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RadCalNet:  SI-traceability with provided uncertainties is the key</a:t>
            </a:r>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Calibri"/>
                <a:ea typeface="Calibri"/>
                <a:cs typeface="Calibri"/>
                <a:sym typeface="Calibri"/>
              </a:rPr>
              <a:t>Ensuring SI-traceability of automated data automatically provides </a:t>
            </a:r>
            <a:r>
              <a:rPr b="1" i="0" lang="en-GB" sz="2000" u="sng" cap="none" strike="noStrike">
                <a:solidFill>
                  <a:srgbClr val="000000"/>
                </a:solidFill>
                <a:latin typeface="Calibri"/>
                <a:ea typeface="Calibri"/>
                <a:cs typeface="Calibri"/>
                <a:sym typeface="Calibri"/>
              </a:rPr>
              <a:t>comparable</a:t>
            </a:r>
            <a:r>
              <a:rPr b="1" i="0" lang="en-GB" sz="1800" u="none" cap="none" strike="noStrike">
                <a:solidFill>
                  <a:srgbClr val="000000"/>
                </a:solidFill>
                <a:latin typeface="Calibri"/>
                <a:ea typeface="Calibri"/>
                <a:cs typeface="Calibri"/>
                <a:sym typeface="Calibri"/>
              </a:rPr>
              <a:t> results </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88" name="Google Shape;288;p15"/>
          <p:cNvPicPr preferRelativeResize="0"/>
          <p:nvPr/>
        </p:nvPicPr>
        <p:blipFill rotWithShape="1">
          <a:blip r:embed="rId3">
            <a:alphaModFix/>
          </a:blip>
          <a:srcRect b="0" l="0" r="0" t="0"/>
          <a:stretch/>
        </p:blipFill>
        <p:spPr>
          <a:xfrm>
            <a:off x="2585892" y="2053869"/>
            <a:ext cx="5314621" cy="2311201"/>
          </a:xfrm>
          <a:prstGeom prst="rect">
            <a:avLst/>
          </a:prstGeom>
          <a:noFill/>
          <a:ln>
            <a:noFill/>
          </a:ln>
        </p:spPr>
      </p:pic>
      <p:sp>
        <p:nvSpPr>
          <p:cNvPr id="289" name="Google Shape;289;p15"/>
          <p:cNvSpPr txBox="1"/>
          <p:nvPr/>
        </p:nvSpPr>
        <p:spPr>
          <a:xfrm>
            <a:off x="1415796" y="4367867"/>
            <a:ext cx="9208008" cy="2171045"/>
          </a:xfrm>
          <a:prstGeom prst="rect">
            <a:avLst/>
          </a:prstGeom>
          <a:solidFill>
            <a:srgbClr val="EEECE1"/>
          </a:solidFill>
          <a:ln>
            <a:noFill/>
          </a:ln>
        </p:spPr>
        <p:txBody>
          <a:bodyPr anchorCtr="0" anchor="t" bIns="45700" lIns="91425" spcFirstLastPara="1" rIns="91425" wrap="square" tIns="45700">
            <a:noAutofit/>
          </a:bodyPr>
          <a:lstStyle/>
          <a:p>
            <a:pPr indent="-342900" lvl="0" marL="342900" marR="0" rtl="0" algn="l">
              <a:lnSpc>
                <a:spcPct val="119000"/>
              </a:lnSpc>
              <a:spcBef>
                <a:spcPts val="0"/>
              </a:spcBef>
              <a:spcAft>
                <a:spcPts val="0"/>
              </a:spcAft>
              <a:buClr>
                <a:srgbClr val="0098DB"/>
              </a:buClr>
              <a:buSzPts val="1400"/>
              <a:buFont typeface="Verdana"/>
              <a:buAutoNum type="arabicPeriod"/>
            </a:pPr>
            <a:r>
              <a:rPr b="0" i="0" lang="en-GB" sz="1400" u="none" cap="none" strike="noStrike">
                <a:solidFill>
                  <a:srgbClr val="4D4F53"/>
                </a:solidFill>
                <a:latin typeface="Verdana"/>
                <a:ea typeface="Verdana"/>
                <a:cs typeface="Verdana"/>
                <a:sym typeface="Verdana"/>
              </a:rPr>
              <a:t>Test sites have to demonstrate their traceability and uncertainties</a:t>
            </a:r>
            <a:endParaRPr/>
          </a:p>
          <a:p>
            <a:pPr indent="-342900" lvl="0" marL="342900" marR="0" rtl="0" algn="l">
              <a:lnSpc>
                <a:spcPct val="119000"/>
              </a:lnSpc>
              <a:spcBef>
                <a:spcPts val="280"/>
              </a:spcBef>
              <a:spcAft>
                <a:spcPts val="0"/>
              </a:spcAft>
              <a:buClr>
                <a:srgbClr val="0098DB"/>
              </a:buClr>
              <a:buSzPts val="1400"/>
              <a:buFont typeface="Verdana"/>
              <a:buAutoNum type="arabicPeriod"/>
            </a:pPr>
            <a:r>
              <a:rPr b="0" i="0" lang="en-GB" sz="1400" u="none" cap="none" strike="noStrike">
                <a:solidFill>
                  <a:srgbClr val="4D4F53"/>
                </a:solidFill>
                <a:latin typeface="Verdana"/>
                <a:ea typeface="Verdana"/>
                <a:cs typeface="Verdana"/>
                <a:sym typeface="Verdana"/>
              </a:rPr>
              <a:t>RadCalNet processing provides uncertainties for each data point</a:t>
            </a:r>
            <a:endParaRPr/>
          </a:p>
          <a:p>
            <a:pPr indent="-342900" lvl="0" marL="342900" marR="0" rtl="0" algn="l">
              <a:lnSpc>
                <a:spcPct val="119000"/>
              </a:lnSpc>
              <a:spcBef>
                <a:spcPts val="280"/>
              </a:spcBef>
              <a:spcAft>
                <a:spcPts val="0"/>
              </a:spcAft>
              <a:buClr>
                <a:srgbClr val="0098DB"/>
              </a:buClr>
              <a:buSzPts val="1400"/>
              <a:buFont typeface="Verdana"/>
              <a:buAutoNum type="arabicPeriod"/>
            </a:pPr>
            <a:r>
              <a:rPr b="0" i="0" lang="en-GB" sz="1400" u="none" cap="none" strike="noStrike">
                <a:solidFill>
                  <a:srgbClr val="4D4F53"/>
                </a:solidFill>
                <a:latin typeface="Verdana"/>
                <a:ea typeface="Verdana"/>
                <a:cs typeface="Verdana"/>
                <a:sym typeface="Verdana"/>
              </a:rPr>
              <a:t>Several well understood sensors were used to evaluate RadCalNet sites</a:t>
            </a:r>
            <a:endParaRPr/>
          </a:p>
          <a:p>
            <a:pPr indent="-342900" lvl="0" marL="342900" marR="0" rtl="0" algn="l">
              <a:lnSpc>
                <a:spcPct val="119000"/>
              </a:lnSpc>
              <a:spcBef>
                <a:spcPts val="280"/>
              </a:spcBef>
              <a:spcAft>
                <a:spcPts val="0"/>
              </a:spcAft>
              <a:buClr>
                <a:srgbClr val="0098DB"/>
              </a:buClr>
              <a:buSzPts val="1400"/>
              <a:buFont typeface="Verdana"/>
              <a:buAutoNum type="arabicPeriod"/>
            </a:pPr>
            <a:r>
              <a:rPr b="0" i="0" lang="en-GB" sz="1400" u="none" cap="none" strike="noStrike">
                <a:solidFill>
                  <a:srgbClr val="4D4F53"/>
                </a:solidFill>
                <a:latin typeface="Verdana"/>
                <a:ea typeface="Verdana"/>
                <a:cs typeface="Verdana"/>
                <a:sym typeface="Verdana"/>
              </a:rPr>
              <a:t>SI-traceability allows users to combine data from multiple sites </a:t>
            </a:r>
            <a:r>
              <a:rPr b="1" i="0" lang="en-GB" sz="1400" u="sng" cap="none" strike="noStrike">
                <a:solidFill>
                  <a:srgbClr val="4D4F53"/>
                </a:solidFill>
                <a:latin typeface="Verdana"/>
                <a:ea typeface="Verdana"/>
                <a:cs typeface="Verdana"/>
                <a:sym typeface="Verdana"/>
              </a:rPr>
              <a:t>with confidence</a:t>
            </a:r>
            <a:endParaRPr/>
          </a:p>
          <a:p>
            <a:pPr indent="-419100" lvl="1" marL="1227138" marR="0" rtl="0" algn="l">
              <a:lnSpc>
                <a:spcPct val="119000"/>
              </a:lnSpc>
              <a:spcBef>
                <a:spcPts val="280"/>
              </a:spcBef>
              <a:spcAft>
                <a:spcPts val="0"/>
              </a:spcAft>
              <a:buClr>
                <a:srgbClr val="0098DB"/>
              </a:buClr>
              <a:buSzPts val="1400"/>
              <a:buFont typeface="Verdana"/>
              <a:buAutoNum type="alphaLcPeriod"/>
            </a:pPr>
            <a:r>
              <a:rPr b="0" i="0" lang="en-GB" sz="1400" u="none" cap="none" strike="noStrike">
                <a:solidFill>
                  <a:srgbClr val="4D4F53"/>
                </a:solidFill>
                <a:latin typeface="Verdana"/>
                <a:ea typeface="Verdana"/>
                <a:cs typeface="Verdana"/>
                <a:sym typeface="Verdana"/>
              </a:rPr>
              <a:t>Larger number of possible calibrations</a:t>
            </a:r>
            <a:endParaRPr/>
          </a:p>
          <a:p>
            <a:pPr indent="-419100" lvl="1" marL="1227138" marR="0" rtl="0" algn="l">
              <a:lnSpc>
                <a:spcPct val="119000"/>
              </a:lnSpc>
              <a:spcBef>
                <a:spcPts val="280"/>
              </a:spcBef>
              <a:spcAft>
                <a:spcPts val="0"/>
              </a:spcAft>
              <a:buClr>
                <a:srgbClr val="0098DB"/>
              </a:buClr>
              <a:buSzPts val="1400"/>
              <a:buFont typeface="Verdana"/>
              <a:buAutoNum type="alphaLcPeriod"/>
            </a:pPr>
            <a:r>
              <a:rPr b="0" i="0" lang="en-GB" sz="1400" u="none" cap="none" strike="noStrike">
                <a:solidFill>
                  <a:srgbClr val="4D4F53"/>
                </a:solidFill>
                <a:latin typeface="Verdana"/>
                <a:ea typeface="Verdana"/>
                <a:cs typeface="Verdana"/>
                <a:sym typeface="Verdana"/>
              </a:rPr>
              <a:t>Evaluate temporal changes</a:t>
            </a:r>
            <a:endParaRPr/>
          </a:p>
          <a:p>
            <a:pPr indent="-342900" lvl="0" marL="342900" marR="0" rtl="0" algn="l">
              <a:lnSpc>
                <a:spcPct val="119000"/>
              </a:lnSpc>
              <a:spcBef>
                <a:spcPts val="280"/>
              </a:spcBef>
              <a:spcAft>
                <a:spcPts val="0"/>
              </a:spcAft>
              <a:buClr>
                <a:srgbClr val="0098DB"/>
              </a:buClr>
              <a:buSzPts val="1400"/>
              <a:buFont typeface="Verdana"/>
              <a:buAutoNum type="arabicPeriod"/>
            </a:pPr>
            <a:r>
              <a:rPr b="0" i="0" lang="en-GB" sz="1400" u="none" cap="none" strike="noStrike">
                <a:solidFill>
                  <a:srgbClr val="4D4F53"/>
                </a:solidFill>
                <a:latin typeface="Verdana"/>
                <a:ea typeface="Verdana"/>
                <a:cs typeface="Verdana"/>
                <a:sym typeface="Verdana"/>
              </a:rPr>
              <a:t>RadCalNet provides </a:t>
            </a:r>
            <a:r>
              <a:rPr b="1" i="0" lang="en-GB" sz="1400" u="sng" cap="none" strike="noStrike">
                <a:solidFill>
                  <a:srgbClr val="4D4F53"/>
                </a:solidFill>
                <a:latin typeface="Verdana"/>
                <a:ea typeface="Verdana"/>
                <a:cs typeface="Verdana"/>
                <a:sym typeface="Verdana"/>
              </a:rPr>
              <a:t>fiducial reference measurements </a:t>
            </a:r>
            <a:r>
              <a:rPr b="0" i="1" lang="en-GB" sz="1400" u="none" cap="none" strike="noStrike">
                <a:solidFill>
                  <a:srgbClr val="4D4F53"/>
                </a:solidFill>
                <a:latin typeface="Verdana"/>
                <a:ea typeface="Verdana"/>
                <a:cs typeface="Verdana"/>
                <a:sym typeface="Verdana"/>
              </a:rPr>
              <a:t>(incl. for New Space) </a:t>
            </a:r>
            <a:endParaRPr/>
          </a:p>
          <a:p>
            <a:pPr indent="-311911" lvl="1" marL="1227138" marR="0" rtl="0" algn="l">
              <a:lnSpc>
                <a:spcPct val="119000"/>
              </a:lnSpc>
              <a:spcBef>
                <a:spcPts val="338"/>
              </a:spcBef>
              <a:spcAft>
                <a:spcPts val="0"/>
              </a:spcAft>
              <a:buClr>
                <a:srgbClr val="0098DB"/>
              </a:buClr>
              <a:buSzPts val="1688"/>
              <a:buFont typeface="Verdana"/>
              <a:buNone/>
            </a:pPr>
            <a:r>
              <a:t/>
            </a:r>
            <a:endParaRPr b="0" i="0" sz="1687" u="none" cap="none" strike="noStrike">
              <a:solidFill>
                <a:srgbClr val="4D4F53"/>
              </a:solidFill>
              <a:latin typeface="Verdana"/>
              <a:ea typeface="Verdana"/>
              <a:cs typeface="Verdana"/>
              <a:sym typeface="Verdana"/>
            </a:endParaRPr>
          </a:p>
          <a:p>
            <a:pPr indent="-235712" lvl="0" marL="342900" marR="0" rtl="0" algn="l">
              <a:lnSpc>
                <a:spcPct val="119000"/>
              </a:lnSpc>
              <a:spcBef>
                <a:spcPts val="338"/>
              </a:spcBef>
              <a:spcAft>
                <a:spcPts val="0"/>
              </a:spcAft>
              <a:buClr>
                <a:srgbClr val="0098DB"/>
              </a:buClr>
              <a:buSzPts val="1688"/>
              <a:buFont typeface="Verdana"/>
              <a:buNone/>
            </a:pPr>
            <a:r>
              <a:t/>
            </a:r>
            <a:endParaRPr b="0" i="0" sz="1687" u="none" cap="none" strike="noStrike">
              <a:solidFill>
                <a:srgbClr val="4D4F53"/>
              </a:solidFill>
              <a:latin typeface="Verdana"/>
              <a:ea typeface="Verdana"/>
              <a:cs typeface="Verdana"/>
              <a:sym typeface="Verdana"/>
            </a:endParaRPr>
          </a:p>
        </p:txBody>
      </p:sp>
      <p:sp>
        <p:nvSpPr>
          <p:cNvPr id="290" name="Google Shape;290;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a:t>
            </a:r>
            <a:endParaRPr/>
          </a:p>
        </p:txBody>
      </p:sp>
      <p:pic>
        <p:nvPicPr>
          <p:cNvPr descr="RADCALNET-LOGO-COMPLET.png" id="291" name="Google Shape;291;p15"/>
          <p:cNvPicPr preferRelativeResize="0"/>
          <p:nvPr/>
        </p:nvPicPr>
        <p:blipFill rotWithShape="1">
          <a:blip r:embed="rId4">
            <a:alphaModFix/>
          </a:blip>
          <a:srcRect b="0" l="0" r="0" t="0"/>
          <a:stretch/>
        </p:blipFill>
        <p:spPr>
          <a:xfrm>
            <a:off x="7754949" y="361246"/>
            <a:ext cx="1653610" cy="396729"/>
          </a:xfrm>
          <a:prstGeom prst="rect">
            <a:avLst/>
          </a:prstGeom>
          <a:solidFill>
            <a:srgbClr val="EEECE1"/>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grpSp>
        <p:nvGrpSpPr>
          <p:cNvPr id="296" name="Google Shape;296;p16"/>
          <p:cNvGrpSpPr/>
          <p:nvPr/>
        </p:nvGrpSpPr>
        <p:grpSpPr>
          <a:xfrm>
            <a:off x="832104" y="1327982"/>
            <a:ext cx="10415016" cy="5413500"/>
            <a:chOff x="-1" y="1181228"/>
            <a:chExt cx="9003985" cy="5269298"/>
          </a:xfrm>
        </p:grpSpPr>
        <p:pic>
          <p:nvPicPr>
            <p:cNvPr descr="DR-Namibia (2012-09)-N26663_pano (Kopie).jpg" id="297" name="Google Shape;297;p16"/>
            <p:cNvPicPr preferRelativeResize="0"/>
            <p:nvPr/>
          </p:nvPicPr>
          <p:blipFill rotWithShape="1">
            <a:blip r:embed="rId3">
              <a:alphaModFix/>
            </a:blip>
            <a:srcRect b="0" l="0" r="0" t="0"/>
            <a:stretch/>
          </p:blipFill>
          <p:spPr>
            <a:xfrm>
              <a:off x="34061" y="4599749"/>
              <a:ext cx="4408160" cy="645520"/>
            </a:xfrm>
            <a:prstGeom prst="rect">
              <a:avLst/>
            </a:prstGeom>
            <a:noFill/>
            <a:ln>
              <a:noFill/>
            </a:ln>
          </p:spPr>
        </p:pic>
        <p:grpSp>
          <p:nvGrpSpPr>
            <p:cNvPr id="298" name="Google Shape;298;p16"/>
            <p:cNvGrpSpPr/>
            <p:nvPr/>
          </p:nvGrpSpPr>
          <p:grpSpPr>
            <a:xfrm>
              <a:off x="1435010" y="1181228"/>
              <a:ext cx="6516703" cy="4635846"/>
              <a:chOff x="540464" y="15633147"/>
              <a:chExt cx="10426725" cy="7417353"/>
            </a:xfrm>
          </p:grpSpPr>
          <p:grpSp>
            <p:nvGrpSpPr>
              <p:cNvPr id="299" name="Google Shape;299;p16"/>
              <p:cNvGrpSpPr/>
              <p:nvPr/>
            </p:nvGrpSpPr>
            <p:grpSpPr>
              <a:xfrm>
                <a:off x="540464" y="15633147"/>
                <a:ext cx="10426725" cy="7417353"/>
                <a:chOff x="540464" y="15633147"/>
                <a:chExt cx="10426725" cy="7417353"/>
              </a:xfrm>
            </p:grpSpPr>
            <p:grpSp>
              <p:nvGrpSpPr>
                <p:cNvPr id="300" name="Google Shape;300;p16"/>
                <p:cNvGrpSpPr/>
                <p:nvPr/>
              </p:nvGrpSpPr>
              <p:grpSpPr>
                <a:xfrm>
                  <a:off x="540464" y="15633147"/>
                  <a:ext cx="10426725" cy="7417353"/>
                  <a:chOff x="769064" y="13194747"/>
                  <a:chExt cx="10426725" cy="7417353"/>
                </a:xfrm>
              </p:grpSpPr>
              <p:pic>
                <p:nvPicPr>
                  <p:cNvPr descr="Screen Shot 2015-11-10 at 17.04.12 .png" id="301" name="Google Shape;301;p16"/>
                  <p:cNvPicPr preferRelativeResize="0"/>
                  <p:nvPr/>
                </p:nvPicPr>
                <p:blipFill rotWithShape="1">
                  <a:blip r:embed="rId4">
                    <a:alphaModFix/>
                  </a:blip>
                  <a:srcRect b="0" l="0" r="0" t="0"/>
                  <a:stretch/>
                </p:blipFill>
                <p:spPr>
                  <a:xfrm>
                    <a:off x="3657600" y="16078200"/>
                    <a:ext cx="5277578" cy="2743200"/>
                  </a:xfrm>
                  <a:prstGeom prst="rect">
                    <a:avLst/>
                  </a:prstGeom>
                  <a:noFill/>
                  <a:ln>
                    <a:noFill/>
                  </a:ln>
                </p:spPr>
              </p:pic>
              <p:pic>
                <p:nvPicPr>
                  <p:cNvPr descr="gbnm.jpeg" id="302" name="Google Shape;302;p16"/>
                  <p:cNvPicPr preferRelativeResize="0"/>
                  <p:nvPr/>
                </p:nvPicPr>
                <p:blipFill rotWithShape="1">
                  <a:blip r:embed="rId5">
                    <a:alphaModFix/>
                  </a:blip>
                  <a:srcRect b="0" l="0" r="0" t="0"/>
                  <a:stretch/>
                </p:blipFill>
                <p:spPr>
                  <a:xfrm>
                    <a:off x="3407162" y="17710256"/>
                    <a:ext cx="2470801" cy="2901844"/>
                  </a:xfrm>
                  <a:prstGeom prst="rect">
                    <a:avLst/>
                  </a:prstGeom>
                  <a:noFill/>
                  <a:ln>
                    <a:noFill/>
                  </a:ln>
                </p:spPr>
              </p:pic>
              <p:pic>
                <p:nvPicPr>
                  <p:cNvPr descr="Screen Shot 2015-11-13 at 09.04.16 .png" id="303" name="Google Shape;303;p16"/>
                  <p:cNvPicPr preferRelativeResize="0"/>
                  <p:nvPr/>
                </p:nvPicPr>
                <p:blipFill rotWithShape="1">
                  <a:blip r:embed="rId6">
                    <a:alphaModFix/>
                  </a:blip>
                  <a:srcRect b="33846" l="0" r="0" t="7712"/>
                  <a:stretch/>
                </p:blipFill>
                <p:spPr>
                  <a:xfrm>
                    <a:off x="5211625" y="13194747"/>
                    <a:ext cx="3515136" cy="2963374"/>
                  </a:xfrm>
                  <a:prstGeom prst="rect">
                    <a:avLst/>
                  </a:prstGeom>
                  <a:noFill/>
                  <a:ln>
                    <a:noFill/>
                  </a:ln>
                </p:spPr>
              </p:pic>
              <p:pic>
                <p:nvPicPr>
                  <p:cNvPr id="304" name="Google Shape;304;p16"/>
                  <p:cNvPicPr preferRelativeResize="0"/>
                  <p:nvPr/>
                </p:nvPicPr>
                <p:blipFill rotWithShape="1">
                  <a:blip r:embed="rId7">
                    <a:alphaModFix/>
                  </a:blip>
                  <a:srcRect b="0" l="0" r="0" t="0"/>
                  <a:stretch/>
                </p:blipFill>
                <p:spPr>
                  <a:xfrm>
                    <a:off x="7881290" y="17501006"/>
                    <a:ext cx="3314499" cy="2326435"/>
                  </a:xfrm>
                  <a:prstGeom prst="rect">
                    <a:avLst/>
                  </a:prstGeom>
                  <a:noFill/>
                  <a:ln>
                    <a:noFill/>
                  </a:ln>
                </p:spPr>
              </p:pic>
              <p:pic>
                <p:nvPicPr>
                  <p:cNvPr descr="Screen Shot 2015-11-13 at 09.06.36 .png" id="305" name="Google Shape;305;p16"/>
                  <p:cNvPicPr preferRelativeResize="0"/>
                  <p:nvPr/>
                </p:nvPicPr>
                <p:blipFill rotWithShape="1">
                  <a:blip r:embed="rId8">
                    <a:alphaModFix/>
                  </a:blip>
                  <a:srcRect b="0" l="0" r="0" t="0"/>
                  <a:stretch/>
                </p:blipFill>
                <p:spPr>
                  <a:xfrm>
                    <a:off x="769064" y="13491122"/>
                    <a:ext cx="3494793" cy="2927502"/>
                  </a:xfrm>
                  <a:prstGeom prst="rect">
                    <a:avLst/>
                  </a:prstGeom>
                  <a:noFill/>
                  <a:ln>
                    <a:noFill/>
                  </a:ln>
                </p:spPr>
              </p:pic>
            </p:grpSp>
            <p:sp>
              <p:nvSpPr>
                <p:cNvPr id="306" name="Google Shape;306;p16"/>
                <p:cNvSpPr txBox="1"/>
                <p:nvPr/>
              </p:nvSpPr>
              <p:spPr>
                <a:xfrm>
                  <a:off x="8153400" y="22555199"/>
                  <a:ext cx="2133600" cy="4402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188"/>
                    <a:buFont typeface="Arial"/>
                    <a:buNone/>
                  </a:pPr>
                  <a:r>
                    <a:rPr b="0" i="0" lang="en-GB" sz="1188" u="none" cap="none" strike="noStrike">
                      <a:solidFill>
                        <a:srgbClr val="FFFFFF"/>
                      </a:solidFill>
                      <a:latin typeface="Verdana"/>
                      <a:ea typeface="Verdana"/>
                      <a:cs typeface="Verdana"/>
                      <a:sym typeface="Verdana"/>
                    </a:rPr>
                    <a:t>Baotou, China</a:t>
                  </a:r>
                  <a:endParaRPr/>
                </a:p>
              </p:txBody>
            </p:sp>
          </p:grpSp>
          <p:cxnSp>
            <p:nvCxnSpPr>
              <p:cNvPr id="307" name="Google Shape;307;p16"/>
              <p:cNvCxnSpPr/>
              <p:nvPr/>
            </p:nvCxnSpPr>
            <p:spPr>
              <a:xfrm flipH="1">
                <a:off x="5668682" y="20246788"/>
                <a:ext cx="609600" cy="381000"/>
              </a:xfrm>
              <a:prstGeom prst="straightConnector1">
                <a:avLst/>
              </a:prstGeom>
              <a:solidFill>
                <a:srgbClr val="0098DB"/>
              </a:solidFill>
              <a:ln cap="flat" cmpd="sng" w="9525">
                <a:solidFill>
                  <a:srgbClr val="000000"/>
                </a:solidFill>
                <a:prstDash val="solid"/>
                <a:round/>
                <a:headEnd len="sm" w="sm" type="none"/>
                <a:tailEnd len="med" w="med" type="stealth"/>
              </a:ln>
            </p:spPr>
          </p:cxnSp>
          <p:cxnSp>
            <p:nvCxnSpPr>
              <p:cNvPr id="308" name="Google Shape;308;p16"/>
              <p:cNvCxnSpPr/>
              <p:nvPr/>
            </p:nvCxnSpPr>
            <p:spPr>
              <a:xfrm flipH="1" rot="10800000">
                <a:off x="6142318" y="18745200"/>
                <a:ext cx="457200" cy="533400"/>
              </a:xfrm>
              <a:prstGeom prst="straightConnector1">
                <a:avLst/>
              </a:prstGeom>
              <a:solidFill>
                <a:srgbClr val="0098DB"/>
              </a:solidFill>
              <a:ln cap="flat" cmpd="sng" w="9525">
                <a:solidFill>
                  <a:srgbClr val="000000"/>
                </a:solidFill>
                <a:prstDash val="solid"/>
                <a:round/>
                <a:headEnd len="sm" w="sm" type="none"/>
                <a:tailEnd len="med" w="med" type="stealth"/>
              </a:ln>
            </p:spPr>
          </p:cxnSp>
          <p:cxnSp>
            <p:nvCxnSpPr>
              <p:cNvPr id="309" name="Google Shape;309;p16"/>
              <p:cNvCxnSpPr/>
              <p:nvPr/>
            </p:nvCxnSpPr>
            <p:spPr>
              <a:xfrm>
                <a:off x="7560236" y="19332388"/>
                <a:ext cx="228600" cy="533400"/>
              </a:xfrm>
              <a:prstGeom prst="straightConnector1">
                <a:avLst/>
              </a:prstGeom>
              <a:solidFill>
                <a:srgbClr val="0098DB"/>
              </a:solidFill>
              <a:ln cap="flat" cmpd="sng" w="9525">
                <a:solidFill>
                  <a:srgbClr val="000000"/>
                </a:solidFill>
                <a:prstDash val="solid"/>
                <a:round/>
                <a:headEnd len="sm" w="sm" type="none"/>
                <a:tailEnd len="med" w="med" type="stealth"/>
              </a:ln>
            </p:spPr>
          </p:cxnSp>
          <p:cxnSp>
            <p:nvCxnSpPr>
              <p:cNvPr id="310" name="Google Shape;310;p16"/>
              <p:cNvCxnSpPr/>
              <p:nvPr/>
            </p:nvCxnSpPr>
            <p:spPr>
              <a:xfrm rot="10800000">
                <a:off x="4116293" y="18812434"/>
                <a:ext cx="381000" cy="533400"/>
              </a:xfrm>
              <a:prstGeom prst="straightConnector1">
                <a:avLst/>
              </a:prstGeom>
              <a:solidFill>
                <a:srgbClr val="0098DB"/>
              </a:solidFill>
              <a:ln cap="flat" cmpd="sng" w="9525">
                <a:solidFill>
                  <a:srgbClr val="000000"/>
                </a:solidFill>
                <a:prstDash val="solid"/>
                <a:round/>
                <a:headEnd len="sm" w="sm" type="none"/>
                <a:tailEnd len="med" w="med" type="stealth"/>
              </a:ln>
            </p:spPr>
          </p:cxnSp>
        </p:grpSp>
        <p:pic>
          <p:nvPicPr>
            <p:cNvPr descr="Screen Shot 2015-11-13 at 09.08.29 .png" id="311" name="Google Shape;311;p16"/>
            <p:cNvPicPr preferRelativeResize="0"/>
            <p:nvPr/>
          </p:nvPicPr>
          <p:blipFill rotWithShape="1">
            <a:blip r:embed="rId9">
              <a:alphaModFix/>
            </a:blip>
            <a:srcRect b="0" l="0" r="0" t="0"/>
            <a:stretch/>
          </p:blipFill>
          <p:spPr>
            <a:xfrm>
              <a:off x="315895" y="1741786"/>
              <a:ext cx="1393019" cy="1293664"/>
            </a:xfrm>
            <a:prstGeom prst="rect">
              <a:avLst/>
            </a:prstGeom>
            <a:noFill/>
            <a:ln>
              <a:noFill/>
            </a:ln>
          </p:spPr>
        </p:pic>
        <p:sp>
          <p:nvSpPr>
            <p:cNvPr id="312" name="Google Shape;312;p16"/>
            <p:cNvSpPr/>
            <p:nvPr/>
          </p:nvSpPr>
          <p:spPr>
            <a:xfrm>
              <a:off x="-1" y="3340274"/>
              <a:ext cx="3063873" cy="12464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549F"/>
                </a:buClr>
                <a:buSzPts val="1250"/>
                <a:buFont typeface="Arial"/>
                <a:buNone/>
              </a:pPr>
              <a:r>
                <a:rPr b="1" i="0" lang="en-GB" sz="1250" u="sng" cap="none" strike="noStrike">
                  <a:solidFill>
                    <a:srgbClr val="00549F"/>
                  </a:solidFill>
                  <a:latin typeface="Verdana"/>
                  <a:ea typeface="Verdana"/>
                  <a:cs typeface="Verdana"/>
                  <a:sym typeface="Verdana"/>
                </a:rPr>
                <a:t>Railroad Valley Playa, USA</a:t>
              </a:r>
              <a:endParaRPr/>
            </a:p>
            <a:p>
              <a:pPr indent="-255084" lvl="0" marL="255084" marR="0" rtl="0" algn="just">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&gt;20 years working experience on site</a:t>
              </a:r>
              <a:endParaRPr/>
            </a:p>
            <a:p>
              <a:pPr indent="-255084" lvl="0" marL="255084" marR="0" rtl="0" algn="just">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4 radiometers, sun photometer, met station</a:t>
              </a:r>
              <a:endParaRPr/>
            </a:p>
            <a:p>
              <a:pPr indent="-255084" lvl="0" marL="255084" marR="0" rtl="0" algn="just">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Dry lakebed</a:t>
              </a:r>
              <a:endParaRPr/>
            </a:p>
          </p:txBody>
        </p:sp>
        <p:pic>
          <p:nvPicPr>
            <p:cNvPr descr="LaCrau.png" id="313" name="Google Shape;313;p16"/>
            <p:cNvPicPr preferRelativeResize="0"/>
            <p:nvPr/>
          </p:nvPicPr>
          <p:blipFill rotWithShape="1">
            <a:blip r:embed="rId10">
              <a:alphaModFix/>
            </a:blip>
            <a:srcRect b="0" l="0" r="0" t="0"/>
            <a:stretch/>
          </p:blipFill>
          <p:spPr>
            <a:xfrm>
              <a:off x="6230111" y="2795738"/>
              <a:ext cx="2320093" cy="983729"/>
            </a:xfrm>
            <a:prstGeom prst="rect">
              <a:avLst/>
            </a:prstGeom>
            <a:noFill/>
            <a:ln>
              <a:noFill/>
            </a:ln>
          </p:spPr>
        </p:pic>
        <p:sp>
          <p:nvSpPr>
            <p:cNvPr id="314" name="Google Shape;314;p16"/>
            <p:cNvSpPr/>
            <p:nvPr/>
          </p:nvSpPr>
          <p:spPr>
            <a:xfrm>
              <a:off x="6417075" y="1197444"/>
              <a:ext cx="2586909"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49F"/>
                </a:buClr>
                <a:buSzPts val="1250"/>
                <a:buFont typeface="Arial"/>
                <a:buNone/>
              </a:pPr>
              <a:r>
                <a:rPr b="1" i="0" lang="en-GB" sz="1250" u="sng" cap="none" strike="noStrike">
                  <a:solidFill>
                    <a:srgbClr val="00549F"/>
                  </a:solidFill>
                  <a:latin typeface="Verdana"/>
                  <a:ea typeface="Verdana"/>
                  <a:cs typeface="Verdana"/>
                  <a:sym typeface="Verdana"/>
                </a:rPr>
                <a:t>La Crau, France</a:t>
              </a:r>
              <a:endParaRPr/>
            </a:p>
            <a:p>
              <a:pPr indent="-255084" lvl="0" marL="255084" marR="0" rtl="0" algn="l">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CIMEL photometer (12 bands) </a:t>
              </a:r>
              <a:endParaRPr/>
            </a:p>
            <a:p>
              <a:pPr indent="-255084" lvl="0" marL="255084" marR="0" rtl="0" algn="l">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Pebbles and low vegetation</a:t>
              </a:r>
              <a:endParaRPr/>
            </a:p>
            <a:p>
              <a:pPr indent="-255084" lvl="0" marL="255084" marR="0" rtl="0" algn="l">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Site used since 1987 for calibration and instrumented since 1997</a:t>
              </a:r>
              <a:endParaRPr/>
            </a:p>
          </p:txBody>
        </p:sp>
        <p:sp>
          <p:nvSpPr>
            <p:cNvPr id="315" name="Google Shape;315;p16"/>
            <p:cNvSpPr/>
            <p:nvPr/>
          </p:nvSpPr>
          <p:spPr>
            <a:xfrm>
              <a:off x="4724384" y="5396391"/>
              <a:ext cx="4082731" cy="105413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549F"/>
                </a:buClr>
                <a:buSzPts val="1250"/>
                <a:buFont typeface="Arial"/>
                <a:buNone/>
              </a:pPr>
              <a:r>
                <a:rPr b="1" i="0" lang="en-GB" sz="1250" u="sng" cap="none" strike="noStrike">
                  <a:solidFill>
                    <a:srgbClr val="00549F"/>
                  </a:solidFill>
                  <a:latin typeface="Verdana"/>
                  <a:ea typeface="Verdana"/>
                  <a:cs typeface="Verdana"/>
                  <a:sym typeface="Verdana"/>
                </a:rPr>
                <a:t>Baotou, China</a:t>
              </a:r>
              <a:endParaRPr/>
            </a:p>
            <a:p>
              <a:pPr indent="-255084" lvl="0" marL="255084" marR="0" rtl="0" algn="just">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Three automated spectrometers + sun photometer</a:t>
              </a:r>
              <a:endParaRPr/>
            </a:p>
            <a:p>
              <a:pPr indent="-255084" lvl="0" marL="255084" marR="0" rtl="0" algn="just">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Artificial target (white, black, and gray)</a:t>
              </a:r>
              <a:endParaRPr/>
            </a:p>
            <a:p>
              <a:pPr indent="-255084" lvl="0" marL="255084" marR="0" rtl="0" algn="just">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Operational since 2015</a:t>
              </a:r>
              <a:endParaRPr/>
            </a:p>
          </p:txBody>
        </p:sp>
        <p:pic>
          <p:nvPicPr>
            <p:cNvPr id="316" name="Google Shape;316;p16"/>
            <p:cNvPicPr preferRelativeResize="0"/>
            <p:nvPr/>
          </p:nvPicPr>
          <p:blipFill rotWithShape="1">
            <a:blip r:embed="rId11">
              <a:alphaModFix/>
            </a:blip>
            <a:srcRect b="0" l="0" r="0" t="0"/>
            <a:stretch/>
          </p:blipFill>
          <p:spPr>
            <a:xfrm rot="5400000">
              <a:off x="7657617" y="3688555"/>
              <a:ext cx="1140015" cy="1347015"/>
            </a:xfrm>
            <a:prstGeom prst="rect">
              <a:avLst/>
            </a:prstGeom>
            <a:noFill/>
            <a:ln>
              <a:noFill/>
            </a:ln>
          </p:spPr>
        </p:pic>
        <p:sp>
          <p:nvSpPr>
            <p:cNvPr id="317" name="Google Shape;317;p16"/>
            <p:cNvSpPr/>
            <p:nvPr/>
          </p:nvSpPr>
          <p:spPr>
            <a:xfrm>
              <a:off x="34061" y="5290007"/>
              <a:ext cx="3022147" cy="10541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49F"/>
                </a:buClr>
                <a:buSzPts val="1250"/>
                <a:buFont typeface="Arial"/>
                <a:buNone/>
              </a:pPr>
              <a:r>
                <a:rPr b="1" i="0" lang="en-GB" sz="1250" u="sng" cap="none" strike="noStrike">
                  <a:solidFill>
                    <a:srgbClr val="00549F"/>
                  </a:solidFill>
                  <a:latin typeface="Verdana"/>
                  <a:ea typeface="Verdana"/>
                  <a:cs typeface="Verdana"/>
                  <a:sym typeface="Verdana"/>
                </a:rPr>
                <a:t>Gobabeb, Namibia</a:t>
              </a:r>
              <a:endParaRPr/>
            </a:p>
            <a:p>
              <a:pPr indent="-255084" lvl="0" marL="255084" marR="0" rtl="0" algn="l">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Sun photometer similar to La Crau) and met station</a:t>
              </a:r>
              <a:endParaRPr/>
            </a:p>
            <a:p>
              <a:pPr indent="-255084" lvl="0" marL="255084" marR="0" rtl="0" algn="l">
                <a:lnSpc>
                  <a:spcPct val="100000"/>
                </a:lnSpc>
                <a:spcBef>
                  <a:spcPts val="0"/>
                </a:spcBef>
                <a:spcAft>
                  <a:spcPts val="0"/>
                </a:spcAft>
                <a:buClr>
                  <a:srgbClr val="000000"/>
                </a:buClr>
                <a:buSzPts val="1250"/>
                <a:buFont typeface="Arial"/>
                <a:buChar char="•"/>
              </a:pPr>
              <a:r>
                <a:rPr b="0" i="0" lang="en-GB" sz="1250" u="none" cap="none" strike="noStrike">
                  <a:solidFill>
                    <a:srgbClr val="000000"/>
                  </a:solidFill>
                  <a:latin typeface="Verdana"/>
                  <a:ea typeface="Verdana"/>
                  <a:cs typeface="Verdana"/>
                  <a:sym typeface="Verdana"/>
                </a:rPr>
                <a:t>Sparse dry grass and gravel/sand</a:t>
              </a:r>
              <a:endParaRPr/>
            </a:p>
          </p:txBody>
        </p:sp>
      </p:grpSp>
      <p:sp>
        <p:nvSpPr>
          <p:cNvPr id="318" name="Google Shape;318;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a:t>
            </a:r>
            <a:endParaRPr/>
          </a:p>
        </p:txBody>
      </p:sp>
      <p:pic>
        <p:nvPicPr>
          <p:cNvPr descr="RADCALNET-LOGO-COMPLET.png" id="319" name="Google Shape;319;p16"/>
          <p:cNvPicPr preferRelativeResize="0"/>
          <p:nvPr/>
        </p:nvPicPr>
        <p:blipFill rotWithShape="1">
          <a:blip r:embed="rId12">
            <a:alphaModFix/>
          </a:blip>
          <a:srcRect b="0" l="0" r="0" t="0"/>
          <a:stretch/>
        </p:blipFill>
        <p:spPr>
          <a:xfrm>
            <a:off x="7732171" y="351156"/>
            <a:ext cx="1653610" cy="396729"/>
          </a:xfrm>
          <a:prstGeom prst="rect">
            <a:avLst/>
          </a:prstGeom>
          <a:solidFill>
            <a:srgbClr val="EEECE1"/>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WGCV Reference</a:t>
            </a:r>
            <a:endParaRPr/>
          </a:p>
        </p:txBody>
      </p:sp>
      <p:sp>
        <p:nvSpPr>
          <p:cNvPr id="325" name="Google Shape;325;p17"/>
          <p:cNvSpPr txBox="1"/>
          <p:nvPr/>
        </p:nvSpPr>
        <p:spPr>
          <a:xfrm>
            <a:off x="7056634" y="6212512"/>
            <a:ext cx="21336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26" name="Google Shape;326;p17"/>
          <p:cNvSpPr txBox="1"/>
          <p:nvPr/>
        </p:nvSpPr>
        <p:spPr>
          <a:xfrm>
            <a:off x="521211" y="1234363"/>
            <a:ext cx="5448075" cy="516071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Clr>
                <a:schemeClr val="dk1"/>
              </a:buClr>
              <a:buSzPts val="2800"/>
              <a:buFont typeface="Noto Sans Symbols"/>
              <a:buNone/>
            </a:pPr>
            <a:r>
              <a:rPr b="1" i="0" lang="en-GB" sz="2000" u="sng" cap="none" strike="noStrike">
                <a:solidFill>
                  <a:schemeClr val="dk1"/>
                </a:solidFill>
                <a:latin typeface="Arial"/>
                <a:ea typeface="Arial"/>
                <a:cs typeface="Arial"/>
                <a:sym typeface="Arial"/>
              </a:rPr>
              <a:t>One new site added recently</a:t>
            </a:r>
            <a:endParaRPr/>
          </a:p>
          <a:p>
            <a:pPr indent="0" lvl="0" marL="0" marR="0" rtl="0" algn="ctr">
              <a:lnSpc>
                <a:spcPct val="90000"/>
              </a:lnSpc>
              <a:spcBef>
                <a:spcPts val="1000"/>
              </a:spcBef>
              <a:spcAft>
                <a:spcPts val="0"/>
              </a:spcAft>
              <a:buClr>
                <a:schemeClr val="dk1"/>
              </a:buClr>
              <a:buSzPts val="2800"/>
              <a:buFont typeface="Noto Sans Symbols"/>
              <a:buNone/>
            </a:pPr>
            <a:r>
              <a:rPr b="1" i="0" lang="en-GB" sz="2000" u="sng" cap="none" strike="noStrike">
                <a:solidFill>
                  <a:schemeClr val="dk1"/>
                </a:solidFill>
                <a:latin typeface="Arial"/>
                <a:ea typeface="Arial"/>
                <a:cs typeface="Arial"/>
                <a:sym typeface="Arial"/>
              </a:rPr>
              <a:t>Baotou Sandy Site  </a:t>
            </a:r>
            <a:endParaRPr/>
          </a:p>
          <a:p>
            <a:pPr indent="0" lvl="0" marL="0" marR="0" rtl="0" algn="ctr">
              <a:lnSpc>
                <a:spcPct val="90000"/>
              </a:lnSpc>
              <a:spcBef>
                <a:spcPts val="1000"/>
              </a:spcBef>
              <a:spcAft>
                <a:spcPts val="0"/>
              </a:spcAft>
              <a:buClr>
                <a:schemeClr val="dk1"/>
              </a:buClr>
              <a:buSzPts val="2800"/>
              <a:buFont typeface="Noto Sans Symbols"/>
              <a:buNone/>
            </a:pPr>
            <a:r>
              <a:t/>
            </a:r>
            <a:endParaRPr b="1" i="0" sz="2000" u="sng" cap="none" strike="noStrike">
              <a:solidFill>
                <a:schemeClr val="dk1"/>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2800"/>
              <a:buFont typeface="Noto Sans Symbols"/>
              <a:buNone/>
            </a:pPr>
            <a:r>
              <a:rPr b="0" i="1" lang="en-GB" sz="1600" u="none" cap="none" strike="noStrike">
                <a:solidFill>
                  <a:schemeClr val="dk1"/>
                </a:solidFill>
                <a:latin typeface="Arial"/>
                <a:ea typeface="Arial"/>
                <a:cs typeface="Arial"/>
                <a:sym typeface="Arial"/>
              </a:rPr>
              <a:t>Baotou site is located in the Inner Mongolia, China, 50 km away from Baotou city. It covers a flat area of approximately 300 km2. The site is dominated by various land surfaces, including lake, sand, bare soil, maize, grass, sunflower, potato, pumpkin, etc. The BSCN sandy site is 300 x 300 m2 and located in a larger area of sandy desert. It is approximately 1.8 km north west of the BTCN artificial site. </a:t>
            </a:r>
            <a:endParaRPr/>
          </a:p>
          <a:p>
            <a:pPr indent="0" lvl="0" marL="0" marR="0" rtl="0" algn="just">
              <a:lnSpc>
                <a:spcPct val="90000"/>
              </a:lnSpc>
              <a:spcBef>
                <a:spcPts val="1000"/>
              </a:spcBef>
              <a:spcAft>
                <a:spcPts val="0"/>
              </a:spcAft>
              <a:buClr>
                <a:schemeClr val="dk1"/>
              </a:buClr>
              <a:buSzPts val="2800"/>
              <a:buFont typeface="Noto Sans Symbols"/>
              <a:buNone/>
            </a:pPr>
            <a:r>
              <a:t/>
            </a:r>
            <a:endParaRPr b="0" i="1" sz="1200" u="none" cap="none" strike="noStrike">
              <a:solidFill>
                <a:schemeClr val="dk1"/>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2800"/>
              <a:buFont typeface="Noto Sans Symbols"/>
              <a:buNone/>
            </a:pPr>
            <a:r>
              <a:t/>
            </a:r>
            <a:endParaRPr b="0" i="1" sz="1200" u="none" cap="none" strike="noStrike">
              <a:solidFill>
                <a:schemeClr val="dk1"/>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2800"/>
              <a:buFont typeface="Noto Sans Symbols"/>
              <a:buNone/>
            </a:pPr>
            <a:r>
              <a:rPr b="1" i="0" lang="en-GB" sz="1600" u="sng" cap="none" strike="noStrike">
                <a:solidFill>
                  <a:schemeClr val="dk1"/>
                </a:solidFill>
                <a:latin typeface="Arial"/>
                <a:ea typeface="Arial"/>
                <a:cs typeface="Arial"/>
                <a:sym typeface="Arial"/>
              </a:rPr>
              <a:t>Additional Sites under evaluation </a:t>
            </a:r>
            <a:endParaRPr/>
          </a:p>
          <a:p>
            <a:pPr indent="-406400" lvl="0" marL="457200" marR="0" rtl="0" algn="just">
              <a:lnSpc>
                <a:spcPct val="90000"/>
              </a:lnSpc>
              <a:spcBef>
                <a:spcPts val="1000"/>
              </a:spcBef>
              <a:spcAft>
                <a:spcPts val="0"/>
              </a:spcAft>
              <a:buClr>
                <a:schemeClr val="dk1"/>
              </a:buClr>
              <a:buSzPts val="2800"/>
              <a:buFont typeface="Noto Sans Symbols"/>
              <a:buChar char="-"/>
            </a:pPr>
            <a:r>
              <a:rPr b="0" i="0" lang="en-GB" sz="1600" u="none" cap="none" strike="noStrike">
                <a:solidFill>
                  <a:schemeClr val="dk1"/>
                </a:solidFill>
                <a:latin typeface="Arial"/>
                <a:ea typeface="Arial"/>
                <a:cs typeface="Arial"/>
                <a:sym typeface="Arial"/>
              </a:rPr>
              <a:t>Australia</a:t>
            </a:r>
            <a:endParaRPr/>
          </a:p>
          <a:p>
            <a:pPr indent="-406400" lvl="0" marL="457200" marR="0" rtl="0" algn="just">
              <a:lnSpc>
                <a:spcPct val="90000"/>
              </a:lnSpc>
              <a:spcBef>
                <a:spcPts val="1000"/>
              </a:spcBef>
              <a:spcAft>
                <a:spcPts val="0"/>
              </a:spcAft>
              <a:buClr>
                <a:schemeClr val="dk1"/>
              </a:buClr>
              <a:buSzPts val="2800"/>
              <a:buFont typeface="Noto Sans Symbols"/>
              <a:buChar char="-"/>
            </a:pPr>
            <a:r>
              <a:rPr b="0" i="0" lang="en-GB" sz="1600" u="none" cap="none" strike="noStrike">
                <a:solidFill>
                  <a:schemeClr val="dk1"/>
                </a:solidFill>
                <a:latin typeface="Arial"/>
                <a:ea typeface="Arial"/>
                <a:cs typeface="Arial"/>
                <a:sym typeface="Arial"/>
              </a:rPr>
              <a:t>India</a:t>
            </a:r>
            <a:endParaRPr b="0" i="0" sz="1600" u="none" cap="none" strike="noStrike">
              <a:solidFill>
                <a:schemeClr val="dk1"/>
              </a:solidFill>
              <a:latin typeface="Arial"/>
              <a:ea typeface="Arial"/>
              <a:cs typeface="Arial"/>
              <a:sym typeface="Arial"/>
            </a:endParaRPr>
          </a:p>
        </p:txBody>
      </p:sp>
      <p:pic>
        <p:nvPicPr>
          <p:cNvPr id="327" name="Google Shape;327;p17"/>
          <p:cNvPicPr preferRelativeResize="0"/>
          <p:nvPr/>
        </p:nvPicPr>
        <p:blipFill rotWithShape="1">
          <a:blip r:embed="rId3">
            <a:alphaModFix/>
          </a:blip>
          <a:srcRect b="0" l="0" r="0" t="0"/>
          <a:stretch/>
        </p:blipFill>
        <p:spPr>
          <a:xfrm>
            <a:off x="6656899" y="1488291"/>
            <a:ext cx="4636970" cy="4341830"/>
          </a:xfrm>
          <a:prstGeom prst="rect">
            <a:avLst/>
          </a:prstGeom>
          <a:noFill/>
          <a:ln>
            <a:noFill/>
          </a:ln>
        </p:spPr>
      </p:pic>
      <p:pic>
        <p:nvPicPr>
          <p:cNvPr descr="RADCALNET-LOGO-COMPLET.png" id="328" name="Google Shape;328;p17"/>
          <p:cNvPicPr preferRelativeResize="0"/>
          <p:nvPr/>
        </p:nvPicPr>
        <p:blipFill rotWithShape="1">
          <a:blip r:embed="rId4">
            <a:alphaModFix/>
          </a:blip>
          <a:srcRect b="0" l="0" r="0" t="0"/>
          <a:stretch/>
        </p:blipFill>
        <p:spPr>
          <a:xfrm>
            <a:off x="7536624" y="367075"/>
            <a:ext cx="1653610" cy="396729"/>
          </a:xfrm>
          <a:prstGeom prst="rect">
            <a:avLst/>
          </a:prstGeom>
          <a:solidFill>
            <a:srgbClr val="EEECE1"/>
          </a:solid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190710 Sentinel-1 Template">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Riza Singh</dc:creator>
</cp:coreProperties>
</file>