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3310" r:id="rId3"/>
    <p:sldId id="3311" r:id="rId4"/>
    <p:sldId id="3306" r:id="rId5"/>
    <p:sldId id="3314" r:id="rId6"/>
    <p:sldId id="3313" r:id="rId7"/>
    <p:sldId id="3309" r:id="rId8"/>
    <p:sldId id="2991" r:id="rId9"/>
    <p:sldId id="3316" r:id="rId10"/>
    <p:sldId id="3312" r:id="rId11"/>
    <p:sldId id="3315" r:id="rId12"/>
    <p:sldId id="3302" r:id="rId13"/>
    <p:sldId id="3307" r:id="rId14"/>
    <p:sldId id="3303" r:id="rId15"/>
    <p:sldId id="330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356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46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6;p5">
            <a:extLst>
              <a:ext uri="{FF2B5EF4-FFF2-40B4-BE49-F238E27FC236}">
                <a16:creationId xmlns:a16="http://schemas.microsoft.com/office/drawing/2014/main" id="{BA409B63-8A06-1FA6-A36B-77B75E6DF769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7;p5">
            <a:extLst>
              <a:ext uri="{FF2B5EF4-FFF2-40B4-BE49-F238E27FC236}">
                <a16:creationId xmlns:a16="http://schemas.microsoft.com/office/drawing/2014/main" id="{A22CC645-80B1-5C9D-689A-243E05368AEF}"/>
              </a:ext>
            </a:extLst>
          </p:cNvPr>
          <p:cNvSpPr/>
          <p:nvPr userDrawn="1"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8;p5">
            <a:extLst>
              <a:ext uri="{FF2B5EF4-FFF2-40B4-BE49-F238E27FC236}">
                <a16:creationId xmlns:a16="http://schemas.microsoft.com/office/drawing/2014/main" id="{DF562FFE-C4B8-AFB5-A295-1A978FEF20E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50;p5">
            <a:extLst>
              <a:ext uri="{FF2B5EF4-FFF2-40B4-BE49-F238E27FC236}">
                <a16:creationId xmlns:a16="http://schemas.microsoft.com/office/drawing/2014/main" id="{BCB01D7A-C2C0-B657-9CF9-010B3FA09784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919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5-9 June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43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F27F-EC6E-455D-BA06-F0DBA90C077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5130145" y="287383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Arial"/>
              </a:rPr>
              <a:t>　　</a:t>
            </a:r>
          </a:p>
        </p:txBody>
      </p:sp>
      <p:sp>
        <p:nvSpPr>
          <p:cNvPr id="4" name="Google Shape;46;p5">
            <a:extLst>
              <a:ext uri="{FF2B5EF4-FFF2-40B4-BE49-F238E27FC236}">
                <a16:creationId xmlns:a16="http://schemas.microsoft.com/office/drawing/2014/main" id="{3C4E2674-87DB-FE0C-4CDC-EE23B65B67D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7;p5">
            <a:extLst>
              <a:ext uri="{FF2B5EF4-FFF2-40B4-BE49-F238E27FC236}">
                <a16:creationId xmlns:a16="http://schemas.microsoft.com/office/drawing/2014/main" id="{B4BF40B0-D768-9A9D-09E5-A3CF99B47B10}"/>
              </a:ext>
            </a:extLst>
          </p:cNvPr>
          <p:cNvSpPr/>
          <p:nvPr userDrawn="1"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8;p5">
            <a:extLst>
              <a:ext uri="{FF2B5EF4-FFF2-40B4-BE49-F238E27FC236}">
                <a16:creationId xmlns:a16="http://schemas.microsoft.com/office/drawing/2014/main" id="{BD7BE812-B89E-6CE6-D715-D2CED0153976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0;p5">
            <a:extLst>
              <a:ext uri="{FF2B5EF4-FFF2-40B4-BE49-F238E27FC236}">
                <a16:creationId xmlns:a16="http://schemas.microsoft.com/office/drawing/2014/main" id="{1914F1ED-BC3A-A742-A63D-1EB77D059B63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45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cgms-info.org/meeting/cgms-51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WGCV-52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GHG </a:t>
            </a:r>
            <a:r>
              <a:rPr lang="en-US" altLang="ja-JP" sz="4000" i="1" dirty="0"/>
              <a:t>CAL-VAL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KUZE, JAXA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</a:t>
            </a:r>
            <a:r>
              <a:rPr lang="en-US" altLang="ja-JP" sz="2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2.8</a:t>
            </a:r>
            <a:endParaRPr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WGCV-52, ESA/ESRIN, Italy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5th - 9th June 2023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1402589" y="48990"/>
            <a:ext cx="6647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 VCAL portal for GHGs sensors</a:t>
            </a:r>
          </a:p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Update plan for 2023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96CC8F-40FC-AE81-B32E-F4A70A17038D}"/>
              </a:ext>
            </a:extLst>
          </p:cNvPr>
          <p:cNvSpPr txBox="1"/>
          <p:nvPr/>
        </p:nvSpPr>
        <p:spPr>
          <a:xfrm>
            <a:off x="671311" y="1130317"/>
            <a:ext cx="11520689" cy="529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(1) Results of 15-year and 5 instruments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A. Radiance degradation Factor of each instrument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B. Intercomparison </a:t>
            </a:r>
          </a:p>
          <a:p>
            <a:pPr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</a:rPr>
              <a:t>Double difference to intercompare with different geometry over RRV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>
                <a:solidFill>
                  <a:schemeClr val="tx1"/>
                </a:solidFill>
              </a:rPr>
              <a:t>to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>
                <a:solidFill>
                  <a:schemeClr val="tx1"/>
                </a:solidFill>
              </a:rPr>
              <a:t>minimize geometry correction, forward model errors</a:t>
            </a:r>
          </a:p>
          <a:p>
            <a:pPr>
              <a:lnSpc>
                <a:spcPct val="150000"/>
              </a:lnSpc>
            </a:pP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en-US" altLang="ja-JP" sz="1200" dirty="0" err="1">
                <a:solidFill>
                  <a:schemeClr val="tx1"/>
                </a:solidFill>
              </a:rPr>
              <a:t>OCO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-Forward(</a:t>
            </a:r>
            <a:r>
              <a:rPr lang="en-US" altLang="ja-JP" sz="1200" dirty="0" err="1">
                <a:solidFill>
                  <a:schemeClr val="tx1"/>
                </a:solidFill>
              </a:rPr>
              <a:t>OCO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geometry</a:t>
            </a:r>
            <a:r>
              <a:rPr lang="en-US" altLang="ja-JP" sz="1200" dirty="0" err="1">
                <a:solidFill>
                  <a:schemeClr val="tx1"/>
                </a:solidFill>
              </a:rPr>
              <a:t>+RRV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))-(</a:t>
            </a:r>
            <a:r>
              <a:rPr lang="en-US" altLang="ja-JP" sz="1200" dirty="0" err="1">
                <a:solidFill>
                  <a:schemeClr val="tx1"/>
                </a:solidFill>
              </a:rPr>
              <a:t>GOSAT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-Forward(</a:t>
            </a:r>
            <a:r>
              <a:rPr lang="en-US" altLang="ja-JP" sz="1200" dirty="0" err="1">
                <a:solidFill>
                  <a:schemeClr val="tx1"/>
                </a:solidFill>
              </a:rPr>
              <a:t>GOSAT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geometry</a:t>
            </a:r>
            <a:r>
              <a:rPr lang="en-US" altLang="ja-JP" sz="1200" dirty="0" err="1">
                <a:solidFill>
                  <a:schemeClr val="tx1"/>
                </a:solidFill>
              </a:rPr>
              <a:t>+RRV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))</a:t>
            </a:r>
          </a:p>
          <a:p>
            <a:pPr>
              <a:lnSpc>
                <a:spcPct val="150000"/>
              </a:lnSpc>
            </a:pP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en-US" altLang="ja-JP" sz="1200" dirty="0" err="1">
                <a:solidFill>
                  <a:schemeClr val="tx1"/>
                </a:solidFill>
              </a:rPr>
              <a:t>TROPOMI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-Forward(</a:t>
            </a:r>
            <a:r>
              <a:rPr lang="en-US" altLang="ja-JP" sz="1200" dirty="0" err="1">
                <a:solidFill>
                  <a:schemeClr val="tx1"/>
                </a:solidFill>
              </a:rPr>
              <a:t>TROPOMI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geometry</a:t>
            </a:r>
            <a:r>
              <a:rPr lang="en-US" altLang="ja-JP" sz="1200" dirty="0" err="1">
                <a:solidFill>
                  <a:schemeClr val="tx1"/>
                </a:solidFill>
              </a:rPr>
              <a:t>+RRV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))-(</a:t>
            </a:r>
            <a:r>
              <a:rPr lang="en-US" altLang="ja-JP" sz="1200" dirty="0" err="1">
                <a:solidFill>
                  <a:schemeClr val="tx1"/>
                </a:solidFill>
              </a:rPr>
              <a:t>GOSAT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-Forward(</a:t>
            </a:r>
            <a:r>
              <a:rPr lang="en-US" altLang="ja-JP" sz="1200" dirty="0" err="1">
                <a:solidFill>
                  <a:schemeClr val="tx1"/>
                </a:solidFill>
              </a:rPr>
              <a:t>GOSAT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geometry</a:t>
            </a:r>
            <a:r>
              <a:rPr lang="en-US" altLang="ja-JP" sz="1200" dirty="0" err="1">
                <a:solidFill>
                  <a:schemeClr val="tx1"/>
                </a:solidFill>
              </a:rPr>
              <a:t>+RRV</a:t>
            </a:r>
            <a:r>
              <a:rPr lang="en-US" altLang="ja-JP" sz="1200" baseline="-25000" dirty="0" err="1">
                <a:solidFill>
                  <a:schemeClr val="tx1"/>
                </a:solidFill>
              </a:rPr>
              <a:t>meas</a:t>
            </a:r>
            <a:r>
              <a:rPr lang="en-US" altLang="ja-JP" sz="1200" dirty="0">
                <a:solidFill>
                  <a:schemeClr val="tx1"/>
                </a:solidFill>
              </a:rPr>
              <a:t>))</a:t>
            </a:r>
          </a:p>
          <a:p>
            <a:pPr>
              <a:lnSpc>
                <a:spcPct val="150000"/>
              </a:lnSpc>
            </a:pPr>
            <a:endParaRPr lang="en-US" altLang="ja-JP" sz="2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(2) Uncertainties in vicarious calibration</a:t>
            </a: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(3) Recommendation of orbit selection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to minimize geometry and footprint correction errors</a:t>
            </a:r>
          </a:p>
        </p:txBody>
      </p:sp>
    </p:spTree>
    <p:extLst>
      <p:ext uri="{BB962C8B-B14F-4D97-AF65-F5344CB8AC3E}">
        <p14:creationId xmlns:p14="http://schemas.microsoft.com/office/powerpoint/2010/main" val="166492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1089694" y="282369"/>
            <a:ext cx="6647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 RRV2023 Campaign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B12AD6-3618-F6A5-1FAC-A2DE33649D2B}"/>
              </a:ext>
            </a:extLst>
          </p:cNvPr>
          <p:cNvSpPr txBox="1"/>
          <p:nvPr/>
        </p:nvSpPr>
        <p:spPr>
          <a:xfrm>
            <a:off x="270814" y="1060242"/>
            <a:ext cx="11106167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altLang="ja-JP" sz="2000" dirty="0">
                <a:solidFill>
                  <a:schemeClr val="tx1"/>
                </a:solidFill>
              </a:rPr>
              <a:t>2 sites each day.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(2) June 22 (Thurs) and 23 (Fri)  EM-27s intercomparison at Caltech TCCON site 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(3) GOSAT-2 lunar calibrations scheduled on both July 2 and 3 just after RRV 2023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(4) US AEROMMA Campaign: June 26-30 over Southern CA 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691DF0-9FEA-4675-E66B-3B6020342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74" y="3329834"/>
            <a:ext cx="5566829" cy="160642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07098D4-80EB-4186-A0EB-C9A20FD5F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5042136"/>
            <a:ext cx="2913446" cy="1286093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DB83BAA-461D-61D8-B1D9-6B69968C6994}"/>
              </a:ext>
            </a:extLst>
          </p:cNvPr>
          <p:cNvGrpSpPr/>
          <p:nvPr/>
        </p:nvGrpSpPr>
        <p:grpSpPr>
          <a:xfrm>
            <a:off x="6165291" y="3127857"/>
            <a:ext cx="5276091" cy="3200372"/>
            <a:chOff x="139038" y="265091"/>
            <a:chExt cx="5663788" cy="3250732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1C0049F-068B-9E4D-786D-4B948A1E2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038" y="265091"/>
              <a:ext cx="5663788" cy="3250732"/>
            </a:xfrm>
            <a:prstGeom prst="rect">
              <a:avLst/>
            </a:prstGeom>
          </p:spPr>
        </p:pic>
        <p:sp>
          <p:nvSpPr>
            <p:cNvPr id="15" name="矢印: 下 14">
              <a:extLst>
                <a:ext uri="{FF2B5EF4-FFF2-40B4-BE49-F238E27FC236}">
                  <a16:creationId xmlns:a16="http://schemas.microsoft.com/office/drawing/2014/main" id="{B13F2E56-C8AD-0E10-FFD4-9741A2CD43C8}"/>
                </a:ext>
              </a:extLst>
            </p:cNvPr>
            <p:cNvSpPr/>
            <p:nvPr/>
          </p:nvSpPr>
          <p:spPr>
            <a:xfrm rot="2824667">
              <a:off x="2003140" y="2236845"/>
              <a:ext cx="151585" cy="2616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EABF73-DFB9-D562-EE2A-10A83A1C09BD}"/>
                </a:ext>
              </a:extLst>
            </p:cNvPr>
            <p:cNvSpPr txBox="1"/>
            <p:nvPr/>
          </p:nvSpPr>
          <p:spPr>
            <a:xfrm>
              <a:off x="2164687" y="2069193"/>
              <a:ext cx="1133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Bakersfield</a:t>
              </a:r>
              <a:endPara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8" name="矢印: 下 17">
              <a:extLst>
                <a:ext uri="{FF2B5EF4-FFF2-40B4-BE49-F238E27FC236}">
                  <a16:creationId xmlns:a16="http://schemas.microsoft.com/office/drawing/2014/main" id="{8D2DDBA0-52E5-7715-FBBE-DF33FB2FD538}"/>
                </a:ext>
              </a:extLst>
            </p:cNvPr>
            <p:cNvSpPr/>
            <p:nvPr/>
          </p:nvSpPr>
          <p:spPr>
            <a:xfrm rot="4609984">
              <a:off x="1589729" y="1873430"/>
              <a:ext cx="151585" cy="2656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FA2A0472-D1B3-A4B6-5D00-ADACA443AE0C}"/>
                </a:ext>
              </a:extLst>
            </p:cNvPr>
            <p:cNvSpPr txBox="1"/>
            <p:nvPr/>
          </p:nvSpPr>
          <p:spPr>
            <a:xfrm>
              <a:off x="1788450" y="1792194"/>
              <a:ext cx="1297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Harris Ranch</a:t>
              </a:r>
              <a:endPara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D3694BD-B8E9-A883-22B0-5D440384293B}"/>
                </a:ext>
              </a:extLst>
            </p:cNvPr>
            <p:cNvSpPr txBox="1"/>
            <p:nvPr/>
          </p:nvSpPr>
          <p:spPr>
            <a:xfrm>
              <a:off x="1982227" y="1536352"/>
              <a:ext cx="1297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Fresno</a:t>
              </a:r>
              <a:endPara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4" name="矢印: 下 23">
              <a:extLst>
                <a:ext uri="{FF2B5EF4-FFF2-40B4-BE49-F238E27FC236}">
                  <a16:creationId xmlns:a16="http://schemas.microsoft.com/office/drawing/2014/main" id="{6D4A0FF4-F371-6592-99A9-E515B6FBA015}"/>
                </a:ext>
              </a:extLst>
            </p:cNvPr>
            <p:cNvSpPr/>
            <p:nvPr/>
          </p:nvSpPr>
          <p:spPr>
            <a:xfrm rot="4609984">
              <a:off x="1814057" y="1596430"/>
              <a:ext cx="151585" cy="2656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3AAD355-D042-D6AA-B42C-68D53A43E79A}"/>
                </a:ext>
              </a:extLst>
            </p:cNvPr>
            <p:cNvSpPr txBox="1"/>
            <p:nvPr/>
          </p:nvSpPr>
          <p:spPr>
            <a:xfrm>
              <a:off x="2548069" y="2382882"/>
              <a:ext cx="1297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AF</a:t>
              </a:r>
              <a:r>
                <a:rPr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RC</a:t>
              </a:r>
              <a:endPara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9" name="矢印: 下 28">
              <a:extLst>
                <a:ext uri="{FF2B5EF4-FFF2-40B4-BE49-F238E27FC236}">
                  <a16:creationId xmlns:a16="http://schemas.microsoft.com/office/drawing/2014/main" id="{4776F626-DC47-04C4-5484-E18FA60F4288}"/>
                </a:ext>
              </a:extLst>
            </p:cNvPr>
            <p:cNvSpPr/>
            <p:nvPr/>
          </p:nvSpPr>
          <p:spPr>
            <a:xfrm rot="2824667">
              <a:off x="2407830" y="2471190"/>
              <a:ext cx="151585" cy="2616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矢印: 下 29">
              <a:extLst>
                <a:ext uri="{FF2B5EF4-FFF2-40B4-BE49-F238E27FC236}">
                  <a16:creationId xmlns:a16="http://schemas.microsoft.com/office/drawing/2014/main" id="{D534B2E6-6B00-575B-8C30-933B05F2D3A2}"/>
                </a:ext>
              </a:extLst>
            </p:cNvPr>
            <p:cNvSpPr/>
            <p:nvPr/>
          </p:nvSpPr>
          <p:spPr>
            <a:xfrm rot="4546253">
              <a:off x="2382914" y="2688837"/>
              <a:ext cx="151585" cy="2616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8F6188CB-2A96-EFDF-8C8E-C4CD35CB5FA7}"/>
                </a:ext>
              </a:extLst>
            </p:cNvPr>
            <p:cNvSpPr txBox="1"/>
            <p:nvPr/>
          </p:nvSpPr>
          <p:spPr>
            <a:xfrm>
              <a:off x="2604167" y="2667306"/>
              <a:ext cx="1522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East Lancaster?</a:t>
              </a:r>
              <a:endPara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3" name="矢印: 下 32">
              <a:extLst>
                <a:ext uri="{FF2B5EF4-FFF2-40B4-BE49-F238E27FC236}">
                  <a16:creationId xmlns:a16="http://schemas.microsoft.com/office/drawing/2014/main" id="{1D5BD891-2A39-22C8-8A87-610A8DFC33D5}"/>
                </a:ext>
              </a:extLst>
            </p:cNvPr>
            <p:cNvSpPr/>
            <p:nvPr/>
          </p:nvSpPr>
          <p:spPr>
            <a:xfrm rot="4609984">
              <a:off x="3455967" y="962955"/>
              <a:ext cx="151585" cy="2656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10D065A-BBDC-86AE-F64C-A8BE5B8860EC}"/>
                </a:ext>
              </a:extLst>
            </p:cNvPr>
            <p:cNvSpPr txBox="1"/>
            <p:nvPr/>
          </p:nvSpPr>
          <p:spPr>
            <a:xfrm>
              <a:off x="3678363" y="913932"/>
              <a:ext cx="1297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Railroad Valley</a:t>
              </a:r>
              <a:endPara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D307DEB0-A93A-247C-DF47-49541C81B09C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H="1">
              <a:off x="2386714" y="1635542"/>
              <a:ext cx="2817935" cy="11242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76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1089694" y="282369"/>
            <a:ext cx="6647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 RRV2023 Polarization Measurement 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1FD373C-A6D5-E413-61F0-348AE7752252}"/>
              </a:ext>
            </a:extLst>
          </p:cNvPr>
          <p:cNvGrpSpPr/>
          <p:nvPr/>
        </p:nvGrpSpPr>
        <p:grpSpPr>
          <a:xfrm>
            <a:off x="796955" y="4993021"/>
            <a:ext cx="5996134" cy="1525205"/>
            <a:chOff x="3083404" y="2755194"/>
            <a:chExt cx="5842481" cy="119222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E70DAC2-A9BE-C72B-311A-68BCC3AF9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34" r="424" b="35734"/>
            <a:stretch/>
          </p:blipFill>
          <p:spPr>
            <a:xfrm>
              <a:off x="3083404" y="2825865"/>
              <a:ext cx="5842481" cy="1121551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66A6513-3A28-6E13-45DB-8DB3F8234FB1}"/>
                </a:ext>
              </a:extLst>
            </p:cNvPr>
            <p:cNvSpPr txBox="1"/>
            <p:nvPr/>
          </p:nvSpPr>
          <p:spPr>
            <a:xfrm>
              <a:off x="5636018" y="275519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M_20 site</a:t>
              </a:r>
              <a:endParaRPr kumimoji="1" lang="ja-JP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1FE5E04-0E9F-6484-56FE-7FE3590A621A}"/>
                </a:ext>
              </a:extLst>
            </p:cNvPr>
            <p:cNvSpPr/>
            <p:nvPr/>
          </p:nvSpPr>
          <p:spPr>
            <a:xfrm>
              <a:off x="7508574" y="2799165"/>
              <a:ext cx="12618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Bright</a:t>
              </a:r>
            </a:p>
            <a:p>
              <a:r>
                <a:rPr lang="en-US" altLang="ja-JP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Backward </a:t>
              </a:r>
              <a:endParaRPr lang="ja-JP" altLang="en-US" sz="1800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5646AE00-B74B-1BBC-3F27-EF355E9516E8}"/>
                </a:ext>
              </a:extLst>
            </p:cNvPr>
            <p:cNvSpPr/>
            <p:nvPr/>
          </p:nvSpPr>
          <p:spPr>
            <a:xfrm>
              <a:off x="3136529" y="2831282"/>
              <a:ext cx="1004630" cy="505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Dark</a:t>
              </a:r>
            </a:p>
            <a:p>
              <a:r>
                <a:rPr lang="en-US" altLang="ja-JP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Forward</a:t>
              </a:r>
              <a:endParaRPr lang="ja-JP" altLang="en-US" sz="1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3C8F82-7BAE-AEF2-F321-54DF29E7A412}"/>
              </a:ext>
            </a:extLst>
          </p:cNvPr>
          <p:cNvSpPr txBox="1"/>
          <p:nvPr/>
        </p:nvSpPr>
        <p:spPr>
          <a:xfrm>
            <a:off x="112505" y="1186083"/>
            <a:ext cx="5731083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 Polarization in (1) Instrument in orbit (2) aerosol and thing cloud scattering and (3) surface reflection cause large uncertainties in forward calculation.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RRV surface are diffusive, but it has polarization.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Polarization measurements had been tried in RRV2009 and 2019, but too complicated.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Try again with vey simple method with a pistol with a polarizer and ASD and estimate uncertainty.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2AA7E10-7ADA-D26B-4333-70BDCD691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6933" r="29448" b="19673"/>
          <a:stretch/>
        </p:blipFill>
        <p:spPr>
          <a:xfrm>
            <a:off x="7198028" y="4082816"/>
            <a:ext cx="2225023" cy="238122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C364D6F-2BA7-1508-C575-9B6B4195C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066" y="4942863"/>
            <a:ext cx="1680953" cy="1036377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F070BADA-7FC7-1E2B-EFFF-778A008DD985}"/>
              </a:ext>
            </a:extLst>
          </p:cNvPr>
          <p:cNvCxnSpPr>
            <a:cxnSpLocks/>
          </p:cNvCxnSpPr>
          <p:nvPr/>
        </p:nvCxnSpPr>
        <p:spPr bwMode="auto">
          <a:xfrm flipV="1">
            <a:off x="7918104" y="5059013"/>
            <a:ext cx="904681" cy="8281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690C7930-2458-889E-420E-869CB28ED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003" y="1579079"/>
            <a:ext cx="3839311" cy="2337321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74498D1-F2BD-3718-2BD4-7F956085EF57}"/>
              </a:ext>
            </a:extLst>
          </p:cNvPr>
          <p:cNvCxnSpPr>
            <a:cxnSpLocks/>
          </p:cNvCxnSpPr>
          <p:nvPr/>
        </p:nvCxnSpPr>
        <p:spPr bwMode="auto">
          <a:xfrm>
            <a:off x="8204668" y="5085428"/>
            <a:ext cx="1056250" cy="7439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00FF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68A715F2-15EC-616C-6F47-0EDC0E4F7CB7}"/>
              </a:ext>
            </a:extLst>
          </p:cNvPr>
          <p:cNvCxnSpPr>
            <a:cxnSpLocks/>
          </p:cNvCxnSpPr>
          <p:nvPr/>
        </p:nvCxnSpPr>
        <p:spPr bwMode="auto">
          <a:xfrm>
            <a:off x="8002622" y="5273426"/>
            <a:ext cx="1057562" cy="80654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480493A-1CBD-B5C4-AD05-FCC0188242D6}"/>
              </a:ext>
            </a:extLst>
          </p:cNvPr>
          <p:cNvCxnSpPr>
            <a:cxnSpLocks/>
          </p:cNvCxnSpPr>
          <p:nvPr/>
        </p:nvCxnSpPr>
        <p:spPr bwMode="auto">
          <a:xfrm flipV="1">
            <a:off x="8072053" y="5179059"/>
            <a:ext cx="896652" cy="84002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3E10E5F5-2E81-AFF7-E47A-F964BAFE94B0}"/>
              </a:ext>
            </a:extLst>
          </p:cNvPr>
          <p:cNvCxnSpPr>
            <a:cxnSpLocks/>
          </p:cNvCxnSpPr>
          <p:nvPr/>
        </p:nvCxnSpPr>
        <p:spPr bwMode="auto">
          <a:xfrm>
            <a:off x="9937174" y="6285942"/>
            <a:ext cx="99171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2A9ABE1E-8783-5DAD-7222-A382DDDF0A5D}"/>
              </a:ext>
            </a:extLst>
          </p:cNvPr>
          <p:cNvCxnSpPr>
            <a:cxnSpLocks/>
          </p:cNvCxnSpPr>
          <p:nvPr/>
        </p:nvCxnSpPr>
        <p:spPr bwMode="auto">
          <a:xfrm flipV="1">
            <a:off x="9688019" y="5179059"/>
            <a:ext cx="0" cy="105980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ash"/>
            <a:round/>
            <a:headEnd type="triangle"/>
            <a:tailEnd type="triangle"/>
          </a:ln>
          <a:effectLst/>
        </p:spPr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12EE09CD-FAAE-2CC6-C439-470C13082E62}"/>
              </a:ext>
            </a:extLst>
          </p:cNvPr>
          <p:cNvGrpSpPr/>
          <p:nvPr/>
        </p:nvGrpSpPr>
        <p:grpSpPr>
          <a:xfrm>
            <a:off x="9060184" y="1236055"/>
            <a:ext cx="2969812" cy="2512865"/>
            <a:chOff x="9083507" y="1575830"/>
            <a:chExt cx="2969812" cy="2512865"/>
          </a:xfrm>
        </p:grpSpPr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A12BE2E1-8D29-1321-A0B4-26043FA8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83507" y="3738751"/>
              <a:ext cx="2608670" cy="349944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D60C8373-BF1A-5951-6CCF-718980644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84959" y="3002199"/>
              <a:ext cx="477623" cy="957553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145E08BF-421E-166B-F851-70987E13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95386" y="3002199"/>
              <a:ext cx="510172" cy="957553"/>
            </a:xfrm>
            <a:prstGeom prst="rect">
              <a:avLst/>
            </a:prstGeom>
          </p:spPr>
        </p:pic>
        <p:sp>
          <p:nvSpPr>
            <p:cNvPr id="43" name="太陽 42">
              <a:extLst>
                <a:ext uri="{FF2B5EF4-FFF2-40B4-BE49-F238E27FC236}">
                  <a16:creationId xmlns:a16="http://schemas.microsoft.com/office/drawing/2014/main" id="{11DD09B5-532A-386B-622B-080CC00B09C3}"/>
                </a:ext>
              </a:extLst>
            </p:cNvPr>
            <p:cNvSpPr/>
            <p:nvPr/>
          </p:nvSpPr>
          <p:spPr bwMode="auto">
            <a:xfrm>
              <a:off x="10009911" y="1575830"/>
              <a:ext cx="417382" cy="388374"/>
            </a:xfrm>
            <a:prstGeom prst="sun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44" name="太陽 43">
              <a:extLst>
                <a:ext uri="{FF2B5EF4-FFF2-40B4-BE49-F238E27FC236}">
                  <a16:creationId xmlns:a16="http://schemas.microsoft.com/office/drawing/2014/main" id="{BA2E7452-F1BB-9CA2-F2EE-47ADE5218F33}"/>
                </a:ext>
              </a:extLst>
            </p:cNvPr>
            <p:cNvSpPr/>
            <p:nvPr/>
          </p:nvSpPr>
          <p:spPr bwMode="auto">
            <a:xfrm>
              <a:off x="11635937" y="1641911"/>
              <a:ext cx="417382" cy="388374"/>
            </a:xfrm>
            <a:prstGeom prst="sun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18E1CFA9-7E32-94A0-4493-BD392C1F2E4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446374" y="1964204"/>
              <a:ext cx="696109" cy="192946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6A2B39AD-8284-4C14-21F3-888731AB35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1148519" y="2030285"/>
              <a:ext cx="696109" cy="192946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3CB424F-846A-C88C-55D3-73473AA4620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72634" y="3281737"/>
              <a:ext cx="541250" cy="5158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5C7B20B3-56E2-2E57-7117-24BA37ABC24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691495" y="3281737"/>
              <a:ext cx="363075" cy="5158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8EF6FBFB-90DA-3068-FD7C-3BFD13EBC0C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666583" y="3449260"/>
              <a:ext cx="541250" cy="5158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EA701E17-6969-CC4E-9388-5755CF612FB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848034" y="3267070"/>
              <a:ext cx="363075" cy="51584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871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1402589" y="48990"/>
            <a:ext cx="66477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 Nearly 23,000 Acres Designated for NASA Satellite Calibration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46B5E9-7D68-2B05-0220-FA4355BE9336}"/>
              </a:ext>
            </a:extLst>
          </p:cNvPr>
          <p:cNvSpPr txBox="1"/>
          <p:nvPr/>
        </p:nvSpPr>
        <p:spPr>
          <a:xfrm>
            <a:off x="8050305" y="1272465"/>
            <a:ext cx="37335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The Bureau </a:t>
            </a:r>
          </a:p>
          <a:p>
            <a:r>
              <a:rPr lang="en-US" altLang="ja-JP" dirty="0"/>
              <a:t>of Land Management has approved our “Withdrawal” petition, which should prevent lithium miners from destroying the </a:t>
            </a:r>
          </a:p>
          <a:p>
            <a:r>
              <a:rPr lang="en-US" altLang="ja-JP" dirty="0"/>
              <a:t>surface of the playa.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72E4AD20-1DB2-69DB-BD73-02E3C3DE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9" y="1272465"/>
            <a:ext cx="7244166" cy="498451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865E25-AF79-8F09-F063-823F8B79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030" y="2215596"/>
            <a:ext cx="3947942" cy="286347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2A74C3-0CD5-0817-7B83-56E9D06305AF}"/>
              </a:ext>
            </a:extLst>
          </p:cNvPr>
          <p:cNvSpPr txBox="1"/>
          <p:nvPr/>
        </p:nvSpPr>
        <p:spPr>
          <a:xfrm>
            <a:off x="7908977" y="5256627"/>
            <a:ext cx="39479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gency FB" panose="020B0503020202020204" pitchFamily="34" charset="0"/>
              </a:rPr>
              <a:t>Dr. Dave Crisp has been awarded the NASA Distinguished Public Service Medal</a:t>
            </a:r>
            <a:endParaRPr lang="ja-JP" altLang="en-US" sz="2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1353566" y="225867"/>
            <a:ext cx="6647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 Collaboration with GSICS 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D7AE8D-7A0B-929D-89F4-2EE94ECD0424}"/>
              </a:ext>
            </a:extLst>
          </p:cNvPr>
          <p:cNvSpPr txBox="1"/>
          <p:nvPr/>
        </p:nvSpPr>
        <p:spPr>
          <a:xfrm>
            <a:off x="293472" y="930392"/>
            <a:ext cx="11605055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Collaboration with GSICS on SWIR spectrometers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CGMS-GSICS meeting in Tokyo June 26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    </a:t>
            </a:r>
            <a:r>
              <a:rPr lang="en-US" altLang="ja-JP" sz="2000" dirty="0">
                <a:solidFill>
                  <a:schemeClr val="tx1"/>
                </a:solidFill>
                <a:hlinkClick r:id="rId2"/>
              </a:rPr>
              <a:t>https://cgms-info.org/meeting/cgms-51/</a:t>
            </a:r>
            <a:r>
              <a:rPr lang="en-US" altLang="ja-JP" sz="2000" dirty="0">
                <a:solidFill>
                  <a:schemeClr val="tx1"/>
                </a:solidFill>
              </a:rPr>
              <a:t> https://community.wmo.int/en/meetings/gsics-ep-23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Lunar calibration: Lunar albedo phase dependency, Polarization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chemeClr val="tx1"/>
                </a:solidFill>
              </a:rPr>
              <a:t>TSIS solar database: (1)Collaboration with LASP, University of Colorado (May 11, telecon)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/>
                </a:solidFill>
              </a:rPr>
              <a:t>        (2) Use of TROPOMI, OCO, GOSAT solar calibration data   </a:t>
            </a:r>
            <a:endParaRPr lang="ja-JP" altLang="en-US" sz="2000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C9F31CF-303E-56A4-B9B8-75FEA915E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898" y="3684012"/>
            <a:ext cx="4849906" cy="272807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B41D68F8-7880-2417-3893-8DF6D981A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197" y="3696642"/>
            <a:ext cx="4849906" cy="27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179742-16B0-4BA1-5975-3AD8239FDC0F}"/>
              </a:ext>
            </a:extLst>
          </p:cNvPr>
          <p:cNvSpPr txBox="1"/>
          <p:nvPr/>
        </p:nvSpPr>
        <p:spPr>
          <a:xfrm>
            <a:off x="214685" y="1420470"/>
            <a:ext cx="1144192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(1) GHG Pre-flight calibration WS : GHG team are interested in pre-flight CAL WS</a:t>
            </a:r>
            <a:endParaRPr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F4CEF9-6F00-1ACA-AFDE-15CD057FE663}"/>
              </a:ext>
            </a:extLst>
          </p:cNvPr>
          <p:cNvSpPr txBox="1"/>
          <p:nvPr/>
        </p:nvSpPr>
        <p:spPr>
          <a:xfrm>
            <a:off x="1402589" y="200065"/>
            <a:ext cx="6647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Other topics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348300" y="955001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Past meetings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(1) </a:t>
            </a:r>
            <a:r>
              <a:rPr lang="en-US" sz="1600" dirty="0"/>
              <a:t>OCO-TROPOMI-GOSAT Calibration Team Meeting #7, April 12, WEBEX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RRV2023 Plan, Polarization Measurements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Vicarious calibration portal for space borne GHGs sensors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Collaboration with GSICS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dirty="0"/>
              <a:t>Next meeting: Sep 15 (Friday)     UTC 12:00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GB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Upcoming meeting and event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600"/>
              <a:buAutoNum type="arabicParenBoth"/>
            </a:pPr>
            <a:r>
              <a:rPr lang="en-US" altLang="ja-JP" sz="1600" dirty="0"/>
              <a:t>International Coordination Workshop on Detection of Anthropogenic Methane Emissions from High-Resolution Satellites 7 – 8 June 2023 – Harvard University, the UNEP International Methane Emissions Observatory (IMEO), in collaboration CEOS and with support from the Global Methane Hub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600"/>
              <a:buAutoNum type="arabicParenBoth"/>
            </a:pPr>
            <a:r>
              <a:rPr lang="en-US" altLang="ja-JP" sz="1600" dirty="0"/>
              <a:t>CGMS plenary and GSICS June 29-30 in Tokyo hosted by JMA and JAXA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(3) 15</a:t>
            </a:r>
            <a:r>
              <a:rPr lang="en-GB" sz="1600" baseline="30000" dirty="0"/>
              <a:t>th</a:t>
            </a:r>
            <a:r>
              <a:rPr lang="en-GB" sz="1600" dirty="0"/>
              <a:t> Joint vicarious calibration in Railroad Valley, NV between June 27 and July 2.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altLang="ja-JP" sz="1600" dirty="0"/>
              <a:t>(4) 19</a:t>
            </a:r>
            <a:r>
              <a:rPr lang="en-US" altLang="ja-JP" sz="1600" baseline="30000" dirty="0"/>
              <a:t>th</a:t>
            </a:r>
            <a:r>
              <a:rPr lang="en-US" altLang="ja-JP" sz="1600" dirty="0"/>
              <a:t> IWGGMS meeting July 4-6 in Paris hosted by CNES</a:t>
            </a:r>
            <a:endParaRPr lang="en-GB" sz="16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 dirty="0"/>
              <a:t>(5) </a:t>
            </a:r>
            <a:r>
              <a:rPr lang="en-US" sz="1600" dirty="0"/>
              <a:t>ACVC and WGCV joint meeting in Brussel Oct. 23-27 </a:t>
            </a:r>
            <a:endParaRPr sz="1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/>
              <a:t>WGCV for GHG sensors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02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600" dirty="0"/>
              <a:t>CEOS UN-IMEO CH4 detection works shops</a:t>
            </a:r>
            <a:endParaRPr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2BFB50-7046-5CDB-071E-F43C52795B3A}"/>
              </a:ext>
            </a:extLst>
          </p:cNvPr>
          <p:cNvSpPr txBox="1"/>
          <p:nvPr/>
        </p:nvSpPr>
        <p:spPr>
          <a:xfrm>
            <a:off x="369736" y="2262549"/>
            <a:ext cx="1046789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/>
              <a:t>International Coordination Workshop on Detection of Anthropogenic Methane Emissions from High-resolution Satellites 7 – 8 June 2023 – Harvard University, Cambridge MA – USA</a:t>
            </a:r>
            <a:endParaRPr lang="ja-JP" altLang="en-US" sz="1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5AD35C-1332-EF27-F8DF-31A9D025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36" y="1176462"/>
            <a:ext cx="5852160" cy="9906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D10F8E-7348-2526-39AC-32BFCB774116}"/>
              </a:ext>
            </a:extLst>
          </p:cNvPr>
          <p:cNvSpPr txBox="1"/>
          <p:nvPr/>
        </p:nvSpPr>
        <p:spPr>
          <a:xfrm>
            <a:off x="369736" y="3560915"/>
            <a:ext cx="11088094" cy="2262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/>
              <a:t>Objective To produce a vision guiding the development of a system of systems that can rapidly deliver critically needed high-resolution methane emissions datasets and understanding of methane emissions and trends to diverse end users.</a:t>
            </a:r>
          </a:p>
          <a:p>
            <a:pPr>
              <a:lnSpc>
                <a:spcPct val="150000"/>
              </a:lnSpc>
            </a:pPr>
            <a:endParaRPr lang="en-US" altLang="ja-JP" sz="1600" dirty="0"/>
          </a:p>
          <a:p>
            <a:pPr>
              <a:lnSpc>
                <a:spcPct val="150000"/>
              </a:lnSpc>
            </a:pPr>
            <a:r>
              <a:rPr lang="en-US" altLang="ja-JP" sz="1600" dirty="0"/>
              <a:t>Presentation from CEOS WGCV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Joint Cal/Val Activities for Methane June 8.</a:t>
            </a:r>
          </a:p>
          <a:p>
            <a:pPr>
              <a:lnSpc>
                <a:spcPct val="150000"/>
              </a:lnSpc>
            </a:pP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3853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000" dirty="0"/>
              <a:t>CEOS CAL-VAL for GHG sensors</a:t>
            </a:r>
            <a:endParaRPr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6E0699-CA9F-066C-81B4-99DCC506FE2E}"/>
              </a:ext>
            </a:extLst>
          </p:cNvPr>
          <p:cNvSpPr txBox="1"/>
          <p:nvPr/>
        </p:nvSpPr>
        <p:spPr>
          <a:xfrm>
            <a:off x="401540" y="1136966"/>
            <a:ext cx="105155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Current role in GHG (CO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 and methane) remote sensing of CEOS WGCV</a:t>
            </a:r>
          </a:p>
          <a:p>
            <a:r>
              <a:rPr lang="en-US" altLang="ja-JP" sz="2000" dirty="0"/>
              <a:t>A.  Intercomparison between GHG 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FF"/>
                </a:solidFill>
              </a:rPr>
              <a:t>Radiance spectra (Level 1)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FF"/>
                </a:solidFill>
              </a:rPr>
              <a:t>Retrieved parameters such as XCH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4</a:t>
            </a:r>
            <a:r>
              <a:rPr lang="en-US" altLang="ja-JP" sz="1600" dirty="0">
                <a:solidFill>
                  <a:srgbClr val="0000FF"/>
                </a:solidFill>
              </a:rPr>
              <a:t>, XCO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2</a:t>
            </a:r>
            <a:r>
              <a:rPr lang="en-US" altLang="ja-JP" sz="1600" dirty="0">
                <a:solidFill>
                  <a:srgbClr val="0000FF"/>
                </a:solidFill>
              </a:rPr>
              <a:t>, Psurf, SIF (Level 2)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FF"/>
                </a:solidFill>
              </a:rPr>
              <a:t>Estimated emissions (flux)</a:t>
            </a:r>
          </a:p>
          <a:p>
            <a:endParaRPr lang="en-US" altLang="ja-JP" sz="2000" dirty="0"/>
          </a:p>
          <a:p>
            <a:r>
              <a:rPr lang="en-US" altLang="ja-JP" sz="2000" dirty="0"/>
              <a:t>B.  Calibration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Radiometric (Degradation correction)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Spectroscopic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Polarization (Spectrometers, Earth’s surface, Atmospheric scattering) 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/>
          </a:p>
          <a:p>
            <a:pPr marL="457200" indent="-457200">
              <a:buAutoNum type="alphaUcPeriod" startAt="3"/>
            </a:pPr>
            <a:r>
              <a:rPr lang="en-US" altLang="ja-JP" sz="2000" dirty="0"/>
              <a:t>CAL-VAL field and airplane campaigns and open CAL-VAL data base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Vicarious calibration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CEOS CAL-VAL portal (link to TCCON, COCCON, Contrail etc.)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/>
          </a:p>
          <a:p>
            <a:pPr marL="457200" indent="-457200">
              <a:buAutoNum type="alphaUcPeriod" startAt="4"/>
            </a:pPr>
            <a:r>
              <a:rPr lang="en-US" altLang="ja-JP" sz="2000" dirty="0"/>
              <a:t>Recommendation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Database (solar irradiance of TSIS-HSRS, molecular line parameters, lunar surface model etc.)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1600" dirty="0">
                <a:solidFill>
                  <a:srgbClr val="0000FF"/>
                </a:solidFill>
              </a:rPr>
              <a:t>Algorithm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AAE814-7CEA-89D7-2E2A-67BBE7B7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98" y="2898644"/>
            <a:ext cx="6297254" cy="366767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B53D3AA-34B3-364E-C52E-EAF874C0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16" y="2810477"/>
            <a:ext cx="4599054" cy="307058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F7022E3-9C05-EB19-8754-F6F0B1F35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99" y="5881064"/>
            <a:ext cx="2800558" cy="6408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981D75-88A8-111C-1C89-943A5C8DE9D2}"/>
              </a:ext>
            </a:extLst>
          </p:cNvPr>
          <p:cNvSpPr txBox="1"/>
          <p:nvPr/>
        </p:nvSpPr>
        <p:spPr>
          <a:xfrm>
            <a:off x="9880065" y="6047535"/>
            <a:ext cx="20969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100" i="1" dirty="0">
                <a:solidFill>
                  <a:srgbClr val="002060"/>
                </a:solidFill>
              </a:rPr>
              <a:t>https://www.eorc.jaxa.jp/GOSAT/GHGs_Vical/index.html</a:t>
            </a:r>
            <a:endParaRPr lang="ja-JP" altLang="en-US" sz="1100" i="1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0BCB21F-6348-8FC4-9929-48D5392823A8}"/>
              </a:ext>
            </a:extLst>
          </p:cNvPr>
          <p:cNvSpPr txBox="1"/>
          <p:nvPr/>
        </p:nvSpPr>
        <p:spPr>
          <a:xfrm>
            <a:off x="262571" y="1057808"/>
            <a:ext cx="10428135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/>
              <a:t>Joint CAL-VAL campaign for  5 instruments at Railroad Valley in Nevada, U.S.A. over 15 years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/>
              <a:t>Coincident campaign observation of forward calculation parameters on the ground (XCH</a:t>
            </a:r>
            <a:r>
              <a:rPr lang="en-US" altLang="ja-JP" sz="1800" baseline="-25000" dirty="0"/>
              <a:t>4</a:t>
            </a:r>
            <a:r>
              <a:rPr lang="en-US" altLang="ja-JP" sz="1800" dirty="0"/>
              <a:t> etc.) and with sondes and AJAX spiral flights.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1800" dirty="0"/>
              <a:t>CAL-VAL data are open and free from the CEOS GHG VCAL portal.    </a:t>
            </a:r>
            <a:endParaRPr lang="ja-JP" altLang="en-US" sz="1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8D3DDA-CDDF-1792-E565-5BB643FE8B47}"/>
              </a:ext>
            </a:extLst>
          </p:cNvPr>
          <p:cNvSpPr txBox="1"/>
          <p:nvPr/>
        </p:nvSpPr>
        <p:spPr>
          <a:xfrm>
            <a:off x="799650" y="310575"/>
            <a:ext cx="830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 RRV joint CAL/VAL campaign</a:t>
            </a:r>
          </a:p>
        </p:txBody>
      </p:sp>
    </p:spTree>
    <p:extLst>
      <p:ext uri="{BB962C8B-B14F-4D97-AF65-F5344CB8AC3E}">
        <p14:creationId xmlns:p14="http://schemas.microsoft.com/office/powerpoint/2010/main" val="231415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6767C0-83D6-884B-AB13-60FEF14F2B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13380" y="6256983"/>
            <a:ext cx="1196563" cy="60101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1354882" y="215968"/>
            <a:ext cx="7590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 GOSAT</a:t>
            </a:r>
            <a:r>
              <a:rPr lang="ja-JP" altLang="en-US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for</a:t>
            </a:r>
            <a:r>
              <a:rPr lang="ja-JP" altLang="en-US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Multiple</a:t>
            </a:r>
            <a:r>
              <a:rPr lang="ja-JP" altLang="en-US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GHG</a:t>
            </a:r>
            <a:r>
              <a:rPr lang="ja-JP" altLang="en-US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sensor</a:t>
            </a:r>
            <a:r>
              <a:rPr lang="ja-JP" altLang="en-US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CAL-VAL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A9511F-C17A-DEAD-DEC2-AA5DC1D86B97}"/>
              </a:ext>
            </a:extLst>
          </p:cNvPr>
          <p:cNvSpPr txBox="1"/>
          <p:nvPr/>
        </p:nvSpPr>
        <p:spPr>
          <a:xfrm>
            <a:off x="414793" y="1247997"/>
            <a:ext cx="10710408" cy="506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altLang="ja-JP" sz="2000" dirty="0"/>
              <a:t>(1) Longest record in space since 2009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altLang="ja-JP" sz="2000" dirty="0"/>
              <a:t>(2) Highest spectral resolution and simple spectral response with SINC function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00FF"/>
                </a:solidFill>
              </a:rPr>
              <a:t>Adjust to lower resolution sensors by truncating interferogram for intercomparison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altLang="ja-JP" sz="2000" dirty="0"/>
              <a:t>(3) Wide spectral coverage of both solar reflected light and thermal emission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00FF"/>
                </a:solidFill>
              </a:rPr>
              <a:t>To provide vertical profile (LT, UT, Stratosphere)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altLang="ja-JP" sz="2000" dirty="0"/>
              <a:t>(4) Two orthogonal linear polarization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00FF"/>
                </a:solidFill>
              </a:rPr>
              <a:t>Remove aerosol scattering, which is one of the largest retrieval errors.  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altLang="ja-JP" sz="2000" dirty="0"/>
              <a:t>(5) Customized observation pattern to target permanent CAL/VAL site and campaign with an agile 2-axis pointing system</a:t>
            </a: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altLang="ja-JP" sz="2000" dirty="0"/>
              <a:t>(6) GOSAT-2 has similar function with better SNR and more flexible observation pattern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rgbClr val="0000FF"/>
                </a:solidFill>
              </a:rPr>
              <a:t>https://www.eorc.jaxa.jp/GOSAT/CO2_monitor/index_Ver.K.G2.html</a:t>
            </a:r>
          </a:p>
        </p:txBody>
      </p:sp>
    </p:spTree>
    <p:extLst>
      <p:ext uri="{BB962C8B-B14F-4D97-AF65-F5344CB8AC3E}">
        <p14:creationId xmlns:p14="http://schemas.microsoft.com/office/powerpoint/2010/main" val="268292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799650" y="310575"/>
            <a:ext cx="8304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 GOSAT Partial Column Density products</a:t>
            </a:r>
            <a:r>
              <a:rPr lang="ja-JP" altLang="en-US" sz="2800" dirty="0">
                <a:solidFill>
                  <a:schemeClr val="bg1"/>
                </a:solidFill>
              </a:rPr>
              <a:t> </a:t>
            </a:r>
            <a:r>
              <a:rPr lang="en-US" altLang="ja-JP" sz="2800" dirty="0">
                <a:solidFill>
                  <a:schemeClr val="bg1"/>
                </a:solidFill>
              </a:rPr>
              <a:t>(Ver. 3)</a:t>
            </a:r>
          </a:p>
        </p:txBody>
      </p:sp>
      <p:sp>
        <p:nvSpPr>
          <p:cNvPr id="4" name="フローチャート: 磁気ディスク 3">
            <a:extLst>
              <a:ext uri="{FF2B5EF4-FFF2-40B4-BE49-F238E27FC236}">
                <a16:creationId xmlns:a16="http://schemas.microsoft.com/office/drawing/2014/main" id="{5B212661-9163-9861-938C-86704F586281}"/>
              </a:ext>
            </a:extLst>
          </p:cNvPr>
          <p:cNvSpPr/>
          <p:nvPr/>
        </p:nvSpPr>
        <p:spPr bwMode="auto">
          <a:xfrm>
            <a:off x="707579" y="3723776"/>
            <a:ext cx="906034" cy="653743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463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29C8636-9C7F-D54A-0821-22C0EE292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" t="13730" r="1441" b="19908"/>
          <a:stretch/>
        </p:blipFill>
        <p:spPr>
          <a:xfrm>
            <a:off x="1923283" y="4357972"/>
            <a:ext cx="2255664" cy="47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雲 5">
            <a:extLst>
              <a:ext uri="{FF2B5EF4-FFF2-40B4-BE49-F238E27FC236}">
                <a16:creationId xmlns:a16="http://schemas.microsoft.com/office/drawing/2014/main" id="{D10D0487-6999-3CFE-12DC-CBF6FAED66AE}"/>
              </a:ext>
            </a:extLst>
          </p:cNvPr>
          <p:cNvSpPr/>
          <p:nvPr/>
        </p:nvSpPr>
        <p:spPr bwMode="auto">
          <a:xfrm>
            <a:off x="935648" y="4144430"/>
            <a:ext cx="357121" cy="250069"/>
          </a:xfrm>
          <a:prstGeom prst="cloud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7" rIns="51435" bIns="25717" numCol="1" rtlCol="0" anchor="t" anchorCtr="0" compatLnSpc="1">
            <a:prstTxWarp prst="textNoShape">
              <a:avLst/>
            </a:prstTxWarp>
          </a:bodyPr>
          <a:lstStyle/>
          <a:p>
            <a:pPr defTabSz="514376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75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8" descr="二酸化炭素">
            <a:extLst>
              <a:ext uri="{FF2B5EF4-FFF2-40B4-BE49-F238E27FC236}">
                <a16:creationId xmlns:a16="http://schemas.microsoft.com/office/drawing/2014/main" id="{7507B943-4111-ED5C-3BB7-C0F62FEB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994">
            <a:off x="3536465" y="3813007"/>
            <a:ext cx="260043" cy="2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二酸化炭素">
            <a:extLst>
              <a:ext uri="{FF2B5EF4-FFF2-40B4-BE49-F238E27FC236}">
                <a16:creationId xmlns:a16="http://schemas.microsoft.com/office/drawing/2014/main" id="{3EC2946F-6B9A-8B08-744E-34E945CD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994">
            <a:off x="3903505" y="4275439"/>
            <a:ext cx="253714" cy="2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63">
            <a:extLst>
              <a:ext uri="{FF2B5EF4-FFF2-40B4-BE49-F238E27FC236}">
                <a16:creationId xmlns:a16="http://schemas.microsoft.com/office/drawing/2014/main" id="{571A696E-944E-3166-98FA-A7AD92EA3F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6835" y="2325402"/>
            <a:ext cx="5675" cy="143827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75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0" name="Line 63">
            <a:extLst>
              <a:ext uri="{FF2B5EF4-FFF2-40B4-BE49-F238E27FC236}">
                <a16:creationId xmlns:a16="http://schemas.microsoft.com/office/drawing/2014/main" id="{3C767027-B88A-A3E4-0E6A-747AB77FE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0181" y="2325402"/>
            <a:ext cx="42192" cy="1901761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75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" name="フローチャート: 磁気ディスク 10">
            <a:extLst>
              <a:ext uri="{FF2B5EF4-FFF2-40B4-BE49-F238E27FC236}">
                <a16:creationId xmlns:a16="http://schemas.microsoft.com/office/drawing/2014/main" id="{F42DC2A9-DDBB-476E-A813-66FBE03BBD9A}"/>
              </a:ext>
            </a:extLst>
          </p:cNvPr>
          <p:cNvSpPr/>
          <p:nvPr/>
        </p:nvSpPr>
        <p:spPr bwMode="auto">
          <a:xfrm>
            <a:off x="721734" y="3373131"/>
            <a:ext cx="906034" cy="688196"/>
          </a:xfrm>
          <a:prstGeom prst="flowChartMagneticDisk">
            <a:avLst/>
          </a:prstGeom>
          <a:solidFill>
            <a:srgbClr val="CCFFFF"/>
          </a:solidFill>
          <a:ln w="127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463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2D63288-F5AD-B7C6-A847-31AC4C3E40D8}"/>
              </a:ext>
            </a:extLst>
          </p:cNvPr>
          <p:cNvSpPr/>
          <p:nvPr/>
        </p:nvSpPr>
        <p:spPr>
          <a:xfrm>
            <a:off x="126371" y="3265092"/>
            <a:ext cx="62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12km</a:t>
            </a:r>
            <a:endParaRPr kumimoji="0" lang="ja-JP" altLang="en-US" sz="1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2B713C-7761-1BE0-DAF9-4F9D26539B3B}"/>
              </a:ext>
            </a:extLst>
          </p:cNvPr>
          <p:cNvSpPr/>
          <p:nvPr/>
        </p:nvSpPr>
        <p:spPr>
          <a:xfrm>
            <a:off x="172701" y="3866280"/>
            <a:ext cx="62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4km</a:t>
            </a:r>
            <a:endParaRPr kumimoji="0" lang="ja-JP" altLang="en-US" sz="1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62">
            <a:extLst>
              <a:ext uri="{FF2B5EF4-FFF2-40B4-BE49-F238E27FC236}">
                <a16:creationId xmlns:a16="http://schemas.microsoft.com/office/drawing/2014/main" id="{E47F11F9-6A5F-F432-7265-80F3054A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263" y="2392446"/>
            <a:ext cx="472797" cy="472154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75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C112330-4C23-8230-B3BD-E037EF0CB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550" y="2073661"/>
            <a:ext cx="1039067" cy="229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894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©MOE/JAXA/NIES</a:t>
            </a:r>
          </a:p>
        </p:txBody>
      </p:sp>
      <p:pic>
        <p:nvPicPr>
          <p:cNvPr id="16" name="図 1" descr="リーフレット最終背景なし高.jpg">
            <a:extLst>
              <a:ext uri="{FF2B5EF4-FFF2-40B4-BE49-F238E27FC236}">
                <a16:creationId xmlns:a16="http://schemas.microsoft.com/office/drawing/2014/main" id="{B98BEEE7-53A8-49E3-E3B2-328A46F0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6679" y="1385171"/>
            <a:ext cx="1630650" cy="9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B27438FC-8F54-17EA-6E54-4DBCAC6D52E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44981" y="1960739"/>
            <a:ext cx="254213" cy="2547086"/>
          </a:xfrm>
          <a:prstGeom prst="downArrow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3714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ja-JP" sz="1800" i="1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4FAE672-2C6F-2512-5BAD-0A8DB7B825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21086">
            <a:off x="2218569" y="2789160"/>
            <a:ext cx="260033" cy="1800518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0BCE6C5-0F52-D93E-5B5E-50033EC1728C}"/>
              </a:ext>
            </a:extLst>
          </p:cNvPr>
          <p:cNvSpPr/>
          <p:nvPr/>
        </p:nvSpPr>
        <p:spPr>
          <a:xfrm>
            <a:off x="284467" y="4425037"/>
            <a:ext cx="1700772" cy="44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71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138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Delta CO</a:t>
            </a:r>
            <a:r>
              <a:rPr kumimoji="0" lang="en-US" altLang="ja-JP" sz="1138" baseline="-25000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0" lang="en-US" altLang="ja-JP" sz="1138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 = XCO2 (LT) –CO2(UT)</a:t>
            </a:r>
            <a:endParaRPr kumimoji="0" lang="ja-JP" altLang="en-US" sz="1138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0" name="タイトル 6">
            <a:extLst>
              <a:ext uri="{FF2B5EF4-FFF2-40B4-BE49-F238E27FC236}">
                <a16:creationId xmlns:a16="http://schemas.microsoft.com/office/drawing/2014/main" id="{FAD104F1-8C2B-6411-DC0B-4FC6B9BFDFAE}"/>
              </a:ext>
            </a:extLst>
          </p:cNvPr>
          <p:cNvSpPr txBox="1">
            <a:spLocks/>
          </p:cNvSpPr>
          <p:nvPr/>
        </p:nvSpPr>
        <p:spPr>
          <a:xfrm>
            <a:off x="4271767" y="1334697"/>
            <a:ext cx="7976717" cy="394719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SWIR constrains column density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Two orthogonal linear polarization data remove aerosol contamination. 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TIR provides difference in partial column density between lower and upper troposphere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screening of cloud contamination using onboard camera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14-year GOSAT and 4-year GOSAT-2 products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One file per month with clear sky data, CSV format and AK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Contents XCO2, XCH4, XCO2 (LT, UT), XCH</a:t>
            </a:r>
            <a:r>
              <a:rPr lang="en-US" altLang="ja-JP" sz="18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(LT, UT), XCO (GOSAT-2 only),  H2O (11 layers) aerosol optical thickness (AOT),</a:t>
            </a:r>
          </a:p>
          <a:p>
            <a:pPr algn="l">
              <a:lnSpc>
                <a:spcPct val="150000"/>
              </a:lnSpc>
            </a:pP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 surface pressure (P), solar-induced chlorophyll fluorescence (SIF) </a:t>
            </a:r>
          </a:p>
          <a:p>
            <a:pPr algn="l">
              <a:lnSpc>
                <a:spcPct val="150000"/>
              </a:lnSpc>
            </a:pP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time, geometry</a:t>
            </a:r>
          </a:p>
          <a:p>
            <a:pPr algn="l">
              <a:lnSpc>
                <a:spcPct val="150000"/>
              </a:lnSpc>
            </a:pPr>
            <a:r>
              <a:rPr lang="en-US" altLang="ja-JP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https://www.eorc.jaxa.jp/GOSAT/GPCG/download_v3/ </a:t>
            </a:r>
          </a:p>
          <a:p>
            <a:pPr algn="l">
              <a:lnSpc>
                <a:spcPct val="150000"/>
              </a:lnSpc>
            </a:pPr>
            <a:r>
              <a:rPr lang="en-US" altLang="ja-JP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ja-JP" alt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</a:t>
            </a:r>
            <a:r>
              <a:rPr lang="ja-JP" alt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ja-JP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</a:t>
            </a:r>
            <a:r>
              <a:rPr lang="ja-JP" alt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：***** </a:t>
            </a:r>
            <a:r>
              <a:rPr lang="en-US" altLang="ja-JP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contact us) </a:t>
            </a:r>
          </a:p>
          <a:p>
            <a:pPr algn="l">
              <a:lnSpc>
                <a:spcPct val="150000"/>
              </a:lnSpc>
            </a:pPr>
            <a:endParaRPr lang="en-US" altLang="ja-JP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n-US" altLang="ja-JP" sz="1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58">
            <a:extLst>
              <a:ext uri="{FF2B5EF4-FFF2-40B4-BE49-F238E27FC236}">
                <a16:creationId xmlns:a16="http://schemas.microsoft.com/office/drawing/2014/main" id="{90A2EE48-7CD0-85CD-6CC7-9F854C32A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794" y="107967"/>
            <a:ext cx="914400" cy="9144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A48DC78-5A50-C221-E024-39B5FDC88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01" y="4778783"/>
            <a:ext cx="3026493" cy="1748295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00629BD-022A-A486-706B-E4F7DAE08400}"/>
              </a:ext>
            </a:extLst>
          </p:cNvPr>
          <p:cNvSpPr txBox="1"/>
          <p:nvPr/>
        </p:nvSpPr>
        <p:spPr>
          <a:xfrm>
            <a:off x="3207233" y="5880747"/>
            <a:ext cx="1120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GOSAT-2</a:t>
            </a:r>
          </a:p>
          <a:p>
            <a:r>
              <a:rPr lang="en-US" altLang="ja-JP" dirty="0"/>
              <a:t>XCH4 (LT)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74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25503EB-97AC-44F5-A436-952DAC990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7F27F-EC6E-455D-BA06-F0DBA90C077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9168C3-85B6-42B3-811E-ADE5C481D755}"/>
              </a:ext>
            </a:extLst>
          </p:cNvPr>
          <p:cNvSpPr txBox="1"/>
          <p:nvPr/>
        </p:nvSpPr>
        <p:spPr>
          <a:xfrm>
            <a:off x="501474" y="212542"/>
            <a:ext cx="9451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</a:rPr>
              <a:t>GOSAT Unique design FTS Multiplex Advantages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B1A7B05-79CF-4885-AD2B-5699BE5FCF44}"/>
              </a:ext>
            </a:extLst>
          </p:cNvPr>
          <p:cNvGrpSpPr/>
          <p:nvPr/>
        </p:nvGrpSpPr>
        <p:grpSpPr>
          <a:xfrm>
            <a:off x="3419194" y="1233327"/>
            <a:ext cx="8286733" cy="5308600"/>
            <a:chOff x="1838644" y="1238153"/>
            <a:chExt cx="8075611" cy="5308600"/>
          </a:xfrm>
        </p:grpSpPr>
        <p:sp>
          <p:nvSpPr>
            <p:cNvPr id="6" name="Text Box 166">
              <a:extLst>
                <a:ext uri="{FF2B5EF4-FFF2-40B4-BE49-F238E27FC236}">
                  <a16:creationId xmlns:a16="http://schemas.microsoft.com/office/drawing/2014/main" id="{1F35ECD4-EFFB-42EC-88F8-362291A1B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301" y="1381125"/>
              <a:ext cx="725488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Black body view</a:t>
              </a:r>
            </a:p>
          </p:txBody>
        </p:sp>
        <p:sp>
          <p:nvSpPr>
            <p:cNvPr id="7" name="Text Box 165">
              <a:extLst>
                <a:ext uri="{FF2B5EF4-FFF2-40B4-BE49-F238E27FC236}">
                  <a16:creationId xmlns:a16="http://schemas.microsoft.com/office/drawing/2014/main" id="{AE3C6286-CADC-4D72-BDA3-E054981D0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300" y="1368425"/>
              <a:ext cx="725488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Deep space view</a:t>
              </a:r>
            </a:p>
          </p:txBody>
        </p:sp>
        <p:sp>
          <p:nvSpPr>
            <p:cNvPr id="8" name="Text Box 45">
              <a:extLst>
                <a:ext uri="{FF2B5EF4-FFF2-40B4-BE49-F238E27FC236}">
                  <a16:creationId xmlns:a16="http://schemas.microsoft.com/office/drawing/2014/main" id="{2243732B-E0C6-4BE3-99DD-CF95F61E0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4244" y="6248306"/>
              <a:ext cx="1498600" cy="2381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InGaAs with the TE cooler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(B2) P,S </a:t>
              </a:r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 1.0 mm</a:t>
              </a:r>
            </a:p>
          </p:txBody>
        </p:sp>
        <p:sp>
          <p:nvSpPr>
            <p:cNvPr id="9" name="Text Box 46">
              <a:extLst>
                <a:ext uri="{FF2B5EF4-FFF2-40B4-BE49-F238E27FC236}">
                  <a16:creationId xmlns:a16="http://schemas.microsoft.com/office/drawing/2014/main" id="{3EEE6F81-CA4F-46E4-92EC-E995A8A1C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6343" y="6267353"/>
              <a:ext cx="836612" cy="2794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Si (B1)P,S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 1.5 mm</a:t>
              </a:r>
            </a:p>
          </p:txBody>
        </p:sp>
        <p:sp>
          <p:nvSpPr>
            <p:cNvPr id="10" name="Text Box 47">
              <a:extLst>
                <a:ext uri="{FF2B5EF4-FFF2-40B4-BE49-F238E27FC236}">
                  <a16:creationId xmlns:a16="http://schemas.microsoft.com/office/drawing/2014/main" id="{93ECDEDA-1EFF-43EF-8A21-D2CCC8289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4255" y="6038753"/>
              <a:ext cx="1593850" cy="3238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InGaAs with the TE cooler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(B3) P,S </a:t>
              </a:r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 1.0 mm</a:t>
              </a:r>
            </a:p>
          </p:txBody>
        </p:sp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BC36C441-66F7-44A1-A58C-9F5F7DA1D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8455" y="4967191"/>
              <a:ext cx="393700" cy="10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DF3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49">
              <a:extLst>
                <a:ext uri="{FF2B5EF4-FFF2-40B4-BE49-F238E27FC236}">
                  <a16:creationId xmlns:a16="http://schemas.microsoft.com/office/drawing/2014/main" id="{E7F97C5E-C3DE-46A0-BB54-E4F9886E7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3455" y="4991003"/>
              <a:ext cx="38893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DF2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50">
              <a:extLst>
                <a:ext uri="{FF2B5EF4-FFF2-40B4-BE49-F238E27FC236}">
                  <a16:creationId xmlns:a16="http://schemas.microsoft.com/office/drawing/2014/main" id="{D3360023-C383-4C76-8EBE-3E1FF8A8B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4630" y="5086256"/>
              <a:ext cx="438150" cy="12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DF1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51">
              <a:extLst>
                <a:ext uri="{FF2B5EF4-FFF2-40B4-BE49-F238E27FC236}">
                  <a16:creationId xmlns:a16="http://schemas.microsoft.com/office/drawing/2014/main" id="{12D1FA1F-D54A-42CD-808B-C1E33C670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9130" y="5565678"/>
              <a:ext cx="1620838" cy="4460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MCT(B4) on the Dewar and the Pulse Tube Cooler</a:t>
              </a:r>
            </a:p>
            <a:p>
              <a:pPr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 0.777mm</a:t>
              </a:r>
            </a:p>
          </p:txBody>
        </p:sp>
        <p:sp>
          <p:nvSpPr>
            <p:cNvPr id="15" name="Line 52">
              <a:extLst>
                <a:ext uri="{FF2B5EF4-FFF2-40B4-BE49-F238E27FC236}">
                  <a16:creationId xmlns:a16="http://schemas.microsoft.com/office/drawing/2014/main" id="{277297CA-3DE3-4355-8FA1-12F91010A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142231" y="5106894"/>
              <a:ext cx="285750" cy="25082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53">
              <a:extLst>
                <a:ext uri="{FF2B5EF4-FFF2-40B4-BE49-F238E27FC236}">
                  <a16:creationId xmlns:a16="http://schemas.microsoft.com/office/drawing/2014/main" id="{E2945CAE-C322-4C3B-A3BD-6C2D5C999E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161406" y="3649566"/>
              <a:ext cx="0" cy="31718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54">
              <a:extLst>
                <a:ext uri="{FF2B5EF4-FFF2-40B4-BE49-F238E27FC236}">
                  <a16:creationId xmlns:a16="http://schemas.microsoft.com/office/drawing/2014/main" id="{90468DE1-0B09-4447-932D-582B116EC0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61230" y="5751417"/>
              <a:ext cx="1028700" cy="63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55">
              <a:extLst>
                <a:ext uri="{FF2B5EF4-FFF2-40B4-BE49-F238E27FC236}">
                  <a16:creationId xmlns:a16="http://schemas.microsoft.com/office/drawing/2014/main" id="{13D230AD-E19C-4CE5-A544-4DD933337B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263676" y="5472811"/>
              <a:ext cx="1587" cy="25400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56">
              <a:extLst>
                <a:ext uri="{FF2B5EF4-FFF2-40B4-BE49-F238E27FC236}">
                  <a16:creationId xmlns:a16="http://schemas.microsoft.com/office/drawing/2014/main" id="{E63BCC10-30DF-40D2-A506-348F7153639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085207" y="5127531"/>
              <a:ext cx="315913" cy="25082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57">
              <a:extLst>
                <a:ext uri="{FF2B5EF4-FFF2-40B4-BE49-F238E27FC236}">
                  <a16:creationId xmlns:a16="http://schemas.microsoft.com/office/drawing/2014/main" id="{BEC644F7-7C11-43C3-9A7D-FD1E285356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771676" y="5729987"/>
              <a:ext cx="974725" cy="47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58">
              <a:extLst>
                <a:ext uri="{FF2B5EF4-FFF2-40B4-BE49-F238E27FC236}">
                  <a16:creationId xmlns:a16="http://schemas.microsoft.com/office/drawing/2014/main" id="{50E14093-FD31-4083-B0CB-18060F9C66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64593" y="5438678"/>
              <a:ext cx="0" cy="2984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Line 59">
              <a:extLst>
                <a:ext uri="{FF2B5EF4-FFF2-40B4-BE49-F238E27FC236}">
                  <a16:creationId xmlns:a16="http://schemas.microsoft.com/office/drawing/2014/main" id="{50A4E627-AB4A-4090-A871-8631BB812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6991668" y="5118003"/>
              <a:ext cx="315912" cy="2492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60">
              <a:extLst>
                <a:ext uri="{FF2B5EF4-FFF2-40B4-BE49-F238E27FC236}">
                  <a16:creationId xmlns:a16="http://schemas.microsoft.com/office/drawing/2014/main" id="{0BE53526-D115-4CC3-8C75-0F2B62C656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6669407" y="5732369"/>
              <a:ext cx="995363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61">
              <a:extLst>
                <a:ext uri="{FF2B5EF4-FFF2-40B4-BE49-F238E27FC236}">
                  <a16:creationId xmlns:a16="http://schemas.microsoft.com/office/drawing/2014/main" id="{C9109774-5C33-41FF-A49D-A3D97037D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293" y="5467256"/>
              <a:ext cx="44450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BPF2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62">
              <a:extLst>
                <a:ext uri="{FF2B5EF4-FFF2-40B4-BE49-F238E27FC236}">
                  <a16:creationId xmlns:a16="http://schemas.microsoft.com/office/drawing/2014/main" id="{F54AAB26-E6EB-4F7D-8B10-2A8CF925F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1543" y="5425981"/>
              <a:ext cx="4127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BPF1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63">
              <a:extLst>
                <a:ext uri="{FF2B5EF4-FFF2-40B4-BE49-F238E27FC236}">
                  <a16:creationId xmlns:a16="http://schemas.microsoft.com/office/drawing/2014/main" id="{57C49B55-0F1F-4184-86CD-E8675D6DECD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137468" y="5727603"/>
              <a:ext cx="284162" cy="266700"/>
              <a:chOff x="2757" y="2387"/>
              <a:chExt cx="408" cy="387"/>
            </a:xfrm>
          </p:grpSpPr>
          <p:sp>
            <p:nvSpPr>
              <p:cNvPr id="27" name="Rectangle 64">
                <a:extLst>
                  <a:ext uri="{FF2B5EF4-FFF2-40B4-BE49-F238E27FC236}">
                    <a16:creationId xmlns:a16="http://schemas.microsoft.com/office/drawing/2014/main" id="{D28CC5D7-5FC1-4ED9-AB42-3620B6DCE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768" y="2376"/>
                <a:ext cx="386" cy="4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65">
                <a:extLst>
                  <a:ext uri="{FF2B5EF4-FFF2-40B4-BE49-F238E27FC236}">
                    <a16:creationId xmlns:a16="http://schemas.microsoft.com/office/drawing/2014/main" id="{18EBD9E9-28D8-445B-A4A0-6FCF45D79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2391"/>
                <a:ext cx="408" cy="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Oval 66">
              <a:extLst>
                <a:ext uri="{FF2B5EF4-FFF2-40B4-BE49-F238E27FC236}">
                  <a16:creationId xmlns:a16="http://schemas.microsoft.com/office/drawing/2014/main" id="{5610D97C-C012-4323-ABB6-13FE0B0C96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088257" y="6110194"/>
              <a:ext cx="379413" cy="650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67">
              <a:extLst>
                <a:ext uri="{FF2B5EF4-FFF2-40B4-BE49-F238E27FC236}">
                  <a16:creationId xmlns:a16="http://schemas.microsoft.com/office/drawing/2014/main" id="{99298D81-15DD-41E4-BB67-3C0C8A1297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818382" y="5846667"/>
              <a:ext cx="376237" cy="650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68">
              <a:extLst>
                <a:ext uri="{FF2B5EF4-FFF2-40B4-BE49-F238E27FC236}">
                  <a16:creationId xmlns:a16="http://schemas.microsoft.com/office/drawing/2014/main" id="{42436E05-097D-45CF-9ACE-E5679E03C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3780" y="5862541"/>
              <a:ext cx="419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69">
              <a:extLst>
                <a:ext uri="{FF2B5EF4-FFF2-40B4-BE49-F238E27FC236}">
                  <a16:creationId xmlns:a16="http://schemas.microsoft.com/office/drawing/2014/main" id="{413B106A-EBCF-428E-B4B2-EB3E47CC7B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113780" y="5716491"/>
              <a:ext cx="285750" cy="266700"/>
              <a:chOff x="2757" y="2387"/>
              <a:chExt cx="408" cy="387"/>
            </a:xfrm>
          </p:grpSpPr>
          <p:sp>
            <p:nvSpPr>
              <p:cNvPr id="33" name="Rectangle 70">
                <a:extLst>
                  <a:ext uri="{FF2B5EF4-FFF2-40B4-BE49-F238E27FC236}">
                    <a16:creationId xmlns:a16="http://schemas.microsoft.com/office/drawing/2014/main" id="{AFDD632A-878C-4909-AADA-F45061631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768" y="2376"/>
                <a:ext cx="386" cy="4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Line 71">
                <a:extLst>
                  <a:ext uri="{FF2B5EF4-FFF2-40B4-BE49-F238E27FC236}">
                    <a16:creationId xmlns:a16="http://schemas.microsoft.com/office/drawing/2014/main" id="{766F1661-6C72-4EDD-AF39-4ED42C859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2391"/>
                <a:ext cx="408" cy="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Oval 72">
              <a:extLst>
                <a:ext uri="{FF2B5EF4-FFF2-40B4-BE49-F238E27FC236}">
                  <a16:creationId xmlns:a16="http://schemas.microsoft.com/office/drawing/2014/main" id="{4F1C5101-1A4B-4BC4-B9D7-5D29A5CDEC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064568" y="6100666"/>
              <a:ext cx="379412" cy="635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73">
              <a:extLst>
                <a:ext uri="{FF2B5EF4-FFF2-40B4-BE49-F238E27FC236}">
                  <a16:creationId xmlns:a16="http://schemas.microsoft.com/office/drawing/2014/main" id="{CAFBFF0B-710D-4016-B547-9B5FB25910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795487" y="5836349"/>
              <a:ext cx="374650" cy="650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74">
              <a:extLst>
                <a:ext uri="{FF2B5EF4-FFF2-40B4-BE49-F238E27FC236}">
                  <a16:creationId xmlns:a16="http://schemas.microsoft.com/office/drawing/2014/main" id="{04E535FE-1AF9-4A97-B79D-5C18A2A7E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0093" y="5851428"/>
              <a:ext cx="419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76">
              <a:extLst>
                <a:ext uri="{FF2B5EF4-FFF2-40B4-BE49-F238E27FC236}">
                  <a16:creationId xmlns:a16="http://schemas.microsoft.com/office/drawing/2014/main" id="{FC44A054-4063-40FB-8FC1-C314D1EE7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3994" y="5405341"/>
              <a:ext cx="506412" cy="15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ea typeface="ＭＳ 明朝" pitchFamily="17" charset="-128"/>
                  <a:cs typeface="Arial" panose="020B0604020202020204" pitchFamily="34" charset="0"/>
                </a:rPr>
                <a:t>BPF3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Line 77">
              <a:extLst>
                <a:ext uri="{FF2B5EF4-FFF2-40B4-BE49-F238E27FC236}">
                  <a16:creationId xmlns:a16="http://schemas.microsoft.com/office/drawing/2014/main" id="{6AB0C3F7-A316-44C0-8841-D3D21C64B9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7149624" y="5434710"/>
              <a:ext cx="0" cy="2873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" name="Group 78">
              <a:extLst>
                <a:ext uri="{FF2B5EF4-FFF2-40B4-BE49-F238E27FC236}">
                  <a16:creationId xmlns:a16="http://schemas.microsoft.com/office/drawing/2014/main" id="{8AF4DB03-4116-491A-9862-1C4235445F9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023419" y="5700616"/>
              <a:ext cx="285750" cy="266700"/>
              <a:chOff x="2757" y="2387"/>
              <a:chExt cx="408" cy="387"/>
            </a:xfrm>
          </p:grpSpPr>
          <p:sp>
            <p:nvSpPr>
              <p:cNvPr id="41" name="Rectangle 79">
                <a:extLst>
                  <a:ext uri="{FF2B5EF4-FFF2-40B4-BE49-F238E27FC236}">
                    <a16:creationId xmlns:a16="http://schemas.microsoft.com/office/drawing/2014/main" id="{BCC506DD-F8E1-487C-A04D-FD17141AD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768" y="2376"/>
                <a:ext cx="386" cy="4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80">
                <a:extLst>
                  <a:ext uri="{FF2B5EF4-FFF2-40B4-BE49-F238E27FC236}">
                    <a16:creationId xmlns:a16="http://schemas.microsoft.com/office/drawing/2014/main" id="{CF35EEE7-F628-4310-B313-FF4A6B825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2391"/>
                <a:ext cx="408" cy="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" name="Oval 81">
              <a:extLst>
                <a:ext uri="{FF2B5EF4-FFF2-40B4-BE49-F238E27FC236}">
                  <a16:creationId xmlns:a16="http://schemas.microsoft.com/office/drawing/2014/main" id="{87EBAD1C-C591-4F9A-9084-8596B36B01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974207" y="6084791"/>
              <a:ext cx="379413" cy="635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82">
              <a:extLst>
                <a:ext uri="{FF2B5EF4-FFF2-40B4-BE49-F238E27FC236}">
                  <a16:creationId xmlns:a16="http://schemas.microsoft.com/office/drawing/2014/main" id="{DB322019-5CC2-468A-A92A-0D29A4EA9D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704330" y="5819679"/>
              <a:ext cx="376238" cy="650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08048F7F-7A8B-4483-AE29-2B7638588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9731" y="5835553"/>
              <a:ext cx="419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84">
              <a:extLst>
                <a:ext uri="{FF2B5EF4-FFF2-40B4-BE49-F238E27FC236}">
                  <a16:creationId xmlns:a16="http://schemas.microsoft.com/office/drawing/2014/main" id="{84BBDFD5-FB48-4458-815F-A52986852D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8002112" y="5114036"/>
              <a:ext cx="84138" cy="3968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7" name="Group 85">
              <a:extLst>
                <a:ext uri="{FF2B5EF4-FFF2-40B4-BE49-F238E27FC236}">
                  <a16:creationId xmlns:a16="http://schemas.microsoft.com/office/drawing/2014/main" id="{4516835D-0602-4CD2-9877-C001C15BD62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753169" y="3551142"/>
              <a:ext cx="1243013" cy="1195388"/>
              <a:chOff x="2362" y="1320"/>
              <a:chExt cx="3774" cy="3791"/>
            </a:xfrm>
          </p:grpSpPr>
          <p:grpSp>
            <p:nvGrpSpPr>
              <p:cNvPr id="48" name="Group 86">
                <a:extLst>
                  <a:ext uri="{FF2B5EF4-FFF2-40B4-BE49-F238E27FC236}">
                    <a16:creationId xmlns:a16="http://schemas.microsoft.com/office/drawing/2014/main" id="{3DBD3626-F160-4A7A-B5E7-0FB19EDCD1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4" y="2100"/>
                <a:ext cx="3012" cy="3011"/>
                <a:chOff x="671" y="1162"/>
                <a:chExt cx="1542" cy="1542"/>
              </a:xfrm>
            </p:grpSpPr>
            <p:sp>
              <p:nvSpPr>
                <p:cNvPr id="56" name="Line 87">
                  <a:extLst>
                    <a:ext uri="{FF2B5EF4-FFF2-40B4-BE49-F238E27FC236}">
                      <a16:creationId xmlns:a16="http://schemas.microsoft.com/office/drawing/2014/main" id="{E5B201E6-8388-424E-A2D0-F2E3BCBAF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3" y="1162"/>
                  <a:ext cx="0" cy="15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Line 88">
                  <a:extLst>
                    <a:ext uri="{FF2B5EF4-FFF2-40B4-BE49-F238E27FC236}">
                      <a16:creationId xmlns:a16="http://schemas.microsoft.com/office/drawing/2014/main" id="{2CC01E44-9148-4F26-9A25-A2B0386102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442" y="1933"/>
                  <a:ext cx="0" cy="154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" name="Line 89">
                <a:extLst>
                  <a:ext uri="{FF2B5EF4-FFF2-40B4-BE49-F238E27FC236}">
                    <a16:creationId xmlns:a16="http://schemas.microsoft.com/office/drawing/2014/main" id="{425F029D-E2C2-40BC-B015-C5592859C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402" y="1447"/>
                <a:ext cx="3689" cy="3619"/>
              </a:xfrm>
              <a:prstGeom prst="line">
                <a:avLst/>
              </a:prstGeom>
              <a:noFill/>
              <a:ln w="7620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0" name="Group 90">
                <a:extLst>
                  <a:ext uri="{FF2B5EF4-FFF2-40B4-BE49-F238E27FC236}">
                    <a16:creationId xmlns:a16="http://schemas.microsoft.com/office/drawing/2014/main" id="{A477D563-0AE3-49F2-ABF8-60AA45D2FA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731754">
                <a:off x="2359" y="3240"/>
                <a:ext cx="1580" cy="1573"/>
                <a:chOff x="671" y="1162"/>
                <a:chExt cx="1542" cy="1542"/>
              </a:xfrm>
            </p:grpSpPr>
            <p:sp>
              <p:nvSpPr>
                <p:cNvPr id="54" name="Line 91">
                  <a:extLst>
                    <a:ext uri="{FF2B5EF4-FFF2-40B4-BE49-F238E27FC236}">
                      <a16:creationId xmlns:a16="http://schemas.microsoft.com/office/drawing/2014/main" id="{0DF2589B-E048-4656-B817-BF9E95AB4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3" y="1162"/>
                  <a:ext cx="0" cy="154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Line 92">
                  <a:extLst>
                    <a:ext uri="{FF2B5EF4-FFF2-40B4-BE49-F238E27FC236}">
                      <a16:creationId xmlns:a16="http://schemas.microsoft.com/office/drawing/2014/main" id="{536902A6-A5B9-43B6-B62D-13D066184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442" y="1933"/>
                  <a:ext cx="0" cy="154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Group 93">
                <a:extLst>
                  <a:ext uri="{FF2B5EF4-FFF2-40B4-BE49-F238E27FC236}">
                    <a16:creationId xmlns:a16="http://schemas.microsoft.com/office/drawing/2014/main" id="{9989E69D-7BBB-4B0C-B851-D7AB23A628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693523">
                <a:off x="4271" y="1320"/>
                <a:ext cx="1579" cy="1573"/>
                <a:chOff x="671" y="1162"/>
                <a:chExt cx="1542" cy="1542"/>
              </a:xfrm>
            </p:grpSpPr>
            <p:sp>
              <p:nvSpPr>
                <p:cNvPr id="52" name="Line 94">
                  <a:extLst>
                    <a:ext uri="{FF2B5EF4-FFF2-40B4-BE49-F238E27FC236}">
                      <a16:creationId xmlns:a16="http://schemas.microsoft.com/office/drawing/2014/main" id="{7313C3D6-2051-491C-9948-691D56E6BA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3" y="1162"/>
                  <a:ext cx="0" cy="154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Line 95">
                  <a:extLst>
                    <a:ext uri="{FF2B5EF4-FFF2-40B4-BE49-F238E27FC236}">
                      <a16:creationId xmlns:a16="http://schemas.microsoft.com/office/drawing/2014/main" id="{90BA4D15-C9BB-49F4-8F38-076326C85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1442" y="1933"/>
                  <a:ext cx="0" cy="154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8" name="Text Box 98">
              <a:extLst>
                <a:ext uri="{FF2B5EF4-FFF2-40B4-BE49-F238E27FC236}">
                  <a16:creationId xmlns:a16="http://schemas.microsoft.com/office/drawing/2014/main" id="{809BF875-D8EE-40FD-A9F1-8855549EB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430" y="4794153"/>
              <a:ext cx="1316038" cy="179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Field stop f = 3.95 mm</a:t>
              </a:r>
            </a:p>
            <a:p>
              <a:pPr algn="just" eaLnBrk="0" hangingPunct="0"/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 Box 99">
              <a:extLst>
                <a:ext uri="{FF2B5EF4-FFF2-40B4-BE49-F238E27FC236}">
                  <a16:creationId xmlns:a16="http://schemas.microsoft.com/office/drawing/2014/main" id="{A11F5115-36EF-4ADC-8921-19946F0BF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281" y="3727353"/>
              <a:ext cx="827088" cy="2809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Aperture stop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(Cube Corner)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 = 68 mm</a:t>
              </a:r>
            </a:p>
            <a:p>
              <a:pPr algn="just" eaLnBrk="0" hangingPunct="0"/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0" name="Group 102">
              <a:extLst>
                <a:ext uri="{FF2B5EF4-FFF2-40B4-BE49-F238E27FC236}">
                  <a16:creationId xmlns:a16="http://schemas.microsoft.com/office/drawing/2014/main" id="{57934F23-4383-46E4-AA71-775AD6F1089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834632" y="5406931"/>
              <a:ext cx="449263" cy="333375"/>
              <a:chOff x="1264" y="2712"/>
              <a:chExt cx="277" cy="360"/>
            </a:xfrm>
          </p:grpSpPr>
          <p:sp>
            <p:nvSpPr>
              <p:cNvPr id="61" name="AutoShape 100">
                <a:extLst>
                  <a:ext uri="{FF2B5EF4-FFF2-40B4-BE49-F238E27FC236}">
                    <a16:creationId xmlns:a16="http://schemas.microsoft.com/office/drawing/2014/main" id="{E0DCF175-B41F-44ED-929A-BE4D8C1D6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" y="3000"/>
                <a:ext cx="277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23 w 21600"/>
                  <a:gd name="T13" fmla="*/ 4500 h 21600"/>
                  <a:gd name="T14" fmla="*/ 17077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AutoShape 101">
                <a:extLst>
                  <a:ext uri="{FF2B5EF4-FFF2-40B4-BE49-F238E27FC236}">
                    <a16:creationId xmlns:a16="http://schemas.microsoft.com/office/drawing/2014/main" id="{5F04FD28-1126-4AD9-91AB-BF350483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2712"/>
                <a:ext cx="184" cy="288"/>
              </a:xfrm>
              <a:prstGeom prst="flowChartProcess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Line 103">
              <a:extLst>
                <a:ext uri="{FF2B5EF4-FFF2-40B4-BE49-F238E27FC236}">
                  <a16:creationId xmlns:a16="http://schemas.microsoft.com/office/drawing/2014/main" id="{8FF3170E-31E0-43ED-840D-9C0E464805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5513706" y="2897091"/>
              <a:ext cx="1384300" cy="32416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Line 104">
              <a:extLst>
                <a:ext uri="{FF2B5EF4-FFF2-40B4-BE49-F238E27FC236}">
                  <a16:creationId xmlns:a16="http://schemas.microsoft.com/office/drawing/2014/main" id="{842A0039-DEB4-4C42-8535-1969AF3BF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0980" y="4657628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ine 105">
              <a:extLst>
                <a:ext uri="{FF2B5EF4-FFF2-40B4-BE49-F238E27FC236}">
                  <a16:creationId xmlns:a16="http://schemas.microsoft.com/office/drawing/2014/main" id="{3A1290E5-0BA9-43A0-9351-F96870308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980" y="4898928"/>
              <a:ext cx="762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Line 106">
              <a:extLst>
                <a:ext uri="{FF2B5EF4-FFF2-40B4-BE49-F238E27FC236}">
                  <a16:creationId xmlns:a16="http://schemas.microsoft.com/office/drawing/2014/main" id="{80BE9631-745D-48C0-BACA-CCF9CCE426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818506" y="1808066"/>
              <a:ext cx="12700" cy="40227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Line 107">
              <a:extLst>
                <a:ext uri="{FF2B5EF4-FFF2-40B4-BE49-F238E27FC236}">
                  <a16:creationId xmlns:a16="http://schemas.microsoft.com/office/drawing/2014/main" id="{E41D2BD9-AE35-4D8F-AB8C-1D8F84C642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3761106" y="3751167"/>
              <a:ext cx="1917700" cy="95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Arc 109">
              <a:extLst>
                <a:ext uri="{FF2B5EF4-FFF2-40B4-BE49-F238E27FC236}">
                  <a16:creationId xmlns:a16="http://schemas.microsoft.com/office/drawing/2014/main" id="{7B8F0D09-0881-4D38-94C1-6E10D94D6B87}"/>
                </a:ext>
              </a:extLst>
            </p:cNvPr>
            <p:cNvSpPr>
              <a:spLocks/>
            </p:cNvSpPr>
            <p:nvPr/>
          </p:nvSpPr>
          <p:spPr bwMode="auto">
            <a:xfrm rot="-9994819">
              <a:off x="3535680" y="4708428"/>
              <a:ext cx="330200" cy="2794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Line 110">
              <a:extLst>
                <a:ext uri="{FF2B5EF4-FFF2-40B4-BE49-F238E27FC236}">
                  <a16:creationId xmlns:a16="http://schemas.microsoft.com/office/drawing/2014/main" id="{59FE9274-CF96-4B14-979D-09FA12A7B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2480" y="3159028"/>
              <a:ext cx="215900" cy="20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Line 112">
              <a:extLst>
                <a:ext uri="{FF2B5EF4-FFF2-40B4-BE49-F238E27FC236}">
                  <a16:creationId xmlns:a16="http://schemas.microsoft.com/office/drawing/2014/main" id="{DD20BA6F-BFB6-4A72-858C-93A4E4B3794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5488306" y="1385792"/>
              <a:ext cx="6350" cy="16605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113">
              <a:extLst>
                <a:ext uri="{FF2B5EF4-FFF2-40B4-BE49-F238E27FC236}">
                  <a16:creationId xmlns:a16="http://schemas.microsoft.com/office/drawing/2014/main" id="{7E4A9B6A-87AD-4E33-9B44-A4EE872C7B5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377056" y="2903442"/>
              <a:ext cx="0" cy="6762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Line 114">
              <a:extLst>
                <a:ext uri="{FF2B5EF4-FFF2-40B4-BE49-F238E27FC236}">
                  <a16:creationId xmlns:a16="http://schemas.microsoft.com/office/drawing/2014/main" id="{F16A82E3-9B21-4B1F-9F23-2059AB1887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729356" y="2916143"/>
              <a:ext cx="647700" cy="31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118">
              <a:extLst>
                <a:ext uri="{FF2B5EF4-FFF2-40B4-BE49-F238E27FC236}">
                  <a16:creationId xmlns:a16="http://schemas.microsoft.com/office/drawing/2014/main" id="{9C40725F-C4BF-4D4C-97E9-80FD04D73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8907" y="2193828"/>
              <a:ext cx="233363" cy="406400"/>
              <a:chOff x="1206" y="1224"/>
              <a:chExt cx="147" cy="256"/>
            </a:xfrm>
          </p:grpSpPr>
          <p:sp>
            <p:nvSpPr>
              <p:cNvPr id="74" name="AutoShape 116">
                <a:extLst>
                  <a:ext uri="{FF2B5EF4-FFF2-40B4-BE49-F238E27FC236}">
                    <a16:creationId xmlns:a16="http://schemas.microsoft.com/office/drawing/2014/main" id="{51FD6E4D-C348-4F12-BAA3-E985D7687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08" y="1403"/>
                <a:ext cx="133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47 w 21600"/>
                  <a:gd name="T13" fmla="*/ 4488 h 21600"/>
                  <a:gd name="T14" fmla="*/ 17053 w 21600"/>
                  <a:gd name="T15" fmla="*/ 1711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AutoShape 117">
                <a:extLst>
                  <a:ext uri="{FF2B5EF4-FFF2-40B4-BE49-F238E27FC236}">
                    <a16:creationId xmlns:a16="http://schemas.microsoft.com/office/drawing/2014/main" id="{EB608C2E-57E0-432D-8284-A6E3105C3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1224"/>
                <a:ext cx="147" cy="179"/>
              </a:xfrm>
              <a:prstGeom prst="flowChartProcess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Line 120">
              <a:extLst>
                <a:ext uri="{FF2B5EF4-FFF2-40B4-BE49-F238E27FC236}">
                  <a16:creationId xmlns:a16="http://schemas.microsoft.com/office/drawing/2014/main" id="{C4618FEA-B521-4013-AFED-59CF78E026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1181" y="1977928"/>
              <a:ext cx="53340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Line 121">
              <a:extLst>
                <a:ext uri="{FF2B5EF4-FFF2-40B4-BE49-F238E27FC236}">
                  <a16:creationId xmlns:a16="http://schemas.microsoft.com/office/drawing/2014/main" id="{32281FB4-40F0-4FE9-9D00-7FD44B6C5F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6256656" y="1265143"/>
              <a:ext cx="12700" cy="30765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122">
              <a:extLst>
                <a:ext uri="{FF2B5EF4-FFF2-40B4-BE49-F238E27FC236}">
                  <a16:creationId xmlns:a16="http://schemas.microsoft.com/office/drawing/2014/main" id="{8C3D745E-A076-43FF-B70F-68F0ACE954C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 flipH="1" flipV="1">
              <a:off x="4408807" y="2465293"/>
              <a:ext cx="558800" cy="31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Arc 125">
              <a:extLst>
                <a:ext uri="{FF2B5EF4-FFF2-40B4-BE49-F238E27FC236}">
                  <a16:creationId xmlns:a16="http://schemas.microsoft.com/office/drawing/2014/main" id="{0DA0B4C4-9D60-4368-B25B-C94A0616DFC6}"/>
                </a:ext>
              </a:extLst>
            </p:cNvPr>
            <p:cNvSpPr>
              <a:spLocks/>
            </p:cNvSpPr>
            <p:nvPr/>
          </p:nvSpPr>
          <p:spPr bwMode="auto">
            <a:xfrm rot="-9109858">
              <a:off x="4473895" y="4965603"/>
              <a:ext cx="327025" cy="338138"/>
            </a:xfrm>
            <a:custGeom>
              <a:avLst/>
              <a:gdLst>
                <a:gd name="T0" fmla="*/ 0 w 19232"/>
                <a:gd name="T1" fmla="*/ 0 h 21600"/>
                <a:gd name="T2" fmla="*/ 2147483647 w 19232"/>
                <a:gd name="T3" fmla="*/ 2147483647 h 21600"/>
                <a:gd name="T4" fmla="*/ 0 w 1923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232"/>
                <a:gd name="T10" fmla="*/ 0 h 21600"/>
                <a:gd name="T11" fmla="*/ 19232 w 192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32" h="21600" fill="none" extrusionOk="0">
                  <a:moveTo>
                    <a:pt x="-1" y="0"/>
                  </a:moveTo>
                  <a:cubicBezTo>
                    <a:pt x="8111" y="0"/>
                    <a:pt x="15539" y="4544"/>
                    <a:pt x="19232" y="11766"/>
                  </a:cubicBezTo>
                </a:path>
                <a:path w="19232" h="21600" stroke="0" extrusionOk="0">
                  <a:moveTo>
                    <a:pt x="-1" y="0"/>
                  </a:moveTo>
                  <a:cubicBezTo>
                    <a:pt x="8111" y="0"/>
                    <a:pt x="15539" y="4544"/>
                    <a:pt x="19232" y="117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Arc 127">
              <a:extLst>
                <a:ext uri="{FF2B5EF4-FFF2-40B4-BE49-F238E27FC236}">
                  <a16:creationId xmlns:a16="http://schemas.microsoft.com/office/drawing/2014/main" id="{87D241C7-7B6D-429B-835F-04ECC2471EA0}"/>
                </a:ext>
              </a:extLst>
            </p:cNvPr>
            <p:cNvSpPr>
              <a:spLocks/>
            </p:cNvSpPr>
            <p:nvPr/>
          </p:nvSpPr>
          <p:spPr bwMode="auto">
            <a:xfrm rot="1981328">
              <a:off x="7299644" y="3628928"/>
              <a:ext cx="642937" cy="598488"/>
            </a:xfrm>
            <a:custGeom>
              <a:avLst/>
              <a:gdLst>
                <a:gd name="T0" fmla="*/ 0 w 19232"/>
                <a:gd name="T1" fmla="*/ 0 h 21600"/>
                <a:gd name="T2" fmla="*/ 2147483647 w 19232"/>
                <a:gd name="T3" fmla="*/ 2147483647 h 21600"/>
                <a:gd name="T4" fmla="*/ 0 w 1923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232"/>
                <a:gd name="T10" fmla="*/ 0 h 21600"/>
                <a:gd name="T11" fmla="*/ 19232 w 192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32" h="21600" fill="none" extrusionOk="0">
                  <a:moveTo>
                    <a:pt x="-1" y="0"/>
                  </a:moveTo>
                  <a:cubicBezTo>
                    <a:pt x="8111" y="0"/>
                    <a:pt x="15539" y="4544"/>
                    <a:pt x="19232" y="11766"/>
                  </a:cubicBezTo>
                </a:path>
                <a:path w="19232" h="21600" stroke="0" extrusionOk="0">
                  <a:moveTo>
                    <a:pt x="-1" y="0"/>
                  </a:moveTo>
                  <a:cubicBezTo>
                    <a:pt x="8111" y="0"/>
                    <a:pt x="15539" y="4544"/>
                    <a:pt x="19232" y="117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Group 128">
              <a:extLst>
                <a:ext uri="{FF2B5EF4-FFF2-40B4-BE49-F238E27FC236}">
                  <a16:creationId xmlns:a16="http://schemas.microsoft.com/office/drawing/2014/main" id="{18495760-3FF6-4AD9-BE43-5E340D88C5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6432" y="1901728"/>
              <a:ext cx="1050925" cy="647700"/>
              <a:chOff x="2184" y="3296"/>
              <a:chExt cx="912" cy="504"/>
            </a:xfrm>
          </p:grpSpPr>
          <p:sp>
            <p:nvSpPr>
              <p:cNvPr id="82" name="Oval 129">
                <a:extLst>
                  <a:ext uri="{FF2B5EF4-FFF2-40B4-BE49-F238E27FC236}">
                    <a16:creationId xmlns:a16="http://schemas.microsoft.com/office/drawing/2014/main" id="{4811FCFB-4BBD-4CD1-93A5-34BD99C56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3384"/>
                <a:ext cx="408" cy="32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Line 130">
                <a:extLst>
                  <a:ext uri="{FF2B5EF4-FFF2-40B4-BE49-F238E27FC236}">
                    <a16:creationId xmlns:a16="http://schemas.microsoft.com/office/drawing/2014/main" id="{3D9766BF-EAED-41BD-AA63-CD310FBD2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8" y="3349"/>
                <a:ext cx="18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Line 131">
                <a:extLst>
                  <a:ext uri="{FF2B5EF4-FFF2-40B4-BE49-F238E27FC236}">
                    <a16:creationId xmlns:a16="http://schemas.microsoft.com/office/drawing/2014/main" id="{31C2B17E-4DF6-4496-A863-770FF6304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" y="3753"/>
                <a:ext cx="18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Line 132">
                <a:extLst>
                  <a:ext uri="{FF2B5EF4-FFF2-40B4-BE49-F238E27FC236}">
                    <a16:creationId xmlns:a16="http://schemas.microsoft.com/office/drawing/2014/main" id="{C814B989-8A87-4923-95DF-4061F7BF7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346"/>
                <a:ext cx="150" cy="9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Line 133">
                <a:extLst>
                  <a:ext uri="{FF2B5EF4-FFF2-40B4-BE49-F238E27FC236}">
                    <a16:creationId xmlns:a16="http://schemas.microsoft.com/office/drawing/2014/main" id="{334D7A3B-6EE9-4CC1-9585-8A08EF778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3" y="3653"/>
                <a:ext cx="168" cy="10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Line 134">
                <a:extLst>
                  <a:ext uri="{FF2B5EF4-FFF2-40B4-BE49-F238E27FC236}">
                    <a16:creationId xmlns:a16="http://schemas.microsoft.com/office/drawing/2014/main" id="{36943B50-D583-4947-A2AF-C64AD2185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4" y="3428"/>
                <a:ext cx="1" cy="23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Line 135">
                <a:extLst>
                  <a:ext uri="{FF2B5EF4-FFF2-40B4-BE49-F238E27FC236}">
                    <a16:creationId xmlns:a16="http://schemas.microsoft.com/office/drawing/2014/main" id="{7F78FB76-EA06-4FF8-A66C-265E0A3A8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2" y="3296"/>
                <a:ext cx="0" cy="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136">
                <a:extLst>
                  <a:ext uri="{FF2B5EF4-FFF2-40B4-BE49-F238E27FC236}">
                    <a16:creationId xmlns:a16="http://schemas.microsoft.com/office/drawing/2014/main" id="{66766B83-51B5-4A5C-86A0-14ECCD35F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2" y="3712"/>
                <a:ext cx="0" cy="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ctangle 137">
                <a:extLst>
                  <a:ext uri="{FF2B5EF4-FFF2-40B4-BE49-F238E27FC236}">
                    <a16:creationId xmlns:a16="http://schemas.microsoft.com/office/drawing/2014/main" id="{569C3BAE-89D8-40BC-9700-426EAEFCE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3495"/>
                <a:ext cx="96" cy="10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ja-JP" altLang="ja-JP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138">
                <a:extLst>
                  <a:ext uri="{FF2B5EF4-FFF2-40B4-BE49-F238E27FC236}">
                    <a16:creationId xmlns:a16="http://schemas.microsoft.com/office/drawing/2014/main" id="{AA59104D-81F8-4373-9628-7B6A8A4F8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3320"/>
                <a:ext cx="400" cy="456"/>
              </a:xfrm>
              <a:prstGeom prst="rect">
                <a:avLst/>
              </a:prstGeom>
              <a:gradFill rotWithShape="1">
                <a:gsLst>
                  <a:gs pos="0">
                    <a:srgbClr val="242424"/>
                  </a:gs>
                  <a:gs pos="5000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" name="Group 150">
              <a:extLst>
                <a:ext uri="{FF2B5EF4-FFF2-40B4-BE49-F238E27FC236}">
                  <a16:creationId xmlns:a16="http://schemas.microsoft.com/office/drawing/2014/main" id="{B179B4E0-F823-477F-AB70-9D56A48D5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4082" y="2473228"/>
              <a:ext cx="1050925" cy="647700"/>
              <a:chOff x="2184" y="3296"/>
              <a:chExt cx="912" cy="504"/>
            </a:xfrm>
          </p:grpSpPr>
          <p:sp>
            <p:nvSpPr>
              <p:cNvPr id="93" name="Oval 151">
                <a:extLst>
                  <a:ext uri="{FF2B5EF4-FFF2-40B4-BE49-F238E27FC236}">
                    <a16:creationId xmlns:a16="http://schemas.microsoft.com/office/drawing/2014/main" id="{652FDA1B-901F-41A3-870E-3F749B3F8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3384"/>
                <a:ext cx="408" cy="32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152">
                <a:extLst>
                  <a:ext uri="{FF2B5EF4-FFF2-40B4-BE49-F238E27FC236}">
                    <a16:creationId xmlns:a16="http://schemas.microsoft.com/office/drawing/2014/main" id="{AD2CE23C-9158-416D-B5F7-47E3E85B4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8" y="3349"/>
                <a:ext cx="18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Line 153">
                <a:extLst>
                  <a:ext uri="{FF2B5EF4-FFF2-40B4-BE49-F238E27FC236}">
                    <a16:creationId xmlns:a16="http://schemas.microsoft.com/office/drawing/2014/main" id="{EF8B7F2A-219B-4CB2-8CE0-003FE2209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0" y="3753"/>
                <a:ext cx="18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Line 154">
                <a:extLst>
                  <a:ext uri="{FF2B5EF4-FFF2-40B4-BE49-F238E27FC236}">
                    <a16:creationId xmlns:a16="http://schemas.microsoft.com/office/drawing/2014/main" id="{A3FA4D8F-0DDF-4D4F-A0C0-88C43BC36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346"/>
                <a:ext cx="150" cy="9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Line 155">
                <a:extLst>
                  <a:ext uri="{FF2B5EF4-FFF2-40B4-BE49-F238E27FC236}">
                    <a16:creationId xmlns:a16="http://schemas.microsoft.com/office/drawing/2014/main" id="{6EF09741-B18C-4787-A609-B6261FFA2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3" y="3653"/>
                <a:ext cx="168" cy="10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Line 156">
                <a:extLst>
                  <a:ext uri="{FF2B5EF4-FFF2-40B4-BE49-F238E27FC236}">
                    <a16:creationId xmlns:a16="http://schemas.microsoft.com/office/drawing/2014/main" id="{16456835-AB18-4167-BF6E-BE523FFE0E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34" y="3428"/>
                <a:ext cx="1" cy="23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157">
                <a:extLst>
                  <a:ext uri="{FF2B5EF4-FFF2-40B4-BE49-F238E27FC236}">
                    <a16:creationId xmlns:a16="http://schemas.microsoft.com/office/drawing/2014/main" id="{870C0A3D-64B8-488F-A6C7-92B212A67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2" y="3296"/>
                <a:ext cx="0" cy="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Line 158">
                <a:extLst>
                  <a:ext uri="{FF2B5EF4-FFF2-40B4-BE49-F238E27FC236}">
                    <a16:creationId xmlns:a16="http://schemas.microsoft.com/office/drawing/2014/main" id="{12104D77-9C7F-400B-BFA7-CDE98235E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92" y="3712"/>
                <a:ext cx="0" cy="88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tangle 159">
                <a:extLst>
                  <a:ext uri="{FF2B5EF4-FFF2-40B4-BE49-F238E27FC236}">
                    <a16:creationId xmlns:a16="http://schemas.microsoft.com/office/drawing/2014/main" id="{67C2F42B-F88B-476A-A77B-BE2B08B6E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" y="3495"/>
                <a:ext cx="96" cy="10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ja-JP" altLang="ja-JP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Rectangle 160">
                <a:extLst>
                  <a:ext uri="{FF2B5EF4-FFF2-40B4-BE49-F238E27FC236}">
                    <a16:creationId xmlns:a16="http://schemas.microsoft.com/office/drawing/2014/main" id="{64705C53-6AC8-4F12-A531-291536E0A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3320"/>
                <a:ext cx="400" cy="456"/>
              </a:xfrm>
              <a:prstGeom prst="rect">
                <a:avLst/>
              </a:prstGeom>
              <a:gradFill rotWithShape="1">
                <a:gsLst>
                  <a:gs pos="0">
                    <a:srgbClr val="242424"/>
                  </a:gs>
                  <a:gs pos="5000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3" name="Line 123">
              <a:extLst>
                <a:ext uri="{FF2B5EF4-FFF2-40B4-BE49-F238E27FC236}">
                  <a16:creationId xmlns:a16="http://schemas.microsoft.com/office/drawing/2014/main" id="{29FA83B9-F819-4C08-8435-C92FA6589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1630" y="1355628"/>
              <a:ext cx="584201" cy="850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Text Box 161">
              <a:extLst>
                <a:ext uri="{FF2B5EF4-FFF2-40B4-BE49-F238E27FC236}">
                  <a16:creationId xmlns:a16="http://schemas.microsoft.com/office/drawing/2014/main" id="{880EA4C3-760F-466E-A3B9-F592D8C8C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7680" y="1682653"/>
              <a:ext cx="1423988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Pointing and image motion compensation</a:t>
              </a:r>
              <a:r>
                <a:rPr lang="ja-JP" alt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 Box 163">
              <a:extLst>
                <a:ext uri="{FF2B5EF4-FFF2-40B4-BE49-F238E27FC236}">
                  <a16:creationId xmlns:a16="http://schemas.microsoft.com/office/drawing/2014/main" id="{31D018AD-43E3-495A-AEFD-9AD60FA8F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1451" y="1355725"/>
              <a:ext cx="725488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Scene flux from nadir</a:t>
              </a:r>
            </a:p>
          </p:txBody>
        </p:sp>
        <p:sp>
          <p:nvSpPr>
            <p:cNvPr id="106" name="Line 164">
              <a:extLst>
                <a:ext uri="{FF2B5EF4-FFF2-40B4-BE49-F238E27FC236}">
                  <a16:creationId xmlns:a16="http://schemas.microsoft.com/office/drawing/2014/main" id="{5289FD3F-B728-4867-B4E2-F37AC1683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56630" y="1400078"/>
              <a:ext cx="107950" cy="800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Line 124">
              <a:extLst>
                <a:ext uri="{FF2B5EF4-FFF2-40B4-BE49-F238E27FC236}">
                  <a16:creationId xmlns:a16="http://schemas.microsoft.com/office/drawing/2014/main" id="{7A70C617-7BDF-463D-A9EB-9019A850D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080" y="1469928"/>
              <a:ext cx="121285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 Box 167">
              <a:extLst>
                <a:ext uri="{FF2B5EF4-FFF2-40B4-BE49-F238E27FC236}">
                  <a16:creationId xmlns:a16="http://schemas.microsoft.com/office/drawing/2014/main" id="{244EDA80-0DD1-452B-8C88-0CC01BDAA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7631" y="1238153"/>
              <a:ext cx="725488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Diffused solar flux</a:t>
              </a:r>
            </a:p>
          </p:txBody>
        </p:sp>
        <p:sp>
          <p:nvSpPr>
            <p:cNvPr id="109" name="Line 162">
              <a:extLst>
                <a:ext uri="{FF2B5EF4-FFF2-40B4-BE49-F238E27FC236}">
                  <a16:creationId xmlns:a16="http://schemas.microsoft.com/office/drawing/2014/main" id="{C18E7435-AB0D-4C8E-98A4-6406AC31F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4730" y="1469928"/>
              <a:ext cx="482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Line 168">
              <a:extLst>
                <a:ext uri="{FF2B5EF4-FFF2-40B4-BE49-F238E27FC236}">
                  <a16:creationId xmlns:a16="http://schemas.microsoft.com/office/drawing/2014/main" id="{69B49771-ECA9-4FA7-9AB6-4B9CC6B74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21580" y="2511328"/>
              <a:ext cx="6351" cy="590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Line 169">
              <a:extLst>
                <a:ext uri="{FF2B5EF4-FFF2-40B4-BE49-F238E27FC236}">
                  <a16:creationId xmlns:a16="http://schemas.microsoft.com/office/drawing/2014/main" id="{1A9C20D0-3EA5-425C-8937-F628B29D2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24681" y="2530378"/>
              <a:ext cx="558800" cy="476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 Box 170">
              <a:extLst>
                <a:ext uri="{FF2B5EF4-FFF2-40B4-BE49-F238E27FC236}">
                  <a16:creationId xmlns:a16="http://schemas.microsoft.com/office/drawing/2014/main" id="{1FB8AD08-0F61-46DB-88CC-B71FA31E3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2432" y="3143153"/>
              <a:ext cx="835025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Secondary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(Redundant )</a:t>
              </a:r>
            </a:p>
            <a:p>
              <a:pPr algn="just" eaLnBrk="0" hangingPunct="0"/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Arc 171">
              <a:extLst>
                <a:ext uri="{FF2B5EF4-FFF2-40B4-BE49-F238E27FC236}">
                  <a16:creationId xmlns:a16="http://schemas.microsoft.com/office/drawing/2014/main" id="{86B07A53-9B16-4F04-B3DD-0E389C6F2BC9}"/>
                </a:ext>
              </a:extLst>
            </p:cNvPr>
            <p:cNvSpPr>
              <a:spLocks/>
            </p:cNvSpPr>
            <p:nvPr/>
          </p:nvSpPr>
          <p:spPr bwMode="auto">
            <a:xfrm rot="-9994819">
              <a:off x="4873944" y="2558956"/>
              <a:ext cx="184150" cy="130175"/>
            </a:xfrm>
            <a:custGeom>
              <a:avLst/>
              <a:gdLst>
                <a:gd name="T0" fmla="*/ 0 w 19382"/>
                <a:gd name="T1" fmla="*/ 2147483647 h 21600"/>
                <a:gd name="T2" fmla="*/ 2147483647 w 19382"/>
                <a:gd name="T3" fmla="*/ 2147483647 h 21600"/>
                <a:gd name="T4" fmla="*/ 2147483647 w 1938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382"/>
                <a:gd name="T10" fmla="*/ 0 h 21600"/>
                <a:gd name="T11" fmla="*/ 19382 w 193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82" h="21600" fill="none" extrusionOk="0">
                  <a:moveTo>
                    <a:pt x="0" y="56"/>
                  </a:moveTo>
                  <a:cubicBezTo>
                    <a:pt x="517" y="18"/>
                    <a:pt x="1036" y="-1"/>
                    <a:pt x="1556" y="0"/>
                  </a:cubicBezTo>
                  <a:cubicBezTo>
                    <a:pt x="8685" y="0"/>
                    <a:pt x="15355" y="3518"/>
                    <a:pt x="19382" y="9401"/>
                  </a:cubicBezTo>
                </a:path>
                <a:path w="19382" h="21600" stroke="0" extrusionOk="0">
                  <a:moveTo>
                    <a:pt x="0" y="56"/>
                  </a:moveTo>
                  <a:cubicBezTo>
                    <a:pt x="517" y="18"/>
                    <a:pt x="1036" y="-1"/>
                    <a:pt x="1556" y="0"/>
                  </a:cubicBezTo>
                  <a:cubicBezTo>
                    <a:pt x="8685" y="0"/>
                    <a:pt x="15355" y="3518"/>
                    <a:pt x="19382" y="9401"/>
                  </a:cubicBezTo>
                  <a:lnTo>
                    <a:pt x="1556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 Box 172">
              <a:extLst>
                <a:ext uri="{FF2B5EF4-FFF2-40B4-BE49-F238E27FC236}">
                  <a16:creationId xmlns:a16="http://schemas.microsoft.com/office/drawing/2014/main" id="{B75D82A8-2567-4B9E-83BE-9A8CAAAF8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4578" y="1628162"/>
              <a:ext cx="1490663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 Camera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CMOS 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1296 by 1040 pixels</a:t>
              </a:r>
            </a:p>
          </p:txBody>
        </p:sp>
        <p:sp>
          <p:nvSpPr>
            <p:cNvPr id="115" name="Arc 173">
              <a:extLst>
                <a:ext uri="{FF2B5EF4-FFF2-40B4-BE49-F238E27FC236}">
                  <a16:creationId xmlns:a16="http://schemas.microsoft.com/office/drawing/2014/main" id="{3DDAAAF0-AA22-4548-8671-453F6A9D77DD}"/>
                </a:ext>
              </a:extLst>
            </p:cNvPr>
            <p:cNvSpPr>
              <a:spLocks/>
            </p:cNvSpPr>
            <p:nvPr/>
          </p:nvSpPr>
          <p:spPr bwMode="auto">
            <a:xfrm rot="6137871">
              <a:off x="7432201" y="5039424"/>
              <a:ext cx="327025" cy="338137"/>
            </a:xfrm>
            <a:custGeom>
              <a:avLst/>
              <a:gdLst>
                <a:gd name="T0" fmla="*/ 0 w 19232"/>
                <a:gd name="T1" fmla="*/ 0 h 21600"/>
                <a:gd name="T2" fmla="*/ 2147483647 w 19232"/>
                <a:gd name="T3" fmla="*/ 2147483647 h 21600"/>
                <a:gd name="T4" fmla="*/ 0 w 19232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19232"/>
                <a:gd name="T10" fmla="*/ 0 h 21600"/>
                <a:gd name="T11" fmla="*/ 19232 w 192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32" h="21600" fill="none" extrusionOk="0">
                  <a:moveTo>
                    <a:pt x="-1" y="0"/>
                  </a:moveTo>
                  <a:cubicBezTo>
                    <a:pt x="8111" y="0"/>
                    <a:pt x="15539" y="4544"/>
                    <a:pt x="19232" y="11766"/>
                  </a:cubicBezTo>
                </a:path>
                <a:path w="19232" h="21600" stroke="0" extrusionOk="0">
                  <a:moveTo>
                    <a:pt x="-1" y="0"/>
                  </a:moveTo>
                  <a:cubicBezTo>
                    <a:pt x="8111" y="0"/>
                    <a:pt x="15539" y="4544"/>
                    <a:pt x="19232" y="117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ine 174">
              <a:extLst>
                <a:ext uri="{FF2B5EF4-FFF2-40B4-BE49-F238E27FC236}">
                  <a16:creationId xmlns:a16="http://schemas.microsoft.com/office/drawing/2014/main" id="{7AB99511-DC15-4CC5-95E9-4578A50DBC9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7482207" y="4979892"/>
              <a:ext cx="238125" cy="285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Line 175">
              <a:extLst>
                <a:ext uri="{FF2B5EF4-FFF2-40B4-BE49-F238E27FC236}">
                  <a16:creationId xmlns:a16="http://schemas.microsoft.com/office/drawing/2014/main" id="{46F70094-86D5-4C81-A0E7-800A35498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3782" y="4911631"/>
              <a:ext cx="161925" cy="219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Line 176">
              <a:extLst>
                <a:ext uri="{FF2B5EF4-FFF2-40B4-BE49-F238E27FC236}">
                  <a16:creationId xmlns:a16="http://schemas.microsoft.com/office/drawing/2014/main" id="{473BE3FC-A303-4892-B5CF-2F828F706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7180" y="4873528"/>
              <a:ext cx="32385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Line 177">
              <a:extLst>
                <a:ext uri="{FF2B5EF4-FFF2-40B4-BE49-F238E27FC236}">
                  <a16:creationId xmlns:a16="http://schemas.microsoft.com/office/drawing/2014/main" id="{0A2C6C0A-5F11-42C6-8165-268473ED72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764781" y="4729068"/>
              <a:ext cx="0" cy="581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Line 178">
              <a:extLst>
                <a:ext uri="{FF2B5EF4-FFF2-40B4-BE49-F238E27FC236}">
                  <a16:creationId xmlns:a16="http://schemas.microsoft.com/office/drawing/2014/main" id="{33516A2F-2C91-4D56-ADE2-B89BEC6DA6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831457" y="5233892"/>
              <a:ext cx="400050" cy="95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74295" tIns="8890" rIns="74295" bIns="8890"/>
            <a:lstStyle/>
            <a:p>
              <a:endParaRPr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 Box 179">
              <a:extLst>
                <a:ext uri="{FF2B5EF4-FFF2-40B4-BE49-F238E27FC236}">
                  <a16:creationId xmlns:a16="http://schemas.microsoft.com/office/drawing/2014/main" id="{46D103F6-3115-48CF-BB02-A9BFD48A7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5655" y="4209953"/>
              <a:ext cx="1316038" cy="179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Collecting mirror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 = 250 mm</a:t>
              </a:r>
            </a:p>
            <a:p>
              <a:pPr algn="just" eaLnBrk="0" hangingPunct="0"/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 Box 180">
              <a:extLst>
                <a:ext uri="{FF2B5EF4-FFF2-40B4-BE49-F238E27FC236}">
                  <a16:creationId xmlns:a16="http://schemas.microsoft.com/office/drawing/2014/main" id="{03871A7F-AAC4-4433-A730-9615CBECC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380" y="5368828"/>
              <a:ext cx="1316038" cy="179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Collimating mirror</a:t>
              </a:r>
            </a:p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 = 62.5 mm</a:t>
              </a:r>
            </a:p>
            <a:p>
              <a:pPr algn="just" eaLnBrk="0" hangingPunct="0"/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 Box 170">
              <a:extLst>
                <a:ext uri="{FF2B5EF4-FFF2-40B4-BE49-F238E27FC236}">
                  <a16:creationId xmlns:a16="http://schemas.microsoft.com/office/drawing/2014/main" id="{3679D374-0057-4A8E-A4E2-524A40F8F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3206" y="2070003"/>
              <a:ext cx="1822451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Pointing  Mechanism </a:t>
              </a:r>
            </a:p>
          </p:txBody>
        </p:sp>
        <p:sp>
          <p:nvSpPr>
            <p:cNvPr id="124" name="Text Box 170">
              <a:extLst>
                <a:ext uri="{FF2B5EF4-FFF2-40B4-BE49-F238E27FC236}">
                  <a16:creationId xmlns:a16="http://schemas.microsoft.com/office/drawing/2014/main" id="{A7F09FD8-9618-4AC7-9BFB-07D55844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3393" y="4362353"/>
              <a:ext cx="1820862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eaLnBrk="0" hangingPunct="0"/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 Optics  and Detectors</a:t>
              </a:r>
            </a:p>
          </p:txBody>
        </p:sp>
        <p:sp>
          <p:nvSpPr>
            <p:cNvPr id="125" name="Text Box 180">
              <a:extLst>
                <a:ext uri="{FF2B5EF4-FFF2-40B4-BE49-F238E27FC236}">
                  <a16:creationId xmlns:a16="http://schemas.microsoft.com/office/drawing/2014/main" id="{79CF7E60-7109-4F08-9EBD-8179EB8DB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5705" y="3495578"/>
              <a:ext cx="1316038" cy="179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Splitter</a:t>
              </a:r>
            </a:p>
          </p:txBody>
        </p:sp>
        <p:sp>
          <p:nvSpPr>
            <p:cNvPr id="126" name="Text Box 180">
              <a:extLst>
                <a:ext uri="{FF2B5EF4-FFF2-40B4-BE49-F238E27FC236}">
                  <a16:creationId xmlns:a16="http://schemas.microsoft.com/office/drawing/2014/main" id="{E1F6C4C9-273E-4323-9AAE-76A766D40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956" y="5048153"/>
              <a:ext cx="781050" cy="166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Rotary Arm</a:t>
              </a:r>
            </a:p>
          </p:txBody>
        </p:sp>
        <p:sp>
          <p:nvSpPr>
            <p:cNvPr id="127" name="Text Box 170">
              <a:extLst>
                <a:ext uri="{FF2B5EF4-FFF2-40B4-BE49-F238E27FC236}">
                  <a16:creationId xmlns:a16="http://schemas.microsoft.com/office/drawing/2014/main" id="{F7B9266E-69CE-45D1-A59C-2A0174379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644" y="5000528"/>
              <a:ext cx="1333500" cy="331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FTS  Mechanism </a:t>
              </a:r>
            </a:p>
          </p:txBody>
        </p:sp>
        <p:sp>
          <p:nvSpPr>
            <p:cNvPr id="128" name="Text Box 180">
              <a:extLst>
                <a:ext uri="{FF2B5EF4-FFF2-40B4-BE49-F238E27FC236}">
                  <a16:creationId xmlns:a16="http://schemas.microsoft.com/office/drawing/2014/main" id="{BD77D29D-A71D-482B-9409-8A136ED87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720" y="3265391"/>
              <a:ext cx="1982787" cy="1127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Pick up mirror for the monitor camera</a:t>
              </a:r>
            </a:p>
          </p:txBody>
        </p:sp>
        <p:sp>
          <p:nvSpPr>
            <p:cNvPr id="129" name="Text Box 180">
              <a:extLst>
                <a:ext uri="{FF2B5EF4-FFF2-40B4-BE49-F238E27FC236}">
                  <a16:creationId xmlns:a16="http://schemas.microsoft.com/office/drawing/2014/main" id="{CAD33F54-9FA9-4F55-A3B0-7AEE10F2C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6355" y="2939953"/>
              <a:ext cx="1316038" cy="179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Fold mirror</a:t>
              </a:r>
            </a:p>
          </p:txBody>
        </p:sp>
        <p:sp>
          <p:nvSpPr>
            <p:cNvPr id="130" name="Text Box 170">
              <a:extLst>
                <a:ext uri="{FF2B5EF4-FFF2-40B4-BE49-F238E27FC236}">
                  <a16:creationId xmlns:a16="http://schemas.microsoft.com/office/drawing/2014/main" id="{C7510A1E-01D5-4D81-8082-E195F3492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307" y="2119217"/>
              <a:ext cx="835025" cy="3317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74295" tIns="8890" rIns="74295" bIns="8890"/>
            <a:lstStyle/>
            <a:p>
              <a:pPr algn="just" eaLnBrk="0" hangingPunct="0"/>
              <a:r>
                <a:rPr lang="en-US" altLang="ja-JP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</a:t>
              </a:r>
            </a:p>
            <a:p>
              <a:pPr algn="just" eaLnBrk="0" hangingPunct="0"/>
              <a:endParaRPr lang="en-US" altLang="ja-JP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吹き出し: 四角形 130">
            <a:extLst>
              <a:ext uri="{FF2B5EF4-FFF2-40B4-BE49-F238E27FC236}">
                <a16:creationId xmlns:a16="http://schemas.microsoft.com/office/drawing/2014/main" id="{0BE5FEA4-6BEC-4155-99D7-1B9BC6A74217}"/>
              </a:ext>
            </a:extLst>
          </p:cNvPr>
          <p:cNvSpPr/>
          <p:nvPr/>
        </p:nvSpPr>
        <p:spPr bwMode="auto">
          <a:xfrm>
            <a:off x="6804891" y="3283374"/>
            <a:ext cx="1854620" cy="913227"/>
          </a:xfrm>
          <a:prstGeom prst="wedgeRectCallout">
            <a:avLst>
              <a:gd name="adj1" fmla="val -38381"/>
              <a:gd name="adj2" fmla="val 120781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  <a:ea typeface="ＭＳ Ｐゴシック" pitchFamily="96" charset="-128"/>
              </a:rPr>
              <a:t>Common Field Stop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32" name="吹き出し: 四角形 131">
            <a:extLst>
              <a:ext uri="{FF2B5EF4-FFF2-40B4-BE49-F238E27FC236}">
                <a16:creationId xmlns:a16="http://schemas.microsoft.com/office/drawing/2014/main" id="{0A621AFB-FF42-4FCA-A732-808E8296185F}"/>
              </a:ext>
            </a:extLst>
          </p:cNvPr>
          <p:cNvSpPr/>
          <p:nvPr/>
        </p:nvSpPr>
        <p:spPr bwMode="auto">
          <a:xfrm>
            <a:off x="3558033" y="5628700"/>
            <a:ext cx="1854620" cy="913227"/>
          </a:xfrm>
          <a:prstGeom prst="wedgeRectCallout">
            <a:avLst>
              <a:gd name="adj1" fmla="val 127223"/>
              <a:gd name="adj2" fmla="val -1753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  <a:ea typeface="ＭＳ Ｐゴシック" pitchFamily="96" charset="-128"/>
              </a:rPr>
              <a:t>Two linear polarization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33" name="吹き出し: 四角形 132">
            <a:extLst>
              <a:ext uri="{FF2B5EF4-FFF2-40B4-BE49-F238E27FC236}">
                <a16:creationId xmlns:a16="http://schemas.microsoft.com/office/drawing/2014/main" id="{E000121A-F9E8-49A1-BC0E-1B7918316351}"/>
              </a:ext>
            </a:extLst>
          </p:cNvPr>
          <p:cNvSpPr/>
          <p:nvPr/>
        </p:nvSpPr>
        <p:spPr bwMode="auto">
          <a:xfrm>
            <a:off x="9129283" y="3185366"/>
            <a:ext cx="2332293" cy="1139687"/>
          </a:xfrm>
          <a:prstGeom prst="wedgeRectCallout">
            <a:avLst>
              <a:gd name="adj1" fmla="val -23216"/>
              <a:gd name="adj2" fmla="val 134523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Arial" charset="0"/>
                <a:ea typeface="ＭＳ Ｐゴシック" pitchFamily="96" charset="-128"/>
              </a:rPr>
              <a:t>Thermal emission measurement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34" name="吹き出し: 四角形 133">
            <a:extLst>
              <a:ext uri="{FF2B5EF4-FFF2-40B4-BE49-F238E27FC236}">
                <a16:creationId xmlns:a16="http://schemas.microsoft.com/office/drawing/2014/main" id="{F734F320-AD50-4094-AAEB-57D06B8D3453}"/>
              </a:ext>
            </a:extLst>
          </p:cNvPr>
          <p:cNvSpPr/>
          <p:nvPr/>
        </p:nvSpPr>
        <p:spPr bwMode="auto">
          <a:xfrm>
            <a:off x="3466602" y="2616777"/>
            <a:ext cx="1854620" cy="1915611"/>
          </a:xfrm>
          <a:prstGeom prst="wedgeRectCallout">
            <a:avLst>
              <a:gd name="adj1" fmla="val 73285"/>
              <a:gd name="adj2" fmla="val -59808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>
                <a:solidFill>
                  <a:srgbClr val="3333FF"/>
                </a:solidFill>
                <a:latin typeface="Arial" charset="0"/>
                <a:ea typeface="ＭＳ Ｐゴシック" pitchFamily="96" charset="-128"/>
              </a:rPr>
              <a:t>CMOS camera for manual cloud screening</a:t>
            </a: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rgbClr val="3333FF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B3F028DA-F508-43C7-E9AF-C652AEF52DAF}"/>
              </a:ext>
            </a:extLst>
          </p:cNvPr>
          <p:cNvSpPr txBox="1"/>
          <p:nvPr/>
        </p:nvSpPr>
        <p:spPr>
          <a:xfrm>
            <a:off x="208241" y="1292271"/>
            <a:ext cx="3014541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7 bands (3 SWIR band by 2 orthogonal polarization + TIR) from 7 interferograms as input to JAXA EORC L2.</a:t>
            </a:r>
            <a:endParaRPr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4BB45DA8-BCC7-3877-716D-F554BA0B4538}"/>
              </a:ext>
            </a:extLst>
          </p:cNvPr>
          <p:cNvSpPr txBox="1"/>
          <p:nvPr/>
        </p:nvSpPr>
        <p:spPr>
          <a:xfrm>
            <a:off x="292431" y="5675628"/>
            <a:ext cx="30961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Camera Image, </a:t>
            </a:r>
          </a:p>
          <a:p>
            <a:r>
              <a:rPr lang="en-US" altLang="ja-JP" dirty="0"/>
              <a:t>22 May, 2022 Pasadena</a:t>
            </a:r>
            <a:endParaRPr lang="ja-JP" altLang="en-US" dirty="0"/>
          </a:p>
        </p:txBody>
      </p:sp>
      <p:pic>
        <p:nvPicPr>
          <p:cNvPr id="137" name="図 136">
            <a:extLst>
              <a:ext uri="{FF2B5EF4-FFF2-40B4-BE49-F238E27FC236}">
                <a16:creationId xmlns:a16="http://schemas.microsoft.com/office/drawing/2014/main" id="{1754DF2D-6569-F307-3521-47797E88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5" y="3181121"/>
            <a:ext cx="1814609" cy="242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A682EA-CB7F-3436-BD35-268B5063FA4B}"/>
              </a:ext>
            </a:extLst>
          </p:cNvPr>
          <p:cNvSpPr txBox="1"/>
          <p:nvPr/>
        </p:nvSpPr>
        <p:spPr>
          <a:xfrm>
            <a:off x="286186" y="275389"/>
            <a:ext cx="9423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GHG Task Team: Status of updating the Annex C in CAL-VAL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AD9CFB-2566-5D96-C956-72BE0F4E078A}"/>
              </a:ext>
            </a:extLst>
          </p:cNvPr>
          <p:cNvSpPr txBox="1"/>
          <p:nvPr/>
        </p:nvSpPr>
        <p:spPr>
          <a:xfrm>
            <a:off x="137145" y="1106443"/>
            <a:ext cx="1151151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0000FF"/>
                </a:solidFill>
              </a:rPr>
              <a:t>Quarterly GHG CAL VAL meeting with OCO-SP5-GOSAT  and  Future missions, GSICS, has been discussing the following items. (7th meeting on April 15) </a:t>
            </a:r>
            <a:r>
              <a:rPr lang="ja-JP" altLang="en-US" sz="1800" dirty="0">
                <a:solidFill>
                  <a:srgbClr val="0000FF"/>
                </a:solidFill>
              </a:rPr>
              <a:t>（</a:t>
            </a:r>
            <a:r>
              <a:rPr lang="en-US" altLang="ja-JP" sz="1800" dirty="0">
                <a:solidFill>
                  <a:srgbClr val="0000FF"/>
                </a:solidFill>
              </a:rPr>
              <a:t>Related to Annex C CV-6 and 7</a:t>
            </a:r>
            <a:r>
              <a:rPr lang="ja-JP" altLang="en-US" sz="1800" dirty="0">
                <a:solidFill>
                  <a:srgbClr val="0000FF"/>
                </a:solidFill>
              </a:rPr>
              <a:t>）</a:t>
            </a:r>
          </a:p>
          <a:p>
            <a:r>
              <a:rPr lang="en-US" altLang="ja-JP" sz="1800" dirty="0">
                <a:solidFill>
                  <a:srgbClr val="0000FF"/>
                </a:solidFill>
              </a:rPr>
              <a:t>(1) Intercomparison of calibrated radiance spectra with a common forward model and data base such as TSIS (CV-4) We are planning to upload analytical results to the COES GHG VCAL portal prepared by JAXA.</a:t>
            </a:r>
          </a:p>
          <a:p>
            <a:r>
              <a:rPr lang="en-US" altLang="ja-JP" sz="1800" dirty="0">
                <a:solidFill>
                  <a:srgbClr val="0000FF"/>
                </a:solidFill>
              </a:rPr>
              <a:t>(2) Current issues on lunar calibration database for high resolution SWR spectrometers (related to CV-2)</a:t>
            </a:r>
          </a:p>
          <a:p>
            <a:r>
              <a:rPr lang="en-US" altLang="ja-JP" sz="1800" dirty="0">
                <a:solidFill>
                  <a:srgbClr val="0000FF"/>
                </a:solidFill>
              </a:rPr>
              <a:t>(3)There is no perfect instrument. But the updated GOSAT L1 and L2 products are providing 14-year, wide spectral range, CO</a:t>
            </a:r>
            <a:r>
              <a:rPr lang="en-US" altLang="ja-JP" sz="1800" baseline="-25000" dirty="0">
                <a:solidFill>
                  <a:srgbClr val="0000FF"/>
                </a:solidFill>
              </a:rPr>
              <a:t>2</a:t>
            </a:r>
            <a:r>
              <a:rPr lang="en-US" altLang="ja-JP" sz="1800" dirty="0">
                <a:solidFill>
                  <a:srgbClr val="0000FF"/>
                </a:solidFill>
              </a:rPr>
              <a:t> and CH</a:t>
            </a:r>
            <a:r>
              <a:rPr lang="en-US" altLang="ja-JP" sz="1800" baseline="-25000" dirty="0">
                <a:solidFill>
                  <a:srgbClr val="0000FF"/>
                </a:solidFill>
              </a:rPr>
              <a:t>4</a:t>
            </a:r>
            <a:r>
              <a:rPr lang="en-US" altLang="ja-JP" sz="1800" dirty="0">
                <a:solidFill>
                  <a:srgbClr val="0000FF"/>
                </a:solidFill>
              </a:rPr>
              <a:t> with partial column densities (related to CV1)</a:t>
            </a:r>
          </a:p>
          <a:p>
            <a:r>
              <a:rPr lang="en-US" altLang="ja-JP" sz="1800" dirty="0">
                <a:solidFill>
                  <a:srgbClr val="0000FF"/>
                </a:solidFill>
              </a:rPr>
              <a:t>We should add topics related to CV-3 in the next meeting in September, </a:t>
            </a:r>
          </a:p>
          <a:p>
            <a:endParaRPr lang="en-US" altLang="ja-JP" dirty="0"/>
          </a:p>
          <a:p>
            <a:r>
              <a:rPr lang="en-US" altLang="ja-JP" dirty="0"/>
              <a:t>CV-1	Address existing CEOS Action by Q1 2020 on “Greenhouse gas reference standards for interoperability”: Develop a list of reference standards for CO</a:t>
            </a:r>
            <a:r>
              <a:rPr lang="en-US" altLang="ja-JP" baseline="-25000" dirty="0"/>
              <a:t>2</a:t>
            </a:r>
            <a:r>
              <a:rPr lang="en-US" altLang="ja-JP" dirty="0"/>
              <a:t> and CH</a:t>
            </a:r>
            <a:r>
              <a:rPr lang="en-US" altLang="ja-JP" baseline="-25000" dirty="0"/>
              <a:t>4</a:t>
            </a:r>
            <a:r>
              <a:rPr lang="en-US" altLang="ja-JP" dirty="0"/>
              <a:t> products that are suitable for use in inter-comparison of multiple missions.</a:t>
            </a:r>
          </a:p>
          <a:p>
            <a:r>
              <a:rPr lang="en-US" altLang="ja-JP" dirty="0"/>
              <a:t>CV-2	Identify the current shortcomings/gaps/sustainability in GHG calibration and validation capabilities, and formulate recommendations on the medium- to long-term way forward, that is with a specific focus on GHG Fiducial Reference Measurement (FRM).</a:t>
            </a:r>
          </a:p>
          <a:p>
            <a:r>
              <a:rPr lang="en-US" altLang="ja-JP" dirty="0"/>
              <a:t>CV-3	Identify gaps and suggest improvements in the inter-calibration of a future LEO/GEO constellation of GHG sensors</a:t>
            </a:r>
          </a:p>
          <a:p>
            <a:r>
              <a:rPr lang="en-US" altLang="ja-JP" dirty="0"/>
              <a:t>CV-4	Define protocols for comparing and validating GHG retrieval algorithms</a:t>
            </a:r>
          </a:p>
          <a:p>
            <a:r>
              <a:rPr lang="en-US" altLang="ja-JP" dirty="0"/>
              <a:t>CV-5	Identify gaps and suggest improvements in ground-based and airborne validation infrastructure (i.e. geographical/geophysical gaps for FRM) and other long-term validation needs (at horizon 2025-on).</a:t>
            </a:r>
          </a:p>
          <a:p>
            <a:r>
              <a:rPr lang="en-US" altLang="ja-JP" dirty="0"/>
              <a:t>CV-6	Work towards an operational reporting on the quality of space-borne GHG measurements and the underlying calibration and validation infrastructure.</a:t>
            </a:r>
          </a:p>
          <a:p>
            <a:r>
              <a:rPr lang="en-US" altLang="ja-JP" dirty="0"/>
              <a:t>CV-7	Identify a repository for hosting quality-controlled CO2 and CH4 products - see Rec#13: CEOS and CGMS agencies should consider a [centralized or possibly geographically distributed] repository for hosting quality-controlled CO</a:t>
            </a:r>
            <a:r>
              <a:rPr lang="en-US" altLang="ja-JP" baseline="-25000" dirty="0"/>
              <a:t>2</a:t>
            </a:r>
            <a:r>
              <a:rPr lang="en-US" altLang="ja-JP" dirty="0"/>
              <a:t> and CH4 products, with internal capability for product inter-comparison</a:t>
            </a:r>
          </a:p>
        </p:txBody>
      </p:sp>
    </p:spTree>
    <p:extLst>
      <p:ext uri="{BB962C8B-B14F-4D97-AF65-F5344CB8AC3E}">
        <p14:creationId xmlns:p14="http://schemas.microsoft.com/office/powerpoint/2010/main" val="2854339738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1755</Words>
  <Application>Microsoft Office PowerPoint</Application>
  <PresentationFormat>ワイド画面</PresentationFormat>
  <Paragraphs>195</Paragraphs>
  <Slides>15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Noto Sans Symbols</vt:lpstr>
      <vt:lpstr>明朝</vt:lpstr>
      <vt:lpstr>游ゴシック</vt:lpstr>
      <vt:lpstr>Agency FB</vt:lpstr>
      <vt:lpstr>Arial</vt:lpstr>
      <vt:lpstr>Calibri</vt:lpstr>
      <vt:lpstr>Courier New</vt:lpstr>
      <vt:lpstr>ceos</vt:lpstr>
      <vt:lpstr>WGCV-52 GHG CAL-VAL</vt:lpstr>
      <vt:lpstr>WGCV for GHG sensors</vt:lpstr>
      <vt:lpstr>CEOS UN-IMEO CH4 detection works shops</vt:lpstr>
      <vt:lpstr>CEOS CAL-VAL for GHG sensors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dc:creator>Akihiko Kuze</dc:creator>
  <cp:lastModifiedBy>久世　暁彦</cp:lastModifiedBy>
  <cp:revision>26</cp:revision>
  <dcterms:modified xsi:type="dcterms:W3CDTF">2023-06-06T13:50:32Z</dcterms:modified>
</cp:coreProperties>
</file>