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7"/>
  </p:notesMasterIdLst>
  <p:sldIdLst>
    <p:sldId id="256" r:id="rId2"/>
    <p:sldId id="957" r:id="rId3"/>
    <p:sldId id="959" r:id="rId4"/>
    <p:sldId id="960" r:id="rId5"/>
    <p:sldId id="962" r:id="rId6"/>
    <p:sldId id="964" r:id="rId7"/>
    <p:sldId id="965" r:id="rId8"/>
    <p:sldId id="966" r:id="rId9"/>
    <p:sldId id="967" r:id="rId10"/>
    <p:sldId id="963" r:id="rId11"/>
    <p:sldId id="961" r:id="rId12"/>
    <p:sldId id="269" r:id="rId13"/>
    <p:sldId id="968" r:id="rId14"/>
    <p:sldId id="969" r:id="rId15"/>
    <p:sldId id="9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9"/>
    <p:restoredTop sz="94692"/>
  </p:normalViewPr>
  <p:slideViewPr>
    <p:cSldViewPr snapToGrid="0">
      <p:cViewPr varScale="1">
        <p:scale>
          <a:sx n="102" d="100"/>
          <a:sy n="102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WGCV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b="1">
                <a:solidFill>
                  <a:schemeClr val="accent1"/>
                </a:solidFill>
              </a:rPr>
              <a:t>52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1">
                <a:solidFill>
                  <a:schemeClr val="accent1"/>
                </a:solidFill>
              </a:rPr>
              <a:t>5-9 June 2023</a:t>
            </a: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arth.esa.int/web/sppa/meetings-workshops/hosted-and-co-sponsored-meetings/bri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polinsar-biomass2021.esa.int/brix-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aac.ornl.gov/cgi-bin/dsviewer.pl?ds_id=177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WGCV-52</a:t>
            </a:r>
            <a:endParaRPr sz="75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i="1" dirty="0"/>
              <a:t>BRIX-2</a:t>
            </a:r>
            <a:br>
              <a:rPr lang="en-GB" sz="4000" i="1" dirty="0"/>
            </a:br>
            <a:r>
              <a:rPr lang="en-GB" sz="3200" i="1" dirty="0"/>
              <a:t>(definition, status and way forward)</a:t>
            </a:r>
            <a:endParaRPr sz="40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Clement ALBINET, ESA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2.6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WGCV-52, ESA/ESRIN, Italy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5th - 9th June 2023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3A82FE3-2E79-78E7-E6C3-773D5592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Steps</a:t>
            </a:r>
            <a:r>
              <a:rPr lang="fr-FR" dirty="0"/>
              <a:t> and original </a:t>
            </a:r>
            <a:r>
              <a:rPr lang="fr-FR" dirty="0" err="1"/>
              <a:t>schedule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4FFEF-E678-3D0B-C123-19C36FF66287}"/>
              </a:ext>
            </a:extLst>
          </p:cNvPr>
          <p:cNvSpPr/>
          <p:nvPr/>
        </p:nvSpPr>
        <p:spPr>
          <a:xfrm>
            <a:off x="3464743" y="1102085"/>
            <a:ext cx="850005" cy="3005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START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3FAE347-B783-5683-3F05-2AD4EDCF707A}"/>
              </a:ext>
            </a:extLst>
          </p:cNvPr>
          <p:cNvSpPr txBox="1"/>
          <p:nvPr/>
        </p:nvSpPr>
        <p:spPr>
          <a:xfrm rot="5400000">
            <a:off x="1177745" y="1205544"/>
            <a:ext cx="5424000" cy="54248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571971"/>
              </a:avLst>
            </a:prstTxWarp>
            <a:spAutoFit/>
          </a:bodyPr>
          <a:lstStyle/>
          <a:p>
            <a:pPr algn="ctr"/>
            <a:r>
              <a:rPr lang="en-GB" sz="1067" b="1" dirty="0"/>
              <a:t>Test and Submission Phase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FE3E2A97-BE34-FC19-AFFD-EC03E6E39ECB}"/>
              </a:ext>
            </a:extLst>
          </p:cNvPr>
          <p:cNvSpPr txBox="1"/>
          <p:nvPr/>
        </p:nvSpPr>
        <p:spPr>
          <a:xfrm rot="16200000">
            <a:off x="1177745" y="1205544"/>
            <a:ext cx="5424000" cy="54248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571971"/>
              </a:avLst>
            </a:prstTxWarp>
            <a:spAutoFit/>
          </a:bodyPr>
          <a:lstStyle/>
          <a:p>
            <a:pPr algn="ctr"/>
            <a:r>
              <a:rPr lang="en-GB" sz="1067" b="1" dirty="0"/>
              <a:t>Results Inter-Comparison &amp; Publishing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85AB381-BCB2-599E-3D3B-E66B76C2D100}"/>
              </a:ext>
            </a:extLst>
          </p:cNvPr>
          <p:cNvSpPr/>
          <p:nvPr/>
        </p:nvSpPr>
        <p:spPr>
          <a:xfrm>
            <a:off x="1177745" y="1205544"/>
            <a:ext cx="5424000" cy="5424871"/>
          </a:xfrm>
          <a:prstGeom prst="arc">
            <a:avLst>
              <a:gd name="adj1" fmla="val 16765684"/>
              <a:gd name="adj2" fmla="val 20216136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0B5BCF1-034B-776E-BB77-32FAB29087BF}"/>
              </a:ext>
            </a:extLst>
          </p:cNvPr>
          <p:cNvSpPr/>
          <p:nvPr/>
        </p:nvSpPr>
        <p:spPr>
          <a:xfrm>
            <a:off x="1177745" y="1205544"/>
            <a:ext cx="5424000" cy="5424871"/>
          </a:xfrm>
          <a:prstGeom prst="arc">
            <a:avLst>
              <a:gd name="adj1" fmla="val 1352805"/>
              <a:gd name="adj2" fmla="val 4412699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FFFC0B5F-F99E-2FBD-54FF-E4B0DE62BC03}"/>
              </a:ext>
            </a:extLst>
          </p:cNvPr>
          <p:cNvSpPr/>
          <p:nvPr/>
        </p:nvSpPr>
        <p:spPr>
          <a:xfrm>
            <a:off x="1177745" y="1205544"/>
            <a:ext cx="5424000" cy="5424871"/>
          </a:xfrm>
          <a:prstGeom prst="arc">
            <a:avLst>
              <a:gd name="adj1" fmla="val 6358154"/>
              <a:gd name="adj2" fmla="val 8863207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CCC55E1-BC74-8C6C-AA75-73D01914E96E}"/>
              </a:ext>
            </a:extLst>
          </p:cNvPr>
          <p:cNvSpPr/>
          <p:nvPr/>
        </p:nvSpPr>
        <p:spPr>
          <a:xfrm>
            <a:off x="1177745" y="1205544"/>
            <a:ext cx="5424000" cy="5424871"/>
          </a:xfrm>
          <a:prstGeom prst="arc">
            <a:avLst>
              <a:gd name="adj1" fmla="val 12654471"/>
              <a:gd name="adj2" fmla="val 14461415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74074F-02B9-25CA-0DE3-D837DAD1463B}"/>
              </a:ext>
            </a:extLst>
          </p:cNvPr>
          <p:cNvSpPr/>
          <p:nvPr/>
        </p:nvSpPr>
        <p:spPr>
          <a:xfrm rot="20335056">
            <a:off x="2572400" y="1274543"/>
            <a:ext cx="601987" cy="3005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67" b="1" dirty="0"/>
              <a:t>END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A4ABF-12BF-A590-4363-682766916BC8}"/>
              </a:ext>
            </a:extLst>
          </p:cNvPr>
          <p:cNvSpPr/>
          <p:nvPr/>
        </p:nvSpPr>
        <p:spPr>
          <a:xfrm>
            <a:off x="3325330" y="3585629"/>
            <a:ext cx="1128833" cy="664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BRIX-2</a:t>
            </a:r>
          </a:p>
          <a:p>
            <a:pPr algn="ctr"/>
            <a:r>
              <a:rPr lang="en-GB" sz="1200" dirty="0"/>
              <a:t>joint-MAAP &amp; website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947F09-C224-E55B-9394-C77E7815B1CD}"/>
              </a:ext>
            </a:extLst>
          </p:cNvPr>
          <p:cNvSpPr/>
          <p:nvPr/>
        </p:nvSpPr>
        <p:spPr>
          <a:xfrm>
            <a:off x="3169745" y="6298907"/>
            <a:ext cx="1440000" cy="4378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33" b="1" dirty="0"/>
              <a:t>END of Test and submission Phase</a:t>
            </a:r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232FA6B5-99F6-11A3-6887-235FCFA94FC9}"/>
              </a:ext>
            </a:extLst>
          </p:cNvPr>
          <p:cNvSpPr>
            <a:spLocks noChangeAspect="1"/>
          </p:cNvSpPr>
          <p:nvPr/>
        </p:nvSpPr>
        <p:spPr>
          <a:xfrm>
            <a:off x="3313745" y="1564358"/>
            <a:ext cx="1152000" cy="1152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b="1" dirty="0">
                <a:solidFill>
                  <a:schemeClr val="bg1">
                    <a:lumMod val="85000"/>
                  </a:schemeClr>
                </a:solidFill>
              </a:rPr>
              <a:t>BRIX-2 coordinators</a:t>
            </a:r>
          </a:p>
          <a:p>
            <a:pPr algn="ctr"/>
            <a:r>
              <a:rPr lang="en-GB" sz="800" b="1" dirty="0">
                <a:solidFill>
                  <a:schemeClr val="bg1"/>
                </a:solidFill>
              </a:rPr>
              <a:t>Ingest in the MAAP the data acquired over the test sites</a:t>
            </a:r>
          </a:p>
        </p:txBody>
      </p:sp>
      <p:sp>
        <p:nvSpPr>
          <p:cNvPr id="18" name="Down Arrow 6">
            <a:extLst>
              <a:ext uri="{FF2B5EF4-FFF2-40B4-BE49-F238E27FC236}">
                <a16:creationId xmlns:a16="http://schemas.microsoft.com/office/drawing/2014/main" id="{DB20DA49-5493-0546-7F8A-A0F73F3BEC8F}"/>
              </a:ext>
            </a:extLst>
          </p:cNvPr>
          <p:cNvSpPr/>
          <p:nvPr/>
        </p:nvSpPr>
        <p:spPr>
          <a:xfrm>
            <a:off x="3739554" y="2880741"/>
            <a:ext cx="300383" cy="574261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3407C800-A344-C951-7F0F-DF98E09CCEA6}"/>
              </a:ext>
            </a:extLst>
          </p:cNvPr>
          <p:cNvSpPr>
            <a:spLocks noChangeAspect="1"/>
          </p:cNvSpPr>
          <p:nvPr/>
        </p:nvSpPr>
        <p:spPr>
          <a:xfrm>
            <a:off x="4682608" y="2015871"/>
            <a:ext cx="1152000" cy="1152000"/>
          </a:xfrm>
          <a:prstGeom prst="ellipse">
            <a:avLst/>
          </a:prstGeom>
          <a:solidFill>
            <a:srgbClr val="78A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BRIX-2 participants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Access the data through the MAAP</a:t>
            </a: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FA693B9D-5104-AE1F-06F5-83DB5346ACC4}"/>
              </a:ext>
            </a:extLst>
          </p:cNvPr>
          <p:cNvSpPr>
            <a:spLocks noChangeAspect="1"/>
          </p:cNvSpPr>
          <p:nvPr/>
        </p:nvSpPr>
        <p:spPr>
          <a:xfrm>
            <a:off x="5179096" y="3523786"/>
            <a:ext cx="1152000" cy="1152000"/>
          </a:xfrm>
          <a:prstGeom prst="ellipse">
            <a:avLst/>
          </a:prstGeom>
          <a:solidFill>
            <a:srgbClr val="78A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BRIX-2 participants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Run their biomass retrieval processor and benchmark their data</a:t>
            </a: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1797B1A1-AA9C-7C71-3F5A-B5F6F8FEAB9C}"/>
              </a:ext>
            </a:extLst>
          </p:cNvPr>
          <p:cNvSpPr>
            <a:spLocks noChangeAspect="1"/>
          </p:cNvSpPr>
          <p:nvPr/>
        </p:nvSpPr>
        <p:spPr>
          <a:xfrm>
            <a:off x="4329061" y="4927857"/>
            <a:ext cx="1152000" cy="1152000"/>
          </a:xfrm>
          <a:prstGeom prst="ellipse">
            <a:avLst/>
          </a:prstGeom>
          <a:solidFill>
            <a:srgbClr val="78A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BRIX-2 participants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Submit their results and information about their algorithm</a:t>
            </a:r>
          </a:p>
        </p:txBody>
      </p:sp>
      <p:sp>
        <p:nvSpPr>
          <p:cNvPr id="22" name="Down Arrow 24">
            <a:extLst>
              <a:ext uri="{FF2B5EF4-FFF2-40B4-BE49-F238E27FC236}">
                <a16:creationId xmlns:a16="http://schemas.microsoft.com/office/drawing/2014/main" id="{0D93DA7B-D227-42B0-4CDE-AFA81CFA60C8}"/>
              </a:ext>
            </a:extLst>
          </p:cNvPr>
          <p:cNvSpPr/>
          <p:nvPr/>
        </p:nvSpPr>
        <p:spPr>
          <a:xfrm rot="9219379">
            <a:off x="4329062" y="4362152"/>
            <a:ext cx="300383" cy="574261"/>
          </a:xfrm>
          <a:prstGeom prst="downArrow">
            <a:avLst/>
          </a:prstGeom>
          <a:solidFill>
            <a:srgbClr val="78A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3" name="Down Arrow 25">
            <a:extLst>
              <a:ext uri="{FF2B5EF4-FFF2-40B4-BE49-F238E27FC236}">
                <a16:creationId xmlns:a16="http://schemas.microsoft.com/office/drawing/2014/main" id="{0E5559D2-ABC7-865F-AC22-19FB95510DC8}"/>
              </a:ext>
            </a:extLst>
          </p:cNvPr>
          <p:cNvSpPr/>
          <p:nvPr/>
        </p:nvSpPr>
        <p:spPr>
          <a:xfrm rot="13225487">
            <a:off x="4532416" y="3028341"/>
            <a:ext cx="300383" cy="574261"/>
          </a:xfrm>
          <a:prstGeom prst="downArrow">
            <a:avLst/>
          </a:prstGeom>
          <a:solidFill>
            <a:srgbClr val="78A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4" name="Down Arrow 26">
            <a:extLst>
              <a:ext uri="{FF2B5EF4-FFF2-40B4-BE49-F238E27FC236}">
                <a16:creationId xmlns:a16="http://schemas.microsoft.com/office/drawing/2014/main" id="{90EB5678-42D9-971E-A59C-E8A487AF7DBD}"/>
              </a:ext>
            </a:extLst>
          </p:cNvPr>
          <p:cNvSpPr/>
          <p:nvPr/>
        </p:nvSpPr>
        <p:spPr>
          <a:xfrm rot="9740661" flipV="1">
            <a:off x="5684416" y="2970506"/>
            <a:ext cx="300383" cy="574261"/>
          </a:xfrm>
          <a:prstGeom prst="downArrow">
            <a:avLst/>
          </a:prstGeom>
          <a:solidFill>
            <a:srgbClr val="78A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5" name="Down Arrow 27">
            <a:extLst>
              <a:ext uri="{FF2B5EF4-FFF2-40B4-BE49-F238E27FC236}">
                <a16:creationId xmlns:a16="http://schemas.microsoft.com/office/drawing/2014/main" id="{A0BDC445-7773-A77A-B6FE-142C66B8220C}"/>
              </a:ext>
            </a:extLst>
          </p:cNvPr>
          <p:cNvSpPr/>
          <p:nvPr/>
        </p:nvSpPr>
        <p:spPr>
          <a:xfrm rot="12912886" flipH="1" flipV="1">
            <a:off x="5429343" y="4676065"/>
            <a:ext cx="300383" cy="574261"/>
          </a:xfrm>
          <a:prstGeom prst="downArrow">
            <a:avLst/>
          </a:prstGeom>
          <a:solidFill>
            <a:srgbClr val="78A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F46D38DD-270D-207D-714F-D54BE41646CC}"/>
              </a:ext>
            </a:extLst>
          </p:cNvPr>
          <p:cNvSpPr>
            <a:spLocks noChangeAspect="1"/>
          </p:cNvSpPr>
          <p:nvPr/>
        </p:nvSpPr>
        <p:spPr>
          <a:xfrm>
            <a:off x="2330434" y="4927857"/>
            <a:ext cx="1152000" cy="115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BRIX-2 coordinators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Retrieve the submitted results and reports</a:t>
            </a:r>
          </a:p>
        </p:txBody>
      </p:sp>
      <p:sp>
        <p:nvSpPr>
          <p:cNvPr id="27" name="Down Arrow 29">
            <a:extLst>
              <a:ext uri="{FF2B5EF4-FFF2-40B4-BE49-F238E27FC236}">
                <a16:creationId xmlns:a16="http://schemas.microsoft.com/office/drawing/2014/main" id="{BA58DE41-10E0-745C-D9F2-26EDF00E1B79}"/>
              </a:ext>
            </a:extLst>
          </p:cNvPr>
          <p:cNvSpPr/>
          <p:nvPr/>
        </p:nvSpPr>
        <p:spPr>
          <a:xfrm rot="8687114" flipH="1">
            <a:off x="2089786" y="4631892"/>
            <a:ext cx="300383" cy="57426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id="{1BF7DB43-E6B9-E760-2203-3D8EFB235103}"/>
              </a:ext>
            </a:extLst>
          </p:cNvPr>
          <p:cNvSpPr>
            <a:spLocks noChangeAspect="1"/>
          </p:cNvSpPr>
          <p:nvPr/>
        </p:nvSpPr>
        <p:spPr>
          <a:xfrm>
            <a:off x="1437594" y="3523450"/>
            <a:ext cx="1152000" cy="115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BRIX-2 coordinators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Analyse the results and report the inter-comparison outputs</a:t>
            </a:r>
          </a:p>
        </p:txBody>
      </p:sp>
      <p:sp>
        <p:nvSpPr>
          <p:cNvPr id="29" name="Oval 31">
            <a:extLst>
              <a:ext uri="{FF2B5EF4-FFF2-40B4-BE49-F238E27FC236}">
                <a16:creationId xmlns:a16="http://schemas.microsoft.com/office/drawing/2014/main" id="{8C331C05-22B0-21A7-1840-CE77628B8FCE}"/>
              </a:ext>
            </a:extLst>
          </p:cNvPr>
          <p:cNvSpPr>
            <a:spLocks noChangeAspect="1"/>
          </p:cNvSpPr>
          <p:nvPr/>
        </p:nvSpPr>
        <p:spPr>
          <a:xfrm>
            <a:off x="1951094" y="2015871"/>
            <a:ext cx="1152000" cy="115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BRIX-2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coordinators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Synthesise all the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Experimental results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to be published in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the scientific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literature</a:t>
            </a:r>
          </a:p>
        </p:txBody>
      </p:sp>
      <p:sp>
        <p:nvSpPr>
          <p:cNvPr id="30" name="Down Arrow 32">
            <a:extLst>
              <a:ext uri="{FF2B5EF4-FFF2-40B4-BE49-F238E27FC236}">
                <a16:creationId xmlns:a16="http://schemas.microsoft.com/office/drawing/2014/main" id="{A395D7C1-A6D4-FA3B-E2C0-86233109B1A6}"/>
              </a:ext>
            </a:extLst>
          </p:cNvPr>
          <p:cNvSpPr/>
          <p:nvPr/>
        </p:nvSpPr>
        <p:spPr>
          <a:xfrm rot="12380621" flipV="1">
            <a:off x="3163554" y="4362152"/>
            <a:ext cx="300383" cy="57426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31" name="Down Arrow 33">
            <a:extLst>
              <a:ext uri="{FF2B5EF4-FFF2-40B4-BE49-F238E27FC236}">
                <a16:creationId xmlns:a16="http://schemas.microsoft.com/office/drawing/2014/main" id="{7E1F16D8-D70B-2641-E101-7C8033CC35B2}"/>
              </a:ext>
            </a:extLst>
          </p:cNvPr>
          <p:cNvSpPr/>
          <p:nvPr/>
        </p:nvSpPr>
        <p:spPr>
          <a:xfrm rot="11859339">
            <a:off x="1813279" y="2935168"/>
            <a:ext cx="300383" cy="57426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32" name="Down Arrow 34">
            <a:extLst>
              <a:ext uri="{FF2B5EF4-FFF2-40B4-BE49-F238E27FC236}">
                <a16:creationId xmlns:a16="http://schemas.microsoft.com/office/drawing/2014/main" id="{5838E7DF-4BAB-D9FA-490E-50DABADB7985}"/>
              </a:ext>
            </a:extLst>
          </p:cNvPr>
          <p:cNvSpPr/>
          <p:nvPr/>
        </p:nvSpPr>
        <p:spPr>
          <a:xfrm rot="5400000" flipV="1">
            <a:off x="2822835" y="3706149"/>
            <a:ext cx="300383" cy="57426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ED86C61-0E90-2FF8-83C6-7001F99AE70C}"/>
              </a:ext>
            </a:extLst>
          </p:cNvPr>
          <p:cNvSpPr txBox="1">
            <a:spLocks/>
          </p:cNvSpPr>
          <p:nvPr/>
        </p:nvSpPr>
        <p:spPr>
          <a:xfrm>
            <a:off x="7621780" y="2024065"/>
            <a:ext cx="4214796" cy="335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000" u="sng" dirty="0">
                <a:solidFill>
                  <a:schemeClr val="tx1"/>
                </a:solidFill>
              </a:rPr>
              <a:t>Milestones:</a:t>
            </a:r>
          </a:p>
          <a:p>
            <a:pPr marL="380990" indent="-38099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b="1" dirty="0"/>
              <a:t>First Workshop 		</a:t>
            </a:r>
            <a:r>
              <a:rPr lang="en-GB" sz="2000" dirty="0"/>
              <a:t>(29-30 April 2021)</a:t>
            </a:r>
          </a:p>
          <a:p>
            <a:pPr marL="380990" indent="-38099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Results Submission Deadline 	(</a:t>
            </a:r>
            <a:r>
              <a:rPr lang="en-GB" sz="2000" dirty="0">
                <a:solidFill>
                  <a:srgbClr val="FF0000"/>
                </a:solidFill>
              </a:rPr>
              <a:t>December 2021</a:t>
            </a:r>
            <a:r>
              <a:rPr lang="en-GB" sz="2000" dirty="0"/>
              <a:t>)</a:t>
            </a:r>
          </a:p>
          <a:p>
            <a:pPr marL="380990" indent="-38099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Results Evaluation Report 		(</a:t>
            </a:r>
            <a:r>
              <a:rPr lang="en-GB" sz="2000" dirty="0">
                <a:solidFill>
                  <a:srgbClr val="C00000"/>
                </a:solidFill>
              </a:rPr>
              <a:t>February 2022</a:t>
            </a:r>
            <a:r>
              <a:rPr lang="en-GB" sz="2000" dirty="0"/>
              <a:t>)</a:t>
            </a:r>
          </a:p>
          <a:p>
            <a:pPr marL="380990" indent="-38099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b="1" dirty="0"/>
              <a:t>Second workshop 		</a:t>
            </a:r>
            <a:r>
              <a:rPr lang="en-GB" sz="2000" dirty="0"/>
              <a:t>(</a:t>
            </a:r>
            <a:r>
              <a:rPr lang="en-GB" sz="2000" dirty="0">
                <a:solidFill>
                  <a:srgbClr val="C00000"/>
                </a:solidFill>
              </a:rPr>
              <a:t>March-April 2022</a:t>
            </a:r>
            <a:r>
              <a:rPr lang="en-GB" sz="2000" dirty="0"/>
              <a:t>)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B90755D-3B90-201E-DCC3-99F7B86B42DA}"/>
              </a:ext>
            </a:extLst>
          </p:cNvPr>
          <p:cNvSpPr/>
          <p:nvPr/>
        </p:nvSpPr>
        <p:spPr>
          <a:xfrm>
            <a:off x="5035096" y="3376033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9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uiExpand="1" build="p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FBBCE0F-140A-F95B-CEA9-5469DA5B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Original </a:t>
            </a:r>
            <a:r>
              <a:rPr lang="fr-FR" dirty="0" err="1"/>
              <a:t>list</a:t>
            </a:r>
            <a:r>
              <a:rPr lang="fr-FR" dirty="0"/>
              <a:t> of BRIX-2 participants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D331F71-31CE-349F-178E-50C4C5AD0789}"/>
              </a:ext>
            </a:extLst>
          </p:cNvPr>
          <p:cNvSpPr txBox="1">
            <a:spLocks/>
          </p:cNvSpPr>
          <p:nvPr/>
        </p:nvSpPr>
        <p:spPr bwMode="auto">
          <a:xfrm>
            <a:off x="58060" y="1244848"/>
            <a:ext cx="5689600" cy="484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0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08038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sz="1600">
                <a:solidFill>
                  <a:schemeClr val="bg2"/>
                </a:solidFill>
                <a:latin typeface="Verdana"/>
                <a:cs typeface="Verdana"/>
              </a:defRPr>
            </a:lvl2pPr>
            <a:lvl3pPr marL="1406525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sz="1600">
                <a:solidFill>
                  <a:schemeClr val="bg2"/>
                </a:solidFill>
                <a:latin typeface="Verdana"/>
                <a:cs typeface="Verdana"/>
              </a:defRPr>
            </a:lvl3pPr>
            <a:lvl4pPr marL="200501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sz="1600">
                <a:solidFill>
                  <a:schemeClr val="bg2"/>
                </a:solidFill>
                <a:latin typeface="Verdana"/>
                <a:cs typeface="Verdana"/>
              </a:defRPr>
            </a:lvl4pPr>
            <a:lvl5pPr marL="26035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sz="1600">
                <a:solidFill>
                  <a:schemeClr val="bg2"/>
                </a:solidFill>
                <a:latin typeface="Verdan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Qian Song [DLR, DE]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Sean Healey [US Forest Service national forest inventory, US]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Zheng-Shu Zhou [CSIRO - Australian Resources Research Centre, AU]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 err="1">
                <a:solidFill>
                  <a:schemeClr val="tx1"/>
                </a:solidFill>
              </a:rPr>
              <a:t>Polyanna</a:t>
            </a:r>
            <a:r>
              <a:rPr lang="en-US" sz="1467" kern="0" dirty="0">
                <a:solidFill>
                  <a:schemeClr val="tx1"/>
                </a:solidFill>
              </a:rPr>
              <a:t> da </a:t>
            </a:r>
            <a:r>
              <a:rPr lang="en-US" sz="1467" kern="0" dirty="0" err="1">
                <a:solidFill>
                  <a:schemeClr val="tx1"/>
                </a:solidFill>
              </a:rPr>
              <a:t>Conceição</a:t>
            </a:r>
            <a:r>
              <a:rPr lang="en-US" sz="1467" kern="0" dirty="0">
                <a:solidFill>
                  <a:schemeClr val="tx1"/>
                </a:solidFill>
              </a:rPr>
              <a:t> </a:t>
            </a:r>
            <a:r>
              <a:rPr lang="en-US" sz="1467" kern="0" dirty="0" err="1">
                <a:solidFill>
                  <a:schemeClr val="tx1"/>
                </a:solidFill>
              </a:rPr>
              <a:t>Bispo</a:t>
            </a:r>
            <a:r>
              <a:rPr lang="en-US" sz="1467" kern="0" dirty="0">
                <a:solidFill>
                  <a:schemeClr val="tx1"/>
                </a:solidFill>
              </a:rPr>
              <a:t> [University of Manchester, GB]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Pedro Rodriguez-</a:t>
            </a:r>
            <a:r>
              <a:rPr lang="en-US" sz="1467" kern="0" dirty="0" err="1">
                <a:solidFill>
                  <a:schemeClr val="tx1"/>
                </a:solidFill>
              </a:rPr>
              <a:t>Veiga</a:t>
            </a:r>
            <a:r>
              <a:rPr lang="en-US" sz="1467" kern="0" dirty="0">
                <a:solidFill>
                  <a:schemeClr val="tx1"/>
                </a:solidFill>
              </a:rPr>
              <a:t> [University of Leicester, GB]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Rubén Valbuena [Bangor University, GB]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Emanuele Santi [CNR-IFAC, IT]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Helen Baldwin </a:t>
            </a:r>
            <a:r>
              <a:rPr lang="en-US" sz="1467" kern="0" dirty="0" err="1">
                <a:solidFill>
                  <a:schemeClr val="tx1"/>
                </a:solidFill>
              </a:rPr>
              <a:t>Parache</a:t>
            </a:r>
            <a:r>
              <a:rPr lang="en-US" sz="1467" kern="0" dirty="0">
                <a:solidFill>
                  <a:schemeClr val="tx1"/>
                </a:solidFill>
              </a:rPr>
              <a:t> [NASA - University of Alabama Huntsville, US]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Juan Guerra-Hernandez [</a:t>
            </a:r>
            <a:r>
              <a:rPr lang="en-US" sz="1467" kern="0" dirty="0" err="1">
                <a:solidFill>
                  <a:schemeClr val="tx1"/>
                </a:solidFill>
              </a:rPr>
              <a:t>Universidade</a:t>
            </a:r>
            <a:r>
              <a:rPr lang="en-US" sz="1467" kern="0" dirty="0">
                <a:solidFill>
                  <a:schemeClr val="tx1"/>
                </a:solidFill>
              </a:rPr>
              <a:t> de </a:t>
            </a:r>
            <a:r>
              <a:rPr lang="en-US" sz="1467" kern="0" dirty="0" err="1">
                <a:solidFill>
                  <a:schemeClr val="tx1"/>
                </a:solidFill>
              </a:rPr>
              <a:t>Lisboa</a:t>
            </a:r>
            <a:r>
              <a:rPr lang="en-US" sz="1467" kern="0" dirty="0">
                <a:solidFill>
                  <a:schemeClr val="tx1"/>
                </a:solidFill>
              </a:rPr>
              <a:t>, PT]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Harry Carstairs [University of Edinburgh, GB]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Ana Maria Pacheco </a:t>
            </a:r>
            <a:r>
              <a:rPr lang="en-US" sz="1467" kern="0" dirty="0" err="1">
                <a:solidFill>
                  <a:schemeClr val="tx1"/>
                </a:solidFill>
              </a:rPr>
              <a:t>Pascagaza</a:t>
            </a:r>
            <a:r>
              <a:rPr lang="en-US" sz="1467" kern="0" dirty="0">
                <a:solidFill>
                  <a:schemeClr val="tx1"/>
                </a:solidFill>
              </a:rPr>
              <a:t> [University of Leicester / Manchester, GB]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3AE98AE-9EAD-45E7-85AD-2E4EDE6ACD23}"/>
              </a:ext>
            </a:extLst>
          </p:cNvPr>
          <p:cNvSpPr txBox="1">
            <a:spLocks/>
          </p:cNvSpPr>
          <p:nvPr/>
        </p:nvSpPr>
        <p:spPr bwMode="auto">
          <a:xfrm>
            <a:off x="5779066" y="1244848"/>
            <a:ext cx="6398416" cy="498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00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08038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sz="1600">
                <a:solidFill>
                  <a:schemeClr val="bg2"/>
                </a:solidFill>
                <a:latin typeface="Verdana"/>
                <a:cs typeface="Verdana"/>
              </a:defRPr>
            </a:lvl2pPr>
            <a:lvl3pPr marL="1406525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sz="1600">
                <a:solidFill>
                  <a:schemeClr val="bg2"/>
                </a:solidFill>
                <a:latin typeface="Verdana"/>
                <a:cs typeface="Verdana"/>
              </a:defRPr>
            </a:lvl3pPr>
            <a:lvl4pPr marL="200501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sz="1600">
                <a:solidFill>
                  <a:schemeClr val="bg2"/>
                </a:solidFill>
                <a:latin typeface="Verdana"/>
                <a:cs typeface="Verdana"/>
              </a:defRPr>
            </a:lvl4pPr>
            <a:lvl5pPr marL="26035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buNone/>
              <a:defRPr sz="1600">
                <a:solidFill>
                  <a:schemeClr val="bg2"/>
                </a:solidFill>
                <a:latin typeface="Verdan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James R. Kellner [Brown University / GEDI Mission Science Team, US]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Adrian Pascual [ASU, US]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Iain </a:t>
            </a:r>
            <a:r>
              <a:rPr lang="en-US" sz="1467" kern="0" dirty="0" err="1">
                <a:solidFill>
                  <a:schemeClr val="tx1"/>
                </a:solidFill>
              </a:rPr>
              <a:t>McNicol</a:t>
            </a:r>
            <a:r>
              <a:rPr lang="en-US" sz="1467" kern="0" dirty="0">
                <a:solidFill>
                  <a:schemeClr val="tx1"/>
                </a:solidFill>
              </a:rPr>
              <a:t> [University of Edinburgh, GB]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Michael </a:t>
            </a:r>
            <a:r>
              <a:rPr lang="en-US" sz="1467" kern="0" dirty="0" err="1">
                <a:solidFill>
                  <a:schemeClr val="tx1"/>
                </a:solidFill>
              </a:rPr>
              <a:t>Schlund</a:t>
            </a:r>
            <a:r>
              <a:rPr lang="en-US" sz="1467" kern="0" dirty="0">
                <a:solidFill>
                  <a:schemeClr val="tx1"/>
                </a:solidFill>
              </a:rPr>
              <a:t> [University of Twente, NL]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Christiane </a:t>
            </a:r>
            <a:r>
              <a:rPr lang="en-US" sz="1467" kern="0" dirty="0" err="1">
                <a:solidFill>
                  <a:schemeClr val="tx1"/>
                </a:solidFill>
              </a:rPr>
              <a:t>Schmullius</a:t>
            </a:r>
            <a:r>
              <a:rPr lang="en-US" sz="1467" kern="0" dirty="0">
                <a:solidFill>
                  <a:schemeClr val="tx1"/>
                </a:solidFill>
              </a:rPr>
              <a:t> [Friedrich-Schiller-University Jena, DE]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Mikhail </a:t>
            </a:r>
            <a:r>
              <a:rPr lang="en-US" sz="1467" kern="0" dirty="0" err="1">
                <a:solidFill>
                  <a:schemeClr val="tx1"/>
                </a:solidFill>
              </a:rPr>
              <a:t>Urbazaev</a:t>
            </a:r>
            <a:r>
              <a:rPr lang="en-US" sz="1467" kern="0" dirty="0">
                <a:solidFill>
                  <a:schemeClr val="tx1"/>
                </a:solidFill>
              </a:rPr>
              <a:t> [Friedrich-Schiller-University Jena, DE]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Richard Lucas [Aberystwyth University, GB]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 err="1">
                <a:solidFill>
                  <a:schemeClr val="tx1"/>
                </a:solidFill>
              </a:rPr>
              <a:t>Wangfei</a:t>
            </a:r>
            <a:r>
              <a:rPr lang="en-US" sz="1467" kern="0" dirty="0">
                <a:solidFill>
                  <a:schemeClr val="tx1"/>
                </a:solidFill>
              </a:rPr>
              <a:t> Zhang [Southwest Forestry University, CN]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Pierre-Antoine  </a:t>
            </a:r>
            <a:r>
              <a:rPr lang="en-US" sz="1467" kern="0" dirty="0" err="1">
                <a:solidFill>
                  <a:schemeClr val="tx1"/>
                </a:solidFill>
              </a:rPr>
              <a:t>Bou</a:t>
            </a:r>
            <a:r>
              <a:rPr lang="en-US" sz="1467" kern="0" dirty="0">
                <a:solidFill>
                  <a:schemeClr val="tx1"/>
                </a:solidFill>
              </a:rPr>
              <a:t> [CESBIO, FR]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Chiara Aquino [University of Edinburgh, GB]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Joao </a:t>
            </a:r>
            <a:r>
              <a:rPr lang="en-US" sz="1467" kern="0" dirty="0" err="1">
                <a:solidFill>
                  <a:schemeClr val="tx1"/>
                </a:solidFill>
              </a:rPr>
              <a:t>Carreiras</a:t>
            </a:r>
            <a:r>
              <a:rPr lang="en-US" sz="1467" kern="0" dirty="0">
                <a:solidFill>
                  <a:schemeClr val="tx1"/>
                </a:solidFill>
              </a:rPr>
              <a:t> [University of Sheffield, GB]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Thomas Chen [Academy for Mathematics, Science, and Engineering, US]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>
                <a:solidFill>
                  <a:schemeClr val="tx1"/>
                </a:solidFill>
              </a:rPr>
              <a:t>Maryam	</a:t>
            </a:r>
            <a:r>
              <a:rPr lang="en-US" sz="1467" kern="0" dirty="0" err="1">
                <a:solidFill>
                  <a:schemeClr val="tx1"/>
                </a:solidFill>
              </a:rPr>
              <a:t>Pourshamsi</a:t>
            </a:r>
            <a:r>
              <a:rPr lang="en-US" sz="1467" kern="0" dirty="0">
                <a:solidFill>
                  <a:schemeClr val="tx1"/>
                </a:solidFill>
              </a:rPr>
              <a:t>	[Airbus, GB]		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67" kern="0" dirty="0" err="1">
                <a:solidFill>
                  <a:schemeClr val="tx1"/>
                </a:solidFill>
              </a:rPr>
              <a:t>Karimon</a:t>
            </a:r>
            <a:r>
              <a:rPr lang="en-US" sz="1467" kern="0" dirty="0">
                <a:solidFill>
                  <a:schemeClr val="tx1"/>
                </a:solidFill>
              </a:rPr>
              <a:t> </a:t>
            </a:r>
            <a:r>
              <a:rPr lang="en-US" sz="1467" kern="0" dirty="0" err="1">
                <a:solidFill>
                  <a:schemeClr val="tx1"/>
                </a:solidFill>
              </a:rPr>
              <a:t>Nesha</a:t>
            </a:r>
            <a:r>
              <a:rPr lang="en-US" sz="1467" kern="0" dirty="0">
                <a:solidFill>
                  <a:schemeClr val="tx1"/>
                </a:solidFill>
              </a:rPr>
              <a:t> [Wageningen University, NL]</a:t>
            </a:r>
          </a:p>
        </p:txBody>
      </p:sp>
    </p:spTree>
    <p:extLst>
      <p:ext uri="{BB962C8B-B14F-4D97-AF65-F5344CB8AC3E}">
        <p14:creationId xmlns:p14="http://schemas.microsoft.com/office/powerpoint/2010/main" val="114870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94FE7E1-05C2-796D-BEA0-4F4082D4C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BRIX-2: Status and outcome</a:t>
            </a: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D1E7C397-493E-E177-4CA4-2660F5B83BA4}"/>
              </a:ext>
            </a:extLst>
          </p:cNvPr>
          <p:cNvSpPr txBox="1">
            <a:spLocks/>
          </p:cNvSpPr>
          <p:nvPr/>
        </p:nvSpPr>
        <p:spPr>
          <a:xfrm>
            <a:off x="0" y="1148355"/>
            <a:ext cx="11834647" cy="518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/>
              <a:t>18 teams were originally participating (12 teams on ESA element, 6 teams on NASA element).</a:t>
            </a:r>
          </a:p>
          <a:p>
            <a:r>
              <a:rPr lang="en-GB" sz="2400" b="1" dirty="0"/>
              <a:t>lack of participation to the inter-comparison exercise </a:t>
            </a:r>
            <a:r>
              <a:rPr lang="en-GB" sz="2400" dirty="0"/>
              <a:t>(No team ever submitted their results while the original submission deadline was December 2021).</a:t>
            </a:r>
          </a:p>
          <a:p>
            <a:endParaRPr lang="en-GB" sz="2400" dirty="0"/>
          </a:p>
          <a:p>
            <a:r>
              <a:rPr lang="en-GB" sz="2400" b="1" u="sng" dirty="0"/>
              <a:t>Decision to close the exercise </a:t>
            </a:r>
            <a:r>
              <a:rPr lang="en-GB" sz="2400" dirty="0"/>
              <a:t>and </a:t>
            </a:r>
            <a:r>
              <a:rPr lang="en-GB" sz="2400" b="1" dirty="0"/>
              <a:t>support the 2 only teams </a:t>
            </a:r>
            <a:r>
              <a:rPr lang="en-GB" sz="2400" dirty="0"/>
              <a:t>that provided preliminary results in order to provide:</a:t>
            </a:r>
          </a:p>
          <a:p>
            <a:pPr lvl="1"/>
            <a:r>
              <a:rPr lang="en-GB" dirty="0"/>
              <a:t>The Biomass maps of estimates over the 4 sites defined in the exercise.</a:t>
            </a:r>
          </a:p>
          <a:p>
            <a:pPr lvl="1"/>
            <a:r>
              <a:rPr lang="en-GB" dirty="0"/>
              <a:t>The algorithm (= the software), in order to allow MAAP users to regenerate the results.</a:t>
            </a:r>
          </a:p>
          <a:p>
            <a:pPr lvl="1"/>
            <a:r>
              <a:rPr lang="en-GB" dirty="0"/>
              <a:t>The documentation of the algorithm.</a:t>
            </a:r>
          </a:p>
          <a:p>
            <a:pPr lvl="1"/>
            <a:r>
              <a:rPr lang="en-GB" dirty="0"/>
              <a:t>A brief experience report on the exercise set-up (limitations of their algorithm, suitability of data, what’s good/what’s bad, etc.).</a:t>
            </a:r>
          </a:p>
        </p:txBody>
      </p:sp>
    </p:spTree>
    <p:extLst>
      <p:ext uri="{BB962C8B-B14F-4D97-AF65-F5344CB8AC3E}">
        <p14:creationId xmlns:p14="http://schemas.microsoft.com/office/powerpoint/2010/main" val="352427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823E9EF-58BE-3569-968E-DF99446ED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ESA lead and based on the « precursor of the MAAP ».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Intercompare a biomass retrieval models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based on the data that has been acquired during the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AfriSAR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campaign for the La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Lopé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super site.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The retrieval was evaluated over the three independent test sites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Mondah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Rabi and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Mabounie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with existing forest plot data and lidar estimates of biomass.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4 teams took part to the experiment with their model:</a:t>
            </a:r>
          </a:p>
          <a:p>
            <a:pPr marL="1686942" lvl="1" indent="-609585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Leicester/JPL	</a:t>
            </a:r>
            <a:r>
              <a:rPr lang="en-GB" sz="2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➔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Modelling</a:t>
            </a:r>
          </a:p>
          <a:p>
            <a:pPr marL="1686942" lvl="1" indent="-609585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CESBIO	</a:t>
            </a:r>
            <a:r>
              <a:rPr lang="en-GB" sz="2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➔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Semi-Empirical/Likelihood</a:t>
            </a:r>
          </a:p>
          <a:p>
            <a:pPr marL="1686942" lvl="1" indent="-609585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IFAC		</a:t>
            </a:r>
            <a:r>
              <a:rPr lang="en-GB" sz="2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➔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Machine Learning</a:t>
            </a:r>
          </a:p>
          <a:p>
            <a:pPr marL="1686942" lvl="1" indent="-609585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EURAC	</a:t>
            </a:r>
            <a:r>
              <a:rPr lang="en-GB" sz="2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➔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Machine Learning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9DC0B6C-133B-0602-DA8D-94240616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BRIX-1 </a:t>
            </a:r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FCE248-2AA1-DFBD-6D97-D8FDB8904871}"/>
              </a:ext>
            </a:extLst>
          </p:cNvPr>
          <p:cNvSpPr txBox="1"/>
          <p:nvPr/>
        </p:nvSpPr>
        <p:spPr>
          <a:xfrm rot="576318">
            <a:off x="7626660" y="242527"/>
            <a:ext cx="1534394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IT" sz="2400" b="1" i="1" dirty="0"/>
              <a:t>ESA only</a:t>
            </a:r>
          </a:p>
        </p:txBody>
      </p:sp>
    </p:spTree>
    <p:extLst>
      <p:ext uri="{BB962C8B-B14F-4D97-AF65-F5344CB8AC3E}">
        <p14:creationId xmlns:p14="http://schemas.microsoft.com/office/powerpoint/2010/main" val="65139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A97DA17-3736-E42D-217D-C218B71E1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495473"/>
            <a:ext cx="11495400" cy="4662871"/>
          </a:xfrm>
        </p:spPr>
        <p:txBody>
          <a:bodyPr/>
          <a:lstStyle/>
          <a:p>
            <a:pPr marL="50800" indent="0">
              <a:buNone/>
            </a:pPr>
            <a:r>
              <a:rPr lang="en-GB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Similar behaviour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observed for the 4 models, while they are based on different methods.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Very good results on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Lopé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(where the training ROIs were provided).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Worse results on the other sites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(where the training ROIs were not provided).</a:t>
            </a:r>
          </a:p>
          <a:p>
            <a:pPr marL="685783" indent="-685783">
              <a:buFont typeface="Wingdings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 first conclusion is that using the same ROIs for training and validation will introduce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strong bias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 the estimation of the retrieval.</a:t>
            </a:r>
          </a:p>
          <a:p>
            <a:pPr>
              <a:buClr>
                <a:schemeClr val="accent1"/>
              </a:buClr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r>
              <a:rPr lang="en-GB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standard file format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georeferencing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helped a lot the analysis.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algorithms were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well documented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(paper, user manual for algorithm…)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17C4887-69CB-5B54-5A80-317BCE19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BRIX-1 </a:t>
            </a:r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B14567-FD9B-89EF-3884-613A781C029A}"/>
              </a:ext>
            </a:extLst>
          </p:cNvPr>
          <p:cNvSpPr txBox="1"/>
          <p:nvPr/>
        </p:nvSpPr>
        <p:spPr>
          <a:xfrm rot="576318">
            <a:off x="7626660" y="242527"/>
            <a:ext cx="1534394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IT" sz="2400" b="1" i="1" dirty="0"/>
              <a:t>ESA only</a:t>
            </a:r>
          </a:p>
        </p:txBody>
      </p:sp>
    </p:spTree>
    <p:extLst>
      <p:ext uri="{BB962C8B-B14F-4D97-AF65-F5344CB8AC3E}">
        <p14:creationId xmlns:p14="http://schemas.microsoft.com/office/powerpoint/2010/main" val="327050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2EE4B08-2CE3-2B26-2379-CE187A9A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If </a:t>
            </a:r>
            <a:r>
              <a:rPr lang="fr-FR" sz="3600" dirty="0" err="1"/>
              <a:t>you</a:t>
            </a:r>
            <a:r>
              <a:rPr lang="fr-FR" sz="3600" dirty="0"/>
              <a:t> are </a:t>
            </a:r>
            <a:r>
              <a:rPr lang="fr-FR" sz="3600" dirty="0" err="1"/>
              <a:t>interested</a:t>
            </a:r>
            <a:r>
              <a:rPr lang="fr-FR" sz="3600" dirty="0"/>
              <a:t> in more information on…</a:t>
            </a:r>
            <a:br>
              <a:rPr lang="fr-FR" sz="3600" dirty="0"/>
            </a:br>
            <a:br>
              <a:rPr lang="fr-FR" sz="3600" dirty="0"/>
            </a:br>
            <a:endParaRPr lang="fr-FR" sz="36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AD7AC7B-D991-1380-1DB0-6AA193A39E7C}"/>
              </a:ext>
            </a:extLst>
          </p:cNvPr>
          <p:cNvGrpSpPr/>
          <p:nvPr/>
        </p:nvGrpSpPr>
        <p:grpSpPr>
          <a:xfrm>
            <a:off x="1870472" y="1440113"/>
            <a:ext cx="3285438" cy="4274673"/>
            <a:chOff x="1828432" y="1177359"/>
            <a:chExt cx="3285438" cy="4274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E309B9-B397-349C-9D19-7D713F793C08}"/>
                </a:ext>
              </a:extLst>
            </p:cNvPr>
            <p:cNvSpPr/>
            <p:nvPr/>
          </p:nvSpPr>
          <p:spPr>
            <a:xfrm>
              <a:off x="1828432" y="1177359"/>
              <a:ext cx="3285438" cy="42746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F478288-DCCC-7756-F546-879C1FA5F096}"/>
                </a:ext>
              </a:extLst>
            </p:cNvPr>
            <p:cNvSpPr txBox="1"/>
            <p:nvPr/>
          </p:nvSpPr>
          <p:spPr>
            <a:xfrm>
              <a:off x="1832518" y="4256205"/>
              <a:ext cx="32813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fr-FR" sz="1600" kern="0" dirty="0">
                  <a:solidFill>
                    <a:srgbClr val="0070C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https://earth.esa.int/web/sppa/meetings-workshops/hosted-and-co-sponsored-meetings/brix</a:t>
              </a:r>
              <a:endParaRPr lang="fr-FR" sz="1600" kern="0" dirty="0">
                <a:solidFill>
                  <a:srgbClr val="0070C0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CB8F836-139D-BCDB-0260-EDE71DCB9B22}"/>
                </a:ext>
              </a:extLst>
            </p:cNvPr>
            <p:cNvSpPr txBox="1"/>
            <p:nvPr/>
          </p:nvSpPr>
          <p:spPr>
            <a:xfrm>
              <a:off x="1973104" y="1223766"/>
              <a:ext cx="3001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400"/>
                </a:spcAft>
                <a:buClr>
                  <a:schemeClr val="accent1"/>
                </a:buClr>
              </a:pPr>
              <a:r>
                <a:rPr lang="fr-FR" sz="2000" dirty="0"/>
                <a:t>BRIX-1: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53E5D58-B09E-35B3-A819-EA9BC3CFD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2" t="5762" r="6078" b="5160"/>
            <a:stretch/>
          </p:blipFill>
          <p:spPr>
            <a:xfrm>
              <a:off x="2182512" y="1649873"/>
              <a:ext cx="2577277" cy="2592059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69BE322B-23FE-FDBB-ECF5-A5D04EE48315}"/>
              </a:ext>
            </a:extLst>
          </p:cNvPr>
          <p:cNvGrpSpPr/>
          <p:nvPr/>
        </p:nvGrpSpPr>
        <p:grpSpPr>
          <a:xfrm>
            <a:off x="6668760" y="1440113"/>
            <a:ext cx="3285438" cy="3746333"/>
            <a:chOff x="5735742" y="1177359"/>
            <a:chExt cx="3285438" cy="374633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5366A4-3A67-6061-2AD1-433A3A4615FB}"/>
                </a:ext>
              </a:extLst>
            </p:cNvPr>
            <p:cNvSpPr/>
            <p:nvPr/>
          </p:nvSpPr>
          <p:spPr>
            <a:xfrm>
              <a:off x="5735742" y="1177359"/>
              <a:ext cx="3285438" cy="37463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9E534D8-B5BC-70E6-7D49-6A9A12E1CCB6}"/>
                </a:ext>
              </a:extLst>
            </p:cNvPr>
            <p:cNvSpPr txBox="1"/>
            <p:nvPr/>
          </p:nvSpPr>
          <p:spPr>
            <a:xfrm>
              <a:off x="5739828" y="4256205"/>
              <a:ext cx="3281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GB" sz="1600" kern="0" dirty="0">
                  <a:solidFill>
                    <a:srgbClr val="0070C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http://polinsar-biomass2021.esa.int/brix-2/</a:t>
              </a:r>
              <a:endParaRPr lang="en-GB" sz="1600" kern="0" dirty="0">
                <a:solidFill>
                  <a:srgbClr val="0070C0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12768CE-24FF-AB5C-F7B1-1B8F02B6E698}"/>
                </a:ext>
              </a:extLst>
            </p:cNvPr>
            <p:cNvSpPr txBox="1"/>
            <p:nvPr/>
          </p:nvSpPr>
          <p:spPr>
            <a:xfrm>
              <a:off x="5880414" y="1223766"/>
              <a:ext cx="3001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400"/>
                </a:spcAft>
                <a:buClr>
                  <a:schemeClr val="accent1"/>
                </a:buClr>
              </a:pPr>
              <a:r>
                <a:rPr lang="fr-FR" sz="2000" dirty="0"/>
                <a:t>BRIX-2:</a:t>
              </a: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5F2BAC6-9722-D65B-5845-9ECE82B69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5" t="9675" r="10073" b="9666"/>
            <a:stretch/>
          </p:blipFill>
          <p:spPr>
            <a:xfrm>
              <a:off x="6147922" y="1670283"/>
              <a:ext cx="2461077" cy="2421072"/>
            </a:xfrm>
            <a:prstGeom prst="rect">
              <a:avLst/>
            </a:prstGeom>
          </p:spPr>
        </p:pic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B66D8A54-0FCC-E451-FF1C-F0F41328B1B3}"/>
              </a:ext>
            </a:extLst>
          </p:cNvPr>
          <p:cNvSpPr txBox="1">
            <a:spLocks/>
          </p:cNvSpPr>
          <p:nvPr/>
        </p:nvSpPr>
        <p:spPr>
          <a:xfrm>
            <a:off x="8598510" y="5546478"/>
            <a:ext cx="2342321" cy="55399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1"/>
                </a:solidFill>
                <a:latin typeface="+mj-lt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>
                <a:sym typeface="Wingdings" panose="05000000000000000000" pitchFamily="2" charset="2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1569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58504E7-382D-FE2E-4376-54955ABC4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80169"/>
            <a:ext cx="11495400" cy="5147062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BRIX-2 represents a joint effort between ESA and NASA to </a:t>
            </a:r>
            <a:r>
              <a:rPr lang="en-GB" sz="2400" b="1" dirty="0">
                <a:solidFill>
                  <a:schemeClr val="tx1"/>
                </a:solidFill>
              </a:rPr>
              <a:t>intercompare algorithms </a:t>
            </a:r>
            <a:r>
              <a:rPr lang="en-GB" sz="2400" dirty="0">
                <a:solidFill>
                  <a:schemeClr val="tx1"/>
                </a:solidFill>
              </a:rPr>
              <a:t>specifically</a:t>
            </a:r>
            <a:r>
              <a:rPr lang="en-GB" sz="2400" b="1" dirty="0">
                <a:solidFill>
                  <a:schemeClr val="tx1"/>
                </a:solidFill>
              </a:rPr>
              <a:t> for biomass mapping </a:t>
            </a:r>
            <a:r>
              <a:rPr lang="en-GB" sz="2400" dirty="0">
                <a:solidFill>
                  <a:schemeClr val="tx1"/>
                </a:solidFill>
              </a:rPr>
              <a:t>using current and future spaceborne missions.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i="1" dirty="0"/>
              <a:t>Co-lead by ESA (Clement </a:t>
            </a:r>
            <a:r>
              <a:rPr lang="en-GB" sz="2400" i="1" dirty="0" err="1"/>
              <a:t>Albinet</a:t>
            </a:r>
            <a:r>
              <a:rPr lang="en-GB" sz="2400" i="1" dirty="0"/>
              <a:t>), NASA-JPL (Marco </a:t>
            </a:r>
            <a:r>
              <a:rPr lang="en-GB" sz="2400" i="1" dirty="0" err="1"/>
              <a:t>Lavalle</a:t>
            </a:r>
            <a:r>
              <a:rPr lang="en-GB" sz="2400" i="1" dirty="0"/>
              <a:t>) and university of Maryland (Laura Duncanson).</a:t>
            </a:r>
          </a:p>
          <a:p>
            <a:pPr marL="0" indent="0">
              <a:buNone/>
            </a:pPr>
            <a:endParaRPr lang="en-GB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These objectives shall be achieved by making available </a:t>
            </a:r>
            <a:r>
              <a:rPr lang="en-GB" sz="2400" b="1" dirty="0">
                <a:solidFill>
                  <a:schemeClr val="tx1"/>
                </a:solidFill>
              </a:rPr>
              <a:t>standardised test cases</a:t>
            </a:r>
            <a:r>
              <a:rPr lang="en-GB" sz="2400" dirty="0">
                <a:solidFill>
                  <a:schemeClr val="tx1"/>
                </a:solidFill>
              </a:rPr>
              <a:t> (based on airborne campaign and spaceborne simulated data), inviting the scientific community to </a:t>
            </a:r>
            <a:r>
              <a:rPr lang="en-GB" sz="2400" b="1" dirty="0">
                <a:solidFill>
                  <a:schemeClr val="tx1"/>
                </a:solidFill>
              </a:rPr>
              <a:t>develop and apply retrieval algorithms </a:t>
            </a:r>
            <a:r>
              <a:rPr lang="en-GB" sz="2400" dirty="0">
                <a:solidFill>
                  <a:schemeClr val="tx1"/>
                </a:solidFill>
              </a:rPr>
              <a:t>based on this test case, and finally </a:t>
            </a:r>
            <a:r>
              <a:rPr lang="en-GB" sz="2400" b="1" dirty="0">
                <a:solidFill>
                  <a:schemeClr val="tx1"/>
                </a:solidFill>
              </a:rPr>
              <a:t>compare and evaluate the performance</a:t>
            </a:r>
            <a:r>
              <a:rPr lang="en-GB" sz="2400" dirty="0">
                <a:solidFill>
                  <a:schemeClr val="tx1"/>
                </a:solidFill>
              </a:rPr>
              <a:t> of submitted results.</a:t>
            </a:r>
            <a:endParaRPr lang="en-GB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For the purpose of an objective algorithm evaluation, the exercise will be based on the </a:t>
            </a:r>
            <a:r>
              <a:rPr lang="en-GB" sz="2400" b="1" dirty="0">
                <a:solidFill>
                  <a:schemeClr val="tx1"/>
                </a:solidFill>
              </a:rPr>
              <a:t>ESA-NASA joint-Mission Algorithm and Analysis Platform (MAAP)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993D78A-021C-D76B-3304-CE16B2AC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BRIX-2?</a:t>
            </a:r>
          </a:p>
        </p:txBody>
      </p:sp>
    </p:spTree>
    <p:extLst>
      <p:ext uri="{BB962C8B-B14F-4D97-AF65-F5344CB8AC3E}">
        <p14:creationId xmlns:p14="http://schemas.microsoft.com/office/powerpoint/2010/main" val="217995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8317504-6616-D074-9E2B-451B5EA20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89" indent="-457189">
              <a:spcBef>
                <a:spcPts val="2000"/>
              </a:spcBef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Provide an </a:t>
            </a:r>
            <a:r>
              <a:rPr lang="en-GB" sz="2400" b="1" dirty="0">
                <a:solidFill>
                  <a:schemeClr val="tx1"/>
                </a:solidFill>
              </a:rPr>
              <a:t>objective, standardized comparison and assessment </a:t>
            </a:r>
            <a:r>
              <a:rPr lang="en-GB" sz="2400" dirty="0">
                <a:solidFill>
                  <a:schemeClr val="tx1"/>
                </a:solidFill>
              </a:rPr>
              <a:t>of biomass retrieval algorithms developed for the </a:t>
            </a:r>
            <a:r>
              <a:rPr lang="en-GB" sz="2400" b="1" dirty="0">
                <a:solidFill>
                  <a:schemeClr val="tx1"/>
                </a:solidFill>
              </a:rPr>
              <a:t>BIOMASS, NISAR and GEDI </a:t>
            </a:r>
            <a:r>
              <a:rPr lang="en-GB" sz="2400" dirty="0">
                <a:solidFill>
                  <a:schemeClr val="tx1"/>
                </a:solidFill>
              </a:rPr>
              <a:t>missions, and fusion of these mission datasets.</a:t>
            </a:r>
          </a:p>
          <a:p>
            <a:pPr marL="457189" indent="-457189">
              <a:spcBef>
                <a:spcPts val="2000"/>
              </a:spcBef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Establish a forum to </a:t>
            </a:r>
            <a:r>
              <a:rPr lang="en-GB" sz="2400" b="1" dirty="0">
                <a:solidFill>
                  <a:schemeClr val="tx1"/>
                </a:solidFill>
              </a:rPr>
              <a:t>involve scientists </a:t>
            </a:r>
            <a:r>
              <a:rPr lang="en-GB" sz="2400" dirty="0">
                <a:solidFill>
                  <a:schemeClr val="tx1"/>
                </a:solidFill>
              </a:rPr>
              <a:t>in the development of retrievals that </a:t>
            </a:r>
            <a:r>
              <a:rPr lang="en-GB" sz="2400" b="1" dirty="0">
                <a:solidFill>
                  <a:schemeClr val="tx1"/>
                </a:solidFill>
              </a:rPr>
              <a:t>have so far not been part of the biomass </a:t>
            </a:r>
            <a:r>
              <a:rPr lang="en-GB" sz="2400" dirty="0">
                <a:solidFill>
                  <a:schemeClr val="tx1"/>
                </a:solidFill>
              </a:rPr>
              <a:t>community.</a:t>
            </a:r>
          </a:p>
          <a:p>
            <a:pPr marL="457189" indent="-457189">
              <a:spcBef>
                <a:spcPts val="2000"/>
              </a:spcBef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The </a:t>
            </a:r>
            <a:r>
              <a:rPr lang="en-GB" sz="2400" b="1" dirty="0">
                <a:solidFill>
                  <a:schemeClr val="tx1"/>
                </a:solidFill>
              </a:rPr>
              <a:t>adoption of vetted validation standards and methods </a:t>
            </a:r>
            <a:r>
              <a:rPr lang="en-GB" sz="2400" dirty="0">
                <a:solidFill>
                  <a:schemeClr val="tx1"/>
                </a:solidFill>
              </a:rPr>
              <a:t>to compare biomass estimates to reference datasets (e.g. field plots or airborne lidar biomass maps).</a:t>
            </a:r>
          </a:p>
          <a:p>
            <a:pPr marL="457189" indent="-457189">
              <a:spcBef>
                <a:spcPts val="2000"/>
              </a:spcBef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Collect inputs </a:t>
            </a:r>
            <a:r>
              <a:rPr lang="en-GB" sz="2400" dirty="0">
                <a:solidFill>
                  <a:schemeClr val="tx1"/>
                </a:solidFill>
              </a:rPr>
              <a:t>from the biomass user and scientific community on data formats and characteristics towards the generation of Analysis Ready Data.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9038EBB-6998-B69A-3D5D-257D3D39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objectives of BRIX-2 are:</a:t>
            </a:r>
          </a:p>
        </p:txBody>
      </p:sp>
    </p:spTree>
    <p:extLst>
      <p:ext uri="{BB962C8B-B14F-4D97-AF65-F5344CB8AC3E}">
        <p14:creationId xmlns:p14="http://schemas.microsoft.com/office/powerpoint/2010/main" val="167860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114AE54-9239-E029-9918-45130B46E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BRIX-2 should </a:t>
            </a:r>
            <a:r>
              <a:rPr lang="en-GB" sz="2400" b="1" dirty="0">
                <a:solidFill>
                  <a:schemeClr val="tx1"/>
                </a:solidFill>
              </a:rPr>
              <a:t>not </a:t>
            </a:r>
            <a:r>
              <a:rPr lang="en-GB" sz="2400" dirty="0">
                <a:solidFill>
                  <a:schemeClr val="tx1"/>
                </a:solidFill>
              </a:rPr>
              <a:t>be</a:t>
            </a:r>
            <a:r>
              <a:rPr lang="en-GB" sz="2400" b="1" dirty="0">
                <a:solidFill>
                  <a:schemeClr val="tx1"/>
                </a:solidFill>
              </a:rPr>
              <a:t> a competition </a:t>
            </a:r>
            <a:r>
              <a:rPr lang="en-GB" sz="2400" dirty="0">
                <a:solidFill>
                  <a:schemeClr val="tx1"/>
                </a:solidFill>
              </a:rPr>
              <a:t>where the best performing algorithm wins. The exercise should be a </a:t>
            </a:r>
            <a:r>
              <a:rPr lang="en-GB" sz="2400" b="1" dirty="0">
                <a:solidFill>
                  <a:schemeClr val="tx1"/>
                </a:solidFill>
              </a:rPr>
              <a:t>scientific experiment </a:t>
            </a:r>
            <a:r>
              <a:rPr lang="en-GB" sz="2400" dirty="0">
                <a:solidFill>
                  <a:schemeClr val="tx1"/>
                </a:solidFill>
              </a:rPr>
              <a:t>with a focus on the </a:t>
            </a:r>
            <a:r>
              <a:rPr lang="en-GB" sz="2400" b="1" dirty="0">
                <a:solidFill>
                  <a:schemeClr val="tx1"/>
                </a:solidFill>
              </a:rPr>
              <a:t>inter-comparison of algorithms</a:t>
            </a:r>
            <a:r>
              <a:rPr lang="en-GB" sz="2400" dirty="0">
                <a:solidFill>
                  <a:schemeClr val="tx1"/>
                </a:solidFill>
              </a:rPr>
              <a:t> by validating derived biomass maps against in-situ reference measurements.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BRIX-2 allows an increased understanding of </a:t>
            </a:r>
            <a:r>
              <a:rPr lang="en-GB" sz="2400" b="1" dirty="0">
                <a:solidFill>
                  <a:schemeClr val="tx1"/>
                </a:solidFill>
              </a:rPr>
              <a:t>strengths </a:t>
            </a:r>
            <a:r>
              <a:rPr lang="en-GB" sz="2400" dirty="0">
                <a:solidFill>
                  <a:schemeClr val="tx1"/>
                </a:solidFill>
              </a:rPr>
              <a:t>of the next generation of active remote sensing datasets, with a focus toward </a:t>
            </a:r>
            <a:r>
              <a:rPr lang="en-GB" sz="2400" b="1" dirty="0">
                <a:solidFill>
                  <a:schemeClr val="tx1"/>
                </a:solidFill>
              </a:rPr>
              <a:t>algorithm fusion</a:t>
            </a:r>
            <a:r>
              <a:rPr lang="en-GB" sz="2400" dirty="0">
                <a:solidFill>
                  <a:schemeClr val="tx1"/>
                </a:solidFill>
              </a:rPr>
              <a:t>. This is not intended as an algorithm competition, but </a:t>
            </a:r>
            <a:r>
              <a:rPr lang="en-GB" sz="2400" b="1" dirty="0">
                <a:solidFill>
                  <a:schemeClr val="tx1"/>
                </a:solidFill>
              </a:rPr>
              <a:t>how we can combine lesson learned from the strengths of a range of algorithms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</a:p>
          <a:p>
            <a:endParaRPr lang="fr-FR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341B8BF-1E96-B379-29BA-A8D0D214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BRIX-2 </a:t>
            </a:r>
            <a:r>
              <a:rPr lang="fr-FR" dirty="0" err="1"/>
              <a:t>is</a:t>
            </a:r>
            <a:r>
              <a:rPr lang="fr-FR" dirty="0"/>
              <a:t> not!</a:t>
            </a:r>
          </a:p>
        </p:txBody>
      </p:sp>
    </p:spTree>
    <p:extLst>
      <p:ext uri="{BB962C8B-B14F-4D97-AF65-F5344CB8AC3E}">
        <p14:creationId xmlns:p14="http://schemas.microsoft.com/office/powerpoint/2010/main" val="192376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1A45104-FF58-10CD-BB2A-FF7D88983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89" indent="-457189">
              <a:spcBef>
                <a:spcPts val="2000"/>
              </a:spcBef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How to </a:t>
            </a:r>
            <a:r>
              <a:rPr lang="en-GB" sz="2400" b="1" dirty="0">
                <a:solidFill>
                  <a:schemeClr val="tx1"/>
                </a:solidFill>
              </a:rPr>
              <a:t>optimally use </a:t>
            </a:r>
            <a:r>
              <a:rPr lang="en-GB" sz="2400" dirty="0">
                <a:solidFill>
                  <a:schemeClr val="tx1"/>
                </a:solidFill>
              </a:rPr>
              <a:t>the available </a:t>
            </a:r>
            <a:r>
              <a:rPr lang="en-GB" sz="2400" b="1" dirty="0">
                <a:solidFill>
                  <a:schemeClr val="tx1"/>
                </a:solidFill>
              </a:rPr>
              <a:t>P-band SAR, L-band SAR and LIDAR</a:t>
            </a:r>
            <a:r>
              <a:rPr lang="en-GB" sz="2400" dirty="0">
                <a:solidFill>
                  <a:schemeClr val="tx1"/>
                </a:solidFill>
              </a:rPr>
              <a:t> data in the retrieval?</a:t>
            </a:r>
          </a:p>
          <a:p>
            <a:pPr marL="457189" indent="-457189">
              <a:spcBef>
                <a:spcPts val="2000"/>
              </a:spcBef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Retrieval will be tested on a </a:t>
            </a:r>
            <a:r>
              <a:rPr lang="en-GB" sz="2400" b="1" dirty="0">
                <a:solidFill>
                  <a:schemeClr val="tx1"/>
                </a:solidFill>
              </a:rPr>
              <a:t>limited geographic </a:t>
            </a:r>
            <a:r>
              <a:rPr lang="en-GB" sz="2400" dirty="0">
                <a:solidFill>
                  <a:schemeClr val="tx1"/>
                </a:solidFill>
              </a:rPr>
              <a:t>area but the algorithm has to be </a:t>
            </a:r>
            <a:r>
              <a:rPr lang="en-GB" sz="2400" b="1" dirty="0">
                <a:solidFill>
                  <a:schemeClr val="tx1"/>
                </a:solidFill>
              </a:rPr>
              <a:t>applicable globally</a:t>
            </a:r>
            <a:r>
              <a:rPr lang="en-GB" sz="2400" dirty="0">
                <a:solidFill>
                  <a:schemeClr val="tx1"/>
                </a:solidFill>
              </a:rPr>
              <a:t>…</a:t>
            </a:r>
          </a:p>
          <a:p>
            <a:pPr marL="457189" indent="-457189">
              <a:spcBef>
                <a:spcPts val="2000"/>
              </a:spcBef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How to use </a:t>
            </a:r>
            <a:r>
              <a:rPr lang="en-GB" sz="2400" b="1" dirty="0">
                <a:solidFill>
                  <a:schemeClr val="tx1"/>
                </a:solidFill>
              </a:rPr>
              <a:t>datasets</a:t>
            </a:r>
            <a:r>
              <a:rPr lang="en-GB" sz="2400" dirty="0">
                <a:solidFill>
                  <a:schemeClr val="tx1"/>
                </a:solidFill>
              </a:rPr>
              <a:t>, including time-series, from </a:t>
            </a:r>
            <a:r>
              <a:rPr lang="en-GB" sz="2400" b="1" dirty="0">
                <a:solidFill>
                  <a:schemeClr val="tx1"/>
                </a:solidFill>
              </a:rPr>
              <a:t>future BIOMASS, NISAR and GEDI missions</a:t>
            </a:r>
            <a:r>
              <a:rPr lang="en-GB" sz="2400" dirty="0">
                <a:solidFill>
                  <a:schemeClr val="tx1"/>
                </a:solidFill>
              </a:rPr>
              <a:t>?</a:t>
            </a:r>
          </a:p>
          <a:p>
            <a:pPr marL="457189" indent="-457189">
              <a:spcBef>
                <a:spcPts val="2000"/>
              </a:spcBef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How to </a:t>
            </a:r>
            <a:r>
              <a:rPr lang="en-GB" sz="2400" b="1" dirty="0">
                <a:solidFill>
                  <a:schemeClr val="tx1"/>
                </a:solidFill>
              </a:rPr>
              <a:t>make retrieval consistent globally </a:t>
            </a:r>
            <a:r>
              <a:rPr lang="en-GB" sz="2400" dirty="0">
                <a:solidFill>
                  <a:schemeClr val="tx1"/>
                </a:solidFill>
              </a:rPr>
              <a:t>and in agreement with each mission requirements?</a:t>
            </a:r>
          </a:p>
          <a:p>
            <a:endParaRPr lang="fr-FR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9BEA99-1032-96A9-0C61-B63AF504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BRIX-2 has </a:t>
            </a:r>
            <a:r>
              <a:rPr lang="fr-FR" dirty="0" err="1"/>
              <a:t>following</a:t>
            </a:r>
            <a:r>
              <a:rPr lang="fr-FR" dirty="0"/>
              <a:t> challenges:</a:t>
            </a:r>
          </a:p>
        </p:txBody>
      </p:sp>
    </p:spTree>
    <p:extLst>
      <p:ext uri="{BB962C8B-B14F-4D97-AF65-F5344CB8AC3E}">
        <p14:creationId xmlns:p14="http://schemas.microsoft.com/office/powerpoint/2010/main" val="233308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C33FA29-AFB0-A589-A408-A91EAA44F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90" indent="-38099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evaluation will be done by ESA/NASA, following standards from the CEOS LPV protocol. This should guarantee a </a:t>
            </a:r>
            <a:r>
              <a:rPr lang="en-GB" sz="2400" b="1" dirty="0">
                <a:solidFill>
                  <a:schemeClr val="tx1"/>
                </a:solidFill>
              </a:rPr>
              <a:t>fair evaluation</a:t>
            </a:r>
            <a:r>
              <a:rPr lang="en-GB" sz="2400" dirty="0">
                <a:solidFill>
                  <a:schemeClr val="tx1"/>
                </a:solidFill>
              </a:rPr>
              <a:t>. ESA/NASA will release a </a:t>
            </a:r>
            <a:r>
              <a:rPr lang="en-GB" sz="2400" b="1" dirty="0">
                <a:solidFill>
                  <a:schemeClr val="tx1"/>
                </a:solidFill>
              </a:rPr>
              <a:t>report to the participants summarising the evaluation results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pPr marL="380990" indent="-38099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After the experiment has been closed we will make the </a:t>
            </a:r>
            <a:r>
              <a:rPr lang="en-GB" sz="2400" b="1" dirty="0">
                <a:solidFill>
                  <a:schemeClr val="tx1"/>
                </a:solidFill>
              </a:rPr>
              <a:t>evaluation scripts available on the </a:t>
            </a:r>
            <a:r>
              <a:rPr lang="en-GB" sz="2400" b="1" dirty="0"/>
              <a:t>ESA-NASA </a:t>
            </a:r>
            <a:r>
              <a:rPr lang="en-GB" sz="2400" b="1" dirty="0">
                <a:solidFill>
                  <a:schemeClr val="tx1"/>
                </a:solidFill>
              </a:rPr>
              <a:t>MAAP</a:t>
            </a:r>
            <a:r>
              <a:rPr lang="en-GB" sz="2400" dirty="0">
                <a:solidFill>
                  <a:schemeClr val="tx1"/>
                </a:solidFill>
              </a:rPr>
              <a:t>. This allows people to </a:t>
            </a:r>
            <a:r>
              <a:rPr lang="en-GB" sz="2400" b="1" dirty="0">
                <a:solidFill>
                  <a:schemeClr val="tx1"/>
                </a:solidFill>
              </a:rPr>
              <a:t>repeat the experiment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b="1" dirty="0">
                <a:solidFill>
                  <a:schemeClr val="tx1"/>
                </a:solidFill>
              </a:rPr>
              <a:t>compare their results </a:t>
            </a:r>
            <a:r>
              <a:rPr lang="en-GB" sz="2400" dirty="0">
                <a:solidFill>
                  <a:schemeClr val="tx1"/>
                </a:solidFill>
              </a:rPr>
              <a:t>against the published ones.</a:t>
            </a:r>
          </a:p>
          <a:p>
            <a:pPr marL="380990" indent="-38099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ESA/NASA </a:t>
            </a:r>
            <a:r>
              <a:rPr lang="en-GB" sz="2400" b="1" dirty="0">
                <a:solidFill>
                  <a:schemeClr val="tx1"/>
                </a:solidFill>
              </a:rPr>
              <a:t>commit not to distribute the outcome </a:t>
            </a:r>
            <a:r>
              <a:rPr lang="en-GB" sz="2400" dirty="0">
                <a:solidFill>
                  <a:schemeClr val="tx1"/>
                </a:solidFill>
              </a:rPr>
              <a:t>of the exercise </a:t>
            </a:r>
            <a:r>
              <a:rPr lang="en-GB" sz="2400" b="1" dirty="0">
                <a:solidFill>
                  <a:schemeClr val="tx1"/>
                </a:solidFill>
              </a:rPr>
              <a:t>without prior consent </a:t>
            </a:r>
            <a:r>
              <a:rPr lang="en-GB" sz="2400" dirty="0">
                <a:solidFill>
                  <a:schemeClr val="tx1"/>
                </a:solidFill>
              </a:rPr>
              <a:t>of the participants.</a:t>
            </a:r>
          </a:p>
          <a:p>
            <a:pPr marL="380990" indent="-38099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results should easily be adapted for publication as a </a:t>
            </a:r>
            <a:r>
              <a:rPr lang="en-GB" sz="2400" b="1" dirty="0">
                <a:solidFill>
                  <a:schemeClr val="tx1"/>
                </a:solidFill>
              </a:rPr>
              <a:t>peer reviewed article co-authored by all participants</a:t>
            </a:r>
            <a:r>
              <a:rPr lang="en-GB" sz="2400" dirty="0">
                <a:solidFill>
                  <a:schemeClr val="tx1"/>
                </a:solidFill>
              </a:rPr>
              <a:t> who wish to publish the outcomes of the activity.</a:t>
            </a:r>
          </a:p>
          <a:p>
            <a:endParaRPr lang="fr-FR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4359ED7-64B4-E8A9-BD71-5C2E3CFB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of </a:t>
            </a:r>
            <a:r>
              <a:rPr lang="fr-FR" dirty="0" err="1"/>
              <a:t>Results</a:t>
            </a:r>
            <a:r>
              <a:rPr lang="fr-FR" dirty="0"/>
              <a:t> &amp; Publication</a:t>
            </a:r>
          </a:p>
        </p:txBody>
      </p:sp>
    </p:spTree>
    <p:extLst>
      <p:ext uri="{BB962C8B-B14F-4D97-AF65-F5344CB8AC3E}">
        <p14:creationId xmlns:p14="http://schemas.microsoft.com/office/powerpoint/2010/main" val="239320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493889E-8519-B241-2D4A-46780240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3"/>
            <a:ext cx="6496981" cy="4662871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GB" sz="2400" dirty="0"/>
              <a:t>Participants shall generate a biomass map and an uncertainty map within a given geographic bounding box using a pre-determined BRIX-2 dataset that includes radar, lidar and field data.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GB" sz="2400" dirty="0"/>
              <a:t>Participants are not requested to use all datasets.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380990" indent="-380990"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Data that has been acquired during the ESA-NASA </a:t>
            </a:r>
            <a:r>
              <a:rPr lang="en-GB" sz="2400" dirty="0" err="1">
                <a:solidFill>
                  <a:schemeClr val="tx1"/>
                </a:solidFill>
              </a:rPr>
              <a:t>AfriSAR</a:t>
            </a:r>
            <a:r>
              <a:rPr lang="en-GB" sz="2400" dirty="0">
                <a:solidFill>
                  <a:schemeClr val="tx1"/>
                </a:solidFill>
              </a:rPr>
              <a:t> campaign in Gabon.</a:t>
            </a:r>
          </a:p>
          <a:p>
            <a:pPr marL="380990" indent="-380990"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Additional relevant data can be considered.</a:t>
            </a:r>
          </a:p>
          <a:p>
            <a:endParaRPr lang="fr-FR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ACCA00E-BCE7-0B25-E6A8-755897C6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Approach</a:t>
            </a:r>
            <a:r>
              <a:rPr lang="fr-FR" dirty="0"/>
              <a:t> and </a:t>
            </a:r>
            <a:r>
              <a:rPr lang="fr-FR" dirty="0" err="1"/>
              <a:t>datasets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9C6FA-A2A9-DAB4-B635-4CD399FEB8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80" y="1155383"/>
            <a:ext cx="4960521" cy="422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87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9990861-2E68-512F-1A98-1BE18626E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u="sng" dirty="0">
                <a:solidFill>
                  <a:schemeClr val="tx1"/>
                </a:solidFill>
              </a:rPr>
              <a:t>Validation data: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In-situ measurements for </a:t>
            </a:r>
            <a:r>
              <a:rPr lang="en-GB" sz="2400" dirty="0" err="1">
                <a:solidFill>
                  <a:schemeClr val="tx1"/>
                </a:solidFill>
              </a:rPr>
              <a:t>Lopé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chemeClr val="tx1"/>
                </a:solidFill>
              </a:rPr>
              <a:t>Mabounie</a:t>
            </a:r>
            <a:r>
              <a:rPr lang="en-GB" sz="2400" dirty="0">
                <a:solidFill>
                  <a:schemeClr val="tx1"/>
                </a:solidFill>
              </a:rPr>
              <a:t>, Rabi and </a:t>
            </a:r>
            <a:r>
              <a:rPr lang="en-GB" sz="2400" dirty="0" err="1">
                <a:solidFill>
                  <a:schemeClr val="tx1"/>
                </a:solidFill>
              </a:rPr>
              <a:t>Mondah</a:t>
            </a:r>
            <a:r>
              <a:rPr lang="en-GB" sz="2400" dirty="0">
                <a:solidFill>
                  <a:schemeClr val="tx1"/>
                </a:solidFill>
              </a:rPr>
              <a:t> sites: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Pre-processed 1 ha forest plots (including subplots) data at </a:t>
            </a:r>
            <a:r>
              <a:rPr lang="en-GB" sz="2400" dirty="0" err="1">
                <a:solidFill>
                  <a:schemeClr val="tx1"/>
                </a:solidFill>
              </a:rPr>
              <a:t>Lopé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chemeClr val="tx1"/>
                </a:solidFill>
              </a:rPr>
              <a:t>Mabounie</a:t>
            </a:r>
            <a:r>
              <a:rPr lang="en-GB" sz="2400" dirty="0">
                <a:solidFill>
                  <a:schemeClr val="tx1"/>
                </a:solidFill>
              </a:rPr>
              <a:t>, Rabi and </a:t>
            </a:r>
            <a:r>
              <a:rPr lang="en-GB" sz="2400" dirty="0" err="1">
                <a:solidFill>
                  <a:schemeClr val="tx1"/>
                </a:solidFill>
              </a:rPr>
              <a:t>Mondah</a:t>
            </a:r>
            <a:r>
              <a:rPr lang="en-GB" sz="2400" dirty="0">
                <a:solidFill>
                  <a:schemeClr val="tx1"/>
                </a:solidFill>
              </a:rPr>
              <a:t> with estimated AGB (ton/ha) and forest height (m).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Airborne lidar maps derived from field data and LVIS at Lope, </a:t>
            </a:r>
            <a:r>
              <a:rPr lang="en-GB" sz="2400" dirty="0" err="1">
                <a:solidFill>
                  <a:schemeClr val="tx1"/>
                </a:solidFill>
              </a:rPr>
              <a:t>Mabounie</a:t>
            </a:r>
            <a:r>
              <a:rPr lang="en-GB" sz="2400" dirty="0">
                <a:solidFill>
                  <a:schemeClr val="tx1"/>
                </a:solidFill>
              </a:rPr>
              <a:t>, Rabi and </a:t>
            </a:r>
            <a:r>
              <a:rPr lang="en-GB" sz="2400" dirty="0" err="1">
                <a:solidFill>
                  <a:schemeClr val="tx1"/>
                </a:solidFill>
              </a:rPr>
              <a:t>Mondah</a:t>
            </a:r>
            <a:r>
              <a:rPr lang="en-GB" sz="2400" dirty="0">
                <a:solidFill>
                  <a:schemeClr val="tx1"/>
                </a:solidFill>
              </a:rPr>
              <a:t> (</a:t>
            </a:r>
            <a:r>
              <a:rPr lang="en-GB" sz="2400" dirty="0">
                <a:solidFill>
                  <a:schemeClr val="tx1"/>
                </a:solidFill>
                <a:hlinkClick r:id="rId2"/>
              </a:rPr>
              <a:t>https://daac.ornl.gov/cgi-bin/dsviewer.pl?ds_id=1775</a:t>
            </a:r>
            <a:r>
              <a:rPr lang="en-GB" sz="2400" dirty="0">
                <a:solidFill>
                  <a:schemeClr val="tx1"/>
                </a:solidFill>
              </a:rPr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0" indent="0">
              <a:buNone/>
            </a:pPr>
            <a:r>
              <a:rPr lang="en-GB" sz="2400" b="1" u="sng" dirty="0"/>
              <a:t>Evaluation approach: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400" dirty="0"/>
              <a:t>Notebooks for conducting the validation will be developed in collaboration with the full BRIX-2 team, and implemented on the MAAP with a transparent visualization of outputs and summary statistics for each candidate algorithm.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AEC5430-8530-DAC4-560B-C23EA203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30118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DD9F315-6C8D-2DE2-1384-C65BC8EF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</a:t>
            </a:r>
            <a:r>
              <a:rPr lang="fr-FR" dirty="0" err="1"/>
              <a:t>metrics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4CBE33-56EC-C670-19BA-85CBF8AC2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/>
          <a:stretch/>
        </p:blipFill>
        <p:spPr>
          <a:xfrm>
            <a:off x="9267290" y="1136551"/>
            <a:ext cx="2300445" cy="1529813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7ED9DC-E3F8-47D7-1B59-5297C19ECE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0"/>
          <a:stretch/>
        </p:blipFill>
        <p:spPr bwMode="auto">
          <a:xfrm>
            <a:off x="9267289" y="3041858"/>
            <a:ext cx="2300447" cy="152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F38AAB27-F2BB-BE6B-60C5-A51C858D7306}"/>
              </a:ext>
            </a:extLst>
          </p:cNvPr>
          <p:cNvSpPr/>
          <p:nvPr/>
        </p:nvSpPr>
        <p:spPr>
          <a:xfrm rot="5400000">
            <a:off x="10267899" y="2726087"/>
            <a:ext cx="299224" cy="2560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F5CC0D-CAEF-9419-E180-E3885EB47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109" y="4938134"/>
            <a:ext cx="2420807" cy="1459209"/>
          </a:xfrm>
          <a:prstGeom prst="rect">
            <a:avLst/>
          </a:prstGeom>
        </p:spPr>
      </p:pic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E92C3D85-B1B8-7072-FAB9-FC8730013463}"/>
              </a:ext>
            </a:extLst>
          </p:cNvPr>
          <p:cNvSpPr/>
          <p:nvPr/>
        </p:nvSpPr>
        <p:spPr>
          <a:xfrm rot="5400000">
            <a:off x="10267899" y="4622363"/>
            <a:ext cx="299224" cy="2560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6B2690E9-6BB2-0582-5BA3-E6A5533B308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410" y="1440181"/>
                <a:ext cx="7888829" cy="4715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None/>
                  <a:defRPr sz="1600" baseline="0">
                    <a:solidFill>
                      <a:schemeClr val="bg2"/>
                    </a:solidFill>
                    <a:latin typeface="Verdana"/>
                    <a:ea typeface="+mn-ea"/>
                    <a:cs typeface="Verdana"/>
                  </a:defRPr>
                </a:lvl1pPr>
                <a:lvl2pPr marL="808038" indent="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+mj-lt"/>
                  <a:buNone/>
                  <a:defRPr sz="1600">
                    <a:solidFill>
                      <a:schemeClr val="bg2"/>
                    </a:solidFill>
                    <a:latin typeface="Verdana"/>
                    <a:cs typeface="Verdana"/>
                  </a:defRPr>
                </a:lvl2pPr>
                <a:lvl3pPr marL="1406525" indent="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+mj-lt"/>
                  <a:buNone/>
                  <a:defRPr sz="1600">
                    <a:solidFill>
                      <a:schemeClr val="bg2"/>
                    </a:solidFill>
                    <a:latin typeface="Verdana"/>
                    <a:cs typeface="Verdana"/>
                  </a:defRPr>
                </a:lvl3pPr>
                <a:lvl4pPr marL="2005013" indent="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+mj-lt"/>
                  <a:buNone/>
                  <a:defRPr sz="1600">
                    <a:solidFill>
                      <a:schemeClr val="bg2"/>
                    </a:solidFill>
                    <a:latin typeface="Verdana"/>
                    <a:cs typeface="Verdana"/>
                  </a:defRPr>
                </a:lvl4pPr>
                <a:lvl5pPr marL="2603500" indent="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+mj-lt"/>
                  <a:buNone/>
                  <a:defRPr sz="1600">
                    <a:solidFill>
                      <a:schemeClr val="bg2"/>
                    </a:solidFill>
                    <a:latin typeface="Verdana"/>
                    <a:cs typeface="Verdana"/>
                  </a:defRPr>
                </a:lvl5pPr>
                <a:lvl6pPr marL="3479800" indent="-41910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+mn-lt"/>
                  </a:defRPr>
                </a:lvl6pPr>
                <a:lvl7pPr marL="3937000" indent="-41910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+mn-lt"/>
                  </a:defRPr>
                </a:lvl7pPr>
                <a:lvl8pPr marL="4394200" indent="-41910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+mn-lt"/>
                  </a:defRPr>
                </a:lvl8pPr>
                <a:lvl9pPr marL="4851400" indent="-419100" algn="l" rtl="0" eaLnBrk="1" fontAlgn="base" hangingPunct="1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–"/>
                  <a:defRPr sz="1600">
                    <a:solidFill>
                      <a:schemeClr val="bg2"/>
                    </a:solidFill>
                    <a:latin typeface="+mn-lt"/>
                  </a:defRPr>
                </a:lvl9pPr>
              </a:lstStyle>
              <a:p>
                <a:pPr marL="380990" indent="-380990" defTabSz="1219170">
                  <a:buFont typeface="Arial" panose="020B0604020202020204" pitchFamily="34" charset="0"/>
                  <a:buChar char="•"/>
                </a:pPr>
                <a:r>
                  <a:rPr lang="en-GB" sz="2133" kern="0" dirty="0">
                    <a:solidFill>
                      <a:schemeClr val="tx1"/>
                    </a:solidFill>
                  </a:rPr>
                  <a:t>Bias			</a:t>
                </a:r>
                <a14:m>
                  <m:oMath xmlns:m="http://schemas.openxmlformats.org/officeDocument/2006/math">
                    <m:r>
                      <a:rPr lang="en-GB" sz="213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213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fr-FR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fr-FR" sz="2133" kern="0" dirty="0">
                  <a:solidFill>
                    <a:schemeClr val="tx1"/>
                  </a:solidFill>
                </a:endParaRP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</a:pPr>
                <a:endParaRPr lang="fr-FR" sz="2133" kern="0" dirty="0">
                  <a:solidFill>
                    <a:schemeClr val="tx1"/>
                  </a:solidFill>
                </a:endParaRP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</a:pPr>
                <a:r>
                  <a:rPr lang="it-IT" sz="2133" kern="0" dirty="0" err="1">
                    <a:solidFill>
                      <a:schemeClr val="tx1"/>
                    </a:solidFill>
                  </a:rPr>
                  <a:t>Covariance</a:t>
                </a:r>
                <a:r>
                  <a:rPr lang="it-IT" sz="2133" kern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13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13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IT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IT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IT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fr-IT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IT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acc>
                        <m:r>
                          <a:rPr lang="en-US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fr-IT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fr-IT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IT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acc>
                        <m:r>
                          <a:rPr lang="en-US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fr-FR" sz="2133" i="1" kern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</a:pPr>
                <a:endParaRPr lang="fr-FR" sz="2133" kern="0" dirty="0">
                  <a:solidFill>
                    <a:schemeClr val="tx1"/>
                  </a:solidFill>
                </a:endParaRP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</a:pPr>
                <a:r>
                  <a:rPr lang="nl-NL" sz="2133" kern="0" dirty="0">
                    <a:solidFill>
                      <a:schemeClr val="tx1"/>
                    </a:solidFill>
                  </a:rPr>
                  <a:t>RSMD			</a:t>
                </a:r>
                <a14:m>
                  <m:oMath xmlns:m="http://schemas.openxmlformats.org/officeDocument/2006/math">
                    <m:r>
                      <a:rPr lang="en-GB" sz="213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𝑅𝑀𝑆𝐷</m:t>
                    </m:r>
                    <m:r>
                      <a:rPr lang="nl-NL" sz="213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sSup>
                          <m:sSupPr>
                            <m:ctrlPr>
                              <a:rPr lang="fr-FR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fr-FR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fr-FR" sz="213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213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13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GB" sz="213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nl-NL" sz="213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213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13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GB" sz="213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  <m:sup>
                            <m:r>
                              <a:rPr lang="nl-NL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fr-FR" sz="2133" kern="0" dirty="0">
                  <a:solidFill>
                    <a:schemeClr val="tx1"/>
                  </a:solidFill>
                </a:endParaRP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</a:pPr>
                <a:endParaRPr lang="en-GB" sz="2133" kern="0" dirty="0">
                  <a:solidFill>
                    <a:schemeClr val="tx1"/>
                  </a:solidFill>
                </a:endParaRPr>
              </a:p>
              <a:p>
                <a:pPr marL="380990" indent="-380990" defTabSz="1219170">
                  <a:buFont typeface="Arial" panose="020B0604020202020204" pitchFamily="34" charset="0"/>
                  <a:buChar char="•"/>
                </a:pPr>
                <a:r>
                  <a:rPr lang="en-GB" sz="2133" kern="0" dirty="0">
                    <a:solidFill>
                      <a:schemeClr val="tx1"/>
                    </a:solidFill>
                  </a:rPr>
                  <a:t>Pearson Correlation	</a:t>
                </a:r>
                <a14:m>
                  <m:oMath xmlns:m="http://schemas.openxmlformats.org/officeDocument/2006/math">
                    <m:r>
                      <a:rPr lang="en-GB" sz="213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13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fr-FR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r-FR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  <m:r>
                          <a:rPr lang="en-GB" sz="213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fr-FR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r-FR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nary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fr-FR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r-FR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fr-FR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fr-FR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fr-FR" sz="213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13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213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GB" sz="213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GB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13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fr-FR" sz="213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fr-FR" sz="2133" i="1" ker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133" i="1" ker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en-GB" sz="2133" i="1" ker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ad>
                          <m:radPr>
                            <m:degHide m:val="on"/>
                            <m:ctrlPr>
                              <a:rPr lang="fr-FR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fr-FR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fr-FR" sz="213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13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213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GB" sz="213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GB" sz="213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213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fr-FR" sz="213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fr-FR" sz="2133" i="1" ker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133" i="1" ker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en-GB" sz="2133" i="1" ker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GB" sz="213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fr-FR" sz="2133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6B2690E9-6BB2-0582-5BA3-E6A5533B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410" y="1440181"/>
                <a:ext cx="7888829" cy="4715971"/>
              </a:xfrm>
              <a:prstGeom prst="rect">
                <a:avLst/>
              </a:prstGeom>
              <a:blipFill>
                <a:blip r:embed="rId5"/>
                <a:stretch>
                  <a:fillRect l="-482" t="-7258" b="-86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2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1518</Words>
  <Application>Microsoft Macintosh PowerPoint</Application>
  <PresentationFormat>Grand écran</PresentationFormat>
  <Paragraphs>147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Noto Sans Symbols</vt:lpstr>
      <vt:lpstr>Verdana</vt:lpstr>
      <vt:lpstr>Wingdings</vt:lpstr>
      <vt:lpstr>ceos</vt:lpstr>
      <vt:lpstr>WGCV-52 BRIX-2 (definition, status and way forward)</vt:lpstr>
      <vt:lpstr>What is BRIX-2?</vt:lpstr>
      <vt:lpstr>The objectives of BRIX-2 are:</vt:lpstr>
      <vt:lpstr>What BRIX-2 is not!</vt:lpstr>
      <vt:lpstr>BRIX-2 has following challenges:</vt:lpstr>
      <vt:lpstr>Evaluation of Results &amp; Publication</vt:lpstr>
      <vt:lpstr>Approach and datasets</vt:lpstr>
      <vt:lpstr>Evaluation</vt:lpstr>
      <vt:lpstr>Evaluation metrics</vt:lpstr>
      <vt:lpstr>Steps and original schedule</vt:lpstr>
      <vt:lpstr>Original list of BRIX-2 participants</vt:lpstr>
      <vt:lpstr>BRIX-2: Status and outcome</vt:lpstr>
      <vt:lpstr>BRIX-1 summary</vt:lpstr>
      <vt:lpstr>BRIX-1 summary</vt:lpstr>
      <vt:lpstr>If you are interested in more information on…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WGCV-52 Presentation Template and Guidance</dc:title>
  <cp:lastModifiedBy>Clément Albinet</cp:lastModifiedBy>
  <cp:revision>4</cp:revision>
  <dcterms:modified xsi:type="dcterms:W3CDTF">2023-06-06T09:35:54Z</dcterms:modified>
</cp:coreProperties>
</file>