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g+lB10QpsVaahksjtUzbSwGRAH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8C24C5-9305-4822-B2B5-EF63808C62C5}">
  <a:tblStyle styleId="{CB8C24C5-9305-4822-B2B5-EF63808C62C5}"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59" name="Google Shape;159;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 name="Google Shape;8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2.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3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3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3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3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3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31"/>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3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3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3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3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2"/>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3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1" name="Shape 31"/>
        <p:cNvGrpSpPr/>
        <p:nvPr/>
      </p:nvGrpSpPr>
      <p:grpSpPr>
        <a:xfrm>
          <a:off x="0" y="0"/>
          <a:ext cx="0" cy="0"/>
          <a:chOff x="0" y="0"/>
          <a:chExt cx="0" cy="0"/>
        </a:xfrm>
      </p:grpSpPr>
      <p:sp>
        <p:nvSpPr>
          <p:cNvPr id="32" name="Google Shape;32;p33"/>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33"/>
          <p:cNvSpPr txBox="1"/>
          <p:nvPr>
            <p:ph idx="1" type="body"/>
          </p:nvPr>
        </p:nvSpPr>
        <p:spPr>
          <a:xfrm>
            <a:off x="248467" y="1219200"/>
            <a:ext cx="11841933" cy="5257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 name="Google Shape;34;p3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5" name="Google Shape;35;p3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6" name="Shape 36"/>
        <p:cNvGrpSpPr/>
        <p:nvPr/>
      </p:nvGrpSpPr>
      <p:grpSpPr>
        <a:xfrm>
          <a:off x="0" y="0"/>
          <a:ext cx="0" cy="0"/>
          <a:chOff x="0" y="0"/>
          <a:chExt cx="0" cy="0"/>
        </a:xfrm>
      </p:grpSpPr>
      <p:sp>
        <p:nvSpPr>
          <p:cNvPr id="37" name="Google Shape;37;p34"/>
          <p:cNvSpPr txBox="1"/>
          <p:nvPr>
            <p:ph type="ctrTitle"/>
          </p:nvPr>
        </p:nvSpPr>
        <p:spPr>
          <a:xfrm>
            <a:off x="914400" y="1905001"/>
            <a:ext cx="10363200" cy="14700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8" name="Google Shape;38;p3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39" name="Google Shape;39;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 name="Google Shape;40;p3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34"/>
          <p:cNvSpPr txBox="1"/>
          <p:nvPr>
            <p:ph idx="11" type="ftr"/>
          </p:nvPr>
        </p:nvSpPr>
        <p:spPr>
          <a:xfrm>
            <a:off x="1727200" y="6492876"/>
            <a:ext cx="924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2" name="Shape 42"/>
        <p:cNvGrpSpPr/>
        <p:nvPr/>
      </p:nvGrpSpPr>
      <p:grpSpPr>
        <a:xfrm>
          <a:off x="0" y="0"/>
          <a:ext cx="0" cy="0"/>
          <a:chOff x="0" y="0"/>
          <a:chExt cx="0" cy="0"/>
        </a:xfrm>
      </p:grpSpPr>
      <p:sp>
        <p:nvSpPr>
          <p:cNvPr id="43" name="Google Shape;43;p3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3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3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3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3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3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3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 name="Google Shape;50;p3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1" name="Google Shape;51;p3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3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3" name="Shape 53"/>
        <p:cNvGrpSpPr/>
        <p:nvPr/>
      </p:nvGrpSpPr>
      <p:grpSpPr>
        <a:xfrm>
          <a:off x="0" y="0"/>
          <a:ext cx="0" cy="0"/>
          <a:chOff x="0" y="0"/>
          <a:chExt cx="0" cy="0"/>
        </a:xfrm>
      </p:grpSpPr>
      <p:sp>
        <p:nvSpPr>
          <p:cNvPr id="54" name="Google Shape;54;p3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5" name="Google Shape;55;p3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6" name="Google Shape;56;p3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7" name="Google Shape;57;p3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8" name="Google Shape;58;p3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9" name="Google Shape;59;p3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3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2" name="Shape 62"/>
        <p:cNvGrpSpPr/>
        <p:nvPr/>
      </p:nvGrpSpPr>
      <p:grpSpPr>
        <a:xfrm>
          <a:off x="0" y="0"/>
          <a:ext cx="0" cy="0"/>
          <a:chOff x="0" y="0"/>
          <a:chExt cx="0" cy="0"/>
        </a:xfrm>
      </p:grpSpPr>
      <p:sp>
        <p:nvSpPr>
          <p:cNvPr id="63" name="Google Shape;63;p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4" name="Google Shape;64;p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5" name="Google Shape;65;p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6" name="Google Shape;66;p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8" name="Google Shape;68;p37"/>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9" name="Google Shape;69;p37"/>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70" name="Google Shape;70;p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1" name="Google Shape;71;p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WGCV-52, 5-9 June 2023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3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3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3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3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0.jpg"/><Relationship Id="rId4" Type="http://schemas.openxmlformats.org/officeDocument/2006/relationships/image" Target="../media/image29.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dx.doi.org/10.3390/rs10020352"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34.png"/><Relationship Id="rId10" Type="http://schemas.openxmlformats.org/officeDocument/2006/relationships/image" Target="../media/image49.png"/><Relationship Id="rId9"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5.jpg"/><Relationship Id="rId8"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jpg"/><Relationship Id="rId4" Type="http://schemas.openxmlformats.org/officeDocument/2006/relationships/image" Target="../media/image41.jpg"/><Relationship Id="rId5"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4.jpg"/><Relationship Id="rId4" Type="http://schemas.openxmlformats.org/officeDocument/2006/relationships/image" Target="../media/image52.png"/><Relationship Id="rId5"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4.jpg"/><Relationship Id="rId4" Type="http://schemas.openxmlformats.org/officeDocument/2006/relationships/image" Target="../media/image56.jpg"/><Relationship Id="rId5" Type="http://schemas.openxmlformats.org/officeDocument/2006/relationships/image" Target="../media/image48.jpg"/><Relationship Id="rId6" Type="http://schemas.openxmlformats.org/officeDocument/2006/relationships/image" Target="../media/image61.jpg"/><Relationship Id="rId7"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oi.org/10.1016/j.rse.2022.113412" TargetMode="External"/><Relationship Id="rId4" Type="http://schemas.openxmlformats.org/officeDocument/2006/relationships/hyperlink" Target="https://doi.org/10.1016/j.rse.2022.113412" TargetMode="External"/><Relationship Id="rId5" Type="http://schemas.openxmlformats.org/officeDocument/2006/relationships/hyperlink" Target="https://doi.org/10.1016/j.rse.2022.113412" TargetMode="External"/><Relationship Id="rId6" Type="http://schemas.openxmlformats.org/officeDocument/2006/relationships/hyperlink" Target="https://doi.org/10.1016/j.rse.2022.112990" TargetMode="External"/><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
          <p:cNvSpPr txBox="1"/>
          <p:nvPr>
            <p:ph type="title"/>
          </p:nvPr>
        </p:nvSpPr>
        <p:spPr>
          <a:xfrm>
            <a:off x="176047" y="175938"/>
            <a:ext cx="7338850"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US" sz="7500"/>
              <a:t>WGCV-52</a:t>
            </a:r>
            <a:br>
              <a:rPr lang="en-US" sz="7500"/>
            </a:br>
            <a:endParaRPr sz="7500"/>
          </a:p>
          <a:p>
            <a:pPr indent="0" lvl="0" marL="0" marR="0" rtl="0" algn="l">
              <a:lnSpc>
                <a:spcPct val="90000"/>
              </a:lnSpc>
              <a:spcBef>
                <a:spcPts val="0"/>
              </a:spcBef>
              <a:spcAft>
                <a:spcPts val="0"/>
              </a:spcAft>
              <a:buClr>
                <a:schemeClr val="lt1"/>
              </a:buClr>
              <a:buSzPts val="8000"/>
              <a:buFont typeface="Arial"/>
              <a:buNone/>
            </a:pPr>
            <a:r>
              <a:rPr lang="en-US" sz="5400"/>
              <a:t>ACIX/CMIX and Cloud Camera Network</a:t>
            </a:r>
            <a:endParaRPr sz="5400"/>
          </a:p>
        </p:txBody>
      </p:sp>
      <p:sp>
        <p:nvSpPr>
          <p:cNvPr id="78" name="Google Shape;78;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Eric Vermote, NASA/GSFC</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Agenda Item 2.3</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WGCV-52, ESA/ESRIN, Italy</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Arial"/>
                <a:ea typeface="Arial"/>
                <a:cs typeface="Arial"/>
                <a:sym typeface="Arial"/>
              </a:rPr>
              <a:t>5th - 9th June 2023</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0"/>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accent2"/>
                </a:solidFill>
              </a:rPr>
              <a:t>			</a:t>
            </a:r>
            <a:r>
              <a:rPr b="1" lang="en-US">
                <a:solidFill>
                  <a:srgbClr val="DAEAAC"/>
                </a:solidFill>
              </a:rPr>
              <a:t>CESBIO reference dataset</a:t>
            </a:r>
            <a:endParaRPr/>
          </a:p>
        </p:txBody>
      </p:sp>
      <p:sp>
        <p:nvSpPr>
          <p:cNvPr id="153" name="Google Shape;153;p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154" name="Google Shape;154;p10"/>
          <p:cNvPicPr preferRelativeResize="0"/>
          <p:nvPr/>
        </p:nvPicPr>
        <p:blipFill rotWithShape="1">
          <a:blip r:embed="rId3">
            <a:alphaModFix/>
          </a:blip>
          <a:srcRect b="0" l="0" r="0" t="7715"/>
          <a:stretch/>
        </p:blipFill>
        <p:spPr>
          <a:xfrm>
            <a:off x="0" y="1507524"/>
            <a:ext cx="12139914" cy="4359876"/>
          </a:xfrm>
          <a:prstGeom prst="rect">
            <a:avLst/>
          </a:prstGeom>
          <a:noFill/>
          <a:ln>
            <a:noFill/>
          </a:ln>
        </p:spPr>
      </p:pic>
      <p:sp>
        <p:nvSpPr>
          <p:cNvPr id="155" name="Google Shape;155;p10"/>
          <p:cNvSpPr txBox="1"/>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3200" u="none" cap="none" strike="noStrike">
                <a:solidFill>
                  <a:srgbClr val="DAEAAC"/>
                </a:solidFill>
                <a:latin typeface="Arial"/>
                <a:ea typeface="Arial"/>
                <a:cs typeface="Arial"/>
                <a:sym typeface="Arial"/>
              </a:rPr>
              <a:t>CMIX reference datasets</a:t>
            </a:r>
            <a:endParaRPr b="0" i="0" sz="3200" u="none" cap="none" strike="noStrike">
              <a:solidFill>
                <a:srgbClr val="DAEAAC"/>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162" name="Google Shape;162;p11"/>
          <p:cNvPicPr preferRelativeResize="0"/>
          <p:nvPr/>
        </p:nvPicPr>
        <p:blipFill rotWithShape="1">
          <a:blip r:embed="rId3">
            <a:alphaModFix/>
          </a:blip>
          <a:srcRect b="0" l="0" r="0" t="8021"/>
          <a:stretch/>
        </p:blipFill>
        <p:spPr>
          <a:xfrm>
            <a:off x="76199" y="1445740"/>
            <a:ext cx="12178453" cy="4345459"/>
          </a:xfrm>
          <a:prstGeom prst="rect">
            <a:avLst/>
          </a:prstGeom>
          <a:noFill/>
          <a:ln>
            <a:noFill/>
          </a:ln>
        </p:spPr>
      </p:pic>
      <p:sp>
        <p:nvSpPr>
          <p:cNvPr id="163" name="Google Shape;163;p11"/>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accent2"/>
                </a:solidFill>
              </a:rPr>
              <a:t>		</a:t>
            </a:r>
            <a:endParaRPr/>
          </a:p>
        </p:txBody>
      </p:sp>
      <p:sp>
        <p:nvSpPr>
          <p:cNvPr id="164" name="Google Shape;164;p11"/>
          <p:cNvSpPr txBox="1"/>
          <p:nvPr/>
        </p:nvSpPr>
        <p:spPr>
          <a:xfrm>
            <a:off x="2406869" y="126124"/>
            <a:ext cx="637866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accent2"/>
                </a:solidFill>
                <a:latin typeface="Arial"/>
                <a:ea typeface="Arial"/>
                <a:cs typeface="Arial"/>
                <a:sym typeface="Arial"/>
              </a:rPr>
              <a:t>GSFC reference dataset polygons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2"/>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t>				</a:t>
            </a:r>
            <a:endParaRPr>
              <a:solidFill>
                <a:schemeClr val="accent2"/>
              </a:solidFill>
            </a:endParaRPr>
          </a:p>
        </p:txBody>
      </p:sp>
      <p:sp>
        <p:nvSpPr>
          <p:cNvPr id="170" name="Google Shape;170;p1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171" name="Google Shape;171;p12"/>
          <p:cNvPicPr preferRelativeResize="0"/>
          <p:nvPr/>
        </p:nvPicPr>
        <p:blipFill rotWithShape="1">
          <a:blip r:embed="rId3">
            <a:alphaModFix/>
          </a:blip>
          <a:srcRect b="0" l="0" r="0" t="6746"/>
          <a:stretch/>
        </p:blipFill>
        <p:spPr>
          <a:xfrm>
            <a:off x="1981200" y="1334530"/>
            <a:ext cx="8245366" cy="4790206"/>
          </a:xfrm>
          <a:prstGeom prst="rect">
            <a:avLst/>
          </a:prstGeom>
          <a:noFill/>
          <a:ln>
            <a:noFill/>
          </a:ln>
        </p:spPr>
      </p:pic>
      <p:sp>
        <p:nvSpPr>
          <p:cNvPr id="172" name="Google Shape;172;p12"/>
          <p:cNvSpPr txBox="1"/>
          <p:nvPr/>
        </p:nvSpPr>
        <p:spPr>
          <a:xfrm>
            <a:off x="3352800" y="148489"/>
            <a:ext cx="47163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accent2"/>
                </a:solidFill>
                <a:latin typeface="Arial"/>
                <a:ea typeface="Arial"/>
                <a:cs typeface="Arial"/>
                <a:sym typeface="Arial"/>
              </a:rPr>
              <a:t>Pixbox reference dataset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8" name="Google Shape;178;p13"/>
          <p:cNvSpPr txBox="1"/>
          <p:nvPr>
            <p:ph type="title"/>
          </p:nvPr>
        </p:nvSpPr>
        <p:spPr>
          <a:xfrm>
            <a:off x="176050" y="212510"/>
            <a:ext cx="9387000" cy="7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US">
                <a:solidFill>
                  <a:schemeClr val="accent2"/>
                </a:solidFill>
              </a:rPr>
              <a:t>CMIX : Landsat 8 results</a:t>
            </a:r>
            <a:endParaRPr sz="1400">
              <a:solidFill>
                <a:schemeClr val="accent2"/>
              </a:solidFill>
            </a:endParaRPr>
          </a:p>
          <a:p>
            <a:pPr indent="0" lvl="0" marL="0" rtl="0" algn="l">
              <a:lnSpc>
                <a:spcPct val="90000"/>
              </a:lnSpc>
              <a:spcBef>
                <a:spcPts val="0"/>
              </a:spcBef>
              <a:spcAft>
                <a:spcPts val="0"/>
              </a:spcAft>
              <a:buSzPts val="4400"/>
              <a:buNone/>
            </a:pPr>
            <a:r>
              <a:t/>
            </a:r>
            <a:endParaRPr/>
          </a:p>
        </p:txBody>
      </p:sp>
      <p:pic>
        <p:nvPicPr>
          <p:cNvPr descr="Chart&#10;&#10;Description automatically generated" id="179" name="Google Shape;179;p13"/>
          <p:cNvPicPr preferRelativeResize="0"/>
          <p:nvPr/>
        </p:nvPicPr>
        <p:blipFill rotWithShape="1">
          <a:blip r:embed="rId3">
            <a:alphaModFix/>
          </a:blip>
          <a:srcRect b="0" l="0" r="0" t="0"/>
          <a:stretch/>
        </p:blipFill>
        <p:spPr>
          <a:xfrm>
            <a:off x="1348947" y="1215436"/>
            <a:ext cx="7337854" cy="50502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4"/>
          <p:cNvSpPr txBox="1"/>
          <p:nvPr>
            <p:ph idx="1" type="body"/>
          </p:nvPr>
        </p:nvSpPr>
        <p:spPr>
          <a:xfrm>
            <a:off x="348300" y="1097564"/>
            <a:ext cx="11495400" cy="4662871"/>
          </a:xfrm>
          <a:prstGeom prst="rect">
            <a:avLst/>
          </a:prstGeom>
          <a:noFill/>
          <a:ln>
            <a:noFill/>
          </a:ln>
        </p:spPr>
        <p:txBody>
          <a:bodyPr anchorCtr="0" anchor="t" bIns="45700" lIns="91425" spcFirstLastPara="1" rIns="91425" wrap="square" tIns="45700">
            <a:noAutofit/>
          </a:bodyPr>
          <a:lstStyle/>
          <a:p>
            <a:pPr indent="-381000" lvl="1" marL="914400" rtl="0" algn="l">
              <a:lnSpc>
                <a:spcPct val="90000"/>
              </a:lnSpc>
              <a:spcBef>
                <a:spcPts val="0"/>
              </a:spcBef>
              <a:spcAft>
                <a:spcPts val="0"/>
              </a:spcAft>
              <a:buSzPts val="2400"/>
              <a:buChar char="▪"/>
            </a:pPr>
            <a:r>
              <a:rPr lang="en-US" sz="2000"/>
              <a:t>Performance varied depending on the reference data</a:t>
            </a:r>
            <a:endParaRPr/>
          </a:p>
          <a:p>
            <a:pPr indent="-381000" lvl="1" marL="914400" rtl="0" algn="l">
              <a:lnSpc>
                <a:spcPct val="90000"/>
              </a:lnSpc>
              <a:spcBef>
                <a:spcPts val="2400"/>
              </a:spcBef>
              <a:spcAft>
                <a:spcPts val="0"/>
              </a:spcAft>
              <a:buSzPts val="2400"/>
              <a:buChar char="▪"/>
            </a:pPr>
            <a:r>
              <a:rPr lang="en-US" sz="2000"/>
              <a:t>Average OA for Sentinel-2: 80% to 89%</a:t>
            </a:r>
            <a:endParaRPr/>
          </a:p>
          <a:p>
            <a:pPr indent="-381000" lvl="1" marL="914400" rtl="0" algn="l">
              <a:lnSpc>
                <a:spcPct val="90000"/>
              </a:lnSpc>
              <a:spcBef>
                <a:spcPts val="2400"/>
              </a:spcBef>
              <a:spcAft>
                <a:spcPts val="0"/>
              </a:spcAft>
              <a:buSzPts val="2400"/>
              <a:buChar char="▪"/>
            </a:pPr>
            <a:r>
              <a:rPr lang="en-US" sz="2000"/>
              <a:t>Average OA for Landsat 8: 80% to 98%</a:t>
            </a:r>
            <a:endParaRPr/>
          </a:p>
          <a:p>
            <a:pPr indent="-381000" lvl="1" marL="914400" rtl="0" algn="l">
              <a:lnSpc>
                <a:spcPct val="90000"/>
              </a:lnSpc>
              <a:spcBef>
                <a:spcPts val="2400"/>
              </a:spcBef>
              <a:spcAft>
                <a:spcPts val="0"/>
              </a:spcAft>
              <a:buSzPts val="2400"/>
              <a:buChar char="▪"/>
            </a:pPr>
            <a:r>
              <a:rPr lang="en-US" sz="2000"/>
              <a:t>Performance improved when thin/semi-transparent clouds not considered</a:t>
            </a:r>
            <a:endParaRPr/>
          </a:p>
          <a:p>
            <a:pPr indent="0" lvl="0" marL="50800" rtl="0" algn="just">
              <a:lnSpc>
                <a:spcPct val="90000"/>
              </a:lnSpc>
              <a:spcBef>
                <a:spcPts val="3400"/>
              </a:spcBef>
              <a:spcAft>
                <a:spcPts val="0"/>
              </a:spcAft>
              <a:buSzPts val="2800"/>
              <a:buNone/>
            </a:pPr>
            <a:r>
              <a:rPr i="1" lang="en-US" sz="2400"/>
              <a:t>“further activities include provision of a </a:t>
            </a:r>
            <a:r>
              <a:rPr b="1" i="1" lang="en-US" sz="2400"/>
              <a:t>quantitative definition for clouds </a:t>
            </a:r>
            <a:r>
              <a:rPr i="1" lang="en-US" sz="2400"/>
              <a:t>(targeting moderate spatial resolution imagery by Landsat 8 and Sentinel-2), </a:t>
            </a:r>
            <a:r>
              <a:rPr b="1" i="1" lang="en-US" sz="2400"/>
              <a:t>generation of new reference datasets</a:t>
            </a:r>
            <a:r>
              <a:rPr i="1" lang="en-US" sz="2400"/>
              <a:t>, and expansion of the analysis framework (for example, multi-temporal analysis and </a:t>
            </a:r>
            <a:r>
              <a:rPr b="1" i="1" lang="en-US" sz="2400"/>
              <a:t>application-driven validation</a:t>
            </a:r>
            <a:r>
              <a:rPr i="1" lang="en-US" sz="2400"/>
              <a:t>). Such intercomparison studies will hopefully help the community to improve the algorithms and move towards standardization of cloud masking. Given the importance of cloud masking in optical imagery we encourage CEOS to continue the CMIX activities.”</a:t>
            </a:r>
            <a:endParaRPr/>
          </a:p>
        </p:txBody>
      </p:sp>
      <p:sp>
        <p:nvSpPr>
          <p:cNvPr id="185" name="Google Shape;185;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CMIX outcomes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A picture containing building, circle, porthole, fisheye lens&#10;&#10;Description automatically generated" id="190" name="Google Shape;190;p15"/>
          <p:cNvPicPr preferRelativeResize="0"/>
          <p:nvPr/>
        </p:nvPicPr>
        <p:blipFill rotWithShape="1">
          <a:blip r:embed="rId3">
            <a:alphaModFix/>
          </a:blip>
          <a:srcRect b="16580" l="1339" r="-205" t="9268"/>
          <a:stretch/>
        </p:blipFill>
        <p:spPr>
          <a:xfrm>
            <a:off x="-181513" y="163319"/>
            <a:ext cx="12192000" cy="6858000"/>
          </a:xfrm>
          <a:prstGeom prst="rect">
            <a:avLst/>
          </a:prstGeom>
          <a:noFill/>
          <a:ln>
            <a:noFill/>
          </a:ln>
        </p:spPr>
      </p:pic>
      <p:sp>
        <p:nvSpPr>
          <p:cNvPr id="191" name="Google Shape;191;p15"/>
          <p:cNvSpPr txBox="1"/>
          <p:nvPr>
            <p:ph type="ctrTitle"/>
          </p:nvPr>
        </p:nvSpPr>
        <p:spPr>
          <a:xfrm>
            <a:off x="-181513" y="1539038"/>
            <a:ext cx="12234434" cy="190499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br>
              <a:rPr b="1" lang="en-US" sz="4000">
                <a:solidFill>
                  <a:schemeClr val="lt1"/>
                </a:solidFill>
              </a:rPr>
            </a:br>
            <a:br>
              <a:rPr b="1" lang="en-US" sz="4000">
                <a:solidFill>
                  <a:schemeClr val="lt1"/>
                </a:solidFill>
              </a:rPr>
            </a:br>
            <a:r>
              <a:rPr b="1" lang="en-US" sz="4000">
                <a:solidFill>
                  <a:schemeClr val="lt1"/>
                </a:solidFill>
              </a:rPr>
              <a:t>SKYCAM</a:t>
            </a:r>
            <a:br>
              <a:rPr b="1" lang="en-US" sz="4000">
                <a:solidFill>
                  <a:schemeClr val="lt1"/>
                </a:solidFill>
              </a:rPr>
            </a:br>
            <a:br>
              <a:rPr b="1" lang="en-US" sz="4000">
                <a:solidFill>
                  <a:schemeClr val="lt1"/>
                </a:solidFill>
              </a:rPr>
            </a:br>
            <a:r>
              <a:rPr b="1" lang="en-US" sz="4000">
                <a:solidFill>
                  <a:schemeClr val="lt1"/>
                </a:solidFill>
              </a:rPr>
              <a:t>Camera network for cloud characterization</a:t>
            </a:r>
            <a:endParaRPr/>
          </a:p>
        </p:txBody>
      </p:sp>
      <p:pic>
        <p:nvPicPr>
          <p:cNvPr descr="Image result for nasa high res logo" id="192" name="Google Shape;192;p15"/>
          <p:cNvPicPr preferRelativeResize="0"/>
          <p:nvPr/>
        </p:nvPicPr>
        <p:blipFill rotWithShape="1">
          <a:blip r:embed="rId4">
            <a:alphaModFix/>
          </a:blip>
          <a:srcRect b="0" l="0" r="0" t="0"/>
          <a:stretch/>
        </p:blipFill>
        <p:spPr>
          <a:xfrm>
            <a:off x="-29735" y="-20044"/>
            <a:ext cx="1092050" cy="914400"/>
          </a:xfrm>
          <a:prstGeom prst="rect">
            <a:avLst/>
          </a:prstGeom>
          <a:noFill/>
          <a:ln>
            <a:noFill/>
          </a:ln>
        </p:spPr>
      </p:pic>
      <p:sp>
        <p:nvSpPr>
          <p:cNvPr id="193" name="Google Shape;193;p15"/>
          <p:cNvSpPr/>
          <p:nvPr/>
        </p:nvSpPr>
        <p:spPr>
          <a:xfrm>
            <a:off x="11175085" y="0"/>
            <a:ext cx="990600" cy="98559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symbol, circle, logo, emblem&#10;&#10;Description automatically generated" id="194" name="Google Shape;194;p15"/>
          <p:cNvPicPr preferRelativeResize="0"/>
          <p:nvPr/>
        </p:nvPicPr>
        <p:blipFill rotWithShape="1">
          <a:blip r:embed="rId5">
            <a:alphaModFix/>
          </a:blip>
          <a:srcRect b="0" l="0" r="0" t="0"/>
          <a:stretch/>
        </p:blipFill>
        <p:spPr>
          <a:xfrm>
            <a:off x="11175085" y="-5007"/>
            <a:ext cx="990600" cy="990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6"/>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t/>
            </a:r>
            <a:endParaRPr>
              <a:solidFill>
                <a:schemeClr val="lt1"/>
              </a:solidFill>
            </a:endParaRPr>
          </a:p>
        </p:txBody>
      </p:sp>
      <p:sp>
        <p:nvSpPr>
          <p:cNvPr id="200" name="Google Shape;200;p16"/>
          <p:cNvSpPr txBox="1"/>
          <p:nvPr>
            <p:ph idx="1" type="body"/>
          </p:nvPr>
        </p:nvSpPr>
        <p:spPr>
          <a:xfrm>
            <a:off x="248467" y="1219200"/>
            <a:ext cx="6404816" cy="2667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2000"/>
              <a:t>Ground-based sky camera network</a:t>
            </a:r>
            <a:endParaRPr/>
          </a:p>
          <a:p>
            <a:pPr indent="0" lvl="1" marL="0" rtl="0" algn="l">
              <a:lnSpc>
                <a:spcPct val="100000"/>
              </a:lnSpc>
              <a:spcBef>
                <a:spcPts val="0"/>
              </a:spcBef>
              <a:spcAft>
                <a:spcPts val="0"/>
              </a:spcAft>
              <a:buNone/>
            </a:pPr>
            <a:r>
              <a:rPr lang="en-US"/>
              <a:t>For objective validation of satellite-derived cloud masks.</a:t>
            </a:r>
            <a:endParaRPr/>
          </a:p>
          <a:p>
            <a:pPr indent="0" lvl="1" marL="0" rtl="0" algn="l">
              <a:lnSpc>
                <a:spcPct val="100000"/>
              </a:lnSpc>
              <a:spcBef>
                <a:spcPts val="0"/>
              </a:spcBef>
              <a:spcAft>
                <a:spcPts val="0"/>
              </a:spcAft>
              <a:buNone/>
            </a:pPr>
            <a:r>
              <a:rPr lang="en-US"/>
              <a:t>Proof of concept: manual iPhone with fisheye lens over NASA GSFC.</a:t>
            </a:r>
            <a:endParaRPr/>
          </a:p>
          <a:p>
            <a:pPr indent="0" lvl="1" marL="0" rtl="0" algn="l">
              <a:lnSpc>
                <a:spcPct val="100000"/>
              </a:lnSpc>
              <a:spcBef>
                <a:spcPts val="0"/>
              </a:spcBef>
              <a:spcAft>
                <a:spcPts val="0"/>
              </a:spcAft>
              <a:buNone/>
            </a:pPr>
            <a:r>
              <a:rPr lang="en-US"/>
              <a:t>Next step: automatic system, enabling replication over multiple sites: SKYCAM Project.</a:t>
            </a:r>
            <a:endParaRPr/>
          </a:p>
        </p:txBody>
      </p:sp>
      <p:sp>
        <p:nvSpPr>
          <p:cNvPr id="201" name="Google Shape;201;p1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02" name="Google Shape;202;p16"/>
          <p:cNvPicPr preferRelativeResize="0"/>
          <p:nvPr/>
        </p:nvPicPr>
        <p:blipFill rotWithShape="1">
          <a:blip r:embed="rId3">
            <a:alphaModFix/>
          </a:blip>
          <a:srcRect b="0" l="0" r="0" t="0"/>
          <a:stretch/>
        </p:blipFill>
        <p:spPr>
          <a:xfrm>
            <a:off x="6800151" y="1015614"/>
            <a:ext cx="5277427" cy="2453769"/>
          </a:xfrm>
          <a:prstGeom prst="rect">
            <a:avLst/>
          </a:prstGeom>
          <a:noFill/>
          <a:ln>
            <a:noFill/>
          </a:ln>
        </p:spPr>
      </p:pic>
      <p:pic>
        <p:nvPicPr>
          <p:cNvPr id="203" name="Google Shape;203;p16"/>
          <p:cNvPicPr preferRelativeResize="0"/>
          <p:nvPr/>
        </p:nvPicPr>
        <p:blipFill rotWithShape="1">
          <a:blip r:embed="rId4">
            <a:alphaModFix/>
          </a:blip>
          <a:srcRect b="0" l="0" r="0" t="0"/>
          <a:stretch/>
        </p:blipFill>
        <p:spPr>
          <a:xfrm>
            <a:off x="100860" y="4559897"/>
            <a:ext cx="6685730" cy="2145703"/>
          </a:xfrm>
          <a:prstGeom prst="rect">
            <a:avLst/>
          </a:prstGeom>
          <a:noFill/>
          <a:ln>
            <a:noFill/>
          </a:ln>
        </p:spPr>
      </p:pic>
      <p:pic>
        <p:nvPicPr>
          <p:cNvPr descr="A picture containing diagram&#10;&#10;Description automatically generated" id="204" name="Google Shape;204;p16"/>
          <p:cNvPicPr preferRelativeResize="0"/>
          <p:nvPr/>
        </p:nvPicPr>
        <p:blipFill rotWithShape="1">
          <a:blip r:embed="rId5">
            <a:alphaModFix/>
          </a:blip>
          <a:srcRect b="0" l="0" r="0" t="0"/>
          <a:stretch/>
        </p:blipFill>
        <p:spPr>
          <a:xfrm>
            <a:off x="6934199" y="3498723"/>
            <a:ext cx="5009333" cy="3339555"/>
          </a:xfrm>
          <a:prstGeom prst="rect">
            <a:avLst/>
          </a:prstGeom>
          <a:noFill/>
          <a:ln>
            <a:noFill/>
          </a:ln>
        </p:spPr>
      </p:pic>
      <p:sp>
        <p:nvSpPr>
          <p:cNvPr id="205" name="Google Shape;205;p16"/>
          <p:cNvSpPr txBox="1"/>
          <p:nvPr/>
        </p:nvSpPr>
        <p:spPr>
          <a:xfrm>
            <a:off x="2469931" y="346841"/>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 name="Google Shape;206;p16"/>
          <p:cNvSpPr txBox="1"/>
          <p:nvPr/>
        </p:nvSpPr>
        <p:spPr>
          <a:xfrm>
            <a:off x="3450875" y="152400"/>
            <a:ext cx="506260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Cloud validation: SKYCAM</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7"/>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12" name="Google Shape;212;p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descr="A white rectangular object on a wooden surface&#10;&#10;Description automatically generated with low confidence" id="213" name="Google Shape;213;p17"/>
          <p:cNvPicPr preferRelativeResize="0"/>
          <p:nvPr/>
        </p:nvPicPr>
        <p:blipFill rotWithShape="1">
          <a:blip r:embed="rId3">
            <a:alphaModFix/>
          </a:blip>
          <a:srcRect b="0" l="0" r="0" t="0"/>
          <a:stretch/>
        </p:blipFill>
        <p:spPr>
          <a:xfrm>
            <a:off x="1528771" y="1420906"/>
            <a:ext cx="3047999" cy="5045076"/>
          </a:xfrm>
          <a:prstGeom prst="rect">
            <a:avLst/>
          </a:prstGeom>
          <a:noFill/>
          <a:ln>
            <a:noFill/>
          </a:ln>
        </p:spPr>
      </p:pic>
      <p:pic>
        <p:nvPicPr>
          <p:cNvPr descr="A picture containing indoor, floor, empty&#10;&#10;Description automatically generated" id="214" name="Google Shape;214;p17"/>
          <p:cNvPicPr preferRelativeResize="0"/>
          <p:nvPr/>
        </p:nvPicPr>
        <p:blipFill rotWithShape="1">
          <a:blip r:embed="rId4">
            <a:alphaModFix/>
          </a:blip>
          <a:srcRect b="0" l="0" r="0" t="0"/>
          <a:stretch/>
        </p:blipFill>
        <p:spPr>
          <a:xfrm>
            <a:off x="4876800" y="4649604"/>
            <a:ext cx="4889352" cy="1816045"/>
          </a:xfrm>
          <a:prstGeom prst="rect">
            <a:avLst/>
          </a:prstGeom>
          <a:noFill/>
          <a:ln>
            <a:noFill/>
          </a:ln>
        </p:spPr>
      </p:pic>
      <p:cxnSp>
        <p:nvCxnSpPr>
          <p:cNvPr id="215" name="Google Shape;215;p17"/>
          <p:cNvCxnSpPr/>
          <p:nvPr/>
        </p:nvCxnSpPr>
        <p:spPr>
          <a:xfrm>
            <a:off x="1300171" y="1587650"/>
            <a:ext cx="0" cy="4191000"/>
          </a:xfrm>
          <a:prstGeom prst="straightConnector1">
            <a:avLst/>
          </a:prstGeom>
          <a:noFill/>
          <a:ln cap="flat" cmpd="sng" w="38100">
            <a:solidFill>
              <a:schemeClr val="dk1"/>
            </a:solidFill>
            <a:prstDash val="solid"/>
            <a:round/>
            <a:headEnd len="sm" w="sm" type="none"/>
            <a:tailEnd len="sm" w="sm" type="none"/>
          </a:ln>
        </p:spPr>
      </p:cxnSp>
      <p:cxnSp>
        <p:nvCxnSpPr>
          <p:cNvPr id="216" name="Google Shape;216;p17"/>
          <p:cNvCxnSpPr/>
          <p:nvPr/>
        </p:nvCxnSpPr>
        <p:spPr>
          <a:xfrm>
            <a:off x="1681171" y="1282850"/>
            <a:ext cx="2438400" cy="0"/>
          </a:xfrm>
          <a:prstGeom prst="straightConnector1">
            <a:avLst/>
          </a:prstGeom>
          <a:noFill/>
          <a:ln cap="flat" cmpd="sng" w="38100">
            <a:solidFill>
              <a:schemeClr val="dk1"/>
            </a:solidFill>
            <a:prstDash val="solid"/>
            <a:round/>
            <a:headEnd len="sm" w="sm" type="none"/>
            <a:tailEnd len="sm" w="sm" type="none"/>
          </a:ln>
        </p:spPr>
      </p:cxnSp>
      <p:sp>
        <p:nvSpPr>
          <p:cNvPr id="217" name="Google Shape;217;p17"/>
          <p:cNvSpPr txBox="1"/>
          <p:nvPr/>
        </p:nvSpPr>
        <p:spPr>
          <a:xfrm>
            <a:off x="2519371" y="991143"/>
            <a:ext cx="762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12 cm</a:t>
            </a:r>
            <a:endParaRPr/>
          </a:p>
        </p:txBody>
      </p:sp>
      <p:sp>
        <p:nvSpPr>
          <p:cNvPr id="218" name="Google Shape;218;p17"/>
          <p:cNvSpPr txBox="1"/>
          <p:nvPr/>
        </p:nvSpPr>
        <p:spPr>
          <a:xfrm>
            <a:off x="588970" y="3231784"/>
            <a:ext cx="762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20 cm</a:t>
            </a:r>
            <a:endParaRPr/>
          </a:p>
        </p:txBody>
      </p:sp>
      <p:cxnSp>
        <p:nvCxnSpPr>
          <p:cNvPr id="219" name="Google Shape;219;p17"/>
          <p:cNvCxnSpPr/>
          <p:nvPr/>
        </p:nvCxnSpPr>
        <p:spPr>
          <a:xfrm>
            <a:off x="9949596" y="4780308"/>
            <a:ext cx="0" cy="1563624"/>
          </a:xfrm>
          <a:prstGeom prst="straightConnector1">
            <a:avLst/>
          </a:prstGeom>
          <a:noFill/>
          <a:ln cap="flat" cmpd="sng" w="38100">
            <a:solidFill>
              <a:schemeClr val="dk1"/>
            </a:solidFill>
            <a:prstDash val="solid"/>
            <a:round/>
            <a:headEnd len="sm" w="sm" type="none"/>
            <a:tailEnd len="sm" w="sm" type="none"/>
          </a:ln>
        </p:spPr>
      </p:cxnSp>
      <p:sp>
        <p:nvSpPr>
          <p:cNvPr id="220" name="Google Shape;220;p17"/>
          <p:cNvSpPr txBox="1"/>
          <p:nvPr/>
        </p:nvSpPr>
        <p:spPr>
          <a:xfrm>
            <a:off x="9956467" y="5377454"/>
            <a:ext cx="8313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7.5 cm</a:t>
            </a:r>
            <a:endParaRPr/>
          </a:p>
        </p:txBody>
      </p:sp>
      <p:sp>
        <p:nvSpPr>
          <p:cNvPr id="221" name="Google Shape;221;p17"/>
          <p:cNvSpPr txBox="1"/>
          <p:nvPr>
            <p:ph idx="1" type="body"/>
          </p:nvPr>
        </p:nvSpPr>
        <p:spPr>
          <a:xfrm>
            <a:off x="4576770" y="1360475"/>
            <a:ext cx="6414871" cy="432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2800"/>
              <a:t>Self-contained system:</a:t>
            </a:r>
            <a:endParaRPr/>
          </a:p>
          <a:p>
            <a:pPr indent="0" lvl="1" marL="0" rtl="0" algn="l">
              <a:lnSpc>
                <a:spcPct val="100000"/>
              </a:lnSpc>
              <a:spcBef>
                <a:spcPts val="0"/>
              </a:spcBef>
              <a:spcAft>
                <a:spcPts val="0"/>
              </a:spcAft>
              <a:buNone/>
            </a:pPr>
            <a:r>
              <a:rPr lang="en-US" sz="2400"/>
              <a:t>RGB camera</a:t>
            </a:r>
            <a:endParaRPr/>
          </a:p>
          <a:p>
            <a:pPr indent="0" lvl="1" marL="0" rtl="0" algn="l">
              <a:lnSpc>
                <a:spcPct val="100000"/>
              </a:lnSpc>
              <a:spcBef>
                <a:spcPts val="0"/>
              </a:spcBef>
              <a:spcAft>
                <a:spcPts val="0"/>
              </a:spcAft>
              <a:buNone/>
            </a:pPr>
            <a:r>
              <a:rPr lang="en-US" sz="2400"/>
              <a:t>~180-degree lens</a:t>
            </a:r>
            <a:endParaRPr/>
          </a:p>
          <a:p>
            <a:pPr indent="0" lvl="1" marL="0" rtl="0" algn="l">
              <a:lnSpc>
                <a:spcPct val="100000"/>
              </a:lnSpc>
              <a:spcBef>
                <a:spcPts val="0"/>
              </a:spcBef>
              <a:spcAft>
                <a:spcPts val="0"/>
              </a:spcAft>
              <a:buNone/>
            </a:pPr>
            <a:r>
              <a:rPr lang="en-US" sz="2400"/>
              <a:t>Single board computer (Raspberry-Pi)</a:t>
            </a:r>
            <a:endParaRPr/>
          </a:p>
          <a:p>
            <a:pPr indent="0" lvl="1" marL="0" rtl="0" algn="l">
              <a:lnSpc>
                <a:spcPct val="100000"/>
              </a:lnSpc>
              <a:spcBef>
                <a:spcPts val="0"/>
              </a:spcBef>
              <a:spcAft>
                <a:spcPts val="0"/>
              </a:spcAft>
              <a:buNone/>
            </a:pPr>
            <a:r>
              <a:rPr lang="en-US" sz="2400"/>
              <a:t>Power delivery (POE/Alternatives)</a:t>
            </a:r>
            <a:endParaRPr/>
          </a:p>
          <a:p>
            <a:pPr indent="0" lvl="1" marL="0" rtl="0" algn="l">
              <a:lnSpc>
                <a:spcPct val="100000"/>
              </a:lnSpc>
              <a:spcBef>
                <a:spcPts val="0"/>
              </a:spcBef>
              <a:spcAft>
                <a:spcPts val="0"/>
              </a:spcAft>
              <a:buNone/>
            </a:pPr>
            <a:r>
              <a:rPr lang="en-US" sz="2400"/>
              <a:t>Weatherproof* enclosure (IP66/IP67)</a:t>
            </a:r>
            <a:endParaRPr/>
          </a:p>
          <a:p>
            <a:pPr indent="0" lvl="1" marL="0" rtl="0" algn="l">
              <a:lnSpc>
                <a:spcPct val="100000"/>
              </a:lnSpc>
              <a:spcBef>
                <a:spcPts val="0"/>
              </a:spcBef>
              <a:spcAft>
                <a:spcPts val="0"/>
              </a:spcAft>
              <a:buNone/>
            </a:pPr>
            <a:r>
              <a:rPr lang="en-US" sz="2400"/>
              <a:t>Weight ~750g per unit.</a:t>
            </a:r>
            <a:endParaRPr/>
          </a:p>
        </p:txBody>
      </p:sp>
      <p:sp>
        <p:nvSpPr>
          <p:cNvPr id="222" name="Google Shape;222;p17"/>
          <p:cNvSpPr txBox="1"/>
          <p:nvPr/>
        </p:nvSpPr>
        <p:spPr>
          <a:xfrm>
            <a:off x="3720662" y="205405"/>
            <a:ext cx="340029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System</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8"/>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28" name="Google Shape;228;p1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		</a:t>
            </a:r>
            <a:endParaRPr/>
          </a:p>
        </p:txBody>
      </p:sp>
      <p:pic>
        <p:nvPicPr>
          <p:cNvPr descr="A picture containing text, diagram, plot, line&#10;&#10;Description automatically generated" id="229" name="Google Shape;229;p18"/>
          <p:cNvPicPr preferRelativeResize="0"/>
          <p:nvPr/>
        </p:nvPicPr>
        <p:blipFill rotWithShape="1">
          <a:blip r:embed="rId3">
            <a:alphaModFix/>
          </a:blip>
          <a:srcRect b="0" l="0" r="0" t="5348"/>
          <a:stretch/>
        </p:blipFill>
        <p:spPr>
          <a:xfrm>
            <a:off x="469900" y="1727200"/>
            <a:ext cx="6197600" cy="4364038"/>
          </a:xfrm>
          <a:prstGeom prst="rect">
            <a:avLst/>
          </a:prstGeom>
          <a:noFill/>
          <a:ln>
            <a:noFill/>
          </a:ln>
        </p:spPr>
      </p:pic>
      <p:pic>
        <p:nvPicPr>
          <p:cNvPr descr="A picture containing text, screenshot, line, plot&#10;&#10;Description automatically generated" id="230" name="Google Shape;230;p18"/>
          <p:cNvPicPr preferRelativeResize="0"/>
          <p:nvPr/>
        </p:nvPicPr>
        <p:blipFill rotWithShape="1">
          <a:blip r:embed="rId4">
            <a:alphaModFix/>
          </a:blip>
          <a:srcRect b="0" l="0" r="0" t="4733"/>
          <a:stretch/>
        </p:blipFill>
        <p:spPr>
          <a:xfrm>
            <a:off x="6642100" y="1757362"/>
            <a:ext cx="4953000" cy="4186238"/>
          </a:xfrm>
          <a:prstGeom prst="rect">
            <a:avLst/>
          </a:prstGeom>
          <a:noFill/>
          <a:ln>
            <a:noFill/>
          </a:ln>
        </p:spPr>
      </p:pic>
      <p:sp>
        <p:nvSpPr>
          <p:cNvPr id="231" name="Google Shape;231;p18"/>
          <p:cNvSpPr txBox="1"/>
          <p:nvPr/>
        </p:nvSpPr>
        <p:spPr>
          <a:xfrm>
            <a:off x="1905000" y="1357868"/>
            <a:ext cx="3638551" cy="369332"/>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 Relative Spectral Response</a:t>
            </a:r>
            <a:r>
              <a:rPr b="0" baseline="30000" i="0" lang="en-US" sz="1400" u="none" cap="none" strike="noStrike">
                <a:solidFill>
                  <a:srgbClr val="000000"/>
                </a:solidFill>
                <a:latin typeface="Arial"/>
                <a:ea typeface="Arial"/>
                <a:cs typeface="Arial"/>
                <a:sym typeface="Arial"/>
              </a:rPr>
              <a:t>1</a:t>
            </a:r>
            <a:endParaRPr b="0" baseline="30000" i="0" sz="1800" u="none" cap="none" strike="noStrike">
              <a:solidFill>
                <a:srgbClr val="000000"/>
              </a:solidFill>
              <a:latin typeface="Arial"/>
              <a:ea typeface="Arial"/>
              <a:cs typeface="Arial"/>
              <a:sym typeface="Arial"/>
            </a:endParaRPr>
          </a:p>
        </p:txBody>
      </p:sp>
      <p:sp>
        <p:nvSpPr>
          <p:cNvPr id="232" name="Google Shape;232;p18"/>
          <p:cNvSpPr txBox="1"/>
          <p:nvPr/>
        </p:nvSpPr>
        <p:spPr>
          <a:xfrm>
            <a:off x="7426324" y="1195386"/>
            <a:ext cx="3638551"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Sun Zenith Angle</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 estimation vs NREL SPA</a:t>
            </a:r>
            <a:r>
              <a:rPr b="0" baseline="30000" i="0" lang="en-US" sz="1400" u="none" cap="none" strike="noStrike">
                <a:solidFill>
                  <a:srgbClr val="000000"/>
                </a:solidFill>
                <a:latin typeface="Arial"/>
                <a:ea typeface="Arial"/>
                <a:cs typeface="Arial"/>
                <a:sym typeface="Arial"/>
              </a:rPr>
              <a:t>2</a:t>
            </a:r>
            <a:endParaRPr b="0" baseline="30000" i="0" sz="1800" u="none" cap="none" strike="noStrike">
              <a:solidFill>
                <a:srgbClr val="000000"/>
              </a:solidFill>
              <a:latin typeface="Arial"/>
              <a:ea typeface="Arial"/>
              <a:cs typeface="Arial"/>
              <a:sym typeface="Arial"/>
            </a:endParaRPr>
          </a:p>
        </p:txBody>
      </p:sp>
      <p:sp>
        <p:nvSpPr>
          <p:cNvPr id="233" name="Google Shape;233;p18"/>
          <p:cNvSpPr txBox="1"/>
          <p:nvPr/>
        </p:nvSpPr>
        <p:spPr>
          <a:xfrm>
            <a:off x="6699249" y="5990177"/>
            <a:ext cx="5092700" cy="307777"/>
          </a:xfrm>
          <a:prstGeom prst="rect">
            <a:avLst/>
          </a:prstGeom>
          <a:noFill/>
          <a:ln>
            <a:noFill/>
          </a:ln>
        </p:spPr>
        <p:txBody>
          <a:bodyPr anchorCtr="0" anchor="t" bIns="45700" lIns="91425" spcFirstLastPara="1" rIns="91425" wrap="square" tIns="45700">
            <a:spAutoFit/>
          </a:bodyPr>
          <a:lstStyle/>
          <a:p>
            <a:pPr indent="0" lvl="1" marL="0" marR="0" rtl="0" algn="r">
              <a:lnSpc>
                <a:spcPct val="100000"/>
              </a:lnSpc>
              <a:spcBef>
                <a:spcPts val="0"/>
              </a:spcBef>
              <a:spcAft>
                <a:spcPts val="0"/>
              </a:spcAft>
              <a:buNone/>
            </a:pPr>
            <a:r>
              <a:rPr b="0" baseline="30000" i="0" lang="en-US" sz="1400" u="none" cap="none" strike="noStrike">
                <a:solidFill>
                  <a:srgbClr val="000000"/>
                </a:solidFill>
                <a:latin typeface="Arial"/>
                <a:ea typeface="Arial"/>
                <a:cs typeface="Arial"/>
                <a:sym typeface="Arial"/>
              </a:rPr>
              <a:t>2</a:t>
            </a:r>
            <a:r>
              <a:rPr b="0" i="0" lang="en-US" sz="1400" u="none" cap="none" strike="noStrike">
                <a:solidFill>
                  <a:srgbClr val="000000"/>
                </a:solidFill>
                <a:latin typeface="Arial"/>
                <a:ea typeface="Arial"/>
                <a:cs typeface="Arial"/>
                <a:sym typeface="Arial"/>
              </a:rPr>
              <a:t>US National Renewable Energy Laboratory Solar Position Algorithm</a:t>
            </a:r>
            <a:endParaRPr/>
          </a:p>
        </p:txBody>
      </p:sp>
      <p:sp>
        <p:nvSpPr>
          <p:cNvPr id="234" name="Google Shape;234;p18"/>
          <p:cNvSpPr txBox="1"/>
          <p:nvPr/>
        </p:nvSpPr>
        <p:spPr>
          <a:xfrm>
            <a:off x="838200" y="5990177"/>
            <a:ext cx="5638800" cy="52322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None/>
            </a:pPr>
            <a:r>
              <a:rPr b="0" baseline="30000" i="0" lang="en-US" sz="1400" u="none" cap="none" strike="noStrike">
                <a:solidFill>
                  <a:srgbClr val="000000"/>
                </a:solidFill>
                <a:latin typeface="Arial"/>
                <a:ea typeface="Arial"/>
                <a:cs typeface="Arial"/>
                <a:sym typeface="Arial"/>
              </a:rPr>
              <a:t>1</a:t>
            </a:r>
            <a:r>
              <a:rPr b="0" i="0" lang="en-US" sz="1400" u="none" cap="none" strike="noStrike">
                <a:solidFill>
                  <a:srgbClr val="000000"/>
                </a:solidFill>
                <a:latin typeface="Arial"/>
                <a:ea typeface="Arial"/>
                <a:cs typeface="Arial"/>
                <a:sym typeface="Arial"/>
              </a:rPr>
              <a:t>Measured at GSFC Code 618 using Digikröm DK240 Monochromator</a:t>
            </a:r>
            <a:endParaRPr/>
          </a:p>
          <a:p>
            <a:pPr indent="0" lvl="1"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and ASD Fieldspec Spectroradiometer </a:t>
            </a:r>
            <a:endParaRPr/>
          </a:p>
        </p:txBody>
      </p:sp>
      <p:sp>
        <p:nvSpPr>
          <p:cNvPr id="235" name="Google Shape;235;p18"/>
          <p:cNvSpPr txBox="1"/>
          <p:nvPr/>
        </p:nvSpPr>
        <p:spPr>
          <a:xfrm>
            <a:off x="3310759" y="199718"/>
            <a:ext cx="50161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Characterization</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9"/>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41" name="Google Shape;241;p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42" name="Google Shape;242;p19"/>
          <p:cNvSpPr txBox="1"/>
          <p:nvPr>
            <p:ph idx="1" type="body"/>
          </p:nvPr>
        </p:nvSpPr>
        <p:spPr>
          <a:xfrm>
            <a:off x="685800" y="1268774"/>
            <a:ext cx="10591800" cy="543682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2800"/>
              <a:t>Power:</a:t>
            </a:r>
            <a:endParaRPr/>
          </a:p>
          <a:p>
            <a:pPr indent="0" lvl="1" marL="0" rtl="0" algn="l">
              <a:lnSpc>
                <a:spcPct val="100000"/>
              </a:lnSpc>
              <a:spcBef>
                <a:spcPts val="0"/>
              </a:spcBef>
              <a:spcAft>
                <a:spcPts val="0"/>
              </a:spcAft>
              <a:buNone/>
            </a:pPr>
            <a:r>
              <a:rPr lang="en-US" sz="2400"/>
              <a:t>Power over ethernet.</a:t>
            </a:r>
            <a:endParaRPr/>
          </a:p>
          <a:p>
            <a:pPr indent="0" lvl="1" marL="0" rtl="0" algn="l">
              <a:lnSpc>
                <a:spcPct val="100000"/>
              </a:lnSpc>
              <a:spcBef>
                <a:spcPts val="0"/>
              </a:spcBef>
              <a:spcAft>
                <a:spcPts val="0"/>
              </a:spcAft>
              <a:buNone/>
            </a:pPr>
            <a:r>
              <a:rPr lang="en-US" sz="2400"/>
              <a:t>Power over USB (5V/3.0A)</a:t>
            </a:r>
            <a:endParaRPr/>
          </a:p>
          <a:p>
            <a:pPr indent="0" lvl="1"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800"/>
              <a:t>Data collection and management:</a:t>
            </a:r>
            <a:endParaRPr/>
          </a:p>
          <a:p>
            <a:pPr indent="-152400" lvl="1" marL="0" rtl="0" algn="l">
              <a:lnSpc>
                <a:spcPct val="100000"/>
              </a:lnSpc>
              <a:spcBef>
                <a:spcPts val="0"/>
              </a:spcBef>
              <a:spcAft>
                <a:spcPts val="0"/>
              </a:spcAft>
              <a:buSzPts val="2400"/>
              <a:buFont typeface="Arial"/>
              <a:buChar char="-"/>
            </a:pPr>
            <a:r>
              <a:rPr lang="en-US" sz="2400"/>
              <a:t>Remotely via internet (WIFI/Ethernet).</a:t>
            </a:r>
            <a:endParaRPr/>
          </a:p>
          <a:p>
            <a:pPr indent="-152400" lvl="1" marL="0" rtl="0" algn="l">
              <a:lnSpc>
                <a:spcPct val="100000"/>
              </a:lnSpc>
              <a:spcBef>
                <a:spcPts val="0"/>
              </a:spcBef>
              <a:spcAft>
                <a:spcPts val="0"/>
              </a:spcAft>
              <a:buSzPts val="2400"/>
              <a:buFont typeface="Arial"/>
              <a:buChar char="-"/>
            </a:pPr>
            <a:r>
              <a:rPr lang="en-US" sz="2400"/>
              <a:t>Locally via direct connection (WIFI/Ethernet).</a:t>
            </a:r>
            <a:endParaRPr/>
          </a:p>
          <a:p>
            <a:pPr indent="-152400" lvl="1" marL="0" rtl="0" algn="l">
              <a:lnSpc>
                <a:spcPct val="100000"/>
              </a:lnSpc>
              <a:spcBef>
                <a:spcPts val="0"/>
              </a:spcBef>
              <a:spcAft>
                <a:spcPts val="0"/>
              </a:spcAft>
              <a:buSzPts val="2400"/>
              <a:buFont typeface="Arial"/>
              <a:buChar char="-"/>
            </a:pPr>
            <a:r>
              <a:rPr lang="en-US" sz="2400"/>
              <a:t>Locally via included USB drive.</a:t>
            </a:r>
            <a:endParaRPr/>
          </a:p>
          <a:p>
            <a:pPr indent="0" lvl="1" marL="0" rtl="0" algn="l">
              <a:lnSpc>
                <a:spcPct val="100000"/>
              </a:lnSpc>
              <a:spcBef>
                <a:spcPts val="0"/>
              </a:spcBef>
              <a:spcAft>
                <a:spcPts val="0"/>
              </a:spcAft>
              <a:buSzPts val="2400"/>
              <a:buFont typeface="Arial"/>
              <a:buNone/>
            </a:pPr>
            <a:r>
              <a:t/>
            </a:r>
            <a:endParaRPr sz="2400"/>
          </a:p>
          <a:p>
            <a:pPr indent="0" lvl="0" marL="0" rtl="0" algn="l">
              <a:lnSpc>
                <a:spcPct val="100000"/>
              </a:lnSpc>
              <a:spcBef>
                <a:spcPts val="0"/>
              </a:spcBef>
              <a:spcAft>
                <a:spcPts val="0"/>
              </a:spcAft>
              <a:buNone/>
            </a:pPr>
            <a:r>
              <a:rPr lang="en-US" sz="2800"/>
              <a:t>Ideally two cameras installed per location.</a:t>
            </a:r>
            <a:endParaRPr/>
          </a:p>
          <a:p>
            <a:pPr indent="0" lvl="1" marL="0" rtl="0" algn="l">
              <a:lnSpc>
                <a:spcPct val="100000"/>
              </a:lnSpc>
              <a:spcBef>
                <a:spcPts val="0"/>
              </a:spcBef>
              <a:spcAft>
                <a:spcPts val="0"/>
              </a:spcAft>
              <a:buSzPts val="2400"/>
              <a:buFont typeface="Arial"/>
              <a:buNone/>
            </a:pPr>
            <a:r>
              <a:t/>
            </a:r>
            <a:endParaRPr sz="2400"/>
          </a:p>
          <a:p>
            <a:pPr indent="0" lvl="0" marL="0" rtl="0" algn="l">
              <a:lnSpc>
                <a:spcPct val="100000"/>
              </a:lnSpc>
              <a:spcBef>
                <a:spcPts val="0"/>
              </a:spcBef>
              <a:spcAft>
                <a:spcPts val="0"/>
              </a:spcAft>
              <a:buNone/>
            </a:pPr>
            <a:r>
              <a:t/>
            </a:r>
            <a:endParaRPr sz="2800"/>
          </a:p>
        </p:txBody>
      </p:sp>
      <p:sp>
        <p:nvSpPr>
          <p:cNvPr id="243" name="Google Shape;243;p19"/>
          <p:cNvSpPr txBox="1"/>
          <p:nvPr/>
        </p:nvSpPr>
        <p:spPr>
          <a:xfrm>
            <a:off x="2785241" y="152400"/>
            <a:ext cx="57006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Basic Requirements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4" name="Google Shape;84;p2"/>
          <p:cNvSpPr txBox="1"/>
          <p:nvPr>
            <p:ph idx="1" type="body"/>
          </p:nvPr>
        </p:nvSpPr>
        <p:spPr>
          <a:xfrm>
            <a:off x="348300" y="1072055"/>
            <a:ext cx="11495400" cy="534976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800"/>
              <a:buNone/>
            </a:pPr>
            <a:r>
              <a:rPr lang="en-US" sz="2400">
                <a:solidFill>
                  <a:schemeClr val="dk1"/>
                </a:solidFill>
              </a:rPr>
              <a:t>ACIX is a joint effort between ESA and NASA to organize the </a:t>
            </a:r>
            <a:r>
              <a:rPr b="1" lang="en-US" sz="2400">
                <a:solidFill>
                  <a:schemeClr val="dk1"/>
                </a:solidFill>
              </a:rPr>
              <a:t>inter-comparison of atmospheric correction processors </a:t>
            </a:r>
            <a:r>
              <a:rPr lang="en-US" sz="2400">
                <a:solidFill>
                  <a:schemeClr val="dk1"/>
                </a:solidFill>
              </a:rPr>
              <a:t>for Landsat 8 and Sentinel 2. </a:t>
            </a:r>
            <a:r>
              <a:rPr b="0" i="0" lang="en-US" sz="2400">
                <a:solidFill>
                  <a:srgbClr val="212529"/>
                </a:solidFill>
                <a:latin typeface="Avenir"/>
                <a:ea typeface="Avenir"/>
                <a:cs typeface="Avenir"/>
                <a:sym typeface="Avenir"/>
              </a:rPr>
              <a:t>A common and harmonized inter-comparison procedure was agreed and followed by all the participants.</a:t>
            </a:r>
            <a:r>
              <a:rPr lang="en-US" sz="2400">
                <a:solidFill>
                  <a:schemeClr val="dk1"/>
                </a:solidFill>
              </a:rPr>
              <a:t> </a:t>
            </a:r>
            <a:endParaRPr/>
          </a:p>
          <a:p>
            <a:pPr indent="0" lvl="0" marL="0" rtl="0" algn="just">
              <a:lnSpc>
                <a:spcPct val="90000"/>
              </a:lnSpc>
              <a:spcBef>
                <a:spcPts val="1000"/>
              </a:spcBef>
              <a:spcAft>
                <a:spcPts val="0"/>
              </a:spcAft>
              <a:buSzPts val="2800"/>
              <a:buNone/>
            </a:pPr>
            <a:r>
              <a:t/>
            </a:r>
            <a:endParaRPr sz="2800">
              <a:solidFill>
                <a:schemeClr val="dk1"/>
              </a:solidFill>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rPr b="0" i="0" lang="en-US" sz="1800">
                <a:solidFill>
                  <a:srgbClr val="212529"/>
                </a:solidFill>
                <a:latin typeface="Avenir"/>
                <a:ea typeface="Avenir"/>
                <a:cs typeface="Avenir"/>
                <a:sym typeface="Avenir"/>
              </a:rPr>
              <a:t>Doxani, G.; Vermote, E.; Roger, J.-C.; Gascon, F.; Adriaensen, S.; Frantz, D.; Hagolle, O.; Hollstein, A.; Kirches, G.;Li, F.; Louis, J.; Mangin, A.; Pahlevan, N.; Pflug, B.; Vanhellemont, Q. "Atmospheric Correction Inter-Comparison Exercise." </a:t>
            </a:r>
            <a:r>
              <a:rPr b="0" i="1" lang="en-US" sz="1800">
                <a:solidFill>
                  <a:srgbClr val="212529"/>
                </a:solidFill>
                <a:latin typeface="Avenir"/>
                <a:ea typeface="Avenir"/>
                <a:cs typeface="Avenir"/>
                <a:sym typeface="Avenir"/>
              </a:rPr>
              <a:t>Remote Sens</a:t>
            </a:r>
            <a:r>
              <a:rPr b="0" i="0" lang="en-US" sz="1800">
                <a:solidFill>
                  <a:srgbClr val="212529"/>
                </a:solidFill>
                <a:latin typeface="Avenir"/>
                <a:ea typeface="Avenir"/>
                <a:cs typeface="Avenir"/>
                <a:sym typeface="Avenir"/>
              </a:rPr>
              <a:t>. </a:t>
            </a:r>
            <a:r>
              <a:rPr b="1" i="0" lang="en-US" sz="1800">
                <a:solidFill>
                  <a:srgbClr val="212529"/>
                </a:solidFill>
                <a:latin typeface="Avenir"/>
                <a:ea typeface="Avenir"/>
                <a:cs typeface="Avenir"/>
                <a:sym typeface="Avenir"/>
              </a:rPr>
              <a:t>2018</a:t>
            </a:r>
            <a:r>
              <a:rPr b="0" i="0" lang="en-US" sz="1800">
                <a:solidFill>
                  <a:srgbClr val="212529"/>
                </a:solidFill>
                <a:latin typeface="Avenir"/>
                <a:ea typeface="Avenir"/>
                <a:cs typeface="Avenir"/>
                <a:sym typeface="Avenir"/>
              </a:rPr>
              <a:t>,</a:t>
            </a:r>
            <a:r>
              <a:rPr b="0" i="1" lang="en-US" sz="1800">
                <a:solidFill>
                  <a:srgbClr val="212529"/>
                </a:solidFill>
                <a:latin typeface="Avenir"/>
                <a:ea typeface="Avenir"/>
                <a:cs typeface="Avenir"/>
                <a:sym typeface="Avenir"/>
              </a:rPr>
              <a:t>10</a:t>
            </a:r>
            <a:r>
              <a:rPr b="0" i="0" lang="en-US" sz="1800">
                <a:solidFill>
                  <a:srgbClr val="212529"/>
                </a:solidFill>
                <a:latin typeface="Avenir"/>
                <a:ea typeface="Avenir"/>
                <a:cs typeface="Avenir"/>
                <a:sym typeface="Avenir"/>
              </a:rPr>
              <a:t>,352. doi:</a:t>
            </a:r>
            <a:r>
              <a:rPr b="0" i="0" lang="en-US" sz="1800" u="sng">
                <a:solidFill>
                  <a:srgbClr val="2E3047"/>
                </a:solidFill>
                <a:latin typeface="Avenir"/>
                <a:ea typeface="Avenir"/>
                <a:cs typeface="Avenir"/>
                <a:sym typeface="Avenir"/>
                <a:hlinkClick r:id="rId3">
                  <a:extLst>
                    <a:ext uri="{A12FA001-AC4F-418D-AE19-62706E023703}">
                      <ahyp:hlinkClr val="tx"/>
                    </a:ext>
                  </a:extLst>
                </a:hlinkClick>
              </a:rPr>
              <a:t>10.3390/rs10020352</a:t>
            </a:r>
            <a:r>
              <a:rPr b="0" i="0" lang="en-US" sz="1800">
                <a:solidFill>
                  <a:srgbClr val="212529"/>
                </a:solidFill>
                <a:latin typeface="Avenir"/>
                <a:ea typeface="Avenir"/>
                <a:cs typeface="Avenir"/>
                <a:sym typeface="Avenir"/>
              </a:rPr>
              <a:t>. </a:t>
            </a: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p>
        </p:txBody>
      </p:sp>
      <p:sp>
        <p:nvSpPr>
          <p:cNvPr id="85" name="Google Shape;85;p2"/>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a:t>
            </a:r>
            <a:r>
              <a:rPr lang="en-US" sz="3200">
                <a:solidFill>
                  <a:srgbClr val="DAEAAC"/>
                </a:solidFill>
              </a:rPr>
              <a:t>tmospheric </a:t>
            </a:r>
            <a:r>
              <a:rPr b="1" lang="en-US" sz="3200">
                <a:solidFill>
                  <a:srgbClr val="DAEAAC"/>
                </a:solidFill>
              </a:rPr>
              <a:t>C</a:t>
            </a:r>
            <a:r>
              <a:rPr lang="en-US" sz="3200">
                <a:solidFill>
                  <a:srgbClr val="DAEAAC"/>
                </a:solidFill>
              </a:rPr>
              <a:t>orrection </a:t>
            </a:r>
            <a:r>
              <a:rPr b="1" lang="en-US" sz="3200">
                <a:solidFill>
                  <a:srgbClr val="DAEAAC"/>
                </a:solidFill>
              </a:rPr>
              <a:t>I</a:t>
            </a:r>
            <a:r>
              <a:rPr lang="en-US" sz="3200">
                <a:solidFill>
                  <a:srgbClr val="DAEAAC"/>
                </a:solidFill>
              </a:rPr>
              <a:t>ntercomparison e</a:t>
            </a:r>
            <a:r>
              <a:rPr b="1" lang="en-US" sz="3200">
                <a:solidFill>
                  <a:srgbClr val="DAEAAC"/>
                </a:solidFill>
              </a:rPr>
              <a:t>X</a:t>
            </a:r>
            <a:r>
              <a:rPr lang="en-US" sz="3200">
                <a:solidFill>
                  <a:srgbClr val="DAEAAC"/>
                </a:solidFill>
              </a:rPr>
              <a:t>ercice</a:t>
            </a:r>
            <a:endParaRPr sz="3200">
              <a:solidFill>
                <a:srgbClr val="DAEAAC"/>
              </a:solidFill>
            </a:endParaRPr>
          </a:p>
        </p:txBody>
      </p:sp>
      <p:pic>
        <p:nvPicPr>
          <p:cNvPr descr="A picture containing text, font, screenshot, line&#10;&#10;Description automatically generated" id="86" name="Google Shape;86;p2"/>
          <p:cNvPicPr preferRelativeResize="0"/>
          <p:nvPr/>
        </p:nvPicPr>
        <p:blipFill rotWithShape="1">
          <a:blip r:embed="rId4">
            <a:alphaModFix/>
          </a:blip>
          <a:srcRect b="0" l="0" r="0" t="0"/>
          <a:stretch/>
        </p:blipFill>
        <p:spPr>
          <a:xfrm>
            <a:off x="2483726" y="2383258"/>
            <a:ext cx="7560880" cy="30336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49" name="Google Shape;249;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50" name="Google Shape;250;p20"/>
          <p:cNvPicPr preferRelativeResize="0"/>
          <p:nvPr/>
        </p:nvPicPr>
        <p:blipFill rotWithShape="1">
          <a:blip r:embed="rId3">
            <a:alphaModFix/>
          </a:blip>
          <a:srcRect b="0" l="0" r="0" t="0"/>
          <a:stretch/>
        </p:blipFill>
        <p:spPr>
          <a:xfrm>
            <a:off x="294038" y="1081887"/>
            <a:ext cx="2372962" cy="850832"/>
          </a:xfrm>
          <a:prstGeom prst="rect">
            <a:avLst/>
          </a:prstGeom>
          <a:noFill/>
          <a:ln>
            <a:noFill/>
          </a:ln>
        </p:spPr>
      </p:pic>
      <p:pic>
        <p:nvPicPr>
          <p:cNvPr descr="University of Valencia Logo | Valencia, University logo, ? logo" id="251" name="Google Shape;251;p20"/>
          <p:cNvPicPr preferRelativeResize="0"/>
          <p:nvPr/>
        </p:nvPicPr>
        <p:blipFill rotWithShape="1">
          <a:blip r:embed="rId4">
            <a:alphaModFix/>
          </a:blip>
          <a:srcRect b="0" l="0" r="0" t="0"/>
          <a:stretch/>
        </p:blipFill>
        <p:spPr>
          <a:xfrm>
            <a:off x="225962" y="2057400"/>
            <a:ext cx="2006601" cy="650055"/>
          </a:xfrm>
          <a:prstGeom prst="rect">
            <a:avLst/>
          </a:prstGeom>
          <a:noFill/>
          <a:ln>
            <a:noFill/>
          </a:ln>
        </p:spPr>
      </p:pic>
      <p:pic>
        <p:nvPicPr>
          <p:cNvPr descr="RUGGED HM87: Cloud research by type of PMOD/WRC" id="252" name="Google Shape;252;p20"/>
          <p:cNvPicPr preferRelativeResize="0"/>
          <p:nvPr/>
        </p:nvPicPr>
        <p:blipFill rotWithShape="1">
          <a:blip r:embed="rId5">
            <a:alphaModFix/>
          </a:blip>
          <a:srcRect b="26990" l="8660" r="7480" t="26990"/>
          <a:stretch/>
        </p:blipFill>
        <p:spPr>
          <a:xfrm>
            <a:off x="125742" y="4572000"/>
            <a:ext cx="2006601" cy="734812"/>
          </a:xfrm>
          <a:prstGeom prst="rect">
            <a:avLst/>
          </a:prstGeom>
          <a:noFill/>
          <a:ln>
            <a:noFill/>
          </a:ln>
        </p:spPr>
      </p:pic>
      <p:pic>
        <p:nvPicPr>
          <p:cNvPr descr="Sapienza University of Rome logo vector" id="253" name="Google Shape;253;p20"/>
          <p:cNvPicPr preferRelativeResize="0"/>
          <p:nvPr/>
        </p:nvPicPr>
        <p:blipFill rotWithShape="1">
          <a:blip r:embed="rId6">
            <a:alphaModFix/>
          </a:blip>
          <a:srcRect b="33500" l="0" r="0" t="35000"/>
          <a:stretch/>
        </p:blipFill>
        <p:spPr>
          <a:xfrm>
            <a:off x="-34054" y="2882968"/>
            <a:ext cx="2701054" cy="850832"/>
          </a:xfrm>
          <a:prstGeom prst="rect">
            <a:avLst/>
          </a:prstGeom>
          <a:noFill/>
          <a:ln>
            <a:noFill/>
          </a:ln>
        </p:spPr>
      </p:pic>
      <p:pic>
        <p:nvPicPr>
          <p:cNvPr id="254" name="Google Shape;254;p20"/>
          <p:cNvPicPr preferRelativeResize="0"/>
          <p:nvPr/>
        </p:nvPicPr>
        <p:blipFill rotWithShape="1">
          <a:blip r:embed="rId7">
            <a:alphaModFix/>
          </a:blip>
          <a:srcRect b="0" l="2778" r="0" t="0"/>
          <a:stretch/>
        </p:blipFill>
        <p:spPr>
          <a:xfrm>
            <a:off x="0" y="3733800"/>
            <a:ext cx="2667000" cy="1014984"/>
          </a:xfrm>
          <a:prstGeom prst="rect">
            <a:avLst/>
          </a:prstGeom>
          <a:noFill/>
          <a:ln>
            <a:noFill/>
          </a:ln>
        </p:spPr>
      </p:pic>
      <p:pic>
        <p:nvPicPr>
          <p:cNvPr descr="A map of the world&#10;&#10;Description automatically generated with low confidence" id="255" name="Google Shape;255;p20"/>
          <p:cNvPicPr preferRelativeResize="0"/>
          <p:nvPr/>
        </p:nvPicPr>
        <p:blipFill rotWithShape="1">
          <a:blip r:embed="rId8">
            <a:alphaModFix/>
          </a:blip>
          <a:srcRect b="0" l="0" r="0" t="0"/>
          <a:stretch/>
        </p:blipFill>
        <p:spPr>
          <a:xfrm>
            <a:off x="2667000" y="1081886"/>
            <a:ext cx="9379924" cy="5547513"/>
          </a:xfrm>
          <a:prstGeom prst="rect">
            <a:avLst/>
          </a:prstGeom>
          <a:noFill/>
          <a:ln>
            <a:noFill/>
          </a:ln>
        </p:spPr>
      </p:pic>
      <p:pic>
        <p:nvPicPr>
          <p:cNvPr id="256" name="Google Shape;256;p20"/>
          <p:cNvPicPr preferRelativeResize="0"/>
          <p:nvPr/>
        </p:nvPicPr>
        <p:blipFill rotWithShape="1">
          <a:blip r:embed="rId9">
            <a:alphaModFix/>
          </a:blip>
          <a:srcRect b="0" l="0" r="0" t="0"/>
          <a:stretch/>
        </p:blipFill>
        <p:spPr>
          <a:xfrm>
            <a:off x="381000" y="5486400"/>
            <a:ext cx="3316057" cy="1283635"/>
          </a:xfrm>
          <a:prstGeom prst="rect">
            <a:avLst/>
          </a:prstGeom>
          <a:noFill/>
          <a:ln>
            <a:noFill/>
          </a:ln>
        </p:spPr>
      </p:pic>
      <p:pic>
        <p:nvPicPr>
          <p:cNvPr descr="USP – Universidade de São Paulo" id="257" name="Google Shape;257;p20"/>
          <p:cNvPicPr preferRelativeResize="0"/>
          <p:nvPr/>
        </p:nvPicPr>
        <p:blipFill rotWithShape="1">
          <a:blip r:embed="rId10">
            <a:alphaModFix/>
          </a:blip>
          <a:srcRect b="0" l="0" r="0" t="0"/>
          <a:stretch/>
        </p:blipFill>
        <p:spPr>
          <a:xfrm>
            <a:off x="266700" y="5357013"/>
            <a:ext cx="2857500" cy="419100"/>
          </a:xfrm>
          <a:prstGeom prst="rect">
            <a:avLst/>
          </a:prstGeom>
          <a:noFill/>
          <a:ln>
            <a:noFill/>
          </a:ln>
        </p:spPr>
      </p:pic>
      <p:sp>
        <p:nvSpPr>
          <p:cNvPr id="258" name="Google Shape;258;p20"/>
          <p:cNvSpPr txBox="1"/>
          <p:nvPr/>
        </p:nvSpPr>
        <p:spPr>
          <a:xfrm>
            <a:off x="3478924" y="228601"/>
            <a:ext cx="442460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Current SKYCAM Sites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1"/>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64" name="Google Shape;264;p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			</a:t>
            </a:r>
            <a:endParaRPr/>
          </a:p>
        </p:txBody>
      </p:sp>
      <p:pic>
        <p:nvPicPr>
          <p:cNvPr descr="A picture containing nature&#10;&#10;Description automatically generated" id="265" name="Google Shape;265;p21"/>
          <p:cNvPicPr preferRelativeResize="0"/>
          <p:nvPr/>
        </p:nvPicPr>
        <p:blipFill rotWithShape="1">
          <a:blip r:embed="rId3">
            <a:alphaModFix/>
          </a:blip>
          <a:srcRect b="0" l="0" r="0" t="0"/>
          <a:stretch/>
        </p:blipFill>
        <p:spPr>
          <a:xfrm rot="5400000">
            <a:off x="3803653" y="1659041"/>
            <a:ext cx="4851400" cy="3638550"/>
          </a:xfrm>
          <a:prstGeom prst="rect">
            <a:avLst/>
          </a:prstGeom>
          <a:noFill/>
          <a:ln>
            <a:noFill/>
          </a:ln>
        </p:spPr>
      </p:pic>
      <p:pic>
        <p:nvPicPr>
          <p:cNvPr descr="A picture containing sky, outdoor, building, bridge&#10;&#10;Description automatically generated" id="266" name="Google Shape;266;p21"/>
          <p:cNvPicPr preferRelativeResize="0"/>
          <p:nvPr/>
        </p:nvPicPr>
        <p:blipFill rotWithShape="1">
          <a:blip r:embed="rId4">
            <a:alphaModFix/>
          </a:blip>
          <a:srcRect b="0" l="0" r="0" t="0"/>
          <a:stretch/>
        </p:blipFill>
        <p:spPr>
          <a:xfrm>
            <a:off x="400054" y="1055995"/>
            <a:ext cx="3638551" cy="4851401"/>
          </a:xfrm>
          <a:prstGeom prst="rect">
            <a:avLst/>
          </a:prstGeom>
          <a:noFill/>
          <a:ln>
            <a:noFill/>
          </a:ln>
        </p:spPr>
      </p:pic>
      <p:pic>
        <p:nvPicPr>
          <p:cNvPr descr="A picture containing sky, outdoor, track, city&#10;&#10;Description automatically generated" id="267" name="Google Shape;267;p21"/>
          <p:cNvPicPr preferRelativeResize="0"/>
          <p:nvPr/>
        </p:nvPicPr>
        <p:blipFill rotWithShape="1">
          <a:blip r:embed="rId5">
            <a:alphaModFix/>
          </a:blip>
          <a:srcRect b="0" l="0" r="0" t="0"/>
          <a:stretch/>
        </p:blipFill>
        <p:spPr>
          <a:xfrm>
            <a:off x="8420102" y="1062715"/>
            <a:ext cx="3655075" cy="4873433"/>
          </a:xfrm>
          <a:prstGeom prst="rect">
            <a:avLst/>
          </a:prstGeom>
          <a:noFill/>
          <a:ln>
            <a:noFill/>
          </a:ln>
        </p:spPr>
      </p:pic>
      <p:sp>
        <p:nvSpPr>
          <p:cNvPr id="268" name="Google Shape;268;p21"/>
          <p:cNvSpPr txBox="1"/>
          <p:nvPr/>
        </p:nvSpPr>
        <p:spPr>
          <a:xfrm>
            <a:off x="86497" y="6036908"/>
            <a:ext cx="3852221" cy="523220"/>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SKYCAM1 at GSFC Building 33</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Maryland, USA</a:t>
            </a:r>
            <a:endParaRPr b="0" i="0" sz="1800" u="none" cap="none" strike="noStrike">
              <a:solidFill>
                <a:srgbClr val="000000"/>
              </a:solidFill>
              <a:latin typeface="Arial"/>
              <a:ea typeface="Arial"/>
              <a:cs typeface="Arial"/>
              <a:sym typeface="Arial"/>
            </a:endParaRPr>
          </a:p>
        </p:txBody>
      </p:sp>
      <p:sp>
        <p:nvSpPr>
          <p:cNvPr id="269" name="Google Shape;269;p21"/>
          <p:cNvSpPr txBox="1"/>
          <p:nvPr/>
        </p:nvSpPr>
        <p:spPr>
          <a:xfrm>
            <a:off x="3938718" y="6036908"/>
            <a:ext cx="4419600"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SKYCAM2 at U. Sapienza Physics Dept.</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Rome, Italy</a:t>
            </a:r>
            <a:endParaRPr b="0" i="0" sz="1800" u="none" cap="none" strike="noStrike">
              <a:solidFill>
                <a:srgbClr val="000000"/>
              </a:solidFill>
              <a:latin typeface="Arial"/>
              <a:ea typeface="Arial"/>
              <a:cs typeface="Arial"/>
              <a:sym typeface="Arial"/>
            </a:endParaRPr>
          </a:p>
        </p:txBody>
      </p:sp>
      <p:sp>
        <p:nvSpPr>
          <p:cNvPr id="270" name="Google Shape;270;p21"/>
          <p:cNvSpPr txBox="1"/>
          <p:nvPr/>
        </p:nvSpPr>
        <p:spPr>
          <a:xfrm>
            <a:off x="7948741" y="6036908"/>
            <a:ext cx="4419600"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SKYCAM2 at U. Valencia Physics Dept.</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Valencia, Spain</a:t>
            </a:r>
            <a:endParaRPr b="0" i="0" sz="1800" u="none" cap="none" strike="noStrike">
              <a:solidFill>
                <a:srgbClr val="000000"/>
              </a:solidFill>
              <a:latin typeface="Arial"/>
              <a:ea typeface="Arial"/>
              <a:cs typeface="Arial"/>
              <a:sym typeface="Arial"/>
            </a:endParaRPr>
          </a:p>
        </p:txBody>
      </p:sp>
      <p:sp>
        <p:nvSpPr>
          <p:cNvPr id="271" name="Google Shape;271;p21"/>
          <p:cNvSpPr txBox="1"/>
          <p:nvPr/>
        </p:nvSpPr>
        <p:spPr>
          <a:xfrm>
            <a:off x="2070538" y="168165"/>
            <a:ext cx="642836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Example of current SKYCAM sites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A picture containing sky, outdoor, winter, fog&#10;&#10;Description automatically generated" id="276" name="Google Shape;276;p22"/>
          <p:cNvPicPr preferRelativeResize="0"/>
          <p:nvPr/>
        </p:nvPicPr>
        <p:blipFill rotWithShape="1">
          <a:blip r:embed="rId3">
            <a:alphaModFix/>
          </a:blip>
          <a:srcRect b="30281" l="12566" r="747" t="4782"/>
          <a:stretch/>
        </p:blipFill>
        <p:spPr>
          <a:xfrm>
            <a:off x="8362949" y="1059000"/>
            <a:ext cx="3655075" cy="4867465"/>
          </a:xfrm>
          <a:prstGeom prst="rect">
            <a:avLst/>
          </a:prstGeom>
          <a:noFill/>
          <a:ln>
            <a:noFill/>
          </a:ln>
        </p:spPr>
      </p:pic>
      <p:sp>
        <p:nvSpPr>
          <p:cNvPr id="277" name="Google Shape;277;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78" name="Google Shape;278;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79" name="Google Shape;279;p22"/>
          <p:cNvSpPr txBox="1"/>
          <p:nvPr/>
        </p:nvSpPr>
        <p:spPr>
          <a:xfrm>
            <a:off x="361951" y="6022481"/>
            <a:ext cx="3638551"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SKYCAM1 at PEA</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Queen Maud, Antarctica</a:t>
            </a:r>
            <a:endParaRPr b="0" i="0" sz="1800" u="none" cap="none" strike="noStrike">
              <a:solidFill>
                <a:srgbClr val="000000"/>
              </a:solidFill>
              <a:latin typeface="Arial"/>
              <a:ea typeface="Arial"/>
              <a:cs typeface="Arial"/>
              <a:sym typeface="Arial"/>
            </a:endParaRPr>
          </a:p>
        </p:txBody>
      </p:sp>
      <p:sp>
        <p:nvSpPr>
          <p:cNvPr id="280" name="Google Shape;280;p22"/>
          <p:cNvSpPr txBox="1"/>
          <p:nvPr/>
        </p:nvSpPr>
        <p:spPr>
          <a:xfrm>
            <a:off x="4000502" y="6030502"/>
            <a:ext cx="4419600"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SKYCAM2 at El Palmar</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Valencia, Spain</a:t>
            </a:r>
            <a:endParaRPr b="0" i="0" sz="1800" u="none" cap="none" strike="noStrike">
              <a:solidFill>
                <a:srgbClr val="000000"/>
              </a:solidFill>
              <a:latin typeface="Arial"/>
              <a:ea typeface="Arial"/>
              <a:cs typeface="Arial"/>
              <a:sym typeface="Arial"/>
            </a:endParaRPr>
          </a:p>
        </p:txBody>
      </p:sp>
      <p:sp>
        <p:nvSpPr>
          <p:cNvPr id="281" name="Google Shape;281;p22"/>
          <p:cNvSpPr txBox="1"/>
          <p:nvPr/>
        </p:nvSpPr>
        <p:spPr>
          <a:xfrm>
            <a:off x="7980686" y="6022482"/>
            <a:ext cx="4419600" cy="646331"/>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SKYCAM1 at PMOD/WRC</a:t>
            </a:r>
            <a:endParaRPr/>
          </a:p>
          <a:p>
            <a:pPr indent="0" lvl="1"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Davos, Switzerland</a:t>
            </a:r>
            <a:endParaRPr b="0" i="0" sz="1800" u="none" cap="none" strike="noStrike">
              <a:solidFill>
                <a:srgbClr val="000000"/>
              </a:solidFill>
              <a:latin typeface="Arial"/>
              <a:ea typeface="Arial"/>
              <a:cs typeface="Arial"/>
              <a:sym typeface="Arial"/>
            </a:endParaRPr>
          </a:p>
        </p:txBody>
      </p:sp>
      <p:pic>
        <p:nvPicPr>
          <p:cNvPr id="282" name="Google Shape;282;p22"/>
          <p:cNvPicPr preferRelativeResize="0"/>
          <p:nvPr/>
        </p:nvPicPr>
        <p:blipFill rotWithShape="1">
          <a:blip r:embed="rId4">
            <a:alphaModFix/>
          </a:blip>
          <a:srcRect b="44767" l="40336" r="32987" t="7362"/>
          <a:stretch/>
        </p:blipFill>
        <p:spPr>
          <a:xfrm>
            <a:off x="361951" y="1085164"/>
            <a:ext cx="3597275" cy="4841301"/>
          </a:xfrm>
          <a:prstGeom prst="rect">
            <a:avLst/>
          </a:prstGeom>
          <a:noFill/>
          <a:ln>
            <a:noFill/>
          </a:ln>
        </p:spPr>
      </p:pic>
      <p:pic>
        <p:nvPicPr>
          <p:cNvPr descr="A picture containing outdoor, grass, sky, plant&#10;&#10;Description automatically generated" id="283" name="Google Shape;283;p22"/>
          <p:cNvPicPr preferRelativeResize="0"/>
          <p:nvPr/>
        </p:nvPicPr>
        <p:blipFill rotWithShape="1">
          <a:blip r:embed="rId5">
            <a:alphaModFix/>
          </a:blip>
          <a:srcRect b="24411" l="17765" r="17255" t="4259"/>
          <a:stretch/>
        </p:blipFill>
        <p:spPr>
          <a:xfrm>
            <a:off x="4417564" y="1083322"/>
            <a:ext cx="3638550" cy="4891787"/>
          </a:xfrm>
          <a:prstGeom prst="rect">
            <a:avLst/>
          </a:prstGeom>
          <a:noFill/>
          <a:ln>
            <a:noFill/>
          </a:ln>
        </p:spPr>
      </p:pic>
      <p:sp>
        <p:nvSpPr>
          <p:cNvPr id="284" name="Google Shape;284;p22"/>
          <p:cNvSpPr txBox="1"/>
          <p:nvPr/>
        </p:nvSpPr>
        <p:spPr>
          <a:xfrm>
            <a:off x="2638096" y="189187"/>
            <a:ext cx="642836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Example of current SKYCAM sites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290" name="Google Shape;290;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grpSp>
        <p:nvGrpSpPr>
          <p:cNvPr id="291" name="Google Shape;291;p23"/>
          <p:cNvGrpSpPr/>
          <p:nvPr/>
        </p:nvGrpSpPr>
        <p:grpSpPr>
          <a:xfrm>
            <a:off x="304800" y="1379339"/>
            <a:ext cx="6190650" cy="4736829"/>
            <a:chOff x="3054950" y="1293875"/>
            <a:chExt cx="6190650" cy="4736829"/>
          </a:xfrm>
        </p:grpSpPr>
        <p:pic>
          <p:nvPicPr>
            <p:cNvPr descr="Clouds in the sky&#10;&#10;Description automatically generated with low confidence" id="292" name="Google Shape;292;p23"/>
            <p:cNvPicPr preferRelativeResize="0"/>
            <p:nvPr/>
          </p:nvPicPr>
          <p:blipFill rotWithShape="1">
            <a:blip r:embed="rId3">
              <a:alphaModFix/>
            </a:blip>
            <a:srcRect b="0" l="0" r="0" t="0"/>
            <a:stretch/>
          </p:blipFill>
          <p:spPr>
            <a:xfrm>
              <a:off x="3069436" y="1293875"/>
              <a:ext cx="3027892" cy="2270919"/>
            </a:xfrm>
            <a:prstGeom prst="rect">
              <a:avLst/>
            </a:prstGeom>
            <a:noFill/>
            <a:ln>
              <a:noFill/>
            </a:ln>
          </p:spPr>
        </p:pic>
        <p:pic>
          <p:nvPicPr>
            <p:cNvPr descr="A picture containing blue&#10;&#10;Description automatically generated" id="293" name="Google Shape;293;p23"/>
            <p:cNvPicPr preferRelativeResize="0"/>
            <p:nvPr/>
          </p:nvPicPr>
          <p:blipFill rotWithShape="1">
            <a:blip r:embed="rId4">
              <a:alphaModFix/>
            </a:blip>
            <a:srcRect b="0" l="0" r="0" t="0"/>
            <a:stretch/>
          </p:blipFill>
          <p:spPr>
            <a:xfrm>
              <a:off x="3054950" y="3759785"/>
              <a:ext cx="3027892" cy="2270919"/>
            </a:xfrm>
            <a:prstGeom prst="rect">
              <a:avLst/>
            </a:prstGeom>
            <a:noFill/>
            <a:ln>
              <a:noFill/>
            </a:ln>
          </p:spPr>
        </p:pic>
        <p:pic>
          <p:nvPicPr>
            <p:cNvPr descr="A picture containing blue&#10;&#10;Description automatically generated" id="294" name="Google Shape;294;p23"/>
            <p:cNvPicPr preferRelativeResize="0"/>
            <p:nvPr/>
          </p:nvPicPr>
          <p:blipFill rotWithShape="1">
            <a:blip r:embed="rId5">
              <a:alphaModFix/>
            </a:blip>
            <a:srcRect b="0" l="0" r="0" t="0"/>
            <a:stretch/>
          </p:blipFill>
          <p:spPr>
            <a:xfrm>
              <a:off x="6217708" y="1293875"/>
              <a:ext cx="3027892" cy="2270919"/>
            </a:xfrm>
            <a:prstGeom prst="rect">
              <a:avLst/>
            </a:prstGeom>
            <a:noFill/>
            <a:ln>
              <a:noFill/>
            </a:ln>
          </p:spPr>
        </p:pic>
        <p:pic>
          <p:nvPicPr>
            <p:cNvPr descr="A view of the earth from space&#10;&#10;Description automatically generated with medium confidence" id="295" name="Google Shape;295;p23"/>
            <p:cNvPicPr preferRelativeResize="0"/>
            <p:nvPr/>
          </p:nvPicPr>
          <p:blipFill rotWithShape="1">
            <a:blip r:embed="rId6">
              <a:alphaModFix/>
            </a:blip>
            <a:srcRect b="0" l="0" r="0" t="0"/>
            <a:stretch/>
          </p:blipFill>
          <p:spPr>
            <a:xfrm>
              <a:off x="6217708" y="3759784"/>
              <a:ext cx="3027892" cy="2270919"/>
            </a:xfrm>
            <a:prstGeom prst="rect">
              <a:avLst/>
            </a:prstGeom>
            <a:noFill/>
            <a:ln>
              <a:noFill/>
            </a:ln>
          </p:spPr>
        </p:pic>
      </p:grpSp>
      <p:pic>
        <p:nvPicPr>
          <p:cNvPr descr="A picture containing building, circle, porthole, fisheye lens&#10;&#10;Description automatically generated" id="296" name="Google Shape;296;p23"/>
          <p:cNvPicPr preferRelativeResize="0"/>
          <p:nvPr/>
        </p:nvPicPr>
        <p:blipFill rotWithShape="1">
          <a:blip r:embed="rId7">
            <a:alphaModFix/>
          </a:blip>
          <a:srcRect b="0" l="0" r="0" t="0"/>
          <a:stretch/>
        </p:blipFill>
        <p:spPr>
          <a:xfrm>
            <a:off x="6553200" y="1604054"/>
            <a:ext cx="5456544" cy="4092408"/>
          </a:xfrm>
          <a:prstGeom prst="rect">
            <a:avLst/>
          </a:prstGeom>
          <a:noFill/>
          <a:ln>
            <a:noFill/>
          </a:ln>
        </p:spPr>
      </p:pic>
      <p:sp>
        <p:nvSpPr>
          <p:cNvPr id="297" name="Google Shape;297;p23"/>
          <p:cNvSpPr txBox="1"/>
          <p:nvPr/>
        </p:nvSpPr>
        <p:spPr>
          <a:xfrm>
            <a:off x="3752193" y="157058"/>
            <a:ext cx="35125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Imagery</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4"/>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303" name="Google Shape;303;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	</a:t>
            </a:r>
            <a:endParaRPr/>
          </a:p>
        </p:txBody>
      </p:sp>
      <p:pic>
        <p:nvPicPr>
          <p:cNvPr descr="A picture containing diagram&#10;&#10;Description automatically generated" id="304" name="Google Shape;304;p24"/>
          <p:cNvPicPr preferRelativeResize="0"/>
          <p:nvPr/>
        </p:nvPicPr>
        <p:blipFill rotWithShape="1">
          <a:blip r:embed="rId3">
            <a:alphaModFix/>
          </a:blip>
          <a:srcRect b="0" l="0" r="0" t="0"/>
          <a:stretch/>
        </p:blipFill>
        <p:spPr>
          <a:xfrm>
            <a:off x="2098295" y="1066800"/>
            <a:ext cx="7995409" cy="5330272"/>
          </a:xfrm>
          <a:prstGeom prst="rect">
            <a:avLst/>
          </a:prstGeom>
          <a:noFill/>
          <a:ln>
            <a:noFill/>
          </a:ln>
        </p:spPr>
      </p:pic>
      <p:sp>
        <p:nvSpPr>
          <p:cNvPr id="305" name="Google Shape;305;p24"/>
          <p:cNvSpPr txBox="1"/>
          <p:nvPr/>
        </p:nvSpPr>
        <p:spPr>
          <a:xfrm>
            <a:off x="3037490" y="168540"/>
            <a:ext cx="522130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Example Imagery</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solidFill>
                <a:schemeClr val="lt1"/>
              </a:solidFill>
            </a:endParaRPr>
          </a:p>
        </p:txBody>
      </p:sp>
      <p:sp>
        <p:nvSpPr>
          <p:cNvPr id="311" name="Google Shape;311;p2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12" name="Google Shape;312;p25"/>
          <p:cNvPicPr preferRelativeResize="0"/>
          <p:nvPr/>
        </p:nvPicPr>
        <p:blipFill rotWithShape="1">
          <a:blip r:embed="rId3">
            <a:alphaModFix/>
          </a:blip>
          <a:srcRect b="0" l="0" r="0" t="0"/>
          <a:stretch/>
        </p:blipFill>
        <p:spPr>
          <a:xfrm>
            <a:off x="491469" y="1600200"/>
            <a:ext cx="11355928" cy="4343400"/>
          </a:xfrm>
          <a:prstGeom prst="rect">
            <a:avLst/>
          </a:prstGeom>
          <a:noFill/>
          <a:ln>
            <a:noFill/>
          </a:ln>
        </p:spPr>
      </p:pic>
      <p:sp>
        <p:nvSpPr>
          <p:cNvPr id="313" name="Google Shape;313;p25"/>
          <p:cNvSpPr txBox="1"/>
          <p:nvPr/>
        </p:nvSpPr>
        <p:spPr>
          <a:xfrm>
            <a:off x="1054444" y="5943600"/>
            <a:ext cx="10405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Detection of clouds in ground-based image.</a:t>
            </a:r>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Area close to sun will be masked out in the future version of the algorithm.</a:t>
            </a:r>
            <a:endParaRPr b="0" i="0" sz="1400" u="none" cap="none" strike="noStrike">
              <a:solidFill>
                <a:srgbClr val="000000"/>
              </a:solidFill>
              <a:latin typeface="Arial"/>
              <a:ea typeface="Arial"/>
              <a:cs typeface="Arial"/>
              <a:sym typeface="Arial"/>
            </a:endParaRPr>
          </a:p>
        </p:txBody>
      </p:sp>
      <p:sp>
        <p:nvSpPr>
          <p:cNvPr id="314" name="Google Shape;314;p25"/>
          <p:cNvSpPr txBox="1"/>
          <p:nvPr/>
        </p:nvSpPr>
        <p:spPr>
          <a:xfrm>
            <a:off x="903890" y="364959"/>
            <a:ext cx="890500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Arial"/>
                <a:ea typeface="Arial"/>
                <a:cs typeface="Arial"/>
                <a:sym typeface="Arial"/>
              </a:rPr>
              <a:t>Prototype algorithm: cloud detection in ground imagery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6"/>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320" name="Google Shape;320;p26"/>
          <p:cNvSpPr txBox="1"/>
          <p:nvPr>
            <p:ph idx="1" type="body"/>
          </p:nvPr>
        </p:nvSpPr>
        <p:spPr>
          <a:xfrm>
            <a:off x="248467" y="1219200"/>
            <a:ext cx="11841933"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21" name="Google Shape;321;p2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22" name="Google Shape;322;p26"/>
          <p:cNvPicPr preferRelativeResize="0"/>
          <p:nvPr/>
        </p:nvPicPr>
        <p:blipFill rotWithShape="1">
          <a:blip r:embed="rId3">
            <a:alphaModFix/>
          </a:blip>
          <a:srcRect b="0" l="0" r="0" t="0"/>
          <a:stretch/>
        </p:blipFill>
        <p:spPr>
          <a:xfrm>
            <a:off x="248467" y="1219199"/>
            <a:ext cx="11841932" cy="3788397"/>
          </a:xfrm>
          <a:prstGeom prst="rect">
            <a:avLst/>
          </a:prstGeom>
          <a:noFill/>
          <a:ln>
            <a:noFill/>
          </a:ln>
        </p:spPr>
      </p:pic>
      <p:sp>
        <p:nvSpPr>
          <p:cNvPr id="323" name="Google Shape;323;p26"/>
          <p:cNvSpPr txBox="1"/>
          <p:nvPr/>
        </p:nvSpPr>
        <p:spPr>
          <a:xfrm>
            <a:off x="248466" y="5036171"/>
            <a:ext cx="1179113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Accuracies for extreme cases:</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fully clear (with AOT values &lt;0.06)</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overcast (fully cloudy)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a:t>
            </a:r>
            <a:r>
              <a:rPr b="0" i="0" lang="en-US" sz="1800" u="none" cap="none" strike="noStrike">
                <a:solidFill>
                  <a:srgbClr val="000000"/>
                </a:solidFill>
                <a:latin typeface="Arial"/>
                <a:ea typeface="Arial"/>
                <a:cs typeface="Arial"/>
                <a:sym typeface="Arial"/>
              </a:rPr>
              <a:t>he average MODIS-derived cloud proportions were: 0.5±0.9% (for clear) and 99.2±1.1% (for overcast).</a:t>
            </a:r>
            <a:endParaRPr b="0" i="0" sz="1400" u="none" cap="none" strike="noStrike">
              <a:solidFill>
                <a:srgbClr val="000000"/>
              </a:solidFill>
              <a:latin typeface="Arial"/>
              <a:ea typeface="Arial"/>
              <a:cs typeface="Arial"/>
              <a:sym typeface="Arial"/>
            </a:endParaRPr>
          </a:p>
        </p:txBody>
      </p:sp>
      <p:sp>
        <p:nvSpPr>
          <p:cNvPr id="324" name="Google Shape;324;p26"/>
          <p:cNvSpPr txBox="1"/>
          <p:nvPr/>
        </p:nvSpPr>
        <p:spPr>
          <a:xfrm>
            <a:off x="3300248" y="220717"/>
            <a:ext cx="539923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Comparison to MODIS/Terra</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7"/>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p>
        </p:txBody>
      </p:sp>
      <p:sp>
        <p:nvSpPr>
          <p:cNvPr id="330" name="Google Shape;330;p2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31" name="Google Shape;331;p27"/>
          <p:cNvSpPr txBox="1"/>
          <p:nvPr/>
        </p:nvSpPr>
        <p:spPr>
          <a:xfrm>
            <a:off x="3300248" y="220717"/>
            <a:ext cx="399179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SKYCAM Calibration</a:t>
            </a:r>
            <a:endParaRPr b="0" i="0" sz="3200" u="none" cap="none" strike="noStrike">
              <a:solidFill>
                <a:srgbClr val="000000"/>
              </a:solidFill>
              <a:latin typeface="Arial"/>
              <a:ea typeface="Arial"/>
              <a:cs typeface="Arial"/>
              <a:sym typeface="Arial"/>
            </a:endParaRPr>
          </a:p>
        </p:txBody>
      </p:sp>
      <p:pic>
        <p:nvPicPr>
          <p:cNvPr descr="A picture containing text, screenshot, line, diagram&#10;&#10;Description automatically generated" id="332" name="Google Shape;332;p27"/>
          <p:cNvPicPr preferRelativeResize="0"/>
          <p:nvPr/>
        </p:nvPicPr>
        <p:blipFill rotWithShape="1">
          <a:blip r:embed="rId3">
            <a:alphaModFix/>
          </a:blip>
          <a:srcRect b="0" l="0" r="0" t="0"/>
          <a:stretch/>
        </p:blipFill>
        <p:spPr>
          <a:xfrm>
            <a:off x="5790443" y="1120344"/>
            <a:ext cx="3789409" cy="2842057"/>
          </a:xfrm>
          <a:prstGeom prst="rect">
            <a:avLst/>
          </a:prstGeom>
          <a:noFill/>
          <a:ln>
            <a:noFill/>
          </a:ln>
        </p:spPr>
      </p:pic>
      <p:pic>
        <p:nvPicPr>
          <p:cNvPr descr="A picture containing text, line, plot, screenshot&#10;&#10;Description automatically generated" id="333" name="Google Shape;333;p27"/>
          <p:cNvPicPr preferRelativeResize="0"/>
          <p:nvPr/>
        </p:nvPicPr>
        <p:blipFill rotWithShape="1">
          <a:blip r:embed="rId4">
            <a:alphaModFix/>
          </a:blip>
          <a:srcRect b="0" l="0" r="0" t="0"/>
          <a:stretch/>
        </p:blipFill>
        <p:spPr>
          <a:xfrm>
            <a:off x="992979" y="1120344"/>
            <a:ext cx="3789409" cy="2842057"/>
          </a:xfrm>
          <a:prstGeom prst="rect">
            <a:avLst/>
          </a:prstGeom>
          <a:noFill/>
          <a:ln>
            <a:noFill/>
          </a:ln>
        </p:spPr>
      </p:pic>
      <p:pic>
        <p:nvPicPr>
          <p:cNvPr descr="A picture containing screenshot, sky, circle, cloud&#10;&#10;Description automatically generated" id="334" name="Google Shape;334;p27"/>
          <p:cNvPicPr preferRelativeResize="0"/>
          <p:nvPr/>
        </p:nvPicPr>
        <p:blipFill rotWithShape="1">
          <a:blip r:embed="rId5">
            <a:alphaModFix/>
          </a:blip>
          <a:srcRect b="0" l="0" r="0" t="0"/>
          <a:stretch/>
        </p:blipFill>
        <p:spPr>
          <a:xfrm>
            <a:off x="2664619" y="4061257"/>
            <a:ext cx="5847549" cy="23687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8"/>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rPr>
              <a:t>		</a:t>
            </a:r>
            <a:endParaRPr>
              <a:solidFill>
                <a:schemeClr val="lt1"/>
              </a:solidFill>
            </a:endParaRPr>
          </a:p>
        </p:txBody>
      </p:sp>
      <p:sp>
        <p:nvSpPr>
          <p:cNvPr id="340" name="Google Shape;340;p2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41" name="Google Shape;341;p28"/>
          <p:cNvPicPr preferRelativeResize="0"/>
          <p:nvPr>
            <p:ph idx="1" type="body"/>
          </p:nvPr>
        </p:nvPicPr>
        <p:blipFill rotWithShape="1">
          <a:blip r:embed="rId3">
            <a:alphaModFix/>
          </a:blip>
          <a:srcRect b="0" l="0" r="0" t="0"/>
          <a:stretch/>
        </p:blipFill>
        <p:spPr>
          <a:xfrm>
            <a:off x="1692875" y="1163997"/>
            <a:ext cx="7842443" cy="4720263"/>
          </a:xfrm>
          <a:prstGeom prst="rect">
            <a:avLst/>
          </a:prstGeom>
          <a:noFill/>
          <a:ln>
            <a:noFill/>
          </a:ln>
        </p:spPr>
      </p:pic>
      <p:sp>
        <p:nvSpPr>
          <p:cNvPr id="342" name="Google Shape;342;p28"/>
          <p:cNvSpPr txBox="1"/>
          <p:nvPr/>
        </p:nvSpPr>
        <p:spPr>
          <a:xfrm>
            <a:off x="2539822" y="219229"/>
            <a:ext cx="61485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Current work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9"/>
          <p:cNvSpPr txBox="1"/>
          <p:nvPr>
            <p:ph type="title"/>
          </p:nvPr>
        </p:nvSpPr>
        <p:spPr>
          <a:xfrm>
            <a:off x="0" y="0"/>
            <a:ext cx="3000000" cy="3000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en-US">
                <a:solidFill>
                  <a:schemeClr val="lt1"/>
                </a:solidFill>
                <a:latin typeface="Arial"/>
                <a:ea typeface="Arial"/>
                <a:cs typeface="Arial"/>
                <a:sym typeface="Arial"/>
              </a:rPr>
              <a:t>			</a:t>
            </a:r>
            <a:endParaRPr/>
          </a:p>
        </p:txBody>
      </p:sp>
      <p:sp>
        <p:nvSpPr>
          <p:cNvPr id="348" name="Google Shape;348;p2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49" name="Google Shape;349;p29"/>
          <p:cNvPicPr preferRelativeResize="0"/>
          <p:nvPr>
            <p:ph idx="1" type="body"/>
          </p:nvPr>
        </p:nvPicPr>
        <p:blipFill rotWithShape="1">
          <a:blip r:embed="rId3">
            <a:alphaModFix/>
          </a:blip>
          <a:srcRect b="0" l="0" r="0" t="0"/>
          <a:stretch/>
        </p:blipFill>
        <p:spPr>
          <a:xfrm>
            <a:off x="1173892" y="1317511"/>
            <a:ext cx="9040877" cy="4598499"/>
          </a:xfrm>
          <a:prstGeom prst="rect">
            <a:avLst/>
          </a:prstGeom>
          <a:noFill/>
          <a:ln>
            <a:noFill/>
          </a:ln>
        </p:spPr>
      </p:pic>
      <p:sp>
        <p:nvSpPr>
          <p:cNvPr id="350" name="Google Shape;350;p29"/>
          <p:cNvSpPr txBox="1"/>
          <p:nvPr/>
        </p:nvSpPr>
        <p:spPr>
          <a:xfrm>
            <a:off x="4351283" y="241738"/>
            <a:ext cx="244009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Data access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2" name="Google Shape;92;p3"/>
          <p:cNvSpPr txBox="1"/>
          <p:nvPr>
            <p:ph idx="1" type="body"/>
          </p:nvPr>
        </p:nvSpPr>
        <p:spPr>
          <a:xfrm>
            <a:off x="348300" y="1072056"/>
            <a:ext cx="4854321" cy="171318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800"/>
              <a:buNone/>
            </a:pPr>
            <a:r>
              <a:rPr b="0" i="0" lang="en-US" sz="2000">
                <a:solidFill>
                  <a:srgbClr val="212529"/>
                </a:solidFill>
                <a:latin typeface="Avenir"/>
                <a:ea typeface="Avenir"/>
                <a:cs typeface="Avenir"/>
                <a:sym typeface="Avenir"/>
              </a:rPr>
              <a:t>The inter-comparison was performed separately for all the AC products, i.e. </a:t>
            </a:r>
            <a:r>
              <a:rPr b="1" i="0" lang="en-US" sz="2000">
                <a:solidFill>
                  <a:srgbClr val="212529"/>
                </a:solidFill>
                <a:latin typeface="Avenir"/>
                <a:ea typeface="Avenir"/>
                <a:cs typeface="Avenir"/>
                <a:sym typeface="Avenir"/>
              </a:rPr>
              <a:t>AOT</a:t>
            </a:r>
            <a:r>
              <a:rPr b="0" i="0" lang="en-US" sz="2000">
                <a:solidFill>
                  <a:srgbClr val="212529"/>
                </a:solidFill>
                <a:latin typeface="Avenir"/>
                <a:ea typeface="Avenir"/>
                <a:cs typeface="Avenir"/>
                <a:sym typeface="Avenir"/>
              </a:rPr>
              <a:t>, </a:t>
            </a:r>
            <a:r>
              <a:rPr b="1" i="0" lang="en-US" sz="2000">
                <a:solidFill>
                  <a:srgbClr val="212529"/>
                </a:solidFill>
                <a:latin typeface="Avenir"/>
                <a:ea typeface="Avenir"/>
                <a:cs typeface="Avenir"/>
                <a:sym typeface="Avenir"/>
              </a:rPr>
              <a:t>WV</a:t>
            </a:r>
            <a:r>
              <a:rPr b="0" i="0" lang="en-US" sz="2000">
                <a:solidFill>
                  <a:srgbClr val="212529"/>
                </a:solidFill>
                <a:latin typeface="Avenir"/>
                <a:ea typeface="Avenir"/>
                <a:cs typeface="Avenir"/>
                <a:sym typeface="Avenir"/>
              </a:rPr>
              <a:t> and </a:t>
            </a:r>
            <a:r>
              <a:rPr b="1" i="0" lang="en-US" sz="2000">
                <a:solidFill>
                  <a:srgbClr val="212529"/>
                </a:solidFill>
                <a:latin typeface="Avenir"/>
                <a:ea typeface="Avenir"/>
                <a:cs typeface="Avenir"/>
                <a:sym typeface="Avenir"/>
              </a:rPr>
              <a:t>SR</a:t>
            </a:r>
            <a:r>
              <a:rPr b="0" i="0" lang="en-US" sz="2000">
                <a:solidFill>
                  <a:srgbClr val="212529"/>
                </a:solidFill>
                <a:latin typeface="Avenir"/>
                <a:ea typeface="Avenir"/>
                <a:cs typeface="Avenir"/>
                <a:sym typeface="Avenir"/>
              </a:rPr>
              <a:t>, and on image subsets of 9 km x 9 km centered on the AERONET Sunphotometer station of every test site.</a:t>
            </a:r>
            <a:endParaRPr sz="3600">
              <a:solidFill>
                <a:schemeClr val="dk1"/>
              </a:solidFill>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p>
        </p:txBody>
      </p:sp>
      <p:sp>
        <p:nvSpPr>
          <p:cNvPr id="93" name="Google Shape;93;p3"/>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 Intercomparison metrics</a:t>
            </a:r>
            <a:endParaRPr sz="3200">
              <a:solidFill>
                <a:srgbClr val="DAEAAC"/>
              </a:solidFill>
            </a:endParaRPr>
          </a:p>
        </p:txBody>
      </p:sp>
      <p:pic>
        <p:nvPicPr>
          <p:cNvPr descr="A diagram of different types of measurement&#10;&#10;Description automatically generated with low confidence" id="94" name="Google Shape;94;p3"/>
          <p:cNvPicPr preferRelativeResize="0"/>
          <p:nvPr/>
        </p:nvPicPr>
        <p:blipFill rotWithShape="1">
          <a:blip r:embed="rId3">
            <a:alphaModFix/>
          </a:blip>
          <a:srcRect b="0" l="0" r="0" t="0"/>
          <a:stretch/>
        </p:blipFill>
        <p:spPr>
          <a:xfrm>
            <a:off x="1069864" y="2902297"/>
            <a:ext cx="4019241" cy="3473231"/>
          </a:xfrm>
          <a:prstGeom prst="rect">
            <a:avLst/>
          </a:prstGeom>
          <a:noFill/>
          <a:ln>
            <a:noFill/>
          </a:ln>
        </p:spPr>
      </p:pic>
      <p:pic>
        <p:nvPicPr>
          <p:cNvPr descr="A picture containing text, screenshot, number, font&#10;&#10;Description automatically generated" id="95" name="Google Shape;95;p3"/>
          <p:cNvPicPr preferRelativeResize="0"/>
          <p:nvPr/>
        </p:nvPicPr>
        <p:blipFill rotWithShape="1">
          <a:blip r:embed="rId4">
            <a:alphaModFix/>
          </a:blip>
          <a:srcRect b="0" l="0" r="0" t="0"/>
          <a:stretch/>
        </p:blipFill>
        <p:spPr>
          <a:xfrm>
            <a:off x="5801710" y="1103631"/>
            <a:ext cx="5976633" cy="53181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1" name="Google Shape;101;p4"/>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 participants</a:t>
            </a:r>
            <a:endParaRPr sz="3200">
              <a:solidFill>
                <a:srgbClr val="DAEAAC"/>
              </a:solidFill>
            </a:endParaRPr>
          </a:p>
        </p:txBody>
      </p:sp>
      <p:pic>
        <p:nvPicPr>
          <p:cNvPr descr="A picture containing text, screenshot, font, number&#10;&#10;Description automatically generated" id="102" name="Google Shape;102;p4"/>
          <p:cNvPicPr preferRelativeResize="0"/>
          <p:nvPr/>
        </p:nvPicPr>
        <p:blipFill rotWithShape="1">
          <a:blip r:embed="rId3">
            <a:alphaModFix/>
          </a:blip>
          <a:srcRect b="0" l="0" r="10871" t="0"/>
          <a:stretch/>
        </p:blipFill>
        <p:spPr>
          <a:xfrm>
            <a:off x="176050" y="1236062"/>
            <a:ext cx="5646681" cy="5007084"/>
          </a:xfrm>
          <a:prstGeom prst="rect">
            <a:avLst/>
          </a:prstGeom>
          <a:noFill/>
          <a:ln>
            <a:noFill/>
          </a:ln>
        </p:spPr>
      </p:pic>
      <p:pic>
        <p:nvPicPr>
          <p:cNvPr descr="A picture containing text, screenshot, font, number&#10;&#10;Description automatically generated" id="103" name="Google Shape;103;p4"/>
          <p:cNvPicPr preferRelativeResize="0"/>
          <p:nvPr/>
        </p:nvPicPr>
        <p:blipFill rotWithShape="1">
          <a:blip r:embed="rId4">
            <a:alphaModFix/>
          </a:blip>
          <a:srcRect b="0" l="0" r="0" t="0"/>
          <a:stretch/>
        </p:blipFill>
        <p:spPr>
          <a:xfrm>
            <a:off x="6575096" y="1359557"/>
            <a:ext cx="4318000" cy="455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9" name="Google Shape;109;p5"/>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 Results</a:t>
            </a:r>
            <a:endParaRPr sz="3200">
              <a:solidFill>
                <a:srgbClr val="DAEAAC"/>
              </a:solidFill>
            </a:endParaRPr>
          </a:p>
        </p:txBody>
      </p:sp>
      <p:pic>
        <p:nvPicPr>
          <p:cNvPr descr="A picture containing text, screenshot, font, number&#10;&#10;Description automatically generated" id="110" name="Google Shape;110;p5"/>
          <p:cNvPicPr preferRelativeResize="0"/>
          <p:nvPr/>
        </p:nvPicPr>
        <p:blipFill rotWithShape="1">
          <a:blip r:embed="rId3">
            <a:alphaModFix/>
          </a:blip>
          <a:srcRect b="0" l="0" r="0" t="0"/>
          <a:stretch/>
        </p:blipFill>
        <p:spPr>
          <a:xfrm>
            <a:off x="292073" y="1279509"/>
            <a:ext cx="6288581" cy="4929352"/>
          </a:xfrm>
          <a:prstGeom prst="rect">
            <a:avLst/>
          </a:prstGeom>
          <a:noFill/>
          <a:ln>
            <a:noFill/>
          </a:ln>
        </p:spPr>
      </p:pic>
      <p:sp>
        <p:nvSpPr>
          <p:cNvPr id="111" name="Google Shape;111;p5"/>
          <p:cNvSpPr txBox="1"/>
          <p:nvPr/>
        </p:nvSpPr>
        <p:spPr>
          <a:xfrm>
            <a:off x="4303987" y="6237844"/>
            <a:ext cx="612753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https://calvalportal.ceos.org/results</a:t>
            </a:r>
            <a:endParaRPr/>
          </a:p>
        </p:txBody>
      </p:sp>
      <p:pic>
        <p:nvPicPr>
          <p:cNvPr descr="A picture containing text, screenshot, line, plot&#10;&#10;Description automatically generated" id="112" name="Google Shape;112;p5"/>
          <p:cNvPicPr preferRelativeResize="0"/>
          <p:nvPr/>
        </p:nvPicPr>
        <p:blipFill rotWithShape="1">
          <a:blip r:embed="rId4">
            <a:alphaModFix/>
          </a:blip>
          <a:srcRect b="0" l="0" r="0" t="0"/>
          <a:stretch/>
        </p:blipFill>
        <p:spPr>
          <a:xfrm>
            <a:off x="6805786" y="1362974"/>
            <a:ext cx="5385325" cy="4466897"/>
          </a:xfrm>
          <a:prstGeom prst="rect">
            <a:avLst/>
          </a:prstGeom>
          <a:noFill/>
          <a:ln>
            <a:noFill/>
          </a:ln>
        </p:spPr>
      </p:pic>
      <p:sp>
        <p:nvSpPr>
          <p:cNvPr id="113" name="Google Shape;113;p5"/>
          <p:cNvSpPr txBox="1"/>
          <p:nvPr/>
        </p:nvSpPr>
        <p:spPr>
          <a:xfrm>
            <a:off x="8723586" y="1194594"/>
            <a:ext cx="10695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OLI band 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19" name="Google Shape;119;p6"/>
          <p:cNvSpPr txBox="1"/>
          <p:nvPr>
            <p:ph idx="1" type="body"/>
          </p:nvPr>
        </p:nvSpPr>
        <p:spPr>
          <a:xfrm>
            <a:off x="348299" y="1072055"/>
            <a:ext cx="11842811" cy="534976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800"/>
              <a:buNone/>
            </a:pPr>
            <a:r>
              <a:t/>
            </a:r>
            <a:endParaRPr sz="2800">
              <a:solidFill>
                <a:schemeClr val="dk1"/>
              </a:solidFill>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sz="1800">
              <a:solidFill>
                <a:srgbClr val="212529"/>
              </a:solidFill>
              <a:latin typeface="Avenir"/>
              <a:ea typeface="Avenir"/>
              <a:cs typeface="Avenir"/>
              <a:sym typeface="Avenir"/>
            </a:endParaRPr>
          </a:p>
          <a:p>
            <a:pPr indent="0" lvl="0" marL="0" rtl="0" algn="just">
              <a:lnSpc>
                <a:spcPct val="90000"/>
              </a:lnSpc>
              <a:spcBef>
                <a:spcPts val="1000"/>
              </a:spcBef>
              <a:spcAft>
                <a:spcPts val="0"/>
              </a:spcAft>
              <a:buSzPts val="2800"/>
              <a:buNone/>
            </a:pPr>
            <a:r>
              <a:t/>
            </a:r>
            <a:endParaRPr b="0" i="0" sz="1800">
              <a:solidFill>
                <a:srgbClr val="212529"/>
              </a:solidFill>
              <a:latin typeface="Avenir"/>
              <a:ea typeface="Avenir"/>
              <a:cs typeface="Avenir"/>
              <a:sym typeface="Avenir"/>
            </a:endParaRPr>
          </a:p>
          <a:p>
            <a:pPr indent="0" lvl="0" marL="0" marR="0" rtl="0" algn="l">
              <a:lnSpc>
                <a:spcPct val="90000"/>
              </a:lnSpc>
              <a:spcBef>
                <a:spcPts val="0"/>
              </a:spcBef>
              <a:spcAft>
                <a:spcPts val="0"/>
              </a:spcAft>
              <a:buSzPts val="2800"/>
              <a:buNone/>
            </a:pPr>
            <a:r>
              <a:t/>
            </a:r>
            <a:endParaRPr sz="1200">
              <a:solidFill>
                <a:srgbClr val="222222"/>
              </a:solidFill>
              <a:latin typeface="Arial"/>
              <a:ea typeface="Arial"/>
              <a:cs typeface="Arial"/>
              <a:sym typeface="Arial"/>
            </a:endParaRPr>
          </a:p>
          <a:p>
            <a:pPr indent="0" lvl="0" marL="0" marR="0" rtl="0" algn="l">
              <a:lnSpc>
                <a:spcPct val="90000"/>
              </a:lnSpc>
              <a:spcBef>
                <a:spcPts val="0"/>
              </a:spcBef>
              <a:spcAft>
                <a:spcPts val="0"/>
              </a:spcAft>
              <a:buSzPts val="2800"/>
              <a:buNone/>
            </a:pPr>
            <a:r>
              <a:t/>
            </a:r>
            <a:endParaRPr sz="1200">
              <a:solidFill>
                <a:srgbClr val="222222"/>
              </a:solidFill>
              <a:latin typeface="Arial"/>
              <a:ea typeface="Arial"/>
              <a:cs typeface="Arial"/>
              <a:sym typeface="Arial"/>
            </a:endParaRPr>
          </a:p>
          <a:p>
            <a:pPr indent="0" lvl="0" marL="0" rtl="0" algn="just">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rtl="0" algn="just">
              <a:lnSpc>
                <a:spcPct val="90000"/>
              </a:lnSpc>
              <a:spcBef>
                <a:spcPts val="0"/>
              </a:spcBef>
              <a:spcAft>
                <a:spcPts val="0"/>
              </a:spcAft>
              <a:buSzPts val="2800"/>
              <a:buNone/>
            </a:pPr>
            <a:r>
              <a:rPr lang="en-US" sz="1400">
                <a:solidFill>
                  <a:srgbClr val="222222"/>
                </a:solidFill>
                <a:latin typeface="Arial"/>
                <a:ea typeface="Arial"/>
                <a:cs typeface="Arial"/>
                <a:sym typeface="Arial"/>
              </a:rPr>
              <a:t>Georgia Doxani, Eric F. Vermote, Jean-Claude Roger, Sergii Skakun, Ferran Gascon, Alan Collison, Liesbeth De Keukelaere, Camille Desjardins, David Frantz, Olivier Hagolle, Minsu Kim, Jérôme Louis, Fabio Pacifici, Bringfried Pflug, Hervé Poilvé,   Didier         Ramon, Rudolf Richter, Feng Yin, 2023. Atmospheric Correction Inter-comparison eXercise, ACIX-II Land: An assessment of atmospheric correction processors for Landsat 8 and Sentinel-2 over land. Remote Sensing of Environment, 285, p.113412</a:t>
            </a:r>
            <a:r>
              <a:rPr lang="en-US" sz="1400">
                <a:solidFill>
                  <a:schemeClr val="dk1"/>
                </a:solidFill>
                <a:latin typeface="Arial"/>
                <a:ea typeface="Arial"/>
                <a:cs typeface="Arial"/>
                <a:sym typeface="Arial"/>
              </a:rPr>
              <a:t>. </a:t>
            </a:r>
            <a:r>
              <a:rPr lang="en-US" sz="1400" u="sng">
                <a:solidFill>
                  <a:schemeClr val="dk1"/>
                </a:solidFill>
                <a:latin typeface="Arial"/>
                <a:ea typeface="Arial"/>
                <a:cs typeface="Arial"/>
                <a:sym typeface="Arial"/>
                <a:hlinkClick r:id="rId3">
                  <a:extLst>
                    <a:ext uri="{A12FA001-AC4F-418D-AE19-62706E023703}">
                      <ahyp:hlinkClr val="tx"/>
                    </a:ext>
                  </a:extLst>
                </a:hlinkClick>
              </a:rPr>
              <a:t>https://doi.org/10.1016/j.rse</a:t>
            </a:r>
            <a:r>
              <a:rPr lang="en-US" sz="1400" u="sng">
                <a:solidFill>
                  <a:srgbClr val="0563C1"/>
                </a:solidFill>
                <a:latin typeface="Arial"/>
                <a:ea typeface="Arial"/>
                <a:cs typeface="Arial"/>
                <a:sym typeface="Arial"/>
                <a:hlinkClick r:id="rId4">
                  <a:extLst>
                    <a:ext uri="{A12FA001-AC4F-418D-AE19-62706E023703}">
                      <ahyp:hlinkClr val="tx"/>
                    </a:ext>
                  </a:extLst>
                </a:hlinkClick>
              </a:rPr>
              <a:t>.</a:t>
            </a:r>
            <a:r>
              <a:rPr lang="en-US" sz="1400" u="sng">
                <a:solidFill>
                  <a:schemeClr val="dk1"/>
                </a:solidFill>
                <a:latin typeface="Arial"/>
                <a:ea typeface="Arial"/>
                <a:cs typeface="Arial"/>
                <a:sym typeface="Arial"/>
                <a:hlinkClick r:id="rId5">
                  <a:extLst>
                    <a:ext uri="{A12FA001-AC4F-418D-AE19-62706E023703}">
                      <ahyp:hlinkClr val="tx"/>
                    </a:ext>
                  </a:extLst>
                </a:hlinkClick>
              </a:rPr>
              <a:t>2022.113412</a:t>
            </a:r>
            <a:endParaRPr sz="1400">
              <a:solidFill>
                <a:schemeClr val="dk1"/>
              </a:solidFill>
              <a:latin typeface="Arial"/>
              <a:ea typeface="Arial"/>
              <a:cs typeface="Arial"/>
              <a:sym typeface="Arial"/>
            </a:endParaRPr>
          </a:p>
          <a:p>
            <a:pPr indent="0" lvl="0" marL="0" rtl="0" algn="just">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marR="0" rtl="0" algn="l">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rtl="0" algn="just">
              <a:lnSpc>
                <a:spcPct val="90000"/>
              </a:lnSpc>
              <a:spcBef>
                <a:spcPts val="0"/>
              </a:spcBef>
              <a:spcAft>
                <a:spcPts val="0"/>
              </a:spcAft>
              <a:buSzPts val="2800"/>
              <a:buNone/>
            </a:pPr>
            <a:r>
              <a:rPr lang="en-US" sz="1400">
                <a:solidFill>
                  <a:srgbClr val="222222"/>
                </a:solidFill>
                <a:latin typeface="Arial"/>
                <a:ea typeface="Arial"/>
                <a:cs typeface="Arial"/>
                <a:sym typeface="Arial"/>
              </a:rPr>
              <a:t>Sergii Skakun, Jan Wevers, Carsten Brockmann, Georgia Doxani, Matej Aleksandrov, Matej Batič, David Frantz, Ferran Gascon, Luis Gómez-Chova, Olivier Hagolle, Dan López-Puigdollers, Jérôme Louis, Matic Lubej, Gonzalo Mateo-García, Julien Osman, Devis Peressutti, Bringfried Pflug, Jernej Puc, Rudolf Richter, Jean-Claude Roger, Pat Scaramuzza, Eric Vermote, Nejc Vesel, Anže Zupanc, Lojze Žust, 2022, Cloud Mask Intercomparison eXercise (CMIX): An evaluation of cloud masking algorithms for Landsat 8 and Sentinel-2,2022. Cloud Mask Intercomparison eXercise (CMIX): An evaluation of cloud masking algorithms for Landsat 8 and Sentinel-2. Remote Sensing of Environment, 274, p.112990. </a:t>
            </a:r>
            <a:r>
              <a:rPr lang="en-US" sz="1400" u="sng">
                <a:solidFill>
                  <a:srgbClr val="222222"/>
                </a:solidFill>
                <a:latin typeface="Arial"/>
                <a:ea typeface="Arial"/>
                <a:cs typeface="Arial"/>
                <a:sym typeface="Arial"/>
                <a:hlinkClick r:id="rId6">
                  <a:extLst>
                    <a:ext uri="{A12FA001-AC4F-418D-AE19-62706E023703}">
                      <ahyp:hlinkClr val="tx"/>
                    </a:ext>
                  </a:extLst>
                </a:hlinkClick>
              </a:rPr>
              <a:t>https://doi.org/10.1016/j.rse.2022.112990</a:t>
            </a:r>
            <a:endParaRPr sz="1400">
              <a:solidFill>
                <a:srgbClr val="222222"/>
              </a:solidFill>
              <a:latin typeface="Arial"/>
              <a:ea typeface="Arial"/>
              <a:cs typeface="Arial"/>
              <a:sym typeface="Arial"/>
            </a:endParaRPr>
          </a:p>
          <a:p>
            <a:pPr indent="0" lvl="0" marL="0" rtl="0" algn="just">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rtl="0" algn="just">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rtl="0" algn="l">
              <a:lnSpc>
                <a:spcPct val="90000"/>
              </a:lnSpc>
              <a:spcBef>
                <a:spcPts val="0"/>
              </a:spcBef>
              <a:spcAft>
                <a:spcPts val="0"/>
              </a:spcAft>
              <a:buSzPts val="2800"/>
              <a:buNone/>
            </a:pPr>
            <a:r>
              <a:t/>
            </a:r>
            <a:endParaRPr sz="1400">
              <a:solidFill>
                <a:srgbClr val="222222"/>
              </a:solidFill>
              <a:latin typeface="Arial"/>
              <a:ea typeface="Arial"/>
              <a:cs typeface="Arial"/>
              <a:sym typeface="Arial"/>
            </a:endParaRPr>
          </a:p>
          <a:p>
            <a:pPr indent="0" lvl="0" marL="0" rtl="0" algn="just">
              <a:lnSpc>
                <a:spcPct val="90000"/>
              </a:lnSpc>
              <a:spcBef>
                <a:spcPts val="1000"/>
              </a:spcBef>
              <a:spcAft>
                <a:spcPts val="0"/>
              </a:spcAft>
              <a:buSzPts val="2800"/>
              <a:buNone/>
            </a:pPr>
            <a:r>
              <a:t/>
            </a:r>
            <a:endParaRPr sz="1800"/>
          </a:p>
        </p:txBody>
      </p:sp>
      <p:sp>
        <p:nvSpPr>
          <p:cNvPr id="120" name="Google Shape;120;p6"/>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ACIX-II / CMIX</a:t>
            </a:r>
            <a:endParaRPr sz="3200">
              <a:solidFill>
                <a:srgbClr val="DAEAAC"/>
              </a:solidFill>
            </a:endParaRPr>
          </a:p>
        </p:txBody>
      </p:sp>
      <p:pic>
        <p:nvPicPr>
          <p:cNvPr descr="A picture containing text, font, screenshot, line&#10;&#10;Description automatically generated" id="121" name="Google Shape;121;p6"/>
          <p:cNvPicPr preferRelativeResize="0"/>
          <p:nvPr/>
        </p:nvPicPr>
        <p:blipFill rotWithShape="1">
          <a:blip r:embed="rId7">
            <a:alphaModFix/>
          </a:blip>
          <a:srcRect b="0" l="0" r="0" t="0"/>
          <a:stretch/>
        </p:blipFill>
        <p:spPr>
          <a:xfrm>
            <a:off x="2607222" y="1072055"/>
            <a:ext cx="7280578" cy="26906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27" name="Google Shape;127;p7"/>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ACIX-II Land Intercomparison sites</a:t>
            </a:r>
            <a:endParaRPr sz="3200">
              <a:solidFill>
                <a:srgbClr val="DAEAAC"/>
              </a:solidFill>
            </a:endParaRPr>
          </a:p>
        </p:txBody>
      </p:sp>
      <p:pic>
        <p:nvPicPr>
          <p:cNvPr descr="Fig. 1" id="128" name="Google Shape;128;p7"/>
          <p:cNvPicPr preferRelativeResize="0"/>
          <p:nvPr/>
        </p:nvPicPr>
        <p:blipFill rotWithShape="1">
          <a:blip r:embed="rId3">
            <a:alphaModFix/>
          </a:blip>
          <a:srcRect b="0" l="0" r="0" t="0"/>
          <a:stretch/>
        </p:blipFill>
        <p:spPr>
          <a:xfrm>
            <a:off x="585955" y="2494783"/>
            <a:ext cx="5091520" cy="2388695"/>
          </a:xfrm>
          <a:prstGeom prst="rect">
            <a:avLst/>
          </a:prstGeom>
          <a:noFill/>
          <a:ln>
            <a:noFill/>
          </a:ln>
        </p:spPr>
      </p:pic>
      <p:pic>
        <p:nvPicPr>
          <p:cNvPr descr="Fig. 6" id="129" name="Google Shape;129;p7"/>
          <p:cNvPicPr preferRelativeResize="0"/>
          <p:nvPr/>
        </p:nvPicPr>
        <p:blipFill rotWithShape="1">
          <a:blip r:embed="rId4">
            <a:alphaModFix/>
          </a:blip>
          <a:srcRect b="0" l="0" r="0" t="0"/>
          <a:stretch/>
        </p:blipFill>
        <p:spPr>
          <a:xfrm>
            <a:off x="5964371" y="1345324"/>
            <a:ext cx="6051579" cy="4687614"/>
          </a:xfrm>
          <a:prstGeom prst="rect">
            <a:avLst/>
          </a:prstGeom>
          <a:noFill/>
          <a:ln>
            <a:noFill/>
          </a:ln>
        </p:spPr>
      </p:pic>
      <p:sp>
        <p:nvSpPr>
          <p:cNvPr id="130" name="Google Shape;130;p7"/>
          <p:cNvSpPr txBox="1"/>
          <p:nvPr/>
        </p:nvSpPr>
        <p:spPr>
          <a:xfrm>
            <a:off x="1933903" y="2186152"/>
            <a:ext cx="21932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AERONET SITES (~120)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36" name="Google Shape;136;p8"/>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ACIX-II Land outcomes</a:t>
            </a:r>
            <a:endParaRPr sz="3200">
              <a:solidFill>
                <a:srgbClr val="DAEAAC"/>
              </a:solidFill>
            </a:endParaRPr>
          </a:p>
        </p:txBody>
      </p:sp>
      <p:sp>
        <p:nvSpPr>
          <p:cNvPr id="137" name="Google Shape;137;p8"/>
          <p:cNvSpPr txBox="1"/>
          <p:nvPr/>
        </p:nvSpPr>
        <p:spPr>
          <a:xfrm>
            <a:off x="176050" y="1320665"/>
            <a:ext cx="7800644" cy="563231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800" u="none" cap="none" strike="noStrike">
                <a:solidFill>
                  <a:srgbClr val="2E2E2E"/>
                </a:solidFill>
                <a:latin typeface="Arial"/>
                <a:ea typeface="Arial"/>
                <a:cs typeface="Arial"/>
                <a:sym typeface="Arial"/>
              </a:rPr>
              <a:t>Aerosol Optical Depth retrieval errors for Sentinel-2 and Landsat-8 were 0.1–0.2.</a:t>
            </a:r>
            <a:endParaRPr/>
          </a:p>
          <a:p>
            <a:pPr indent="0" lvl="0" marL="0" marR="0" rtl="0" algn="just">
              <a:lnSpc>
                <a:spcPct val="100000"/>
              </a:lnSpc>
              <a:spcBef>
                <a:spcPts val="0"/>
              </a:spcBef>
              <a:spcAft>
                <a:spcPts val="0"/>
              </a:spcAft>
              <a:buNone/>
            </a:pPr>
            <a:r>
              <a:t/>
            </a:r>
            <a:endParaRPr b="0" i="0" sz="1800" u="none" cap="none" strike="noStrike">
              <a:solidFill>
                <a:srgbClr val="2E2E2E"/>
              </a:solidFill>
              <a:latin typeface="Arial"/>
              <a:ea typeface="Arial"/>
              <a:cs typeface="Arial"/>
              <a:sym typeface="Arial"/>
            </a:endParaRPr>
          </a:p>
          <a:p>
            <a:pPr indent="0" lvl="0" marL="0" marR="0" rtl="0" algn="just">
              <a:lnSpc>
                <a:spcPct val="100000"/>
              </a:lnSpc>
              <a:spcBef>
                <a:spcPts val="0"/>
              </a:spcBef>
              <a:spcAft>
                <a:spcPts val="0"/>
              </a:spcAft>
              <a:buNone/>
            </a:pPr>
            <a:r>
              <a:rPr b="0" i="0" lang="en-US" sz="1800" u="none" cap="none" strike="noStrike">
                <a:solidFill>
                  <a:srgbClr val="2E2E2E"/>
                </a:solidFill>
                <a:latin typeface="Arial"/>
                <a:ea typeface="Arial"/>
                <a:cs typeface="Arial"/>
                <a:sym typeface="Arial"/>
              </a:rPr>
              <a:t>Water vapour retrieval errors for Sentinel-2 were 0.2–0.4 g/cm</a:t>
            </a:r>
            <a:r>
              <a:rPr b="0" baseline="30000" i="0" lang="en-US" sz="1800" u="none" cap="none" strike="noStrike">
                <a:solidFill>
                  <a:srgbClr val="2E2E2E"/>
                </a:solidFill>
                <a:latin typeface="Arial"/>
                <a:ea typeface="Arial"/>
                <a:cs typeface="Arial"/>
                <a:sym typeface="Arial"/>
              </a:rPr>
              <a:t>2</a:t>
            </a:r>
            <a:r>
              <a:rPr b="0" i="0" lang="en-US" sz="1800" u="none" cap="none" strike="noStrike">
                <a:solidFill>
                  <a:srgbClr val="2E2E2E"/>
                </a:solidFill>
                <a:latin typeface="Arial"/>
                <a:ea typeface="Arial"/>
                <a:cs typeface="Arial"/>
                <a:sym typeface="Arial"/>
              </a:rPr>
              <a:t>.</a:t>
            </a:r>
            <a:endParaRPr/>
          </a:p>
          <a:p>
            <a:pPr indent="0" lvl="0" marL="0" marR="0" rtl="0" algn="just">
              <a:lnSpc>
                <a:spcPct val="100000"/>
              </a:lnSpc>
              <a:spcBef>
                <a:spcPts val="0"/>
              </a:spcBef>
              <a:spcAft>
                <a:spcPts val="0"/>
              </a:spcAft>
              <a:buNone/>
            </a:pPr>
            <a:r>
              <a:t/>
            </a:r>
            <a:endParaRPr b="0" i="0" sz="1800" u="none" cap="none" strike="noStrike">
              <a:solidFill>
                <a:srgbClr val="2E2E2E"/>
              </a:solidFill>
              <a:latin typeface="Arial"/>
              <a:ea typeface="Arial"/>
              <a:cs typeface="Arial"/>
              <a:sym typeface="Arial"/>
            </a:endParaRPr>
          </a:p>
          <a:p>
            <a:pPr indent="0" lvl="0" marL="0" marR="0" rtl="0" algn="just">
              <a:lnSpc>
                <a:spcPct val="100000"/>
              </a:lnSpc>
              <a:spcBef>
                <a:spcPts val="0"/>
              </a:spcBef>
              <a:spcAft>
                <a:spcPts val="0"/>
              </a:spcAft>
              <a:buNone/>
            </a:pPr>
            <a:r>
              <a:rPr b="0" i="0" lang="en-US" sz="1800" u="none" cap="none" strike="noStrike">
                <a:solidFill>
                  <a:srgbClr val="2E2E2E"/>
                </a:solidFill>
                <a:latin typeface="Arial"/>
                <a:ea typeface="Arial"/>
                <a:cs typeface="Arial"/>
                <a:sym typeface="Arial"/>
              </a:rPr>
              <a:t>Lower surface reflectance uncertainties for SWIR and NIR than visible bands.</a:t>
            </a:r>
            <a:endParaRPr/>
          </a:p>
          <a:p>
            <a:pPr indent="0" lvl="0" marL="0" marR="0" rtl="0" algn="just">
              <a:lnSpc>
                <a:spcPct val="100000"/>
              </a:lnSpc>
              <a:spcBef>
                <a:spcPts val="0"/>
              </a:spcBef>
              <a:spcAft>
                <a:spcPts val="0"/>
              </a:spcAft>
              <a:buNone/>
            </a:pPr>
            <a:r>
              <a:t/>
            </a:r>
            <a:endParaRPr b="0" i="0" sz="1800" u="none" cap="none" strike="noStrike">
              <a:solidFill>
                <a:srgbClr val="2E2E2E"/>
              </a:solidFill>
              <a:latin typeface="Arial"/>
              <a:ea typeface="Arial"/>
              <a:cs typeface="Arial"/>
              <a:sym typeface="Arial"/>
            </a:endParaRPr>
          </a:p>
          <a:p>
            <a:pPr indent="0" lvl="0" marL="0" marR="0" rtl="0" algn="just">
              <a:lnSpc>
                <a:spcPct val="100000"/>
              </a:lnSpc>
              <a:spcBef>
                <a:spcPts val="0"/>
              </a:spcBef>
              <a:spcAft>
                <a:spcPts val="0"/>
              </a:spcAft>
              <a:buNone/>
            </a:pPr>
            <a:r>
              <a:rPr b="0" i="0" lang="en-US" sz="1800" u="none" cap="none" strike="noStrike">
                <a:solidFill>
                  <a:srgbClr val="2E2E2E"/>
                </a:solidFill>
                <a:latin typeface="Arial"/>
                <a:ea typeface="Arial"/>
                <a:cs typeface="Arial"/>
                <a:sym typeface="Arial"/>
              </a:rPr>
              <a:t>Surface reflectance uncertainties &lt; 0.01 for the best performing processors.</a:t>
            </a:r>
            <a:endParaRPr/>
          </a:p>
          <a:p>
            <a:pPr indent="0" lvl="0" marL="0" marR="0" rtl="0" algn="just">
              <a:lnSpc>
                <a:spcPct val="100000"/>
              </a:lnSpc>
              <a:spcBef>
                <a:spcPts val="0"/>
              </a:spcBef>
              <a:spcAft>
                <a:spcPts val="0"/>
              </a:spcAft>
              <a:buNone/>
            </a:pPr>
            <a:r>
              <a:t/>
            </a:r>
            <a:endParaRPr b="0" i="0" sz="1800" u="none" cap="none" strike="noStrike">
              <a:solidFill>
                <a:srgbClr val="2E2E2E"/>
              </a:solidFill>
              <a:latin typeface="Arial"/>
              <a:ea typeface="Arial"/>
              <a:cs typeface="Arial"/>
              <a:sym typeface="Arial"/>
            </a:endParaRPr>
          </a:p>
          <a:p>
            <a:pPr indent="0" lvl="0" marL="0" marR="0" rtl="0" algn="just">
              <a:lnSpc>
                <a:spcPct val="100000"/>
              </a:lnSpc>
              <a:spcBef>
                <a:spcPts val="0"/>
              </a:spcBef>
              <a:spcAft>
                <a:spcPts val="0"/>
              </a:spcAft>
              <a:buNone/>
            </a:pPr>
            <a:r>
              <a:rPr b="0" i="1" lang="en-US" sz="1800" u="none" cap="none" strike="noStrike">
                <a:solidFill>
                  <a:srgbClr val="2E2E2E"/>
                </a:solidFill>
                <a:latin typeface="Arial"/>
                <a:ea typeface="Arial"/>
                <a:cs typeface="Arial"/>
                <a:sym typeface="Arial"/>
              </a:rPr>
              <a:t>“Good performances with standard deviations of the relative differences mostly &lt;0.05 were witnessed in the analysis based on the RadCalNet measurements. Nevertheless, the available observations in this case were limited over stable surface and atmospheric conditions. </a:t>
            </a:r>
            <a:r>
              <a:rPr b="1" i="1" lang="en-US" sz="1800" u="none" cap="none" strike="noStrike">
                <a:solidFill>
                  <a:srgbClr val="2E2E2E"/>
                </a:solidFill>
                <a:latin typeface="Arial"/>
                <a:ea typeface="Arial"/>
                <a:cs typeface="Arial"/>
                <a:sym typeface="Arial"/>
              </a:rPr>
              <a:t>Networks of ground-based stations distributed globally and dedicated to SR validation are expected in the near future to provide valuable data for robust quality assessment of optical missions over land</a:t>
            </a:r>
            <a:r>
              <a:rPr b="0" i="1" lang="en-US" sz="1800" u="none" cap="none" strike="noStrike">
                <a:solidFill>
                  <a:srgbClr val="2E2E2E"/>
                </a:solidFill>
                <a:latin typeface="Arial"/>
                <a:ea typeface="Arial"/>
                <a:cs typeface="Arial"/>
                <a:sym typeface="Arial"/>
              </a:rPr>
              <a:t>.”</a:t>
            </a:r>
            <a:endParaRPr/>
          </a:p>
          <a:p>
            <a:pPr indent="0" lvl="0" marL="0" marR="0" rtl="0" algn="l">
              <a:lnSpc>
                <a:spcPct val="100000"/>
              </a:lnSpc>
              <a:spcBef>
                <a:spcPts val="0"/>
              </a:spcBef>
              <a:spcAft>
                <a:spcPts val="0"/>
              </a:spcAft>
              <a:buNone/>
            </a:pPr>
            <a:br>
              <a:rPr b="0" i="0" lang="en-US" sz="1800" u="none" cap="none" strike="noStrike">
                <a:solidFill>
                  <a:srgbClr val="2E2E2E"/>
                </a:solidFill>
                <a:latin typeface="Arial"/>
                <a:ea typeface="Arial"/>
                <a:cs typeface="Arial"/>
                <a:sym typeface="Arial"/>
              </a:rPr>
            </a:br>
            <a:endParaRPr b="0" i="0" sz="1800" u="none" cap="none" strike="noStrike">
              <a:solidFill>
                <a:srgbClr val="2E2E2E"/>
              </a:solidFill>
              <a:latin typeface="Arial"/>
              <a:ea typeface="Arial"/>
              <a:cs typeface="Arial"/>
              <a:sym typeface="Arial"/>
            </a:endParaRPr>
          </a:p>
        </p:txBody>
      </p:sp>
      <p:pic>
        <p:nvPicPr>
          <p:cNvPr descr="A picture containing text, line, plot, diagram&#10;&#10;Description automatically generated" id="138" name="Google Shape;138;p8"/>
          <p:cNvPicPr preferRelativeResize="0"/>
          <p:nvPr/>
        </p:nvPicPr>
        <p:blipFill rotWithShape="1">
          <a:blip r:embed="rId3">
            <a:alphaModFix/>
          </a:blip>
          <a:srcRect b="0" l="0" r="0" t="0"/>
          <a:stretch/>
        </p:blipFill>
        <p:spPr>
          <a:xfrm>
            <a:off x="7976694" y="1138855"/>
            <a:ext cx="3737084" cy="2367703"/>
          </a:xfrm>
          <a:prstGeom prst="rect">
            <a:avLst/>
          </a:prstGeom>
          <a:noFill/>
          <a:ln>
            <a:noFill/>
          </a:ln>
        </p:spPr>
      </p:pic>
      <p:pic>
        <p:nvPicPr>
          <p:cNvPr descr="A picture containing text, diagram, line, plot&#10;&#10;Description automatically generated" id="139" name="Google Shape;139;p8"/>
          <p:cNvPicPr preferRelativeResize="0"/>
          <p:nvPr/>
        </p:nvPicPr>
        <p:blipFill rotWithShape="1">
          <a:blip r:embed="rId4">
            <a:alphaModFix/>
          </a:blip>
          <a:srcRect b="0" l="492" r="0" t="0"/>
          <a:stretch/>
        </p:blipFill>
        <p:spPr>
          <a:xfrm>
            <a:off x="8092965" y="3654748"/>
            <a:ext cx="3521949" cy="27716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45" name="Google Shape;145;p9"/>
          <p:cNvSpPr txBox="1"/>
          <p:nvPr>
            <p:ph type="title"/>
          </p:nvPr>
        </p:nvSpPr>
        <p:spPr>
          <a:xfrm>
            <a:off x="176050" y="184901"/>
            <a:ext cx="9387000" cy="770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b="1" lang="en-US" sz="3200">
                <a:solidFill>
                  <a:srgbClr val="DAEAAC"/>
                </a:solidFill>
              </a:rPr>
              <a:t>CMIX reference datasets</a:t>
            </a:r>
            <a:endParaRPr sz="3200">
              <a:solidFill>
                <a:srgbClr val="DAEAAC"/>
              </a:solidFill>
            </a:endParaRPr>
          </a:p>
        </p:txBody>
      </p:sp>
      <p:graphicFrame>
        <p:nvGraphicFramePr>
          <p:cNvPr id="146" name="Google Shape;146;p9"/>
          <p:cNvGraphicFramePr/>
          <p:nvPr/>
        </p:nvGraphicFramePr>
        <p:xfrm>
          <a:off x="1046310" y="1313509"/>
          <a:ext cx="3000000" cy="3000000"/>
        </p:xfrm>
        <a:graphic>
          <a:graphicData uri="http://schemas.openxmlformats.org/drawingml/2006/table">
            <a:tbl>
              <a:tblPr bandRow="1" firstCol="1" firstRow="1">
                <a:noFill/>
                <a:tableStyleId>{CB8C24C5-9305-4822-B2B5-EF63808C62C5}</a:tableStyleId>
              </a:tblPr>
              <a:tblGrid>
                <a:gridCol w="1034025"/>
                <a:gridCol w="1332100"/>
                <a:gridCol w="1242225"/>
                <a:gridCol w="1050200"/>
              </a:tblGrid>
              <a:tr h="841875">
                <a:tc>
                  <a:txBody>
                    <a:bodyPr/>
                    <a:lstStyle/>
                    <a:p>
                      <a:pPr indent="0" lvl="0" marL="0" marR="0" rtl="0" algn="ctr">
                        <a:lnSpc>
                          <a:spcPct val="107000"/>
                        </a:lnSpc>
                        <a:spcBef>
                          <a:spcPts val="0"/>
                        </a:spcBef>
                        <a:spcAft>
                          <a:spcPts val="0"/>
                        </a:spcAft>
                        <a:buNone/>
                      </a:pPr>
                      <a:r>
                        <a:rPr lang="en-US" sz="1200" u="none" cap="none" strike="noStrike"/>
                        <a:t>Dataset</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Spatial domain</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Spatial resolution</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 scenes</a:t>
                      </a:r>
                      <a:endParaRPr sz="1200" u="none" cap="none" strike="noStrike">
                        <a:latin typeface="Calibri"/>
                        <a:ea typeface="Calibri"/>
                        <a:cs typeface="Calibri"/>
                        <a:sym typeface="Calibri"/>
                      </a:endParaRPr>
                    </a:p>
                  </a:txBody>
                  <a:tcPr marT="0" marB="0" marR="68575" marL="68575"/>
                </a:tc>
              </a:tr>
              <a:tr h="1127300">
                <a:tc>
                  <a:txBody>
                    <a:bodyPr/>
                    <a:lstStyle/>
                    <a:p>
                      <a:pPr indent="0" lvl="0" marL="0" marR="0" rtl="0" algn="ctr">
                        <a:lnSpc>
                          <a:spcPct val="107000"/>
                        </a:lnSpc>
                        <a:spcBef>
                          <a:spcPts val="0"/>
                        </a:spcBef>
                        <a:spcAft>
                          <a:spcPts val="0"/>
                        </a:spcAft>
                        <a:buNone/>
                      </a:pPr>
                      <a:r>
                        <a:rPr lang="en-US" sz="1200" u="none" cap="none" strike="noStrike"/>
                        <a:t>CESBIO</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Fully classified Sentinel-2 scenes</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60 m</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S2: 30</a:t>
                      </a:r>
                      <a:endParaRPr sz="1200" u="none" cap="none" strike="noStrike">
                        <a:latin typeface="Calibri"/>
                        <a:ea typeface="Calibri"/>
                        <a:cs typeface="Calibri"/>
                        <a:sym typeface="Calibri"/>
                      </a:endParaRPr>
                    </a:p>
                  </a:txBody>
                  <a:tcPr marT="0" marB="0" marR="68575" marL="68575"/>
                </a:tc>
              </a:tr>
              <a:tr h="804325">
                <a:tc>
                  <a:txBody>
                    <a:bodyPr/>
                    <a:lstStyle/>
                    <a:p>
                      <a:pPr indent="0" lvl="0" marL="0" marR="0" rtl="0" algn="ctr">
                        <a:lnSpc>
                          <a:spcPct val="107000"/>
                        </a:lnSpc>
                        <a:spcBef>
                          <a:spcPts val="0"/>
                        </a:spcBef>
                        <a:spcAft>
                          <a:spcPts val="0"/>
                        </a:spcAft>
                        <a:buNone/>
                      </a:pPr>
                      <a:r>
                        <a:rPr lang="en-US" sz="1200" u="none" cap="none" strike="noStrike"/>
                        <a:t>GSFC </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Sample polygons</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Polygons (vector)</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L8: 6</a:t>
                      </a:r>
                      <a:endParaRPr/>
                    </a:p>
                    <a:p>
                      <a:pPr indent="0" lvl="0" marL="0" marR="0" rtl="0" algn="ctr">
                        <a:lnSpc>
                          <a:spcPct val="107000"/>
                        </a:lnSpc>
                        <a:spcBef>
                          <a:spcPts val="0"/>
                        </a:spcBef>
                        <a:spcAft>
                          <a:spcPts val="0"/>
                        </a:spcAft>
                        <a:buNone/>
                      </a:pPr>
                      <a:r>
                        <a:rPr lang="en-US" sz="1200" u="none" cap="none" strike="noStrike"/>
                        <a:t>S2: 28</a:t>
                      </a:r>
                      <a:endParaRPr sz="1200" u="none" cap="none" strike="noStrike">
                        <a:latin typeface="Calibri"/>
                        <a:ea typeface="Calibri"/>
                        <a:cs typeface="Calibri"/>
                        <a:sym typeface="Calibri"/>
                      </a:endParaRPr>
                    </a:p>
                  </a:txBody>
                  <a:tcPr marT="0" marB="0" marR="68575" marL="68575"/>
                </a:tc>
              </a:tr>
              <a:tr h="556475">
                <a:tc>
                  <a:txBody>
                    <a:bodyPr/>
                    <a:lstStyle/>
                    <a:p>
                      <a:pPr indent="0" lvl="0" marL="0" marR="0" rtl="0" algn="ctr">
                        <a:lnSpc>
                          <a:spcPct val="107000"/>
                        </a:lnSpc>
                        <a:spcBef>
                          <a:spcPts val="0"/>
                        </a:spcBef>
                        <a:spcAft>
                          <a:spcPts val="0"/>
                        </a:spcAft>
                        <a:buNone/>
                      </a:pPr>
                      <a:r>
                        <a:rPr lang="en-US" sz="1200" u="none" cap="none" strike="noStrike"/>
                        <a:t>Hollstein</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Sample polygons</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Polygons (at 20 m)</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S2: 59</a:t>
                      </a:r>
                      <a:endParaRPr sz="1200" u="none" cap="none" strike="noStrike">
                        <a:latin typeface="Calibri"/>
                        <a:ea typeface="Calibri"/>
                        <a:cs typeface="Calibri"/>
                        <a:sym typeface="Calibri"/>
                      </a:endParaRPr>
                    </a:p>
                  </a:txBody>
                  <a:tcPr marT="0" marB="0" marR="68575" marL="68575"/>
                </a:tc>
              </a:tr>
              <a:tr h="1127300">
                <a:tc>
                  <a:txBody>
                    <a:bodyPr/>
                    <a:lstStyle/>
                    <a:p>
                      <a:pPr indent="0" lvl="0" marL="0" marR="0" rtl="0" algn="ctr">
                        <a:lnSpc>
                          <a:spcPct val="107000"/>
                        </a:lnSpc>
                        <a:spcBef>
                          <a:spcPts val="0"/>
                        </a:spcBef>
                        <a:spcAft>
                          <a:spcPts val="0"/>
                        </a:spcAft>
                        <a:buNone/>
                      </a:pPr>
                      <a:r>
                        <a:rPr lang="en-US" sz="1200" u="none" cap="none" strike="noStrike"/>
                        <a:t>L8Biome</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Fully classified Landsat 8 scenes</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30 m</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L8: 96</a:t>
                      </a:r>
                      <a:endParaRPr sz="1200" u="none" cap="none" strike="noStrike">
                        <a:latin typeface="Calibri"/>
                        <a:ea typeface="Calibri"/>
                        <a:cs typeface="Calibri"/>
                        <a:sym typeface="Calibri"/>
                      </a:endParaRPr>
                    </a:p>
                  </a:txBody>
                  <a:tcPr marT="0" marB="0" marR="68575" marL="68575"/>
                </a:tc>
              </a:tr>
              <a:tr h="556475">
                <a:tc>
                  <a:txBody>
                    <a:bodyPr/>
                    <a:lstStyle/>
                    <a:p>
                      <a:pPr indent="0" lvl="0" marL="0" marR="0" rtl="0" algn="ctr">
                        <a:lnSpc>
                          <a:spcPct val="107000"/>
                        </a:lnSpc>
                        <a:spcBef>
                          <a:spcPts val="0"/>
                        </a:spcBef>
                        <a:spcAft>
                          <a:spcPts val="0"/>
                        </a:spcAft>
                        <a:buNone/>
                      </a:pPr>
                      <a:r>
                        <a:rPr lang="en-US" sz="1200" u="none" cap="none" strike="noStrike"/>
                        <a:t>PixBox</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Sample pixels</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S2: 10 m</a:t>
                      </a:r>
                      <a:endParaRPr/>
                    </a:p>
                    <a:p>
                      <a:pPr indent="0" lvl="0" marL="0" marR="0" rtl="0" algn="ctr">
                        <a:lnSpc>
                          <a:spcPct val="107000"/>
                        </a:lnSpc>
                        <a:spcBef>
                          <a:spcPts val="0"/>
                        </a:spcBef>
                        <a:spcAft>
                          <a:spcPts val="0"/>
                        </a:spcAft>
                        <a:buNone/>
                      </a:pPr>
                      <a:r>
                        <a:rPr lang="en-US" sz="1200" u="none" cap="none" strike="noStrike"/>
                        <a:t>L8: 30 m</a:t>
                      </a:r>
                      <a:endParaRPr sz="1200" u="none" cap="none" strike="noStrike">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US" sz="1200" u="none" cap="none" strike="noStrike"/>
                        <a:t>S2: 29</a:t>
                      </a:r>
                      <a:endParaRPr/>
                    </a:p>
                    <a:p>
                      <a:pPr indent="0" lvl="0" marL="0" marR="0" rtl="0" algn="ctr">
                        <a:lnSpc>
                          <a:spcPct val="107000"/>
                        </a:lnSpc>
                        <a:spcBef>
                          <a:spcPts val="0"/>
                        </a:spcBef>
                        <a:spcAft>
                          <a:spcPts val="0"/>
                        </a:spcAft>
                        <a:buNone/>
                      </a:pPr>
                      <a:r>
                        <a:rPr lang="en-US" sz="1200" u="none" cap="none" strike="noStrike"/>
                        <a:t>L8: 11</a:t>
                      </a:r>
                      <a:endParaRPr sz="1200" u="none" cap="none" strike="noStrike">
                        <a:latin typeface="Calibri"/>
                        <a:ea typeface="Calibri"/>
                        <a:cs typeface="Calibri"/>
                        <a:sym typeface="Calibri"/>
                      </a:endParaRPr>
                    </a:p>
                  </a:txBody>
                  <a:tcPr marT="0" marB="0" marR="68575" marL="68575"/>
                </a:tc>
              </a:tr>
            </a:tbl>
          </a:graphicData>
        </a:graphic>
      </p:graphicFrame>
      <p:pic>
        <p:nvPicPr>
          <p:cNvPr descr="Map&#10;&#10;Description automatically generated" id="147" name="Google Shape;147;p9"/>
          <p:cNvPicPr preferRelativeResize="0"/>
          <p:nvPr/>
        </p:nvPicPr>
        <p:blipFill rotWithShape="1">
          <a:blip r:embed="rId3">
            <a:alphaModFix/>
          </a:blip>
          <a:srcRect b="0" l="0" r="0" t="0"/>
          <a:stretch/>
        </p:blipFill>
        <p:spPr>
          <a:xfrm>
            <a:off x="6487143" y="1232053"/>
            <a:ext cx="4541666" cy="5095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