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2" r:id="rId1"/>
  </p:sldMasterIdLst>
  <p:notesMasterIdLst>
    <p:notesMasterId r:id="rId6"/>
  </p:notesMasterIdLst>
  <p:sldIdLst>
    <p:sldId id="271" r:id="rId2"/>
    <p:sldId id="717" r:id="rId3"/>
    <p:sldId id="3032" r:id="rId4"/>
    <p:sldId id="716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47" roundtripDataSignature="AMtx7mjbjNkJcbtBNy5aCq7AViUG9Hah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DED5B8F-8405-4F51-9066-369EEBF489D2}">
  <a:tblStyle styleId="{7DED5B8F-8405-4F51-9066-369EEBF489D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DE232370-1395-4992-8E7F-EE0F9C0B00D5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5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47" Type="http://customschemas.google.com/relationships/presentationmetadata" Target="metadata"/><Relationship Id="rId50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49" Type="http://schemas.openxmlformats.org/officeDocument/2006/relationships/viewProps" Target="viewProps.xml"/><Relationship Id="rId4" Type="http://schemas.openxmlformats.org/officeDocument/2006/relationships/slide" Target="slides/slide3.xml"/><Relationship Id="rId4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1f256babac_6_4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11f256babac_6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2301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oogle Shape;47;g11f256babac_6_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01750" y="2265730"/>
            <a:ext cx="8288157" cy="2756714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g11f256babac_6_8"/>
          <p:cNvPicPr preferRelativeResize="0"/>
          <p:nvPr/>
        </p:nvPicPr>
        <p:blipFill rotWithShape="1">
          <a:blip r:embed="rId3">
            <a:alphaModFix/>
          </a:blip>
          <a:srcRect b="-113"/>
          <a:stretch/>
        </p:blipFill>
        <p:spPr>
          <a:xfrm rot="10800000" flipH="1">
            <a:off x="2824280" y="4824248"/>
            <a:ext cx="5391556" cy="2038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g11f256babac_6_8" descr="A picture containing nature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77344" y="-1"/>
            <a:ext cx="3714656" cy="2686815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g11f256babac_6_8"/>
          <p:cNvSpPr/>
          <p:nvPr/>
        </p:nvSpPr>
        <p:spPr>
          <a:xfrm flipH="1">
            <a:off x="5456394" y="1968439"/>
            <a:ext cx="6751471" cy="4901119"/>
          </a:xfrm>
          <a:custGeom>
            <a:avLst/>
            <a:gdLst/>
            <a:ahLst/>
            <a:cxnLst/>
            <a:rect l="l" t="t" r="r" b="b"/>
            <a:pathLst>
              <a:path w="6751471" h="4901119" extrusionOk="0">
                <a:moveTo>
                  <a:pt x="0" y="4901119"/>
                </a:moveTo>
                <a:cubicBezTo>
                  <a:pt x="794" y="3261063"/>
                  <a:pt x="1588" y="1640056"/>
                  <a:pt x="2382" y="0"/>
                </a:cubicBezTo>
                <a:lnTo>
                  <a:pt x="6751471" y="4901119"/>
                </a:lnTo>
                <a:lnTo>
                  <a:pt x="0" y="49011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g11f256babac_6_8"/>
          <p:cNvSpPr/>
          <p:nvPr/>
        </p:nvSpPr>
        <p:spPr>
          <a:xfrm flipH="1">
            <a:off x="-4784" y="-14542"/>
            <a:ext cx="12199164" cy="6874921"/>
          </a:xfrm>
          <a:custGeom>
            <a:avLst/>
            <a:gdLst/>
            <a:ahLst/>
            <a:cxnLst/>
            <a:rect l="l" t="t" r="r" b="b"/>
            <a:pathLst>
              <a:path w="14761910" h="6836301" extrusionOk="0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27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2" name="Google Shape;52;g11f256babac_6_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8431" y="5311498"/>
            <a:ext cx="2738896" cy="150851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53" name="Google Shape;53;g11f256babac_6_8"/>
          <p:cNvPicPr preferRelativeResize="0"/>
          <p:nvPr/>
        </p:nvPicPr>
        <p:blipFill rotWithShape="1">
          <a:blip r:embed="rId6">
            <a:alphaModFix amt="34000"/>
          </a:blip>
          <a:srcRect l="32582" t="2399" r="8554" b="-8773"/>
          <a:stretch/>
        </p:blipFill>
        <p:spPr>
          <a:xfrm rot="5400000">
            <a:off x="5734286" y="-1016167"/>
            <a:ext cx="5455273" cy="7480884"/>
          </a:xfrm>
          <a:prstGeom prst="rtTriangle">
            <a:avLst/>
          </a:prstGeom>
          <a:noFill/>
          <a:ln>
            <a:noFill/>
          </a:ln>
        </p:spPr>
      </p:pic>
      <p:pic>
        <p:nvPicPr>
          <p:cNvPr id="54" name="Google Shape;54;g11f256babac_6_8"/>
          <p:cNvPicPr preferRelativeResize="0"/>
          <p:nvPr/>
        </p:nvPicPr>
        <p:blipFill rotWithShape="1">
          <a:blip r:embed="rId6">
            <a:alphaModFix amt="34000"/>
          </a:blip>
          <a:srcRect l="54016" t="36081" r="11355" b="673"/>
          <a:stretch/>
        </p:blipFill>
        <p:spPr>
          <a:xfrm rot="-5400000">
            <a:off x="5792642" y="4819952"/>
            <a:ext cx="1719709" cy="2366806"/>
          </a:xfrm>
          <a:prstGeom prst="rtTriangle">
            <a:avLst/>
          </a:prstGeom>
          <a:noFill/>
          <a:ln>
            <a:noFill/>
          </a:ln>
        </p:spPr>
      </p:pic>
      <p:sp>
        <p:nvSpPr>
          <p:cNvPr id="55" name="Google Shape;55;g11f256babac_6_8"/>
          <p:cNvSpPr txBox="1">
            <a:spLocks noGrp="1"/>
          </p:cNvSpPr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8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8AC38-E0E8-49D7-B2FE-71FD7C42C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815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g11f256babac_6_0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" name="Google Shape;40;g11f256babac_6_0"/>
          <p:cNvPicPr preferRelativeResize="0"/>
          <p:nvPr/>
        </p:nvPicPr>
        <p:blipFill rotWithShape="1">
          <a:blip r:embed="rId4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g11f256babac_6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42" name="Google Shape;42;g11f256babac_6_0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g11f256babac_6_0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g11f256babac_6_0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g11f256babac_6_0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CEOS WGCV-51 October 2022, Tokyo</a:t>
            </a:r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  <p:sldLayoutId id="2147483660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1f256babac_6_47"/>
          <p:cNvSpPr txBox="1">
            <a:spLocks noGrp="1"/>
          </p:cNvSpPr>
          <p:nvPr>
            <p:ph type="title"/>
          </p:nvPr>
        </p:nvSpPr>
        <p:spPr>
          <a:xfrm>
            <a:off x="176047" y="175938"/>
            <a:ext cx="7489673" cy="3972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Arial"/>
              <a:buNone/>
            </a:pPr>
            <a:r>
              <a:rPr lang="en-US" sz="5400" dirty="0"/>
              <a:t>WGCV-WGISS joint</a:t>
            </a:r>
            <a:br>
              <a:rPr lang="en-US" sz="5400" dirty="0"/>
            </a:br>
            <a:r>
              <a:rPr lang="en-US" sz="5400" dirty="0">
                <a:latin typeface="Arial"/>
                <a:ea typeface="Arial"/>
                <a:cs typeface="Arial"/>
                <a:sym typeface="Arial"/>
              </a:rPr>
              <a:t>WGCV Overview </a:t>
            </a:r>
            <a:endParaRPr dirty="0"/>
          </a:p>
        </p:txBody>
      </p:sp>
      <p:sp>
        <p:nvSpPr>
          <p:cNvPr id="90" name="Google Shape;90;g11f256babac_6_47"/>
          <p:cNvSpPr/>
          <p:nvPr/>
        </p:nvSpPr>
        <p:spPr>
          <a:xfrm>
            <a:off x="7126901" y="5524521"/>
            <a:ext cx="4832943" cy="1716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Akihiko KUZE and Philippe GORYL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WGCV-51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October 5, 2022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(Tokyo)</a:t>
            </a:r>
            <a:endParaRPr sz="2200" b="1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9909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4872" y="261720"/>
            <a:ext cx="5673013" cy="457200"/>
          </a:xfrm>
        </p:spPr>
        <p:txBody>
          <a:bodyPr/>
          <a:lstStyle/>
          <a:p>
            <a:r>
              <a:rPr lang="en-GB" sz="3200">
                <a:solidFill>
                  <a:schemeClr val="bg1"/>
                </a:solidFill>
              </a:rPr>
              <a:t>WGCV Recent Topics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28AC38-E0E8-49D7-B2FE-71FD7C42C09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7C7D674-B6DC-13FE-2D63-D3C340567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897846E-5934-40A8-CE18-64871DFB1B65}"/>
              </a:ext>
            </a:extLst>
          </p:cNvPr>
          <p:cNvSpPr txBox="1"/>
          <p:nvPr/>
        </p:nvSpPr>
        <p:spPr>
          <a:xfrm>
            <a:off x="926391" y="1490405"/>
            <a:ext cx="10705975" cy="36132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300000"/>
              </a:lnSpc>
              <a:buFont typeface="+mj-lt"/>
              <a:buAutoNum type="arabicPeriod"/>
            </a:pPr>
            <a:r>
              <a:rPr lang="en-US" altLang="ja-JP" sz="2000" dirty="0"/>
              <a:t>WGCV will nominate Cody Anderson of USGS as VICE chair 2023-2024 (WGCV-51)</a:t>
            </a:r>
          </a:p>
          <a:p>
            <a:pPr marL="342900" indent="-342900">
              <a:lnSpc>
                <a:spcPct val="300000"/>
              </a:lnSpc>
              <a:buFont typeface="+mj-lt"/>
              <a:buAutoNum type="arabicPeriod"/>
            </a:pPr>
            <a:r>
              <a:rPr lang="en-US" altLang="ja-JP" sz="2000" dirty="0"/>
              <a:t>WGCV to ‘New Space’ – legacy experience, infrastructure, tools (SIT-TW)</a:t>
            </a:r>
          </a:p>
          <a:p>
            <a:pPr marL="342900" indent="-342900">
              <a:lnSpc>
                <a:spcPct val="300000"/>
              </a:lnSpc>
              <a:buFont typeface="+mj-lt"/>
              <a:buAutoNum type="arabicPeriod"/>
            </a:pPr>
            <a:r>
              <a:rPr lang="en-US" altLang="ja-JP" sz="2000" dirty="0"/>
              <a:t>Action on CEOS Interoperability Framework (SIT-TW)</a:t>
            </a:r>
          </a:p>
          <a:p>
            <a:pPr marL="342900" indent="-342900">
              <a:lnSpc>
                <a:spcPct val="300000"/>
              </a:lnSpc>
              <a:buFont typeface="+mj-lt"/>
              <a:buAutoNum type="arabicPeriod"/>
            </a:pPr>
            <a:r>
              <a:rPr lang="en-US" altLang="ja-JP" sz="2000" dirty="0"/>
              <a:t> WGCV will collaborate with the International Methane Emissions Observatory (IMEO) </a:t>
            </a:r>
          </a:p>
        </p:txBody>
      </p:sp>
    </p:spTree>
    <p:extLst>
      <p:ext uri="{BB962C8B-B14F-4D97-AF65-F5344CB8AC3E}">
        <p14:creationId xmlns:p14="http://schemas.microsoft.com/office/powerpoint/2010/main" val="3425835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2242" y="385226"/>
            <a:ext cx="7334578" cy="457200"/>
          </a:xfrm>
        </p:spPr>
        <p:txBody>
          <a:bodyPr/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CNES CEOS Chair Priorities 2022 and WGCV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28AC38-E0E8-49D7-B2FE-71FD7C42C09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165222D-678E-0A46-F824-B4AA4ABBE913}"/>
              </a:ext>
            </a:extLst>
          </p:cNvPr>
          <p:cNvSpPr txBox="1"/>
          <p:nvPr/>
        </p:nvSpPr>
        <p:spPr>
          <a:xfrm>
            <a:off x="605228" y="1214182"/>
            <a:ext cx="10961931" cy="4438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altLang="ja-JP" sz="1800" dirty="0"/>
              <a:t>Priority #1: Paths to Sustainability – Demonstrating Outcomes of CEOS Strategic Plans, Efforts on Disaster Risk Reduction and Response, and Capacity Building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altLang="ja-JP" sz="1800" dirty="0"/>
              <a:t>Priority #2: CEOS Strategy for Support to the UNFCCC Global Stocktake: </a:t>
            </a:r>
            <a:r>
              <a:rPr lang="en-US" altLang="ja-JP" sz="1800" dirty="0">
                <a:solidFill>
                  <a:srgbClr val="0000FF"/>
                </a:solidFill>
              </a:rPr>
              <a:t>to ensure its planned missions, such as </a:t>
            </a:r>
            <a:r>
              <a:rPr lang="en-US" altLang="ja-JP" sz="1800" dirty="0" err="1">
                <a:solidFill>
                  <a:srgbClr val="0000FF"/>
                </a:solidFill>
              </a:rPr>
              <a:t>MicroCARB</a:t>
            </a:r>
            <a:r>
              <a:rPr lang="en-US" altLang="ja-JP" sz="1800" dirty="0">
                <a:solidFill>
                  <a:srgbClr val="0000FF"/>
                </a:solidFill>
              </a:rPr>
              <a:t>, provide practical support to the Global Stocktake data requirements (October-November, 2022) Prelaunch test in Toulouse, intercomparison between </a:t>
            </a:r>
            <a:r>
              <a:rPr lang="en-US" altLang="ja-JP" sz="1800" dirty="0" err="1">
                <a:solidFill>
                  <a:srgbClr val="0000FF"/>
                </a:solidFill>
              </a:rPr>
              <a:t>MicroCARB</a:t>
            </a:r>
            <a:r>
              <a:rPr lang="en-US" altLang="ja-JP" sz="1800" dirty="0">
                <a:solidFill>
                  <a:srgbClr val="0000FF"/>
                </a:solidFill>
              </a:rPr>
              <a:t> in the vacuum chamber, EM-27 FTS on the ground, OCO-2, OCO-3, GOSAT, GOSAT-2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altLang="ja-JP" sz="1800" dirty="0"/>
              <a:t>Priority #3: Support to Cal-Val Initiatives: </a:t>
            </a:r>
            <a:r>
              <a:rPr lang="en-US" altLang="ja-JP" sz="1800" dirty="0">
                <a:solidFill>
                  <a:srgbClr val="0000FF"/>
                </a:solidFill>
              </a:rPr>
              <a:t>to support the cross-calibration of thermal infrared measurements from future CEOS Agency missions</a:t>
            </a:r>
            <a:endParaRPr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1501584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8989" y="265305"/>
            <a:ext cx="5673013" cy="457200"/>
          </a:xfrm>
        </p:spPr>
        <p:txBody>
          <a:bodyPr/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WGCV Sub Groups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28AC38-E0E8-49D7-B2FE-71FD7C42C09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165222D-678E-0A46-F824-B4AA4ABBE913}"/>
              </a:ext>
            </a:extLst>
          </p:cNvPr>
          <p:cNvSpPr txBox="1"/>
          <p:nvPr/>
        </p:nvSpPr>
        <p:spPr>
          <a:xfrm>
            <a:off x="1461149" y="1485378"/>
            <a:ext cx="6162260" cy="44096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altLang="ja-JP" sz="2400" dirty="0"/>
              <a:t>Atmospheric Composition (ACSG)</a:t>
            </a:r>
            <a:r>
              <a:rPr lang="ja-JP" altLang="en-US" sz="2400" dirty="0"/>
              <a:t>　　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altLang="ja-JP" sz="2400" dirty="0"/>
              <a:t>Infrared Visible Optical Sensors (IVOS)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altLang="ja-JP" sz="2400" dirty="0"/>
              <a:t>Land Product Validation (LPV)</a:t>
            </a:r>
            <a:r>
              <a:rPr lang="ja-JP" altLang="en-US" sz="2400" dirty="0"/>
              <a:t>　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altLang="ja-JP" sz="2400" dirty="0"/>
              <a:t>Microwave Sensors (MSSG)</a:t>
            </a:r>
            <a:r>
              <a:rPr lang="ja-JP" altLang="en-US" sz="2400" dirty="0"/>
              <a:t>　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altLang="ja-JP" sz="2400" dirty="0"/>
              <a:t>Synthetic Aperture Radar (SAR)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altLang="ja-JP" sz="2400" dirty="0"/>
              <a:t>Terrain Mapping (TMSG)</a:t>
            </a:r>
          </a:p>
        </p:txBody>
      </p:sp>
    </p:spTree>
    <p:extLst>
      <p:ext uri="{BB962C8B-B14F-4D97-AF65-F5344CB8AC3E}">
        <p14:creationId xmlns:p14="http://schemas.microsoft.com/office/powerpoint/2010/main" val="3829319086"/>
      </p:ext>
    </p:extLst>
  </p:cSld>
  <p:clrMapOvr>
    <a:masterClrMapping/>
  </p:clrMapOvr>
</p:sld>
</file>

<file path=ppt/theme/theme1.xml><?xml version="1.0" encoding="utf-8"?>
<a:theme xmlns:a="http://schemas.openxmlformats.org/drawingml/2006/main" name="ceo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6118</TotalTime>
  <Words>231</Words>
  <Application>Microsoft Office PowerPoint</Application>
  <PresentationFormat>ワイド画面</PresentationFormat>
  <Paragraphs>24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6" baseType="lpstr">
      <vt:lpstr>Arial</vt:lpstr>
      <vt:lpstr>ceos</vt:lpstr>
      <vt:lpstr>WGCV-WGISS joint WGCV Overview </vt:lpstr>
      <vt:lpstr>WGCV Recent Topics</vt:lpstr>
      <vt:lpstr>CNES CEOS Chair Priorities 2022 and WGCV</vt:lpstr>
      <vt:lpstr>WGCV Sub Groups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 </dc:title>
  <dc:creator>Elizabeth Marion Rose</dc:creator>
  <cp:lastModifiedBy>久世　暁彦</cp:lastModifiedBy>
  <cp:revision>32</cp:revision>
  <dcterms:created xsi:type="dcterms:W3CDTF">2021-10-07T09:33:41Z</dcterms:created>
  <dcterms:modified xsi:type="dcterms:W3CDTF">2022-10-04T17:25:36Z</dcterms:modified>
</cp:coreProperties>
</file>