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24"/>
  </p:notesMasterIdLst>
  <p:sldIdLst>
    <p:sldId id="256" r:id="rId2"/>
    <p:sldId id="260" r:id="rId3"/>
    <p:sldId id="258" r:id="rId4"/>
    <p:sldId id="281" r:id="rId5"/>
    <p:sldId id="287" r:id="rId6"/>
    <p:sldId id="270" r:id="rId7"/>
    <p:sldId id="289" r:id="rId8"/>
    <p:sldId id="271" r:id="rId9"/>
    <p:sldId id="288" r:id="rId10"/>
    <p:sldId id="272" r:id="rId11"/>
    <p:sldId id="283" r:id="rId12"/>
    <p:sldId id="290" r:id="rId13"/>
    <p:sldId id="286" r:id="rId14"/>
    <p:sldId id="285" r:id="rId15"/>
    <p:sldId id="261" r:id="rId16"/>
    <p:sldId id="263" r:id="rId17"/>
    <p:sldId id="266" r:id="rId18"/>
    <p:sldId id="268" r:id="rId19"/>
    <p:sldId id="267" r:id="rId20"/>
    <p:sldId id="269" r:id="rId21"/>
    <p:sldId id="264" r:id="rId22"/>
    <p:sldId id="265"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le Piepgrass" initials="MP" lastIdx="1" clrIdx="0">
    <p:extLst>
      <p:ext uri="{19B8F6BF-5375-455C-9EA6-DF929625EA0E}">
        <p15:presenceInfo xmlns:p15="http://schemas.microsoft.com/office/powerpoint/2012/main" userId="3eac496d5cc0b5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02" autoAdjust="0"/>
    <p:restoredTop sz="95097" autoAdjust="0"/>
  </p:normalViewPr>
  <p:slideViewPr>
    <p:cSldViewPr snapToGrid="0">
      <p:cViewPr varScale="1">
        <p:scale>
          <a:sx n="108" d="100"/>
          <a:sy n="108"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9110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9236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8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880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343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268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459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181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473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u="none" strike="noStrike" cap="none" dirty="0">
                <a:solidFill>
                  <a:schemeClr val="accent1"/>
                </a:solidFill>
                <a:latin typeface="Arial"/>
                <a:ea typeface="Arial"/>
                <a:cs typeface="Arial"/>
                <a:sym typeface="Arial"/>
              </a:rPr>
              <a:t>WGCV-51, 3-6 October 2022</a:t>
            </a:r>
            <a:endParaRPr dirty="0"/>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a:solidFill>
                  <a:schemeClr val="accent1"/>
                </a:solidFill>
                <a:latin typeface="Arial"/>
                <a:ea typeface="Arial"/>
                <a:cs typeface="Arial"/>
                <a:sym typeface="Arial"/>
              </a:rPr>
              <a:t>WGCV-51, 3-6 October 2022</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5"/>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44" name="Google Shape;44;p5"/>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5"/>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5"/>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7" name="Google Shape;47;p5"/>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48" name="Google Shape;48;p5"/>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9" name="Google Shape;49;p5"/>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5"/>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a:solidFill>
                  <a:schemeClr val="accent1"/>
                </a:solidFill>
                <a:latin typeface="Arial"/>
                <a:ea typeface="Arial"/>
                <a:cs typeface="Arial"/>
                <a:sym typeface="Arial"/>
              </a:rPr>
              <a:t>WGCV-51, 3-6 October 2022</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dirty="0">
                <a:solidFill>
                  <a:schemeClr val="accent1"/>
                </a:solidFill>
                <a:latin typeface="Arial"/>
                <a:ea typeface="Arial"/>
                <a:cs typeface="Arial"/>
                <a:sym typeface="Arial"/>
              </a:rPr>
              <a:t>WGCV-51, 3-6 October 2022</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7">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8">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023701.gorp.j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hyperlink" Target="https://tokyo-haneda.com/en/access/index.html" TargetMode="External"/><Relationship Id="rId3" Type="http://schemas.openxmlformats.org/officeDocument/2006/relationships/hyperlink" Target="https://www.gardenhotels.co.jp/roppongi-premier/eng/sightseeing/" TargetMode="External"/><Relationship Id="rId7" Type="http://schemas.openxmlformats.org/officeDocument/2006/relationships/hyperlink" Target="https://youtu.be/oVFjA7Qy1a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boutiquejapan.com/japan-travel-tips/" TargetMode="External"/><Relationship Id="rId5" Type="http://schemas.openxmlformats.org/officeDocument/2006/relationships/hyperlink" Target="https://www.hankyu-hotel.com/hotel/remm/roppongi" TargetMode="External"/><Relationship Id="rId4" Type="http://schemas.openxmlformats.org/officeDocument/2006/relationships/hyperlink" Target="https://matcha-jp.com/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narita-airport.jp/en/access/city_access" TargetMode="External"/><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jreast.co.jp/multi/en/pass/nex.html" TargetMode="External"/><Relationship Id="rId4" Type="http://schemas.openxmlformats.org/officeDocument/2006/relationships/hyperlink" Target="https://www.jreast.co.jp/multi/en/ne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orld.jorudan.co.jp/mln/en/?sub_lang=nosub"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pasmo.co.jp/visitors/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WGCV-51 </a:t>
            </a:r>
            <a:br>
              <a:rPr lang="en-GB" sz="7500" dirty="0"/>
            </a:br>
            <a:r>
              <a:rPr lang="en-GB" sz="7500" dirty="0"/>
              <a:t>In-Person Participant Information</a:t>
            </a:r>
            <a:endParaRPr sz="7500" dirty="0"/>
          </a:p>
        </p:txBody>
      </p:sp>
      <p:sp>
        <p:nvSpPr>
          <p:cNvPr id="67" name="Google Shape;67;p7"/>
          <p:cNvSpPr/>
          <p:nvPr/>
        </p:nvSpPr>
        <p:spPr>
          <a:xfrm>
            <a:off x="7222284" y="4656220"/>
            <a:ext cx="4832943" cy="2201779"/>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lang="en-US" sz="18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US" sz="1800" b="1" i="0" u="none" strike="noStrike" cap="none" dirty="0">
                <a:solidFill>
                  <a:schemeClr val="accent1"/>
                </a:solidFill>
                <a:latin typeface="Arial"/>
                <a:ea typeface="Arial"/>
                <a:cs typeface="Arial"/>
                <a:sym typeface="Arial"/>
              </a:rPr>
              <a:t>WGCV-51</a:t>
            </a:r>
            <a:endParaRPr sz="18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US" sz="1800" b="1" i="0" u="none" strike="noStrike" cap="none" dirty="0">
                <a:solidFill>
                  <a:schemeClr val="accent1"/>
                </a:solidFill>
                <a:latin typeface="Arial"/>
                <a:ea typeface="Arial"/>
                <a:cs typeface="Arial"/>
                <a:sym typeface="Arial"/>
              </a:rPr>
              <a:t>Tokyo, Japan (JAXA)</a:t>
            </a:r>
            <a:endParaRPr sz="18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r>
              <a:rPr lang="en-GB" sz="1800" b="1" i="0" u="none" strike="noStrike" cap="none" dirty="0">
                <a:solidFill>
                  <a:schemeClr val="accent1"/>
                </a:solidFill>
                <a:latin typeface="Arial"/>
                <a:ea typeface="Arial"/>
                <a:cs typeface="Arial"/>
                <a:sym typeface="Arial"/>
              </a:rPr>
              <a:t>3-6 </a:t>
            </a:r>
            <a:r>
              <a:rPr lang="en-GB" sz="1800" b="1" dirty="0">
                <a:solidFill>
                  <a:schemeClr val="accent1"/>
                </a:solidFill>
              </a:rPr>
              <a:t>Octo</a:t>
            </a:r>
            <a:r>
              <a:rPr lang="en-GB" sz="1800" b="1" i="0" u="none" strike="noStrike" cap="none" dirty="0">
                <a:solidFill>
                  <a:schemeClr val="accent1"/>
                </a:solidFill>
                <a:latin typeface="Arial"/>
                <a:ea typeface="Arial"/>
                <a:cs typeface="Arial"/>
                <a:sym typeface="Arial"/>
              </a:rPr>
              <a:t>ber 2022</a:t>
            </a:r>
            <a:endParaRPr sz="18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p:nvPr/>
        </p:nvSpPr>
        <p:spPr>
          <a:xfrm>
            <a:off x="94020" y="103248"/>
            <a:ext cx="866851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chemeClr val="lt1"/>
                </a:solidFill>
              </a:rPr>
              <a:t>IHJ Floor Map</a:t>
            </a:r>
            <a:endParaRPr dirty="0"/>
          </a:p>
        </p:txBody>
      </p:sp>
      <p:sp>
        <p:nvSpPr>
          <p:cNvPr id="80" name="Google Shape;80;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10</a:t>
            </a:fld>
            <a:endParaRPr sz="1400" b="1">
              <a:solidFill>
                <a:schemeClr val="accent1"/>
              </a:solidFill>
              <a:latin typeface="Arial"/>
              <a:ea typeface="Arial"/>
              <a:cs typeface="Arial"/>
              <a:sym typeface="Arial"/>
            </a:endParaRPr>
          </a:p>
        </p:txBody>
      </p:sp>
      <p:pic>
        <p:nvPicPr>
          <p:cNvPr id="19" name="Picture 2" descr="IHJ Floor Map">
            <a:extLst>
              <a:ext uri="{FF2B5EF4-FFF2-40B4-BE49-F238E27FC236}">
                <a16:creationId xmlns:a16="http://schemas.microsoft.com/office/drawing/2014/main" id="{8EF98646-81A6-45AD-A244-24B8F93D6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167" y="729340"/>
            <a:ext cx="2803666" cy="6019800"/>
          </a:xfrm>
          <a:prstGeom prst="rect">
            <a:avLst/>
          </a:prstGeom>
          <a:noFill/>
          <a:extLst>
            <a:ext uri="{909E8E84-426E-40DD-AFC4-6F175D3DCCD1}">
              <a14:hiddenFill xmlns:a14="http://schemas.microsoft.com/office/drawing/2010/main">
                <a:solidFill>
                  <a:srgbClr val="FFFFFF"/>
                </a:solidFill>
              </a14:hiddenFill>
            </a:ext>
          </a:extLst>
        </p:spPr>
      </p:pic>
      <p:sp>
        <p:nvSpPr>
          <p:cNvPr id="29" name="吹き出し: 四角形 28">
            <a:extLst>
              <a:ext uri="{FF2B5EF4-FFF2-40B4-BE49-F238E27FC236}">
                <a16:creationId xmlns:a16="http://schemas.microsoft.com/office/drawing/2014/main" id="{6A540AD8-4573-45A6-9651-EE8C5CF78EEB}"/>
              </a:ext>
            </a:extLst>
          </p:cNvPr>
          <p:cNvSpPr/>
          <p:nvPr/>
        </p:nvSpPr>
        <p:spPr>
          <a:xfrm>
            <a:off x="8257152" y="1037950"/>
            <a:ext cx="2301240" cy="624078"/>
          </a:xfrm>
          <a:prstGeom prst="wedgeRectCallout">
            <a:avLst>
              <a:gd name="adj1" fmla="val -98928"/>
              <a:gd name="adj2" fmla="val -64366"/>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solidFill>
                  <a:schemeClr val="tx1"/>
                </a:solidFill>
                <a:latin typeface="Arial" panose="020B0604020202020204" pitchFamily="34" charset="0"/>
                <a:cs typeface="Arial" panose="020B0604020202020204" pitchFamily="34" charset="0"/>
              </a:rPr>
              <a:t>Room 403-404</a:t>
            </a:r>
          </a:p>
          <a:p>
            <a:pPr algn="ctr"/>
            <a:r>
              <a:rPr kumimoji="1" lang="en-US" altLang="ja-JP" sz="1800" dirty="0">
                <a:solidFill>
                  <a:schemeClr val="tx1"/>
                </a:solidFill>
                <a:latin typeface="Arial" panose="020B0604020202020204" pitchFamily="34" charset="0"/>
                <a:cs typeface="Arial" panose="020B0604020202020204" pitchFamily="34" charset="0"/>
              </a:rPr>
              <a:t>WGISS</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31" name="吹き出し: 四角形 30">
            <a:extLst>
              <a:ext uri="{FF2B5EF4-FFF2-40B4-BE49-F238E27FC236}">
                <a16:creationId xmlns:a16="http://schemas.microsoft.com/office/drawing/2014/main" id="{0A6853D2-75B1-4379-80A4-5BFDE595FA78}"/>
              </a:ext>
            </a:extLst>
          </p:cNvPr>
          <p:cNvSpPr/>
          <p:nvPr/>
        </p:nvSpPr>
        <p:spPr>
          <a:xfrm>
            <a:off x="8257152" y="2504762"/>
            <a:ext cx="2301240" cy="924238"/>
          </a:xfrm>
          <a:prstGeom prst="wedgeRectCallout">
            <a:avLst>
              <a:gd name="adj1" fmla="val -112760"/>
              <a:gd name="adj2" fmla="val 60550"/>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solidFill>
                  <a:schemeClr val="tx1"/>
                </a:solidFill>
                <a:latin typeface="Arial" panose="020B0604020202020204" pitchFamily="34" charset="0"/>
                <a:cs typeface="Arial" panose="020B0604020202020204" pitchFamily="34" charset="0"/>
              </a:rPr>
              <a:t>Oct. 5 afternoon</a:t>
            </a:r>
          </a:p>
          <a:p>
            <a:pPr algn="ctr"/>
            <a:r>
              <a:rPr kumimoji="1" lang="en-US" altLang="ja-JP" sz="1800" dirty="0">
                <a:solidFill>
                  <a:schemeClr val="tx1"/>
                </a:solidFill>
                <a:latin typeface="Arial" panose="020B0604020202020204" pitchFamily="34" charset="0"/>
                <a:cs typeface="Arial" panose="020B0604020202020204" pitchFamily="34" charset="0"/>
              </a:rPr>
              <a:t>Lecture Hall</a:t>
            </a:r>
          </a:p>
          <a:p>
            <a:pPr algn="ctr"/>
            <a:r>
              <a:rPr kumimoji="1" lang="en-US" altLang="ja-JP" sz="1800" dirty="0">
                <a:solidFill>
                  <a:schemeClr val="tx1"/>
                </a:solidFill>
                <a:latin typeface="Arial" panose="020B0604020202020204" pitchFamily="34" charset="0"/>
                <a:cs typeface="Arial" panose="020B0604020202020204" pitchFamily="34" charset="0"/>
              </a:rPr>
              <a:t>WGISS-WGCV joint</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32" name="吹き出し: 四角形 31">
            <a:extLst>
              <a:ext uri="{FF2B5EF4-FFF2-40B4-BE49-F238E27FC236}">
                <a16:creationId xmlns:a16="http://schemas.microsoft.com/office/drawing/2014/main" id="{51AAD676-D87D-4F4C-9FDA-A2DF094DC2D2}"/>
              </a:ext>
            </a:extLst>
          </p:cNvPr>
          <p:cNvSpPr/>
          <p:nvPr/>
        </p:nvSpPr>
        <p:spPr>
          <a:xfrm>
            <a:off x="2397372" y="5141320"/>
            <a:ext cx="2125980" cy="856488"/>
          </a:xfrm>
          <a:prstGeom prst="wedgeRectCallout">
            <a:avLst>
              <a:gd name="adj1" fmla="val 102864"/>
              <a:gd name="adj2" fmla="val 7360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solidFill>
                  <a:schemeClr val="tx1"/>
                </a:solidFill>
                <a:latin typeface="Arial" panose="020B0604020202020204" pitchFamily="34" charset="0"/>
                <a:cs typeface="Arial" panose="020B0604020202020204" pitchFamily="34" charset="0"/>
              </a:rPr>
              <a:t>Oct. 5 after lunch</a:t>
            </a:r>
          </a:p>
          <a:p>
            <a:pPr algn="ctr"/>
            <a:r>
              <a:rPr kumimoji="1" lang="en-US" altLang="ja-JP" sz="1800" dirty="0">
                <a:solidFill>
                  <a:schemeClr val="tx1"/>
                </a:solidFill>
                <a:latin typeface="Arial" panose="020B0604020202020204" pitchFamily="34" charset="0"/>
                <a:cs typeface="Arial" panose="020B0604020202020204" pitchFamily="34" charset="0"/>
              </a:rPr>
              <a:t>Garden entrance</a:t>
            </a:r>
          </a:p>
          <a:p>
            <a:pPr algn="ctr"/>
            <a:r>
              <a:rPr kumimoji="1" lang="en-US" altLang="ja-JP" sz="1800" dirty="0">
                <a:solidFill>
                  <a:schemeClr val="tx1"/>
                </a:solidFill>
                <a:latin typeface="Arial" panose="020B0604020202020204" pitchFamily="34" charset="0"/>
                <a:cs typeface="Arial" panose="020B0604020202020204" pitchFamily="34" charset="0"/>
              </a:rPr>
              <a:t>Team Photo</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33" name="吹き出し: 四角形 32">
            <a:extLst>
              <a:ext uri="{FF2B5EF4-FFF2-40B4-BE49-F238E27FC236}">
                <a16:creationId xmlns:a16="http://schemas.microsoft.com/office/drawing/2014/main" id="{E1454EAA-38A6-43E5-859A-B8EEB848FB6E}"/>
              </a:ext>
            </a:extLst>
          </p:cNvPr>
          <p:cNvSpPr/>
          <p:nvPr/>
        </p:nvSpPr>
        <p:spPr>
          <a:xfrm>
            <a:off x="2123052" y="3518260"/>
            <a:ext cx="2125980" cy="621030"/>
          </a:xfrm>
          <a:prstGeom prst="wedgeRectCallout">
            <a:avLst>
              <a:gd name="adj1" fmla="val 116484"/>
              <a:gd name="adj2" fmla="val 64710"/>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solidFill>
                  <a:schemeClr val="tx1"/>
                </a:solidFill>
                <a:latin typeface="Arial" panose="020B0604020202020204" pitchFamily="34" charset="0"/>
                <a:cs typeface="Arial" panose="020B0604020202020204" pitchFamily="34" charset="0"/>
              </a:rPr>
              <a:t>Lunch, tea, light dinner</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34" name="吹き出し: 四角形 33">
            <a:extLst>
              <a:ext uri="{FF2B5EF4-FFF2-40B4-BE49-F238E27FC236}">
                <a16:creationId xmlns:a16="http://schemas.microsoft.com/office/drawing/2014/main" id="{117B1774-1C56-43EC-BE83-8FD077920C8B}"/>
              </a:ext>
            </a:extLst>
          </p:cNvPr>
          <p:cNvSpPr/>
          <p:nvPr/>
        </p:nvSpPr>
        <p:spPr>
          <a:xfrm>
            <a:off x="8347046" y="5110839"/>
            <a:ext cx="2211346" cy="674385"/>
          </a:xfrm>
          <a:prstGeom prst="wedgeRectCallout">
            <a:avLst>
              <a:gd name="adj1" fmla="val -122584"/>
              <a:gd name="adj2" fmla="val 4139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solidFill>
                  <a:schemeClr val="tx1"/>
                </a:solidFill>
                <a:latin typeface="Arial" panose="020B0604020202020204" pitchFamily="34" charset="0"/>
                <a:cs typeface="Arial" panose="020B0604020202020204" pitchFamily="34" charset="0"/>
              </a:rPr>
              <a:t>Full course Lunch Full course dinner</a:t>
            </a:r>
            <a:endParaRPr kumimoji="1" lang="ja-JP" altLang="en-US" sz="1800" dirty="0">
              <a:solidFill>
                <a:schemeClr val="tx1"/>
              </a:solidFill>
              <a:latin typeface="Arial" panose="020B0604020202020204" pitchFamily="34" charset="0"/>
              <a:cs typeface="Arial" panose="020B0604020202020204" pitchFamily="34" charset="0"/>
            </a:endParaRPr>
          </a:p>
        </p:txBody>
      </p:sp>
      <p:sp>
        <p:nvSpPr>
          <p:cNvPr id="11" name="吹き出し: 四角形 10">
            <a:extLst>
              <a:ext uri="{FF2B5EF4-FFF2-40B4-BE49-F238E27FC236}">
                <a16:creationId xmlns:a16="http://schemas.microsoft.com/office/drawing/2014/main" id="{6A7B660E-2174-43A1-A871-23CC91219891}"/>
              </a:ext>
            </a:extLst>
          </p:cNvPr>
          <p:cNvSpPr/>
          <p:nvPr/>
        </p:nvSpPr>
        <p:spPr>
          <a:xfrm>
            <a:off x="8257152" y="3743393"/>
            <a:ext cx="2301240" cy="624078"/>
          </a:xfrm>
          <a:prstGeom prst="wedgeRectCallout">
            <a:avLst>
              <a:gd name="adj1" fmla="val -120814"/>
              <a:gd name="adj2" fmla="val 17512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800" dirty="0">
                <a:solidFill>
                  <a:schemeClr val="tx1"/>
                </a:solidFill>
                <a:latin typeface="Arial" panose="020B0604020202020204" pitchFamily="34" charset="0"/>
                <a:cs typeface="Arial" panose="020B0604020202020204" pitchFamily="34" charset="0"/>
              </a:rPr>
              <a:t>Room D</a:t>
            </a:r>
          </a:p>
          <a:p>
            <a:pPr algn="ctr"/>
            <a:r>
              <a:rPr kumimoji="1" lang="en-US" altLang="ja-JP" sz="1800" dirty="0">
                <a:solidFill>
                  <a:schemeClr val="tx1"/>
                </a:solidFill>
                <a:latin typeface="Arial" panose="020B0604020202020204" pitchFamily="34" charset="0"/>
                <a:cs typeface="Arial" panose="020B0604020202020204" pitchFamily="34" charset="0"/>
              </a:rPr>
              <a:t>WGCV</a:t>
            </a:r>
            <a:endParaRPr kumimoji="1" lang="ja-JP" alt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989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p:nvPr/>
        </p:nvSpPr>
        <p:spPr>
          <a:xfrm>
            <a:off x="94020" y="103248"/>
            <a:ext cx="866851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4400" dirty="0">
                <a:solidFill>
                  <a:schemeClr val="lt1"/>
                </a:solidFill>
              </a:rPr>
              <a:t>Ice Breaker on October 5, 2022</a:t>
            </a:r>
          </a:p>
        </p:txBody>
      </p:sp>
      <p:sp>
        <p:nvSpPr>
          <p:cNvPr id="80" name="Google Shape;80;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11</a:t>
            </a:fld>
            <a:endParaRPr sz="1400" b="1">
              <a:solidFill>
                <a:schemeClr val="accent1"/>
              </a:solidFill>
              <a:latin typeface="Arial"/>
              <a:ea typeface="Arial"/>
              <a:cs typeface="Arial"/>
              <a:sym typeface="Arial"/>
            </a:endParaRPr>
          </a:p>
        </p:txBody>
      </p:sp>
      <p:sp>
        <p:nvSpPr>
          <p:cNvPr id="81" name="Google Shape;81;p9"/>
          <p:cNvSpPr txBox="1"/>
          <p:nvPr/>
        </p:nvSpPr>
        <p:spPr>
          <a:xfrm>
            <a:off x="248807" y="1229529"/>
            <a:ext cx="11671050" cy="2433446"/>
          </a:xfrm>
          <a:prstGeom prst="rect">
            <a:avLst/>
          </a:prstGeom>
          <a:noFill/>
          <a:ln>
            <a:noFill/>
          </a:ln>
        </p:spPr>
        <p:txBody>
          <a:bodyPr spcFirstLastPara="1" wrap="square" lIns="91425" tIns="45700" rIns="91425" bIns="45700" anchor="t" anchorCtr="0">
            <a:spAutoFit/>
          </a:body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sz="1800" b="1" dirty="0"/>
              <a:t>Venue: </a:t>
            </a:r>
            <a:r>
              <a:rPr lang="en-US" altLang="ja-JP" sz="1800" b="1" dirty="0"/>
              <a:t>“Juban Stand” </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altLang="ja-JP" sz="1800" dirty="0">
                <a:latin typeface="Arial" panose="020B0604020202020204" pitchFamily="34" charset="0"/>
                <a:cs typeface="Arial" panose="020B0604020202020204" pitchFamily="34" charset="0"/>
                <a:hlinkClick r:id="rId3"/>
              </a:rPr>
              <a:t>https://a023701.gorp.jp/</a:t>
            </a:r>
            <a:r>
              <a:rPr lang="en-US" altLang="ja-JP" sz="1800" dirty="0">
                <a:latin typeface="Arial" panose="020B0604020202020204" pitchFamily="34" charset="0"/>
                <a:cs typeface="Arial" panose="020B0604020202020204" pitchFamily="34" charset="0"/>
              </a:rPr>
              <a:t> </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altLang="ja-JP" sz="1800" b="1" dirty="0">
                <a:latin typeface="Arial" panose="020B0604020202020204" pitchFamily="34" charset="0"/>
                <a:cs typeface="Arial" panose="020B0604020202020204" pitchFamily="34" charset="0"/>
              </a:rPr>
              <a:t>Tel</a:t>
            </a:r>
            <a:r>
              <a:rPr lang="en-US" altLang="ja-JP" sz="1800" dirty="0">
                <a:latin typeface="Arial" panose="020B0604020202020204" pitchFamily="34" charset="0"/>
                <a:cs typeface="Arial" panose="020B0604020202020204" pitchFamily="34" charset="0"/>
              </a:rPr>
              <a:t> : 050-5485-5709</a:t>
            </a:r>
          </a:p>
          <a:p>
            <a:r>
              <a:rPr lang="en-US" altLang="ja-JP" sz="1800" b="1" dirty="0">
                <a:latin typeface="Arial" panose="020B0604020202020204" pitchFamily="34" charset="0"/>
                <a:cs typeface="Arial" panose="020B0604020202020204" pitchFamily="34" charset="0"/>
              </a:rPr>
              <a:t>Lat. Lon. </a:t>
            </a:r>
            <a:r>
              <a:rPr lang="en-US" altLang="ja-JP" sz="1800" dirty="0">
                <a:latin typeface="Arial" panose="020B0604020202020204" pitchFamily="34" charset="0"/>
                <a:cs typeface="Arial" panose="020B0604020202020204" pitchFamily="34" charset="0"/>
              </a:rPr>
              <a:t>: 35deg39’18.84”N 139deg 44’10.38E</a:t>
            </a:r>
          </a:p>
          <a:p>
            <a:endParaRPr lang="en-US" altLang="ja-JP" sz="1800" dirty="0">
              <a:latin typeface="Arial" panose="020B0604020202020204" pitchFamily="34" charset="0"/>
              <a:cs typeface="Arial" panose="020B0604020202020204" pitchFamily="34" charset="0"/>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altLang="ja-JP" sz="1800" b="1" dirty="0"/>
              <a:t>Date &amp; Time</a:t>
            </a:r>
            <a:r>
              <a:rPr lang="en-US" altLang="ja-JP" sz="1800" dirty="0"/>
              <a:t>:</a:t>
            </a:r>
          </a:p>
          <a:p>
            <a:r>
              <a:rPr lang="en-US" altLang="ja-JP" sz="1800" dirty="0">
                <a:latin typeface="Arial" panose="020B0604020202020204" pitchFamily="34" charset="0"/>
                <a:cs typeface="Arial" panose="020B0604020202020204" pitchFamily="34" charset="0"/>
              </a:rPr>
              <a:t>Oct. 5 (Wed) 18:15- Start 18:30- “Kanpai”</a:t>
            </a:r>
            <a:endParaRPr lang="en-US" altLang="ja-JP" sz="1800" dirty="0"/>
          </a:p>
        </p:txBody>
      </p:sp>
      <p:pic>
        <p:nvPicPr>
          <p:cNvPr id="5" name="図 4">
            <a:extLst>
              <a:ext uri="{FF2B5EF4-FFF2-40B4-BE49-F238E27FC236}">
                <a16:creationId xmlns:a16="http://schemas.microsoft.com/office/drawing/2014/main" id="{B1E83592-B601-43D0-A2FD-18B292B8A4DA}"/>
              </a:ext>
            </a:extLst>
          </p:cNvPr>
          <p:cNvPicPr>
            <a:picLocks noChangeAspect="1"/>
          </p:cNvPicPr>
          <p:nvPr/>
        </p:nvPicPr>
        <p:blipFill>
          <a:blip r:embed="rId4"/>
          <a:stretch>
            <a:fillRect/>
          </a:stretch>
        </p:blipFill>
        <p:spPr>
          <a:xfrm>
            <a:off x="5544146" y="2041071"/>
            <a:ext cx="6341736" cy="4219847"/>
          </a:xfrm>
          <a:prstGeom prst="rect">
            <a:avLst/>
          </a:prstGeom>
        </p:spPr>
      </p:pic>
      <p:pic>
        <p:nvPicPr>
          <p:cNvPr id="6" name="図 5">
            <a:extLst>
              <a:ext uri="{FF2B5EF4-FFF2-40B4-BE49-F238E27FC236}">
                <a16:creationId xmlns:a16="http://schemas.microsoft.com/office/drawing/2014/main" id="{C6AC31C3-6DF3-4A6F-9272-3F974F0ED839}"/>
              </a:ext>
            </a:extLst>
          </p:cNvPr>
          <p:cNvPicPr>
            <a:picLocks noChangeAspect="1"/>
          </p:cNvPicPr>
          <p:nvPr/>
        </p:nvPicPr>
        <p:blipFill rotWithShape="1">
          <a:blip r:embed="rId5"/>
          <a:srcRect t="25044"/>
          <a:stretch/>
        </p:blipFill>
        <p:spPr>
          <a:xfrm>
            <a:off x="2969737" y="4014018"/>
            <a:ext cx="2424571" cy="2424571"/>
          </a:xfrm>
          <a:prstGeom prst="rect">
            <a:avLst/>
          </a:prstGeom>
          <a:ln>
            <a:noFill/>
          </a:ln>
          <a:effectLst>
            <a:softEdge rad="112500"/>
          </a:effectLst>
        </p:spPr>
      </p:pic>
      <p:pic>
        <p:nvPicPr>
          <p:cNvPr id="7" name="図 6">
            <a:extLst>
              <a:ext uri="{FF2B5EF4-FFF2-40B4-BE49-F238E27FC236}">
                <a16:creationId xmlns:a16="http://schemas.microsoft.com/office/drawing/2014/main" id="{B616D86D-164B-4A80-994B-94549E2D505F}"/>
              </a:ext>
            </a:extLst>
          </p:cNvPr>
          <p:cNvPicPr>
            <a:picLocks noChangeAspect="1"/>
          </p:cNvPicPr>
          <p:nvPr/>
        </p:nvPicPr>
        <p:blipFill>
          <a:blip r:embed="rId6"/>
          <a:stretch>
            <a:fillRect/>
          </a:stretch>
        </p:blipFill>
        <p:spPr>
          <a:xfrm>
            <a:off x="306118" y="4014019"/>
            <a:ext cx="2424571" cy="2424571"/>
          </a:xfrm>
          <a:prstGeom prst="rect">
            <a:avLst/>
          </a:prstGeom>
          <a:ln>
            <a:noFill/>
          </a:ln>
          <a:effectLst>
            <a:softEdge rad="112500"/>
          </a:effectLst>
        </p:spPr>
      </p:pic>
      <p:cxnSp>
        <p:nvCxnSpPr>
          <p:cNvPr id="3" name="直線矢印コネクタ 2">
            <a:extLst>
              <a:ext uri="{FF2B5EF4-FFF2-40B4-BE49-F238E27FC236}">
                <a16:creationId xmlns:a16="http://schemas.microsoft.com/office/drawing/2014/main" id="{6D015412-ED1F-4FEB-ADD9-7B7B27D50905}"/>
              </a:ext>
            </a:extLst>
          </p:cNvPr>
          <p:cNvCxnSpPr/>
          <p:nvPr/>
        </p:nvCxnSpPr>
        <p:spPr>
          <a:xfrm flipV="1">
            <a:off x="7821386" y="1396093"/>
            <a:ext cx="146957" cy="7347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16018C21-7AA6-4244-9342-E98C9DE437ED}"/>
              </a:ext>
            </a:extLst>
          </p:cNvPr>
          <p:cNvSpPr txBox="1"/>
          <p:nvPr/>
        </p:nvSpPr>
        <p:spPr>
          <a:xfrm>
            <a:off x="7968343" y="1554854"/>
            <a:ext cx="1118507" cy="307777"/>
          </a:xfrm>
          <a:prstGeom prst="rect">
            <a:avLst/>
          </a:prstGeom>
          <a:noFill/>
        </p:spPr>
        <p:txBody>
          <a:bodyPr wrap="square" rtlCol="0">
            <a:spAutoFit/>
          </a:bodyPr>
          <a:lstStyle/>
          <a:p>
            <a:r>
              <a:rPr kumimoji="1" lang="en-US" altLang="ja-JP" dirty="0"/>
              <a:t>Roppongi</a:t>
            </a:r>
            <a:endParaRPr kumimoji="1" lang="ja-JP" altLang="en-US" dirty="0"/>
          </a:p>
        </p:txBody>
      </p:sp>
    </p:spTree>
    <p:extLst>
      <p:ext uri="{BB962C8B-B14F-4D97-AF65-F5344CB8AC3E}">
        <p14:creationId xmlns:p14="http://schemas.microsoft.com/office/powerpoint/2010/main" val="756458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7F32CE-D604-97DC-306F-BCF9391D7500}"/>
              </a:ext>
            </a:extLst>
          </p:cNvPr>
          <p:cNvSpPr>
            <a:spLocks noGrp="1"/>
          </p:cNvSpPr>
          <p:nvPr>
            <p:ph type="body" idx="1"/>
          </p:nvPr>
        </p:nvSpPr>
        <p:spPr/>
        <p:txBody>
          <a:bodyPr/>
          <a:lstStyle/>
          <a:p>
            <a:endParaRPr lang="en-AU" dirty="0"/>
          </a:p>
        </p:txBody>
      </p:sp>
      <p:sp>
        <p:nvSpPr>
          <p:cNvPr id="3" name="Title 2">
            <a:extLst>
              <a:ext uri="{FF2B5EF4-FFF2-40B4-BE49-F238E27FC236}">
                <a16:creationId xmlns:a16="http://schemas.microsoft.com/office/drawing/2014/main" id="{64292937-C71B-D008-93D9-679333828E1A}"/>
              </a:ext>
            </a:extLst>
          </p:cNvPr>
          <p:cNvSpPr>
            <a:spLocks noGrp="1"/>
          </p:cNvSpPr>
          <p:nvPr>
            <p:ph type="title"/>
          </p:nvPr>
        </p:nvSpPr>
        <p:spPr>
          <a:xfrm>
            <a:off x="176047" y="175939"/>
            <a:ext cx="10447617" cy="779002"/>
          </a:xfrm>
        </p:spPr>
        <p:txBody>
          <a:bodyPr/>
          <a:lstStyle/>
          <a:p>
            <a:r>
              <a:rPr lang="en-GB" altLang="ja-JP" sz="4400" dirty="0">
                <a:solidFill>
                  <a:schemeClr val="lt1"/>
                </a:solidFill>
              </a:rPr>
              <a:t>Historic </a:t>
            </a:r>
            <a:r>
              <a:rPr lang="en-GB" altLang="ja-JP" sz="4400" dirty="0" err="1">
                <a:solidFill>
                  <a:schemeClr val="lt1"/>
                </a:solidFill>
              </a:rPr>
              <a:t>Juban</a:t>
            </a:r>
            <a:r>
              <a:rPr lang="en-GB" altLang="ja-JP" sz="4400" dirty="0">
                <a:solidFill>
                  <a:schemeClr val="lt1"/>
                </a:solidFill>
              </a:rPr>
              <a:t> Lunch and Dinner Map</a:t>
            </a:r>
            <a:br>
              <a:rPr lang="en-GB" dirty="0"/>
            </a:br>
            <a:endParaRPr lang="en-AU" dirty="0"/>
          </a:p>
        </p:txBody>
      </p:sp>
      <p:pic>
        <p:nvPicPr>
          <p:cNvPr id="5" name="Picture 4">
            <a:extLst>
              <a:ext uri="{FF2B5EF4-FFF2-40B4-BE49-F238E27FC236}">
                <a16:creationId xmlns:a16="http://schemas.microsoft.com/office/drawing/2014/main" id="{A71FEEEB-4451-0FBD-A655-FB3CF61AB200}"/>
              </a:ext>
            </a:extLst>
          </p:cNvPr>
          <p:cNvPicPr>
            <a:picLocks noChangeAspect="1"/>
          </p:cNvPicPr>
          <p:nvPr/>
        </p:nvPicPr>
        <p:blipFill>
          <a:blip r:embed="rId2"/>
          <a:stretch>
            <a:fillRect/>
          </a:stretch>
        </p:blipFill>
        <p:spPr>
          <a:xfrm>
            <a:off x="790113" y="1185013"/>
            <a:ext cx="10795246" cy="5409910"/>
          </a:xfrm>
          <a:prstGeom prst="rect">
            <a:avLst/>
          </a:prstGeom>
        </p:spPr>
      </p:pic>
    </p:spTree>
    <p:extLst>
      <p:ext uri="{BB962C8B-B14F-4D97-AF65-F5344CB8AC3E}">
        <p14:creationId xmlns:p14="http://schemas.microsoft.com/office/powerpoint/2010/main" val="388314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p:nvPr/>
        </p:nvSpPr>
        <p:spPr>
          <a:xfrm>
            <a:off x="94020" y="103248"/>
            <a:ext cx="866851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4400" dirty="0">
                <a:solidFill>
                  <a:schemeClr val="lt1"/>
                </a:solidFill>
              </a:rPr>
              <a:t>Japanese Sweets Map</a:t>
            </a:r>
            <a:endParaRPr dirty="0"/>
          </a:p>
        </p:txBody>
      </p:sp>
      <p:sp>
        <p:nvSpPr>
          <p:cNvPr id="80" name="Google Shape;80;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13</a:t>
            </a:fld>
            <a:endParaRPr sz="1400" b="1">
              <a:solidFill>
                <a:schemeClr val="accent1"/>
              </a:solidFill>
              <a:latin typeface="Arial"/>
              <a:ea typeface="Arial"/>
              <a:cs typeface="Arial"/>
              <a:sym typeface="Arial"/>
            </a:endParaRPr>
          </a:p>
        </p:txBody>
      </p:sp>
      <p:sp>
        <p:nvSpPr>
          <p:cNvPr id="7" name="タイトル 1">
            <a:extLst>
              <a:ext uri="{FF2B5EF4-FFF2-40B4-BE49-F238E27FC236}">
                <a16:creationId xmlns:a16="http://schemas.microsoft.com/office/drawing/2014/main" id="{B95F7B00-BC26-493F-BB80-5F45BCCAC9E5}"/>
              </a:ext>
            </a:extLst>
          </p:cNvPr>
          <p:cNvSpPr txBox="1">
            <a:spLocks/>
          </p:cNvSpPr>
          <p:nvPr/>
        </p:nvSpPr>
        <p:spPr>
          <a:xfrm>
            <a:off x="1824991" y="69069"/>
            <a:ext cx="8078621" cy="6858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kumimoji="1" lang="ja-JP" altLang="en-US" dirty="0"/>
          </a:p>
        </p:txBody>
      </p:sp>
      <p:sp>
        <p:nvSpPr>
          <p:cNvPr id="3" name="Text Placeholder 2">
            <a:extLst>
              <a:ext uri="{FF2B5EF4-FFF2-40B4-BE49-F238E27FC236}">
                <a16:creationId xmlns:a16="http://schemas.microsoft.com/office/drawing/2014/main" id="{279DE0FC-6C02-5135-0CAF-8EBBCC31BF92}"/>
              </a:ext>
            </a:extLst>
          </p:cNvPr>
          <p:cNvSpPr>
            <a:spLocks noGrp="1"/>
          </p:cNvSpPr>
          <p:nvPr>
            <p:ph type="body" idx="1"/>
          </p:nvPr>
        </p:nvSpPr>
        <p:spPr/>
        <p:txBody>
          <a:bodyPr/>
          <a:lstStyle/>
          <a:p>
            <a:pPr>
              <a:lnSpc>
                <a:spcPct val="150000"/>
              </a:lnSpc>
            </a:pPr>
            <a:r>
              <a:rPr lang="en-US" altLang="ja-JP" sz="2800" dirty="0">
                <a:latin typeface="Arial" panose="020B0604020202020204" pitchFamily="34" charset="0"/>
                <a:cs typeface="Arial" panose="020B0604020202020204" pitchFamily="34" charset="0"/>
              </a:rPr>
              <a:t>Naniwa </a:t>
            </a:r>
            <a:r>
              <a:rPr lang="en-US" altLang="ja-JP" sz="2800" dirty="0" err="1">
                <a:latin typeface="Arial" panose="020B0604020202020204" pitchFamily="34" charset="0"/>
                <a:cs typeface="Arial" panose="020B0604020202020204" pitchFamily="34" charset="0"/>
              </a:rPr>
              <a:t>Taiyaki</a:t>
            </a:r>
            <a:r>
              <a:rPr lang="en-US" altLang="ja-JP" sz="2800" dirty="0">
                <a:latin typeface="Arial" panose="020B0604020202020204" pitchFamily="34" charset="0"/>
                <a:cs typeface="Arial" panose="020B0604020202020204" pitchFamily="34" charset="0"/>
              </a:rPr>
              <a:t>:</a:t>
            </a:r>
            <a:r>
              <a:rPr lang="ja-JP" altLang="en-US" sz="2800" dirty="0">
                <a:latin typeface="Arial" panose="020B0604020202020204" pitchFamily="34" charset="0"/>
                <a:cs typeface="Arial" panose="020B0604020202020204" pitchFamily="34" charset="0"/>
              </a:rPr>
              <a:t> </a:t>
            </a:r>
            <a:r>
              <a:rPr lang="en-US" altLang="ja-JP" sz="2800" dirty="0">
                <a:latin typeface="Arial" panose="020B0604020202020204" pitchFamily="34" charset="0"/>
                <a:cs typeface="Arial" panose="020B0604020202020204" pitchFamily="34" charset="0"/>
              </a:rPr>
              <a:t>Japanese soul</a:t>
            </a:r>
            <a:r>
              <a:rPr lang="ja-JP" altLang="en-US" sz="2800" dirty="0">
                <a:latin typeface="Arial" panose="020B0604020202020204" pitchFamily="34" charset="0"/>
                <a:cs typeface="Arial" panose="020B0604020202020204" pitchFamily="34" charset="0"/>
              </a:rPr>
              <a:t> </a:t>
            </a:r>
            <a:r>
              <a:rPr lang="en-US" altLang="ja-JP" sz="2800" dirty="0">
                <a:latin typeface="Arial" panose="020B0604020202020204" pitchFamily="34" charset="0"/>
                <a:cs typeface="Arial" panose="020B0604020202020204" pitchFamily="34" charset="0"/>
              </a:rPr>
              <a:t>sweets</a:t>
            </a:r>
          </a:p>
          <a:p>
            <a:pPr>
              <a:lnSpc>
                <a:spcPct val="150000"/>
              </a:lnSpc>
            </a:pPr>
            <a:r>
              <a:rPr lang="en-US" altLang="ja-JP" sz="2800" dirty="0">
                <a:latin typeface="Arial" panose="020B0604020202020204" pitchFamily="34" charset="0"/>
                <a:cs typeface="Arial" panose="020B0604020202020204" pitchFamily="34" charset="0"/>
              </a:rPr>
              <a:t>Tanuki </a:t>
            </a:r>
            <a:r>
              <a:rPr lang="en-US" altLang="ja-JP" sz="2800" dirty="0" err="1">
                <a:latin typeface="Arial" panose="020B0604020202020204" pitchFamily="34" charset="0"/>
                <a:cs typeface="Arial" panose="020B0604020202020204" pitchFamily="34" charset="0"/>
              </a:rPr>
              <a:t>Senbei</a:t>
            </a:r>
            <a:r>
              <a:rPr lang="en-US" altLang="ja-JP" sz="2800" dirty="0">
                <a:latin typeface="Arial" panose="020B0604020202020204" pitchFamily="34" charset="0"/>
                <a:cs typeface="Arial" panose="020B0604020202020204" pitchFamily="34" charset="0"/>
              </a:rPr>
              <a:t>: raccoon rice cracker</a:t>
            </a:r>
          </a:p>
          <a:p>
            <a:pPr>
              <a:lnSpc>
                <a:spcPct val="150000"/>
              </a:lnSpc>
            </a:pPr>
            <a:r>
              <a:rPr lang="en-US" altLang="ja-JP" sz="2800" dirty="0" err="1">
                <a:latin typeface="Arial" panose="020B0604020202020204" pitchFamily="34" charset="0"/>
                <a:cs typeface="Arial" panose="020B0604020202020204" pitchFamily="34" charset="0"/>
              </a:rPr>
              <a:t>Mamegen</a:t>
            </a:r>
            <a:r>
              <a:rPr lang="en-US" altLang="ja-JP" sz="2800" dirty="0">
                <a:latin typeface="Arial" panose="020B0604020202020204" pitchFamily="34" charset="0"/>
                <a:cs typeface="Arial" panose="020B0604020202020204" pitchFamily="34" charset="0"/>
              </a:rPr>
              <a:t>: Beans: 100 kinds of flavor (sugar, salt, curry ….)  </a:t>
            </a:r>
          </a:p>
          <a:p>
            <a:endParaRPr lang="en-AU" dirty="0"/>
          </a:p>
        </p:txBody>
      </p:sp>
      <p:sp>
        <p:nvSpPr>
          <p:cNvPr id="4" name="Text Placeholder 3">
            <a:extLst>
              <a:ext uri="{FF2B5EF4-FFF2-40B4-BE49-F238E27FC236}">
                <a16:creationId xmlns:a16="http://schemas.microsoft.com/office/drawing/2014/main" id="{3A219CCB-1883-18EA-8766-712883BD5F72}"/>
              </a:ext>
            </a:extLst>
          </p:cNvPr>
          <p:cNvSpPr>
            <a:spLocks noGrp="1"/>
          </p:cNvSpPr>
          <p:nvPr>
            <p:ph type="body" idx="2"/>
          </p:nvPr>
        </p:nvSpPr>
        <p:spPr/>
        <p:txBody>
          <a:bodyPr/>
          <a:lstStyle/>
          <a:p>
            <a:endParaRPr lang="en-AU" dirty="0"/>
          </a:p>
        </p:txBody>
      </p:sp>
      <p:pic>
        <p:nvPicPr>
          <p:cNvPr id="6" name="Picture 5">
            <a:extLst>
              <a:ext uri="{FF2B5EF4-FFF2-40B4-BE49-F238E27FC236}">
                <a16:creationId xmlns:a16="http://schemas.microsoft.com/office/drawing/2014/main" id="{66E6D161-548D-EC52-AE46-C20216548DD0}"/>
              </a:ext>
            </a:extLst>
          </p:cNvPr>
          <p:cNvPicPr>
            <a:picLocks noChangeAspect="1"/>
          </p:cNvPicPr>
          <p:nvPr/>
        </p:nvPicPr>
        <p:blipFill>
          <a:blip r:embed="rId3"/>
          <a:stretch>
            <a:fillRect/>
          </a:stretch>
        </p:blipFill>
        <p:spPr>
          <a:xfrm>
            <a:off x="5895640" y="1363631"/>
            <a:ext cx="6113566" cy="4775482"/>
          </a:xfrm>
          <a:prstGeom prst="rect">
            <a:avLst/>
          </a:prstGeom>
        </p:spPr>
      </p:pic>
      <p:pic>
        <p:nvPicPr>
          <p:cNvPr id="8" name="図 23">
            <a:extLst>
              <a:ext uri="{FF2B5EF4-FFF2-40B4-BE49-F238E27FC236}">
                <a16:creationId xmlns:a16="http://schemas.microsoft.com/office/drawing/2014/main" id="{9A09B98F-094F-3386-B056-6CEF8DED0F29}"/>
              </a:ext>
            </a:extLst>
          </p:cNvPr>
          <p:cNvPicPr>
            <a:picLocks noChangeAspect="1"/>
          </p:cNvPicPr>
          <p:nvPr/>
        </p:nvPicPr>
        <p:blipFill>
          <a:blip r:embed="rId4"/>
          <a:stretch>
            <a:fillRect/>
          </a:stretch>
        </p:blipFill>
        <p:spPr>
          <a:xfrm>
            <a:off x="4883114" y="2003789"/>
            <a:ext cx="1114445" cy="1346662"/>
          </a:xfrm>
          <a:prstGeom prst="rect">
            <a:avLst/>
          </a:prstGeom>
          <a:ln>
            <a:noFill/>
          </a:ln>
          <a:effectLst>
            <a:softEdge rad="112500"/>
          </a:effectLst>
        </p:spPr>
      </p:pic>
      <p:pic>
        <p:nvPicPr>
          <p:cNvPr id="9" name="図 16">
            <a:extLst>
              <a:ext uri="{FF2B5EF4-FFF2-40B4-BE49-F238E27FC236}">
                <a16:creationId xmlns:a16="http://schemas.microsoft.com/office/drawing/2014/main" id="{10EA9C81-821A-EF02-4D83-61BD40DD608F}"/>
              </a:ext>
            </a:extLst>
          </p:cNvPr>
          <p:cNvPicPr>
            <a:picLocks noChangeAspect="1"/>
          </p:cNvPicPr>
          <p:nvPr/>
        </p:nvPicPr>
        <p:blipFill>
          <a:blip r:embed="rId5"/>
          <a:stretch>
            <a:fillRect/>
          </a:stretch>
        </p:blipFill>
        <p:spPr>
          <a:xfrm>
            <a:off x="4182503" y="3432743"/>
            <a:ext cx="1815056" cy="1210037"/>
          </a:xfrm>
          <a:prstGeom prst="rect">
            <a:avLst/>
          </a:prstGeom>
          <a:ln>
            <a:noFill/>
          </a:ln>
          <a:effectLst>
            <a:softEdge rad="112500"/>
          </a:effectLst>
        </p:spPr>
      </p:pic>
      <p:pic>
        <p:nvPicPr>
          <p:cNvPr id="10" name="図 6">
            <a:extLst>
              <a:ext uri="{FF2B5EF4-FFF2-40B4-BE49-F238E27FC236}">
                <a16:creationId xmlns:a16="http://schemas.microsoft.com/office/drawing/2014/main" id="{B4D66831-BEAA-1A41-DADB-21B8B1DEF00F}"/>
              </a:ext>
            </a:extLst>
          </p:cNvPr>
          <p:cNvPicPr>
            <a:picLocks noChangeAspect="1"/>
          </p:cNvPicPr>
          <p:nvPr/>
        </p:nvPicPr>
        <p:blipFill>
          <a:blip r:embed="rId6"/>
          <a:stretch>
            <a:fillRect/>
          </a:stretch>
        </p:blipFill>
        <p:spPr>
          <a:xfrm>
            <a:off x="4755201" y="5397093"/>
            <a:ext cx="1268352" cy="1268352"/>
          </a:xfrm>
          <a:prstGeom prst="rect">
            <a:avLst/>
          </a:prstGeom>
          <a:ln>
            <a:noFill/>
          </a:ln>
          <a:effectLst>
            <a:softEdge rad="112500"/>
          </a:effectLst>
        </p:spPr>
      </p:pic>
    </p:spTree>
    <p:extLst>
      <p:ext uri="{BB962C8B-B14F-4D97-AF65-F5344CB8AC3E}">
        <p14:creationId xmlns:p14="http://schemas.microsoft.com/office/powerpoint/2010/main" val="3690952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p:nvPr/>
        </p:nvSpPr>
        <p:spPr>
          <a:xfrm>
            <a:off x="94019" y="103248"/>
            <a:ext cx="9654137"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4400" dirty="0">
                <a:solidFill>
                  <a:schemeClr val="lt1"/>
                </a:solidFill>
              </a:rPr>
              <a:t>References : City Guide &amp; Travel Tips</a:t>
            </a:r>
            <a:endParaRPr dirty="0"/>
          </a:p>
        </p:txBody>
      </p:sp>
      <p:sp>
        <p:nvSpPr>
          <p:cNvPr id="80" name="Google Shape;80;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14</a:t>
            </a:fld>
            <a:endParaRPr sz="1400" b="1">
              <a:solidFill>
                <a:schemeClr val="accent1"/>
              </a:solidFill>
              <a:latin typeface="Arial"/>
              <a:ea typeface="Arial"/>
              <a:cs typeface="Arial"/>
              <a:sym typeface="Arial"/>
            </a:endParaRPr>
          </a:p>
        </p:txBody>
      </p:sp>
      <p:sp>
        <p:nvSpPr>
          <p:cNvPr id="81" name="Google Shape;81;p9"/>
          <p:cNvSpPr txBox="1"/>
          <p:nvPr/>
        </p:nvSpPr>
        <p:spPr>
          <a:xfrm>
            <a:off x="260475" y="1270351"/>
            <a:ext cx="11671050" cy="5106999"/>
          </a:xfrm>
          <a:prstGeom prst="rect">
            <a:avLst/>
          </a:prstGeom>
          <a:noFill/>
          <a:ln>
            <a:noFill/>
          </a:ln>
        </p:spPr>
        <p:txBody>
          <a:bodyPr spcFirstLastPara="1" wrap="square" lIns="91425" tIns="45700" rIns="91425" bIns="45700" anchor="t" anchorCtr="0">
            <a:spAutoFit/>
          </a:body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sz="1600" dirty="0"/>
              <a:t>Near Hotel</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hlinkClick r:id="rId3"/>
              </a:rPr>
              <a:t>https://www.gardenhotels.co.jp/roppongi-premier/eng/sightseeing/</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a:p>
            <a:pPr marL="50800" marR="0" lvl="0" algn="l" defTabSz="914400" rtl="0" eaLnBrk="1" fontAlgn="auto" latinLnBrk="0" hangingPunct="1">
              <a:lnSpc>
                <a:spcPct val="90000"/>
              </a:lnSpc>
              <a:spcBef>
                <a:spcPts val="1000"/>
              </a:spcBef>
              <a:spcAft>
                <a:spcPts val="0"/>
              </a:spcAft>
              <a:buClr>
                <a:srgbClr val="000000"/>
              </a:buClr>
              <a:buSzPts val="2800"/>
              <a:tabLst/>
              <a:defRPr/>
            </a:pPr>
            <a:endParaRPr lang="en-US" altLang="ja-JP" sz="1600" dirty="0"/>
          </a:p>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altLang="ja-JP" sz="1600" dirty="0"/>
              <a:t>MATCHA – Tourist Info.</a:t>
            </a:r>
          </a:p>
          <a:p>
            <a:pPr algn="just"/>
            <a:r>
              <a:rPr lang="en-US" altLang="ja-JP" sz="1600" u="sng" kern="100" dirty="0">
                <a:solidFill>
                  <a:srgbClr val="0563C1"/>
                </a:solidFill>
                <a:effectLst/>
                <a:latin typeface="Arial" panose="020B0604020202020204" pitchFamily="34" charset="0"/>
                <a:ea typeface="游ゴシック Light" panose="020B0300000000000000" pitchFamily="50" charset="-128"/>
                <a:cs typeface="Times New Roman" panose="02020603050405020304" pitchFamily="18" charset="0"/>
                <a:hlinkClick r:id="rId4"/>
              </a:rPr>
              <a:t>https://matcha-jp.com/en/</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altLang="ja-JP" sz="1600" dirty="0"/>
              <a:t>MATCHA – Subway Guide</a:t>
            </a:r>
          </a:p>
          <a:p>
            <a:pPr algn="just"/>
            <a:r>
              <a:rPr lang="en-US" altLang="ja-JP" sz="1600" u="sng" dirty="0">
                <a:solidFill>
                  <a:srgbClr val="0563C1"/>
                </a:solidFill>
                <a:effectLst/>
                <a:latin typeface="Arial" panose="020B0604020202020204" pitchFamily="34" charset="0"/>
                <a:ea typeface="游ゴシック Light" panose="020B0300000000000000" pitchFamily="50" charset="-128"/>
                <a:cs typeface="Times New Roman" panose="02020603050405020304" pitchFamily="18" charset="0"/>
                <a:hlinkClick r:id="rId5"/>
              </a:rPr>
              <a:t>https://matcha-jp.com/en/4409</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altLang="ja-JP" sz="1600" dirty="0"/>
              <a:t>BOUTIQUE – Expert Advice for Japan Trip</a:t>
            </a:r>
          </a:p>
          <a:p>
            <a:pPr algn="just"/>
            <a:r>
              <a:rPr lang="en-US" altLang="ja-JP" sz="1600" u="sng" kern="100" dirty="0">
                <a:solidFill>
                  <a:srgbClr val="0563C1"/>
                </a:solidFill>
                <a:effectLst/>
                <a:latin typeface="Arial" panose="020B0604020202020204" pitchFamily="34" charset="0"/>
                <a:ea typeface="游ゴシック Light" panose="020B0300000000000000" pitchFamily="50" charset="-128"/>
                <a:cs typeface="Times New Roman" panose="02020603050405020304" pitchFamily="18" charset="0"/>
                <a:hlinkClick r:id="rId6"/>
              </a:rPr>
              <a:t>https://boutiquejapan.com/japan-travel-tips/</a:t>
            </a:r>
            <a:endParaRPr lang="en-US" altLang="ja-JP" sz="1600" u="sng" kern="100" dirty="0">
              <a:solidFill>
                <a:srgbClr val="0563C1"/>
              </a:solidFill>
              <a:effectLst/>
              <a:latin typeface="Arial" panose="020B0604020202020204" pitchFamily="34" charset="0"/>
              <a:ea typeface="游ゴシック Light" panose="020B0300000000000000" pitchFamily="50" charset="-128"/>
              <a:cs typeface="Times New Roman" panose="02020603050405020304" pitchFamily="18" charset="0"/>
            </a:endParaRPr>
          </a:p>
          <a:p>
            <a:pPr algn="just"/>
            <a:endParaRPr lang="en-US" altLang="ja-JP" sz="1600" u="sng" kern="100" dirty="0">
              <a:solidFill>
                <a:srgbClr val="0563C1"/>
              </a:solidFill>
              <a:effectLst/>
              <a:latin typeface="Arial" panose="020B0604020202020204" pitchFamily="34" charset="0"/>
              <a:ea typeface="游ゴシック Light" panose="020B0300000000000000" pitchFamily="50" charset="-128"/>
              <a:cs typeface="Times New Roman" panose="02020603050405020304" pitchFamily="18" charset="0"/>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altLang="ja-JP" sz="1600" dirty="0"/>
              <a:t>10 Must Know Things Before You Go To Japan – Expert Advice for Japan</a:t>
            </a:r>
          </a:p>
          <a:p>
            <a:pPr algn="just"/>
            <a:r>
              <a:rPr lang="en-US" altLang="ja-JP" sz="1600" u="sng" kern="100" dirty="0">
                <a:solidFill>
                  <a:srgbClr val="0563C1"/>
                </a:solidFill>
                <a:effectLst/>
                <a:latin typeface="Arial" panose="020B0604020202020204" pitchFamily="34" charset="0"/>
                <a:ea typeface="游ゴシック Light" panose="020B0300000000000000" pitchFamily="50" charset="-128"/>
                <a:cs typeface="Times New Roman" panose="02020603050405020304" pitchFamily="18" charset="0"/>
                <a:hlinkClick r:id="rId7"/>
              </a:rPr>
              <a:t>https://youtu.be/oVFjA7Qy1as</a:t>
            </a:r>
            <a:endParaRPr lang="en-US" altLang="ja-JP" sz="1600" u="sng" kern="100" dirty="0">
              <a:solidFill>
                <a:srgbClr val="0563C1"/>
              </a:solidFill>
              <a:effectLst/>
              <a:latin typeface="Arial" panose="020B0604020202020204" pitchFamily="34" charset="0"/>
              <a:ea typeface="游ゴシック Light" panose="020B0300000000000000" pitchFamily="50" charset="-128"/>
              <a:cs typeface="Times New Roman" panose="02020603050405020304" pitchFamily="18" charset="0"/>
            </a:endParaRPr>
          </a:p>
          <a:p>
            <a:pPr algn="just"/>
            <a:endParaRPr lang="en-US" altLang="ja-JP" sz="1600" u="sng" kern="100" dirty="0">
              <a:solidFill>
                <a:srgbClr val="0563C1"/>
              </a:solidFill>
              <a:effectLst/>
              <a:latin typeface="Arial" panose="020B0604020202020204" pitchFamily="34" charset="0"/>
              <a:ea typeface="游ゴシック Light" panose="020B0300000000000000" pitchFamily="50" charset="-128"/>
              <a:cs typeface="Times New Roman" panose="02020603050405020304" pitchFamily="18" charset="0"/>
            </a:endParaRPr>
          </a:p>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altLang="ja-JP" sz="1600" dirty="0"/>
              <a:t>A Guide to Your First Hour in Tokyo, Japan</a:t>
            </a:r>
          </a:p>
          <a:p>
            <a:pPr algn="just"/>
            <a:r>
              <a:rPr lang="en-US" altLang="ja-JP" sz="1600" u="sng" kern="100" dirty="0">
                <a:solidFill>
                  <a:srgbClr val="0563C1"/>
                </a:solidFill>
                <a:effectLst/>
                <a:latin typeface="Arial" panose="020B0604020202020204" pitchFamily="34" charset="0"/>
                <a:ea typeface="游ゴシック Light" panose="020B0300000000000000" pitchFamily="50" charset="-128"/>
                <a:cs typeface="Times New Roman" panose="02020603050405020304" pitchFamily="18" charset="0"/>
                <a:hlinkClick r:id="rId8"/>
              </a:rPr>
              <a:t>https://youtu.be/IsngamFa1ps</a:t>
            </a:r>
            <a:endParaRPr lang="en-US" altLang="ja-JP" sz="1600" dirty="0"/>
          </a:p>
        </p:txBody>
      </p:sp>
    </p:spTree>
    <p:extLst>
      <p:ext uri="{BB962C8B-B14F-4D97-AF65-F5344CB8AC3E}">
        <p14:creationId xmlns:p14="http://schemas.microsoft.com/office/powerpoint/2010/main" val="1516349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46B333-035E-B35A-A5DE-BBE90B691169}"/>
              </a:ext>
            </a:extLst>
          </p:cNvPr>
          <p:cNvSpPr>
            <a:spLocks noGrp="1"/>
          </p:cNvSpPr>
          <p:nvPr>
            <p:ph type="body" idx="1"/>
          </p:nvPr>
        </p:nvSpPr>
        <p:spPr/>
        <p:txBody>
          <a:bodyPr/>
          <a:lstStyle/>
          <a:p>
            <a:r>
              <a:rPr lang="en-US" altLang="ja-JP" sz="2800" dirty="0"/>
              <a:t>Akihiko </a:t>
            </a:r>
            <a:r>
              <a:rPr lang="en-US" altLang="ja-JP" sz="2800" dirty="0" err="1"/>
              <a:t>Kuze</a:t>
            </a:r>
            <a:r>
              <a:rPr lang="en-US" altLang="ja-JP" sz="2800" dirty="0"/>
              <a:t>: </a:t>
            </a:r>
          </a:p>
          <a:p>
            <a:pPr lvl="1"/>
            <a:r>
              <a:rPr lang="en-US" altLang="ja-JP" dirty="0"/>
              <a:t>Work cell phone number</a:t>
            </a:r>
            <a:r>
              <a:rPr lang="en-US" altLang="ja-JP"/>
              <a:t>: shared via email</a:t>
            </a:r>
            <a:endParaRPr lang="en-US" altLang="ja-JP" dirty="0"/>
          </a:p>
          <a:p>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8E18F017-8C79-BB3D-C600-C09191C321DF}"/>
              </a:ext>
            </a:extLst>
          </p:cNvPr>
          <p:cNvSpPr>
            <a:spLocks noGrp="1"/>
          </p:cNvSpPr>
          <p:nvPr>
            <p:ph type="title"/>
          </p:nvPr>
        </p:nvSpPr>
        <p:spPr/>
        <p:txBody>
          <a:bodyPr/>
          <a:lstStyle/>
          <a:p>
            <a:r>
              <a:rPr lang="en-US" dirty="0"/>
              <a:t>Contact Information	</a:t>
            </a:r>
          </a:p>
        </p:txBody>
      </p:sp>
    </p:spTree>
    <p:extLst>
      <p:ext uri="{BB962C8B-B14F-4D97-AF65-F5344CB8AC3E}">
        <p14:creationId xmlns:p14="http://schemas.microsoft.com/office/powerpoint/2010/main" val="2204465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FEBD8E-E7A8-62F1-9FC8-BBFE87D8261E}"/>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BD058468-1FC0-68C8-AC7B-8A7DEE19A4B5}"/>
              </a:ext>
            </a:extLst>
          </p:cNvPr>
          <p:cNvSpPr>
            <a:spLocks noGrp="1"/>
          </p:cNvSpPr>
          <p:nvPr>
            <p:ph type="title"/>
          </p:nvPr>
        </p:nvSpPr>
        <p:spPr/>
        <p:txBody>
          <a:bodyPr/>
          <a:lstStyle/>
          <a:p>
            <a:r>
              <a:rPr lang="en-US" dirty="0"/>
              <a:t>Appendix 1</a:t>
            </a:r>
          </a:p>
        </p:txBody>
      </p:sp>
      <p:pic>
        <p:nvPicPr>
          <p:cNvPr id="6" name="Picture 5">
            <a:extLst>
              <a:ext uri="{FF2B5EF4-FFF2-40B4-BE49-F238E27FC236}">
                <a16:creationId xmlns:a16="http://schemas.microsoft.com/office/drawing/2014/main" id="{93CDCE3A-8592-2214-66FC-01E69BDAC9F2}"/>
              </a:ext>
            </a:extLst>
          </p:cNvPr>
          <p:cNvPicPr>
            <a:picLocks noChangeAspect="1"/>
          </p:cNvPicPr>
          <p:nvPr/>
        </p:nvPicPr>
        <p:blipFill>
          <a:blip r:embed="rId2"/>
          <a:stretch>
            <a:fillRect/>
          </a:stretch>
        </p:blipFill>
        <p:spPr>
          <a:xfrm>
            <a:off x="687074" y="995482"/>
            <a:ext cx="9883997" cy="5464013"/>
          </a:xfrm>
          <a:prstGeom prst="rect">
            <a:avLst/>
          </a:prstGeom>
        </p:spPr>
      </p:pic>
    </p:spTree>
    <p:extLst>
      <p:ext uri="{BB962C8B-B14F-4D97-AF65-F5344CB8AC3E}">
        <p14:creationId xmlns:p14="http://schemas.microsoft.com/office/powerpoint/2010/main" val="31668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7A3DC3-E14C-5830-3F44-99D59A89BE24}"/>
              </a:ext>
            </a:extLst>
          </p:cNvPr>
          <p:cNvSpPr>
            <a:spLocks noGrp="1"/>
          </p:cNvSpPr>
          <p:nvPr>
            <p:ph type="body" idx="1"/>
          </p:nvPr>
        </p:nvSpPr>
        <p:spPr>
          <a:xfrm>
            <a:off x="324233" y="1558533"/>
            <a:ext cx="11495400" cy="4662871"/>
          </a:xfrm>
        </p:spPr>
        <p:txBody>
          <a:bodyPr/>
          <a:lstStyle/>
          <a:p>
            <a:pPr marL="50800" indent="0">
              <a:buNone/>
            </a:pPr>
            <a:endParaRPr lang="en-US" dirty="0"/>
          </a:p>
        </p:txBody>
      </p:sp>
      <p:sp>
        <p:nvSpPr>
          <p:cNvPr id="3" name="Title 2">
            <a:extLst>
              <a:ext uri="{FF2B5EF4-FFF2-40B4-BE49-F238E27FC236}">
                <a16:creationId xmlns:a16="http://schemas.microsoft.com/office/drawing/2014/main" id="{7F46CF3F-2C73-5447-B124-1CB611C67D1E}"/>
              </a:ext>
            </a:extLst>
          </p:cNvPr>
          <p:cNvSpPr>
            <a:spLocks noGrp="1"/>
          </p:cNvSpPr>
          <p:nvPr>
            <p:ph type="title"/>
          </p:nvPr>
        </p:nvSpPr>
        <p:spPr/>
        <p:txBody>
          <a:bodyPr/>
          <a:lstStyle/>
          <a:p>
            <a:r>
              <a:rPr lang="en-US" dirty="0"/>
              <a:t>Appendix 1</a:t>
            </a:r>
          </a:p>
        </p:txBody>
      </p:sp>
      <p:pic>
        <p:nvPicPr>
          <p:cNvPr id="5" name="Picture 4">
            <a:extLst>
              <a:ext uri="{FF2B5EF4-FFF2-40B4-BE49-F238E27FC236}">
                <a16:creationId xmlns:a16="http://schemas.microsoft.com/office/drawing/2014/main" id="{DE32BC2E-44AE-466B-DBEF-BC2B06076ABD}"/>
              </a:ext>
            </a:extLst>
          </p:cNvPr>
          <p:cNvPicPr>
            <a:picLocks noChangeAspect="1"/>
          </p:cNvPicPr>
          <p:nvPr/>
        </p:nvPicPr>
        <p:blipFill>
          <a:blip r:embed="rId2"/>
          <a:stretch>
            <a:fillRect/>
          </a:stretch>
        </p:blipFill>
        <p:spPr>
          <a:xfrm>
            <a:off x="87549" y="1032763"/>
            <a:ext cx="9962491" cy="5502117"/>
          </a:xfrm>
          <a:prstGeom prst="rect">
            <a:avLst/>
          </a:prstGeom>
        </p:spPr>
      </p:pic>
    </p:spTree>
    <p:extLst>
      <p:ext uri="{BB962C8B-B14F-4D97-AF65-F5344CB8AC3E}">
        <p14:creationId xmlns:p14="http://schemas.microsoft.com/office/powerpoint/2010/main" val="294441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51810F-3399-560C-1323-DEDF6053B4EB}"/>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54A83278-ABDC-8FC7-E750-52D2129BA712}"/>
              </a:ext>
            </a:extLst>
          </p:cNvPr>
          <p:cNvSpPr>
            <a:spLocks noGrp="1"/>
          </p:cNvSpPr>
          <p:nvPr>
            <p:ph type="title"/>
          </p:nvPr>
        </p:nvSpPr>
        <p:spPr/>
        <p:txBody>
          <a:bodyPr/>
          <a:lstStyle/>
          <a:p>
            <a:r>
              <a:rPr lang="en-US" dirty="0"/>
              <a:t>Appendix 1</a:t>
            </a:r>
          </a:p>
        </p:txBody>
      </p:sp>
      <p:pic>
        <p:nvPicPr>
          <p:cNvPr id="5" name="Picture 4">
            <a:extLst>
              <a:ext uri="{FF2B5EF4-FFF2-40B4-BE49-F238E27FC236}">
                <a16:creationId xmlns:a16="http://schemas.microsoft.com/office/drawing/2014/main" id="{E629F625-8032-8EF7-DF74-11F0EB6522C0}"/>
              </a:ext>
            </a:extLst>
          </p:cNvPr>
          <p:cNvPicPr>
            <a:picLocks noChangeAspect="1"/>
          </p:cNvPicPr>
          <p:nvPr/>
        </p:nvPicPr>
        <p:blipFill>
          <a:blip r:embed="rId2"/>
          <a:stretch>
            <a:fillRect/>
          </a:stretch>
        </p:blipFill>
        <p:spPr>
          <a:xfrm>
            <a:off x="246041" y="1031734"/>
            <a:ext cx="8956325" cy="5189670"/>
          </a:xfrm>
          <a:prstGeom prst="rect">
            <a:avLst/>
          </a:prstGeom>
        </p:spPr>
      </p:pic>
    </p:spTree>
    <p:extLst>
      <p:ext uri="{BB962C8B-B14F-4D97-AF65-F5344CB8AC3E}">
        <p14:creationId xmlns:p14="http://schemas.microsoft.com/office/powerpoint/2010/main" val="3018931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AE91EC-AE54-FAC8-F896-40AC6B590ADD}"/>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10F375CA-A4CA-0EDB-A4C7-65212025CD24}"/>
              </a:ext>
            </a:extLst>
          </p:cNvPr>
          <p:cNvSpPr>
            <a:spLocks noGrp="1"/>
          </p:cNvSpPr>
          <p:nvPr>
            <p:ph type="title"/>
          </p:nvPr>
        </p:nvSpPr>
        <p:spPr/>
        <p:txBody>
          <a:bodyPr/>
          <a:lstStyle/>
          <a:p>
            <a:r>
              <a:rPr lang="en-US" dirty="0"/>
              <a:t>Appendix 1</a:t>
            </a:r>
          </a:p>
        </p:txBody>
      </p:sp>
      <p:pic>
        <p:nvPicPr>
          <p:cNvPr id="5" name="Picture 4">
            <a:extLst>
              <a:ext uri="{FF2B5EF4-FFF2-40B4-BE49-F238E27FC236}">
                <a16:creationId xmlns:a16="http://schemas.microsoft.com/office/drawing/2014/main" id="{250CF84A-A50C-D23D-3A66-6E3AF2DDCFF8}"/>
              </a:ext>
            </a:extLst>
          </p:cNvPr>
          <p:cNvPicPr>
            <a:picLocks noChangeAspect="1"/>
          </p:cNvPicPr>
          <p:nvPr/>
        </p:nvPicPr>
        <p:blipFill>
          <a:blip r:embed="rId2"/>
          <a:stretch>
            <a:fillRect/>
          </a:stretch>
        </p:blipFill>
        <p:spPr>
          <a:xfrm>
            <a:off x="176048" y="1182658"/>
            <a:ext cx="8032176" cy="5212532"/>
          </a:xfrm>
          <a:prstGeom prst="rect">
            <a:avLst/>
          </a:prstGeom>
        </p:spPr>
      </p:pic>
    </p:spTree>
    <p:extLst>
      <p:ext uri="{BB962C8B-B14F-4D97-AF65-F5344CB8AC3E}">
        <p14:creationId xmlns:p14="http://schemas.microsoft.com/office/powerpoint/2010/main" val="3307868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2654B5-A205-BF0F-703D-0750F4C71445}"/>
              </a:ext>
            </a:extLst>
          </p:cNvPr>
          <p:cNvSpPr>
            <a:spLocks noGrp="1"/>
          </p:cNvSpPr>
          <p:nvPr>
            <p:ph type="title"/>
          </p:nvPr>
        </p:nvSpPr>
        <p:spPr/>
        <p:txBody>
          <a:bodyPr/>
          <a:lstStyle/>
          <a:p>
            <a:r>
              <a:rPr lang="en-US" dirty="0"/>
              <a:t>What you need</a:t>
            </a:r>
          </a:p>
        </p:txBody>
      </p:sp>
      <p:sp>
        <p:nvSpPr>
          <p:cNvPr id="4" name="Rectangle 1">
            <a:extLst>
              <a:ext uri="{FF2B5EF4-FFF2-40B4-BE49-F238E27FC236}">
                <a16:creationId xmlns:a16="http://schemas.microsoft.com/office/drawing/2014/main" id="{C72A5FB9-C32C-194F-85A2-BEB12E2F2FBE}"/>
              </a:ext>
            </a:extLst>
          </p:cNvPr>
          <p:cNvSpPr>
            <a:spLocks noGrp="1" noChangeArrowheads="1"/>
          </p:cNvSpPr>
          <p:nvPr>
            <p:ph type="body" idx="1"/>
          </p:nvPr>
        </p:nvSpPr>
        <p:spPr bwMode="auto">
          <a:xfrm>
            <a:off x="348300" y="3369793"/>
            <a:ext cx="65" cy="559087"/>
          </a:xfrm>
          <a:prstGeom prst="rect">
            <a:avLst/>
          </a:prstGeom>
          <a:solidFill>
            <a:srgbClr val="F7F7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50784"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121212"/>
              </a:solidFill>
              <a:effectLst/>
              <a:latin typeface="ciscosansttregular"/>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Google Shape;81;p9">
            <a:extLst>
              <a:ext uri="{FF2B5EF4-FFF2-40B4-BE49-F238E27FC236}">
                <a16:creationId xmlns:a16="http://schemas.microsoft.com/office/drawing/2014/main" id="{A63D15A4-281E-F057-2FBC-FD4CB2624338}"/>
              </a:ext>
            </a:extLst>
          </p:cNvPr>
          <p:cNvSpPr txBox="1"/>
          <p:nvPr/>
        </p:nvSpPr>
        <p:spPr>
          <a:xfrm>
            <a:off x="357105" y="1290957"/>
            <a:ext cx="11112000" cy="4342687"/>
          </a:xfrm>
          <a:prstGeom prst="rect">
            <a:avLst/>
          </a:prstGeom>
          <a:noFill/>
          <a:ln>
            <a:noFill/>
          </a:ln>
        </p:spPr>
        <p:txBody>
          <a:bodyPr spcFirstLastPara="1" wrap="square" lIns="91425" tIns="45700" rIns="91425" bIns="45700" anchor="t" anchorCtr="0">
            <a:spAutoFit/>
          </a:bodyPr>
          <a:lstStyle/>
          <a:p>
            <a:pPr marL="214312" indent="-214312">
              <a:lnSpc>
                <a:spcPct val="150000"/>
              </a:lnSpc>
              <a:buClr>
                <a:schemeClr val="dk1"/>
              </a:buClr>
              <a:buSzPts val="1600"/>
              <a:buFont typeface="Arial"/>
              <a:buChar char="❖"/>
            </a:pPr>
            <a:r>
              <a:rPr lang="en-US" sz="1600" dirty="0">
                <a:solidFill>
                  <a:schemeClr val="dk1"/>
                </a:solidFill>
              </a:rPr>
              <a:t>Remember to use the MySOS app on your mobile (see appendix 1)</a:t>
            </a:r>
          </a:p>
          <a:p>
            <a:pPr marL="214312" indent="-214312">
              <a:lnSpc>
                <a:spcPct val="150000"/>
              </a:lnSpc>
              <a:buClr>
                <a:schemeClr val="dk1"/>
              </a:buClr>
              <a:buSzPts val="1600"/>
              <a:buFont typeface="Arial"/>
              <a:buChar char="❖"/>
            </a:pPr>
            <a:r>
              <a:rPr lang="en-US" sz="1600" dirty="0">
                <a:solidFill>
                  <a:schemeClr val="dk1"/>
                </a:solidFill>
              </a:rPr>
              <a:t>You don’t need the test taken less than 72 hours before your departure anymore if you got vaccines satisfying the guideline defined by the Japanese government and have the certification, even if MySOS request the registration of the test certification as shown below.  (Please make sure that the bottom of “vaccination certificate” turned blue.)  </a:t>
            </a:r>
          </a:p>
          <a:p>
            <a:pPr marL="214312" indent="-214312">
              <a:lnSpc>
                <a:spcPct val="150000"/>
              </a:lnSpc>
              <a:buClr>
                <a:schemeClr val="dk1"/>
              </a:buClr>
              <a:buSzPts val="1600"/>
              <a:buFont typeface="Arial"/>
              <a:buChar char="❖"/>
            </a:pPr>
            <a:r>
              <a:rPr lang="en-US" sz="1600" dirty="0">
                <a:solidFill>
                  <a:schemeClr val="dk1"/>
                </a:solidFill>
              </a:rPr>
              <a:t>You should wear a mask at all times when in public areas (see Appendix 2) </a:t>
            </a:r>
          </a:p>
          <a:p>
            <a:pPr marL="214312" indent="-214312">
              <a:lnSpc>
                <a:spcPct val="150000"/>
              </a:lnSpc>
              <a:buClr>
                <a:schemeClr val="dk1"/>
              </a:buClr>
              <a:buSzPts val="1600"/>
              <a:buFont typeface="Arial"/>
              <a:buChar char="❖"/>
            </a:pPr>
            <a:r>
              <a:rPr lang="en-US" sz="1600" dirty="0">
                <a:solidFill>
                  <a:schemeClr val="dk1"/>
                </a:solidFill>
              </a:rPr>
              <a:t>It is recommended that you bring </a:t>
            </a:r>
            <a:r>
              <a:rPr lang="en-US" sz="1600" dirty="0">
                <a:solidFill>
                  <a:schemeClr val="tx1"/>
                </a:solidFill>
              </a:rPr>
              <a:t>some spare cash.</a:t>
            </a:r>
            <a:r>
              <a:rPr lang="en-US" altLang="ja-JP" sz="1600" dirty="0"/>
              <a:t> Credit cards like Master card, Visa card,</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altLang="ja-JP" sz="1600" dirty="0"/>
              <a:t>etc. are available at most places, but those might not be available at a small restaurants, </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altLang="ja-JP" sz="1600" dirty="0"/>
              <a:t>shops, privately owned taxis etc.</a:t>
            </a:r>
            <a:endParaRPr lang="en-US" sz="1600" dirty="0">
              <a:solidFill>
                <a:schemeClr val="dk1"/>
              </a:solidFill>
            </a:endParaRPr>
          </a:p>
          <a:p>
            <a:pPr marL="214312" indent="-214312">
              <a:lnSpc>
                <a:spcPct val="150000"/>
              </a:lnSpc>
              <a:buClr>
                <a:schemeClr val="dk1"/>
              </a:buClr>
              <a:buSzPts val="1600"/>
              <a:buFont typeface="Arial"/>
              <a:buChar char="❖"/>
            </a:pPr>
            <a:r>
              <a:rPr lang="en-US" sz="1600" dirty="0">
                <a:solidFill>
                  <a:schemeClr val="dk1"/>
                </a:solidFill>
                <a:highlight>
                  <a:srgbClr val="FFFF00"/>
                </a:highlight>
              </a:rPr>
              <a:t>It is a good idea to carry your vaccination card and your passport to the meeting</a:t>
            </a:r>
          </a:p>
          <a:p>
            <a:pPr marL="214312" indent="-214312">
              <a:lnSpc>
                <a:spcPct val="150000"/>
              </a:lnSpc>
              <a:buClr>
                <a:schemeClr val="dk1"/>
              </a:buClr>
              <a:buSzPts val="1600"/>
              <a:buFont typeface="Arial"/>
              <a:buChar char="❖"/>
            </a:pPr>
            <a:endParaRPr lang="en-US" altLang="en-US" sz="1600" i="1" dirty="0">
              <a:solidFill>
                <a:schemeClr val="dk1"/>
              </a:solidFill>
              <a:latin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i="1" dirty="0">
              <a:solidFill>
                <a:schemeClr val="dk1"/>
              </a:solidFill>
              <a:latin typeface="Arial"/>
            </a:endParaRPr>
          </a:p>
          <a:p>
            <a:pPr marL="214312" marR="0" lvl="0" indent="-214312" algn="l" rtl="0">
              <a:lnSpc>
                <a:spcPct val="150000"/>
              </a:lnSpc>
              <a:spcBef>
                <a:spcPts val="0"/>
              </a:spcBef>
              <a:spcAft>
                <a:spcPts val="0"/>
              </a:spcAft>
              <a:buClr>
                <a:schemeClr val="dk1"/>
              </a:buClr>
              <a:buSzPts val="1600"/>
              <a:buChar char="❖"/>
            </a:pPr>
            <a:endParaRPr sz="1600" i="1" dirty="0">
              <a:solidFill>
                <a:schemeClr val="dk1"/>
              </a:solidFill>
            </a:endParaRPr>
          </a:p>
        </p:txBody>
      </p:sp>
      <p:pic>
        <p:nvPicPr>
          <p:cNvPr id="5" name="図 4">
            <a:extLst>
              <a:ext uri="{FF2B5EF4-FFF2-40B4-BE49-F238E27FC236}">
                <a16:creationId xmlns:a16="http://schemas.microsoft.com/office/drawing/2014/main" id="{201755B2-D737-4B15-BE37-36513D1527EB}"/>
              </a:ext>
            </a:extLst>
          </p:cNvPr>
          <p:cNvPicPr>
            <a:picLocks noChangeAspect="1"/>
          </p:cNvPicPr>
          <p:nvPr/>
        </p:nvPicPr>
        <p:blipFill>
          <a:blip r:embed="rId2"/>
          <a:stretch>
            <a:fillRect/>
          </a:stretch>
        </p:blipFill>
        <p:spPr>
          <a:xfrm>
            <a:off x="9036724" y="2827405"/>
            <a:ext cx="2441121" cy="3854656"/>
          </a:xfrm>
          <a:prstGeom prst="rect">
            <a:avLst/>
          </a:prstGeom>
        </p:spPr>
      </p:pic>
    </p:spTree>
    <p:extLst>
      <p:ext uri="{BB962C8B-B14F-4D97-AF65-F5344CB8AC3E}">
        <p14:creationId xmlns:p14="http://schemas.microsoft.com/office/powerpoint/2010/main" val="3977245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F44F7F-D41B-EB8D-B442-3D22CE008B8A}"/>
              </a:ext>
            </a:extLst>
          </p:cNvPr>
          <p:cNvSpPr>
            <a:spLocks noGrp="1"/>
          </p:cNvSpPr>
          <p:nvPr>
            <p:ph type="title"/>
          </p:nvPr>
        </p:nvSpPr>
        <p:spPr/>
        <p:txBody>
          <a:bodyPr/>
          <a:lstStyle/>
          <a:p>
            <a:r>
              <a:rPr lang="en-US" dirty="0"/>
              <a:t>Appendix 1</a:t>
            </a:r>
          </a:p>
        </p:txBody>
      </p:sp>
      <p:pic>
        <p:nvPicPr>
          <p:cNvPr id="5" name="Picture 4">
            <a:extLst>
              <a:ext uri="{FF2B5EF4-FFF2-40B4-BE49-F238E27FC236}">
                <a16:creationId xmlns:a16="http://schemas.microsoft.com/office/drawing/2014/main" id="{E5EA3B8C-9513-EB05-1961-8A4A47F3FA9C}"/>
              </a:ext>
            </a:extLst>
          </p:cNvPr>
          <p:cNvPicPr>
            <a:picLocks noChangeAspect="1"/>
          </p:cNvPicPr>
          <p:nvPr/>
        </p:nvPicPr>
        <p:blipFill>
          <a:blip r:embed="rId2"/>
          <a:stretch>
            <a:fillRect/>
          </a:stretch>
        </p:blipFill>
        <p:spPr>
          <a:xfrm>
            <a:off x="481692" y="1029235"/>
            <a:ext cx="10887231" cy="5504029"/>
          </a:xfrm>
          <a:prstGeom prst="rect">
            <a:avLst/>
          </a:prstGeom>
        </p:spPr>
      </p:pic>
    </p:spTree>
    <p:extLst>
      <p:ext uri="{BB962C8B-B14F-4D97-AF65-F5344CB8AC3E}">
        <p14:creationId xmlns:p14="http://schemas.microsoft.com/office/powerpoint/2010/main" val="2160034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2BF8C6-D687-B518-EF16-C53C4464ACEB}"/>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505C5660-6E38-8407-F76D-EBDFDFAB76F4}"/>
              </a:ext>
            </a:extLst>
          </p:cNvPr>
          <p:cNvSpPr>
            <a:spLocks noGrp="1"/>
          </p:cNvSpPr>
          <p:nvPr>
            <p:ph type="title"/>
          </p:nvPr>
        </p:nvSpPr>
        <p:spPr/>
        <p:txBody>
          <a:bodyPr/>
          <a:lstStyle/>
          <a:p>
            <a:r>
              <a:rPr lang="en-US" dirty="0"/>
              <a:t>Appendix 2	</a:t>
            </a:r>
          </a:p>
        </p:txBody>
      </p:sp>
      <p:pic>
        <p:nvPicPr>
          <p:cNvPr id="5" name="Picture 4">
            <a:extLst>
              <a:ext uri="{FF2B5EF4-FFF2-40B4-BE49-F238E27FC236}">
                <a16:creationId xmlns:a16="http://schemas.microsoft.com/office/drawing/2014/main" id="{A08A278C-7D79-6D7B-3452-37D804D5C9B9}"/>
              </a:ext>
            </a:extLst>
          </p:cNvPr>
          <p:cNvPicPr>
            <a:picLocks noChangeAspect="1"/>
          </p:cNvPicPr>
          <p:nvPr/>
        </p:nvPicPr>
        <p:blipFill>
          <a:blip r:embed="rId2"/>
          <a:stretch>
            <a:fillRect/>
          </a:stretch>
        </p:blipFill>
        <p:spPr>
          <a:xfrm>
            <a:off x="504225" y="954941"/>
            <a:ext cx="9386864" cy="5320375"/>
          </a:xfrm>
          <a:prstGeom prst="rect">
            <a:avLst/>
          </a:prstGeom>
        </p:spPr>
      </p:pic>
    </p:spTree>
    <p:extLst>
      <p:ext uri="{BB962C8B-B14F-4D97-AF65-F5344CB8AC3E}">
        <p14:creationId xmlns:p14="http://schemas.microsoft.com/office/powerpoint/2010/main" val="399576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582CF6-6CDA-80FC-E242-D27D49881BD7}"/>
              </a:ext>
            </a:extLst>
          </p:cNvPr>
          <p:cNvSpPr>
            <a:spLocks noGrp="1"/>
          </p:cNvSpPr>
          <p:nvPr>
            <p:ph type="title"/>
          </p:nvPr>
        </p:nvSpPr>
        <p:spPr/>
        <p:txBody>
          <a:bodyPr/>
          <a:lstStyle/>
          <a:p>
            <a:r>
              <a:rPr lang="en-US" dirty="0"/>
              <a:t>Appendix 2</a:t>
            </a:r>
          </a:p>
        </p:txBody>
      </p:sp>
      <p:pic>
        <p:nvPicPr>
          <p:cNvPr id="7" name="Picture 6">
            <a:extLst>
              <a:ext uri="{FF2B5EF4-FFF2-40B4-BE49-F238E27FC236}">
                <a16:creationId xmlns:a16="http://schemas.microsoft.com/office/drawing/2014/main" id="{43FF99AA-378B-6078-D437-D681D9F117B4}"/>
              </a:ext>
            </a:extLst>
          </p:cNvPr>
          <p:cNvPicPr>
            <a:picLocks noChangeAspect="1"/>
          </p:cNvPicPr>
          <p:nvPr/>
        </p:nvPicPr>
        <p:blipFill>
          <a:blip r:embed="rId3"/>
          <a:stretch>
            <a:fillRect/>
          </a:stretch>
        </p:blipFill>
        <p:spPr>
          <a:xfrm>
            <a:off x="603115" y="1363800"/>
            <a:ext cx="9211767" cy="5115551"/>
          </a:xfrm>
          <a:prstGeom prst="rect">
            <a:avLst/>
          </a:prstGeom>
        </p:spPr>
      </p:pic>
    </p:spTree>
    <p:extLst>
      <p:ext uri="{BB962C8B-B14F-4D97-AF65-F5344CB8AC3E}">
        <p14:creationId xmlns:p14="http://schemas.microsoft.com/office/powerpoint/2010/main" val="1315837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p:nvPr/>
        </p:nvSpPr>
        <p:spPr>
          <a:xfrm>
            <a:off x="94020" y="103248"/>
            <a:ext cx="866851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Arial"/>
                <a:ea typeface="Arial"/>
                <a:cs typeface="Arial"/>
                <a:sym typeface="Arial"/>
              </a:rPr>
              <a:t>Travel Tips</a:t>
            </a:r>
            <a:endParaRPr dirty="0"/>
          </a:p>
        </p:txBody>
      </p:sp>
      <p:sp>
        <p:nvSpPr>
          <p:cNvPr id="80" name="Google Shape;80;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3</a:t>
            </a:fld>
            <a:endParaRPr sz="1400" b="1">
              <a:solidFill>
                <a:schemeClr val="accent1"/>
              </a:solidFill>
              <a:latin typeface="Arial"/>
              <a:ea typeface="Arial"/>
              <a:cs typeface="Arial"/>
              <a:sym typeface="Arial"/>
            </a:endParaRPr>
          </a:p>
        </p:txBody>
      </p:sp>
      <p:sp>
        <p:nvSpPr>
          <p:cNvPr id="81" name="Google Shape;81;p9"/>
          <p:cNvSpPr txBox="1"/>
          <p:nvPr/>
        </p:nvSpPr>
        <p:spPr>
          <a:xfrm>
            <a:off x="357105" y="1290957"/>
            <a:ext cx="11112000" cy="5024925"/>
          </a:xfrm>
          <a:prstGeom prst="rect">
            <a:avLst/>
          </a:prstGeom>
          <a:noFill/>
          <a:ln>
            <a:noFill/>
          </a:ln>
        </p:spPr>
        <p:txBody>
          <a:bodyPr spcFirstLastPara="1" wrap="square" lIns="91425" tIns="45700" rIns="91425" bIns="45700" anchor="t" anchorCtr="0">
            <a:spAutoFit/>
          </a:body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sz="1800" dirty="0"/>
              <a:t> Transportation Service From Narita Intl. Airport to Roppongi</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sz="1200" dirty="0"/>
              <a:t>There are some options.</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hlinkClick r:id="rId3"/>
              </a:rPr>
              <a:t>https://www.narita-airport.jp/en/access/city_access</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50800" marR="0" lvl="0" algn="l" defTabSz="914400" rtl="0" eaLnBrk="1" fontAlgn="auto" latinLnBrk="0" hangingPunct="1">
              <a:lnSpc>
                <a:spcPct val="90000"/>
              </a:lnSpc>
              <a:spcBef>
                <a:spcPts val="1000"/>
              </a:spcBef>
              <a:spcAft>
                <a:spcPts val="0"/>
              </a:spcAft>
              <a:buClr>
                <a:srgbClr val="000000"/>
              </a:buClr>
              <a:buSzPts val="2800"/>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We’d like to recommend to use Narita Express (NEX), which is a super express of JR (Japan Railway).</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rPr>
              <a:t>Narita Intl. Airport – (NEX) – Tokyo Station (50mins ; ¥ 3,070)</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sz="1200" dirty="0"/>
              <a:t>Tokyo Station – (Taxi) – Mitsui Garden Hotel Roppongi Premier (around 20mins ; around \2,</a:t>
            </a:r>
            <a:r>
              <a:rPr lang="en-US" altLang="ja-JP" sz="1200" dirty="0"/>
              <a:t>5</a:t>
            </a:r>
            <a:r>
              <a:rPr lang="en-US" sz="1200" dirty="0"/>
              <a:t>00</a:t>
            </a:r>
            <a:r>
              <a:rPr lang="en-US" altLang="ja-JP" sz="1200" dirty="0"/>
              <a:t>)</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altLang="ja-JP" sz="1200" dirty="0"/>
              <a:t>※ 1 USD/Euro = around \140</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altLang="ja-JP" sz="1200" dirty="0"/>
              <a:t>※ Details on NEX can be viewed here: </a:t>
            </a:r>
            <a:r>
              <a:rPr kumimoji="0" lang="en-US" sz="1200" b="0" i="0" u="none" strike="noStrike" kern="0" cap="none" spc="0" normalizeH="0" baseline="0" noProof="0" dirty="0">
                <a:ln>
                  <a:noFill/>
                </a:ln>
                <a:solidFill>
                  <a:srgbClr val="000000"/>
                </a:solidFill>
                <a:effectLst/>
                <a:uLnTx/>
                <a:uFillTx/>
                <a:latin typeface="Arial"/>
                <a:cs typeface="Arial"/>
                <a:sym typeface="Arial"/>
                <a:hlinkClick r:id="rId4"/>
              </a:rPr>
              <a:t>https://www.jreast.co.jp/multi/en/nex/</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50800" marR="0" lvl="0" algn="l" defTabSz="914400" rtl="0" eaLnBrk="1" fontAlgn="auto" latinLnBrk="0" hangingPunct="1">
              <a:lnSpc>
                <a:spcPct val="90000"/>
              </a:lnSpc>
              <a:spcBef>
                <a:spcPts val="1000"/>
              </a:spcBef>
              <a:spcAft>
                <a:spcPts val="0"/>
              </a:spcAft>
              <a:buClr>
                <a:srgbClr val="000000"/>
              </a:buClr>
              <a:buSzPts val="2800"/>
              <a:tabLst/>
              <a:defRPr/>
            </a:pPr>
            <a:r>
              <a:rPr kumimoji="0" lang="en-US" altLang="ja-JP" sz="1200" b="0" i="0" u="none" strike="noStrike" kern="0" cap="none" spc="0" normalizeH="0" baseline="0" noProof="0" dirty="0">
                <a:ln>
                  <a:noFill/>
                </a:ln>
                <a:solidFill>
                  <a:srgbClr val="000000"/>
                </a:solidFill>
                <a:effectLst/>
                <a:uLnTx/>
                <a:uFillTx/>
                <a:latin typeface="Arial"/>
                <a:cs typeface="Arial"/>
                <a:sym typeface="Arial"/>
              </a:rPr>
              <a:t>※ Special offer from JR: </a:t>
            </a:r>
            <a:r>
              <a:rPr kumimoji="0" lang="en-US" sz="1200" b="0" i="0" u="none" strike="noStrike" kern="0" cap="none" spc="0" normalizeH="0" baseline="0" noProof="0" dirty="0">
                <a:ln>
                  <a:noFill/>
                </a:ln>
                <a:solidFill>
                  <a:srgbClr val="000000"/>
                </a:solidFill>
                <a:effectLst/>
                <a:uLnTx/>
                <a:uFillTx/>
                <a:latin typeface="Arial"/>
                <a:cs typeface="Arial"/>
                <a:sym typeface="Arial"/>
                <a:hlinkClick r:id="rId5"/>
              </a:rPr>
              <a:t>https://www.jreast.co.jp/multi/en/pass/nex.html</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50800" marR="0" lvl="0" algn="l" defTabSz="914400" rtl="0" eaLnBrk="1" fontAlgn="auto" latinLnBrk="0" hangingPunct="1">
              <a:lnSpc>
                <a:spcPct val="90000"/>
              </a:lnSpc>
              <a:spcBef>
                <a:spcPts val="1000"/>
              </a:spcBef>
              <a:spcAft>
                <a:spcPts val="0"/>
              </a:spcAft>
              <a:buClr>
                <a:srgbClr val="000000"/>
              </a:buClr>
              <a:buSzPts val="2800"/>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457200" indent="-406400">
              <a:lnSpc>
                <a:spcPct val="90000"/>
              </a:lnSpc>
              <a:spcBef>
                <a:spcPts val="1000"/>
              </a:spcBef>
              <a:buSzPts val="2800"/>
              <a:buFont typeface="Noto Sans Symbols"/>
              <a:buChar char="❖"/>
              <a:defRPr/>
            </a:pPr>
            <a:r>
              <a:rPr kumimoji="0" lang="en-US" altLang="ja-JP" sz="1600" b="0" i="0" u="none" strike="noStrike" kern="0" cap="none" spc="0" normalizeH="0" baseline="0" noProof="0" dirty="0">
                <a:ln>
                  <a:noFill/>
                </a:ln>
                <a:solidFill>
                  <a:srgbClr val="000000"/>
                </a:solidFill>
                <a:effectLst/>
                <a:uLnTx/>
                <a:uFillTx/>
                <a:latin typeface="Arial"/>
                <a:cs typeface="Arial"/>
                <a:sym typeface="Arial"/>
              </a:rPr>
              <a:t>How to buy a NEX ticket</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sz="1200" dirty="0"/>
              <a:t>Go to “Midori no </a:t>
            </a:r>
            <a:r>
              <a:rPr lang="en-US" sz="1200" dirty="0" err="1"/>
              <a:t>Madoguchi</a:t>
            </a:r>
            <a:r>
              <a:rPr lang="en-US" sz="1200" dirty="0"/>
              <a:t>” at Narita Airport.</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sz="1200" dirty="0"/>
              <a:t>Buy your ticket at the desk.</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sz="1200" dirty="0"/>
              <a:t>A credit card is available.</a:t>
            </a: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50800" marR="0" lvl="0" algn="l" defTabSz="914400" rtl="0" eaLnBrk="1" fontAlgn="auto" latinLnBrk="0" hangingPunct="1">
              <a:lnSpc>
                <a:spcPct val="90000"/>
              </a:lnSpc>
              <a:spcBef>
                <a:spcPts val="1000"/>
              </a:spcBef>
              <a:spcAft>
                <a:spcPts val="0"/>
              </a:spcAft>
              <a:buClr>
                <a:srgbClr val="000000"/>
              </a:buClr>
              <a:buSzPts val="2800"/>
              <a:tabLst/>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a:p>
            <a:pPr marL="50800" marR="0" lvl="0" algn="l" defTabSz="914400" rtl="0" eaLnBrk="1" fontAlgn="auto" latinLnBrk="0" hangingPunct="1">
              <a:lnSpc>
                <a:spcPct val="90000"/>
              </a:lnSpc>
              <a:spcBef>
                <a:spcPts val="1000"/>
              </a:spcBef>
              <a:spcAft>
                <a:spcPts val="0"/>
              </a:spcAft>
              <a:buClr>
                <a:srgbClr val="000000"/>
              </a:buClr>
              <a:buSzPts val="2800"/>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26" name="Picture 2" descr="Narita Express Route">
            <a:extLst>
              <a:ext uri="{FF2B5EF4-FFF2-40B4-BE49-F238E27FC236}">
                <a16:creationId xmlns:a16="http://schemas.microsoft.com/office/drawing/2014/main" id="{A527BAD8-EF88-4E76-B0D0-7BD01BF5AE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7278" y="3704898"/>
            <a:ext cx="4348245" cy="26796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Narita Express (NEX)">
            <a:extLst>
              <a:ext uri="{FF2B5EF4-FFF2-40B4-BE49-F238E27FC236}">
                <a16:creationId xmlns:a16="http://schemas.microsoft.com/office/drawing/2014/main" id="{EC1BA2A1-200B-440E-AD28-4A18545037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3105" y="5184194"/>
            <a:ext cx="1944421" cy="1147835"/>
          </a:xfrm>
          <a:prstGeom prst="rect">
            <a:avLst/>
          </a:prstGeom>
          <a:noFill/>
          <a:extLst>
            <a:ext uri="{909E8E84-426E-40DD-AFC4-6F175D3DCCD1}">
              <a14:hiddenFill xmlns:a14="http://schemas.microsoft.com/office/drawing/2010/main">
                <a:solidFill>
                  <a:srgbClr val="FFFFFF"/>
                </a:solidFill>
              </a14:hiddenFill>
            </a:ext>
          </a:extLst>
        </p:spPr>
      </p:pic>
      <p:pic>
        <p:nvPicPr>
          <p:cNvPr id="2" name="図 2">
            <a:extLst>
              <a:ext uri="{FF2B5EF4-FFF2-40B4-BE49-F238E27FC236}">
                <a16:creationId xmlns:a16="http://schemas.microsoft.com/office/drawing/2014/main" id="{DD06FFDE-F879-3929-B261-B896E5F4D3B4}"/>
              </a:ext>
            </a:extLst>
          </p:cNvPr>
          <p:cNvPicPr>
            <a:picLocks noChangeAspect="1"/>
          </p:cNvPicPr>
          <p:nvPr/>
        </p:nvPicPr>
        <p:blipFill>
          <a:blip r:embed="rId8"/>
          <a:stretch>
            <a:fillRect/>
          </a:stretch>
        </p:blipFill>
        <p:spPr>
          <a:xfrm>
            <a:off x="4275100" y="4455951"/>
            <a:ext cx="1886213" cy="5715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p:nvPr/>
        </p:nvSpPr>
        <p:spPr>
          <a:xfrm>
            <a:off x="94020" y="103248"/>
            <a:ext cx="866851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Arial"/>
                <a:ea typeface="Arial"/>
                <a:cs typeface="Arial"/>
                <a:sym typeface="Arial"/>
              </a:rPr>
              <a:t>Travel Tips</a:t>
            </a:r>
            <a:endParaRPr dirty="0"/>
          </a:p>
        </p:txBody>
      </p:sp>
      <p:sp>
        <p:nvSpPr>
          <p:cNvPr id="80" name="Google Shape;80;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4</a:t>
            </a:fld>
            <a:endParaRPr sz="1400" b="1">
              <a:solidFill>
                <a:schemeClr val="accent1"/>
              </a:solidFill>
              <a:latin typeface="Arial"/>
              <a:ea typeface="Arial"/>
              <a:cs typeface="Arial"/>
              <a:sym typeface="Arial"/>
            </a:endParaRPr>
          </a:p>
        </p:txBody>
      </p:sp>
      <p:sp>
        <p:nvSpPr>
          <p:cNvPr id="81" name="Google Shape;81;p9"/>
          <p:cNvSpPr txBox="1"/>
          <p:nvPr/>
        </p:nvSpPr>
        <p:spPr>
          <a:xfrm>
            <a:off x="381597" y="1184118"/>
            <a:ext cx="11112000" cy="469832"/>
          </a:xfrm>
          <a:prstGeom prst="rect">
            <a:avLst/>
          </a:prstGeom>
          <a:noFill/>
          <a:ln>
            <a:noFill/>
          </a:ln>
        </p:spPr>
        <p:txBody>
          <a:bodyPr spcFirstLastPara="1" wrap="square" lIns="91425" tIns="45700" rIns="91425" bIns="45700" anchor="t" anchorCtr="0">
            <a:spAutoFit/>
          </a:body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sz="1800" dirty="0"/>
              <a:t> Other Options</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2">
            <a:extLst>
              <a:ext uri="{FF2B5EF4-FFF2-40B4-BE49-F238E27FC236}">
                <a16:creationId xmlns:a16="http://schemas.microsoft.com/office/drawing/2014/main" id="{57450B39-DCB4-436D-8CAF-2A5C94DCA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334" y="1184118"/>
            <a:ext cx="7587074" cy="5363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4F3917-1701-57F1-9905-610EA2581301}"/>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761FECAB-10F0-D086-78EE-102E1821907F}"/>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73446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p:nvPr/>
        </p:nvSpPr>
        <p:spPr>
          <a:xfrm>
            <a:off x="94020" y="103248"/>
            <a:ext cx="866851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Arial"/>
                <a:ea typeface="Arial"/>
                <a:cs typeface="Arial"/>
                <a:sym typeface="Arial"/>
              </a:rPr>
              <a:t>Travel Tips</a:t>
            </a:r>
            <a:endParaRPr dirty="0"/>
          </a:p>
        </p:txBody>
      </p:sp>
      <p:sp>
        <p:nvSpPr>
          <p:cNvPr id="80" name="Google Shape;80;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5</a:t>
            </a:fld>
            <a:endParaRPr sz="1400" b="1">
              <a:solidFill>
                <a:schemeClr val="accent1"/>
              </a:solidFill>
              <a:latin typeface="Arial"/>
              <a:ea typeface="Arial"/>
              <a:cs typeface="Arial"/>
              <a:sym typeface="Arial"/>
            </a:endParaRPr>
          </a:p>
        </p:txBody>
      </p:sp>
      <p:sp>
        <p:nvSpPr>
          <p:cNvPr id="10" name="Google Shape;81;p9">
            <a:extLst>
              <a:ext uri="{FF2B5EF4-FFF2-40B4-BE49-F238E27FC236}">
                <a16:creationId xmlns:a16="http://schemas.microsoft.com/office/drawing/2014/main" id="{4C4E203B-1385-4D40-BF98-554F65998C7A}"/>
              </a:ext>
            </a:extLst>
          </p:cNvPr>
          <p:cNvSpPr txBox="1"/>
          <p:nvPr/>
        </p:nvSpPr>
        <p:spPr>
          <a:xfrm>
            <a:off x="920440" y="1217434"/>
            <a:ext cx="11112000" cy="847371"/>
          </a:xfrm>
          <a:prstGeom prst="rect">
            <a:avLst/>
          </a:prstGeom>
          <a:noFill/>
          <a:ln>
            <a:noFill/>
          </a:ln>
        </p:spPr>
        <p:txBody>
          <a:bodyPr spcFirstLastPara="1" wrap="square" lIns="91425" tIns="45700" rIns="91425" bIns="45700" anchor="t" anchorCtr="0">
            <a:spAutoFit/>
          </a:body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sz="1800" dirty="0"/>
              <a:t> Jo</a:t>
            </a:r>
            <a:r>
              <a:rPr lang="en-US" altLang="ja-JP" sz="1800" dirty="0"/>
              <a:t>ru</a:t>
            </a:r>
            <a:r>
              <a:rPr lang="en-US" sz="1800" dirty="0"/>
              <a:t>dan will assist your route search.</a:t>
            </a:r>
            <a:r>
              <a:rPr lang="ja-JP" altLang="en-US" sz="1800" dirty="0"/>
              <a:t>　</a:t>
            </a:r>
            <a:r>
              <a:rPr lang="en-US" altLang="ja-JP" sz="1800" u="sng" kern="100" dirty="0">
                <a:solidFill>
                  <a:srgbClr val="0563C1"/>
                </a:solidFill>
                <a:effectLst/>
                <a:latin typeface="Arial" panose="020B0604020202020204" pitchFamily="34" charset="0"/>
                <a:ea typeface="游ゴシック Light" panose="020B0300000000000000" pitchFamily="50" charset="-128"/>
                <a:cs typeface="Times New Roman" panose="02020603050405020304" pitchFamily="18" charset="0"/>
                <a:hlinkClick r:id="rId3"/>
              </a:rPr>
              <a:t>https://world.jorudan.co.jp/mln/en/?sub_lang=nosub</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50800" marR="0" lvl="0" algn="l" defTabSz="914400" rtl="0" eaLnBrk="1" fontAlgn="auto" latinLnBrk="0" hangingPunct="1">
              <a:lnSpc>
                <a:spcPct val="90000"/>
              </a:lnSpc>
              <a:spcBef>
                <a:spcPts val="1000"/>
              </a:spcBef>
              <a:spcAft>
                <a:spcPts val="0"/>
              </a:spcAft>
              <a:buClr>
                <a:srgbClr val="000000"/>
              </a:buClr>
              <a:buSzPts val="2800"/>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図 2">
            <a:extLst>
              <a:ext uri="{FF2B5EF4-FFF2-40B4-BE49-F238E27FC236}">
                <a16:creationId xmlns:a16="http://schemas.microsoft.com/office/drawing/2014/main" id="{DC5047B8-6863-42FB-81C6-7F86877D4192}"/>
              </a:ext>
            </a:extLst>
          </p:cNvPr>
          <p:cNvPicPr>
            <a:picLocks noChangeAspect="1"/>
          </p:cNvPicPr>
          <p:nvPr/>
        </p:nvPicPr>
        <p:blipFill>
          <a:blip r:embed="rId4"/>
          <a:stretch>
            <a:fillRect/>
          </a:stretch>
        </p:blipFill>
        <p:spPr>
          <a:xfrm>
            <a:off x="2235570" y="1975049"/>
            <a:ext cx="7855488" cy="4361426"/>
          </a:xfrm>
          <a:prstGeom prst="rect">
            <a:avLst/>
          </a:prstGeom>
        </p:spPr>
      </p:pic>
    </p:spTree>
    <p:extLst>
      <p:ext uri="{BB962C8B-B14F-4D97-AF65-F5344CB8AC3E}">
        <p14:creationId xmlns:p14="http://schemas.microsoft.com/office/powerpoint/2010/main" val="85749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p:nvPr/>
        </p:nvSpPr>
        <p:spPr>
          <a:xfrm>
            <a:off x="94020" y="103248"/>
            <a:ext cx="866851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Arial"/>
                <a:ea typeface="Arial"/>
                <a:cs typeface="Arial"/>
                <a:sym typeface="Arial"/>
              </a:rPr>
              <a:t>Travel Tips</a:t>
            </a:r>
            <a:endParaRPr dirty="0"/>
          </a:p>
        </p:txBody>
      </p:sp>
      <p:sp>
        <p:nvSpPr>
          <p:cNvPr id="80" name="Google Shape;80;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6</a:t>
            </a:fld>
            <a:endParaRPr sz="1400" b="1">
              <a:solidFill>
                <a:schemeClr val="accent1"/>
              </a:solidFill>
              <a:latin typeface="Arial"/>
              <a:ea typeface="Arial"/>
              <a:cs typeface="Arial"/>
              <a:sym typeface="Arial"/>
            </a:endParaRPr>
          </a:p>
        </p:txBody>
      </p:sp>
      <p:sp>
        <p:nvSpPr>
          <p:cNvPr id="81" name="Google Shape;81;p9"/>
          <p:cNvSpPr txBox="1"/>
          <p:nvPr/>
        </p:nvSpPr>
        <p:spPr>
          <a:xfrm>
            <a:off x="406092" y="1175761"/>
            <a:ext cx="11112000" cy="3233665"/>
          </a:xfrm>
          <a:prstGeom prst="rect">
            <a:avLst/>
          </a:prstGeom>
          <a:noFill/>
          <a:ln>
            <a:noFill/>
          </a:ln>
        </p:spPr>
        <p:txBody>
          <a:bodyPr spcFirstLastPara="1" wrap="square" lIns="91425" tIns="45700" rIns="91425" bIns="45700" anchor="t" anchorCtr="0">
            <a:spAutoFit/>
          </a:body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sz="1800" dirty="0"/>
              <a:t> No Tips</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sz="1800" dirty="0"/>
              <a:t>Most of the </a:t>
            </a:r>
            <a:r>
              <a:rPr kumimoji="0" lang="en-US" sz="1800" b="0" i="0" u="none" strike="noStrike" kern="0" cap="none" spc="0" normalizeH="0" baseline="0" noProof="0" dirty="0">
                <a:ln>
                  <a:noFill/>
                </a:ln>
                <a:solidFill>
                  <a:srgbClr val="000000"/>
                </a:solidFill>
                <a:effectLst/>
                <a:uLnTx/>
                <a:uFillTx/>
                <a:latin typeface="Arial"/>
                <a:cs typeface="Arial"/>
                <a:sym typeface="Arial"/>
              </a:rPr>
              <a:t>Japanese services </a:t>
            </a:r>
            <a:r>
              <a:rPr lang="en-US" sz="1800" dirty="0"/>
              <a:t>don’t request tips.  You don’t have to pay tips even in a restaurant, hotel, taxi, etc.</a:t>
            </a:r>
          </a:p>
          <a:p>
            <a:pPr marL="50800" marR="0" lvl="0" algn="l" defTabSz="914400" rtl="0" eaLnBrk="1" fontAlgn="auto" latinLnBrk="0" hangingPunct="1">
              <a:lnSpc>
                <a:spcPct val="90000"/>
              </a:lnSpc>
              <a:spcBef>
                <a:spcPts val="1000"/>
              </a:spcBef>
              <a:spcAft>
                <a:spcPts val="0"/>
              </a:spcAft>
              <a:buClr>
                <a:srgbClr val="000000"/>
              </a:buClr>
              <a:buSzPts val="2800"/>
              <a:tabLst/>
              <a:defRPr/>
            </a:pPr>
            <a:endParaRPr lang="en-US" altLang="ja-JP" sz="1800" dirty="0"/>
          </a:p>
          <a:p>
            <a:pPr marL="336550" marR="0" lvl="0" indent="-285750" algn="l" defTabSz="914400" rtl="0" eaLnBrk="1" fontAlgn="auto" latinLnBrk="0" hangingPunct="1">
              <a:lnSpc>
                <a:spcPct val="90000"/>
              </a:lnSpc>
              <a:spcBef>
                <a:spcPts val="1000"/>
              </a:spcBef>
              <a:spcAft>
                <a:spcPts val="0"/>
              </a:spcAft>
              <a:buClr>
                <a:srgbClr val="000000"/>
              </a:buClr>
              <a:buSzPts val="2800"/>
              <a:buFont typeface="Wingdings" panose="05000000000000000000" pitchFamily="2" charset="2"/>
              <a:buChar char="v"/>
              <a:tabLst/>
              <a:defRPr/>
            </a:pPr>
            <a:r>
              <a:rPr lang="en-US" altLang="ja-JP" sz="1800" dirty="0"/>
              <a:t> PASMO</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altLang="ja-JP" sz="1800" dirty="0"/>
              <a:t>If you use subway, bus etc. without cash, a pre-paid card “PASMO” might be convenient.  You can buy and charge it at the subway station.  </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altLang="ja-JP" sz="1800" dirty="0">
                <a:hlinkClick r:id="rId3"/>
              </a:rPr>
              <a:t>https://www.pasmo.co.jp/visitors/en/</a:t>
            </a:r>
            <a:endParaRPr lang="en-US" altLang="ja-JP" sz="1800" dirty="0"/>
          </a:p>
          <a:p>
            <a:pPr marL="50800" marR="0" lvl="0" algn="l" defTabSz="914400" rtl="0" eaLnBrk="1" fontAlgn="auto" latinLnBrk="0" hangingPunct="1">
              <a:lnSpc>
                <a:spcPct val="90000"/>
              </a:lnSpc>
              <a:spcBef>
                <a:spcPts val="1000"/>
              </a:spcBef>
              <a:spcAft>
                <a:spcPts val="0"/>
              </a:spcAft>
              <a:buClr>
                <a:srgbClr val="000000"/>
              </a:buClr>
              <a:buSzPts val="2800"/>
              <a:tabLst/>
              <a:defRPr/>
            </a:pPr>
            <a:r>
              <a:rPr lang="en-US" altLang="ja-JP" sz="1800" dirty="0"/>
              <a:t>Some vending machine, stores, etc.. might also accept PASMO.</a:t>
            </a:r>
          </a:p>
        </p:txBody>
      </p:sp>
      <p:pic>
        <p:nvPicPr>
          <p:cNvPr id="2050" name="Picture 2">
            <a:extLst>
              <a:ext uri="{FF2B5EF4-FFF2-40B4-BE49-F238E27FC236}">
                <a16:creationId xmlns:a16="http://schemas.microsoft.com/office/drawing/2014/main" id="{A8B7C5D6-7E23-4AB8-A99D-8781A4702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7355" y="4951016"/>
            <a:ext cx="2316617" cy="1462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710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3E5859-C70E-0D45-878E-1A1751FDCDA8}"/>
              </a:ext>
            </a:extLst>
          </p:cNvPr>
          <p:cNvSpPr>
            <a:spLocks noGrp="1"/>
          </p:cNvSpPr>
          <p:nvPr>
            <p:ph type="body" idx="1"/>
          </p:nvPr>
        </p:nvSpPr>
        <p:spPr/>
        <p:txBody>
          <a:bodyPr/>
          <a:lstStyle/>
          <a:p>
            <a:r>
              <a:rPr lang="en-US" altLang="ja-JP" sz="2000" dirty="0">
                <a:latin typeface="Arial" panose="020B0604020202020204" pitchFamily="34" charset="0"/>
                <a:cs typeface="Arial" panose="020B0604020202020204" pitchFamily="34" charset="0"/>
              </a:rPr>
              <a:t>5 min. walk from Exit 7, </a:t>
            </a:r>
            <a:r>
              <a:rPr lang="en-US" altLang="ja-JP" sz="2000" dirty="0" err="1">
                <a:latin typeface="Arial" panose="020B0604020202020204" pitchFamily="34" charset="0"/>
                <a:cs typeface="Arial" panose="020B0604020202020204" pitchFamily="34" charset="0"/>
              </a:rPr>
              <a:t>Azabu-juban</a:t>
            </a:r>
            <a:r>
              <a:rPr lang="en-US" altLang="ja-JP" sz="2000" dirty="0">
                <a:latin typeface="Arial" panose="020B0604020202020204" pitchFamily="34" charset="0"/>
                <a:cs typeface="Arial" panose="020B0604020202020204" pitchFamily="34" charset="0"/>
              </a:rPr>
              <a:t> Station, Toei </a:t>
            </a:r>
            <a:r>
              <a:rPr lang="en-US" altLang="ja-JP" sz="2000" dirty="0" err="1">
                <a:latin typeface="Arial" panose="020B0604020202020204" pitchFamily="34" charset="0"/>
                <a:cs typeface="Arial" panose="020B0604020202020204" pitchFamily="34" charset="0"/>
              </a:rPr>
              <a:t>Oedo</a:t>
            </a:r>
            <a:r>
              <a:rPr lang="en-US" altLang="ja-JP" sz="2000" dirty="0">
                <a:latin typeface="Arial" panose="020B0604020202020204" pitchFamily="34" charset="0"/>
                <a:cs typeface="Arial" panose="020B0604020202020204" pitchFamily="34" charset="0"/>
              </a:rPr>
              <a:t> Line</a:t>
            </a:r>
          </a:p>
          <a:p>
            <a:r>
              <a:rPr lang="en-US" altLang="ja-JP" sz="2000" dirty="0">
                <a:latin typeface="Arial" panose="020B0604020202020204" pitchFamily="34" charset="0"/>
                <a:cs typeface="Arial" panose="020B0604020202020204" pitchFamily="34" charset="0"/>
              </a:rPr>
              <a:t>8 min. walk from Exit 4, </a:t>
            </a:r>
            <a:r>
              <a:rPr lang="en-US" altLang="ja-JP" sz="2000" dirty="0" err="1">
                <a:latin typeface="Arial" panose="020B0604020202020204" pitchFamily="34" charset="0"/>
                <a:cs typeface="Arial" panose="020B0604020202020204" pitchFamily="34" charset="0"/>
              </a:rPr>
              <a:t>Azabu-juban</a:t>
            </a:r>
            <a:r>
              <a:rPr lang="en-US" altLang="ja-JP" sz="2000" dirty="0">
                <a:latin typeface="Arial" panose="020B0604020202020204" pitchFamily="34" charset="0"/>
                <a:cs typeface="Arial" panose="020B0604020202020204" pitchFamily="34" charset="0"/>
              </a:rPr>
              <a:t> Station, Tokyo Metro </a:t>
            </a:r>
            <a:r>
              <a:rPr lang="en-US" altLang="ja-JP" sz="2000" dirty="0" err="1">
                <a:latin typeface="Arial" panose="020B0604020202020204" pitchFamily="34" charset="0"/>
                <a:cs typeface="Arial" panose="020B0604020202020204" pitchFamily="34" charset="0"/>
              </a:rPr>
              <a:t>Namboku</a:t>
            </a:r>
            <a:r>
              <a:rPr lang="en-US" altLang="ja-JP" sz="2000" dirty="0">
                <a:latin typeface="Arial" panose="020B0604020202020204" pitchFamily="34" charset="0"/>
                <a:cs typeface="Arial" panose="020B0604020202020204" pitchFamily="34" charset="0"/>
              </a:rPr>
              <a:t> Line</a:t>
            </a:r>
          </a:p>
          <a:p>
            <a:r>
              <a:rPr lang="en-US" altLang="ja-JP" sz="2000" dirty="0">
                <a:latin typeface="Arial" panose="020B0604020202020204" pitchFamily="34" charset="0"/>
                <a:cs typeface="Arial" panose="020B0604020202020204" pitchFamily="34" charset="0"/>
              </a:rPr>
              <a:t>(Please note that there is a steep upward slope on the way from </a:t>
            </a:r>
            <a:r>
              <a:rPr lang="en-US" altLang="ja-JP" sz="2000" dirty="0" err="1">
                <a:latin typeface="Arial" panose="020B0604020202020204" pitchFamily="34" charset="0"/>
                <a:cs typeface="Arial" panose="020B0604020202020204" pitchFamily="34" charset="0"/>
              </a:rPr>
              <a:t>Azabu-juban</a:t>
            </a:r>
            <a:r>
              <a:rPr lang="en-US" altLang="ja-JP" sz="2000" dirty="0">
                <a:latin typeface="Arial" panose="020B0604020202020204" pitchFamily="34" charset="0"/>
                <a:cs typeface="Arial" panose="020B0604020202020204" pitchFamily="34" charset="0"/>
              </a:rPr>
              <a:t> Station.)</a:t>
            </a:r>
          </a:p>
          <a:p>
            <a:r>
              <a:rPr lang="en-US" altLang="ja-JP" sz="2000" dirty="0">
                <a:latin typeface="Arial" panose="020B0604020202020204" pitchFamily="34" charset="0"/>
                <a:cs typeface="Arial" panose="020B0604020202020204" pitchFamily="34" charset="0"/>
              </a:rPr>
              <a:t>10 min. walk from Exit 3, Roppongi Station, Tokyo Metro Hibiya Line</a:t>
            </a:r>
            <a:endParaRPr lang="ja-JP" altLang="en-US" sz="2000" dirty="0">
              <a:latin typeface="Arial" panose="020B0604020202020204" pitchFamily="34" charset="0"/>
              <a:cs typeface="Arial" panose="020B0604020202020204" pitchFamily="34" charset="0"/>
            </a:endParaRPr>
          </a:p>
          <a:p>
            <a:endParaRPr lang="en-AU" dirty="0"/>
          </a:p>
        </p:txBody>
      </p:sp>
      <p:sp>
        <p:nvSpPr>
          <p:cNvPr id="7" name="Text Placeholder 6">
            <a:extLst>
              <a:ext uri="{FF2B5EF4-FFF2-40B4-BE49-F238E27FC236}">
                <a16:creationId xmlns:a16="http://schemas.microsoft.com/office/drawing/2014/main" id="{54B4F7E4-8B6A-B0B1-76C2-DFEC04C7B028}"/>
              </a:ext>
            </a:extLst>
          </p:cNvPr>
          <p:cNvSpPr>
            <a:spLocks noGrp="1"/>
          </p:cNvSpPr>
          <p:nvPr>
            <p:ph type="body" idx="2"/>
          </p:nvPr>
        </p:nvSpPr>
        <p:spPr/>
        <p:txBody>
          <a:bodyPr/>
          <a:lstStyle/>
          <a:p>
            <a:endParaRPr lang="en-AU"/>
          </a:p>
        </p:txBody>
      </p:sp>
      <p:sp>
        <p:nvSpPr>
          <p:cNvPr id="3" name="Title 2">
            <a:extLst>
              <a:ext uri="{FF2B5EF4-FFF2-40B4-BE49-F238E27FC236}">
                <a16:creationId xmlns:a16="http://schemas.microsoft.com/office/drawing/2014/main" id="{0172CD23-8EBA-9483-9E2F-8C14A38B4939}"/>
              </a:ext>
            </a:extLst>
          </p:cNvPr>
          <p:cNvSpPr>
            <a:spLocks noGrp="1"/>
          </p:cNvSpPr>
          <p:nvPr>
            <p:ph type="title"/>
          </p:nvPr>
        </p:nvSpPr>
        <p:spPr/>
        <p:txBody>
          <a:bodyPr/>
          <a:lstStyle/>
          <a:p>
            <a:r>
              <a:rPr lang="en-US" altLang="ja-JP" sz="4400" dirty="0"/>
              <a:t>Access</a:t>
            </a:r>
            <a:endParaRPr lang="en-AU" dirty="0"/>
          </a:p>
        </p:txBody>
      </p:sp>
      <p:pic>
        <p:nvPicPr>
          <p:cNvPr id="6" name="Picture 5">
            <a:extLst>
              <a:ext uri="{FF2B5EF4-FFF2-40B4-BE49-F238E27FC236}">
                <a16:creationId xmlns:a16="http://schemas.microsoft.com/office/drawing/2014/main" id="{7118A845-9523-CB6C-92D1-75222BC982D6}"/>
              </a:ext>
            </a:extLst>
          </p:cNvPr>
          <p:cNvPicPr>
            <a:picLocks noChangeAspect="1"/>
          </p:cNvPicPr>
          <p:nvPr/>
        </p:nvPicPr>
        <p:blipFill>
          <a:blip r:embed="rId2"/>
          <a:stretch>
            <a:fillRect/>
          </a:stretch>
        </p:blipFill>
        <p:spPr>
          <a:xfrm>
            <a:off x="6096000" y="1147614"/>
            <a:ext cx="6096000" cy="5372100"/>
          </a:xfrm>
          <a:prstGeom prst="rect">
            <a:avLst/>
          </a:prstGeom>
        </p:spPr>
      </p:pic>
    </p:spTree>
    <p:extLst>
      <p:ext uri="{BB962C8B-B14F-4D97-AF65-F5344CB8AC3E}">
        <p14:creationId xmlns:p14="http://schemas.microsoft.com/office/powerpoint/2010/main" val="1720764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9"/>
          <p:cNvSpPr txBox="1"/>
          <p:nvPr/>
        </p:nvSpPr>
        <p:spPr>
          <a:xfrm>
            <a:off x="94020" y="103248"/>
            <a:ext cx="8668512"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dirty="0">
                <a:solidFill>
                  <a:schemeClr val="lt1"/>
                </a:solidFill>
                <a:latin typeface="Arial"/>
                <a:ea typeface="Arial"/>
                <a:cs typeface="Arial"/>
                <a:sym typeface="Arial"/>
              </a:rPr>
              <a:t>Travel Tips</a:t>
            </a:r>
            <a:endParaRPr dirty="0"/>
          </a:p>
        </p:txBody>
      </p:sp>
      <p:sp>
        <p:nvSpPr>
          <p:cNvPr id="80" name="Google Shape;80;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8</a:t>
            </a:fld>
            <a:endParaRPr sz="1400" b="1">
              <a:solidFill>
                <a:schemeClr val="accent1"/>
              </a:solidFill>
              <a:latin typeface="Arial"/>
              <a:ea typeface="Arial"/>
              <a:cs typeface="Arial"/>
              <a:sym typeface="Arial"/>
            </a:endParaRPr>
          </a:p>
        </p:txBody>
      </p:sp>
      <p:sp>
        <p:nvSpPr>
          <p:cNvPr id="81" name="Google Shape;81;p9"/>
          <p:cNvSpPr txBox="1"/>
          <p:nvPr/>
        </p:nvSpPr>
        <p:spPr>
          <a:xfrm>
            <a:off x="248807" y="1229529"/>
            <a:ext cx="11671050" cy="1723508"/>
          </a:xfrm>
          <a:prstGeom prst="rect">
            <a:avLst/>
          </a:prstGeom>
          <a:noFill/>
          <a:ln>
            <a:noFill/>
          </a:ln>
        </p:spPr>
        <p:txBody>
          <a:bodyPr spcFirstLastPara="1" wrap="square" lIns="91425" tIns="45700" rIns="91425" bIns="45700" anchor="t" anchorCtr="0">
            <a:spAutoFit/>
          </a:bodyPr>
          <a:lstStyle/>
          <a:p>
            <a:pPr marL="457200" marR="0" lvl="0" indent="-406400" algn="l" defTabSz="914400" rtl="0" eaLnBrk="1" fontAlgn="auto" latinLnBrk="0" hangingPunct="1">
              <a:lnSpc>
                <a:spcPct val="90000"/>
              </a:lnSpc>
              <a:spcBef>
                <a:spcPts val="1000"/>
              </a:spcBef>
              <a:spcAft>
                <a:spcPts val="0"/>
              </a:spcAft>
              <a:buClr>
                <a:srgbClr val="000000"/>
              </a:buClr>
              <a:buSzPts val="2800"/>
              <a:buFont typeface="Noto Sans Symbols"/>
              <a:buChar char="❖"/>
              <a:tabLst/>
              <a:defRPr/>
            </a:pPr>
            <a:r>
              <a:rPr lang="en-US" sz="1800" dirty="0"/>
              <a:t>International House of Japan (IHJ)</a:t>
            </a:r>
          </a:p>
          <a:p>
            <a:pPr marL="50800" marR="0" lvl="0" algn="l" defTabSz="914400" rtl="0" eaLnBrk="1" fontAlgn="auto" latinLnBrk="0" hangingPunct="1">
              <a:lnSpc>
                <a:spcPct val="90000"/>
              </a:lnSpc>
              <a:spcBef>
                <a:spcPts val="1000"/>
              </a:spcBef>
              <a:spcAft>
                <a:spcPts val="0"/>
              </a:spcAft>
              <a:buClr>
                <a:srgbClr val="000000"/>
              </a:buClr>
              <a:buSzPts val="2800"/>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It might be difficult to find IHJ from the street.  When you access to IHJ from Mitsui Garden Hotel Premier Roppongi through Roppongi station, please go past the Roppongi museum</a:t>
            </a:r>
            <a:r>
              <a:rPr lang="ja-JP" altLang="en-US" sz="1800" dirty="0"/>
              <a:t> </a:t>
            </a:r>
            <a:r>
              <a:rPr lang="en-US" altLang="ja-JP" sz="1800" dirty="0"/>
              <a:t>and</a:t>
            </a:r>
            <a:r>
              <a:rPr lang="ja-JP" altLang="en-US" sz="1800" dirty="0"/>
              <a:t> </a:t>
            </a:r>
            <a:r>
              <a:rPr lang="en-US" altLang="ja-JP" sz="1800" dirty="0"/>
              <a:t>find</a:t>
            </a:r>
            <a:r>
              <a:rPr lang="ja-JP" altLang="en-US" sz="1800" dirty="0"/>
              <a:t> </a:t>
            </a:r>
            <a:r>
              <a:rPr lang="en-US" altLang="ja-JP" sz="1800" dirty="0"/>
              <a:t>historical</a:t>
            </a:r>
            <a:r>
              <a:rPr lang="ja-JP" altLang="en-US" sz="1800" dirty="0"/>
              <a:t> </a:t>
            </a:r>
            <a:r>
              <a:rPr lang="en-US" altLang="ja-JP" sz="1800" dirty="0"/>
              <a:t>brick</a:t>
            </a:r>
            <a:r>
              <a:rPr lang="ja-JP" altLang="en-US" sz="1800" dirty="0"/>
              <a:t> </a:t>
            </a:r>
            <a:r>
              <a:rPr lang="en-US" altLang="ja-JP" sz="1800" dirty="0"/>
              <a:t>wall, which is a part of IHJ.</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50800" marR="0" lvl="0" algn="l" defTabSz="914400" rtl="0" eaLnBrk="1" fontAlgn="auto" latinLnBrk="0" hangingPunct="1">
              <a:lnSpc>
                <a:spcPct val="90000"/>
              </a:lnSpc>
              <a:spcBef>
                <a:spcPts val="1000"/>
              </a:spcBef>
              <a:spcAft>
                <a:spcPts val="0"/>
              </a:spcAft>
              <a:buClr>
                <a:srgbClr val="000000"/>
              </a:buClr>
              <a:buSzPts val="2800"/>
              <a:tabLst/>
              <a:defRPr/>
            </a:pPr>
            <a:endParaRPr lang="en-US" altLang="ja-JP" sz="1800" dirty="0"/>
          </a:p>
        </p:txBody>
      </p:sp>
      <p:pic>
        <p:nvPicPr>
          <p:cNvPr id="3" name="図 2">
            <a:extLst>
              <a:ext uri="{FF2B5EF4-FFF2-40B4-BE49-F238E27FC236}">
                <a16:creationId xmlns:a16="http://schemas.microsoft.com/office/drawing/2014/main" id="{D47F4040-EB47-4F1A-8A81-2BE89879505B}"/>
              </a:ext>
            </a:extLst>
          </p:cNvPr>
          <p:cNvPicPr>
            <a:picLocks noChangeAspect="1"/>
          </p:cNvPicPr>
          <p:nvPr/>
        </p:nvPicPr>
        <p:blipFill>
          <a:blip r:embed="rId3"/>
          <a:stretch>
            <a:fillRect/>
          </a:stretch>
        </p:blipFill>
        <p:spPr>
          <a:xfrm>
            <a:off x="6454404" y="2496860"/>
            <a:ext cx="3220610" cy="1905032"/>
          </a:xfrm>
          <a:prstGeom prst="rect">
            <a:avLst/>
          </a:prstGeom>
        </p:spPr>
      </p:pic>
      <p:pic>
        <p:nvPicPr>
          <p:cNvPr id="7" name="図 6">
            <a:extLst>
              <a:ext uri="{FF2B5EF4-FFF2-40B4-BE49-F238E27FC236}">
                <a16:creationId xmlns:a16="http://schemas.microsoft.com/office/drawing/2014/main" id="{C706895B-5EE9-46BA-BA6F-5D21E13D6E36}"/>
              </a:ext>
            </a:extLst>
          </p:cNvPr>
          <p:cNvPicPr>
            <a:picLocks noChangeAspect="1"/>
          </p:cNvPicPr>
          <p:nvPr/>
        </p:nvPicPr>
        <p:blipFill>
          <a:blip r:embed="rId4"/>
          <a:stretch>
            <a:fillRect/>
          </a:stretch>
        </p:blipFill>
        <p:spPr>
          <a:xfrm>
            <a:off x="6454404" y="4490357"/>
            <a:ext cx="3239220" cy="1998864"/>
          </a:xfrm>
          <a:prstGeom prst="rect">
            <a:avLst/>
          </a:prstGeom>
        </p:spPr>
      </p:pic>
      <p:pic>
        <p:nvPicPr>
          <p:cNvPr id="9" name="図 8">
            <a:extLst>
              <a:ext uri="{FF2B5EF4-FFF2-40B4-BE49-F238E27FC236}">
                <a16:creationId xmlns:a16="http://schemas.microsoft.com/office/drawing/2014/main" id="{329055E1-BF75-4714-924D-7D794C4FFFD7}"/>
              </a:ext>
            </a:extLst>
          </p:cNvPr>
          <p:cNvPicPr>
            <a:picLocks noChangeAspect="1"/>
          </p:cNvPicPr>
          <p:nvPr/>
        </p:nvPicPr>
        <p:blipFill>
          <a:blip r:embed="rId5"/>
          <a:stretch>
            <a:fillRect/>
          </a:stretch>
        </p:blipFill>
        <p:spPr>
          <a:xfrm>
            <a:off x="1893779" y="2496860"/>
            <a:ext cx="4202221" cy="3992361"/>
          </a:xfrm>
          <a:prstGeom prst="rect">
            <a:avLst/>
          </a:prstGeom>
        </p:spPr>
      </p:pic>
      <p:cxnSp>
        <p:nvCxnSpPr>
          <p:cNvPr id="17" name="直線矢印コネクタ 16">
            <a:extLst>
              <a:ext uri="{FF2B5EF4-FFF2-40B4-BE49-F238E27FC236}">
                <a16:creationId xmlns:a16="http://schemas.microsoft.com/office/drawing/2014/main" id="{E2DDB5C8-DF21-48A1-8470-C5CA88ECD2F8}"/>
              </a:ext>
            </a:extLst>
          </p:cNvPr>
          <p:cNvCxnSpPr>
            <a:cxnSpLocks/>
          </p:cNvCxnSpPr>
          <p:nvPr/>
        </p:nvCxnSpPr>
        <p:spPr>
          <a:xfrm flipH="1">
            <a:off x="3631065" y="5105375"/>
            <a:ext cx="57150" cy="3347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B9A4F1C4-46B9-45D9-BFE4-C7A9CC9D3FB0}"/>
              </a:ext>
            </a:extLst>
          </p:cNvPr>
          <p:cNvCxnSpPr>
            <a:cxnSpLocks/>
          </p:cNvCxnSpPr>
          <p:nvPr/>
        </p:nvCxnSpPr>
        <p:spPr>
          <a:xfrm flipH="1" flipV="1">
            <a:off x="3531053" y="5594541"/>
            <a:ext cx="306161" cy="700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6A9A993-DDA4-4438-BF3A-9E85542EDE92}"/>
              </a:ext>
            </a:extLst>
          </p:cNvPr>
          <p:cNvSpPr txBox="1"/>
          <p:nvPr/>
        </p:nvSpPr>
        <p:spPr>
          <a:xfrm>
            <a:off x="4571999" y="3167743"/>
            <a:ext cx="1232807" cy="230832"/>
          </a:xfrm>
          <a:prstGeom prst="rect">
            <a:avLst/>
          </a:prstGeom>
          <a:solidFill>
            <a:schemeClr val="bg1"/>
          </a:solidFill>
        </p:spPr>
        <p:txBody>
          <a:bodyPr wrap="square" rtlCol="0">
            <a:spAutoFit/>
          </a:bodyPr>
          <a:lstStyle/>
          <a:p>
            <a:pPr algn="ctr"/>
            <a:r>
              <a:rPr kumimoji="1" lang="en-US" altLang="ja-JP" sz="900" dirty="0"/>
              <a:t>Mitsui Garden Hotel</a:t>
            </a:r>
            <a:endParaRPr kumimoji="1" lang="ja-JP" altLang="en-US" sz="900" dirty="0"/>
          </a:p>
        </p:txBody>
      </p:sp>
      <p:sp>
        <p:nvSpPr>
          <p:cNvPr id="21" name="テキスト ボックス 20">
            <a:extLst>
              <a:ext uri="{FF2B5EF4-FFF2-40B4-BE49-F238E27FC236}">
                <a16:creationId xmlns:a16="http://schemas.microsoft.com/office/drawing/2014/main" id="{15687EEF-AF88-4045-BF7F-268149BABED3}"/>
              </a:ext>
            </a:extLst>
          </p:cNvPr>
          <p:cNvSpPr txBox="1"/>
          <p:nvPr/>
        </p:nvSpPr>
        <p:spPr>
          <a:xfrm>
            <a:off x="2090162" y="4759578"/>
            <a:ext cx="1189839" cy="230832"/>
          </a:xfrm>
          <a:prstGeom prst="rect">
            <a:avLst/>
          </a:prstGeom>
          <a:solidFill>
            <a:schemeClr val="bg1"/>
          </a:solidFill>
        </p:spPr>
        <p:txBody>
          <a:bodyPr wrap="square" rtlCol="0">
            <a:spAutoFit/>
          </a:bodyPr>
          <a:lstStyle/>
          <a:p>
            <a:pPr algn="ctr"/>
            <a:r>
              <a:rPr kumimoji="1" lang="en-US" altLang="ja-JP" sz="900" dirty="0"/>
              <a:t>Roppongi Museum</a:t>
            </a:r>
            <a:endParaRPr kumimoji="1" lang="ja-JP" altLang="en-US" sz="900" dirty="0"/>
          </a:p>
        </p:txBody>
      </p:sp>
      <p:sp>
        <p:nvSpPr>
          <p:cNvPr id="22" name="テキスト ボックス 21">
            <a:extLst>
              <a:ext uri="{FF2B5EF4-FFF2-40B4-BE49-F238E27FC236}">
                <a16:creationId xmlns:a16="http://schemas.microsoft.com/office/drawing/2014/main" id="{63C511BE-3A68-42A0-9693-28AE85E95F84}"/>
              </a:ext>
            </a:extLst>
          </p:cNvPr>
          <p:cNvSpPr txBox="1"/>
          <p:nvPr/>
        </p:nvSpPr>
        <p:spPr>
          <a:xfrm>
            <a:off x="2914649" y="3221933"/>
            <a:ext cx="834864" cy="230832"/>
          </a:xfrm>
          <a:prstGeom prst="rect">
            <a:avLst/>
          </a:prstGeom>
          <a:solidFill>
            <a:schemeClr val="bg1"/>
          </a:solidFill>
        </p:spPr>
        <p:txBody>
          <a:bodyPr wrap="square" rtlCol="0">
            <a:spAutoFit/>
          </a:bodyPr>
          <a:lstStyle/>
          <a:p>
            <a:pPr algn="ctr"/>
            <a:r>
              <a:rPr kumimoji="1" lang="en-US" altLang="ja-JP" sz="900" dirty="0"/>
              <a:t>Roppongi St.</a:t>
            </a:r>
            <a:endParaRPr kumimoji="1" lang="ja-JP" altLang="en-US" sz="900" dirty="0"/>
          </a:p>
        </p:txBody>
      </p:sp>
      <p:sp>
        <p:nvSpPr>
          <p:cNvPr id="23" name="テキスト ボックス 22">
            <a:extLst>
              <a:ext uri="{FF2B5EF4-FFF2-40B4-BE49-F238E27FC236}">
                <a16:creationId xmlns:a16="http://schemas.microsoft.com/office/drawing/2014/main" id="{F5BAA990-5B67-4DF5-9635-D0AEF2078522}"/>
              </a:ext>
            </a:extLst>
          </p:cNvPr>
          <p:cNvSpPr txBox="1"/>
          <p:nvPr/>
        </p:nvSpPr>
        <p:spPr>
          <a:xfrm>
            <a:off x="2498376" y="5739491"/>
            <a:ext cx="530574" cy="230832"/>
          </a:xfrm>
          <a:prstGeom prst="rect">
            <a:avLst/>
          </a:prstGeom>
          <a:solidFill>
            <a:srgbClr val="FFFF00"/>
          </a:solidFill>
          <a:ln w="28575">
            <a:solidFill>
              <a:srgbClr val="FF0000"/>
            </a:solidFill>
          </a:ln>
        </p:spPr>
        <p:txBody>
          <a:bodyPr wrap="square" rtlCol="0">
            <a:spAutoFit/>
          </a:bodyPr>
          <a:lstStyle/>
          <a:p>
            <a:pPr algn="ctr"/>
            <a:r>
              <a:rPr kumimoji="1" lang="en-US" altLang="ja-JP" sz="900" dirty="0"/>
              <a:t>IHJ</a:t>
            </a:r>
            <a:endParaRPr kumimoji="1" lang="ja-JP" altLang="en-US" sz="900" dirty="0"/>
          </a:p>
        </p:txBody>
      </p:sp>
      <p:sp>
        <p:nvSpPr>
          <p:cNvPr id="24" name="テキスト ボックス 23">
            <a:extLst>
              <a:ext uri="{FF2B5EF4-FFF2-40B4-BE49-F238E27FC236}">
                <a16:creationId xmlns:a16="http://schemas.microsoft.com/office/drawing/2014/main" id="{F1658BE0-DCBA-4EDD-8A0E-128606F2E485}"/>
              </a:ext>
            </a:extLst>
          </p:cNvPr>
          <p:cNvSpPr txBox="1"/>
          <p:nvPr/>
        </p:nvSpPr>
        <p:spPr>
          <a:xfrm>
            <a:off x="513067" y="6245339"/>
            <a:ext cx="1380712" cy="230832"/>
          </a:xfrm>
          <a:prstGeom prst="rect">
            <a:avLst/>
          </a:prstGeom>
          <a:solidFill>
            <a:schemeClr val="bg1"/>
          </a:solidFill>
        </p:spPr>
        <p:txBody>
          <a:bodyPr wrap="square" rtlCol="0">
            <a:spAutoFit/>
          </a:bodyPr>
          <a:lstStyle/>
          <a:p>
            <a:pPr algn="ctr"/>
            <a:r>
              <a:rPr kumimoji="1" lang="en-US" altLang="ja-JP" sz="900" dirty="0"/>
              <a:t>@ 2022 Google Map</a:t>
            </a:r>
            <a:endParaRPr kumimoji="1" lang="ja-JP" altLang="en-US" sz="900" dirty="0"/>
          </a:p>
        </p:txBody>
      </p:sp>
      <p:sp>
        <p:nvSpPr>
          <p:cNvPr id="25" name="テキスト ボックス 24">
            <a:extLst>
              <a:ext uri="{FF2B5EF4-FFF2-40B4-BE49-F238E27FC236}">
                <a16:creationId xmlns:a16="http://schemas.microsoft.com/office/drawing/2014/main" id="{4C833824-D545-4E7A-BFDB-337EFE82C895}"/>
              </a:ext>
            </a:extLst>
          </p:cNvPr>
          <p:cNvSpPr txBox="1"/>
          <p:nvPr/>
        </p:nvSpPr>
        <p:spPr>
          <a:xfrm>
            <a:off x="9693624" y="2568536"/>
            <a:ext cx="2307437" cy="276999"/>
          </a:xfrm>
          <a:prstGeom prst="rect">
            <a:avLst/>
          </a:prstGeom>
          <a:solidFill>
            <a:schemeClr val="bg1"/>
          </a:solidFill>
        </p:spPr>
        <p:txBody>
          <a:bodyPr wrap="square" rtlCol="0">
            <a:spAutoFit/>
          </a:bodyPr>
          <a:lstStyle/>
          <a:p>
            <a:r>
              <a:rPr kumimoji="1" lang="ja-JP" altLang="en-US" sz="1200" dirty="0"/>
              <a:t>①　</a:t>
            </a:r>
            <a:r>
              <a:rPr kumimoji="1" lang="en-US" altLang="ja-JP" sz="1200" dirty="0"/>
              <a:t>Street View from the hotel</a:t>
            </a:r>
            <a:endParaRPr kumimoji="1" lang="ja-JP" altLang="en-US" sz="1200" dirty="0"/>
          </a:p>
        </p:txBody>
      </p:sp>
      <p:sp>
        <p:nvSpPr>
          <p:cNvPr id="26" name="テキスト ボックス 25">
            <a:extLst>
              <a:ext uri="{FF2B5EF4-FFF2-40B4-BE49-F238E27FC236}">
                <a16:creationId xmlns:a16="http://schemas.microsoft.com/office/drawing/2014/main" id="{5C50EEAE-F519-46D7-9A66-86468DE1C51A}"/>
              </a:ext>
            </a:extLst>
          </p:cNvPr>
          <p:cNvSpPr txBox="1"/>
          <p:nvPr/>
        </p:nvSpPr>
        <p:spPr>
          <a:xfrm>
            <a:off x="9767102" y="4571570"/>
            <a:ext cx="2307437" cy="276999"/>
          </a:xfrm>
          <a:prstGeom prst="rect">
            <a:avLst/>
          </a:prstGeom>
          <a:solidFill>
            <a:schemeClr val="bg1"/>
          </a:solidFill>
        </p:spPr>
        <p:txBody>
          <a:bodyPr wrap="square" rtlCol="0">
            <a:spAutoFit/>
          </a:bodyPr>
          <a:lstStyle/>
          <a:p>
            <a:r>
              <a:rPr kumimoji="1" lang="ja-JP" altLang="en-US" sz="1200" dirty="0"/>
              <a:t>②　</a:t>
            </a:r>
            <a:r>
              <a:rPr kumimoji="1" lang="en-US" altLang="ja-JP" sz="1200" dirty="0"/>
              <a:t>Entrance of IHJ</a:t>
            </a:r>
            <a:endParaRPr kumimoji="1" lang="ja-JP" altLang="en-US" sz="1200" dirty="0"/>
          </a:p>
        </p:txBody>
      </p:sp>
      <p:sp>
        <p:nvSpPr>
          <p:cNvPr id="27" name="テキスト ボックス 26">
            <a:extLst>
              <a:ext uri="{FF2B5EF4-FFF2-40B4-BE49-F238E27FC236}">
                <a16:creationId xmlns:a16="http://schemas.microsoft.com/office/drawing/2014/main" id="{8DC221F6-8708-4402-A19F-76D2D64F676B}"/>
              </a:ext>
            </a:extLst>
          </p:cNvPr>
          <p:cNvSpPr txBox="1"/>
          <p:nvPr/>
        </p:nvSpPr>
        <p:spPr>
          <a:xfrm>
            <a:off x="3749513" y="4781740"/>
            <a:ext cx="306161" cy="276999"/>
          </a:xfrm>
          <a:prstGeom prst="rect">
            <a:avLst/>
          </a:prstGeom>
          <a:solidFill>
            <a:schemeClr val="bg1"/>
          </a:solidFill>
        </p:spPr>
        <p:txBody>
          <a:bodyPr wrap="square" rtlCol="0">
            <a:spAutoFit/>
          </a:bodyPr>
          <a:lstStyle/>
          <a:p>
            <a:r>
              <a:rPr kumimoji="1" lang="ja-JP" altLang="en-US" sz="1200" dirty="0"/>
              <a:t>①　</a:t>
            </a:r>
          </a:p>
        </p:txBody>
      </p:sp>
      <p:sp>
        <p:nvSpPr>
          <p:cNvPr id="28" name="テキスト ボックス 27">
            <a:extLst>
              <a:ext uri="{FF2B5EF4-FFF2-40B4-BE49-F238E27FC236}">
                <a16:creationId xmlns:a16="http://schemas.microsoft.com/office/drawing/2014/main" id="{B076CBCA-A71F-43BA-B139-8A0810C4E7E7}"/>
              </a:ext>
            </a:extLst>
          </p:cNvPr>
          <p:cNvSpPr txBox="1"/>
          <p:nvPr/>
        </p:nvSpPr>
        <p:spPr>
          <a:xfrm>
            <a:off x="3852181" y="5577908"/>
            <a:ext cx="306161" cy="276999"/>
          </a:xfrm>
          <a:prstGeom prst="rect">
            <a:avLst/>
          </a:prstGeom>
          <a:solidFill>
            <a:schemeClr val="bg1"/>
          </a:solidFill>
        </p:spPr>
        <p:txBody>
          <a:bodyPr wrap="square" rtlCol="0">
            <a:spAutoFit/>
          </a:bodyPr>
          <a:lstStyle/>
          <a:p>
            <a:r>
              <a:rPr kumimoji="1" lang="ja-JP" altLang="en-US" sz="1200" dirty="0"/>
              <a:t>②　</a:t>
            </a:r>
          </a:p>
        </p:txBody>
      </p:sp>
    </p:spTree>
    <p:extLst>
      <p:ext uri="{BB962C8B-B14F-4D97-AF65-F5344CB8AC3E}">
        <p14:creationId xmlns:p14="http://schemas.microsoft.com/office/powerpoint/2010/main" val="870537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FA501B-AA56-1005-7C0F-5E22E2F5BA55}"/>
              </a:ext>
            </a:extLst>
          </p:cNvPr>
          <p:cNvSpPr>
            <a:spLocks noGrp="1"/>
          </p:cNvSpPr>
          <p:nvPr>
            <p:ph type="body" idx="1"/>
          </p:nvPr>
        </p:nvSpPr>
        <p:spPr/>
        <p:txBody>
          <a:bodyPr/>
          <a:lstStyle/>
          <a:p>
            <a:r>
              <a:rPr lang="en-US" altLang="ja-JP" sz="2800" b="1" dirty="0"/>
              <a:t>IHJ telephone</a:t>
            </a:r>
            <a:r>
              <a:rPr lang="en-US" altLang="ja-JP" sz="2800" dirty="0"/>
              <a:t>: 03-3470-4611 </a:t>
            </a:r>
            <a:br>
              <a:rPr lang="en-US" altLang="ja-JP" sz="2800" dirty="0"/>
            </a:br>
            <a:r>
              <a:rPr lang="en-US" altLang="ja-JP" sz="2800" dirty="0"/>
              <a:t>When you get lost, please look for Roppongi Hills (the tallest building in Tokyo) or Tokyo </a:t>
            </a:r>
            <a:r>
              <a:rPr lang="en-US" altLang="ja-JP" sz="2800" dirty="0" err="1"/>
              <a:t>Tower.IHJ</a:t>
            </a:r>
            <a:r>
              <a:rPr lang="en-US" altLang="ja-JP" sz="2800" dirty="0"/>
              <a:t> is located in between.</a:t>
            </a:r>
            <a:br>
              <a:rPr lang="en-US" altLang="ja-JP" sz="2800" dirty="0"/>
            </a:br>
            <a:endParaRPr lang="en-AU" dirty="0"/>
          </a:p>
        </p:txBody>
      </p:sp>
      <p:sp>
        <p:nvSpPr>
          <p:cNvPr id="3" name="Title 2">
            <a:extLst>
              <a:ext uri="{FF2B5EF4-FFF2-40B4-BE49-F238E27FC236}">
                <a16:creationId xmlns:a16="http://schemas.microsoft.com/office/drawing/2014/main" id="{485BB56A-F6EC-E9FA-6F51-39336A772905}"/>
              </a:ext>
            </a:extLst>
          </p:cNvPr>
          <p:cNvSpPr>
            <a:spLocks noGrp="1"/>
          </p:cNvSpPr>
          <p:nvPr>
            <p:ph type="title"/>
          </p:nvPr>
        </p:nvSpPr>
        <p:spPr/>
        <p:txBody>
          <a:bodyPr/>
          <a:lstStyle/>
          <a:p>
            <a:r>
              <a:rPr lang="en-US" altLang="ja-JP" sz="4400" dirty="0"/>
              <a:t>Useful Information</a:t>
            </a:r>
            <a:br>
              <a:rPr lang="ja-JP" altLang="en-US" sz="4400" dirty="0"/>
            </a:br>
            <a:endParaRPr lang="en-AU" dirty="0"/>
          </a:p>
        </p:txBody>
      </p:sp>
      <p:pic>
        <p:nvPicPr>
          <p:cNvPr id="5" name="Picture 4">
            <a:extLst>
              <a:ext uri="{FF2B5EF4-FFF2-40B4-BE49-F238E27FC236}">
                <a16:creationId xmlns:a16="http://schemas.microsoft.com/office/drawing/2014/main" id="{0FA7651D-40C6-AB9B-F291-A6E87EA911F0}"/>
              </a:ext>
            </a:extLst>
          </p:cNvPr>
          <p:cNvPicPr>
            <a:picLocks noChangeAspect="1"/>
          </p:cNvPicPr>
          <p:nvPr/>
        </p:nvPicPr>
        <p:blipFill>
          <a:blip r:embed="rId2"/>
          <a:stretch>
            <a:fillRect/>
          </a:stretch>
        </p:blipFill>
        <p:spPr>
          <a:xfrm>
            <a:off x="2540143" y="2842953"/>
            <a:ext cx="5781675" cy="3378451"/>
          </a:xfrm>
          <a:prstGeom prst="rect">
            <a:avLst/>
          </a:prstGeom>
        </p:spPr>
      </p:pic>
    </p:spTree>
    <p:extLst>
      <p:ext uri="{BB962C8B-B14F-4D97-AF65-F5344CB8AC3E}">
        <p14:creationId xmlns:p14="http://schemas.microsoft.com/office/powerpoint/2010/main" val="377234086"/>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1678</TotalTime>
  <Words>930</Words>
  <Application>Microsoft Office PowerPoint</Application>
  <PresentationFormat>Widescreen</PresentationFormat>
  <Paragraphs>125</Paragraphs>
  <Slides>22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游明朝</vt:lpstr>
      <vt:lpstr>Arial</vt:lpstr>
      <vt:lpstr>ciscosansttregular</vt:lpstr>
      <vt:lpstr>Courier New</vt:lpstr>
      <vt:lpstr>Noto Sans Symbols</vt:lpstr>
      <vt:lpstr>Wingdings</vt:lpstr>
      <vt:lpstr>ceos</vt:lpstr>
      <vt:lpstr>WGCV-51  In-Person Participant Information</vt:lpstr>
      <vt:lpstr>What you need</vt:lpstr>
      <vt:lpstr>PowerPoint Presentation</vt:lpstr>
      <vt:lpstr>PowerPoint Presentation</vt:lpstr>
      <vt:lpstr>PowerPoint Presentation</vt:lpstr>
      <vt:lpstr>PowerPoint Presentation</vt:lpstr>
      <vt:lpstr>Access</vt:lpstr>
      <vt:lpstr>PowerPoint Presentation</vt:lpstr>
      <vt:lpstr>Useful Information </vt:lpstr>
      <vt:lpstr>PowerPoint Presentation</vt:lpstr>
      <vt:lpstr>PowerPoint Presentation</vt:lpstr>
      <vt:lpstr>Historic Juban Lunch and Dinner Map </vt:lpstr>
      <vt:lpstr>PowerPoint Presentation</vt:lpstr>
      <vt:lpstr>PowerPoint Presentation</vt:lpstr>
      <vt:lpstr>Contact Information </vt:lpstr>
      <vt:lpstr>Appendix 1</vt:lpstr>
      <vt:lpstr>Appendix 1</vt:lpstr>
      <vt:lpstr>Appendix 1</vt:lpstr>
      <vt:lpstr>Appendix 1</vt:lpstr>
      <vt:lpstr>Appendix 1</vt:lpstr>
      <vt:lpstr>Appendix 2 </vt:lpstr>
      <vt:lpstr>Appendix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WGISS-54 Presentation Template and Guidance</dc:title>
  <dc:creator>Michelle Piepgrass</dc:creator>
  <cp:lastModifiedBy>Riza Singh</cp:lastModifiedBy>
  <cp:revision>27</cp:revision>
  <dcterms:modified xsi:type="dcterms:W3CDTF">2022-09-28T00:35:27Z</dcterms:modified>
</cp:coreProperties>
</file>