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32" r:id="rId3"/>
    <p:sldId id="315" r:id="rId4"/>
    <p:sldId id="318" r:id="rId5"/>
    <p:sldId id="285" r:id="rId6"/>
    <p:sldId id="310" r:id="rId7"/>
    <p:sldId id="308" r:id="rId8"/>
    <p:sldId id="312" r:id="rId9"/>
    <p:sldId id="319" r:id="rId10"/>
    <p:sldId id="321" r:id="rId11"/>
    <p:sldId id="324" r:id="rId12"/>
    <p:sldId id="326" r:id="rId13"/>
    <p:sldId id="327" r:id="rId14"/>
    <p:sldId id="328" r:id="rId15"/>
    <p:sldId id="331" r:id="rId16"/>
    <p:sldId id="31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0000CC"/>
    <a:srgbClr val="FF00FF"/>
    <a:srgbClr val="3B0A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087" autoAdjust="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509078-9667-4258-BC35-4160C871D2D4}" type="datetimeFigureOut">
              <a:rPr lang="en-US" smtClean="0"/>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34FC3-C7ED-4DA0-919F-3F05045BB80D}" type="slidenum">
              <a:rPr lang="en-US" smtClean="0"/>
              <a:t>‹#›</a:t>
            </a:fld>
            <a:endParaRPr lang="en-US"/>
          </a:p>
        </p:txBody>
      </p:sp>
    </p:spTree>
    <p:extLst>
      <p:ext uri="{BB962C8B-B14F-4D97-AF65-F5344CB8AC3E}">
        <p14:creationId xmlns:p14="http://schemas.microsoft.com/office/powerpoint/2010/main" val="144394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657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436563" y="700088"/>
            <a:ext cx="6127750" cy="3448050"/>
          </a:xfrm>
          <a:ln/>
        </p:spPr>
      </p:sp>
      <p:sp>
        <p:nvSpPr>
          <p:cNvPr id="27651" name="Notes Placeholder 2"/>
          <p:cNvSpPr>
            <a:spLocks noGrp="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480470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436563" y="700088"/>
            <a:ext cx="6127750" cy="3448050"/>
          </a:xfrm>
          <a:ln/>
        </p:spPr>
      </p:sp>
      <p:sp>
        <p:nvSpPr>
          <p:cNvPr id="27651" name="Notes Placeholder 2"/>
          <p:cNvSpPr>
            <a:spLocks noGrp="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082146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436563" y="700088"/>
            <a:ext cx="6127750" cy="3448050"/>
          </a:xfrm>
          <a:ln/>
        </p:spPr>
      </p:sp>
      <p:sp>
        <p:nvSpPr>
          <p:cNvPr id="27651" name="Notes Placeholder 2"/>
          <p:cNvSpPr>
            <a:spLocks noGrp="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55095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436563" y="700088"/>
            <a:ext cx="6127750" cy="3448050"/>
          </a:xfrm>
          <a:ln/>
        </p:spPr>
      </p:sp>
      <p:sp>
        <p:nvSpPr>
          <p:cNvPr id="27651" name="Notes Placeholder 2"/>
          <p:cNvSpPr>
            <a:spLocks noGrp="1"/>
          </p:cNvSpPr>
          <p:nvPr>
            <p:ph type="body" idx="1"/>
          </p:nvPr>
        </p:nvSpPr>
        <p:spPr>
          <a:noFill/>
          <a:ln w="9525"/>
        </p:spPr>
        <p:txBody>
          <a:bodyPr/>
          <a:lstStyle/>
          <a:p>
            <a:r>
              <a:rPr lang="en-US" dirty="0"/>
              <a:t>Pick 2 bands (M1 and I1) plot in-band band-averaged RSR. Each </a:t>
            </a:r>
            <a:r>
              <a:rPr lang="en-US"/>
              <a:t>sensor separate RSR. </a:t>
            </a:r>
            <a:endParaRPr lang="en-US" dirty="0"/>
          </a:p>
        </p:txBody>
      </p:sp>
    </p:spTree>
    <p:extLst>
      <p:ext uri="{BB962C8B-B14F-4D97-AF65-F5344CB8AC3E}">
        <p14:creationId xmlns:p14="http://schemas.microsoft.com/office/powerpoint/2010/main" val="382178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BC66D22A-F30C-4DAA-A559-4D998D260015}" type="slidenum">
              <a:rPr lang="en-GB" smtClean="0"/>
              <a:pPr>
                <a:defRPr/>
              </a:pPr>
              <a:t>14</a:t>
            </a:fld>
            <a:endParaRPr lang="en-GB"/>
          </a:p>
        </p:txBody>
      </p:sp>
    </p:spTree>
    <p:extLst>
      <p:ext uri="{BB962C8B-B14F-4D97-AF65-F5344CB8AC3E}">
        <p14:creationId xmlns:p14="http://schemas.microsoft.com/office/powerpoint/2010/main" val="3128462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436563" y="700088"/>
            <a:ext cx="6127750" cy="3448050"/>
          </a:xfrm>
          <a:ln/>
        </p:spPr>
      </p:sp>
      <p:sp>
        <p:nvSpPr>
          <p:cNvPr id="27651" name="Notes Placeholder 2"/>
          <p:cNvSpPr>
            <a:spLocks noGrp="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618224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347A1-DF79-4C05-B164-4F5BF92282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9BEA5B-17EE-4B75-93DE-B9F59E7D0B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815760-E1D9-4899-8C29-3A51451A3B02}"/>
              </a:ext>
            </a:extLst>
          </p:cNvPr>
          <p:cNvSpPr>
            <a:spLocks noGrp="1"/>
          </p:cNvSpPr>
          <p:nvPr>
            <p:ph type="dt" sz="half" idx="10"/>
          </p:nvPr>
        </p:nvSpPr>
        <p:spPr/>
        <p:txBody>
          <a:bodyPr/>
          <a:lstStyle/>
          <a:p>
            <a:fld id="{9DACC761-35FD-4325-B986-48945B8BA3D8}" type="datetime1">
              <a:rPr lang="en-US" smtClean="0"/>
              <a:t>10/5/2022</a:t>
            </a:fld>
            <a:endParaRPr lang="en-US"/>
          </a:p>
        </p:txBody>
      </p:sp>
      <p:sp>
        <p:nvSpPr>
          <p:cNvPr id="5" name="Footer Placeholder 4">
            <a:extLst>
              <a:ext uri="{FF2B5EF4-FFF2-40B4-BE49-F238E27FC236}">
                <a16:creationId xmlns:a16="http://schemas.microsoft.com/office/drawing/2014/main" id="{F152880E-C96F-4B19-87A1-E1B589933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ED1CD-0C5A-4E51-88BF-6BFEC639C1E5}"/>
              </a:ext>
            </a:extLst>
          </p:cNvPr>
          <p:cNvSpPr>
            <a:spLocks noGrp="1"/>
          </p:cNvSpPr>
          <p:nvPr>
            <p:ph type="sldNum" sz="quarter" idx="12"/>
          </p:nvPr>
        </p:nvSpPr>
        <p:spPr/>
        <p:txBody>
          <a:bodyPr/>
          <a:lstStyle/>
          <a:p>
            <a:fld id="{71C674F5-95C5-43CF-A8B1-578A79DB22BE}" type="slidenum">
              <a:rPr lang="en-US" smtClean="0"/>
              <a:t>‹#›</a:t>
            </a:fld>
            <a:endParaRPr lang="en-US"/>
          </a:p>
        </p:txBody>
      </p:sp>
    </p:spTree>
    <p:extLst>
      <p:ext uri="{BB962C8B-B14F-4D97-AF65-F5344CB8AC3E}">
        <p14:creationId xmlns:p14="http://schemas.microsoft.com/office/powerpoint/2010/main" val="83514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5FE1-7AF2-478B-AC38-69E4EDF66D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0B32D-ECC8-4D8D-87F3-EEC0308EB1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AA0327-CD18-450E-A0D5-A49C058ABE03}"/>
              </a:ext>
            </a:extLst>
          </p:cNvPr>
          <p:cNvSpPr>
            <a:spLocks noGrp="1"/>
          </p:cNvSpPr>
          <p:nvPr>
            <p:ph type="dt" sz="half" idx="10"/>
          </p:nvPr>
        </p:nvSpPr>
        <p:spPr/>
        <p:txBody>
          <a:bodyPr/>
          <a:lstStyle/>
          <a:p>
            <a:fld id="{EC6BAD32-7492-4E8B-8822-289017B8B744}" type="datetime1">
              <a:rPr lang="en-US" smtClean="0"/>
              <a:t>10/5/2022</a:t>
            </a:fld>
            <a:endParaRPr lang="en-US"/>
          </a:p>
        </p:txBody>
      </p:sp>
      <p:sp>
        <p:nvSpPr>
          <p:cNvPr id="5" name="Footer Placeholder 4">
            <a:extLst>
              <a:ext uri="{FF2B5EF4-FFF2-40B4-BE49-F238E27FC236}">
                <a16:creationId xmlns:a16="http://schemas.microsoft.com/office/drawing/2014/main" id="{BD6A3E0F-6820-4662-8243-437FCDC95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9F350-A8E4-4536-81EB-0C9227882660}"/>
              </a:ext>
            </a:extLst>
          </p:cNvPr>
          <p:cNvSpPr>
            <a:spLocks noGrp="1"/>
          </p:cNvSpPr>
          <p:nvPr>
            <p:ph type="sldNum" sz="quarter" idx="12"/>
          </p:nvPr>
        </p:nvSpPr>
        <p:spPr/>
        <p:txBody>
          <a:bodyPr/>
          <a:lstStyle/>
          <a:p>
            <a:fld id="{71C674F5-95C5-43CF-A8B1-578A79DB22BE}" type="slidenum">
              <a:rPr lang="en-US" smtClean="0"/>
              <a:t>‹#›</a:t>
            </a:fld>
            <a:endParaRPr lang="en-US"/>
          </a:p>
        </p:txBody>
      </p:sp>
    </p:spTree>
    <p:extLst>
      <p:ext uri="{BB962C8B-B14F-4D97-AF65-F5344CB8AC3E}">
        <p14:creationId xmlns:p14="http://schemas.microsoft.com/office/powerpoint/2010/main" val="1244028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A7B43C-E276-431A-9FFE-F6C74874BA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75FDD5-00A8-4582-A62E-E286A8B9AB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B2B9A4-0A3D-49EF-8CBA-9B9D39CC936E}"/>
              </a:ext>
            </a:extLst>
          </p:cNvPr>
          <p:cNvSpPr>
            <a:spLocks noGrp="1"/>
          </p:cNvSpPr>
          <p:nvPr>
            <p:ph type="dt" sz="half" idx="10"/>
          </p:nvPr>
        </p:nvSpPr>
        <p:spPr/>
        <p:txBody>
          <a:bodyPr/>
          <a:lstStyle/>
          <a:p>
            <a:fld id="{B93C930C-D00F-4C8C-9E7D-93534307B1EC}" type="datetime1">
              <a:rPr lang="en-US" smtClean="0"/>
              <a:t>10/5/2022</a:t>
            </a:fld>
            <a:endParaRPr lang="en-US"/>
          </a:p>
        </p:txBody>
      </p:sp>
      <p:sp>
        <p:nvSpPr>
          <p:cNvPr id="5" name="Footer Placeholder 4">
            <a:extLst>
              <a:ext uri="{FF2B5EF4-FFF2-40B4-BE49-F238E27FC236}">
                <a16:creationId xmlns:a16="http://schemas.microsoft.com/office/drawing/2014/main" id="{1E9ED9D5-3ECC-4BF9-94C0-AAAA0EBDC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38E15-670C-4C31-A20A-7FEF72B5693E}"/>
              </a:ext>
            </a:extLst>
          </p:cNvPr>
          <p:cNvSpPr>
            <a:spLocks noGrp="1"/>
          </p:cNvSpPr>
          <p:nvPr>
            <p:ph type="sldNum" sz="quarter" idx="12"/>
          </p:nvPr>
        </p:nvSpPr>
        <p:spPr/>
        <p:txBody>
          <a:bodyPr/>
          <a:lstStyle/>
          <a:p>
            <a:fld id="{71C674F5-95C5-43CF-A8B1-578A79DB22BE}" type="slidenum">
              <a:rPr lang="en-US" smtClean="0"/>
              <a:t>‹#›</a:t>
            </a:fld>
            <a:endParaRPr lang="en-US"/>
          </a:p>
        </p:txBody>
      </p:sp>
    </p:spTree>
    <p:extLst>
      <p:ext uri="{BB962C8B-B14F-4D97-AF65-F5344CB8AC3E}">
        <p14:creationId xmlns:p14="http://schemas.microsoft.com/office/powerpoint/2010/main" val="124073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45AF-B1B6-471B-A0CC-4956C556FA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52A581-2C70-401E-85F8-7D6C2E5E4B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B20C2-5544-4BAE-B4D7-4A431A3AC4D3}"/>
              </a:ext>
            </a:extLst>
          </p:cNvPr>
          <p:cNvSpPr>
            <a:spLocks noGrp="1"/>
          </p:cNvSpPr>
          <p:nvPr>
            <p:ph type="dt" sz="half" idx="10"/>
          </p:nvPr>
        </p:nvSpPr>
        <p:spPr/>
        <p:txBody>
          <a:bodyPr/>
          <a:lstStyle/>
          <a:p>
            <a:fld id="{54E55D97-4E94-4631-8D86-9ECA15E75F24}" type="datetime1">
              <a:rPr lang="en-US" smtClean="0"/>
              <a:t>10/5/2022</a:t>
            </a:fld>
            <a:endParaRPr lang="en-US"/>
          </a:p>
        </p:txBody>
      </p:sp>
      <p:sp>
        <p:nvSpPr>
          <p:cNvPr id="5" name="Footer Placeholder 4">
            <a:extLst>
              <a:ext uri="{FF2B5EF4-FFF2-40B4-BE49-F238E27FC236}">
                <a16:creationId xmlns:a16="http://schemas.microsoft.com/office/drawing/2014/main" id="{E3D9F726-2531-4653-8C56-8AE9DF1FA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B3A86B-34E2-402D-A1FD-A4835279E281}"/>
              </a:ext>
            </a:extLst>
          </p:cNvPr>
          <p:cNvSpPr>
            <a:spLocks noGrp="1"/>
          </p:cNvSpPr>
          <p:nvPr>
            <p:ph type="sldNum" sz="quarter" idx="12"/>
          </p:nvPr>
        </p:nvSpPr>
        <p:spPr/>
        <p:txBody>
          <a:bodyPr/>
          <a:lstStyle/>
          <a:p>
            <a:fld id="{71C674F5-95C5-43CF-A8B1-578A79DB22BE}" type="slidenum">
              <a:rPr lang="en-US" smtClean="0"/>
              <a:t>‹#›</a:t>
            </a:fld>
            <a:endParaRPr lang="en-US"/>
          </a:p>
        </p:txBody>
      </p:sp>
    </p:spTree>
    <p:extLst>
      <p:ext uri="{BB962C8B-B14F-4D97-AF65-F5344CB8AC3E}">
        <p14:creationId xmlns:p14="http://schemas.microsoft.com/office/powerpoint/2010/main" val="421156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ABA15-6F9B-4417-B42C-F139FC224C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24B854-3CFF-425B-91C9-AB268DFDD9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E7B8DD-CA68-4747-887F-7FFE672F4CD1}"/>
              </a:ext>
            </a:extLst>
          </p:cNvPr>
          <p:cNvSpPr>
            <a:spLocks noGrp="1"/>
          </p:cNvSpPr>
          <p:nvPr>
            <p:ph type="dt" sz="half" idx="10"/>
          </p:nvPr>
        </p:nvSpPr>
        <p:spPr/>
        <p:txBody>
          <a:bodyPr/>
          <a:lstStyle/>
          <a:p>
            <a:fld id="{C67D12A9-CAF7-4642-B9D8-469D3C22E317}" type="datetime1">
              <a:rPr lang="en-US" smtClean="0"/>
              <a:t>10/5/2022</a:t>
            </a:fld>
            <a:endParaRPr lang="en-US"/>
          </a:p>
        </p:txBody>
      </p:sp>
      <p:sp>
        <p:nvSpPr>
          <p:cNvPr id="5" name="Footer Placeholder 4">
            <a:extLst>
              <a:ext uri="{FF2B5EF4-FFF2-40B4-BE49-F238E27FC236}">
                <a16:creationId xmlns:a16="http://schemas.microsoft.com/office/drawing/2014/main" id="{281BF3D7-00B7-4DC9-A793-CF3D6C4C4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46B86-D8C2-4B7D-BC96-CD2C62E23906}"/>
              </a:ext>
            </a:extLst>
          </p:cNvPr>
          <p:cNvSpPr>
            <a:spLocks noGrp="1"/>
          </p:cNvSpPr>
          <p:nvPr>
            <p:ph type="sldNum" sz="quarter" idx="12"/>
          </p:nvPr>
        </p:nvSpPr>
        <p:spPr/>
        <p:txBody>
          <a:bodyPr/>
          <a:lstStyle/>
          <a:p>
            <a:fld id="{71C674F5-95C5-43CF-A8B1-578A79DB22BE}" type="slidenum">
              <a:rPr lang="en-US" smtClean="0"/>
              <a:t>‹#›</a:t>
            </a:fld>
            <a:endParaRPr lang="en-US"/>
          </a:p>
        </p:txBody>
      </p:sp>
    </p:spTree>
    <p:extLst>
      <p:ext uri="{BB962C8B-B14F-4D97-AF65-F5344CB8AC3E}">
        <p14:creationId xmlns:p14="http://schemas.microsoft.com/office/powerpoint/2010/main" val="32263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7BFA7-12F1-4E5E-8CC7-7D1FF78114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CD8270-D47F-4B68-B4AA-3D37E40FFF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1B203A-CBAA-41F8-B95C-4DFFF326C2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5C4905-606F-452D-B313-AACBD6A35301}"/>
              </a:ext>
            </a:extLst>
          </p:cNvPr>
          <p:cNvSpPr>
            <a:spLocks noGrp="1"/>
          </p:cNvSpPr>
          <p:nvPr>
            <p:ph type="dt" sz="half" idx="10"/>
          </p:nvPr>
        </p:nvSpPr>
        <p:spPr/>
        <p:txBody>
          <a:bodyPr/>
          <a:lstStyle/>
          <a:p>
            <a:fld id="{31D2DFB9-3418-4793-872A-7B005735687C}" type="datetime1">
              <a:rPr lang="en-US" smtClean="0"/>
              <a:t>10/5/2022</a:t>
            </a:fld>
            <a:endParaRPr lang="en-US"/>
          </a:p>
        </p:txBody>
      </p:sp>
      <p:sp>
        <p:nvSpPr>
          <p:cNvPr id="6" name="Footer Placeholder 5">
            <a:extLst>
              <a:ext uri="{FF2B5EF4-FFF2-40B4-BE49-F238E27FC236}">
                <a16:creationId xmlns:a16="http://schemas.microsoft.com/office/drawing/2014/main" id="{C1498DB6-2249-4BD4-A588-59BBC90A46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D4AF36-333C-4CBD-87C3-F2A9BA859EC3}"/>
              </a:ext>
            </a:extLst>
          </p:cNvPr>
          <p:cNvSpPr>
            <a:spLocks noGrp="1"/>
          </p:cNvSpPr>
          <p:nvPr>
            <p:ph type="sldNum" sz="quarter" idx="12"/>
          </p:nvPr>
        </p:nvSpPr>
        <p:spPr/>
        <p:txBody>
          <a:bodyPr/>
          <a:lstStyle/>
          <a:p>
            <a:fld id="{71C674F5-95C5-43CF-A8B1-578A79DB22BE}" type="slidenum">
              <a:rPr lang="en-US" smtClean="0"/>
              <a:t>‹#›</a:t>
            </a:fld>
            <a:endParaRPr lang="en-US"/>
          </a:p>
        </p:txBody>
      </p:sp>
    </p:spTree>
    <p:extLst>
      <p:ext uri="{BB962C8B-B14F-4D97-AF65-F5344CB8AC3E}">
        <p14:creationId xmlns:p14="http://schemas.microsoft.com/office/powerpoint/2010/main" val="1068597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F9E6-481E-4F38-A222-CE844E8AA8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3B7297-2F17-4251-968A-1D57447F8B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600858-D116-4D85-A95F-CEFE329089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91072D-A10B-44FB-B7A0-F52E54D016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E3AF42-9EF5-4580-B038-A9A9C4D46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1B2BE2-221F-4282-9FC8-B1D9EE34AEEC}"/>
              </a:ext>
            </a:extLst>
          </p:cNvPr>
          <p:cNvSpPr>
            <a:spLocks noGrp="1"/>
          </p:cNvSpPr>
          <p:nvPr>
            <p:ph type="dt" sz="half" idx="10"/>
          </p:nvPr>
        </p:nvSpPr>
        <p:spPr/>
        <p:txBody>
          <a:bodyPr/>
          <a:lstStyle/>
          <a:p>
            <a:fld id="{0E362BD6-CBA0-4F7A-B2C1-1D5B79EC0F19}" type="datetime1">
              <a:rPr lang="en-US" smtClean="0"/>
              <a:t>10/5/2022</a:t>
            </a:fld>
            <a:endParaRPr lang="en-US"/>
          </a:p>
        </p:txBody>
      </p:sp>
      <p:sp>
        <p:nvSpPr>
          <p:cNvPr id="8" name="Footer Placeholder 7">
            <a:extLst>
              <a:ext uri="{FF2B5EF4-FFF2-40B4-BE49-F238E27FC236}">
                <a16:creationId xmlns:a16="http://schemas.microsoft.com/office/drawing/2014/main" id="{707C7B14-EC6F-4DB2-BB97-D756D43384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B07891-111B-422C-8DF1-542717C2A0A2}"/>
              </a:ext>
            </a:extLst>
          </p:cNvPr>
          <p:cNvSpPr>
            <a:spLocks noGrp="1"/>
          </p:cNvSpPr>
          <p:nvPr>
            <p:ph type="sldNum" sz="quarter" idx="12"/>
          </p:nvPr>
        </p:nvSpPr>
        <p:spPr/>
        <p:txBody>
          <a:bodyPr/>
          <a:lstStyle/>
          <a:p>
            <a:fld id="{71C674F5-95C5-43CF-A8B1-578A79DB22BE}" type="slidenum">
              <a:rPr lang="en-US" smtClean="0"/>
              <a:t>‹#›</a:t>
            </a:fld>
            <a:endParaRPr lang="en-US"/>
          </a:p>
        </p:txBody>
      </p:sp>
    </p:spTree>
    <p:extLst>
      <p:ext uri="{BB962C8B-B14F-4D97-AF65-F5344CB8AC3E}">
        <p14:creationId xmlns:p14="http://schemas.microsoft.com/office/powerpoint/2010/main" val="428846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6A4A4-7F09-45C6-9485-88E52272DB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B98FC-EE9B-46BD-BF15-93C81DB5684E}"/>
              </a:ext>
            </a:extLst>
          </p:cNvPr>
          <p:cNvSpPr>
            <a:spLocks noGrp="1"/>
          </p:cNvSpPr>
          <p:nvPr>
            <p:ph type="dt" sz="half" idx="10"/>
          </p:nvPr>
        </p:nvSpPr>
        <p:spPr/>
        <p:txBody>
          <a:bodyPr/>
          <a:lstStyle/>
          <a:p>
            <a:fld id="{3343991E-D6B1-4AF7-85AB-959172B1B01F}" type="datetime1">
              <a:rPr lang="en-US" smtClean="0"/>
              <a:t>10/5/2022</a:t>
            </a:fld>
            <a:endParaRPr lang="en-US"/>
          </a:p>
        </p:txBody>
      </p:sp>
      <p:sp>
        <p:nvSpPr>
          <p:cNvPr id="4" name="Footer Placeholder 3">
            <a:extLst>
              <a:ext uri="{FF2B5EF4-FFF2-40B4-BE49-F238E27FC236}">
                <a16:creationId xmlns:a16="http://schemas.microsoft.com/office/drawing/2014/main" id="{47405269-C6B0-478E-8591-56343F9EEF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CEEAD1-5E1B-4039-9BF6-FD5B58E27426}"/>
              </a:ext>
            </a:extLst>
          </p:cNvPr>
          <p:cNvSpPr>
            <a:spLocks noGrp="1"/>
          </p:cNvSpPr>
          <p:nvPr>
            <p:ph type="sldNum" sz="quarter" idx="12"/>
          </p:nvPr>
        </p:nvSpPr>
        <p:spPr/>
        <p:txBody>
          <a:bodyPr/>
          <a:lstStyle/>
          <a:p>
            <a:fld id="{71C674F5-95C5-43CF-A8B1-578A79DB22BE}" type="slidenum">
              <a:rPr lang="en-US" smtClean="0"/>
              <a:t>‹#›</a:t>
            </a:fld>
            <a:endParaRPr lang="en-US"/>
          </a:p>
        </p:txBody>
      </p:sp>
    </p:spTree>
    <p:extLst>
      <p:ext uri="{BB962C8B-B14F-4D97-AF65-F5344CB8AC3E}">
        <p14:creationId xmlns:p14="http://schemas.microsoft.com/office/powerpoint/2010/main" val="3982268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9A9117-3207-4A0A-8231-028BEFFA98C1}"/>
              </a:ext>
            </a:extLst>
          </p:cNvPr>
          <p:cNvSpPr>
            <a:spLocks noGrp="1"/>
          </p:cNvSpPr>
          <p:nvPr>
            <p:ph type="dt" sz="half" idx="10"/>
          </p:nvPr>
        </p:nvSpPr>
        <p:spPr/>
        <p:txBody>
          <a:bodyPr/>
          <a:lstStyle/>
          <a:p>
            <a:fld id="{72D51360-FDDE-4E69-8999-0441E2802DB4}" type="datetime1">
              <a:rPr lang="en-US" smtClean="0"/>
              <a:t>10/5/2022</a:t>
            </a:fld>
            <a:endParaRPr lang="en-US"/>
          </a:p>
        </p:txBody>
      </p:sp>
      <p:sp>
        <p:nvSpPr>
          <p:cNvPr id="3" name="Footer Placeholder 2">
            <a:extLst>
              <a:ext uri="{FF2B5EF4-FFF2-40B4-BE49-F238E27FC236}">
                <a16:creationId xmlns:a16="http://schemas.microsoft.com/office/drawing/2014/main" id="{C8EC9C40-7280-4AC2-8354-E461656901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ED4A69-3D4F-4BC2-80DF-4D8F678A06F6}"/>
              </a:ext>
            </a:extLst>
          </p:cNvPr>
          <p:cNvSpPr>
            <a:spLocks noGrp="1"/>
          </p:cNvSpPr>
          <p:nvPr>
            <p:ph type="sldNum" sz="quarter" idx="12"/>
          </p:nvPr>
        </p:nvSpPr>
        <p:spPr/>
        <p:txBody>
          <a:bodyPr/>
          <a:lstStyle/>
          <a:p>
            <a:fld id="{71C674F5-95C5-43CF-A8B1-578A79DB22BE}" type="slidenum">
              <a:rPr lang="en-US" smtClean="0"/>
              <a:t>‹#›</a:t>
            </a:fld>
            <a:endParaRPr lang="en-US"/>
          </a:p>
        </p:txBody>
      </p:sp>
    </p:spTree>
    <p:extLst>
      <p:ext uri="{BB962C8B-B14F-4D97-AF65-F5344CB8AC3E}">
        <p14:creationId xmlns:p14="http://schemas.microsoft.com/office/powerpoint/2010/main" val="25423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BCE9-027A-4553-9095-39B292F5B8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FF00E9-126C-4E7B-8BC9-B1A446418C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7A8789-D0DB-4E93-8ABB-EFBA167F5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BE2A46-5B11-43A2-8931-A2945CCF103B}"/>
              </a:ext>
            </a:extLst>
          </p:cNvPr>
          <p:cNvSpPr>
            <a:spLocks noGrp="1"/>
          </p:cNvSpPr>
          <p:nvPr>
            <p:ph type="dt" sz="half" idx="10"/>
          </p:nvPr>
        </p:nvSpPr>
        <p:spPr/>
        <p:txBody>
          <a:bodyPr/>
          <a:lstStyle/>
          <a:p>
            <a:fld id="{1F477B33-E667-4712-880A-FB10569939DE}" type="datetime1">
              <a:rPr lang="en-US" smtClean="0"/>
              <a:t>10/5/2022</a:t>
            </a:fld>
            <a:endParaRPr lang="en-US"/>
          </a:p>
        </p:txBody>
      </p:sp>
      <p:sp>
        <p:nvSpPr>
          <p:cNvPr id="6" name="Footer Placeholder 5">
            <a:extLst>
              <a:ext uri="{FF2B5EF4-FFF2-40B4-BE49-F238E27FC236}">
                <a16:creationId xmlns:a16="http://schemas.microsoft.com/office/drawing/2014/main" id="{2AE4B91E-B991-4F95-9B13-82C4AD47C1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A5C2BA-E795-4A24-B7A1-252DC6E8AA9D}"/>
              </a:ext>
            </a:extLst>
          </p:cNvPr>
          <p:cNvSpPr>
            <a:spLocks noGrp="1"/>
          </p:cNvSpPr>
          <p:nvPr>
            <p:ph type="sldNum" sz="quarter" idx="12"/>
          </p:nvPr>
        </p:nvSpPr>
        <p:spPr/>
        <p:txBody>
          <a:bodyPr/>
          <a:lstStyle/>
          <a:p>
            <a:fld id="{71C674F5-95C5-43CF-A8B1-578A79DB22BE}" type="slidenum">
              <a:rPr lang="en-US" smtClean="0"/>
              <a:t>‹#›</a:t>
            </a:fld>
            <a:endParaRPr lang="en-US"/>
          </a:p>
        </p:txBody>
      </p:sp>
    </p:spTree>
    <p:extLst>
      <p:ext uri="{BB962C8B-B14F-4D97-AF65-F5344CB8AC3E}">
        <p14:creationId xmlns:p14="http://schemas.microsoft.com/office/powerpoint/2010/main" val="1819150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D296-6932-4DB0-B055-6F18751B7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BDA250-014B-4B02-9925-39BBBCC8CD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E67C37-31EA-4DBC-9243-3295ECCBA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BCC646-5E70-4AC9-AA2A-5B2B6EB077CF}"/>
              </a:ext>
            </a:extLst>
          </p:cNvPr>
          <p:cNvSpPr>
            <a:spLocks noGrp="1"/>
          </p:cNvSpPr>
          <p:nvPr>
            <p:ph type="dt" sz="half" idx="10"/>
          </p:nvPr>
        </p:nvSpPr>
        <p:spPr/>
        <p:txBody>
          <a:bodyPr/>
          <a:lstStyle/>
          <a:p>
            <a:fld id="{FBE0A1A5-AABF-41B4-8F54-04CF6E33C95F}" type="datetime1">
              <a:rPr lang="en-US" smtClean="0"/>
              <a:t>10/5/2022</a:t>
            </a:fld>
            <a:endParaRPr lang="en-US"/>
          </a:p>
        </p:txBody>
      </p:sp>
      <p:sp>
        <p:nvSpPr>
          <p:cNvPr id="6" name="Footer Placeholder 5">
            <a:extLst>
              <a:ext uri="{FF2B5EF4-FFF2-40B4-BE49-F238E27FC236}">
                <a16:creationId xmlns:a16="http://schemas.microsoft.com/office/drawing/2014/main" id="{2F73BE36-4C58-4A49-8D8B-6F56F540C6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421909-C053-4D01-8242-091D919D92C9}"/>
              </a:ext>
            </a:extLst>
          </p:cNvPr>
          <p:cNvSpPr>
            <a:spLocks noGrp="1"/>
          </p:cNvSpPr>
          <p:nvPr>
            <p:ph type="sldNum" sz="quarter" idx="12"/>
          </p:nvPr>
        </p:nvSpPr>
        <p:spPr/>
        <p:txBody>
          <a:bodyPr/>
          <a:lstStyle/>
          <a:p>
            <a:fld id="{71C674F5-95C5-43CF-A8B1-578A79DB22BE}" type="slidenum">
              <a:rPr lang="en-US" smtClean="0"/>
              <a:t>‹#›</a:t>
            </a:fld>
            <a:endParaRPr lang="en-US"/>
          </a:p>
        </p:txBody>
      </p:sp>
    </p:spTree>
    <p:extLst>
      <p:ext uri="{BB962C8B-B14F-4D97-AF65-F5344CB8AC3E}">
        <p14:creationId xmlns:p14="http://schemas.microsoft.com/office/powerpoint/2010/main" val="262073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6DF34F-5954-4915-92FC-93A9AAFCD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D2485B-C912-41B3-8E5E-597680588E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54AFD-27D5-4027-A29F-3577CC5DD6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299D4-4FD5-4452-99D1-C7693FEDAD90}" type="datetime1">
              <a:rPr lang="en-US" smtClean="0"/>
              <a:t>10/5/2022</a:t>
            </a:fld>
            <a:endParaRPr lang="en-US"/>
          </a:p>
        </p:txBody>
      </p:sp>
      <p:sp>
        <p:nvSpPr>
          <p:cNvPr id="5" name="Footer Placeholder 4">
            <a:extLst>
              <a:ext uri="{FF2B5EF4-FFF2-40B4-BE49-F238E27FC236}">
                <a16:creationId xmlns:a16="http://schemas.microsoft.com/office/drawing/2014/main" id="{8A1C58F5-E04C-4522-BF3B-E76A377E59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079823-6292-4007-BB99-71D8D4B9A6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674F5-95C5-43CF-A8B1-578A79DB22BE}" type="slidenum">
              <a:rPr lang="en-US" smtClean="0"/>
              <a:t>‹#›</a:t>
            </a:fld>
            <a:endParaRPr lang="en-US"/>
          </a:p>
        </p:txBody>
      </p:sp>
    </p:spTree>
    <p:extLst>
      <p:ext uri="{BB962C8B-B14F-4D97-AF65-F5344CB8AC3E}">
        <p14:creationId xmlns:p14="http://schemas.microsoft.com/office/powerpoint/2010/main" val="2160994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hyperlink" Target="https://ncc.nesdis.noaa.gov/NOAA-21/J2VIIRS_SpectralResponseFunctions.ph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emf"/><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206797" cy="6858000"/>
          </a:xfrm>
          <a:prstGeom prst="rect">
            <a:avLst/>
          </a:prstGeom>
        </p:spPr>
      </p:pic>
      <p:sp>
        <p:nvSpPr>
          <p:cNvPr id="5" name="Rectangle 4"/>
          <p:cNvSpPr/>
          <p:nvPr/>
        </p:nvSpPr>
        <p:spPr>
          <a:xfrm>
            <a:off x="398744" y="1011497"/>
            <a:ext cx="7770461" cy="707886"/>
          </a:xfrm>
          <a:prstGeom prst="rect">
            <a:avLst/>
          </a:prstGeom>
        </p:spPr>
        <p:txBody>
          <a:bodyPr wrap="none">
            <a:spAutoFit/>
          </a:bodyPr>
          <a:lstStyle/>
          <a:p>
            <a:r>
              <a:rPr lang="en-US" sz="4000" b="1" dirty="0">
                <a:solidFill>
                  <a:schemeClr val="bg1"/>
                </a:solidFill>
              </a:rPr>
              <a:t>VIIRS Instrument Calibration Status </a:t>
            </a:r>
            <a:endParaRPr lang="en-US" sz="4000" dirty="0">
              <a:solidFill>
                <a:schemeClr val="bg1"/>
              </a:solidFill>
            </a:endParaRPr>
          </a:p>
        </p:txBody>
      </p:sp>
      <p:sp>
        <p:nvSpPr>
          <p:cNvPr id="13" name="Google Shape;67;p7"/>
          <p:cNvSpPr/>
          <p:nvPr/>
        </p:nvSpPr>
        <p:spPr>
          <a:xfrm>
            <a:off x="7222284" y="4252682"/>
            <a:ext cx="4832943" cy="2605318"/>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endParaRPr sz="2200" b="1" dirty="0">
              <a:solidFill>
                <a:schemeClr val="tx1">
                  <a:lumMod val="85000"/>
                  <a:lumOff val="15000"/>
                </a:schemeClr>
              </a:solidFill>
            </a:endParaRPr>
          </a:p>
          <a:p>
            <a:pPr marL="0" marR="0" lvl="0" indent="0" algn="r" rtl="0">
              <a:lnSpc>
                <a:spcPct val="150000"/>
              </a:lnSpc>
              <a:spcBef>
                <a:spcPts val="0"/>
              </a:spcBef>
              <a:spcAft>
                <a:spcPts val="0"/>
              </a:spcAft>
              <a:buNone/>
            </a:pPr>
            <a:r>
              <a:rPr lang="en-GB" sz="2200" b="1" i="0" u="none" strike="noStrike" cap="none" dirty="0">
                <a:solidFill>
                  <a:schemeClr val="tx1">
                    <a:lumMod val="85000"/>
                    <a:lumOff val="15000"/>
                  </a:schemeClr>
                </a:solidFill>
                <a:latin typeface="Arial"/>
                <a:ea typeface="Arial"/>
                <a:cs typeface="Arial"/>
                <a:sym typeface="Arial"/>
              </a:rPr>
              <a:t>Jack Xiong, NASA</a:t>
            </a:r>
            <a:endParaRPr dirty="0">
              <a:solidFill>
                <a:schemeClr val="tx1">
                  <a:lumMod val="85000"/>
                  <a:lumOff val="15000"/>
                </a:schemeClr>
              </a:solidFill>
            </a:endParaRPr>
          </a:p>
          <a:p>
            <a:pPr marL="0" marR="0" lvl="0" indent="0" algn="r" rtl="0">
              <a:lnSpc>
                <a:spcPct val="150000"/>
              </a:lnSpc>
              <a:spcBef>
                <a:spcPts val="0"/>
              </a:spcBef>
              <a:spcAft>
                <a:spcPts val="0"/>
              </a:spcAft>
              <a:buNone/>
            </a:pPr>
            <a:r>
              <a:rPr lang="en-GB" sz="2200" b="1" i="0" u="none" strike="noStrike" cap="none" dirty="0">
                <a:solidFill>
                  <a:schemeClr val="tx1">
                    <a:lumMod val="85000"/>
                    <a:lumOff val="15000"/>
                  </a:schemeClr>
                </a:solidFill>
                <a:latin typeface="Arial"/>
                <a:ea typeface="Arial"/>
                <a:cs typeface="Arial"/>
                <a:sym typeface="Arial"/>
              </a:rPr>
              <a:t>Agenda Item #: 3.9</a:t>
            </a:r>
            <a:endParaRPr dirty="0">
              <a:solidFill>
                <a:schemeClr val="tx1">
                  <a:lumMod val="85000"/>
                  <a:lumOff val="15000"/>
                </a:schemeClr>
              </a:solidFill>
            </a:endParaRPr>
          </a:p>
          <a:p>
            <a:pPr marL="0" marR="0" lvl="0" indent="0" algn="r" rtl="0">
              <a:lnSpc>
                <a:spcPct val="150000"/>
              </a:lnSpc>
              <a:spcBef>
                <a:spcPts val="0"/>
              </a:spcBef>
              <a:spcAft>
                <a:spcPts val="0"/>
              </a:spcAft>
              <a:buNone/>
            </a:pPr>
            <a:r>
              <a:rPr lang="en-GB" sz="2200" b="1" dirty="0">
                <a:solidFill>
                  <a:schemeClr val="tx1">
                    <a:lumMod val="85000"/>
                    <a:lumOff val="15000"/>
                  </a:schemeClr>
                </a:solidFill>
              </a:rPr>
              <a:t>WGCV-51, Tokyo, Japan</a:t>
            </a:r>
            <a:endParaRPr sz="2200" b="1" i="0" u="none" strike="noStrike" cap="none" dirty="0">
              <a:solidFill>
                <a:schemeClr val="tx1">
                  <a:lumMod val="85000"/>
                  <a:lumOff val="15000"/>
                </a:schemeClr>
              </a:solidFill>
              <a:latin typeface="Arial"/>
              <a:ea typeface="Arial"/>
              <a:cs typeface="Arial"/>
              <a:sym typeface="Arial"/>
            </a:endParaRPr>
          </a:p>
          <a:p>
            <a:pPr marL="0" marR="0" lvl="0" indent="0" algn="r" rtl="0">
              <a:lnSpc>
                <a:spcPct val="150000"/>
              </a:lnSpc>
              <a:spcBef>
                <a:spcPts val="0"/>
              </a:spcBef>
              <a:spcAft>
                <a:spcPts val="0"/>
              </a:spcAft>
              <a:buNone/>
            </a:pPr>
            <a:r>
              <a:rPr lang="en-GB" sz="2200" b="1" dirty="0">
                <a:solidFill>
                  <a:schemeClr val="tx1">
                    <a:lumMod val="85000"/>
                    <a:lumOff val="15000"/>
                  </a:schemeClr>
                </a:solidFill>
              </a:rPr>
              <a:t>3rd - 6th October 2022</a:t>
            </a:r>
            <a:endParaRPr sz="2200" b="1" i="0" u="none" strike="noStrike" cap="none" dirty="0">
              <a:solidFill>
                <a:schemeClr val="tx1">
                  <a:lumMod val="85000"/>
                  <a:lumOff val="15000"/>
                </a:schemeClr>
              </a:solidFill>
              <a:latin typeface="Arial"/>
              <a:ea typeface="Arial"/>
              <a:cs typeface="Arial"/>
              <a:sym typeface="Arial"/>
            </a:endParaRPr>
          </a:p>
        </p:txBody>
      </p:sp>
    </p:spTree>
    <p:extLst>
      <p:ext uri="{BB962C8B-B14F-4D97-AF65-F5344CB8AC3E}">
        <p14:creationId xmlns:p14="http://schemas.microsoft.com/office/powerpoint/2010/main" val="2763825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46486" y="1092251"/>
            <a:ext cx="6755060" cy="5463107"/>
          </a:xfrm>
          <a:prstGeom prst="rect">
            <a:avLst/>
          </a:prstGeom>
        </p:spPr>
        <p:txBody>
          <a:bodyPr>
            <a:noAutofit/>
          </a:bodyPr>
          <a:lstStyle>
            <a:lvl1pPr marL="342900" indent="-342900" algn="l" rtl="0" eaLnBrk="0" fontAlgn="base" hangingPunct="0">
              <a:spcBef>
                <a:spcPct val="20000"/>
              </a:spcBef>
              <a:spcAft>
                <a:spcPct val="0"/>
              </a:spcAft>
              <a:buSzPct val="10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000">
                <a:solidFill>
                  <a:schemeClr val="tx1"/>
                </a:solidFill>
                <a:latin typeface="+mn-lt"/>
              </a:defRPr>
            </a:lvl2pPr>
            <a:lvl3pPr marL="1143000" indent="-228600" algn="l" rtl="0" eaLnBrk="0" fontAlgn="base" hangingPunct="0">
              <a:spcBef>
                <a:spcPct val="20000"/>
              </a:spcBef>
              <a:spcAft>
                <a:spcPct val="0"/>
              </a:spcAft>
              <a:buSzPct val="100000"/>
              <a:buChar char="•"/>
              <a:defRPr>
                <a:solidFill>
                  <a:schemeClr val="tx1"/>
                </a:solidFill>
                <a:latin typeface="+mn-lt"/>
              </a:defRPr>
            </a:lvl3pPr>
            <a:lvl4pPr marL="1600200" indent="-228600" algn="l" rtl="0" eaLnBrk="0" fontAlgn="base" hangingPunct="0">
              <a:spcBef>
                <a:spcPct val="20000"/>
              </a:spcBef>
              <a:spcAft>
                <a:spcPct val="0"/>
              </a:spcAft>
              <a:buSzPct val="100000"/>
              <a:buChar char="–"/>
              <a:defRPr sz="1600">
                <a:solidFill>
                  <a:schemeClr val="tx1"/>
                </a:solidFill>
                <a:latin typeface="+mn-lt"/>
              </a:defRPr>
            </a:lvl4pPr>
            <a:lvl5pPr marL="2057400" indent="-228600" algn="l" rtl="0" eaLnBrk="0" fontAlgn="base" hangingPunct="0">
              <a:spcBef>
                <a:spcPct val="20000"/>
              </a:spcBef>
              <a:spcAft>
                <a:spcPct val="0"/>
              </a:spcAft>
              <a:buSzPct val="100000"/>
              <a:buChar char="•"/>
              <a:defRPr sz="1400">
                <a:solidFill>
                  <a:schemeClr val="tx1"/>
                </a:solidFill>
                <a:latin typeface="+mn-lt"/>
              </a:defRPr>
            </a:lvl5pPr>
            <a:lvl6pPr marL="2514600" indent="-228600" algn="l" rtl="0" eaLnBrk="0" fontAlgn="base" hangingPunct="0">
              <a:spcBef>
                <a:spcPct val="20000"/>
              </a:spcBef>
              <a:spcAft>
                <a:spcPct val="0"/>
              </a:spcAft>
              <a:buSzPct val="100000"/>
              <a:buChar char="•"/>
              <a:defRPr sz="1400">
                <a:solidFill>
                  <a:schemeClr val="tx1"/>
                </a:solidFill>
                <a:latin typeface="+mn-lt"/>
              </a:defRPr>
            </a:lvl6pPr>
            <a:lvl7pPr marL="2971800" indent="-228600" algn="l" rtl="0" eaLnBrk="0" fontAlgn="base" hangingPunct="0">
              <a:spcBef>
                <a:spcPct val="20000"/>
              </a:spcBef>
              <a:spcAft>
                <a:spcPct val="0"/>
              </a:spcAft>
              <a:buSzPct val="100000"/>
              <a:buChar char="•"/>
              <a:defRPr sz="1400">
                <a:solidFill>
                  <a:schemeClr val="tx1"/>
                </a:solidFill>
                <a:latin typeface="+mn-lt"/>
              </a:defRPr>
            </a:lvl7pPr>
            <a:lvl8pPr marL="3429000" indent="-228600" algn="l" rtl="0" eaLnBrk="0" fontAlgn="base" hangingPunct="0">
              <a:spcBef>
                <a:spcPct val="20000"/>
              </a:spcBef>
              <a:spcAft>
                <a:spcPct val="0"/>
              </a:spcAft>
              <a:buSzPct val="100000"/>
              <a:buChar char="•"/>
              <a:defRPr sz="1400">
                <a:solidFill>
                  <a:schemeClr val="tx1"/>
                </a:solidFill>
                <a:latin typeface="+mn-lt"/>
              </a:defRPr>
            </a:lvl8pPr>
            <a:lvl9pPr marL="3886200" indent="-228600" algn="l" rtl="0" eaLnBrk="0" fontAlgn="base" hangingPunct="0">
              <a:spcBef>
                <a:spcPct val="20000"/>
              </a:spcBef>
              <a:spcAft>
                <a:spcPct val="0"/>
              </a:spcAft>
              <a:buSzPct val="100000"/>
              <a:buChar char="•"/>
              <a:defRPr sz="1400">
                <a:solidFill>
                  <a:schemeClr val="tx1"/>
                </a:solidFill>
                <a:latin typeface="+mn-lt"/>
              </a:defRPr>
            </a:lvl9pPr>
          </a:lstStyle>
          <a:p>
            <a:pPr>
              <a:spcBef>
                <a:spcPts val="600"/>
              </a:spcBef>
              <a:spcAft>
                <a:spcPts val="0"/>
              </a:spcAft>
            </a:pPr>
            <a:r>
              <a:rPr lang="en-US" sz="2200" kern="0" dirty="0">
                <a:latin typeface="Calibri" panose="020F0502020204030204" pitchFamily="34" charset="0"/>
              </a:rPr>
              <a:t>J2 RSB/DNB: meeting nearly all requirements for dynamic range, gain transition and SNR (</a:t>
            </a:r>
            <a:r>
              <a:rPr lang="en-US" sz="2200" kern="0" dirty="0">
                <a:solidFill>
                  <a:srgbClr val="0000FF"/>
                </a:solidFill>
                <a:latin typeface="Calibri" panose="020F0502020204030204" pitchFamily="34" charset="0"/>
              </a:rPr>
              <a:t>as good as J1</a:t>
            </a:r>
            <a:r>
              <a:rPr lang="en-US" sz="2200" kern="0" dirty="0">
                <a:latin typeface="Calibri" panose="020F0502020204030204" pitchFamily="34" charset="0"/>
              </a:rPr>
              <a:t>)</a:t>
            </a:r>
          </a:p>
          <a:p>
            <a:pPr lvl="1">
              <a:spcBef>
                <a:spcPts val="0"/>
              </a:spcBef>
              <a:spcAft>
                <a:spcPts val="0"/>
              </a:spcAft>
            </a:pPr>
            <a:r>
              <a:rPr lang="en-US" b="0" kern="0" dirty="0">
                <a:latin typeface="Calibri" panose="020F0502020204030204" pitchFamily="34" charset="0"/>
              </a:rPr>
              <a:t>Minor non-compliances</a:t>
            </a:r>
          </a:p>
          <a:p>
            <a:pPr lvl="2">
              <a:spcBef>
                <a:spcPts val="0"/>
              </a:spcBef>
              <a:spcAft>
                <a:spcPts val="0"/>
              </a:spcAft>
            </a:pPr>
            <a:r>
              <a:rPr lang="en-US" b="0" kern="0" dirty="0">
                <a:latin typeface="Calibri" panose="020F0502020204030204" pitchFamily="34" charset="0"/>
              </a:rPr>
              <a:t>M8 dynamic range (96%)</a:t>
            </a:r>
          </a:p>
          <a:p>
            <a:pPr lvl="1">
              <a:spcBef>
                <a:spcPts val="0"/>
              </a:spcBef>
              <a:spcAft>
                <a:spcPts val="0"/>
              </a:spcAft>
            </a:pPr>
            <a:r>
              <a:rPr lang="en-US" b="0" kern="0" dirty="0">
                <a:latin typeface="Calibri" panose="020F0502020204030204" pitchFamily="34" charset="0"/>
              </a:rPr>
              <a:t>Improvements:</a:t>
            </a:r>
          </a:p>
          <a:p>
            <a:pPr lvl="2">
              <a:spcBef>
                <a:spcPts val="0"/>
              </a:spcBef>
              <a:spcAft>
                <a:spcPts val="0"/>
              </a:spcAft>
            </a:pPr>
            <a:r>
              <a:rPr lang="en-US" b="0" kern="0" dirty="0" err="1">
                <a:latin typeface="Calibri" panose="020F0502020204030204" pitchFamily="34" charset="0"/>
              </a:rPr>
              <a:t>VisNIR</a:t>
            </a:r>
            <a:r>
              <a:rPr lang="en-US" b="0" kern="0" dirty="0">
                <a:latin typeface="Calibri" panose="020F0502020204030204" pitchFamily="34" charset="0"/>
              </a:rPr>
              <a:t> FPA ROIC circuit </a:t>
            </a:r>
            <a:r>
              <a:rPr lang="en-US" b="0" kern="0" dirty="0">
                <a:solidFill>
                  <a:srgbClr val="0000FF"/>
                </a:solidFill>
                <a:latin typeface="Calibri" panose="020F0502020204030204" pitchFamily="34" charset="0"/>
              </a:rPr>
              <a:t>to correct the band signal roll-over</a:t>
            </a:r>
            <a:r>
              <a:rPr lang="en-US" b="0" kern="0" dirty="0">
                <a:latin typeface="Calibri" panose="020F0502020204030204" pitchFamily="34" charset="0"/>
              </a:rPr>
              <a:t> after </a:t>
            </a:r>
            <a:r>
              <a:rPr lang="en-US" b="0" kern="0" dirty="0" err="1">
                <a:latin typeface="Calibri" panose="020F0502020204030204" pitchFamily="34" charset="0"/>
              </a:rPr>
              <a:t>Lsat</a:t>
            </a:r>
            <a:r>
              <a:rPr lang="en-US" b="0" kern="0" dirty="0">
                <a:latin typeface="Calibri" panose="020F0502020204030204" pitchFamily="34" charset="0"/>
              </a:rPr>
              <a:t> (e.g. in M6)</a:t>
            </a:r>
          </a:p>
          <a:p>
            <a:pPr lvl="2">
              <a:spcBef>
                <a:spcPts val="0"/>
              </a:spcBef>
              <a:spcAft>
                <a:spcPts val="0"/>
              </a:spcAft>
            </a:pPr>
            <a:r>
              <a:rPr lang="en-US" kern="0" dirty="0">
                <a:latin typeface="Calibri" panose="020F0502020204030204" pitchFamily="34" charset="0"/>
              </a:rPr>
              <a:t>B</a:t>
            </a:r>
            <a:r>
              <a:rPr lang="en-US" b="0" kern="0" dirty="0">
                <a:latin typeface="Calibri" panose="020F0502020204030204" pitchFamily="34" charset="0"/>
              </a:rPr>
              <a:t>affling and stray light closeouts </a:t>
            </a:r>
            <a:r>
              <a:rPr lang="en-US" b="0" kern="0" dirty="0">
                <a:solidFill>
                  <a:srgbClr val="0000FF"/>
                </a:solidFill>
                <a:latin typeface="Calibri" panose="020F0502020204030204" pitchFamily="34" charset="0"/>
              </a:rPr>
              <a:t>to reduce the stray light for the DNB</a:t>
            </a:r>
          </a:p>
          <a:p>
            <a:pPr>
              <a:spcBef>
                <a:spcPts val="600"/>
              </a:spcBef>
              <a:spcAft>
                <a:spcPts val="0"/>
              </a:spcAft>
            </a:pPr>
            <a:r>
              <a:rPr lang="en-US" sz="2200" kern="0" dirty="0">
                <a:latin typeface="Calibri" panose="020F0502020204030204" pitchFamily="34" charset="0"/>
              </a:rPr>
              <a:t>J3 RSB/DNB: meeting nearly all requirements for dynamic range, gain transition and SNR (</a:t>
            </a:r>
            <a:r>
              <a:rPr lang="en-US" sz="2200" kern="0" dirty="0">
                <a:solidFill>
                  <a:srgbClr val="0000FF"/>
                </a:solidFill>
                <a:latin typeface="Calibri" panose="020F0502020204030204" pitchFamily="34" charset="0"/>
              </a:rPr>
              <a:t>as good as J2</a:t>
            </a:r>
            <a:r>
              <a:rPr lang="en-US" sz="2200" kern="0" dirty="0">
                <a:latin typeface="Calibri" panose="020F0502020204030204" pitchFamily="34" charset="0"/>
              </a:rPr>
              <a:t>)</a:t>
            </a:r>
          </a:p>
          <a:p>
            <a:pPr lvl="1">
              <a:spcBef>
                <a:spcPts val="0"/>
              </a:spcBef>
              <a:spcAft>
                <a:spcPts val="0"/>
              </a:spcAft>
            </a:pPr>
            <a:r>
              <a:rPr lang="en-US" b="0" dirty="0">
                <a:latin typeface="Calibri" panose="020F0502020204030204" pitchFamily="34" charset="0"/>
                <a:cs typeface="Calibri" panose="020F0502020204030204" pitchFamily="34" charset="0"/>
              </a:rPr>
              <a:t>Minor non-compliances</a:t>
            </a:r>
          </a:p>
          <a:p>
            <a:pPr lvl="2">
              <a:spcBef>
                <a:spcPts val="0"/>
              </a:spcBef>
              <a:spcAft>
                <a:spcPts val="0"/>
              </a:spcAft>
            </a:pPr>
            <a:r>
              <a:rPr lang="en-US" b="0" dirty="0">
                <a:latin typeface="Calibri" panose="020F0502020204030204" pitchFamily="34" charset="0"/>
                <a:cs typeface="Calibri" panose="020F0502020204030204" pitchFamily="34" charset="0"/>
              </a:rPr>
              <a:t>Radiometric uniformity (consistent with earlier VIIRS builds)</a:t>
            </a:r>
          </a:p>
          <a:p>
            <a:pPr lvl="2">
              <a:spcBef>
                <a:spcPts val="0"/>
              </a:spcBef>
              <a:spcAft>
                <a:spcPts val="0"/>
              </a:spcAft>
            </a:pPr>
            <a:r>
              <a:rPr lang="en-US" b="0" kern="0" dirty="0">
                <a:latin typeface="Calibri" panose="020F0502020204030204" pitchFamily="34" charset="0"/>
              </a:rPr>
              <a:t>Slight nonlinearity </a:t>
            </a:r>
            <a:r>
              <a:rPr lang="en-US" kern="0" dirty="0">
                <a:latin typeface="Calibri" panose="020F0502020204030204" pitchFamily="34" charset="0"/>
              </a:rPr>
              <a:t>in a few DNB aggregation zones (</a:t>
            </a:r>
            <a:r>
              <a:rPr lang="en-US" kern="0" dirty="0" err="1">
                <a:latin typeface="Calibri" panose="020F0502020204030204" pitchFamily="34" charset="0"/>
              </a:rPr>
              <a:t>agg</a:t>
            </a:r>
            <a:r>
              <a:rPr lang="en-US" kern="0" dirty="0">
                <a:latin typeface="Calibri" panose="020F0502020204030204" pitchFamily="34" charset="0"/>
              </a:rPr>
              <a:t> mode 29)</a:t>
            </a:r>
            <a:r>
              <a:rPr lang="en-US" b="0" kern="0" dirty="0">
                <a:latin typeface="Calibri" panose="020F0502020204030204" pitchFamily="34" charset="0"/>
              </a:rPr>
              <a:t>, which could affect on-orbit gain ratio calculation.</a:t>
            </a:r>
          </a:p>
          <a:p>
            <a:pPr lvl="1">
              <a:spcBef>
                <a:spcPts val="600"/>
              </a:spcBef>
              <a:spcAft>
                <a:spcPts val="0"/>
              </a:spcAft>
            </a:pPr>
            <a:endParaRPr lang="en-US" sz="1800" b="0" kern="0" dirty="0">
              <a:solidFill>
                <a:srgbClr val="FF0000"/>
              </a:solidFill>
              <a:latin typeface="Calibri" panose="020F0502020204030204" pitchFamily="34" charset="0"/>
            </a:endParaRPr>
          </a:p>
        </p:txBody>
      </p:sp>
      <p:sp>
        <p:nvSpPr>
          <p:cNvPr id="6" name="Text Box 13"/>
          <p:cNvSpPr txBox="1">
            <a:spLocks noChangeArrowheads="1"/>
          </p:cNvSpPr>
          <p:nvPr/>
        </p:nvSpPr>
        <p:spPr bwMode="auto">
          <a:xfrm>
            <a:off x="11775611" y="6487419"/>
            <a:ext cx="274434" cy="307777"/>
          </a:xfrm>
          <a:prstGeom prst="rect">
            <a:avLst/>
          </a:prstGeom>
          <a:noFill/>
          <a:ln w="12700">
            <a:noFill/>
            <a:miter lim="800000"/>
            <a:headEnd/>
            <a:tailEnd/>
          </a:ln>
        </p:spPr>
        <p:txBody>
          <a:bodyPr wrap="none" anchor="ctr">
            <a:spAutoFit/>
          </a:bodyPr>
          <a:lstStyle/>
          <a:p>
            <a:fld id="{4FA03194-44A1-4910-89F2-9EF7E6ED585E}" type="slidenum">
              <a:rPr lang="en-US" sz="1400" i="1">
                <a:solidFill>
                  <a:srgbClr val="0000CC"/>
                </a:solidFill>
                <a:latin typeface="Times" pitchFamily="18" charset="0"/>
              </a:rPr>
              <a:pPr/>
              <a:t>10</a:t>
            </a:fld>
            <a:endParaRPr lang="en-US" sz="1400" i="1" dirty="0">
              <a:solidFill>
                <a:srgbClr val="0000CC"/>
              </a:solidFill>
              <a:latin typeface="Times" pitchFamily="18" charset="0"/>
            </a:endParaRPr>
          </a:p>
        </p:txBody>
      </p:sp>
      <p:cxnSp>
        <p:nvCxnSpPr>
          <p:cNvPr id="7" name="Straight Connector 6"/>
          <p:cNvCxnSpPr/>
          <p:nvPr/>
        </p:nvCxnSpPr>
        <p:spPr>
          <a:xfrm flipV="1">
            <a:off x="0" y="609599"/>
            <a:ext cx="12192000" cy="1"/>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8" name="Rectangle 7"/>
          <p:cNvSpPr txBox="1">
            <a:spLocks noChangeArrowheads="1"/>
          </p:cNvSpPr>
          <p:nvPr/>
        </p:nvSpPr>
        <p:spPr>
          <a:xfrm>
            <a:off x="742950" y="3587"/>
            <a:ext cx="10629899" cy="609599"/>
          </a:xfrm>
          <a:prstGeom prst="rect">
            <a:avLst/>
          </a:prstGeom>
        </p:spPr>
        <p:txBody>
          <a:bodyPr vert="horz" lIns="90487" tIns="44450" rIns="90487" bIns="4445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latin typeface="Calibri" pitchFamily="34" charset="0"/>
              </a:rPr>
              <a:t>JPSS-2/-3 VIIRS Pre-launch Calibration Performance: RSB and DNB</a:t>
            </a:r>
          </a:p>
        </p:txBody>
      </p:sp>
      <p:sp>
        <p:nvSpPr>
          <p:cNvPr id="9" name="AutoShape 2">
            <a:extLst>
              <a:ext uri="{FF2B5EF4-FFF2-40B4-BE49-F238E27FC236}">
                <a16:creationId xmlns:a16="http://schemas.microsoft.com/office/drawing/2014/main" id="{32C6D56B-7815-9668-9F49-E3E4F74245F3}"/>
              </a:ext>
            </a:extLst>
          </p:cNvPr>
          <p:cNvSpPr>
            <a:spLocks noChangeArrowheads="1"/>
          </p:cNvSpPr>
          <p:nvPr/>
        </p:nvSpPr>
        <p:spPr bwMode="auto">
          <a:xfrm>
            <a:off x="7495105" y="4102198"/>
            <a:ext cx="3966524" cy="371353"/>
          </a:xfrm>
          <a:prstGeom prst="roundRect">
            <a:avLst>
              <a:gd name="adj" fmla="val 16616"/>
            </a:avLst>
          </a:prstGeom>
          <a:solidFill>
            <a:schemeClr val="bg1"/>
          </a:solidFill>
          <a:ln w="19080" cap="sq">
            <a:solidFill>
              <a:srgbClr val="000000"/>
            </a:solidFill>
            <a:miter lim="800000"/>
            <a:headEnd/>
            <a:tailEnd/>
          </a:ln>
        </p:spPr>
        <p:txBody>
          <a:bodyPr wrap="square" lIns="90360" tIns="44280" rIns="90360" bIns="44280">
            <a:spAutoFit/>
          </a:bodyPr>
          <a:ls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5pPr>
            <a:lvl6pPr marL="2286000" algn="l" defTabSz="914400" rtl="0" eaLnBrk="1" latinLnBrk="0" hangingPunct="1">
              <a:defRPr kern="1200">
                <a:solidFill>
                  <a:schemeClr val="bg1"/>
                </a:solidFill>
                <a:latin typeface="Arial" charset="0"/>
                <a:ea typeface="DejaVu LGC Sans" charset="0"/>
                <a:cs typeface="DejaVu LGC Sans" charset="0"/>
              </a:defRPr>
            </a:lvl6pPr>
            <a:lvl7pPr marL="2743200" algn="l" defTabSz="914400" rtl="0" eaLnBrk="1" latinLnBrk="0" hangingPunct="1">
              <a:defRPr kern="1200">
                <a:solidFill>
                  <a:schemeClr val="bg1"/>
                </a:solidFill>
                <a:latin typeface="Arial" charset="0"/>
                <a:ea typeface="DejaVu LGC Sans" charset="0"/>
                <a:cs typeface="DejaVu LGC Sans" charset="0"/>
              </a:defRPr>
            </a:lvl7pPr>
            <a:lvl8pPr marL="3200400" algn="l" defTabSz="914400" rtl="0" eaLnBrk="1" latinLnBrk="0" hangingPunct="1">
              <a:defRPr kern="1200">
                <a:solidFill>
                  <a:schemeClr val="bg1"/>
                </a:solidFill>
                <a:latin typeface="Arial" charset="0"/>
                <a:ea typeface="DejaVu LGC Sans" charset="0"/>
                <a:cs typeface="DejaVu LGC Sans" charset="0"/>
              </a:defRPr>
            </a:lvl8pPr>
            <a:lvl9pPr marL="3657600" algn="l" defTabSz="914400" rtl="0" eaLnBrk="1" latinLnBrk="0" hangingPunct="1">
              <a:defRPr kern="1200">
                <a:solidFill>
                  <a:schemeClr val="bg1"/>
                </a:solidFill>
                <a:latin typeface="Arial" charset="0"/>
                <a:ea typeface="DejaVu LGC Sans" charset="0"/>
                <a:cs typeface="DejaVu LGC Sans" charset="0"/>
              </a:defRPr>
            </a:lvl9pPr>
          </a:lstStyle>
          <a:p>
            <a:pPr marL="0" lvl="1" indent="0" algn="ctr" eaLnBrk="1" hangingPunct="1">
              <a:buClrTx/>
            </a:pPr>
            <a:r>
              <a:rPr lang="en-US" altLang="en-US" sz="1600" b="1" dirty="0">
                <a:solidFill>
                  <a:srgbClr val="0000FF"/>
                </a:solidFill>
                <a:latin typeface="Calibri" panose="020F0502020204030204" pitchFamily="34" charset="0"/>
                <a:cs typeface="Calibri" panose="020F0502020204030204" pitchFamily="34" charset="0"/>
              </a:rPr>
              <a:t>JPSS-2/3 SNR compliant with large margin</a:t>
            </a:r>
          </a:p>
        </p:txBody>
      </p:sp>
      <p:sp>
        <p:nvSpPr>
          <p:cNvPr id="10" name="AutoShape 2">
            <a:extLst>
              <a:ext uri="{FF2B5EF4-FFF2-40B4-BE49-F238E27FC236}">
                <a16:creationId xmlns:a16="http://schemas.microsoft.com/office/drawing/2014/main" id="{0BD31F37-07CD-97F7-9AE1-0EC248289A1C}"/>
              </a:ext>
            </a:extLst>
          </p:cNvPr>
          <p:cNvSpPr>
            <a:spLocks noChangeArrowheads="1"/>
          </p:cNvSpPr>
          <p:nvPr/>
        </p:nvSpPr>
        <p:spPr bwMode="auto">
          <a:xfrm>
            <a:off x="7616978" y="1092251"/>
            <a:ext cx="3827878" cy="371353"/>
          </a:xfrm>
          <a:prstGeom prst="roundRect">
            <a:avLst>
              <a:gd name="adj" fmla="val 16616"/>
            </a:avLst>
          </a:prstGeom>
          <a:solidFill>
            <a:schemeClr val="bg1"/>
          </a:solidFill>
          <a:ln w="19080" cap="sq">
            <a:solidFill>
              <a:srgbClr val="000000"/>
            </a:solidFill>
            <a:miter lim="800000"/>
            <a:headEnd/>
            <a:tailEnd/>
          </a:ln>
        </p:spPr>
        <p:txBody>
          <a:bodyPr wrap="square" lIns="90360" tIns="44280" rIns="90360" bIns="44280">
            <a:spAutoFit/>
          </a:bodyPr>
          <a:ls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5pPr>
            <a:lvl6pPr marL="2286000" algn="l" defTabSz="914400" rtl="0" eaLnBrk="1" latinLnBrk="0" hangingPunct="1">
              <a:defRPr kern="1200">
                <a:solidFill>
                  <a:schemeClr val="bg1"/>
                </a:solidFill>
                <a:latin typeface="Arial" charset="0"/>
                <a:ea typeface="DejaVu LGC Sans" charset="0"/>
                <a:cs typeface="DejaVu LGC Sans" charset="0"/>
              </a:defRPr>
            </a:lvl6pPr>
            <a:lvl7pPr marL="2743200" algn="l" defTabSz="914400" rtl="0" eaLnBrk="1" latinLnBrk="0" hangingPunct="1">
              <a:defRPr kern="1200">
                <a:solidFill>
                  <a:schemeClr val="bg1"/>
                </a:solidFill>
                <a:latin typeface="Arial" charset="0"/>
                <a:ea typeface="DejaVu LGC Sans" charset="0"/>
                <a:cs typeface="DejaVu LGC Sans" charset="0"/>
              </a:defRPr>
            </a:lvl7pPr>
            <a:lvl8pPr marL="3200400" algn="l" defTabSz="914400" rtl="0" eaLnBrk="1" latinLnBrk="0" hangingPunct="1">
              <a:defRPr kern="1200">
                <a:solidFill>
                  <a:schemeClr val="bg1"/>
                </a:solidFill>
                <a:latin typeface="Arial" charset="0"/>
                <a:ea typeface="DejaVu LGC Sans" charset="0"/>
                <a:cs typeface="DejaVu LGC Sans" charset="0"/>
              </a:defRPr>
            </a:lvl8pPr>
            <a:lvl9pPr marL="3657600" algn="l" defTabSz="914400" rtl="0" eaLnBrk="1" latinLnBrk="0" hangingPunct="1">
              <a:defRPr kern="1200">
                <a:solidFill>
                  <a:schemeClr val="bg1"/>
                </a:solidFill>
                <a:latin typeface="Arial" charset="0"/>
                <a:ea typeface="DejaVu LGC Sans" charset="0"/>
                <a:cs typeface="DejaVu LGC Sans" charset="0"/>
              </a:defRPr>
            </a:lvl9pPr>
          </a:lstStyle>
          <a:p>
            <a:pPr marL="0" lvl="1" indent="0" algn="ctr" eaLnBrk="1" hangingPunct="1">
              <a:buClrTx/>
            </a:pPr>
            <a:r>
              <a:rPr lang="en-US" altLang="en-US" sz="1600" b="1" dirty="0">
                <a:solidFill>
                  <a:srgbClr val="0000FF"/>
                </a:solidFill>
                <a:latin typeface="Calibri" panose="020F0502020204030204" pitchFamily="34" charset="0"/>
                <a:cs typeface="Calibri" panose="020F0502020204030204" pitchFamily="34" charset="0"/>
              </a:rPr>
              <a:t>JPSS-2/3 saturation radiance above spec</a:t>
            </a:r>
          </a:p>
        </p:txBody>
      </p:sp>
      <p:pic>
        <p:nvPicPr>
          <p:cNvPr id="11" name="Picture 10">
            <a:extLst>
              <a:ext uri="{FF2B5EF4-FFF2-40B4-BE49-F238E27FC236}">
                <a16:creationId xmlns:a16="http://schemas.microsoft.com/office/drawing/2014/main" id="{DFBEB29E-B9AF-302F-6CC0-D967EA09D5A1}"/>
              </a:ext>
            </a:extLst>
          </p:cNvPr>
          <p:cNvPicPr>
            <a:picLocks noChangeAspect="1"/>
          </p:cNvPicPr>
          <p:nvPr/>
        </p:nvPicPr>
        <p:blipFill>
          <a:blip r:embed="rId3"/>
          <a:stretch>
            <a:fillRect/>
          </a:stretch>
        </p:blipFill>
        <p:spPr>
          <a:xfrm>
            <a:off x="7134629" y="1558479"/>
            <a:ext cx="4640982" cy="2071295"/>
          </a:xfrm>
          <a:prstGeom prst="rect">
            <a:avLst/>
          </a:prstGeom>
        </p:spPr>
      </p:pic>
      <p:pic>
        <p:nvPicPr>
          <p:cNvPr id="12" name="Picture 11">
            <a:extLst>
              <a:ext uri="{FF2B5EF4-FFF2-40B4-BE49-F238E27FC236}">
                <a16:creationId xmlns:a16="http://schemas.microsoft.com/office/drawing/2014/main" id="{57D2F96C-81EA-263D-E9F7-333DFE3864B8}"/>
              </a:ext>
            </a:extLst>
          </p:cNvPr>
          <p:cNvPicPr>
            <a:picLocks noChangeAspect="1"/>
          </p:cNvPicPr>
          <p:nvPr/>
        </p:nvPicPr>
        <p:blipFill>
          <a:blip r:embed="rId4"/>
          <a:stretch>
            <a:fillRect/>
          </a:stretch>
        </p:blipFill>
        <p:spPr>
          <a:xfrm>
            <a:off x="7140949" y="4560867"/>
            <a:ext cx="4640982" cy="2080440"/>
          </a:xfrm>
          <a:prstGeom prst="rect">
            <a:avLst/>
          </a:prstGeom>
        </p:spPr>
      </p:pic>
    </p:spTree>
    <p:extLst>
      <p:ext uri="{BB962C8B-B14F-4D97-AF65-F5344CB8AC3E}">
        <p14:creationId xmlns:p14="http://schemas.microsoft.com/office/powerpoint/2010/main" val="682133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2431" y="1215612"/>
            <a:ext cx="6419597" cy="509059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000">
                <a:solidFill>
                  <a:schemeClr val="tx1"/>
                </a:solidFill>
                <a:latin typeface="+mn-lt"/>
              </a:defRPr>
            </a:lvl2pPr>
            <a:lvl3pPr marL="1143000" indent="-228600" algn="l" rtl="0" eaLnBrk="0" fontAlgn="base" hangingPunct="0">
              <a:spcBef>
                <a:spcPct val="20000"/>
              </a:spcBef>
              <a:spcAft>
                <a:spcPct val="0"/>
              </a:spcAft>
              <a:buSzPct val="100000"/>
              <a:buChar char="•"/>
              <a:defRPr>
                <a:solidFill>
                  <a:schemeClr val="tx1"/>
                </a:solidFill>
                <a:latin typeface="+mn-lt"/>
              </a:defRPr>
            </a:lvl3pPr>
            <a:lvl4pPr marL="1600200" indent="-228600" algn="l" rtl="0" eaLnBrk="0" fontAlgn="base" hangingPunct="0">
              <a:spcBef>
                <a:spcPct val="20000"/>
              </a:spcBef>
              <a:spcAft>
                <a:spcPct val="0"/>
              </a:spcAft>
              <a:buSzPct val="100000"/>
              <a:buChar char="–"/>
              <a:defRPr sz="1600">
                <a:solidFill>
                  <a:schemeClr val="tx1"/>
                </a:solidFill>
                <a:latin typeface="+mn-lt"/>
              </a:defRPr>
            </a:lvl4pPr>
            <a:lvl5pPr marL="2057400" indent="-228600" algn="l" rtl="0" eaLnBrk="0" fontAlgn="base" hangingPunct="0">
              <a:spcBef>
                <a:spcPct val="20000"/>
              </a:spcBef>
              <a:spcAft>
                <a:spcPct val="0"/>
              </a:spcAft>
              <a:buSzPct val="100000"/>
              <a:buChar char="•"/>
              <a:defRPr sz="1400">
                <a:solidFill>
                  <a:schemeClr val="tx1"/>
                </a:solidFill>
                <a:latin typeface="+mn-lt"/>
              </a:defRPr>
            </a:lvl5pPr>
            <a:lvl6pPr marL="2514600" indent="-228600" algn="l" rtl="0" eaLnBrk="0" fontAlgn="base" hangingPunct="0">
              <a:spcBef>
                <a:spcPct val="20000"/>
              </a:spcBef>
              <a:spcAft>
                <a:spcPct val="0"/>
              </a:spcAft>
              <a:buSzPct val="100000"/>
              <a:buChar char="•"/>
              <a:defRPr sz="1400">
                <a:solidFill>
                  <a:schemeClr val="tx1"/>
                </a:solidFill>
                <a:latin typeface="+mn-lt"/>
              </a:defRPr>
            </a:lvl6pPr>
            <a:lvl7pPr marL="2971800" indent="-228600" algn="l" rtl="0" eaLnBrk="0" fontAlgn="base" hangingPunct="0">
              <a:spcBef>
                <a:spcPct val="20000"/>
              </a:spcBef>
              <a:spcAft>
                <a:spcPct val="0"/>
              </a:spcAft>
              <a:buSzPct val="100000"/>
              <a:buChar char="•"/>
              <a:defRPr sz="1400">
                <a:solidFill>
                  <a:schemeClr val="tx1"/>
                </a:solidFill>
                <a:latin typeface="+mn-lt"/>
              </a:defRPr>
            </a:lvl7pPr>
            <a:lvl8pPr marL="3429000" indent="-228600" algn="l" rtl="0" eaLnBrk="0" fontAlgn="base" hangingPunct="0">
              <a:spcBef>
                <a:spcPct val="20000"/>
              </a:spcBef>
              <a:spcAft>
                <a:spcPct val="0"/>
              </a:spcAft>
              <a:buSzPct val="100000"/>
              <a:buChar char="•"/>
              <a:defRPr sz="1400">
                <a:solidFill>
                  <a:schemeClr val="tx1"/>
                </a:solidFill>
                <a:latin typeface="+mn-lt"/>
              </a:defRPr>
            </a:lvl8pPr>
            <a:lvl9pPr marL="3886200" indent="-228600" algn="l" rtl="0" eaLnBrk="0" fontAlgn="base" hangingPunct="0">
              <a:spcBef>
                <a:spcPct val="20000"/>
              </a:spcBef>
              <a:spcAft>
                <a:spcPct val="0"/>
              </a:spcAft>
              <a:buSzPct val="100000"/>
              <a:buChar char="•"/>
              <a:defRPr sz="1400">
                <a:solidFill>
                  <a:schemeClr val="tx1"/>
                </a:solidFill>
                <a:latin typeface="+mn-lt"/>
              </a:defRPr>
            </a:lvl9pPr>
          </a:lstStyle>
          <a:p>
            <a:pPr>
              <a:lnSpc>
                <a:spcPts val="2600"/>
              </a:lnSpc>
              <a:spcBef>
                <a:spcPts val="600"/>
              </a:spcBef>
              <a:spcAft>
                <a:spcPts val="0"/>
              </a:spcAft>
            </a:pPr>
            <a:r>
              <a:rPr lang="en-US" sz="2200" kern="0" dirty="0">
                <a:latin typeface="Calibri" panose="020F0502020204030204" pitchFamily="34" charset="0"/>
              </a:rPr>
              <a:t>J2 TEB: meeting all requirements for dynamic range, non-linearity, </a:t>
            </a:r>
            <a:r>
              <a:rPr lang="en-US" sz="2200" kern="0" dirty="0" err="1">
                <a:latin typeface="Calibri" panose="020F0502020204030204" pitchFamily="34" charset="0"/>
              </a:rPr>
              <a:t>NEdT</a:t>
            </a:r>
            <a:r>
              <a:rPr lang="en-US" sz="2200" kern="0" dirty="0">
                <a:latin typeface="Calibri" panose="020F0502020204030204" pitchFamily="34" charset="0"/>
              </a:rPr>
              <a:t>, </a:t>
            </a:r>
            <a:r>
              <a:rPr lang="en-US" sz="2200" kern="0" dirty="0">
                <a:solidFill>
                  <a:srgbClr val="0000FF"/>
                </a:solidFill>
                <a:latin typeface="Calibri" panose="020F0502020204030204" pitchFamily="34" charset="0"/>
              </a:rPr>
              <a:t>uncertainty, and uniformity</a:t>
            </a:r>
          </a:p>
          <a:p>
            <a:pPr lvl="1">
              <a:lnSpc>
                <a:spcPts val="2600"/>
              </a:lnSpc>
              <a:spcBef>
                <a:spcPts val="0"/>
              </a:spcBef>
              <a:spcAft>
                <a:spcPts val="0"/>
              </a:spcAft>
            </a:pPr>
            <a:r>
              <a:rPr lang="en-US" b="0" kern="0" dirty="0">
                <a:latin typeface="Calibri" panose="020F0502020204030204" pitchFamily="34" charset="0"/>
              </a:rPr>
              <a:t>Minor non-compliances</a:t>
            </a:r>
          </a:p>
          <a:p>
            <a:pPr lvl="2">
              <a:spcBef>
                <a:spcPts val="0"/>
              </a:spcBef>
              <a:spcAft>
                <a:spcPts val="0"/>
              </a:spcAft>
            </a:pPr>
            <a:r>
              <a:rPr lang="en-US" b="0" kern="0" dirty="0">
                <a:latin typeface="Calibri" panose="020F0502020204030204" pitchFamily="34" charset="0"/>
              </a:rPr>
              <a:t>OBC BB non-uniformity (up to 50 </a:t>
            </a:r>
            <a:r>
              <a:rPr lang="en-US" b="0" kern="0" dirty="0" err="1">
                <a:latin typeface="Calibri" panose="020F0502020204030204" pitchFamily="34" charset="0"/>
              </a:rPr>
              <a:t>mK</a:t>
            </a:r>
            <a:r>
              <a:rPr lang="en-US" b="0" kern="0" dirty="0">
                <a:latin typeface="Calibri" panose="020F0502020204030204" pitchFamily="34" charset="0"/>
              </a:rPr>
              <a:t> vs 30 </a:t>
            </a:r>
            <a:r>
              <a:rPr lang="en-US" b="0" kern="0" dirty="0" err="1">
                <a:latin typeface="Calibri" panose="020F0502020204030204" pitchFamily="34" charset="0"/>
              </a:rPr>
              <a:t>mK</a:t>
            </a:r>
            <a:r>
              <a:rPr lang="en-US" b="0" kern="0" dirty="0">
                <a:latin typeface="Calibri" panose="020F0502020204030204" pitchFamily="34" charset="0"/>
              </a:rPr>
              <a:t> Spec).</a:t>
            </a:r>
          </a:p>
          <a:p>
            <a:pPr lvl="2">
              <a:spcBef>
                <a:spcPts val="0"/>
              </a:spcBef>
              <a:spcAft>
                <a:spcPts val="0"/>
              </a:spcAft>
            </a:pPr>
            <a:r>
              <a:rPr lang="en-US" b="0" kern="0" dirty="0">
                <a:latin typeface="Calibri" panose="020F0502020204030204" pitchFamily="34" charset="0"/>
              </a:rPr>
              <a:t>Cryo-cooler margin led to decision to set CFPA temperature at 82 K (small impact on </a:t>
            </a:r>
            <a:r>
              <a:rPr lang="en-US" b="0" kern="0" dirty="0" err="1">
                <a:latin typeface="Calibri" panose="020F0502020204030204" pitchFamily="34" charset="0"/>
              </a:rPr>
              <a:t>NEdT</a:t>
            </a:r>
            <a:r>
              <a:rPr lang="en-US" b="0" kern="0" dirty="0">
                <a:latin typeface="Calibri" panose="020F0502020204030204" pitchFamily="34" charset="0"/>
              </a:rPr>
              <a:t> and up to 5% gain changes).</a:t>
            </a:r>
          </a:p>
          <a:p>
            <a:pPr>
              <a:lnSpc>
                <a:spcPts val="2600"/>
              </a:lnSpc>
              <a:spcBef>
                <a:spcPts val="600"/>
              </a:spcBef>
              <a:spcAft>
                <a:spcPts val="0"/>
              </a:spcAft>
            </a:pPr>
            <a:r>
              <a:rPr lang="en-US" sz="2200" kern="0" dirty="0">
                <a:latin typeface="Calibri" panose="020F0502020204030204" pitchFamily="34" charset="0"/>
              </a:rPr>
              <a:t>J3 TEB: meeting all requirements for dynamic range, non-linearity, </a:t>
            </a:r>
            <a:r>
              <a:rPr lang="en-US" sz="2200" kern="0" dirty="0" err="1">
                <a:latin typeface="Calibri" panose="020F0502020204030204" pitchFamily="34" charset="0"/>
              </a:rPr>
              <a:t>NEdT</a:t>
            </a:r>
            <a:r>
              <a:rPr lang="en-US" sz="2200" kern="0" dirty="0">
                <a:latin typeface="Calibri" panose="020F0502020204030204" pitchFamily="34" charset="0"/>
              </a:rPr>
              <a:t>, </a:t>
            </a:r>
            <a:r>
              <a:rPr lang="en-US" sz="2200" kern="0" dirty="0">
                <a:solidFill>
                  <a:srgbClr val="0000FF"/>
                </a:solidFill>
                <a:latin typeface="Calibri" panose="020F0502020204030204" pitchFamily="34" charset="0"/>
              </a:rPr>
              <a:t>uncertainty, and uniformity</a:t>
            </a:r>
          </a:p>
          <a:p>
            <a:pPr lvl="1">
              <a:lnSpc>
                <a:spcPts val="2600"/>
              </a:lnSpc>
              <a:spcBef>
                <a:spcPts val="0"/>
              </a:spcBef>
              <a:spcAft>
                <a:spcPts val="0"/>
              </a:spcAft>
            </a:pPr>
            <a:r>
              <a:rPr lang="en-US" b="0" kern="0" dirty="0">
                <a:latin typeface="Calibri" panose="020F0502020204030204" pitchFamily="34" charset="0"/>
              </a:rPr>
              <a:t>Minor non-compliances</a:t>
            </a:r>
          </a:p>
          <a:p>
            <a:pPr lvl="2">
              <a:lnSpc>
                <a:spcPts val="2600"/>
              </a:lnSpc>
              <a:spcBef>
                <a:spcPts val="0"/>
              </a:spcBef>
              <a:spcAft>
                <a:spcPts val="0"/>
              </a:spcAft>
            </a:pPr>
            <a:r>
              <a:rPr lang="en-US" b="0" kern="0" dirty="0">
                <a:latin typeface="Calibri" panose="020F0502020204030204" pitchFamily="34" charset="0"/>
              </a:rPr>
              <a:t>OBC-BB non-uniformity (up to ~40 </a:t>
            </a:r>
            <a:r>
              <a:rPr lang="en-US" b="0" kern="0" dirty="0" err="1">
                <a:latin typeface="Calibri" panose="020F0502020204030204" pitchFamily="34" charset="0"/>
              </a:rPr>
              <a:t>mK</a:t>
            </a:r>
            <a:r>
              <a:rPr lang="en-US" b="0" kern="0" dirty="0">
                <a:latin typeface="Calibri" panose="020F0502020204030204" pitchFamily="34" charset="0"/>
              </a:rPr>
              <a:t> vs 30 </a:t>
            </a:r>
            <a:r>
              <a:rPr lang="en-US" b="0" kern="0" dirty="0" err="1">
                <a:latin typeface="Calibri" panose="020F0502020204030204" pitchFamily="34" charset="0"/>
              </a:rPr>
              <a:t>mK</a:t>
            </a:r>
            <a:r>
              <a:rPr lang="en-US" b="0" kern="0" dirty="0">
                <a:latin typeface="Calibri" panose="020F0502020204030204" pitchFamily="34" charset="0"/>
              </a:rPr>
              <a:t> Spec)</a:t>
            </a:r>
          </a:p>
          <a:p>
            <a:pPr lvl="1">
              <a:lnSpc>
                <a:spcPts val="2600"/>
              </a:lnSpc>
              <a:spcBef>
                <a:spcPts val="0"/>
              </a:spcBef>
              <a:spcAft>
                <a:spcPts val="0"/>
              </a:spcAft>
            </a:pPr>
            <a:r>
              <a:rPr lang="en-US" b="0" kern="0" dirty="0">
                <a:latin typeface="Calibri" panose="020F0502020204030204" pitchFamily="34" charset="0"/>
              </a:rPr>
              <a:t>FPAs set to 80K (better than JPSS-2, which was set to 82 K).</a:t>
            </a:r>
          </a:p>
        </p:txBody>
      </p:sp>
      <p:sp>
        <p:nvSpPr>
          <p:cNvPr id="6" name="Text Box 13"/>
          <p:cNvSpPr txBox="1">
            <a:spLocks noChangeArrowheads="1"/>
          </p:cNvSpPr>
          <p:nvPr/>
        </p:nvSpPr>
        <p:spPr bwMode="auto">
          <a:xfrm>
            <a:off x="11775611" y="6487419"/>
            <a:ext cx="350865" cy="307777"/>
          </a:xfrm>
          <a:prstGeom prst="rect">
            <a:avLst/>
          </a:prstGeom>
          <a:noFill/>
          <a:ln w="12700">
            <a:noFill/>
            <a:miter lim="800000"/>
            <a:headEnd/>
            <a:tailEnd/>
          </a:ln>
        </p:spPr>
        <p:txBody>
          <a:bodyPr wrap="none" anchor="ctr">
            <a:spAutoFit/>
          </a:bodyPr>
          <a:lstStyle/>
          <a:p>
            <a:fld id="{4FA03194-44A1-4910-89F2-9EF7E6ED585E}" type="slidenum">
              <a:rPr lang="en-US" sz="1400" i="1">
                <a:solidFill>
                  <a:srgbClr val="0000CC"/>
                </a:solidFill>
                <a:latin typeface="Times" pitchFamily="18" charset="0"/>
              </a:rPr>
              <a:pPr/>
              <a:t>11</a:t>
            </a:fld>
            <a:endParaRPr lang="en-US" sz="1400" i="1" dirty="0">
              <a:solidFill>
                <a:srgbClr val="0000CC"/>
              </a:solidFill>
              <a:latin typeface="Times" pitchFamily="18" charset="0"/>
            </a:endParaRPr>
          </a:p>
        </p:txBody>
      </p:sp>
      <p:cxnSp>
        <p:nvCxnSpPr>
          <p:cNvPr id="7" name="Straight Connector 6"/>
          <p:cNvCxnSpPr/>
          <p:nvPr/>
        </p:nvCxnSpPr>
        <p:spPr>
          <a:xfrm flipV="1">
            <a:off x="0" y="609599"/>
            <a:ext cx="12192000" cy="1"/>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8" name="Rectangle 7"/>
          <p:cNvSpPr txBox="1">
            <a:spLocks noChangeArrowheads="1"/>
          </p:cNvSpPr>
          <p:nvPr/>
        </p:nvSpPr>
        <p:spPr>
          <a:xfrm>
            <a:off x="742950" y="3587"/>
            <a:ext cx="10629899" cy="609599"/>
          </a:xfrm>
          <a:prstGeom prst="rect">
            <a:avLst/>
          </a:prstGeom>
        </p:spPr>
        <p:txBody>
          <a:bodyPr vert="horz" lIns="90487" tIns="44450" rIns="90487" bIns="4445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latin typeface="Calibri" pitchFamily="34" charset="0"/>
              </a:rPr>
              <a:t>JPSS-2/-3 VIIRS Pre-launch Calibration Performance: TEB</a:t>
            </a:r>
          </a:p>
        </p:txBody>
      </p:sp>
      <p:sp>
        <p:nvSpPr>
          <p:cNvPr id="9" name="AutoShape 2">
            <a:extLst>
              <a:ext uri="{FF2B5EF4-FFF2-40B4-BE49-F238E27FC236}">
                <a16:creationId xmlns:a16="http://schemas.microsoft.com/office/drawing/2014/main" id="{32C6D56B-7815-9668-9F49-E3E4F74245F3}"/>
              </a:ext>
            </a:extLst>
          </p:cNvPr>
          <p:cNvSpPr>
            <a:spLocks noChangeArrowheads="1"/>
          </p:cNvSpPr>
          <p:nvPr/>
        </p:nvSpPr>
        <p:spPr bwMode="auto">
          <a:xfrm>
            <a:off x="7157464" y="4154001"/>
            <a:ext cx="4460950" cy="371353"/>
          </a:xfrm>
          <a:prstGeom prst="roundRect">
            <a:avLst>
              <a:gd name="adj" fmla="val 16616"/>
            </a:avLst>
          </a:prstGeom>
          <a:solidFill>
            <a:schemeClr val="bg1"/>
          </a:solidFill>
          <a:ln w="19080" cap="sq">
            <a:solidFill>
              <a:srgbClr val="000000"/>
            </a:solidFill>
            <a:miter lim="800000"/>
            <a:headEnd/>
            <a:tailEnd/>
          </a:ln>
        </p:spPr>
        <p:txBody>
          <a:bodyPr wrap="square" lIns="90360" tIns="44280" rIns="90360" bIns="44280">
            <a:spAutoFit/>
          </a:bodyPr>
          <a:ls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5pPr>
            <a:lvl6pPr marL="2286000" algn="l" defTabSz="914400" rtl="0" eaLnBrk="1" latinLnBrk="0" hangingPunct="1">
              <a:defRPr kern="1200">
                <a:solidFill>
                  <a:schemeClr val="bg1"/>
                </a:solidFill>
                <a:latin typeface="Arial" charset="0"/>
                <a:ea typeface="DejaVu LGC Sans" charset="0"/>
                <a:cs typeface="DejaVu LGC Sans" charset="0"/>
              </a:defRPr>
            </a:lvl6pPr>
            <a:lvl7pPr marL="2743200" algn="l" defTabSz="914400" rtl="0" eaLnBrk="1" latinLnBrk="0" hangingPunct="1">
              <a:defRPr kern="1200">
                <a:solidFill>
                  <a:schemeClr val="bg1"/>
                </a:solidFill>
                <a:latin typeface="Arial" charset="0"/>
                <a:ea typeface="DejaVu LGC Sans" charset="0"/>
                <a:cs typeface="DejaVu LGC Sans" charset="0"/>
              </a:defRPr>
            </a:lvl7pPr>
            <a:lvl8pPr marL="3200400" algn="l" defTabSz="914400" rtl="0" eaLnBrk="1" latinLnBrk="0" hangingPunct="1">
              <a:defRPr kern="1200">
                <a:solidFill>
                  <a:schemeClr val="bg1"/>
                </a:solidFill>
                <a:latin typeface="Arial" charset="0"/>
                <a:ea typeface="DejaVu LGC Sans" charset="0"/>
                <a:cs typeface="DejaVu LGC Sans" charset="0"/>
              </a:defRPr>
            </a:lvl8pPr>
            <a:lvl9pPr marL="3657600" algn="l" defTabSz="914400" rtl="0" eaLnBrk="1" latinLnBrk="0" hangingPunct="1">
              <a:defRPr kern="1200">
                <a:solidFill>
                  <a:schemeClr val="bg1"/>
                </a:solidFill>
                <a:latin typeface="Arial" charset="0"/>
                <a:ea typeface="DejaVu LGC Sans" charset="0"/>
                <a:cs typeface="DejaVu LGC Sans" charset="0"/>
              </a:defRPr>
            </a:lvl9pPr>
          </a:lstStyle>
          <a:p>
            <a:pPr marL="0" lvl="1" indent="0" algn="ctr" eaLnBrk="1" hangingPunct="1">
              <a:buClrTx/>
            </a:pPr>
            <a:r>
              <a:rPr lang="en-US" altLang="en-US" sz="1600" b="1" dirty="0">
                <a:solidFill>
                  <a:srgbClr val="0000FF"/>
                </a:solidFill>
                <a:latin typeface="Calibri" panose="020F0502020204030204" pitchFamily="34" charset="0"/>
                <a:cs typeface="Calibri" panose="020F0502020204030204" pitchFamily="34" charset="0"/>
              </a:rPr>
              <a:t>JPSS-2/3 RSB </a:t>
            </a:r>
            <a:r>
              <a:rPr lang="en-US" altLang="en-US" sz="1600" b="1" dirty="0" err="1">
                <a:solidFill>
                  <a:srgbClr val="0000FF"/>
                </a:solidFill>
                <a:latin typeface="Calibri" panose="020F0502020204030204" pitchFamily="34" charset="0"/>
                <a:cs typeface="Calibri" panose="020F0502020204030204" pitchFamily="34" charset="0"/>
              </a:rPr>
              <a:t>NEdT</a:t>
            </a:r>
            <a:r>
              <a:rPr lang="en-US" altLang="en-US" sz="1600" b="1" dirty="0">
                <a:solidFill>
                  <a:srgbClr val="0000FF"/>
                </a:solidFill>
                <a:latin typeface="Calibri" panose="020F0502020204030204" pitchFamily="34" charset="0"/>
                <a:cs typeface="Calibri" panose="020F0502020204030204" pitchFamily="34" charset="0"/>
              </a:rPr>
              <a:t> compliant with large margin</a:t>
            </a:r>
          </a:p>
        </p:txBody>
      </p:sp>
      <p:sp>
        <p:nvSpPr>
          <p:cNvPr id="10" name="AutoShape 2">
            <a:extLst>
              <a:ext uri="{FF2B5EF4-FFF2-40B4-BE49-F238E27FC236}">
                <a16:creationId xmlns:a16="http://schemas.microsoft.com/office/drawing/2014/main" id="{0BD31F37-07CD-97F7-9AE1-0EC248289A1C}"/>
              </a:ext>
            </a:extLst>
          </p:cNvPr>
          <p:cNvSpPr>
            <a:spLocks noChangeArrowheads="1"/>
          </p:cNvSpPr>
          <p:nvPr/>
        </p:nvSpPr>
        <p:spPr bwMode="auto">
          <a:xfrm>
            <a:off x="7157464" y="1292369"/>
            <a:ext cx="4460950" cy="371353"/>
          </a:xfrm>
          <a:prstGeom prst="roundRect">
            <a:avLst>
              <a:gd name="adj" fmla="val 16616"/>
            </a:avLst>
          </a:prstGeom>
          <a:solidFill>
            <a:schemeClr val="bg1"/>
          </a:solidFill>
          <a:ln w="19080" cap="sq">
            <a:solidFill>
              <a:srgbClr val="000000"/>
            </a:solidFill>
            <a:miter lim="800000"/>
            <a:headEnd/>
            <a:tailEnd/>
          </a:ln>
        </p:spPr>
        <p:txBody>
          <a:bodyPr wrap="square" lIns="90360" tIns="44280" rIns="90360" bIns="44280">
            <a:spAutoFit/>
          </a:bodyPr>
          <a:ls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5pPr>
            <a:lvl6pPr marL="2286000" algn="l" defTabSz="914400" rtl="0" eaLnBrk="1" latinLnBrk="0" hangingPunct="1">
              <a:defRPr kern="1200">
                <a:solidFill>
                  <a:schemeClr val="bg1"/>
                </a:solidFill>
                <a:latin typeface="Arial" charset="0"/>
                <a:ea typeface="DejaVu LGC Sans" charset="0"/>
                <a:cs typeface="DejaVu LGC Sans" charset="0"/>
              </a:defRPr>
            </a:lvl6pPr>
            <a:lvl7pPr marL="2743200" algn="l" defTabSz="914400" rtl="0" eaLnBrk="1" latinLnBrk="0" hangingPunct="1">
              <a:defRPr kern="1200">
                <a:solidFill>
                  <a:schemeClr val="bg1"/>
                </a:solidFill>
                <a:latin typeface="Arial" charset="0"/>
                <a:ea typeface="DejaVu LGC Sans" charset="0"/>
                <a:cs typeface="DejaVu LGC Sans" charset="0"/>
              </a:defRPr>
            </a:lvl7pPr>
            <a:lvl8pPr marL="3200400" algn="l" defTabSz="914400" rtl="0" eaLnBrk="1" latinLnBrk="0" hangingPunct="1">
              <a:defRPr kern="1200">
                <a:solidFill>
                  <a:schemeClr val="bg1"/>
                </a:solidFill>
                <a:latin typeface="Arial" charset="0"/>
                <a:ea typeface="DejaVu LGC Sans" charset="0"/>
                <a:cs typeface="DejaVu LGC Sans" charset="0"/>
              </a:defRPr>
            </a:lvl8pPr>
            <a:lvl9pPr marL="3657600" algn="l" defTabSz="914400" rtl="0" eaLnBrk="1" latinLnBrk="0" hangingPunct="1">
              <a:defRPr kern="1200">
                <a:solidFill>
                  <a:schemeClr val="bg1"/>
                </a:solidFill>
                <a:latin typeface="Arial" charset="0"/>
                <a:ea typeface="DejaVu LGC Sans" charset="0"/>
                <a:cs typeface="DejaVu LGC Sans" charset="0"/>
              </a:defRPr>
            </a:lvl9pPr>
          </a:lstStyle>
          <a:p>
            <a:pPr marL="0" lvl="1" indent="0" algn="ctr" eaLnBrk="1" hangingPunct="1">
              <a:buClrTx/>
            </a:pPr>
            <a:r>
              <a:rPr lang="en-US" altLang="en-US" sz="1600" b="1" dirty="0">
                <a:solidFill>
                  <a:srgbClr val="0000FF"/>
                </a:solidFill>
                <a:latin typeface="Calibri" panose="020F0502020204030204" pitchFamily="34" charset="0"/>
                <a:cs typeface="Calibri" panose="020F0502020204030204" pitchFamily="34" charset="0"/>
              </a:rPr>
              <a:t>JPSS-2/3 TEB saturation temperature above spec</a:t>
            </a:r>
          </a:p>
        </p:txBody>
      </p:sp>
      <p:pic>
        <p:nvPicPr>
          <p:cNvPr id="11" name="Picture 10">
            <a:extLst>
              <a:ext uri="{FF2B5EF4-FFF2-40B4-BE49-F238E27FC236}">
                <a16:creationId xmlns:a16="http://schemas.microsoft.com/office/drawing/2014/main" id="{3F4E1909-B8A1-12B0-1304-AF60E2BD8005}"/>
              </a:ext>
            </a:extLst>
          </p:cNvPr>
          <p:cNvPicPr>
            <a:picLocks noChangeAspect="1"/>
          </p:cNvPicPr>
          <p:nvPr/>
        </p:nvPicPr>
        <p:blipFill>
          <a:blip r:embed="rId3"/>
          <a:stretch>
            <a:fillRect/>
          </a:stretch>
        </p:blipFill>
        <p:spPr>
          <a:xfrm>
            <a:off x="7000267" y="1757959"/>
            <a:ext cx="4775344" cy="2029556"/>
          </a:xfrm>
          <a:prstGeom prst="rect">
            <a:avLst/>
          </a:prstGeom>
        </p:spPr>
      </p:pic>
      <p:pic>
        <p:nvPicPr>
          <p:cNvPr id="12" name="Picture 11">
            <a:extLst>
              <a:ext uri="{FF2B5EF4-FFF2-40B4-BE49-F238E27FC236}">
                <a16:creationId xmlns:a16="http://schemas.microsoft.com/office/drawing/2014/main" id="{48F2ACFB-8127-D2D5-AC6B-E847E5955E40}"/>
              </a:ext>
            </a:extLst>
          </p:cNvPr>
          <p:cNvPicPr>
            <a:picLocks noChangeAspect="1"/>
          </p:cNvPicPr>
          <p:nvPr/>
        </p:nvPicPr>
        <p:blipFill>
          <a:blip r:embed="rId4"/>
          <a:stretch>
            <a:fillRect/>
          </a:stretch>
        </p:blipFill>
        <p:spPr>
          <a:xfrm>
            <a:off x="6989757" y="4624253"/>
            <a:ext cx="4775344" cy="1891999"/>
          </a:xfrm>
          <a:prstGeom prst="rect">
            <a:avLst/>
          </a:prstGeom>
        </p:spPr>
      </p:pic>
    </p:spTree>
    <p:extLst>
      <p:ext uri="{BB962C8B-B14F-4D97-AF65-F5344CB8AC3E}">
        <p14:creationId xmlns:p14="http://schemas.microsoft.com/office/powerpoint/2010/main" val="4023194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a:extLst>
              <a:ext uri="{FF2B5EF4-FFF2-40B4-BE49-F238E27FC236}">
                <a16:creationId xmlns:a16="http://schemas.microsoft.com/office/drawing/2014/main" id="{1EE111F5-F21B-7CF6-752E-32E7E00974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321" b="14056"/>
          <a:stretch/>
        </p:blipFill>
        <p:spPr bwMode="auto">
          <a:xfrm>
            <a:off x="7578616" y="891641"/>
            <a:ext cx="4277999" cy="266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974720" y="1533174"/>
            <a:ext cx="1131528" cy="307777"/>
          </a:xfrm>
          <a:prstGeom prst="rect">
            <a:avLst/>
          </a:prstGeom>
          <a:solidFill>
            <a:schemeClr val="bg1"/>
          </a:solidFill>
        </p:spPr>
        <p:txBody>
          <a:bodyPr wrap="square" rtlCol="0">
            <a:spAutoFit/>
          </a:bodyPr>
          <a:lstStyle/>
          <a:p>
            <a:r>
              <a:rPr lang="en-US" sz="1400" dirty="0"/>
              <a:t>J2 M1 RSR</a:t>
            </a:r>
          </a:p>
        </p:txBody>
      </p:sp>
      <p:sp>
        <p:nvSpPr>
          <p:cNvPr id="4" name="Content Placeholder 2"/>
          <p:cNvSpPr txBox="1">
            <a:spLocks/>
          </p:cNvSpPr>
          <p:nvPr/>
        </p:nvSpPr>
        <p:spPr>
          <a:xfrm>
            <a:off x="136632" y="776735"/>
            <a:ext cx="7750068" cy="3017499"/>
          </a:xfrm>
          <a:prstGeom prst="rect">
            <a:avLst/>
          </a:prstGeom>
        </p:spPr>
        <p:txBody>
          <a:bodyPr>
            <a:noAutofit/>
          </a:bodyPr>
          <a:lstStyle>
            <a:lvl1pPr marL="342900" indent="-342900" algn="l" rtl="0" eaLnBrk="0" fontAlgn="base" hangingPunct="0">
              <a:spcBef>
                <a:spcPct val="20000"/>
              </a:spcBef>
              <a:spcAft>
                <a:spcPct val="0"/>
              </a:spcAft>
              <a:buSzPct val="10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000">
                <a:solidFill>
                  <a:schemeClr val="tx1"/>
                </a:solidFill>
                <a:latin typeface="+mn-lt"/>
              </a:defRPr>
            </a:lvl2pPr>
            <a:lvl3pPr marL="1143000" indent="-228600" algn="l" rtl="0" eaLnBrk="0" fontAlgn="base" hangingPunct="0">
              <a:spcBef>
                <a:spcPct val="20000"/>
              </a:spcBef>
              <a:spcAft>
                <a:spcPct val="0"/>
              </a:spcAft>
              <a:buSzPct val="100000"/>
              <a:buChar char="•"/>
              <a:defRPr>
                <a:solidFill>
                  <a:schemeClr val="tx1"/>
                </a:solidFill>
                <a:latin typeface="+mn-lt"/>
              </a:defRPr>
            </a:lvl3pPr>
            <a:lvl4pPr marL="1600200" indent="-228600" algn="l" rtl="0" eaLnBrk="0" fontAlgn="base" hangingPunct="0">
              <a:spcBef>
                <a:spcPct val="20000"/>
              </a:spcBef>
              <a:spcAft>
                <a:spcPct val="0"/>
              </a:spcAft>
              <a:buSzPct val="100000"/>
              <a:buChar char="–"/>
              <a:defRPr sz="1600">
                <a:solidFill>
                  <a:schemeClr val="tx1"/>
                </a:solidFill>
                <a:latin typeface="+mn-lt"/>
              </a:defRPr>
            </a:lvl4pPr>
            <a:lvl5pPr marL="2057400" indent="-228600" algn="l" rtl="0" eaLnBrk="0" fontAlgn="base" hangingPunct="0">
              <a:spcBef>
                <a:spcPct val="20000"/>
              </a:spcBef>
              <a:spcAft>
                <a:spcPct val="0"/>
              </a:spcAft>
              <a:buSzPct val="100000"/>
              <a:buChar char="•"/>
              <a:defRPr sz="1400">
                <a:solidFill>
                  <a:schemeClr val="tx1"/>
                </a:solidFill>
                <a:latin typeface="+mn-lt"/>
              </a:defRPr>
            </a:lvl5pPr>
            <a:lvl6pPr marL="2514600" indent="-228600" algn="l" rtl="0" eaLnBrk="0" fontAlgn="base" hangingPunct="0">
              <a:spcBef>
                <a:spcPct val="20000"/>
              </a:spcBef>
              <a:spcAft>
                <a:spcPct val="0"/>
              </a:spcAft>
              <a:buSzPct val="100000"/>
              <a:buChar char="•"/>
              <a:defRPr sz="1400">
                <a:solidFill>
                  <a:schemeClr val="tx1"/>
                </a:solidFill>
                <a:latin typeface="+mn-lt"/>
              </a:defRPr>
            </a:lvl6pPr>
            <a:lvl7pPr marL="2971800" indent="-228600" algn="l" rtl="0" eaLnBrk="0" fontAlgn="base" hangingPunct="0">
              <a:spcBef>
                <a:spcPct val="20000"/>
              </a:spcBef>
              <a:spcAft>
                <a:spcPct val="0"/>
              </a:spcAft>
              <a:buSzPct val="100000"/>
              <a:buChar char="•"/>
              <a:defRPr sz="1400">
                <a:solidFill>
                  <a:schemeClr val="tx1"/>
                </a:solidFill>
                <a:latin typeface="+mn-lt"/>
              </a:defRPr>
            </a:lvl7pPr>
            <a:lvl8pPr marL="3429000" indent="-228600" algn="l" rtl="0" eaLnBrk="0" fontAlgn="base" hangingPunct="0">
              <a:spcBef>
                <a:spcPct val="20000"/>
              </a:spcBef>
              <a:spcAft>
                <a:spcPct val="0"/>
              </a:spcAft>
              <a:buSzPct val="100000"/>
              <a:buChar char="•"/>
              <a:defRPr sz="1400">
                <a:solidFill>
                  <a:schemeClr val="tx1"/>
                </a:solidFill>
                <a:latin typeface="+mn-lt"/>
              </a:defRPr>
            </a:lvl8pPr>
            <a:lvl9pPr marL="3886200" indent="-228600" algn="l" rtl="0" eaLnBrk="0" fontAlgn="base" hangingPunct="0">
              <a:spcBef>
                <a:spcPct val="20000"/>
              </a:spcBef>
              <a:spcAft>
                <a:spcPct val="0"/>
              </a:spcAft>
              <a:buSzPct val="100000"/>
              <a:buChar char="•"/>
              <a:defRPr sz="1400">
                <a:solidFill>
                  <a:schemeClr val="tx1"/>
                </a:solidFill>
                <a:latin typeface="+mn-lt"/>
              </a:defRPr>
            </a:lvl9pPr>
          </a:lstStyle>
          <a:p>
            <a:pPr>
              <a:spcBef>
                <a:spcPts val="600"/>
              </a:spcBef>
            </a:pPr>
            <a:r>
              <a:rPr lang="en-US" sz="2200" kern="0" dirty="0">
                <a:latin typeface="Calibri" panose="020F0502020204030204" pitchFamily="34" charset="0"/>
              </a:rPr>
              <a:t>J2 and J3 VIIRS spectral performance in general is as good as J1 </a:t>
            </a:r>
          </a:p>
          <a:p>
            <a:pPr lvl="1">
              <a:spcBef>
                <a:spcPts val="0"/>
              </a:spcBef>
            </a:pPr>
            <a:r>
              <a:rPr lang="en-US" b="0" kern="0" dirty="0">
                <a:latin typeface="Calibri" panose="020F0502020204030204" pitchFamily="34" charset="0"/>
              </a:rPr>
              <a:t>Successful measurements with NASA GLAMR  (benefit future testing program)</a:t>
            </a:r>
          </a:p>
          <a:p>
            <a:pPr lvl="1">
              <a:spcBef>
                <a:spcPts val="0"/>
              </a:spcBef>
            </a:pPr>
            <a:r>
              <a:rPr lang="en-US" b="0" kern="0" dirty="0">
                <a:latin typeface="Calibri" panose="020F0502020204030204" pitchFamily="34" charset="0"/>
              </a:rPr>
              <a:t>J2 at-launch RSR (Moeller et.al, 2019 SPIE): </a:t>
            </a:r>
            <a:r>
              <a:rPr lang="en-US" b="0" kern="0" dirty="0">
                <a:latin typeface="Calibri" panose="020F0502020204030204" pitchFamily="34" charset="0"/>
                <a:hlinkClick r:id="rId4"/>
              </a:rPr>
              <a:t>https://ncc.nesdis.noaa.gov/NOAA-21/J2VIIRS_SpectralResponseFunctions.php</a:t>
            </a:r>
            <a:endParaRPr lang="en-US" b="0" kern="0" dirty="0">
              <a:latin typeface="Calibri" panose="020F0502020204030204" pitchFamily="34" charset="0"/>
            </a:endParaRPr>
          </a:p>
          <a:p>
            <a:pPr lvl="1">
              <a:spcBef>
                <a:spcPts val="0"/>
              </a:spcBef>
            </a:pPr>
            <a:r>
              <a:rPr lang="en-US" b="0" kern="0" dirty="0">
                <a:latin typeface="Calibri" panose="020F0502020204030204" pitchFamily="34" charset="0"/>
              </a:rPr>
              <a:t>J3 RSR to be updated by fusing the GLAMR and </a:t>
            </a:r>
            <a:r>
              <a:rPr lang="en-US" b="0" kern="0" dirty="0" err="1">
                <a:latin typeface="Calibri" panose="020F0502020204030204" pitchFamily="34" charset="0"/>
              </a:rPr>
              <a:t>SpMA</a:t>
            </a:r>
            <a:r>
              <a:rPr lang="en-US" b="0" kern="0" dirty="0">
                <a:latin typeface="Calibri" panose="020F0502020204030204" pitchFamily="34" charset="0"/>
              </a:rPr>
              <a:t> measurements</a:t>
            </a:r>
          </a:p>
        </p:txBody>
      </p:sp>
      <p:sp>
        <p:nvSpPr>
          <p:cNvPr id="3" name="Rectangle 2"/>
          <p:cNvSpPr/>
          <p:nvPr/>
        </p:nvSpPr>
        <p:spPr>
          <a:xfrm>
            <a:off x="1026360" y="6472030"/>
            <a:ext cx="4955546" cy="307777"/>
          </a:xfrm>
          <a:prstGeom prst="rect">
            <a:avLst/>
          </a:prstGeom>
        </p:spPr>
        <p:txBody>
          <a:bodyPr wrap="square">
            <a:spAutoFit/>
          </a:bodyPr>
          <a:lstStyle/>
          <a:p>
            <a:pPr algn="l"/>
            <a:r>
              <a:rPr lang="en-US" sz="1400" dirty="0">
                <a:solidFill>
                  <a:srgbClr val="640011"/>
                </a:solidFill>
                <a:latin typeface="Calibri" panose="020F0502020204030204" pitchFamily="34" charset="0"/>
              </a:rPr>
              <a:t>GLAMR: </a:t>
            </a:r>
            <a:r>
              <a:rPr lang="en-US" sz="1400" b="0" dirty="0">
                <a:solidFill>
                  <a:srgbClr val="640011"/>
                </a:solidFill>
                <a:latin typeface="Calibri" panose="020F0502020204030204" pitchFamily="34" charset="0"/>
              </a:rPr>
              <a:t>Goddard Laser for Absolute Measurement of Radiance</a:t>
            </a:r>
          </a:p>
        </p:txBody>
      </p:sp>
      <p:pic>
        <p:nvPicPr>
          <p:cNvPr id="12" name="Picture 1" descr="Screen Clipping">
            <a:extLst>
              <a:ext uri="{FF2B5EF4-FFF2-40B4-BE49-F238E27FC236}">
                <a16:creationId xmlns:a16="http://schemas.microsoft.com/office/drawing/2014/main" id="{B6AED7D4-CDB3-B824-6FBA-EBC6287D3EBD}"/>
              </a:ext>
            </a:extLst>
          </p:cNvPr>
          <p:cNvPicPr>
            <a:picLocks noChangeAspect="1"/>
          </p:cNvPicPr>
          <p:nvPr/>
        </p:nvPicPr>
        <p:blipFill rotWithShape="1">
          <a:blip r:embed="rId5">
            <a:extLst>
              <a:ext uri="{28A0092B-C50C-407E-A947-70E740481C1C}">
                <a14:useLocalDpi xmlns:a14="http://schemas.microsoft.com/office/drawing/2010/main" val="0"/>
              </a:ext>
            </a:extLst>
          </a:blip>
          <a:srcRect t="3714" b="13485"/>
          <a:stretch/>
        </p:blipFill>
        <p:spPr bwMode="auto">
          <a:xfrm>
            <a:off x="7662698" y="3806204"/>
            <a:ext cx="4193917" cy="271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BD52649E-F563-0311-B55A-B7E4562F3940}"/>
              </a:ext>
            </a:extLst>
          </p:cNvPr>
          <p:cNvSpPr txBox="1"/>
          <p:nvPr/>
        </p:nvSpPr>
        <p:spPr>
          <a:xfrm>
            <a:off x="9009441" y="4392990"/>
            <a:ext cx="1131528" cy="307777"/>
          </a:xfrm>
          <a:prstGeom prst="rect">
            <a:avLst/>
          </a:prstGeom>
          <a:solidFill>
            <a:schemeClr val="bg1"/>
          </a:solidFill>
        </p:spPr>
        <p:txBody>
          <a:bodyPr wrap="square" rtlCol="0">
            <a:spAutoFit/>
          </a:bodyPr>
          <a:lstStyle/>
          <a:p>
            <a:r>
              <a:rPr lang="en-US" sz="1400" dirty="0"/>
              <a:t>J3 M1 RSR</a:t>
            </a:r>
          </a:p>
        </p:txBody>
      </p:sp>
      <p:sp>
        <p:nvSpPr>
          <p:cNvPr id="10" name="Text Box 13"/>
          <p:cNvSpPr txBox="1">
            <a:spLocks noChangeArrowheads="1"/>
          </p:cNvSpPr>
          <p:nvPr/>
        </p:nvSpPr>
        <p:spPr bwMode="auto">
          <a:xfrm>
            <a:off x="11775611" y="6487419"/>
            <a:ext cx="364202" cy="307777"/>
          </a:xfrm>
          <a:prstGeom prst="rect">
            <a:avLst/>
          </a:prstGeom>
          <a:noFill/>
          <a:ln w="12700">
            <a:noFill/>
            <a:miter lim="800000"/>
            <a:headEnd/>
            <a:tailEnd/>
          </a:ln>
        </p:spPr>
        <p:txBody>
          <a:bodyPr wrap="none" anchor="ctr">
            <a:spAutoFit/>
          </a:bodyPr>
          <a:lstStyle/>
          <a:p>
            <a:fld id="{4FA03194-44A1-4910-89F2-9EF7E6ED585E}" type="slidenum">
              <a:rPr lang="en-US" sz="1400" i="1">
                <a:solidFill>
                  <a:srgbClr val="0000CC"/>
                </a:solidFill>
                <a:latin typeface="Times" pitchFamily="18" charset="0"/>
              </a:rPr>
              <a:pPr/>
              <a:t>12</a:t>
            </a:fld>
            <a:endParaRPr lang="en-US" sz="1400" i="1" dirty="0">
              <a:solidFill>
                <a:srgbClr val="0000CC"/>
              </a:solidFill>
              <a:latin typeface="Times" pitchFamily="18" charset="0"/>
            </a:endParaRPr>
          </a:p>
        </p:txBody>
      </p:sp>
      <p:pic>
        <p:nvPicPr>
          <p:cNvPr id="15" name="Picture 14"/>
          <p:cNvPicPr>
            <a:picLocks noChangeAspect="1"/>
          </p:cNvPicPr>
          <p:nvPr/>
        </p:nvPicPr>
        <p:blipFill rotWithShape="1">
          <a:blip r:embed="rId6"/>
          <a:srcRect l="9794" t="13044" r="4488" b="11958"/>
          <a:stretch/>
        </p:blipFill>
        <p:spPr>
          <a:xfrm>
            <a:off x="1524000" y="3794234"/>
            <a:ext cx="3960266" cy="2602460"/>
          </a:xfrm>
          <a:prstGeom prst="rect">
            <a:avLst/>
          </a:prstGeom>
        </p:spPr>
      </p:pic>
      <p:cxnSp>
        <p:nvCxnSpPr>
          <p:cNvPr id="14" name="Straight Connector 13"/>
          <p:cNvCxnSpPr/>
          <p:nvPr/>
        </p:nvCxnSpPr>
        <p:spPr>
          <a:xfrm flipV="1">
            <a:off x="0" y="609599"/>
            <a:ext cx="12192000" cy="1"/>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16" name="Rectangle 7"/>
          <p:cNvSpPr txBox="1">
            <a:spLocks noChangeArrowheads="1"/>
          </p:cNvSpPr>
          <p:nvPr/>
        </p:nvSpPr>
        <p:spPr>
          <a:xfrm>
            <a:off x="742950" y="3587"/>
            <a:ext cx="10629899" cy="609599"/>
          </a:xfrm>
          <a:prstGeom prst="rect">
            <a:avLst/>
          </a:prstGeom>
        </p:spPr>
        <p:txBody>
          <a:bodyPr vert="horz" lIns="90487" tIns="44450" rIns="90487" bIns="4445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latin typeface="Calibri" pitchFamily="34" charset="0"/>
              </a:rPr>
              <a:t>JPSS-2/-3 VIIRS Pre-launch Calibration Performance: Spectral</a:t>
            </a:r>
          </a:p>
        </p:txBody>
      </p:sp>
    </p:spTree>
    <p:extLst>
      <p:ext uri="{BB962C8B-B14F-4D97-AF65-F5344CB8AC3E}">
        <p14:creationId xmlns:p14="http://schemas.microsoft.com/office/powerpoint/2010/main" val="2538622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052239-43F8-EAA4-EDEF-3A02E457601E}"/>
              </a:ext>
            </a:extLst>
          </p:cNvPr>
          <p:cNvPicPr>
            <a:picLocks noChangeAspect="1"/>
          </p:cNvPicPr>
          <p:nvPr/>
        </p:nvPicPr>
        <p:blipFill>
          <a:blip r:embed="rId2"/>
          <a:stretch>
            <a:fillRect/>
          </a:stretch>
        </p:blipFill>
        <p:spPr>
          <a:xfrm>
            <a:off x="6341805" y="2438562"/>
            <a:ext cx="5309143" cy="4125714"/>
          </a:xfrm>
          <a:prstGeom prst="rect">
            <a:avLst/>
          </a:prstGeom>
        </p:spPr>
      </p:pic>
      <p:pic>
        <p:nvPicPr>
          <p:cNvPr id="5" name="Picture 4">
            <a:extLst>
              <a:ext uri="{FF2B5EF4-FFF2-40B4-BE49-F238E27FC236}">
                <a16:creationId xmlns:a16="http://schemas.microsoft.com/office/drawing/2014/main" id="{6270FF35-A783-BE74-D54C-5D3239360264}"/>
              </a:ext>
            </a:extLst>
          </p:cNvPr>
          <p:cNvPicPr>
            <a:picLocks noChangeAspect="1"/>
          </p:cNvPicPr>
          <p:nvPr/>
        </p:nvPicPr>
        <p:blipFill>
          <a:blip r:embed="rId3"/>
          <a:stretch>
            <a:fillRect/>
          </a:stretch>
        </p:blipFill>
        <p:spPr>
          <a:xfrm>
            <a:off x="369871" y="2438561"/>
            <a:ext cx="5314571" cy="4163714"/>
          </a:xfrm>
          <a:prstGeom prst="rect">
            <a:avLst/>
          </a:prstGeom>
        </p:spPr>
      </p:pic>
      <p:sp>
        <p:nvSpPr>
          <p:cNvPr id="3" name="Content Placeholder 2"/>
          <p:cNvSpPr>
            <a:spLocks noGrp="1"/>
          </p:cNvSpPr>
          <p:nvPr>
            <p:ph idx="1"/>
          </p:nvPr>
        </p:nvSpPr>
        <p:spPr>
          <a:xfrm>
            <a:off x="574400" y="823723"/>
            <a:ext cx="10854296" cy="1527469"/>
          </a:xfrm>
        </p:spPr>
        <p:txBody>
          <a:bodyPr>
            <a:normAutofit/>
          </a:bodyPr>
          <a:lstStyle/>
          <a:p>
            <a:pPr marL="339725" lvl="1" indent="-277813">
              <a:spcBef>
                <a:spcPts val="600"/>
              </a:spcBef>
            </a:pPr>
            <a:r>
              <a:rPr lang="en-US" sz="2200" dirty="0">
                <a:latin typeface="Calibri" panose="020F0502020204030204" pitchFamily="34" charset="0"/>
                <a:cs typeface="Calibri" panose="020F0502020204030204" pitchFamily="34" charset="0"/>
              </a:rPr>
              <a:t>JPSS-1 had non-compliances for bands M1-M4 due to filter and dichroic issues</a:t>
            </a:r>
          </a:p>
          <a:p>
            <a:pPr marL="339725" lvl="1" indent="-277813">
              <a:spcBef>
                <a:spcPts val="600"/>
              </a:spcBef>
            </a:pPr>
            <a:r>
              <a:rPr lang="en-US" sz="2200" dirty="0">
                <a:latin typeface="Calibri" panose="020F0502020204030204" pitchFamily="34" charset="0"/>
                <a:cs typeface="Calibri" panose="020F0502020204030204" pitchFamily="34" charset="0"/>
              </a:rPr>
              <a:t>JPSS-2 had non-compliance for band M1 due to a dichroic issue</a:t>
            </a:r>
          </a:p>
          <a:p>
            <a:pPr marL="339725" lvl="1" indent="-277813">
              <a:spcBef>
                <a:spcPts val="600"/>
              </a:spcBef>
            </a:pPr>
            <a:r>
              <a:rPr lang="en-US" sz="2200" dirty="0">
                <a:latin typeface="Calibri" panose="020F0502020204030204" pitchFamily="34" charset="0"/>
                <a:cs typeface="Calibri" panose="020F0502020204030204" pitchFamily="34" charset="0"/>
              </a:rPr>
              <a:t>Redesign of the filters and dichroic led to improved performance of JPSS-3, comparable to S-NPP and better than JPSS-1 and JPSS-2.</a:t>
            </a:r>
          </a:p>
          <a:p>
            <a:pPr marL="339725" lvl="1" indent="-277813">
              <a:spcBef>
                <a:spcPts val="600"/>
              </a:spcBef>
            </a:pPr>
            <a:endParaRPr lang="en-US" sz="2200" dirty="0">
              <a:latin typeface="Calibri" panose="020F0502020204030204" pitchFamily="34" charset="0"/>
              <a:cs typeface="Calibri" panose="020F0502020204030204" pitchFamily="34" charset="0"/>
            </a:endParaRPr>
          </a:p>
          <a:p>
            <a:pPr marL="339725" lvl="1" indent="-277813">
              <a:spcBef>
                <a:spcPts val="600"/>
              </a:spcBef>
            </a:pPr>
            <a:endParaRPr lang="en-US" sz="2200" dirty="0">
              <a:latin typeface="Calibri" panose="020F0502020204030204" pitchFamily="34" charset="0"/>
              <a:cs typeface="Calibri" panose="020F0502020204030204" pitchFamily="34" charset="0"/>
            </a:endParaRPr>
          </a:p>
        </p:txBody>
      </p:sp>
      <p:sp>
        <p:nvSpPr>
          <p:cNvPr id="25" name="Text Box 5"/>
          <p:cNvSpPr txBox="1">
            <a:spLocks noChangeArrowheads="1"/>
          </p:cNvSpPr>
          <p:nvPr/>
        </p:nvSpPr>
        <p:spPr bwMode="auto">
          <a:xfrm>
            <a:off x="4064783" y="2853066"/>
            <a:ext cx="1375113" cy="365615"/>
          </a:xfrm>
          <a:prstGeom prst="rect">
            <a:avLst/>
          </a:prstGeom>
          <a:solidFill>
            <a:srgbClr val="FFC000"/>
          </a:solidFill>
          <a:ln>
            <a:noFill/>
          </a:ln>
        </p:spPr>
        <p:txBody>
          <a:bodyPr lIns="90000" tIns="46800" rIns="90000" bIns="46800" anchor="ctr"/>
          <a:lstStyle>
            <a:defPPr>
              <a:defRPr lang="en-GB"/>
            </a:defPPr>
            <a:lvl1pPr algn="ctr" eaLnBrk="1" hangingPunct="1">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a:solidFill>
                  <a:schemeClr val="accent1">
                    <a:lumMod val="75000"/>
                  </a:schemeClr>
                </a:solidFill>
                <a:latin typeface="Arial" panose="020B0604020202020204" pitchFamily="34" charset="0"/>
                <a:ea typeface="DejaVu LGC Sans"/>
                <a:cs typeface="DejaVu LGC Sans"/>
              </a:defRPr>
            </a:lvl1pPr>
            <a:lvl2pPr eaLnBrk="0" hangingPunct="0">
              <a:lnSpc>
                <a:spcPct val="58000"/>
              </a:lnSpc>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DejaVu LGC Sans"/>
                <a:cs typeface="DejaVu LGC Sans"/>
              </a:defRPr>
            </a:lvl2pPr>
            <a:lvl3pPr eaLnBrk="0" hangingPunct="0">
              <a:lnSpc>
                <a:spcPct val="58000"/>
              </a:lnSpc>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DejaVu LGC Sans"/>
                <a:cs typeface="DejaVu LGC Sans"/>
              </a:defRPr>
            </a:lvl3pPr>
            <a:lvl4pPr eaLnBrk="0" hangingPunct="0">
              <a:lnSpc>
                <a:spcPct val="58000"/>
              </a:lnSpc>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4pPr>
            <a:lvl5pPr eaLnBrk="0" hangingPunct="0">
              <a:lnSpc>
                <a:spcPct val="58000"/>
              </a:lnSpc>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5pPr>
            <a:lvl6pPr marL="2514600" indent="-228600" defTabSz="457200" eaLnBrk="0" fontAlgn="base" hangingPunct="0">
              <a:lnSpc>
                <a:spcPct val="58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6pPr>
            <a:lvl7pPr marL="2971800" indent="-228600" defTabSz="457200" eaLnBrk="0" fontAlgn="base" hangingPunct="0">
              <a:lnSpc>
                <a:spcPct val="58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7pPr>
            <a:lvl8pPr marL="3429000" indent="-228600" defTabSz="457200" eaLnBrk="0" fontAlgn="base" hangingPunct="0">
              <a:lnSpc>
                <a:spcPct val="58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8pPr>
            <a:lvl9pPr marL="3886200" indent="-228600" defTabSz="457200" eaLnBrk="0" fontAlgn="base" hangingPunct="0">
              <a:lnSpc>
                <a:spcPct val="58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9pPr>
          </a:lstStyle>
          <a:p>
            <a:r>
              <a:rPr lang="en-US" sz="1800" dirty="0"/>
              <a:t>S-NPP</a:t>
            </a:r>
          </a:p>
        </p:txBody>
      </p:sp>
      <p:sp>
        <p:nvSpPr>
          <p:cNvPr id="28" name="Text Box 5">
            <a:extLst>
              <a:ext uri="{FF2B5EF4-FFF2-40B4-BE49-F238E27FC236}">
                <a16:creationId xmlns:a16="http://schemas.microsoft.com/office/drawing/2014/main" id="{029FAF2C-35F9-4A8B-B440-D5F0D79A89CC}"/>
              </a:ext>
            </a:extLst>
          </p:cNvPr>
          <p:cNvSpPr txBox="1">
            <a:spLocks noChangeArrowheads="1"/>
          </p:cNvSpPr>
          <p:nvPr/>
        </p:nvSpPr>
        <p:spPr bwMode="auto">
          <a:xfrm>
            <a:off x="4027514" y="5055313"/>
            <a:ext cx="1375113" cy="365615"/>
          </a:xfrm>
          <a:prstGeom prst="rect">
            <a:avLst/>
          </a:prstGeom>
          <a:solidFill>
            <a:srgbClr val="FFC000"/>
          </a:solidFill>
          <a:ln>
            <a:noFill/>
          </a:ln>
        </p:spPr>
        <p:txBody>
          <a:bodyPr lIns="90000" tIns="46800" rIns="90000" bIns="46800" anchor="ctr"/>
          <a:lstStyle>
            <a:defPPr>
              <a:defRPr lang="en-GB"/>
            </a:defPPr>
            <a:lvl1pPr algn="ctr" eaLnBrk="1" hangingPunct="1">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a:solidFill>
                  <a:schemeClr val="accent1">
                    <a:lumMod val="75000"/>
                  </a:schemeClr>
                </a:solidFill>
                <a:latin typeface="Arial" panose="020B0604020202020204" pitchFamily="34" charset="0"/>
                <a:ea typeface="DejaVu LGC Sans"/>
                <a:cs typeface="DejaVu LGC Sans"/>
              </a:defRPr>
            </a:lvl1pPr>
            <a:lvl2pPr eaLnBrk="0" hangingPunct="0">
              <a:lnSpc>
                <a:spcPct val="58000"/>
              </a:lnSpc>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DejaVu LGC Sans"/>
                <a:cs typeface="DejaVu LGC Sans"/>
              </a:defRPr>
            </a:lvl2pPr>
            <a:lvl3pPr eaLnBrk="0" hangingPunct="0">
              <a:lnSpc>
                <a:spcPct val="58000"/>
              </a:lnSpc>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DejaVu LGC Sans"/>
                <a:cs typeface="DejaVu LGC Sans"/>
              </a:defRPr>
            </a:lvl3pPr>
            <a:lvl4pPr eaLnBrk="0" hangingPunct="0">
              <a:lnSpc>
                <a:spcPct val="58000"/>
              </a:lnSpc>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4pPr>
            <a:lvl5pPr eaLnBrk="0" hangingPunct="0">
              <a:lnSpc>
                <a:spcPct val="58000"/>
              </a:lnSpc>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5pPr>
            <a:lvl6pPr marL="2514600" indent="-228600" defTabSz="457200" eaLnBrk="0" fontAlgn="base" hangingPunct="0">
              <a:lnSpc>
                <a:spcPct val="58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6pPr>
            <a:lvl7pPr marL="2971800" indent="-228600" defTabSz="457200" eaLnBrk="0" fontAlgn="base" hangingPunct="0">
              <a:lnSpc>
                <a:spcPct val="58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7pPr>
            <a:lvl8pPr marL="3429000" indent="-228600" defTabSz="457200" eaLnBrk="0" fontAlgn="base" hangingPunct="0">
              <a:lnSpc>
                <a:spcPct val="58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8pPr>
            <a:lvl9pPr marL="3886200" indent="-228600" defTabSz="457200" eaLnBrk="0" fontAlgn="base" hangingPunct="0">
              <a:lnSpc>
                <a:spcPct val="58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9pPr>
          </a:lstStyle>
          <a:p>
            <a:r>
              <a:rPr lang="en-US" sz="1800" dirty="0"/>
              <a:t>JPSS-1</a:t>
            </a:r>
          </a:p>
        </p:txBody>
      </p:sp>
      <p:sp>
        <p:nvSpPr>
          <p:cNvPr id="29" name="Text Box 5">
            <a:extLst>
              <a:ext uri="{FF2B5EF4-FFF2-40B4-BE49-F238E27FC236}">
                <a16:creationId xmlns:a16="http://schemas.microsoft.com/office/drawing/2014/main" id="{DE9567B4-C332-4DCE-8276-03C52104944C}"/>
              </a:ext>
            </a:extLst>
          </p:cNvPr>
          <p:cNvSpPr txBox="1">
            <a:spLocks noChangeArrowheads="1"/>
          </p:cNvSpPr>
          <p:nvPr/>
        </p:nvSpPr>
        <p:spPr bwMode="auto">
          <a:xfrm>
            <a:off x="10053583" y="2865661"/>
            <a:ext cx="1375113" cy="365615"/>
          </a:xfrm>
          <a:prstGeom prst="rect">
            <a:avLst/>
          </a:prstGeom>
          <a:solidFill>
            <a:srgbClr val="FFC000"/>
          </a:solidFill>
          <a:ln>
            <a:noFill/>
          </a:ln>
        </p:spPr>
        <p:txBody>
          <a:bodyPr lIns="90000" tIns="46800" rIns="90000" bIns="46800" anchor="ctr"/>
          <a:lstStyle>
            <a:defPPr>
              <a:defRPr lang="en-GB"/>
            </a:defPPr>
            <a:lvl1pPr algn="ctr" eaLnBrk="1" hangingPunct="1">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a:solidFill>
                  <a:schemeClr val="accent1">
                    <a:lumMod val="75000"/>
                  </a:schemeClr>
                </a:solidFill>
                <a:latin typeface="Arial" panose="020B0604020202020204" pitchFamily="34" charset="0"/>
                <a:ea typeface="DejaVu LGC Sans"/>
                <a:cs typeface="DejaVu LGC Sans"/>
              </a:defRPr>
            </a:lvl1pPr>
            <a:lvl2pPr eaLnBrk="0" hangingPunct="0">
              <a:lnSpc>
                <a:spcPct val="58000"/>
              </a:lnSpc>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DejaVu LGC Sans"/>
                <a:cs typeface="DejaVu LGC Sans"/>
              </a:defRPr>
            </a:lvl2pPr>
            <a:lvl3pPr eaLnBrk="0" hangingPunct="0">
              <a:lnSpc>
                <a:spcPct val="58000"/>
              </a:lnSpc>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DejaVu LGC Sans"/>
                <a:cs typeface="DejaVu LGC Sans"/>
              </a:defRPr>
            </a:lvl3pPr>
            <a:lvl4pPr eaLnBrk="0" hangingPunct="0">
              <a:lnSpc>
                <a:spcPct val="58000"/>
              </a:lnSpc>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4pPr>
            <a:lvl5pPr eaLnBrk="0" hangingPunct="0">
              <a:lnSpc>
                <a:spcPct val="58000"/>
              </a:lnSpc>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5pPr>
            <a:lvl6pPr marL="2514600" indent="-228600" defTabSz="457200" eaLnBrk="0" fontAlgn="base" hangingPunct="0">
              <a:lnSpc>
                <a:spcPct val="58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6pPr>
            <a:lvl7pPr marL="2971800" indent="-228600" defTabSz="457200" eaLnBrk="0" fontAlgn="base" hangingPunct="0">
              <a:lnSpc>
                <a:spcPct val="58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7pPr>
            <a:lvl8pPr marL="3429000" indent="-228600" defTabSz="457200" eaLnBrk="0" fontAlgn="base" hangingPunct="0">
              <a:lnSpc>
                <a:spcPct val="58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8pPr>
            <a:lvl9pPr marL="3886200" indent="-228600" defTabSz="457200" eaLnBrk="0" fontAlgn="base" hangingPunct="0">
              <a:lnSpc>
                <a:spcPct val="58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9pPr>
          </a:lstStyle>
          <a:p>
            <a:r>
              <a:rPr lang="en-US" sz="1800" dirty="0"/>
              <a:t>JPSS-2</a:t>
            </a:r>
          </a:p>
        </p:txBody>
      </p:sp>
      <p:sp>
        <p:nvSpPr>
          <p:cNvPr id="30" name="Text Box 5">
            <a:extLst>
              <a:ext uri="{FF2B5EF4-FFF2-40B4-BE49-F238E27FC236}">
                <a16:creationId xmlns:a16="http://schemas.microsoft.com/office/drawing/2014/main" id="{6ECA165B-836D-4629-9A3D-A6F4B84B2FD1}"/>
              </a:ext>
            </a:extLst>
          </p:cNvPr>
          <p:cNvSpPr txBox="1">
            <a:spLocks noChangeArrowheads="1"/>
          </p:cNvSpPr>
          <p:nvPr/>
        </p:nvSpPr>
        <p:spPr bwMode="auto">
          <a:xfrm>
            <a:off x="10125319" y="5211183"/>
            <a:ext cx="1375113" cy="365615"/>
          </a:xfrm>
          <a:prstGeom prst="rect">
            <a:avLst/>
          </a:prstGeom>
          <a:solidFill>
            <a:srgbClr val="FFC000"/>
          </a:solidFill>
          <a:ln>
            <a:noFill/>
          </a:ln>
        </p:spPr>
        <p:txBody>
          <a:bodyPr lIns="90000" tIns="46800" rIns="90000" bIns="46800" anchor="ctr"/>
          <a:lstStyle>
            <a:defPPr>
              <a:defRPr lang="en-GB"/>
            </a:defPPr>
            <a:lvl1pPr algn="ctr" eaLnBrk="1" hangingPunct="1">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a:solidFill>
                  <a:schemeClr val="accent1">
                    <a:lumMod val="75000"/>
                  </a:schemeClr>
                </a:solidFill>
                <a:latin typeface="Arial" panose="020B0604020202020204" pitchFamily="34" charset="0"/>
                <a:ea typeface="DejaVu LGC Sans"/>
                <a:cs typeface="DejaVu LGC Sans"/>
              </a:defRPr>
            </a:lvl1pPr>
            <a:lvl2pPr eaLnBrk="0" hangingPunct="0">
              <a:lnSpc>
                <a:spcPct val="58000"/>
              </a:lnSpc>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DejaVu LGC Sans"/>
                <a:cs typeface="DejaVu LGC Sans"/>
              </a:defRPr>
            </a:lvl2pPr>
            <a:lvl3pPr eaLnBrk="0" hangingPunct="0">
              <a:lnSpc>
                <a:spcPct val="58000"/>
              </a:lnSpc>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DejaVu LGC Sans"/>
                <a:cs typeface="DejaVu LGC Sans"/>
              </a:defRPr>
            </a:lvl3pPr>
            <a:lvl4pPr eaLnBrk="0" hangingPunct="0">
              <a:lnSpc>
                <a:spcPct val="58000"/>
              </a:lnSpc>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4pPr>
            <a:lvl5pPr eaLnBrk="0" hangingPunct="0">
              <a:lnSpc>
                <a:spcPct val="58000"/>
              </a:lnSpc>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5pPr>
            <a:lvl6pPr marL="2514600" indent="-228600" defTabSz="457200" eaLnBrk="0" fontAlgn="base" hangingPunct="0">
              <a:lnSpc>
                <a:spcPct val="58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6pPr>
            <a:lvl7pPr marL="2971800" indent="-228600" defTabSz="457200" eaLnBrk="0" fontAlgn="base" hangingPunct="0">
              <a:lnSpc>
                <a:spcPct val="58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7pPr>
            <a:lvl8pPr marL="3429000" indent="-228600" defTabSz="457200" eaLnBrk="0" fontAlgn="base" hangingPunct="0">
              <a:lnSpc>
                <a:spcPct val="58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8pPr>
            <a:lvl9pPr marL="3886200" indent="-228600" defTabSz="457200" eaLnBrk="0" fontAlgn="base" hangingPunct="0">
              <a:lnSpc>
                <a:spcPct val="58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9pPr>
          </a:lstStyle>
          <a:p>
            <a:r>
              <a:rPr lang="en-US" sz="1800" dirty="0"/>
              <a:t>JPSS-3</a:t>
            </a:r>
          </a:p>
        </p:txBody>
      </p:sp>
      <p:pic>
        <p:nvPicPr>
          <p:cNvPr id="10" name="Picture 9">
            <a:extLst>
              <a:ext uri="{FF2B5EF4-FFF2-40B4-BE49-F238E27FC236}">
                <a16:creationId xmlns:a16="http://schemas.microsoft.com/office/drawing/2014/main" id="{52C88B55-F5D6-443D-98D0-AD09529C02D3}"/>
              </a:ext>
            </a:extLst>
          </p:cNvPr>
          <p:cNvPicPr>
            <a:picLocks noChangeAspect="1"/>
          </p:cNvPicPr>
          <p:nvPr/>
        </p:nvPicPr>
        <p:blipFill>
          <a:blip r:embed="rId4"/>
          <a:stretch>
            <a:fillRect/>
          </a:stretch>
        </p:blipFill>
        <p:spPr>
          <a:xfrm>
            <a:off x="3314782" y="6581088"/>
            <a:ext cx="5250720" cy="309289"/>
          </a:xfrm>
          <a:prstGeom prst="rect">
            <a:avLst/>
          </a:prstGeom>
        </p:spPr>
      </p:pic>
      <p:sp>
        <p:nvSpPr>
          <p:cNvPr id="11" name="Text Box 13"/>
          <p:cNvSpPr txBox="1">
            <a:spLocks noChangeArrowheads="1"/>
          </p:cNvSpPr>
          <p:nvPr/>
        </p:nvSpPr>
        <p:spPr bwMode="auto">
          <a:xfrm>
            <a:off x="11775611" y="6487419"/>
            <a:ext cx="364202" cy="307777"/>
          </a:xfrm>
          <a:prstGeom prst="rect">
            <a:avLst/>
          </a:prstGeom>
          <a:noFill/>
          <a:ln w="12700">
            <a:noFill/>
            <a:miter lim="800000"/>
            <a:headEnd/>
            <a:tailEnd/>
          </a:ln>
        </p:spPr>
        <p:txBody>
          <a:bodyPr wrap="none" anchor="ctr">
            <a:spAutoFit/>
          </a:bodyPr>
          <a:lstStyle/>
          <a:p>
            <a:fld id="{4FA03194-44A1-4910-89F2-9EF7E6ED585E}" type="slidenum">
              <a:rPr lang="en-US" sz="1400" i="1">
                <a:solidFill>
                  <a:srgbClr val="0000CC"/>
                </a:solidFill>
                <a:latin typeface="Times" pitchFamily="18" charset="0"/>
              </a:rPr>
              <a:pPr/>
              <a:t>13</a:t>
            </a:fld>
            <a:endParaRPr lang="en-US" sz="1400" i="1" dirty="0">
              <a:solidFill>
                <a:srgbClr val="0000CC"/>
              </a:solidFill>
              <a:latin typeface="Times" pitchFamily="18" charset="0"/>
            </a:endParaRPr>
          </a:p>
        </p:txBody>
      </p:sp>
      <p:cxnSp>
        <p:nvCxnSpPr>
          <p:cNvPr id="13" name="Straight Connector 12"/>
          <p:cNvCxnSpPr/>
          <p:nvPr/>
        </p:nvCxnSpPr>
        <p:spPr>
          <a:xfrm flipV="1">
            <a:off x="0" y="609599"/>
            <a:ext cx="12192000" cy="1"/>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14" name="Rectangle 7"/>
          <p:cNvSpPr txBox="1">
            <a:spLocks noChangeArrowheads="1"/>
          </p:cNvSpPr>
          <p:nvPr/>
        </p:nvSpPr>
        <p:spPr>
          <a:xfrm>
            <a:off x="742950" y="3587"/>
            <a:ext cx="10629899" cy="609599"/>
          </a:xfrm>
          <a:prstGeom prst="rect">
            <a:avLst/>
          </a:prstGeom>
        </p:spPr>
        <p:txBody>
          <a:bodyPr vert="horz" lIns="90487" tIns="44450" rIns="90487" bIns="4445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latin typeface="Calibri" pitchFamily="34" charset="0"/>
              </a:rPr>
              <a:t>JPSS-2/-3 VIIRS Pre-launch Calibration Performance: Polarization</a:t>
            </a:r>
          </a:p>
        </p:txBody>
      </p:sp>
    </p:spTree>
    <p:extLst>
      <p:ext uri="{BB962C8B-B14F-4D97-AF65-F5344CB8AC3E}">
        <p14:creationId xmlns:p14="http://schemas.microsoft.com/office/powerpoint/2010/main" val="2799655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831D23-6E54-419F-932D-491DB1B0A698}"/>
              </a:ext>
            </a:extLst>
          </p:cNvPr>
          <p:cNvPicPr>
            <a:picLocks noChangeAspect="1"/>
          </p:cNvPicPr>
          <p:nvPr/>
        </p:nvPicPr>
        <p:blipFill>
          <a:blip r:embed="rId3"/>
          <a:stretch>
            <a:fillRect/>
          </a:stretch>
        </p:blipFill>
        <p:spPr>
          <a:xfrm>
            <a:off x="511186" y="3298610"/>
            <a:ext cx="4457963" cy="3405863"/>
          </a:xfrm>
          <a:prstGeom prst="rect">
            <a:avLst/>
          </a:prstGeom>
        </p:spPr>
      </p:pic>
      <p:sp>
        <p:nvSpPr>
          <p:cNvPr id="16" name="Content Placeholder 2"/>
          <p:cNvSpPr>
            <a:spLocks noGrp="1"/>
          </p:cNvSpPr>
          <p:nvPr>
            <p:ph idx="1"/>
          </p:nvPr>
        </p:nvSpPr>
        <p:spPr>
          <a:xfrm>
            <a:off x="393037" y="1115136"/>
            <a:ext cx="5745004" cy="1906141"/>
          </a:xfrm>
          <a:noFill/>
        </p:spPr>
        <p:txBody>
          <a:bodyPr>
            <a:normAutofit/>
          </a:bodyPr>
          <a:lstStyle/>
          <a:p>
            <a:pPr algn="just">
              <a:lnSpc>
                <a:spcPct val="100000"/>
              </a:lnSpc>
              <a:spcBef>
                <a:spcPts val="300"/>
              </a:spcBef>
            </a:pPr>
            <a:r>
              <a:rPr lang="en-US" sz="2200" dirty="0">
                <a:latin typeface="Calibri" panose="020F0502020204030204" pitchFamily="34" charset="0"/>
                <a:cs typeface="Calibri" panose="020F0502020204030204" pitchFamily="34" charset="0"/>
              </a:rPr>
              <a:t>NFR test data quality is very good.</a:t>
            </a:r>
          </a:p>
          <a:p>
            <a:pPr lvl="1" algn="just">
              <a:lnSpc>
                <a:spcPct val="100000"/>
              </a:lnSpc>
              <a:spcBef>
                <a:spcPts val="300"/>
              </a:spcBef>
            </a:pPr>
            <a:r>
              <a:rPr lang="en-US" sz="2000" dirty="0">
                <a:latin typeface="Calibri" panose="020F0502020204030204" pitchFamily="34" charset="0"/>
                <a:cs typeface="Calibri" panose="020F0502020204030204" pitchFamily="34" charset="0"/>
              </a:rPr>
              <a:t>All band meet the requirements.</a:t>
            </a:r>
          </a:p>
          <a:p>
            <a:pPr algn="just">
              <a:lnSpc>
                <a:spcPct val="100000"/>
              </a:lnSpc>
              <a:spcBef>
                <a:spcPts val="300"/>
              </a:spcBef>
            </a:pPr>
            <a:r>
              <a:rPr lang="en-US" sz="2200" dirty="0">
                <a:latin typeface="Calibri" panose="020F0502020204030204" pitchFamily="34" charset="0"/>
                <a:cs typeface="Calibri" panose="020F0502020204030204" pitchFamily="34" charset="0"/>
              </a:rPr>
              <a:t>Stray light performance also very good.</a:t>
            </a:r>
          </a:p>
          <a:p>
            <a:pPr lvl="1" algn="just">
              <a:lnSpc>
                <a:spcPct val="100000"/>
              </a:lnSpc>
              <a:spcBef>
                <a:spcPts val="300"/>
              </a:spcBef>
            </a:pPr>
            <a:r>
              <a:rPr lang="en-US" sz="2000" dirty="0">
                <a:latin typeface="Calibri" panose="020F0502020204030204" pitchFamily="34" charset="0"/>
                <a:cs typeface="Calibri" panose="020F0502020204030204" pitchFamily="34" charset="0"/>
              </a:rPr>
              <a:t>All bands meet the requirements. </a:t>
            </a:r>
          </a:p>
          <a:p>
            <a:pPr algn="just">
              <a:lnSpc>
                <a:spcPct val="100000"/>
              </a:lnSpc>
              <a:spcBef>
                <a:spcPts val="300"/>
              </a:spcBef>
            </a:pPr>
            <a:r>
              <a:rPr lang="en-US" sz="2200" dirty="0">
                <a:latin typeface="Calibri" panose="020F0502020204030204" pitchFamily="34" charset="0"/>
                <a:cs typeface="Calibri" panose="020F0502020204030204" pitchFamily="34" charset="0"/>
              </a:rPr>
              <a:t>Results are comparable to JPSS-1.</a:t>
            </a:r>
          </a:p>
        </p:txBody>
      </p:sp>
      <p:sp>
        <p:nvSpPr>
          <p:cNvPr id="45" name="Rectangle 44"/>
          <p:cNvSpPr/>
          <p:nvPr/>
        </p:nvSpPr>
        <p:spPr bwMode="auto">
          <a:xfrm>
            <a:off x="1262908" y="3585070"/>
            <a:ext cx="1371600" cy="394012"/>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457200" eaLnBrk="1" hangingPunct="1">
              <a:buClr>
                <a:srgbClr val="000000"/>
              </a:buClr>
              <a:buSzPct val="100000"/>
            </a:pPr>
            <a:endParaRPr lang="en-US" sz="2800" b="0" dirty="0">
              <a:solidFill>
                <a:schemeClr val="bg1"/>
              </a:solidFill>
              <a:latin typeface="Arial" charset="0"/>
            </a:endParaRPr>
          </a:p>
        </p:txBody>
      </p:sp>
      <p:sp>
        <p:nvSpPr>
          <p:cNvPr id="48" name="TextBox 47"/>
          <p:cNvSpPr txBox="1"/>
          <p:nvPr/>
        </p:nvSpPr>
        <p:spPr bwMode="auto">
          <a:xfrm>
            <a:off x="1339108" y="3633285"/>
            <a:ext cx="1219200" cy="359258"/>
          </a:xfrm>
          <a:prstGeom prst="rect">
            <a:avLst/>
          </a:prstGeom>
          <a:noFill/>
          <a:ln w="9525">
            <a:noFill/>
            <a:miter lim="800000"/>
            <a:headEnd/>
            <a:tailEnd/>
          </a:ln>
        </p:spPr>
        <p:txBody>
          <a:bodyPr wrap="none" rtlCol="0">
            <a:noAutofit/>
          </a:bodyPr>
          <a:lstStyle/>
          <a:p>
            <a:r>
              <a:rPr lang="en-US" sz="1400" dirty="0"/>
              <a:t>NFR: M1, Det8</a:t>
            </a:r>
          </a:p>
        </p:txBody>
      </p:sp>
      <p:pic>
        <p:nvPicPr>
          <p:cNvPr id="9" name="Picture 8">
            <a:extLst>
              <a:ext uri="{FF2B5EF4-FFF2-40B4-BE49-F238E27FC236}">
                <a16:creationId xmlns:a16="http://schemas.microsoft.com/office/drawing/2014/main" id="{800E2918-FB7C-4964-94CC-E5A23A19B8EC}"/>
              </a:ext>
            </a:extLst>
          </p:cNvPr>
          <p:cNvPicPr>
            <a:picLocks noChangeAspect="1"/>
          </p:cNvPicPr>
          <p:nvPr/>
        </p:nvPicPr>
        <p:blipFill>
          <a:blip r:embed="rId4"/>
          <a:stretch>
            <a:fillRect/>
          </a:stretch>
        </p:blipFill>
        <p:spPr>
          <a:xfrm>
            <a:off x="2211238" y="5798383"/>
            <a:ext cx="2227200" cy="407207"/>
          </a:xfrm>
          <a:prstGeom prst="rect">
            <a:avLst/>
          </a:prstGeom>
        </p:spPr>
      </p:pic>
      <p:sp>
        <p:nvSpPr>
          <p:cNvPr id="10" name="Text Box 13"/>
          <p:cNvSpPr txBox="1">
            <a:spLocks noChangeArrowheads="1"/>
          </p:cNvSpPr>
          <p:nvPr/>
        </p:nvSpPr>
        <p:spPr bwMode="auto">
          <a:xfrm>
            <a:off x="11775611" y="6487419"/>
            <a:ext cx="364202" cy="307777"/>
          </a:xfrm>
          <a:prstGeom prst="rect">
            <a:avLst/>
          </a:prstGeom>
          <a:noFill/>
          <a:ln w="12700">
            <a:noFill/>
            <a:miter lim="800000"/>
            <a:headEnd/>
            <a:tailEnd/>
          </a:ln>
        </p:spPr>
        <p:txBody>
          <a:bodyPr wrap="none" anchor="ctr">
            <a:spAutoFit/>
          </a:bodyPr>
          <a:lstStyle/>
          <a:p>
            <a:fld id="{4FA03194-44A1-4910-89F2-9EF7E6ED585E}" type="slidenum">
              <a:rPr lang="en-US" sz="1400" i="1">
                <a:solidFill>
                  <a:srgbClr val="0000CC"/>
                </a:solidFill>
                <a:latin typeface="Times" pitchFamily="18" charset="0"/>
              </a:rPr>
              <a:pPr/>
              <a:t>14</a:t>
            </a:fld>
            <a:endParaRPr lang="en-US" sz="1400" i="1" dirty="0">
              <a:solidFill>
                <a:srgbClr val="0000CC"/>
              </a:solidFill>
              <a:latin typeface="Times" pitchFamily="18" charset="0"/>
            </a:endParaRPr>
          </a:p>
        </p:txBody>
      </p:sp>
      <p:pic>
        <p:nvPicPr>
          <p:cNvPr id="13" name="Picture 12">
            <a:extLst>
              <a:ext uri="{FF2B5EF4-FFF2-40B4-BE49-F238E27FC236}">
                <a16:creationId xmlns:a16="http://schemas.microsoft.com/office/drawing/2014/main" id="{909BB58F-2864-36AA-F3A2-9B89E78B2D4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03204" y="1802465"/>
            <a:ext cx="2721491" cy="2160183"/>
          </a:xfrm>
          <a:prstGeom prst="rect">
            <a:avLst/>
          </a:prstGeom>
          <a:noFill/>
          <a:ln>
            <a:noFill/>
          </a:ln>
        </p:spPr>
      </p:pic>
      <p:pic>
        <p:nvPicPr>
          <p:cNvPr id="14" name="Picture 13">
            <a:extLst>
              <a:ext uri="{FF2B5EF4-FFF2-40B4-BE49-F238E27FC236}">
                <a16:creationId xmlns:a16="http://schemas.microsoft.com/office/drawing/2014/main" id="{6A900242-7555-1B5B-0271-BB7D6833ECE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03205" y="3992543"/>
            <a:ext cx="2721491" cy="2171522"/>
          </a:xfrm>
          <a:prstGeom prst="rect">
            <a:avLst/>
          </a:prstGeom>
          <a:noFill/>
          <a:ln>
            <a:noFill/>
          </a:ln>
        </p:spPr>
      </p:pic>
      <p:pic>
        <p:nvPicPr>
          <p:cNvPr id="15" name="Picture 14">
            <a:extLst>
              <a:ext uri="{FF2B5EF4-FFF2-40B4-BE49-F238E27FC236}">
                <a16:creationId xmlns:a16="http://schemas.microsoft.com/office/drawing/2014/main" id="{D5197F4B-0AF2-8872-4911-D7C77F5FF46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76818" y="3962648"/>
            <a:ext cx="2727160" cy="2160183"/>
          </a:xfrm>
          <a:prstGeom prst="rect">
            <a:avLst/>
          </a:prstGeom>
          <a:noFill/>
          <a:ln>
            <a:noFill/>
          </a:ln>
        </p:spPr>
      </p:pic>
      <p:pic>
        <p:nvPicPr>
          <p:cNvPr id="17" name="Picture 16">
            <a:extLst>
              <a:ext uri="{FF2B5EF4-FFF2-40B4-BE49-F238E27FC236}">
                <a16:creationId xmlns:a16="http://schemas.microsoft.com/office/drawing/2014/main" id="{F0C343A3-61B6-6D70-AE05-8F90BCEEF3AF}"/>
              </a:ext>
            </a:extLst>
          </p:cNvPr>
          <p:cNvPicPr>
            <a:picLocks noChangeAspect="1"/>
          </p:cNvPicPr>
          <p:nvPr/>
        </p:nvPicPr>
        <p:blipFill>
          <a:blip r:embed="rId8"/>
          <a:stretch>
            <a:fillRect/>
          </a:stretch>
        </p:blipFill>
        <p:spPr>
          <a:xfrm>
            <a:off x="5642732" y="1802465"/>
            <a:ext cx="3428769" cy="188285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7AC6362-E3F5-ED1D-FFA7-4E237B2DDDEE}"/>
                  </a:ext>
                </a:extLst>
              </p:cNvPr>
              <p:cNvSpPr txBox="1"/>
              <p:nvPr/>
            </p:nvSpPr>
            <p:spPr>
              <a:xfrm>
                <a:off x="6328230" y="6152186"/>
                <a:ext cx="5129290" cy="497187"/>
              </a:xfrm>
              <a:prstGeom prst="rect">
                <a:avLst/>
              </a:prstGeom>
              <a:solidFill>
                <a:schemeClr val="accent2">
                  <a:lumMod val="40000"/>
                  <a:lumOff val="60000"/>
                </a:schemeClr>
              </a:solidFill>
            </p:spPr>
            <p:txBody>
              <a:bodyPr wrap="square">
                <a:spAutoFit/>
              </a:bodyPr>
              <a:lstStyle/>
              <a:p>
                <a:r>
                  <a:rPr lang="en-US" sz="1600" b="0" dirty="0">
                    <a:effectLst/>
                    <a:latin typeface="Calibri" panose="020F0502020204030204" pitchFamily="34" charset="0"/>
                    <a:ea typeface="Times New Roman" panose="02020603050405020304" pitchFamily="18" charset="0"/>
                    <a:cs typeface="Calibri" panose="020F0502020204030204" pitchFamily="34" charset="0"/>
                  </a:rPr>
                  <a:t>Comparison of  </a:t>
                </a:r>
                <a14:m>
                  <m:oMath xmlns:m="http://schemas.openxmlformats.org/officeDocument/2006/math">
                    <m:f>
                      <m:fPr>
                        <m:ctrlPr>
                          <a:rPr lang="en-US" sz="1600" b="0" i="1">
                            <a:effectLst/>
                            <a:latin typeface="Cambria Math" panose="02040503050406030204" pitchFamily="18" charset="0"/>
                          </a:rPr>
                        </m:ctrlPr>
                      </m:fPr>
                      <m:num>
                        <m:r>
                          <a:rPr lang="en-US" sz="1600" b="0" i="1">
                            <a:effectLst/>
                            <a:latin typeface="Cambria Math" panose="02040503050406030204" pitchFamily="18" charset="0"/>
                            <a:ea typeface="Times New Roman" panose="02020603050405020304" pitchFamily="18" charset="0"/>
                            <a:cs typeface="Times New Roman" panose="02020603050405020304" pitchFamily="18" charset="0"/>
                          </a:rPr>
                          <m:t>𝐿</m:t>
                        </m:r>
                      </m:num>
                      <m:den>
                        <m:sSub>
                          <m:sSubPr>
                            <m:ctrlPr>
                              <a:rPr lang="en-US" sz="1600" b="0" i="1">
                                <a:effectLst/>
                                <a:latin typeface="Cambria Math" panose="02040503050406030204" pitchFamily="18" charset="0"/>
                              </a:rPr>
                            </m:ctrlPr>
                          </m:sSubPr>
                          <m:e>
                            <m:r>
                              <a:rPr lang="en-US" sz="1600" b="0" i="1">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sz="1600" b="0" i="1">
                                <a:effectLst/>
                                <a:latin typeface="Cambria Math" panose="02040503050406030204" pitchFamily="18" charset="0"/>
                                <a:ea typeface="Times New Roman" panose="02020603050405020304" pitchFamily="18" charset="0"/>
                                <a:cs typeface="Times New Roman" panose="02020603050405020304" pitchFamily="18" charset="0"/>
                              </a:rPr>
                              <m:t>𝑡𝑦𝑝</m:t>
                            </m:r>
                          </m:sub>
                        </m:sSub>
                      </m:den>
                    </m:f>
                  </m:oMath>
                </a14:m>
                <a:r>
                  <a:rPr lang="en-US" sz="1600" b="0" dirty="0">
                    <a:effectLst/>
                    <a:latin typeface="Calibri" panose="020F0502020204030204" pitchFamily="34" charset="0"/>
                    <a:ea typeface="Times New Roman" panose="02020603050405020304" pitchFamily="18" charset="0"/>
                    <a:cs typeface="Calibri" panose="020F0502020204030204" pitchFamily="34" charset="0"/>
                  </a:rPr>
                  <a:t>   percentage in RSB (Specification is 1%)</a:t>
                </a:r>
                <a:endParaRPr lang="en-US" sz="1600" b="0" dirty="0">
                  <a:latin typeface="Calibri" panose="020F0502020204030204" pitchFamily="34" charset="0"/>
                  <a:cs typeface="Calibri" panose="020F0502020204030204" pitchFamily="34" charset="0"/>
                </a:endParaRPr>
              </a:p>
            </p:txBody>
          </p:sp>
        </mc:Choice>
        <mc:Fallback xmlns="">
          <p:sp>
            <p:nvSpPr>
              <p:cNvPr id="18" name="TextBox 17">
                <a:extLst>
                  <a:ext uri="{FF2B5EF4-FFF2-40B4-BE49-F238E27FC236}">
                    <a16:creationId xmlns:a16="http://schemas.microsoft.com/office/drawing/2014/main" id="{C7AC6362-E3F5-ED1D-FFA7-4E237B2DDDEE}"/>
                  </a:ext>
                </a:extLst>
              </p:cNvPr>
              <p:cNvSpPr txBox="1">
                <a:spLocks noRot="1" noChangeAspect="1" noMove="1" noResize="1" noEditPoints="1" noAdjustHandles="1" noChangeArrowheads="1" noChangeShapeType="1" noTextEdit="1"/>
              </p:cNvSpPr>
              <p:nvPr/>
            </p:nvSpPr>
            <p:spPr>
              <a:xfrm>
                <a:off x="6328230" y="6152186"/>
                <a:ext cx="5129290" cy="497187"/>
              </a:xfrm>
              <a:prstGeom prst="rect">
                <a:avLst/>
              </a:prstGeom>
              <a:blipFill>
                <a:blip r:embed="rId9"/>
                <a:stretch>
                  <a:fillRect l="-356" r="-356" b="-1220"/>
                </a:stretch>
              </a:blipFill>
            </p:spPr>
            <p:txBody>
              <a:bodyPr/>
              <a:lstStyle/>
              <a:p>
                <a:r>
                  <a:rPr lang="en-US">
                    <a:noFill/>
                  </a:rPr>
                  <a:t> </a:t>
                </a:r>
              </a:p>
            </p:txBody>
          </p:sp>
        </mc:Fallback>
      </mc:AlternateContent>
      <p:sp>
        <p:nvSpPr>
          <p:cNvPr id="3" name="Rectangle 2"/>
          <p:cNvSpPr/>
          <p:nvPr/>
        </p:nvSpPr>
        <p:spPr>
          <a:xfrm>
            <a:off x="6850904" y="1199306"/>
            <a:ext cx="4346639" cy="400110"/>
          </a:xfrm>
          <a:prstGeom prst="rect">
            <a:avLst/>
          </a:prstGeom>
        </p:spPr>
        <p:txBody>
          <a:bodyPr wrap="none">
            <a:spAutoFit/>
          </a:bodyPr>
          <a:lstStyle/>
          <a:p>
            <a:r>
              <a:rPr lang="en-US" b="0" dirty="0">
                <a:solidFill>
                  <a:srgbClr val="0000FF"/>
                </a:solidFill>
                <a:latin typeface="Calibri" panose="020F0502020204030204" pitchFamily="34" charset="0"/>
                <a:cs typeface="Calibri" panose="020F0502020204030204" pitchFamily="34" charset="0"/>
              </a:rPr>
              <a:t>Stray Light Characterization and Results </a:t>
            </a:r>
            <a:endParaRPr lang="en-US" b="0" dirty="0">
              <a:solidFill>
                <a:srgbClr val="0000FF"/>
              </a:solidFill>
            </a:endParaRPr>
          </a:p>
        </p:txBody>
      </p:sp>
      <p:cxnSp>
        <p:nvCxnSpPr>
          <p:cNvPr id="19" name="Straight Connector 18"/>
          <p:cNvCxnSpPr/>
          <p:nvPr/>
        </p:nvCxnSpPr>
        <p:spPr>
          <a:xfrm flipV="1">
            <a:off x="0" y="609599"/>
            <a:ext cx="12192000" cy="1"/>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20" name="Rectangle 7"/>
          <p:cNvSpPr txBox="1">
            <a:spLocks noChangeArrowheads="1"/>
          </p:cNvSpPr>
          <p:nvPr/>
        </p:nvSpPr>
        <p:spPr>
          <a:xfrm>
            <a:off x="0" y="3587"/>
            <a:ext cx="12192000" cy="609599"/>
          </a:xfrm>
          <a:prstGeom prst="rect">
            <a:avLst/>
          </a:prstGeom>
        </p:spPr>
        <p:txBody>
          <a:bodyPr vert="horz" lIns="90487" tIns="44450" rIns="90487" bIns="4445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latin typeface="Calibri" pitchFamily="34" charset="0"/>
              </a:rPr>
              <a:t>JPSS-2/-3 VIIRS Pre-launch Calibration Performance: NFR and Stray Light</a:t>
            </a:r>
          </a:p>
        </p:txBody>
      </p:sp>
    </p:spTree>
    <p:extLst>
      <p:ext uri="{BB962C8B-B14F-4D97-AF65-F5344CB8AC3E}">
        <p14:creationId xmlns:p14="http://schemas.microsoft.com/office/powerpoint/2010/main" val="2190344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524000" y="33096"/>
            <a:ext cx="914400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defPPr>
              <a:defRPr lang="en-GB"/>
            </a:defPPr>
            <a:lvl1pPr algn="ctr" eaLnBrk="1" hangingPunct="1">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b="1">
                <a:solidFill>
                  <a:srgbClr val="3333CC"/>
                </a:solidFill>
                <a:latin typeface="Arial" panose="020B0604020202020204" pitchFamily="34" charset="0"/>
                <a:ea typeface="DejaVu LGC Sans"/>
                <a:cs typeface="DejaVu LGC Sans"/>
              </a:defRPr>
            </a:lvl1pPr>
            <a:lvl2pPr eaLnBrk="0" hangingPunct="0">
              <a:lnSpc>
                <a:spcPct val="58000"/>
              </a:lnSpc>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DejaVu LGC Sans"/>
                <a:cs typeface="DejaVu LGC Sans"/>
              </a:defRPr>
            </a:lvl2pPr>
            <a:lvl3pPr eaLnBrk="0" hangingPunct="0">
              <a:lnSpc>
                <a:spcPct val="58000"/>
              </a:lnSpc>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DejaVu LGC Sans"/>
                <a:cs typeface="DejaVu LGC Sans"/>
              </a:defRPr>
            </a:lvl3pPr>
            <a:lvl4pPr eaLnBrk="0" hangingPunct="0">
              <a:lnSpc>
                <a:spcPct val="58000"/>
              </a:lnSpc>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4pPr>
            <a:lvl5pPr eaLnBrk="0" hangingPunct="0">
              <a:lnSpc>
                <a:spcPct val="58000"/>
              </a:lnSpc>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5pPr>
            <a:lvl6pPr marL="2514600" indent="-228600" defTabSz="457200" eaLnBrk="0" fontAlgn="base" hangingPunct="0">
              <a:lnSpc>
                <a:spcPct val="58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6pPr>
            <a:lvl7pPr marL="2971800" indent="-228600" defTabSz="457200" eaLnBrk="0" fontAlgn="base" hangingPunct="0">
              <a:lnSpc>
                <a:spcPct val="58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7pPr>
            <a:lvl8pPr marL="3429000" indent="-228600" defTabSz="457200" eaLnBrk="0" fontAlgn="base" hangingPunct="0">
              <a:lnSpc>
                <a:spcPct val="58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8pPr>
            <a:lvl9pPr marL="3886200" indent="-228600" defTabSz="457200" eaLnBrk="0" fontAlgn="base" hangingPunct="0">
              <a:lnSpc>
                <a:spcPct val="58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LGC Sans"/>
                <a:cs typeface="DejaVu LGC Sans"/>
              </a:defRPr>
            </a:lvl9pPr>
          </a:lstStyle>
          <a:p>
            <a:r>
              <a:rPr lang="en-US" dirty="0">
                <a:solidFill>
                  <a:schemeClr val="tx1"/>
                </a:solidFill>
                <a:latin typeface="Calibri" panose="020F0502020204030204" pitchFamily="34" charset="0"/>
              </a:rPr>
              <a:t>Summary</a:t>
            </a:r>
          </a:p>
        </p:txBody>
      </p:sp>
      <p:sp>
        <p:nvSpPr>
          <p:cNvPr id="6" name="Content Placeholder 2"/>
          <p:cNvSpPr txBox="1">
            <a:spLocks/>
          </p:cNvSpPr>
          <p:nvPr/>
        </p:nvSpPr>
        <p:spPr>
          <a:xfrm>
            <a:off x="252248" y="889103"/>
            <a:ext cx="11319642" cy="5417104"/>
          </a:xfrm>
          <a:prstGeom prst="rect">
            <a:avLst/>
          </a:prstGeom>
        </p:spPr>
        <p:txBody>
          <a:bodyPr/>
          <a:lstStyle>
            <a:lvl1pPr marL="342900" indent="-342900" algn="l" rtl="0" eaLnBrk="0" fontAlgn="base" hangingPunct="0">
              <a:spcBef>
                <a:spcPct val="20000"/>
              </a:spcBef>
              <a:spcAft>
                <a:spcPct val="0"/>
              </a:spcAft>
              <a:buSzPct val="10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000">
                <a:solidFill>
                  <a:schemeClr val="tx1"/>
                </a:solidFill>
                <a:latin typeface="+mn-lt"/>
              </a:defRPr>
            </a:lvl2pPr>
            <a:lvl3pPr marL="1143000" indent="-228600" algn="l" rtl="0" eaLnBrk="0" fontAlgn="base" hangingPunct="0">
              <a:spcBef>
                <a:spcPct val="20000"/>
              </a:spcBef>
              <a:spcAft>
                <a:spcPct val="0"/>
              </a:spcAft>
              <a:buSzPct val="100000"/>
              <a:buChar char="•"/>
              <a:defRPr>
                <a:solidFill>
                  <a:schemeClr val="tx1"/>
                </a:solidFill>
                <a:latin typeface="+mn-lt"/>
              </a:defRPr>
            </a:lvl3pPr>
            <a:lvl4pPr marL="1600200" indent="-228600" algn="l" rtl="0" eaLnBrk="0" fontAlgn="base" hangingPunct="0">
              <a:spcBef>
                <a:spcPct val="20000"/>
              </a:spcBef>
              <a:spcAft>
                <a:spcPct val="0"/>
              </a:spcAft>
              <a:buSzPct val="100000"/>
              <a:buChar char="–"/>
              <a:defRPr sz="1600">
                <a:solidFill>
                  <a:schemeClr val="tx1"/>
                </a:solidFill>
                <a:latin typeface="+mn-lt"/>
              </a:defRPr>
            </a:lvl4pPr>
            <a:lvl5pPr marL="2057400" indent="-228600" algn="l" rtl="0" eaLnBrk="0" fontAlgn="base" hangingPunct="0">
              <a:spcBef>
                <a:spcPct val="20000"/>
              </a:spcBef>
              <a:spcAft>
                <a:spcPct val="0"/>
              </a:spcAft>
              <a:buSzPct val="100000"/>
              <a:buChar char="•"/>
              <a:defRPr sz="1400">
                <a:solidFill>
                  <a:schemeClr val="tx1"/>
                </a:solidFill>
                <a:latin typeface="+mn-lt"/>
              </a:defRPr>
            </a:lvl5pPr>
            <a:lvl6pPr marL="2514600" indent="-228600" algn="l" rtl="0" eaLnBrk="0" fontAlgn="base" hangingPunct="0">
              <a:spcBef>
                <a:spcPct val="20000"/>
              </a:spcBef>
              <a:spcAft>
                <a:spcPct val="0"/>
              </a:spcAft>
              <a:buSzPct val="100000"/>
              <a:buChar char="•"/>
              <a:defRPr sz="1400">
                <a:solidFill>
                  <a:schemeClr val="tx1"/>
                </a:solidFill>
                <a:latin typeface="+mn-lt"/>
              </a:defRPr>
            </a:lvl6pPr>
            <a:lvl7pPr marL="2971800" indent="-228600" algn="l" rtl="0" eaLnBrk="0" fontAlgn="base" hangingPunct="0">
              <a:spcBef>
                <a:spcPct val="20000"/>
              </a:spcBef>
              <a:spcAft>
                <a:spcPct val="0"/>
              </a:spcAft>
              <a:buSzPct val="100000"/>
              <a:buChar char="•"/>
              <a:defRPr sz="1400">
                <a:solidFill>
                  <a:schemeClr val="tx1"/>
                </a:solidFill>
                <a:latin typeface="+mn-lt"/>
              </a:defRPr>
            </a:lvl7pPr>
            <a:lvl8pPr marL="3429000" indent="-228600" algn="l" rtl="0" eaLnBrk="0" fontAlgn="base" hangingPunct="0">
              <a:spcBef>
                <a:spcPct val="20000"/>
              </a:spcBef>
              <a:spcAft>
                <a:spcPct val="0"/>
              </a:spcAft>
              <a:buSzPct val="100000"/>
              <a:buChar char="•"/>
              <a:defRPr sz="1400">
                <a:solidFill>
                  <a:schemeClr val="tx1"/>
                </a:solidFill>
                <a:latin typeface="+mn-lt"/>
              </a:defRPr>
            </a:lvl8pPr>
            <a:lvl9pPr marL="3886200" indent="-228600" algn="l" rtl="0" eaLnBrk="0" fontAlgn="base" hangingPunct="0">
              <a:spcBef>
                <a:spcPct val="20000"/>
              </a:spcBef>
              <a:spcAft>
                <a:spcPct val="0"/>
              </a:spcAft>
              <a:buSzPct val="100000"/>
              <a:buChar char="•"/>
              <a:defRPr sz="1400">
                <a:solidFill>
                  <a:schemeClr val="tx1"/>
                </a:solidFill>
                <a:latin typeface="+mn-lt"/>
              </a:defRPr>
            </a:lvl9pPr>
          </a:lstStyle>
          <a:p>
            <a:r>
              <a:rPr lang="en-US" kern="0" dirty="0">
                <a:solidFill>
                  <a:srgbClr val="0000FF"/>
                </a:solidFill>
                <a:latin typeface="Calibri" panose="020F0502020204030204" pitchFamily="34" charset="0"/>
              </a:rPr>
              <a:t>Both S-NPP and N-20 VIIRS continue to perform well; </a:t>
            </a:r>
            <a:r>
              <a:rPr lang="en-US" kern="0" dirty="0">
                <a:latin typeface="Calibri" panose="020F0502020204030204" pitchFamily="34" charset="0"/>
              </a:rPr>
              <a:t>changes in spectral band responses are accurately tracked via on-board calibrators (OBC) as well as lunar observations; data quality continuously maintained through timely updates of calibration look-up tables.</a:t>
            </a:r>
          </a:p>
          <a:p>
            <a:r>
              <a:rPr lang="en-US" kern="0" dirty="0">
                <a:solidFill>
                  <a:srgbClr val="0000FF"/>
                </a:solidFill>
                <a:latin typeface="Calibri" panose="020F0502020204030204" pitchFamily="34" charset="0"/>
              </a:rPr>
              <a:t>J2 and J3 VIIRS pre-launch test program was successfully completed; </a:t>
            </a:r>
            <a:r>
              <a:rPr lang="en-US" b="0" kern="0" dirty="0">
                <a:latin typeface="Calibri" panose="020F0502020204030204" pitchFamily="34" charset="0"/>
              </a:rPr>
              <a:t>high quality data collected and analyzed to support sensor performance assessment; Overall performance exceeds requirements with a few non-compliances; all non-compliances have been reviewed with impacts investigated and mitigation plans prepared and tested for on-orbit processing.</a:t>
            </a:r>
          </a:p>
          <a:p>
            <a:r>
              <a:rPr lang="en-US" kern="0" dirty="0">
                <a:solidFill>
                  <a:srgbClr val="0000FF"/>
                </a:solidFill>
                <a:latin typeface="Calibri" panose="020F0502020204030204" pitchFamily="34" charset="0"/>
              </a:rPr>
              <a:t>Lessons from S-NPP/J1/J2/J3 VIIRS to be applied for J4 VIIRS</a:t>
            </a:r>
            <a:r>
              <a:rPr lang="en-US" dirty="0">
                <a:latin typeface="Calibri" pitchFamily="34" charset="0"/>
              </a:rPr>
              <a:t>; JPSS-4 VIIRS sensor TVAC testing to start in 2023.</a:t>
            </a:r>
            <a:endParaRPr lang="en-US" kern="0" dirty="0">
              <a:solidFill>
                <a:srgbClr val="0000FF"/>
              </a:solidFill>
              <a:latin typeface="Calibri" panose="020F0502020204030204" pitchFamily="34" charset="0"/>
            </a:endParaRPr>
          </a:p>
          <a:p>
            <a:pPr>
              <a:spcBef>
                <a:spcPts val="600"/>
              </a:spcBef>
            </a:pPr>
            <a:r>
              <a:rPr lang="en-US" kern="0" dirty="0">
                <a:solidFill>
                  <a:srgbClr val="0000FF"/>
                </a:solidFill>
                <a:latin typeface="Calibri" panose="020F0502020204030204" pitchFamily="34" charset="0"/>
              </a:rPr>
              <a:t>Ongoing preparation for J2 launch; </a:t>
            </a:r>
            <a:r>
              <a:rPr lang="en-US" kern="0" dirty="0">
                <a:latin typeface="Calibri" panose="020F0502020204030204" pitchFamily="34" charset="0"/>
              </a:rPr>
              <a:t>VIIRS algorithm changes and LUTs development have been made in support its SDR processing.</a:t>
            </a:r>
          </a:p>
          <a:p>
            <a:endParaRPr lang="en-US" b="0" kern="0" dirty="0">
              <a:latin typeface="Calibri" panose="020F0502020204030204" pitchFamily="34" charset="0"/>
            </a:endParaRPr>
          </a:p>
        </p:txBody>
      </p:sp>
      <p:sp>
        <p:nvSpPr>
          <p:cNvPr id="5" name="Text Box 13"/>
          <p:cNvSpPr txBox="1">
            <a:spLocks noChangeArrowheads="1"/>
          </p:cNvSpPr>
          <p:nvPr/>
        </p:nvSpPr>
        <p:spPr bwMode="auto">
          <a:xfrm>
            <a:off x="11775611" y="6487419"/>
            <a:ext cx="364202" cy="307777"/>
          </a:xfrm>
          <a:prstGeom prst="rect">
            <a:avLst/>
          </a:prstGeom>
          <a:noFill/>
          <a:ln w="12700">
            <a:noFill/>
            <a:miter lim="800000"/>
            <a:headEnd/>
            <a:tailEnd/>
          </a:ln>
        </p:spPr>
        <p:txBody>
          <a:bodyPr wrap="none" anchor="ctr">
            <a:spAutoFit/>
          </a:bodyPr>
          <a:lstStyle/>
          <a:p>
            <a:fld id="{4FA03194-44A1-4910-89F2-9EF7E6ED585E}" type="slidenum">
              <a:rPr lang="en-US" sz="1400" i="1">
                <a:solidFill>
                  <a:srgbClr val="0000CC"/>
                </a:solidFill>
                <a:latin typeface="Times" pitchFamily="18" charset="0"/>
              </a:rPr>
              <a:pPr/>
              <a:t>15</a:t>
            </a:fld>
            <a:endParaRPr lang="en-US" sz="1400" i="1" dirty="0">
              <a:solidFill>
                <a:srgbClr val="0000CC"/>
              </a:solidFill>
              <a:latin typeface="Times" pitchFamily="18" charset="0"/>
            </a:endParaRPr>
          </a:p>
        </p:txBody>
      </p:sp>
    </p:spTree>
    <p:extLst>
      <p:ext uri="{BB962C8B-B14F-4D97-AF65-F5344CB8AC3E}">
        <p14:creationId xmlns:p14="http://schemas.microsoft.com/office/powerpoint/2010/main" val="384302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9898BB94-707E-4BA3-B26F-2A7493FF09FD}"/>
              </a:ext>
            </a:extLst>
          </p:cNvPr>
          <p:cNvSpPr>
            <a:spLocks noGrp="1"/>
          </p:cNvSpPr>
          <p:nvPr>
            <p:ph type="sldNum" sz="quarter" idx="12"/>
          </p:nvPr>
        </p:nvSpPr>
        <p:spPr>
          <a:xfrm>
            <a:off x="11792605" y="6537434"/>
            <a:ext cx="367937" cy="276815"/>
          </a:xfrm>
        </p:spPr>
        <p:txBody>
          <a:bodyPr/>
          <a:lstStyle/>
          <a:p>
            <a:pPr algn="ctr"/>
            <a:fld id="{71C674F5-95C5-43CF-A8B1-578A79DB22BE}" type="slidenum">
              <a:rPr lang="en-US" sz="1400" i="1" smtClean="0">
                <a:solidFill>
                  <a:srgbClr val="0000CC"/>
                </a:solidFill>
              </a:rPr>
              <a:pPr algn="ctr"/>
              <a:t>16</a:t>
            </a:fld>
            <a:endParaRPr lang="en-US" sz="1400" i="1" dirty="0">
              <a:solidFill>
                <a:srgbClr val="0000CC"/>
              </a:solidFill>
            </a:endParaRPr>
          </a:p>
        </p:txBody>
      </p:sp>
      <p:cxnSp>
        <p:nvCxnSpPr>
          <p:cNvPr id="6" name="Straight Connector 5"/>
          <p:cNvCxnSpPr/>
          <p:nvPr/>
        </p:nvCxnSpPr>
        <p:spPr>
          <a:xfrm flipV="1">
            <a:off x="0" y="609599"/>
            <a:ext cx="12192000" cy="1"/>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7" name="Rectangle 7"/>
          <p:cNvSpPr txBox="1">
            <a:spLocks noChangeArrowheads="1"/>
          </p:cNvSpPr>
          <p:nvPr/>
        </p:nvSpPr>
        <p:spPr>
          <a:xfrm>
            <a:off x="771525" y="0"/>
            <a:ext cx="10648950" cy="609599"/>
          </a:xfrm>
          <a:prstGeom prst="rect">
            <a:avLst/>
          </a:prstGeom>
        </p:spPr>
        <p:txBody>
          <a:bodyPr vert="horz" lIns="90487" tIns="44450" rIns="90487" bIns="4445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latin typeface="Calibri" pitchFamily="34" charset="0"/>
              </a:rPr>
              <a:t>Preparation for JPSS-2 Launch: November 1, 2022</a:t>
            </a:r>
          </a:p>
        </p:txBody>
      </p:sp>
      <p:pic>
        <p:nvPicPr>
          <p:cNvPr id="3" name="Picture 2"/>
          <p:cNvPicPr>
            <a:picLocks noChangeAspect="1"/>
          </p:cNvPicPr>
          <p:nvPr/>
        </p:nvPicPr>
        <p:blipFill>
          <a:blip r:embed="rId2"/>
          <a:stretch>
            <a:fillRect/>
          </a:stretch>
        </p:blipFill>
        <p:spPr>
          <a:xfrm>
            <a:off x="7480875" y="997003"/>
            <a:ext cx="3939600" cy="5124682"/>
          </a:xfrm>
          <a:prstGeom prst="rect">
            <a:avLst/>
          </a:prstGeom>
        </p:spPr>
      </p:pic>
      <p:sp>
        <p:nvSpPr>
          <p:cNvPr id="4" name="Rectangle 3"/>
          <p:cNvSpPr/>
          <p:nvPr/>
        </p:nvSpPr>
        <p:spPr>
          <a:xfrm>
            <a:off x="7863026" y="6306509"/>
            <a:ext cx="3557449" cy="369332"/>
          </a:xfrm>
          <a:prstGeom prst="rect">
            <a:avLst/>
          </a:prstGeom>
        </p:spPr>
        <p:txBody>
          <a:bodyPr wrap="none">
            <a:spAutoFit/>
          </a:bodyPr>
          <a:lstStyle/>
          <a:p>
            <a:r>
              <a:rPr lang="en-US" dirty="0">
                <a:solidFill>
                  <a:srgbClr val="0000FF"/>
                </a:solidFill>
                <a:latin typeface="Sunflower"/>
              </a:rPr>
              <a:t>JPSS-2 Atlas V Fairing Fit Check</a:t>
            </a:r>
            <a:endParaRPr lang="en-US" dirty="0">
              <a:solidFill>
                <a:srgbClr val="0000FF"/>
              </a:solidFill>
            </a:endParaRPr>
          </a:p>
        </p:txBody>
      </p:sp>
      <p:pic>
        <p:nvPicPr>
          <p:cNvPr id="9" name="Picture 8"/>
          <p:cNvPicPr>
            <a:picLocks noChangeAspect="1"/>
          </p:cNvPicPr>
          <p:nvPr/>
        </p:nvPicPr>
        <p:blipFill>
          <a:blip r:embed="rId3"/>
          <a:stretch>
            <a:fillRect/>
          </a:stretch>
        </p:blipFill>
        <p:spPr>
          <a:xfrm>
            <a:off x="1379220" y="997003"/>
            <a:ext cx="3414319" cy="5124682"/>
          </a:xfrm>
          <a:prstGeom prst="rect">
            <a:avLst/>
          </a:prstGeom>
        </p:spPr>
      </p:pic>
      <p:sp>
        <p:nvSpPr>
          <p:cNvPr id="10" name="Rectangle 9"/>
          <p:cNvSpPr/>
          <p:nvPr/>
        </p:nvSpPr>
        <p:spPr>
          <a:xfrm>
            <a:off x="458621" y="6306509"/>
            <a:ext cx="5083508" cy="369332"/>
          </a:xfrm>
          <a:prstGeom prst="rect">
            <a:avLst/>
          </a:prstGeom>
        </p:spPr>
        <p:txBody>
          <a:bodyPr wrap="none">
            <a:spAutoFit/>
          </a:bodyPr>
          <a:lstStyle/>
          <a:p>
            <a:r>
              <a:rPr lang="en-US" dirty="0">
                <a:solidFill>
                  <a:srgbClr val="0000FF"/>
                </a:solidFill>
                <a:latin typeface="Sunflower"/>
              </a:rPr>
              <a:t>JPSS-2 Spacecraft Uncrating and Lift to Vertical</a:t>
            </a:r>
            <a:endParaRPr lang="en-US" dirty="0">
              <a:solidFill>
                <a:srgbClr val="0000FF"/>
              </a:solidFill>
            </a:endParaRPr>
          </a:p>
        </p:txBody>
      </p:sp>
    </p:spTree>
    <p:extLst>
      <p:ext uri="{BB962C8B-B14F-4D97-AF65-F5344CB8AC3E}">
        <p14:creationId xmlns:p14="http://schemas.microsoft.com/office/powerpoint/2010/main" val="165097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070F-A13B-44CE-9A96-EB67A5EEC8AF}"/>
              </a:ext>
            </a:extLst>
          </p:cNvPr>
          <p:cNvSpPr>
            <a:spLocks noGrp="1"/>
          </p:cNvSpPr>
          <p:nvPr>
            <p:ph type="ctrTitle"/>
          </p:nvPr>
        </p:nvSpPr>
        <p:spPr>
          <a:xfrm>
            <a:off x="0" y="1666875"/>
            <a:ext cx="12192000" cy="4495451"/>
          </a:xfrm>
        </p:spPr>
        <p:txBody>
          <a:bodyPr anchor="ctr">
            <a:noAutofit/>
          </a:bodyPr>
          <a:lstStyle/>
          <a:p>
            <a:pPr>
              <a:lnSpc>
                <a:spcPts val="3000"/>
              </a:lnSpc>
              <a:spcBef>
                <a:spcPts val="0"/>
              </a:spcBef>
              <a:defRPr/>
            </a:pPr>
            <a:r>
              <a:rPr lang="en-US" sz="3600" b="1" dirty="0">
                <a:latin typeface="+mn-lt"/>
              </a:rPr>
              <a:t>VIIRS Instrument Calibration Status </a:t>
            </a:r>
            <a:br>
              <a:rPr lang="en-US" sz="3600" b="1" dirty="0">
                <a:latin typeface="+mn-lt"/>
              </a:rPr>
            </a:br>
            <a:br>
              <a:rPr lang="en-US" sz="3600" b="1" dirty="0">
                <a:latin typeface="+mn-lt"/>
              </a:rPr>
            </a:br>
            <a:br>
              <a:rPr lang="en-US" sz="3600" b="1" dirty="0">
                <a:latin typeface="+mn-lt"/>
              </a:rPr>
            </a:br>
            <a:br>
              <a:rPr lang="en-US" sz="2200" dirty="0">
                <a:latin typeface="+mn-lt"/>
              </a:rPr>
            </a:br>
            <a:r>
              <a:rPr lang="en-US" sz="2000" i="1" dirty="0">
                <a:latin typeface="Calibri" pitchFamily="34" charset="0"/>
              </a:rPr>
              <a:t>Jack Xiong</a:t>
            </a:r>
            <a:r>
              <a:rPr lang="en-US" sz="2000" i="1" baseline="30000" dirty="0">
                <a:latin typeface="Calibri" pitchFamily="34" charset="0"/>
              </a:rPr>
              <a:t>1</a:t>
            </a:r>
            <a:r>
              <a:rPr lang="en-US" sz="2000" i="1" dirty="0">
                <a:latin typeface="Calibri" pitchFamily="34" charset="0"/>
              </a:rPr>
              <a:t>, Amit Angal</a:t>
            </a:r>
            <a:r>
              <a:rPr lang="en-US" sz="2000" i="1" baseline="30000" dirty="0">
                <a:latin typeface="Calibri" pitchFamily="34" charset="0"/>
              </a:rPr>
              <a:t>2</a:t>
            </a:r>
            <a:r>
              <a:rPr lang="en-US" sz="2000" i="1" dirty="0">
                <a:latin typeface="Calibri" pitchFamily="34" charset="0"/>
              </a:rPr>
              <a:t>, Vincent Chiang</a:t>
            </a:r>
            <a:r>
              <a:rPr lang="en-US" sz="2000" i="1" baseline="30000" dirty="0">
                <a:latin typeface="Calibri" pitchFamily="34" charset="0"/>
              </a:rPr>
              <a:t>2</a:t>
            </a:r>
            <a:r>
              <a:rPr lang="en-US" sz="2000" i="1" dirty="0">
                <a:latin typeface="Calibri" pitchFamily="34" charset="0"/>
              </a:rPr>
              <a:t>, Jeff McIntire</a:t>
            </a:r>
            <a:r>
              <a:rPr lang="en-US" sz="2000" i="1" baseline="30000" dirty="0">
                <a:latin typeface="Calibri" pitchFamily="34" charset="0"/>
              </a:rPr>
              <a:t>2</a:t>
            </a:r>
            <a:r>
              <a:rPr lang="en-US" sz="2000" i="1" dirty="0">
                <a:latin typeface="Calibri" pitchFamily="34" charset="0"/>
              </a:rPr>
              <a:t>, Junqiang Sun</a:t>
            </a:r>
            <a:r>
              <a:rPr lang="en-US" sz="2000" i="1" baseline="30000" dirty="0">
                <a:latin typeface="Calibri" pitchFamily="34" charset="0"/>
              </a:rPr>
              <a:t>2</a:t>
            </a:r>
            <a:r>
              <a:rPr lang="en-US" sz="2000" i="1" dirty="0">
                <a:latin typeface="Calibri" pitchFamily="34" charset="0"/>
              </a:rPr>
              <a:t>, and Kurt Thome</a:t>
            </a:r>
            <a:r>
              <a:rPr lang="en-US" sz="2000" i="1" baseline="30000" dirty="0">
                <a:latin typeface="Calibri" pitchFamily="34" charset="0"/>
              </a:rPr>
              <a:t>1</a:t>
            </a:r>
            <a:br>
              <a:rPr lang="en-US" sz="2000" i="1" dirty="0">
                <a:latin typeface="Calibri" pitchFamily="34" charset="0"/>
              </a:rPr>
            </a:br>
            <a:r>
              <a:rPr lang="en-US" sz="1900" i="1" baseline="30000" dirty="0">
                <a:latin typeface="Calibri" pitchFamily="34" charset="0"/>
              </a:rPr>
              <a:t>1</a:t>
            </a:r>
            <a:r>
              <a:rPr lang="en-US" sz="1900" i="1" dirty="0">
                <a:latin typeface="+mn-lt"/>
              </a:rPr>
              <a:t>NASA Goddard Space Flight Center, Greenbelt, MD 20771</a:t>
            </a:r>
            <a:br>
              <a:rPr lang="en-US" sz="1900" i="1" dirty="0">
                <a:latin typeface="+mn-lt"/>
              </a:rPr>
            </a:br>
            <a:r>
              <a:rPr lang="en-US" sz="1900" i="1" baseline="30000" dirty="0">
                <a:latin typeface="Calibri" pitchFamily="34" charset="0"/>
              </a:rPr>
              <a:t>2</a:t>
            </a:r>
            <a:r>
              <a:rPr lang="en-US" sz="1900" i="1" dirty="0">
                <a:latin typeface="Calibri" pitchFamily="34" charset="0"/>
              </a:rPr>
              <a:t>SSAI, 10210 Greenbelt Rd, Lanham, MD 20706</a:t>
            </a:r>
            <a:br>
              <a:rPr lang="en-US" sz="1900" i="1" dirty="0">
                <a:latin typeface="Calibri" pitchFamily="34" charset="0"/>
              </a:rPr>
            </a:br>
            <a:r>
              <a:rPr lang="en-US" sz="1900" i="1" dirty="0">
                <a:latin typeface="Calibri" pitchFamily="34" charset="0"/>
              </a:rPr>
              <a:t>VIIRS Characterization Support Team (VCST)</a:t>
            </a:r>
            <a:endParaRPr lang="en-US" sz="1900" i="1" dirty="0">
              <a:latin typeface="+mn-lt"/>
            </a:endParaRPr>
          </a:p>
        </p:txBody>
      </p:sp>
      <p:sp>
        <p:nvSpPr>
          <p:cNvPr id="16" name="Rectangle 19"/>
          <p:cNvSpPr>
            <a:spLocks noChangeArrowheads="1"/>
          </p:cNvSpPr>
          <p:nvPr/>
        </p:nvSpPr>
        <p:spPr bwMode="auto">
          <a:xfrm>
            <a:off x="1669174" y="6382244"/>
            <a:ext cx="8853652" cy="420982"/>
          </a:xfrm>
          <a:prstGeom prst="rect">
            <a:avLst/>
          </a:prstGeom>
          <a:noFill/>
          <a:ln w="9525">
            <a:noFill/>
            <a:miter lim="800000"/>
            <a:headEnd/>
            <a:tailEnd/>
          </a:ln>
        </p:spPr>
        <p:txBody>
          <a:bodyPr anchor="ctr"/>
          <a:lstStyle/>
          <a:p>
            <a:pPr algn="ctr"/>
            <a:r>
              <a:rPr lang="en-US" sz="1700" b="1" dirty="0">
                <a:solidFill>
                  <a:srgbClr val="0000FF"/>
                </a:solidFill>
                <a:latin typeface="Calibri" pitchFamily="34" charset="0"/>
              </a:rPr>
              <a:t>Report at CEOS WGCV-51, Tokyo, Japan (October 6, 2022)</a:t>
            </a:r>
          </a:p>
        </p:txBody>
      </p:sp>
      <p:pic>
        <p:nvPicPr>
          <p:cNvPr id="14" name="Picture 13"/>
          <p:cNvPicPr>
            <a:picLocks noChangeAspect="1" noChangeArrowheads="1"/>
          </p:cNvPicPr>
          <p:nvPr/>
        </p:nvPicPr>
        <p:blipFill>
          <a:blip r:embed="rId2" cstate="print"/>
          <a:srcRect/>
          <a:stretch>
            <a:fillRect/>
          </a:stretch>
        </p:blipFill>
        <p:spPr bwMode="auto">
          <a:xfrm>
            <a:off x="10207943" y="223834"/>
            <a:ext cx="803209" cy="795773"/>
          </a:xfrm>
          <a:prstGeom prst="rect">
            <a:avLst/>
          </a:prstGeom>
          <a:noFill/>
          <a:ln w="9525">
            <a:noFill/>
            <a:miter lim="800000"/>
            <a:headEnd/>
            <a:tailEnd/>
          </a:ln>
        </p:spPr>
      </p:pic>
      <p:pic>
        <p:nvPicPr>
          <p:cNvPr id="15" name="Picture 14" descr="JPSS Logo5.png"/>
          <p:cNvPicPr/>
          <p:nvPr/>
        </p:nvPicPr>
        <p:blipFill>
          <a:blip r:embed="rId3" cstate="print"/>
          <a:srcRect/>
          <a:stretch>
            <a:fillRect/>
          </a:stretch>
        </p:blipFill>
        <p:spPr bwMode="auto">
          <a:xfrm>
            <a:off x="11143260" y="213700"/>
            <a:ext cx="813460" cy="769410"/>
          </a:xfrm>
          <a:prstGeom prst="rect">
            <a:avLst/>
          </a:prstGeom>
          <a:noFill/>
          <a:ln w="9525">
            <a:noFill/>
            <a:miter lim="800000"/>
            <a:headEnd/>
            <a:tailEnd/>
          </a:ln>
          <a:effectLst>
            <a:outerShdw blurRad="50800" dist="50800" dir="5400000" algn="ctr" rotWithShape="0">
              <a:srgbClr val="000000">
                <a:alpha val="57000"/>
              </a:srgbClr>
            </a:outerShdw>
          </a:effectLst>
        </p:spPr>
      </p:pic>
      <p:pic>
        <p:nvPicPr>
          <p:cNvPr id="25" name="Picture 24" descr="Light vertical"/>
          <p:cNvPicPr>
            <a:picLocks noChangeAspect="1" noChangeArrowheads="1"/>
          </p:cNvPicPr>
          <p:nvPr/>
        </p:nvPicPr>
        <p:blipFill>
          <a:blip r:embed="rId4" cstate="print"/>
          <a:srcRect/>
          <a:stretch>
            <a:fillRect/>
          </a:stretch>
        </p:blipFill>
        <p:spPr bwMode="auto">
          <a:xfrm>
            <a:off x="180050" y="152527"/>
            <a:ext cx="1043165" cy="931928"/>
          </a:xfrm>
          <a:prstGeom prst="rect">
            <a:avLst/>
          </a:prstGeom>
          <a:noFill/>
          <a:ln w="12700">
            <a:noFill/>
            <a:miter lim="800000"/>
            <a:headEnd/>
            <a:tailEnd/>
          </a:ln>
        </p:spPr>
      </p:pic>
      <p:sp>
        <p:nvSpPr>
          <p:cNvPr id="8" name="Text Box 13"/>
          <p:cNvSpPr txBox="1">
            <a:spLocks noChangeArrowheads="1"/>
          </p:cNvSpPr>
          <p:nvPr/>
        </p:nvSpPr>
        <p:spPr bwMode="auto">
          <a:xfrm>
            <a:off x="11804186" y="6487419"/>
            <a:ext cx="274434" cy="307777"/>
          </a:xfrm>
          <a:prstGeom prst="rect">
            <a:avLst/>
          </a:prstGeom>
          <a:noFill/>
          <a:ln w="12700">
            <a:noFill/>
            <a:miter lim="800000"/>
            <a:headEnd/>
            <a:tailEnd/>
          </a:ln>
        </p:spPr>
        <p:txBody>
          <a:bodyPr wrap="none" anchor="ctr">
            <a:spAutoFit/>
          </a:bodyPr>
          <a:lstStyle/>
          <a:p>
            <a:fld id="{4FA03194-44A1-4910-89F2-9EF7E6ED585E}" type="slidenum">
              <a:rPr lang="en-US" sz="1400" i="1">
                <a:solidFill>
                  <a:srgbClr val="0000CC"/>
                </a:solidFill>
                <a:latin typeface="Times" pitchFamily="18" charset="0"/>
              </a:rPr>
              <a:pPr/>
              <a:t>2</a:t>
            </a:fld>
            <a:endParaRPr lang="en-US" sz="1400" i="1" dirty="0">
              <a:solidFill>
                <a:srgbClr val="0000CC"/>
              </a:solidFill>
              <a:latin typeface="Times" pitchFamily="18" charset="0"/>
            </a:endParaRPr>
          </a:p>
        </p:txBody>
      </p:sp>
    </p:spTree>
    <p:extLst>
      <p:ext uri="{BB962C8B-B14F-4D97-AF65-F5344CB8AC3E}">
        <p14:creationId xmlns:p14="http://schemas.microsoft.com/office/powerpoint/2010/main" val="168533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34189" y="285610"/>
            <a:ext cx="6546850" cy="768350"/>
          </a:xfrm>
          <a:prstGeom prst="rect">
            <a:avLst/>
          </a:prstGeom>
          <a:noFill/>
        </p:spPr>
        <p:txBody>
          <a:bodyPr/>
          <a:lstStyle/>
          <a:p>
            <a:pPr algn="ctr">
              <a:defRPr/>
            </a:pPr>
            <a:r>
              <a:rPr lang="en-US" sz="3600" b="1" kern="0" dirty="0">
                <a:latin typeface="Calibri" pitchFamily="34" charset="0"/>
                <a:ea typeface="+mj-ea"/>
                <a:cs typeface="+mj-cs"/>
              </a:rPr>
              <a:t>Contents</a:t>
            </a:r>
          </a:p>
        </p:txBody>
      </p:sp>
      <p:sp>
        <p:nvSpPr>
          <p:cNvPr id="10" name="Rectangle 22"/>
          <p:cNvSpPr>
            <a:spLocks noChangeArrowheads="1"/>
          </p:cNvSpPr>
          <p:nvPr/>
        </p:nvSpPr>
        <p:spPr bwMode="auto">
          <a:xfrm>
            <a:off x="345085" y="1648119"/>
            <a:ext cx="9741889" cy="2554842"/>
          </a:xfrm>
          <a:prstGeom prst="rect">
            <a:avLst/>
          </a:prstGeom>
          <a:noFill/>
          <a:ln w="12700">
            <a:noFill/>
            <a:miter lim="800000"/>
            <a:headEnd/>
            <a:tailEnd/>
          </a:ln>
        </p:spPr>
        <p:txBody>
          <a:bodyPr lIns="90487" tIns="44450" rIns="90487" bIns="44450"/>
          <a:lstStyle/>
          <a:p>
            <a:pPr marL="342900" indent="-342900" algn="l">
              <a:spcBef>
                <a:spcPts val="600"/>
              </a:spcBef>
              <a:buSzPct val="100000"/>
              <a:buFontTx/>
              <a:buChar char="•"/>
            </a:pPr>
            <a:r>
              <a:rPr lang="en-US" sz="2800" b="1" dirty="0">
                <a:latin typeface="Calibri" pitchFamily="34" charset="0"/>
              </a:rPr>
              <a:t>VIIRS Instrument</a:t>
            </a:r>
          </a:p>
          <a:p>
            <a:pPr marL="342900" indent="-342900" algn="l">
              <a:spcBef>
                <a:spcPts val="600"/>
              </a:spcBef>
              <a:buSzPct val="100000"/>
              <a:buFontTx/>
              <a:buChar char="•"/>
            </a:pPr>
            <a:r>
              <a:rPr lang="en-US" sz="2800" b="1" dirty="0">
                <a:latin typeface="Calibri" pitchFamily="34" charset="0"/>
              </a:rPr>
              <a:t>S-NPP and N-20 VIIRS On-orbit Calibration Performance</a:t>
            </a:r>
          </a:p>
          <a:p>
            <a:pPr marL="342900" indent="-342900" algn="l">
              <a:spcBef>
                <a:spcPts val="600"/>
              </a:spcBef>
              <a:buSzPct val="100000"/>
              <a:buFontTx/>
              <a:buChar char="•"/>
            </a:pPr>
            <a:r>
              <a:rPr lang="en-US" sz="2800" b="1" dirty="0">
                <a:latin typeface="Calibri" pitchFamily="34" charset="0"/>
              </a:rPr>
              <a:t>JPSS-2 and JPSS-3 VIIRS Pre-launch Calibration Performance </a:t>
            </a:r>
          </a:p>
          <a:p>
            <a:pPr marL="342900" indent="-342900" algn="l">
              <a:spcBef>
                <a:spcPts val="600"/>
              </a:spcBef>
              <a:buSzPct val="100000"/>
              <a:buFontTx/>
              <a:buChar char="•"/>
            </a:pPr>
            <a:r>
              <a:rPr lang="en-US" sz="2800" b="1" dirty="0">
                <a:latin typeface="Calibri" pitchFamily="34" charset="0"/>
              </a:rPr>
              <a:t>Summary</a:t>
            </a:r>
          </a:p>
        </p:txBody>
      </p:sp>
      <p:grpSp>
        <p:nvGrpSpPr>
          <p:cNvPr id="5" name="Group 4"/>
          <p:cNvGrpSpPr/>
          <p:nvPr/>
        </p:nvGrpSpPr>
        <p:grpSpPr>
          <a:xfrm>
            <a:off x="2926360" y="4382450"/>
            <a:ext cx="6608165" cy="2121699"/>
            <a:chOff x="3543299" y="4181475"/>
            <a:chExt cx="5353051" cy="2487804"/>
          </a:xfrm>
        </p:grpSpPr>
        <p:sp>
          <p:nvSpPr>
            <p:cNvPr id="4" name="Rounded Rectangle 3"/>
            <p:cNvSpPr/>
            <p:nvPr/>
          </p:nvSpPr>
          <p:spPr>
            <a:xfrm>
              <a:off x="3543299" y="4181475"/>
              <a:ext cx="5353051" cy="2487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a:p>
          </p:txBody>
        </p:sp>
        <p:sp>
          <p:nvSpPr>
            <p:cNvPr id="11" name="Rectangle 3"/>
            <p:cNvSpPr txBox="1">
              <a:spLocks noChangeArrowheads="1"/>
            </p:cNvSpPr>
            <p:nvPr/>
          </p:nvSpPr>
          <p:spPr>
            <a:xfrm>
              <a:off x="3896880" y="4304521"/>
              <a:ext cx="4770870" cy="2230811"/>
            </a:xfrm>
            <a:prstGeom prst="rect">
              <a:avLst/>
            </a:prstGeom>
            <a:ln w="19050">
              <a:noFill/>
            </a:ln>
          </p:spPr>
          <p:txBody>
            <a:bodyPr/>
            <a:lstStyle/>
            <a:p>
              <a:pPr marL="342900" indent="-342900" algn="l" eaLnBrk="1" hangingPunct="1">
                <a:spcBef>
                  <a:spcPts val="300"/>
                </a:spcBef>
                <a:spcAft>
                  <a:spcPts val="0"/>
                </a:spcAft>
                <a:buSzPct val="100000"/>
                <a:buFont typeface="Calibri" panose="020F0502020204030204" pitchFamily="34" charset="0"/>
                <a:buChar char="•"/>
                <a:defRPr/>
              </a:pPr>
              <a:r>
                <a:rPr lang="en-US" sz="2200" b="1" kern="0" dirty="0">
                  <a:solidFill>
                    <a:schemeClr val="bg1"/>
                  </a:solidFill>
                  <a:latin typeface="Calibri" pitchFamily="34" charset="0"/>
                </a:rPr>
                <a:t>S-NPP: launched on Oct 28, 2011</a:t>
              </a:r>
            </a:p>
            <a:p>
              <a:pPr marL="342900" indent="-342900" algn="l" eaLnBrk="1" hangingPunct="1">
                <a:spcBef>
                  <a:spcPts val="300"/>
                </a:spcBef>
                <a:spcAft>
                  <a:spcPts val="0"/>
                </a:spcAft>
                <a:buSzPct val="100000"/>
                <a:buFont typeface="Calibri" panose="020F0502020204030204" pitchFamily="34" charset="0"/>
                <a:buChar char="•"/>
                <a:defRPr/>
              </a:pPr>
              <a:r>
                <a:rPr lang="en-US" sz="2200" b="1" kern="0" dirty="0">
                  <a:solidFill>
                    <a:schemeClr val="bg1"/>
                  </a:solidFill>
                  <a:latin typeface="Calibri" pitchFamily="34" charset="0"/>
                </a:rPr>
                <a:t>JPSS-1: launched on Nov 18, 2017 (N-20)</a:t>
              </a:r>
            </a:p>
            <a:p>
              <a:pPr marL="342900" indent="-342900" algn="l" eaLnBrk="1" hangingPunct="1">
                <a:spcBef>
                  <a:spcPts val="300"/>
                </a:spcBef>
                <a:spcAft>
                  <a:spcPts val="0"/>
                </a:spcAft>
                <a:buSzPct val="100000"/>
                <a:buFont typeface="Calibri" panose="020F0502020204030204" pitchFamily="34" charset="0"/>
                <a:buChar char="•"/>
                <a:defRPr/>
              </a:pPr>
              <a:r>
                <a:rPr lang="en-US" sz="2200" b="1" kern="0" dirty="0">
                  <a:solidFill>
                    <a:schemeClr val="bg1"/>
                  </a:solidFill>
                  <a:latin typeface="Calibri" pitchFamily="34" charset="0"/>
                </a:rPr>
                <a:t>JPSS-2: scheduled to launch on Nov 1, 2022</a:t>
              </a:r>
            </a:p>
            <a:p>
              <a:pPr marL="342900" indent="-342900" algn="l" eaLnBrk="1" hangingPunct="1">
                <a:spcBef>
                  <a:spcPts val="300"/>
                </a:spcBef>
                <a:spcAft>
                  <a:spcPts val="0"/>
                </a:spcAft>
                <a:buSzPct val="100000"/>
                <a:buFont typeface="Calibri" panose="020F0502020204030204" pitchFamily="34" charset="0"/>
                <a:buChar char="•"/>
                <a:defRPr/>
              </a:pPr>
              <a:r>
                <a:rPr lang="en-US" sz="2200" b="1" kern="0" dirty="0">
                  <a:solidFill>
                    <a:schemeClr val="bg1"/>
                  </a:solidFill>
                  <a:latin typeface="Calibri" pitchFamily="34" charset="0"/>
                </a:rPr>
                <a:t>JPSS-3: PSR completed on June 22, 2022</a:t>
              </a:r>
            </a:p>
            <a:p>
              <a:pPr marL="342900" indent="-342900" algn="l" eaLnBrk="1" hangingPunct="1">
                <a:spcBef>
                  <a:spcPts val="300"/>
                </a:spcBef>
                <a:spcAft>
                  <a:spcPts val="0"/>
                </a:spcAft>
                <a:buSzPct val="100000"/>
                <a:buFont typeface="Calibri" panose="020F0502020204030204" pitchFamily="34" charset="0"/>
                <a:buChar char="•"/>
                <a:defRPr/>
              </a:pPr>
              <a:r>
                <a:rPr lang="en-US" sz="2200" b="1" kern="0" dirty="0">
                  <a:solidFill>
                    <a:schemeClr val="bg1"/>
                  </a:solidFill>
                  <a:latin typeface="Calibri" pitchFamily="34" charset="0"/>
                </a:rPr>
                <a:t>JPSS-4: TVAC testing planned in 2023</a:t>
              </a:r>
            </a:p>
          </p:txBody>
        </p:sp>
      </p:grpSp>
      <p:sp>
        <p:nvSpPr>
          <p:cNvPr id="15" name="Text Box 13"/>
          <p:cNvSpPr txBox="1">
            <a:spLocks noChangeArrowheads="1"/>
          </p:cNvSpPr>
          <p:nvPr/>
        </p:nvSpPr>
        <p:spPr bwMode="auto">
          <a:xfrm>
            <a:off x="11804186" y="6487419"/>
            <a:ext cx="274434" cy="307777"/>
          </a:xfrm>
          <a:prstGeom prst="rect">
            <a:avLst/>
          </a:prstGeom>
          <a:noFill/>
          <a:ln w="12700">
            <a:noFill/>
            <a:miter lim="800000"/>
            <a:headEnd/>
            <a:tailEnd/>
          </a:ln>
        </p:spPr>
        <p:txBody>
          <a:bodyPr wrap="none" anchor="ctr">
            <a:spAutoFit/>
          </a:bodyPr>
          <a:lstStyle/>
          <a:p>
            <a:fld id="{4FA03194-44A1-4910-89F2-9EF7E6ED585E}" type="slidenum">
              <a:rPr lang="en-US" sz="1400" i="1">
                <a:solidFill>
                  <a:srgbClr val="0000CC"/>
                </a:solidFill>
                <a:latin typeface="Times" pitchFamily="18" charset="0"/>
              </a:rPr>
              <a:pPr/>
              <a:t>3</a:t>
            </a:fld>
            <a:endParaRPr lang="en-US" sz="1400" i="1" dirty="0">
              <a:solidFill>
                <a:srgbClr val="0000CC"/>
              </a:solidFill>
              <a:latin typeface="Times" pitchFamily="18" charset="0"/>
            </a:endParaRPr>
          </a:p>
        </p:txBody>
      </p:sp>
    </p:spTree>
    <p:extLst>
      <p:ext uri="{BB962C8B-B14F-4D97-AF65-F5344CB8AC3E}">
        <p14:creationId xmlns:p14="http://schemas.microsoft.com/office/powerpoint/2010/main" val="415848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12786" y="1767217"/>
            <a:ext cx="5475978" cy="4052295"/>
          </a:xfrm>
          <a:prstGeom prst="rect">
            <a:avLst/>
          </a:prstGeom>
        </p:spPr>
      </p:pic>
      <p:sp>
        <p:nvSpPr>
          <p:cNvPr id="5" name="Text Box 16"/>
          <p:cNvSpPr txBox="1">
            <a:spLocks noChangeArrowheads="1"/>
          </p:cNvSpPr>
          <p:nvPr/>
        </p:nvSpPr>
        <p:spPr bwMode="auto">
          <a:xfrm rot="16200000">
            <a:off x="5889385" y="3611584"/>
            <a:ext cx="4701928" cy="400110"/>
          </a:xfrm>
          <a:prstGeom prst="rect">
            <a:avLst/>
          </a:prstGeom>
          <a:solidFill>
            <a:schemeClr val="bg1"/>
          </a:solidFill>
          <a:ln w="9525">
            <a:noFill/>
            <a:miter lim="800000"/>
            <a:headEnd/>
            <a:tailEnd/>
          </a:ln>
        </p:spPr>
        <p:txBody>
          <a:bodyPr wrap="none">
            <a:spAutoFit/>
          </a:bodyPr>
          <a:ls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LGC Sans" charset="0"/>
                <a:cs typeface="DejaVu LGC Sans" charset="0"/>
              </a:defRPr>
            </a:lvl5pPr>
            <a:lvl6pPr marL="2286000" algn="l" defTabSz="914400" rtl="0" eaLnBrk="1" latinLnBrk="0" hangingPunct="1">
              <a:defRPr kern="1200">
                <a:solidFill>
                  <a:schemeClr val="bg1"/>
                </a:solidFill>
                <a:latin typeface="Arial" charset="0"/>
                <a:ea typeface="DejaVu LGC Sans" charset="0"/>
                <a:cs typeface="DejaVu LGC Sans" charset="0"/>
              </a:defRPr>
            </a:lvl6pPr>
            <a:lvl7pPr marL="2743200" algn="l" defTabSz="914400" rtl="0" eaLnBrk="1" latinLnBrk="0" hangingPunct="1">
              <a:defRPr kern="1200">
                <a:solidFill>
                  <a:schemeClr val="bg1"/>
                </a:solidFill>
                <a:latin typeface="Arial" charset="0"/>
                <a:ea typeface="DejaVu LGC Sans" charset="0"/>
                <a:cs typeface="DejaVu LGC Sans" charset="0"/>
              </a:defRPr>
            </a:lvl7pPr>
            <a:lvl8pPr marL="3200400" algn="l" defTabSz="914400" rtl="0" eaLnBrk="1" latinLnBrk="0" hangingPunct="1">
              <a:defRPr kern="1200">
                <a:solidFill>
                  <a:schemeClr val="bg1"/>
                </a:solidFill>
                <a:latin typeface="Arial" charset="0"/>
                <a:ea typeface="DejaVu LGC Sans" charset="0"/>
                <a:cs typeface="DejaVu LGC Sans" charset="0"/>
              </a:defRPr>
            </a:lvl8pPr>
            <a:lvl9pPr marL="3657600" algn="l" defTabSz="914400" rtl="0" eaLnBrk="1" latinLnBrk="0" hangingPunct="1">
              <a:defRPr kern="1200">
                <a:solidFill>
                  <a:schemeClr val="bg1"/>
                </a:solidFill>
                <a:latin typeface="Arial" charset="0"/>
                <a:ea typeface="DejaVu LGC Sans" charset="0"/>
                <a:cs typeface="DejaVu LGC Sans" charset="0"/>
              </a:defRPr>
            </a:lvl9pPr>
          </a:lstStyle>
          <a:p>
            <a:pPr algn="ctr"/>
            <a:r>
              <a:rPr lang="en-US" dirty="0">
                <a:solidFill>
                  <a:schemeClr val="tx1"/>
                </a:solidFill>
                <a:latin typeface="Calibri" panose="020F0502020204030204" pitchFamily="34" charset="0"/>
              </a:rPr>
              <a:t>22 bands (16 M-band, 5 I-band and 1 DNB)</a:t>
            </a:r>
          </a:p>
        </p:txBody>
      </p:sp>
      <p:pic>
        <p:nvPicPr>
          <p:cNvPr id="9" name="table"/>
          <p:cNvPicPr>
            <a:picLocks noChangeAspect="1"/>
          </p:cNvPicPr>
          <p:nvPr/>
        </p:nvPicPr>
        <p:blipFill rotWithShape="1">
          <a:blip r:embed="rId4"/>
          <a:srcRect r="20082"/>
          <a:stretch/>
        </p:blipFill>
        <p:spPr>
          <a:xfrm>
            <a:off x="6695059" y="871612"/>
            <a:ext cx="4921789" cy="5486158"/>
          </a:xfrm>
          <a:prstGeom prst="rect">
            <a:avLst/>
          </a:prstGeom>
        </p:spPr>
      </p:pic>
      <p:sp>
        <p:nvSpPr>
          <p:cNvPr id="16" name="Rectangle 7"/>
          <p:cNvSpPr txBox="1">
            <a:spLocks noChangeArrowheads="1"/>
          </p:cNvSpPr>
          <p:nvPr/>
        </p:nvSpPr>
        <p:spPr>
          <a:xfrm>
            <a:off x="1802297" y="70955"/>
            <a:ext cx="8572935" cy="565150"/>
          </a:xfrm>
          <a:prstGeom prst="rect">
            <a:avLst/>
          </a:prstGeom>
          <a:noFill/>
        </p:spPr>
        <p:txBody>
          <a:bodyPr lIns="90487" tIns="44450" rIns="90487" bIns="44450"/>
          <a:lstStyle/>
          <a:p>
            <a:pPr algn="ctr" eaLnBrk="1" hangingPunct="1">
              <a:spcBef>
                <a:spcPts val="0"/>
              </a:spcBef>
              <a:spcAft>
                <a:spcPts val="600"/>
              </a:spcAft>
              <a:buSzPct val="100000"/>
              <a:defRPr/>
            </a:pPr>
            <a:r>
              <a:rPr lang="en-US" sz="2800" b="1" dirty="0">
                <a:latin typeface="Calibri" pitchFamily="34" charset="0"/>
              </a:rPr>
              <a:t>Visible Infrared Imaging Radiometer Suite (VIIRS)</a:t>
            </a:r>
            <a:endParaRPr lang="en-US" sz="2800" b="1" kern="0" dirty="0">
              <a:latin typeface="Calibri" pitchFamily="34" charset="0"/>
            </a:endParaRPr>
          </a:p>
        </p:txBody>
      </p:sp>
      <p:sp>
        <p:nvSpPr>
          <p:cNvPr id="14" name="Text Box 13"/>
          <p:cNvSpPr txBox="1">
            <a:spLocks noChangeArrowheads="1"/>
          </p:cNvSpPr>
          <p:nvPr/>
        </p:nvSpPr>
        <p:spPr bwMode="auto">
          <a:xfrm>
            <a:off x="11804186" y="6487419"/>
            <a:ext cx="274434" cy="307777"/>
          </a:xfrm>
          <a:prstGeom prst="rect">
            <a:avLst/>
          </a:prstGeom>
          <a:noFill/>
          <a:ln w="12700">
            <a:noFill/>
            <a:miter lim="800000"/>
            <a:headEnd/>
            <a:tailEnd/>
          </a:ln>
        </p:spPr>
        <p:txBody>
          <a:bodyPr wrap="none" anchor="ctr">
            <a:spAutoFit/>
          </a:bodyPr>
          <a:lstStyle/>
          <a:p>
            <a:fld id="{4FA03194-44A1-4910-89F2-9EF7E6ED585E}" type="slidenum">
              <a:rPr lang="en-US" sz="1400" i="1">
                <a:solidFill>
                  <a:srgbClr val="0000CC"/>
                </a:solidFill>
                <a:latin typeface="Times" pitchFamily="18" charset="0"/>
              </a:rPr>
              <a:pPr/>
              <a:t>4</a:t>
            </a:fld>
            <a:endParaRPr lang="en-US" sz="1400" i="1" dirty="0">
              <a:solidFill>
                <a:srgbClr val="0000CC"/>
              </a:solidFill>
              <a:latin typeface="Times" pitchFamily="18" charset="0"/>
            </a:endParaRPr>
          </a:p>
        </p:txBody>
      </p:sp>
      <p:sp>
        <p:nvSpPr>
          <p:cNvPr id="2" name="Rectangle 1"/>
          <p:cNvSpPr/>
          <p:nvPr/>
        </p:nvSpPr>
        <p:spPr>
          <a:xfrm>
            <a:off x="8643586" y="6357770"/>
            <a:ext cx="1854995" cy="369332"/>
          </a:xfrm>
          <a:prstGeom prst="rect">
            <a:avLst/>
          </a:prstGeom>
          <a:solidFill>
            <a:srgbClr val="FF6600"/>
          </a:solidFill>
        </p:spPr>
        <p:txBody>
          <a:bodyPr wrap="none">
            <a:spAutoFit/>
          </a:bodyPr>
          <a:lstStyle/>
          <a:p>
            <a:pPr algn="l" eaLnBrk="1" hangingPunct="1">
              <a:spcBef>
                <a:spcPts val="0"/>
              </a:spcBef>
              <a:spcAft>
                <a:spcPts val="0"/>
              </a:spcAft>
              <a:buSzPct val="100000"/>
              <a:defRPr/>
            </a:pPr>
            <a:r>
              <a:rPr lang="en-US" b="1" kern="0" dirty="0">
                <a:latin typeface="Calibri" pitchFamily="34" charset="0"/>
              </a:rPr>
              <a:t>7 dual gain bands</a:t>
            </a:r>
          </a:p>
        </p:txBody>
      </p:sp>
      <p:sp>
        <p:nvSpPr>
          <p:cNvPr id="12" name="TextBox 12"/>
          <p:cNvSpPr txBox="1">
            <a:spLocks noChangeArrowheads="1"/>
          </p:cNvSpPr>
          <p:nvPr/>
        </p:nvSpPr>
        <p:spPr bwMode="auto">
          <a:xfrm>
            <a:off x="790797" y="922461"/>
            <a:ext cx="5099738" cy="769441"/>
          </a:xfrm>
          <a:prstGeom prst="rect">
            <a:avLst/>
          </a:prstGeom>
          <a:noFill/>
          <a:ln w="9525">
            <a:noFill/>
            <a:miter lim="800000"/>
            <a:headEnd/>
            <a:tailEnd/>
          </a:ln>
        </p:spPr>
        <p:txBody>
          <a:bodyPr wrap="square">
            <a:spAutoFit/>
          </a:bodyPr>
          <a:lstStyle/>
          <a:p>
            <a:pPr algn="ctr" eaLnBrk="0" hangingPunct="0"/>
            <a:r>
              <a:rPr lang="en-US" sz="2200" b="1" dirty="0">
                <a:latin typeface="Calibri" pitchFamily="34" charset="0"/>
                <a:cs typeface="Arial" pitchFamily="34" charset="0"/>
              </a:rPr>
              <a:t>Extensive pre-launch testing performed for each instrument</a:t>
            </a:r>
          </a:p>
        </p:txBody>
      </p:sp>
      <p:sp>
        <p:nvSpPr>
          <p:cNvPr id="13" name="TextBox 12"/>
          <p:cNvSpPr txBox="1">
            <a:spLocks noChangeArrowheads="1"/>
          </p:cNvSpPr>
          <p:nvPr/>
        </p:nvSpPr>
        <p:spPr bwMode="auto">
          <a:xfrm>
            <a:off x="1663526" y="5896105"/>
            <a:ext cx="5099738" cy="923330"/>
          </a:xfrm>
          <a:prstGeom prst="rect">
            <a:avLst/>
          </a:prstGeom>
          <a:noFill/>
          <a:ln w="9525">
            <a:noFill/>
            <a:miter lim="800000"/>
            <a:headEnd/>
            <a:tailEnd/>
          </a:ln>
        </p:spPr>
        <p:txBody>
          <a:bodyPr wrap="square">
            <a:spAutoFit/>
          </a:bodyPr>
          <a:lstStyle/>
          <a:p>
            <a:pPr eaLnBrk="0" hangingPunct="0"/>
            <a:r>
              <a:rPr lang="en-US" dirty="0">
                <a:solidFill>
                  <a:srgbClr val="0000FF"/>
                </a:solidFill>
                <a:latin typeface="Calibri" pitchFamily="34" charset="0"/>
                <a:cs typeface="Arial" pitchFamily="34" charset="0"/>
              </a:rPr>
              <a:t>14 reflective solar bands (RSB)</a:t>
            </a:r>
          </a:p>
          <a:p>
            <a:pPr eaLnBrk="0" hangingPunct="0"/>
            <a:r>
              <a:rPr lang="en-US" dirty="0">
                <a:solidFill>
                  <a:srgbClr val="0000FF"/>
                </a:solidFill>
                <a:latin typeface="Calibri" pitchFamily="34" charset="0"/>
                <a:cs typeface="Arial" pitchFamily="34" charset="0"/>
              </a:rPr>
              <a:t>7 thermal emissive bands (TEB)</a:t>
            </a:r>
          </a:p>
          <a:p>
            <a:pPr eaLnBrk="0" hangingPunct="0"/>
            <a:r>
              <a:rPr lang="en-US" dirty="0">
                <a:solidFill>
                  <a:srgbClr val="0000FF"/>
                </a:solidFill>
                <a:latin typeface="Calibri" pitchFamily="34" charset="0"/>
                <a:cs typeface="Arial" pitchFamily="34" charset="0"/>
              </a:rPr>
              <a:t>1 day and night band (DNB)</a:t>
            </a:r>
          </a:p>
        </p:txBody>
      </p:sp>
      <p:cxnSp>
        <p:nvCxnSpPr>
          <p:cNvPr id="15" name="Straight Connector 14"/>
          <p:cNvCxnSpPr/>
          <p:nvPr/>
        </p:nvCxnSpPr>
        <p:spPr>
          <a:xfrm flipV="1">
            <a:off x="0" y="609599"/>
            <a:ext cx="12192000" cy="1"/>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21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9898BB94-707E-4BA3-B26F-2A7493FF09FD}"/>
              </a:ext>
            </a:extLst>
          </p:cNvPr>
          <p:cNvSpPr>
            <a:spLocks noGrp="1"/>
          </p:cNvSpPr>
          <p:nvPr>
            <p:ph type="sldNum" sz="quarter" idx="12"/>
          </p:nvPr>
        </p:nvSpPr>
        <p:spPr>
          <a:xfrm>
            <a:off x="11740055" y="6491786"/>
            <a:ext cx="420487" cy="353994"/>
          </a:xfrm>
        </p:spPr>
        <p:txBody>
          <a:bodyPr/>
          <a:lstStyle/>
          <a:p>
            <a:pPr algn="ctr"/>
            <a:fld id="{71C674F5-95C5-43CF-A8B1-578A79DB22BE}" type="slidenum">
              <a:rPr lang="en-US" sz="1400" i="1" smtClean="0">
                <a:solidFill>
                  <a:srgbClr val="0000CC"/>
                </a:solidFill>
              </a:rPr>
              <a:pPr algn="ctr"/>
              <a:t>5</a:t>
            </a:fld>
            <a:endParaRPr lang="en-US" sz="1400" i="1" dirty="0">
              <a:solidFill>
                <a:srgbClr val="0000CC"/>
              </a:solidFill>
            </a:endParaRPr>
          </a:p>
        </p:txBody>
      </p:sp>
      <p:cxnSp>
        <p:nvCxnSpPr>
          <p:cNvPr id="6" name="Straight Connector 5"/>
          <p:cNvCxnSpPr/>
          <p:nvPr/>
        </p:nvCxnSpPr>
        <p:spPr>
          <a:xfrm flipV="1">
            <a:off x="0" y="609599"/>
            <a:ext cx="12192000" cy="1"/>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16" name="object 4"/>
          <p:cNvSpPr txBox="1"/>
          <p:nvPr/>
        </p:nvSpPr>
        <p:spPr>
          <a:xfrm>
            <a:off x="544572" y="894348"/>
            <a:ext cx="11102855" cy="1456809"/>
          </a:xfrm>
          <a:prstGeom prst="rect">
            <a:avLst/>
          </a:prstGeom>
        </p:spPr>
        <p:txBody>
          <a:bodyPr vert="horz" wrap="square" lIns="0" tIns="63500" rIns="0" bIns="0" rtlCol="0">
            <a:spAutoFit/>
          </a:bodyPr>
          <a:lstStyle/>
          <a:p>
            <a:pPr marL="355600" indent="-342900">
              <a:lnSpc>
                <a:spcPct val="100000"/>
              </a:lnSpc>
              <a:spcBef>
                <a:spcPts val="300"/>
              </a:spcBef>
              <a:buFont typeface="Calibri"/>
              <a:buChar char="•"/>
              <a:tabLst>
                <a:tab pos="354965" algn="l"/>
                <a:tab pos="355600" algn="l"/>
              </a:tabLst>
            </a:pPr>
            <a:r>
              <a:rPr lang="en-US" sz="2200" spc="-5" dirty="0">
                <a:cs typeface="Calibri"/>
              </a:rPr>
              <a:t>Large response changes at NIR and SWIR wavelengths - a known issue for S-NPP; very stable responses for N-20 RSB.</a:t>
            </a:r>
          </a:p>
          <a:p>
            <a:pPr marL="355600" indent="-342900">
              <a:lnSpc>
                <a:spcPct val="100000"/>
              </a:lnSpc>
              <a:spcBef>
                <a:spcPts val="300"/>
              </a:spcBef>
              <a:buFont typeface="Calibri"/>
              <a:buChar char="•"/>
              <a:tabLst>
                <a:tab pos="354965" algn="l"/>
                <a:tab pos="355600" algn="l"/>
              </a:tabLst>
            </a:pPr>
            <a:r>
              <a:rPr lang="en-US" sz="2200" spc="-5" dirty="0">
                <a:cs typeface="Calibri"/>
              </a:rPr>
              <a:t>TEB gains (N-20) have remained stable since the </a:t>
            </a:r>
            <a:r>
              <a:rPr lang="en-US" sz="2200" dirty="0">
                <a:cs typeface="Calibri"/>
              </a:rPr>
              <a:t>mid-mission</a:t>
            </a:r>
            <a:r>
              <a:rPr lang="en-US" sz="2200" spc="75" dirty="0">
                <a:cs typeface="Calibri"/>
              </a:rPr>
              <a:t> </a:t>
            </a:r>
            <a:r>
              <a:rPr lang="en-US" sz="2200" spc="-5" dirty="0">
                <a:cs typeface="Calibri"/>
              </a:rPr>
              <a:t>outgassing (MMOG); slow decrease of I5 gain (1/F) in both S-NPP and N-20.</a:t>
            </a:r>
          </a:p>
        </p:txBody>
      </p:sp>
      <p:pic>
        <p:nvPicPr>
          <p:cNvPr id="19" name="Picture 18" descr="Chart, line chart&#10;&#10;Description automatically generated">
            <a:extLst>
              <a:ext uri="{FF2B5EF4-FFF2-40B4-BE49-F238E27FC236}">
                <a16:creationId xmlns:a16="http://schemas.microsoft.com/office/drawing/2014/main" id="{2C953EC0-5A5A-24BA-5E9B-97FCAA1E0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0799" y="4723610"/>
            <a:ext cx="5099883" cy="2124951"/>
          </a:xfrm>
          <a:prstGeom prst="rect">
            <a:avLst/>
          </a:prstGeom>
        </p:spPr>
      </p:pic>
      <p:pic>
        <p:nvPicPr>
          <p:cNvPr id="22" name="Picture 21" descr="Chart, line chart&#10;&#10;Description automatically generated">
            <a:extLst>
              <a:ext uri="{FF2B5EF4-FFF2-40B4-BE49-F238E27FC236}">
                <a16:creationId xmlns:a16="http://schemas.microsoft.com/office/drawing/2014/main" id="{3B3CEC8D-BE6D-385B-F3B9-FAA662AB3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263" y="4733135"/>
            <a:ext cx="5233291" cy="2074018"/>
          </a:xfrm>
          <a:prstGeom prst="rect">
            <a:avLst/>
          </a:prstGeom>
        </p:spPr>
      </p:pic>
      <p:pic>
        <p:nvPicPr>
          <p:cNvPr id="23" name="Picture 22" descr="A screenshot of a computer&#10;&#10;Description automatically generated with low confidence">
            <a:extLst>
              <a:ext uri="{FF2B5EF4-FFF2-40B4-BE49-F238E27FC236}">
                <a16:creationId xmlns:a16="http://schemas.microsoft.com/office/drawing/2014/main" id="{E00F4121-FE2D-6EE6-8A23-A6FDEA3E5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074" y="2823443"/>
            <a:ext cx="5457449" cy="2160270"/>
          </a:xfrm>
          <a:prstGeom prst="rect">
            <a:avLst/>
          </a:prstGeom>
        </p:spPr>
      </p:pic>
      <p:pic>
        <p:nvPicPr>
          <p:cNvPr id="24" name="Picture 23" descr="A picture containing chart&#10;&#10;Description automatically generated">
            <a:extLst>
              <a:ext uri="{FF2B5EF4-FFF2-40B4-BE49-F238E27FC236}">
                <a16:creationId xmlns:a16="http://schemas.microsoft.com/office/drawing/2014/main" id="{B5F6BD2C-2E55-E676-BAE5-DF89232EB1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5703" y="2813918"/>
            <a:ext cx="5364352" cy="2160270"/>
          </a:xfrm>
          <a:prstGeom prst="rect">
            <a:avLst/>
          </a:prstGeom>
        </p:spPr>
      </p:pic>
      <p:sp>
        <p:nvSpPr>
          <p:cNvPr id="26" name="TextBox 25">
            <a:extLst>
              <a:ext uri="{FF2B5EF4-FFF2-40B4-BE49-F238E27FC236}">
                <a16:creationId xmlns:a16="http://schemas.microsoft.com/office/drawing/2014/main" id="{A0E705AB-E73D-46B8-846B-BE5D5C17CE4D}"/>
              </a:ext>
            </a:extLst>
          </p:cNvPr>
          <p:cNvSpPr txBox="1"/>
          <p:nvPr/>
        </p:nvSpPr>
        <p:spPr>
          <a:xfrm>
            <a:off x="222370" y="3703523"/>
            <a:ext cx="115515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0000FF"/>
                </a:solidFill>
                <a:latin typeface="Calibri"/>
                <a:cs typeface="Arial"/>
              </a:rPr>
              <a:t>RSB</a:t>
            </a:r>
            <a:endParaRPr lang="en-US" sz="2000" b="1" dirty="0">
              <a:solidFill>
                <a:srgbClr val="0000FF"/>
              </a:solidFill>
              <a:latin typeface="Calibri"/>
            </a:endParaRPr>
          </a:p>
        </p:txBody>
      </p:sp>
      <p:sp>
        <p:nvSpPr>
          <p:cNvPr id="27" name="TextBox 26">
            <a:extLst>
              <a:ext uri="{FF2B5EF4-FFF2-40B4-BE49-F238E27FC236}">
                <a16:creationId xmlns:a16="http://schemas.microsoft.com/office/drawing/2014/main" id="{A0E705AB-E73D-46B8-846B-BE5D5C17CE4D}"/>
              </a:ext>
            </a:extLst>
          </p:cNvPr>
          <p:cNvSpPr txBox="1"/>
          <p:nvPr/>
        </p:nvSpPr>
        <p:spPr>
          <a:xfrm>
            <a:off x="222370" y="5351556"/>
            <a:ext cx="115515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0000FF"/>
                </a:solidFill>
                <a:latin typeface="Calibri"/>
                <a:cs typeface="Arial"/>
              </a:rPr>
              <a:t>TEB</a:t>
            </a:r>
            <a:endParaRPr lang="en-US" sz="2000" b="1" dirty="0">
              <a:solidFill>
                <a:srgbClr val="0000FF"/>
              </a:solidFill>
              <a:latin typeface="Calibri"/>
            </a:endParaRPr>
          </a:p>
        </p:txBody>
      </p:sp>
      <p:sp>
        <p:nvSpPr>
          <p:cNvPr id="28" name="Rectangle 27"/>
          <p:cNvSpPr/>
          <p:nvPr/>
        </p:nvSpPr>
        <p:spPr>
          <a:xfrm>
            <a:off x="8523147" y="5025291"/>
            <a:ext cx="880038" cy="338554"/>
          </a:xfrm>
          <a:prstGeom prst="rect">
            <a:avLst/>
          </a:prstGeom>
        </p:spPr>
        <p:txBody>
          <a:bodyPr wrap="square">
            <a:spAutoFit/>
          </a:bodyPr>
          <a:lstStyle/>
          <a:p>
            <a:pPr algn="ctr">
              <a:spcBef>
                <a:spcPts val="300"/>
              </a:spcBef>
            </a:pPr>
            <a:r>
              <a:rPr lang="en-US" sz="1600" kern="0" dirty="0">
                <a:solidFill>
                  <a:srgbClr val="0000FF"/>
                </a:solidFill>
                <a:latin typeface="Calibri" pitchFamily="34" charset="0"/>
              </a:rPr>
              <a:t>MMOG</a:t>
            </a:r>
          </a:p>
        </p:txBody>
      </p:sp>
      <p:cxnSp>
        <p:nvCxnSpPr>
          <p:cNvPr id="29" name="Straight Arrow Connector 28"/>
          <p:cNvCxnSpPr/>
          <p:nvPr/>
        </p:nvCxnSpPr>
        <p:spPr>
          <a:xfrm flipH="1">
            <a:off x="8169142" y="5215292"/>
            <a:ext cx="356517" cy="42373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750676" y="5204093"/>
            <a:ext cx="576870" cy="13586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702770" y="5031023"/>
            <a:ext cx="1143168" cy="338554"/>
          </a:xfrm>
          <a:prstGeom prst="rect">
            <a:avLst/>
          </a:prstGeom>
        </p:spPr>
        <p:txBody>
          <a:bodyPr wrap="square">
            <a:spAutoFit/>
          </a:bodyPr>
          <a:lstStyle/>
          <a:p>
            <a:pPr algn="ctr">
              <a:spcBef>
                <a:spcPts val="300"/>
              </a:spcBef>
            </a:pPr>
            <a:r>
              <a:rPr lang="en-US" sz="1600" kern="0" dirty="0">
                <a:solidFill>
                  <a:srgbClr val="0000FF"/>
                </a:solidFill>
                <a:latin typeface="Calibri" pitchFamily="34" charset="0"/>
              </a:rPr>
              <a:t>Safe mode</a:t>
            </a:r>
          </a:p>
        </p:txBody>
      </p:sp>
      <p:sp>
        <p:nvSpPr>
          <p:cNvPr id="17" name="Rectangle 7"/>
          <p:cNvSpPr txBox="1">
            <a:spLocks noChangeArrowheads="1"/>
          </p:cNvSpPr>
          <p:nvPr/>
        </p:nvSpPr>
        <p:spPr>
          <a:xfrm>
            <a:off x="403704" y="3587"/>
            <a:ext cx="11419407" cy="609599"/>
          </a:xfrm>
          <a:prstGeom prst="rect">
            <a:avLst/>
          </a:prstGeom>
        </p:spPr>
        <p:txBody>
          <a:bodyPr vert="horz" lIns="90487" tIns="44450" rIns="90487" bIns="4445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latin typeface="Calibri" pitchFamily="34" charset="0"/>
              </a:rPr>
              <a:t>S-NPP and N-20 VIIRS On-orbit Performance: Radiometric</a:t>
            </a:r>
          </a:p>
        </p:txBody>
      </p:sp>
      <p:sp>
        <p:nvSpPr>
          <p:cNvPr id="18" name="TextBox 17">
            <a:extLst>
              <a:ext uri="{FF2B5EF4-FFF2-40B4-BE49-F238E27FC236}">
                <a16:creationId xmlns:a16="http://schemas.microsoft.com/office/drawing/2014/main" id="{A0E705AB-E73D-46B8-846B-BE5D5C17CE4D}"/>
              </a:ext>
            </a:extLst>
          </p:cNvPr>
          <p:cNvSpPr txBox="1"/>
          <p:nvPr/>
        </p:nvSpPr>
        <p:spPr>
          <a:xfrm>
            <a:off x="3412154" y="2649182"/>
            <a:ext cx="115515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0000FF"/>
                </a:solidFill>
                <a:latin typeface="Calibri"/>
                <a:cs typeface="Arial"/>
              </a:rPr>
              <a:t>S-NPP</a:t>
            </a:r>
            <a:endParaRPr lang="en-US" sz="2000" b="1" dirty="0">
              <a:solidFill>
                <a:srgbClr val="0000FF"/>
              </a:solidFill>
              <a:latin typeface="Calibri"/>
            </a:endParaRPr>
          </a:p>
        </p:txBody>
      </p:sp>
      <p:sp>
        <p:nvSpPr>
          <p:cNvPr id="20" name="TextBox 19">
            <a:extLst>
              <a:ext uri="{FF2B5EF4-FFF2-40B4-BE49-F238E27FC236}">
                <a16:creationId xmlns:a16="http://schemas.microsoft.com/office/drawing/2014/main" id="{A0E705AB-E73D-46B8-846B-BE5D5C17CE4D}"/>
              </a:ext>
            </a:extLst>
          </p:cNvPr>
          <p:cNvSpPr txBox="1"/>
          <p:nvPr/>
        </p:nvSpPr>
        <p:spPr>
          <a:xfrm>
            <a:off x="8870694" y="2649182"/>
            <a:ext cx="115515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0000FF"/>
                </a:solidFill>
                <a:latin typeface="Calibri"/>
                <a:cs typeface="Arial"/>
              </a:rPr>
              <a:t>N-20</a:t>
            </a:r>
            <a:endParaRPr lang="en-US" sz="2000" b="1" dirty="0">
              <a:solidFill>
                <a:srgbClr val="0000FF"/>
              </a:solidFill>
              <a:latin typeface="Calibri"/>
            </a:endParaRPr>
          </a:p>
        </p:txBody>
      </p:sp>
    </p:spTree>
    <p:extLst>
      <p:ext uri="{BB962C8B-B14F-4D97-AF65-F5344CB8AC3E}">
        <p14:creationId xmlns:p14="http://schemas.microsoft.com/office/powerpoint/2010/main" val="4246125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9898BB94-707E-4BA3-B26F-2A7493FF09FD}"/>
              </a:ext>
            </a:extLst>
          </p:cNvPr>
          <p:cNvSpPr>
            <a:spLocks noGrp="1"/>
          </p:cNvSpPr>
          <p:nvPr>
            <p:ph type="sldNum" sz="quarter" idx="12"/>
          </p:nvPr>
        </p:nvSpPr>
        <p:spPr>
          <a:xfrm>
            <a:off x="11740055" y="6491786"/>
            <a:ext cx="420487" cy="353994"/>
          </a:xfrm>
        </p:spPr>
        <p:txBody>
          <a:bodyPr/>
          <a:lstStyle/>
          <a:p>
            <a:pPr algn="ctr"/>
            <a:fld id="{71C674F5-95C5-43CF-A8B1-578A79DB22BE}" type="slidenum">
              <a:rPr lang="en-US" sz="1400" i="1" smtClean="0">
                <a:solidFill>
                  <a:srgbClr val="0000CC"/>
                </a:solidFill>
              </a:rPr>
              <a:pPr algn="ctr"/>
              <a:t>6</a:t>
            </a:fld>
            <a:endParaRPr lang="en-US" sz="1400" i="1" dirty="0">
              <a:solidFill>
                <a:srgbClr val="0000CC"/>
              </a:solidFill>
            </a:endParaRPr>
          </a:p>
        </p:txBody>
      </p:sp>
      <p:cxnSp>
        <p:nvCxnSpPr>
          <p:cNvPr id="6" name="Straight Connector 5"/>
          <p:cNvCxnSpPr/>
          <p:nvPr/>
        </p:nvCxnSpPr>
        <p:spPr>
          <a:xfrm flipV="1">
            <a:off x="0" y="609599"/>
            <a:ext cx="12192000" cy="1"/>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23" name="Rectangle 7"/>
          <p:cNvSpPr txBox="1">
            <a:spLocks noChangeArrowheads="1"/>
          </p:cNvSpPr>
          <p:nvPr/>
        </p:nvSpPr>
        <p:spPr>
          <a:xfrm>
            <a:off x="0" y="3587"/>
            <a:ext cx="12160542" cy="609599"/>
          </a:xfrm>
          <a:prstGeom prst="rect">
            <a:avLst/>
          </a:prstGeom>
        </p:spPr>
        <p:txBody>
          <a:bodyPr vert="horz" lIns="90487" tIns="44450" rIns="90487" bIns="4445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latin typeface="Calibri" pitchFamily="34" charset="0"/>
              </a:rPr>
              <a:t>S-NPP and N-20 VIIRS On-orbit Performance: Radiometric</a:t>
            </a:r>
          </a:p>
        </p:txBody>
      </p:sp>
      <p:grpSp>
        <p:nvGrpSpPr>
          <p:cNvPr id="5" name="Group 4"/>
          <p:cNvGrpSpPr/>
          <p:nvPr/>
        </p:nvGrpSpPr>
        <p:grpSpPr>
          <a:xfrm>
            <a:off x="177316" y="3143250"/>
            <a:ext cx="5854263" cy="3244431"/>
            <a:chOff x="177316" y="1340580"/>
            <a:chExt cx="5854263" cy="4599426"/>
          </a:xfrm>
        </p:grpSpPr>
        <p:pic>
          <p:nvPicPr>
            <p:cNvPr id="18" name="Picture 17">
              <a:extLst>
                <a:ext uri="{FF2B5EF4-FFF2-40B4-BE49-F238E27FC236}">
                  <a16:creationId xmlns:a16="http://schemas.microsoft.com/office/drawing/2014/main" id="{FBFB6EB5-7BFA-F652-59A8-8C901ADB155D}"/>
                </a:ext>
              </a:extLst>
            </p:cNvPr>
            <p:cNvPicPr>
              <a:picLocks noChangeAspect="1"/>
            </p:cNvPicPr>
            <p:nvPr/>
          </p:nvPicPr>
          <p:blipFill>
            <a:blip r:embed="rId2"/>
            <a:stretch>
              <a:fillRect/>
            </a:stretch>
          </p:blipFill>
          <p:spPr>
            <a:xfrm>
              <a:off x="177316" y="1340580"/>
              <a:ext cx="5854263" cy="4599426"/>
            </a:xfrm>
            <a:prstGeom prst="rect">
              <a:avLst/>
            </a:prstGeom>
          </p:spPr>
        </p:pic>
        <p:sp>
          <p:nvSpPr>
            <p:cNvPr id="13" name="TextBox 12">
              <a:extLst>
                <a:ext uri="{FF2B5EF4-FFF2-40B4-BE49-F238E27FC236}">
                  <a16:creationId xmlns:a16="http://schemas.microsoft.com/office/drawing/2014/main" id="{24348DA5-4A42-7347-8A62-1F0E1326F9E1}"/>
                </a:ext>
              </a:extLst>
            </p:cNvPr>
            <p:cNvSpPr txBox="1"/>
            <p:nvPr/>
          </p:nvSpPr>
          <p:spPr>
            <a:xfrm>
              <a:off x="2557229" y="2189950"/>
              <a:ext cx="551113" cy="369332"/>
            </a:xfrm>
            <a:prstGeom prst="rect">
              <a:avLst/>
            </a:prstGeom>
            <a:noFill/>
          </p:spPr>
          <p:txBody>
            <a:bodyPr wrap="none" rtlCol="0">
              <a:spAutoFit/>
            </a:bodyPr>
            <a:lstStyle/>
            <a:p>
              <a:r>
                <a:rPr lang="en-US" b="1" dirty="0">
                  <a:solidFill>
                    <a:srgbClr val="0066FF"/>
                  </a:solidFill>
                  <a:latin typeface="Calibri" panose="020F0502020204030204" pitchFamily="34" charset="0"/>
                </a:rPr>
                <a:t>RSB</a:t>
              </a:r>
            </a:p>
          </p:txBody>
        </p:sp>
        <p:sp>
          <p:nvSpPr>
            <p:cNvPr id="15" name="TextBox 14">
              <a:extLst>
                <a:ext uri="{FF2B5EF4-FFF2-40B4-BE49-F238E27FC236}">
                  <a16:creationId xmlns:a16="http://schemas.microsoft.com/office/drawing/2014/main" id="{49272173-4AB8-2F4D-A11F-A0C495BA7BE7}"/>
                </a:ext>
              </a:extLst>
            </p:cNvPr>
            <p:cNvSpPr txBox="1"/>
            <p:nvPr/>
          </p:nvSpPr>
          <p:spPr>
            <a:xfrm>
              <a:off x="4891733" y="3103554"/>
              <a:ext cx="540533" cy="369332"/>
            </a:xfrm>
            <a:prstGeom prst="rect">
              <a:avLst/>
            </a:prstGeom>
            <a:noFill/>
          </p:spPr>
          <p:txBody>
            <a:bodyPr wrap="none" rtlCol="0">
              <a:spAutoFit/>
            </a:bodyPr>
            <a:lstStyle/>
            <a:p>
              <a:r>
                <a:rPr lang="en-US" b="1" dirty="0">
                  <a:solidFill>
                    <a:srgbClr val="0066FF"/>
                  </a:solidFill>
                  <a:latin typeface="Calibri" panose="020F0502020204030204" pitchFamily="34" charset="0"/>
                </a:rPr>
                <a:t>TEB</a:t>
              </a:r>
            </a:p>
          </p:txBody>
        </p:sp>
        <p:cxnSp>
          <p:nvCxnSpPr>
            <p:cNvPr id="3" name="Straight Connector 2"/>
            <p:cNvCxnSpPr/>
            <p:nvPr/>
          </p:nvCxnSpPr>
          <p:spPr>
            <a:xfrm>
              <a:off x="819807" y="4640249"/>
              <a:ext cx="5065986" cy="5323"/>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6253656" y="3143250"/>
            <a:ext cx="5860117" cy="3299247"/>
            <a:chOff x="6274676" y="1382356"/>
            <a:chExt cx="5860117" cy="4612465"/>
          </a:xfrm>
        </p:grpSpPr>
        <p:pic>
          <p:nvPicPr>
            <p:cNvPr id="17" name="Picture 16">
              <a:extLst>
                <a:ext uri="{FF2B5EF4-FFF2-40B4-BE49-F238E27FC236}">
                  <a16:creationId xmlns:a16="http://schemas.microsoft.com/office/drawing/2014/main" id="{2B17942C-6215-8879-6595-A3D875BEC61E}"/>
                </a:ext>
              </a:extLst>
            </p:cNvPr>
            <p:cNvPicPr>
              <a:picLocks noChangeAspect="1"/>
            </p:cNvPicPr>
            <p:nvPr/>
          </p:nvPicPr>
          <p:blipFill>
            <a:blip r:embed="rId3"/>
            <a:stretch>
              <a:fillRect/>
            </a:stretch>
          </p:blipFill>
          <p:spPr>
            <a:xfrm>
              <a:off x="6274676" y="1382356"/>
              <a:ext cx="5860117" cy="4612465"/>
            </a:xfrm>
            <a:prstGeom prst="rect">
              <a:avLst/>
            </a:prstGeom>
          </p:spPr>
        </p:pic>
        <p:sp>
          <p:nvSpPr>
            <p:cNvPr id="11" name="TextBox 10">
              <a:extLst>
                <a:ext uri="{FF2B5EF4-FFF2-40B4-BE49-F238E27FC236}">
                  <a16:creationId xmlns:a16="http://schemas.microsoft.com/office/drawing/2014/main" id="{24348DA5-4A42-7347-8A62-1F0E1326F9E1}"/>
                </a:ext>
              </a:extLst>
            </p:cNvPr>
            <p:cNvSpPr txBox="1"/>
            <p:nvPr/>
          </p:nvSpPr>
          <p:spPr>
            <a:xfrm>
              <a:off x="8364207" y="2189950"/>
              <a:ext cx="551113" cy="369332"/>
            </a:xfrm>
            <a:prstGeom prst="rect">
              <a:avLst/>
            </a:prstGeom>
            <a:noFill/>
          </p:spPr>
          <p:txBody>
            <a:bodyPr wrap="none" rtlCol="0">
              <a:spAutoFit/>
            </a:bodyPr>
            <a:lstStyle/>
            <a:p>
              <a:r>
                <a:rPr lang="en-US" b="1" dirty="0">
                  <a:solidFill>
                    <a:srgbClr val="0066FF"/>
                  </a:solidFill>
                  <a:latin typeface="Calibri" panose="020F0502020204030204" pitchFamily="34" charset="0"/>
                </a:rPr>
                <a:t>RSB</a:t>
              </a:r>
            </a:p>
          </p:txBody>
        </p:sp>
        <p:sp>
          <p:nvSpPr>
            <p:cNvPr id="12" name="TextBox 11">
              <a:extLst>
                <a:ext uri="{FF2B5EF4-FFF2-40B4-BE49-F238E27FC236}">
                  <a16:creationId xmlns:a16="http://schemas.microsoft.com/office/drawing/2014/main" id="{49272173-4AB8-2F4D-A11F-A0C495BA7BE7}"/>
                </a:ext>
              </a:extLst>
            </p:cNvPr>
            <p:cNvSpPr txBox="1"/>
            <p:nvPr/>
          </p:nvSpPr>
          <p:spPr>
            <a:xfrm>
              <a:off x="10749521" y="3135882"/>
              <a:ext cx="540533" cy="369332"/>
            </a:xfrm>
            <a:prstGeom prst="rect">
              <a:avLst/>
            </a:prstGeom>
            <a:noFill/>
          </p:spPr>
          <p:txBody>
            <a:bodyPr wrap="none" rtlCol="0">
              <a:spAutoFit/>
            </a:bodyPr>
            <a:lstStyle/>
            <a:p>
              <a:r>
                <a:rPr lang="en-US" b="1" dirty="0">
                  <a:solidFill>
                    <a:srgbClr val="0066FF"/>
                  </a:solidFill>
                  <a:latin typeface="Calibri" panose="020F0502020204030204" pitchFamily="34" charset="0"/>
                </a:rPr>
                <a:t>TEB</a:t>
              </a:r>
            </a:p>
          </p:txBody>
        </p:sp>
        <p:cxnSp>
          <p:nvCxnSpPr>
            <p:cNvPr id="19" name="Straight Connector 18"/>
            <p:cNvCxnSpPr/>
            <p:nvPr/>
          </p:nvCxnSpPr>
          <p:spPr>
            <a:xfrm>
              <a:off x="6809677" y="4644774"/>
              <a:ext cx="5065986" cy="5323"/>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0" name="object 4"/>
          <p:cNvSpPr txBox="1"/>
          <p:nvPr/>
        </p:nvSpPr>
        <p:spPr>
          <a:xfrm>
            <a:off x="544572" y="786256"/>
            <a:ext cx="11195483" cy="1833835"/>
          </a:xfrm>
          <a:prstGeom prst="rect">
            <a:avLst/>
          </a:prstGeom>
        </p:spPr>
        <p:txBody>
          <a:bodyPr vert="horz" wrap="square" lIns="0" tIns="63500" rIns="0" bIns="0" rtlCol="0">
            <a:spAutoFit/>
          </a:bodyPr>
          <a:lstStyle/>
          <a:p>
            <a:pPr marL="355600" indent="-342900">
              <a:spcBef>
                <a:spcPts val="300"/>
              </a:spcBef>
              <a:buFont typeface="Calibri"/>
              <a:buChar char="•"/>
              <a:tabLst>
                <a:tab pos="354965" algn="l"/>
                <a:tab pos="355600" algn="l"/>
              </a:tabLst>
            </a:pPr>
            <a:r>
              <a:rPr lang="en-US" sz="2200" kern="0" dirty="0">
                <a:latin typeface="Calibri" pitchFamily="34" charset="0"/>
              </a:rPr>
              <a:t>SD: large degradation at short wavelengths (not shown).</a:t>
            </a:r>
          </a:p>
          <a:p>
            <a:pPr marL="355600" indent="-342900">
              <a:spcBef>
                <a:spcPts val="300"/>
              </a:spcBef>
              <a:buFont typeface="Calibri"/>
              <a:buChar char="•"/>
              <a:tabLst>
                <a:tab pos="354965" algn="l"/>
                <a:tab pos="355600" algn="l"/>
              </a:tabLst>
            </a:pPr>
            <a:r>
              <a:rPr lang="en-US" sz="2200" kern="0" spc="-5" dirty="0">
                <a:latin typeface="Calibri" pitchFamily="34" charset="0"/>
                <a:cs typeface="Calibri"/>
              </a:rPr>
              <a:t>BB: excellent short- and long-term stability (not shown).</a:t>
            </a:r>
          </a:p>
          <a:p>
            <a:pPr marL="355600" indent="-342900">
              <a:spcBef>
                <a:spcPts val="300"/>
              </a:spcBef>
              <a:buFont typeface="Calibri"/>
              <a:buChar char="•"/>
              <a:tabLst>
                <a:tab pos="354965" algn="l"/>
                <a:tab pos="355600" algn="l"/>
              </a:tabLst>
            </a:pPr>
            <a:r>
              <a:rPr lang="en-US" sz="2200" kern="0" spc="-5" dirty="0">
                <a:latin typeface="Calibri" pitchFamily="34" charset="0"/>
                <a:cs typeface="Calibri"/>
              </a:rPr>
              <a:t>SNR and </a:t>
            </a:r>
            <a:r>
              <a:rPr lang="en-US" sz="2200" kern="0" spc="-5" dirty="0" err="1">
                <a:latin typeface="Calibri" pitchFamily="34" charset="0"/>
                <a:cs typeface="Calibri"/>
              </a:rPr>
              <a:t>NEdT</a:t>
            </a:r>
            <a:r>
              <a:rPr lang="en-US" sz="2200" kern="0" spc="-5" dirty="0">
                <a:latin typeface="Calibri" pitchFamily="34" charset="0"/>
                <a:cs typeface="Calibri"/>
              </a:rPr>
              <a:t> continue to exceed design specifications; degradation of S-NPP optical throughput in S-NPP led to decrease of SNR in a few NIR and SWIR bands (sufficient margins remain).</a:t>
            </a:r>
            <a:endParaRPr lang="en-US" sz="2200" spc="-5" dirty="0">
              <a:cs typeface="Calibri"/>
            </a:endParaRPr>
          </a:p>
        </p:txBody>
      </p:sp>
    </p:spTree>
    <p:extLst>
      <p:ext uri="{BB962C8B-B14F-4D97-AF65-F5344CB8AC3E}">
        <p14:creationId xmlns:p14="http://schemas.microsoft.com/office/powerpoint/2010/main" val="1205960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9898BB94-707E-4BA3-B26F-2A7493FF09FD}"/>
              </a:ext>
            </a:extLst>
          </p:cNvPr>
          <p:cNvSpPr>
            <a:spLocks noGrp="1"/>
          </p:cNvSpPr>
          <p:nvPr>
            <p:ph type="sldNum" sz="quarter" idx="12"/>
          </p:nvPr>
        </p:nvSpPr>
        <p:spPr>
          <a:xfrm>
            <a:off x="11740055" y="6491786"/>
            <a:ext cx="420487" cy="353994"/>
          </a:xfrm>
        </p:spPr>
        <p:txBody>
          <a:bodyPr/>
          <a:lstStyle/>
          <a:p>
            <a:pPr algn="ctr"/>
            <a:fld id="{71C674F5-95C5-43CF-A8B1-578A79DB22BE}" type="slidenum">
              <a:rPr lang="en-US" sz="1400" i="1" smtClean="0">
                <a:solidFill>
                  <a:srgbClr val="0000CC"/>
                </a:solidFill>
              </a:rPr>
              <a:pPr algn="ctr"/>
              <a:t>7</a:t>
            </a:fld>
            <a:endParaRPr lang="en-US" sz="1400" i="1" dirty="0">
              <a:solidFill>
                <a:srgbClr val="0000CC"/>
              </a:solidFill>
            </a:endParaRPr>
          </a:p>
        </p:txBody>
      </p:sp>
      <p:cxnSp>
        <p:nvCxnSpPr>
          <p:cNvPr id="6" name="Straight Connector 5"/>
          <p:cNvCxnSpPr/>
          <p:nvPr/>
        </p:nvCxnSpPr>
        <p:spPr>
          <a:xfrm flipV="1">
            <a:off x="0" y="609599"/>
            <a:ext cx="12192000" cy="1"/>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7" name="Rectangle 7"/>
          <p:cNvSpPr txBox="1">
            <a:spLocks noChangeArrowheads="1"/>
          </p:cNvSpPr>
          <p:nvPr/>
        </p:nvSpPr>
        <p:spPr>
          <a:xfrm>
            <a:off x="742950" y="3587"/>
            <a:ext cx="10629899" cy="609599"/>
          </a:xfrm>
          <a:prstGeom prst="rect">
            <a:avLst/>
          </a:prstGeom>
        </p:spPr>
        <p:txBody>
          <a:bodyPr vert="horz" lIns="90487" tIns="44450" rIns="90487" bIns="4445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latin typeface="Calibri" pitchFamily="34" charset="0"/>
              </a:rPr>
              <a:t>S-NPP and N-20 VIIRS On-orbit Performance: Spatial and Spectral</a:t>
            </a:r>
          </a:p>
        </p:txBody>
      </p:sp>
      <p:sp>
        <p:nvSpPr>
          <p:cNvPr id="16" name="object 4"/>
          <p:cNvSpPr txBox="1"/>
          <p:nvPr/>
        </p:nvSpPr>
        <p:spPr>
          <a:xfrm>
            <a:off x="222369" y="785710"/>
            <a:ext cx="11244417" cy="1495281"/>
          </a:xfrm>
          <a:prstGeom prst="rect">
            <a:avLst/>
          </a:prstGeom>
        </p:spPr>
        <p:txBody>
          <a:bodyPr vert="horz" wrap="square" lIns="0" tIns="63500" rIns="0" bIns="0" rtlCol="0">
            <a:spAutoFit/>
          </a:bodyPr>
          <a:lstStyle/>
          <a:p>
            <a:pPr marL="355600" indent="-342900">
              <a:lnSpc>
                <a:spcPct val="100000"/>
              </a:lnSpc>
              <a:spcBef>
                <a:spcPts val="300"/>
              </a:spcBef>
              <a:buFont typeface="Calibri"/>
              <a:buChar char="•"/>
              <a:tabLst>
                <a:tab pos="354965" algn="l"/>
                <a:tab pos="355600" algn="l"/>
              </a:tabLst>
            </a:pPr>
            <a:r>
              <a:rPr sz="2200" spc="-5" dirty="0">
                <a:latin typeface="Calibri"/>
                <a:cs typeface="Calibri"/>
              </a:rPr>
              <a:t>Band-to-band </a:t>
            </a:r>
            <a:r>
              <a:rPr sz="2200" dirty="0">
                <a:latin typeface="Calibri"/>
                <a:cs typeface="Calibri"/>
              </a:rPr>
              <a:t>registration </a:t>
            </a:r>
            <a:r>
              <a:rPr sz="2200" spc="-5" dirty="0">
                <a:latin typeface="Calibri"/>
                <a:cs typeface="Calibri"/>
              </a:rPr>
              <a:t>(BBR)</a:t>
            </a:r>
            <a:r>
              <a:rPr lang="en-US" sz="2200" spc="-5" dirty="0">
                <a:latin typeface="Calibri"/>
                <a:cs typeface="Calibri"/>
              </a:rPr>
              <a:t>: </a:t>
            </a:r>
            <a:r>
              <a:rPr sz="2200" spc="-5" dirty="0">
                <a:latin typeface="Calibri"/>
                <a:cs typeface="Calibri"/>
              </a:rPr>
              <a:t>stable since launch</a:t>
            </a:r>
            <a:r>
              <a:rPr lang="en-US" sz="2200" spc="-5" dirty="0">
                <a:latin typeface="Calibri"/>
                <a:cs typeface="Calibri"/>
              </a:rPr>
              <a:t> (derived using lunar observations).</a:t>
            </a:r>
          </a:p>
          <a:p>
            <a:pPr marL="355600" indent="-342900">
              <a:lnSpc>
                <a:spcPct val="100000"/>
              </a:lnSpc>
              <a:spcBef>
                <a:spcPts val="300"/>
              </a:spcBef>
              <a:buFont typeface="Calibri"/>
              <a:buChar char="•"/>
              <a:tabLst>
                <a:tab pos="354965" algn="l"/>
                <a:tab pos="355600" algn="l"/>
              </a:tabLst>
            </a:pPr>
            <a:r>
              <a:rPr lang="en-US" sz="2200" spc="-5" dirty="0">
                <a:latin typeface="Calibri"/>
                <a:cs typeface="Calibri"/>
              </a:rPr>
              <a:t>S-NPP modulated </a:t>
            </a:r>
            <a:r>
              <a:rPr lang="en-US" sz="2200" spc="-5" dirty="0">
                <a:cs typeface="Calibri"/>
              </a:rPr>
              <a:t>RSR: caused by wavelength dependent optics degradation (</a:t>
            </a:r>
            <a:r>
              <a:rPr lang="en-US" sz="2200" spc="-5" dirty="0">
                <a:latin typeface="Calibri"/>
                <a:cs typeface="Calibri"/>
              </a:rPr>
              <a:t>changes are small in recent years); noticeable impact on DNB RSR.</a:t>
            </a:r>
          </a:p>
          <a:p>
            <a:pPr marL="355600" indent="-342900">
              <a:lnSpc>
                <a:spcPct val="100000"/>
              </a:lnSpc>
              <a:spcBef>
                <a:spcPts val="300"/>
              </a:spcBef>
              <a:buFont typeface="Calibri"/>
              <a:buChar char="•"/>
              <a:tabLst>
                <a:tab pos="354965" algn="l"/>
                <a:tab pos="355600" algn="l"/>
              </a:tabLst>
            </a:pPr>
            <a:r>
              <a:rPr lang="en-US" sz="2200" spc="-5" dirty="0">
                <a:latin typeface="Calibri"/>
                <a:cs typeface="Calibri"/>
              </a:rPr>
              <a:t>DNB stray light correction remains effective for both S-NPP and N-20.</a:t>
            </a:r>
            <a:endParaRPr sz="2200" dirty="0">
              <a:latin typeface="Calibri"/>
              <a:cs typeface="Calibri"/>
            </a:endParaRP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t="-2" b="53743"/>
          <a:stretch/>
        </p:blipFill>
        <p:spPr>
          <a:xfrm>
            <a:off x="512007" y="4685378"/>
            <a:ext cx="4560570" cy="1554480"/>
          </a:xfrm>
          <a:prstGeom prst="rect">
            <a:avLst/>
          </a:prstGeom>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2" b="53743"/>
          <a:stretch/>
        </p:blipFill>
        <p:spPr>
          <a:xfrm>
            <a:off x="512007" y="2773453"/>
            <a:ext cx="4560570" cy="1554480"/>
          </a:xfrm>
          <a:prstGeom prst="rect">
            <a:avLst/>
          </a:prstGeom>
        </p:spPr>
      </p:pic>
      <p:sp>
        <p:nvSpPr>
          <p:cNvPr id="23" name="TextBox 22">
            <a:extLst>
              <a:ext uri="{FF2B5EF4-FFF2-40B4-BE49-F238E27FC236}">
                <a16:creationId xmlns:a16="http://schemas.microsoft.com/office/drawing/2014/main" id="{A0E705AB-E73D-46B8-846B-BE5D5C17CE4D}"/>
              </a:ext>
            </a:extLst>
          </p:cNvPr>
          <p:cNvSpPr txBox="1"/>
          <p:nvPr/>
        </p:nvSpPr>
        <p:spPr>
          <a:xfrm>
            <a:off x="1781366" y="3649282"/>
            <a:ext cx="183490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0000FF"/>
                </a:solidFill>
                <a:latin typeface="Calibri"/>
                <a:cs typeface="Arial"/>
              </a:rPr>
              <a:t>S-NPP VIIRS</a:t>
            </a:r>
          </a:p>
        </p:txBody>
      </p:sp>
      <p:sp>
        <p:nvSpPr>
          <p:cNvPr id="25" name="TextBox 24">
            <a:extLst>
              <a:ext uri="{FF2B5EF4-FFF2-40B4-BE49-F238E27FC236}">
                <a16:creationId xmlns:a16="http://schemas.microsoft.com/office/drawing/2014/main" id="{A0E705AB-E73D-46B8-846B-BE5D5C17CE4D}"/>
              </a:ext>
            </a:extLst>
          </p:cNvPr>
          <p:cNvSpPr txBox="1"/>
          <p:nvPr/>
        </p:nvSpPr>
        <p:spPr>
          <a:xfrm>
            <a:off x="1769025" y="5565653"/>
            <a:ext cx="187990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0000FF"/>
                </a:solidFill>
                <a:latin typeface="Calibri"/>
                <a:cs typeface="Arial"/>
              </a:rPr>
              <a:t>N-20 VIIRS</a:t>
            </a:r>
          </a:p>
        </p:txBody>
      </p:sp>
      <p:sp>
        <p:nvSpPr>
          <p:cNvPr id="33" name="TextBox 32">
            <a:extLst>
              <a:ext uri="{FF2B5EF4-FFF2-40B4-BE49-F238E27FC236}">
                <a16:creationId xmlns:a16="http://schemas.microsoft.com/office/drawing/2014/main" id="{A0E705AB-E73D-46B8-846B-BE5D5C17CE4D}"/>
              </a:ext>
            </a:extLst>
          </p:cNvPr>
          <p:cNvSpPr txBox="1"/>
          <p:nvPr/>
        </p:nvSpPr>
        <p:spPr>
          <a:xfrm>
            <a:off x="7020911" y="2773453"/>
            <a:ext cx="35367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0000FF"/>
                </a:solidFill>
                <a:latin typeface="Calibri"/>
                <a:cs typeface="Arial"/>
              </a:rPr>
              <a:t>Modulated RSR (S-NPP only)</a:t>
            </a:r>
            <a:endParaRPr lang="en-US" sz="2000" b="1" dirty="0">
              <a:solidFill>
                <a:srgbClr val="0000FF"/>
              </a:solidFill>
              <a:latin typeface="Calibri"/>
            </a:endParaRPr>
          </a:p>
        </p:txBody>
      </p:sp>
      <p:pic>
        <p:nvPicPr>
          <p:cNvPr id="34" name="Picture 33"/>
          <p:cNvPicPr>
            <a:picLocks noChangeAspect="1"/>
          </p:cNvPicPr>
          <p:nvPr/>
        </p:nvPicPr>
        <p:blipFill>
          <a:blip r:embed="rId4"/>
          <a:stretch>
            <a:fillRect/>
          </a:stretch>
        </p:blipFill>
        <p:spPr>
          <a:xfrm>
            <a:off x="5175163" y="3550693"/>
            <a:ext cx="6775135" cy="2428933"/>
          </a:xfrm>
          <a:prstGeom prst="rect">
            <a:avLst/>
          </a:prstGeom>
        </p:spPr>
      </p:pic>
    </p:spTree>
    <p:extLst>
      <p:ext uri="{BB962C8B-B14F-4D97-AF65-F5344CB8AC3E}">
        <p14:creationId xmlns:p14="http://schemas.microsoft.com/office/powerpoint/2010/main" val="3759028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609599"/>
            <a:ext cx="12192000" cy="1"/>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7" name="Rectangle 7"/>
          <p:cNvSpPr txBox="1">
            <a:spLocks noChangeArrowheads="1"/>
          </p:cNvSpPr>
          <p:nvPr/>
        </p:nvSpPr>
        <p:spPr>
          <a:xfrm>
            <a:off x="1450427" y="3587"/>
            <a:ext cx="9322675" cy="609599"/>
          </a:xfrm>
          <a:prstGeom prst="rect">
            <a:avLst/>
          </a:prstGeom>
        </p:spPr>
        <p:txBody>
          <a:bodyPr vert="horz" lIns="90487" tIns="44450" rIns="90487" bIns="4445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latin typeface="Calibri" pitchFamily="34" charset="0"/>
              </a:rPr>
              <a:t>Example: S-NPP DNB Stray Light Correction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41" y="698445"/>
            <a:ext cx="11167392" cy="4829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19957" y="5752577"/>
            <a:ext cx="10783613" cy="707886"/>
          </a:xfrm>
          <a:prstGeom prst="rect">
            <a:avLst/>
          </a:prstGeom>
        </p:spPr>
        <p:txBody>
          <a:bodyPr wrap="square">
            <a:spAutoFit/>
          </a:bodyPr>
          <a:lstStyle/>
          <a:p>
            <a:r>
              <a:rPr lang="en-US" sz="2000" dirty="0">
                <a:ea typeface="Times New Roman" panose="02020603050405020304" pitchFamily="18" charset="0"/>
              </a:rPr>
              <a:t>S-NPP DNB nighttime scene collected over the North America on May 30, 2022, between 07:25 and 07:33 GMT before (left) and after (right) straylight correction (</a:t>
            </a:r>
            <a:r>
              <a:rPr lang="en-US" sz="2000" i="1" dirty="0">
                <a:ea typeface="Times New Roman" panose="02020603050405020304" pitchFamily="18" charset="0"/>
              </a:rPr>
              <a:t>Chen et. al, SPIE 2022</a:t>
            </a:r>
            <a:r>
              <a:rPr lang="en-US" sz="2000" dirty="0">
                <a:ea typeface="Times New Roman" panose="02020603050405020304" pitchFamily="18" charset="0"/>
              </a:rPr>
              <a:t>).</a:t>
            </a:r>
            <a:endParaRPr lang="en-US" sz="2000" dirty="0"/>
          </a:p>
        </p:txBody>
      </p:sp>
      <p:sp>
        <p:nvSpPr>
          <p:cNvPr id="8" name="Slide Number Placeholder 13">
            <a:extLst>
              <a:ext uri="{FF2B5EF4-FFF2-40B4-BE49-F238E27FC236}">
                <a16:creationId xmlns:a16="http://schemas.microsoft.com/office/drawing/2014/main" id="{9898BB94-707E-4BA3-B26F-2A7493FF09FD}"/>
              </a:ext>
            </a:extLst>
          </p:cNvPr>
          <p:cNvSpPr>
            <a:spLocks noGrp="1"/>
          </p:cNvSpPr>
          <p:nvPr>
            <p:ph type="sldNum" sz="quarter" idx="12"/>
          </p:nvPr>
        </p:nvSpPr>
        <p:spPr>
          <a:xfrm>
            <a:off x="11740055" y="6491786"/>
            <a:ext cx="420487" cy="353994"/>
          </a:xfrm>
        </p:spPr>
        <p:txBody>
          <a:bodyPr/>
          <a:lstStyle/>
          <a:p>
            <a:pPr algn="ctr"/>
            <a:fld id="{71C674F5-95C5-43CF-A8B1-578A79DB22BE}" type="slidenum">
              <a:rPr lang="en-US" sz="1400" i="1" smtClean="0">
                <a:solidFill>
                  <a:srgbClr val="0000CC"/>
                </a:solidFill>
              </a:rPr>
              <a:pPr algn="ctr"/>
              <a:t>8</a:t>
            </a:fld>
            <a:endParaRPr lang="en-US" sz="1400" i="1" dirty="0">
              <a:solidFill>
                <a:srgbClr val="0000CC"/>
              </a:solidFill>
            </a:endParaRPr>
          </a:p>
        </p:txBody>
      </p:sp>
    </p:spTree>
    <p:extLst>
      <p:ext uri="{BB962C8B-B14F-4D97-AF65-F5344CB8AC3E}">
        <p14:creationId xmlns:p14="http://schemas.microsoft.com/office/powerpoint/2010/main" val="3550577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285979" y="912483"/>
            <a:ext cx="7655945" cy="5693800"/>
          </a:xfrm>
          <a:prstGeom prst="rect">
            <a:avLst/>
          </a:prstGeom>
          <a:ln w="19050">
            <a:solidFill>
              <a:schemeClr val="bg1"/>
            </a:solidFill>
          </a:ln>
        </p:spPr>
        <p:txBody>
          <a:bodyPr/>
          <a:lstStyle/>
          <a:p>
            <a:pPr algn="l" eaLnBrk="1" hangingPunct="1">
              <a:spcBef>
                <a:spcPts val="0"/>
              </a:spcBef>
              <a:spcAft>
                <a:spcPts val="0"/>
              </a:spcAft>
              <a:buSzPct val="100000"/>
              <a:defRPr/>
            </a:pPr>
            <a:r>
              <a:rPr lang="en-US" sz="2200" kern="0" dirty="0">
                <a:solidFill>
                  <a:srgbClr val="0000FF"/>
                </a:solidFill>
                <a:latin typeface="Calibri" pitchFamily="34" charset="0"/>
              </a:rPr>
              <a:t>Test program developed with lessons from S-NPP and JPSS-1</a:t>
            </a:r>
            <a:endParaRPr lang="en-US" sz="2200" b="0" kern="0" dirty="0">
              <a:solidFill>
                <a:srgbClr val="0000FF"/>
              </a:solidFill>
              <a:latin typeface="Calibri" pitchFamily="34" charset="0"/>
            </a:endParaRPr>
          </a:p>
          <a:p>
            <a:pPr marL="342900" indent="-342900" algn="l" eaLnBrk="1" hangingPunct="1">
              <a:spcBef>
                <a:spcPts val="0"/>
              </a:spcBef>
              <a:spcAft>
                <a:spcPts val="0"/>
              </a:spcAft>
              <a:buSzPct val="100000"/>
              <a:buFont typeface="Calibri" panose="020F0502020204030204" pitchFamily="34" charset="0"/>
              <a:buChar char="•"/>
              <a:defRPr/>
            </a:pPr>
            <a:r>
              <a:rPr lang="en-US" sz="2100" b="0" kern="0" dirty="0">
                <a:latin typeface="Calibri" pitchFamily="34" charset="0"/>
              </a:rPr>
              <a:t>Characterize sensor performance</a:t>
            </a:r>
          </a:p>
          <a:p>
            <a:pPr marL="800100" lvl="1" indent="-342900" algn="l" eaLnBrk="1" hangingPunct="1">
              <a:spcBef>
                <a:spcPts val="300"/>
              </a:spcBef>
              <a:spcAft>
                <a:spcPts val="0"/>
              </a:spcAft>
              <a:buSzPct val="100000"/>
              <a:buFont typeface="Calibri" panose="020F0502020204030204" pitchFamily="34" charset="0"/>
              <a:buChar char="−"/>
              <a:defRPr/>
            </a:pPr>
            <a:r>
              <a:rPr lang="en-US" b="0" kern="0" dirty="0">
                <a:latin typeface="Calibri" pitchFamily="34" charset="0"/>
              </a:rPr>
              <a:t>Radiometric (SNR/</a:t>
            </a:r>
            <a:r>
              <a:rPr lang="en-US" b="0" kern="0" dirty="0" err="1">
                <a:latin typeface="Calibri" pitchFamily="34" charset="0"/>
              </a:rPr>
              <a:t>NEdT</a:t>
            </a:r>
            <a:r>
              <a:rPr lang="en-US" b="0" kern="0" dirty="0">
                <a:latin typeface="Calibri" pitchFamily="34" charset="0"/>
              </a:rPr>
              <a:t>, detector gain and dynamic range, …)</a:t>
            </a:r>
          </a:p>
          <a:p>
            <a:pPr marL="800100" lvl="1" indent="-342900" algn="l" eaLnBrk="1" hangingPunct="1">
              <a:spcBef>
                <a:spcPts val="300"/>
              </a:spcBef>
              <a:spcAft>
                <a:spcPts val="0"/>
              </a:spcAft>
              <a:buSzPct val="100000"/>
              <a:buFont typeface="Calibri" panose="020F0502020204030204" pitchFamily="34" charset="0"/>
              <a:buChar char="−"/>
              <a:defRPr/>
            </a:pPr>
            <a:r>
              <a:rPr lang="en-US" b="0" kern="0" dirty="0">
                <a:latin typeface="Calibri" pitchFamily="34" charset="0"/>
              </a:rPr>
              <a:t>Spectral (IB and OOB RSR, …)</a:t>
            </a:r>
          </a:p>
          <a:p>
            <a:pPr marL="800100" lvl="1" indent="-342900" algn="l" eaLnBrk="1" hangingPunct="1">
              <a:spcBef>
                <a:spcPts val="300"/>
              </a:spcBef>
              <a:spcAft>
                <a:spcPts val="0"/>
              </a:spcAft>
              <a:buSzPct val="100000"/>
              <a:buFont typeface="Calibri" panose="020F0502020204030204" pitchFamily="34" charset="0"/>
              <a:buChar char="−"/>
              <a:defRPr/>
            </a:pPr>
            <a:r>
              <a:rPr lang="en-US" b="0" kern="0" dirty="0">
                <a:latin typeface="Calibri" pitchFamily="34" charset="0"/>
              </a:rPr>
              <a:t>Spatial and geometric (BBR, MTF, …)</a:t>
            </a:r>
          </a:p>
          <a:p>
            <a:pPr marL="800100" lvl="1" indent="-342900" algn="l" eaLnBrk="1" hangingPunct="1">
              <a:spcBef>
                <a:spcPts val="300"/>
              </a:spcBef>
              <a:spcAft>
                <a:spcPts val="0"/>
              </a:spcAft>
              <a:buSzPct val="100000"/>
              <a:buFont typeface="Calibri" panose="020F0502020204030204" pitchFamily="34" charset="0"/>
              <a:buChar char="−"/>
              <a:defRPr/>
            </a:pPr>
            <a:r>
              <a:rPr lang="en-US" b="0" kern="0" dirty="0">
                <a:latin typeface="Calibri" pitchFamily="34" charset="0"/>
              </a:rPr>
              <a:t>Thermal, vibration, and EMI</a:t>
            </a:r>
          </a:p>
          <a:p>
            <a:pPr marL="800100" lvl="1" indent="-342900" algn="l" eaLnBrk="1" hangingPunct="1">
              <a:spcBef>
                <a:spcPts val="300"/>
              </a:spcBef>
              <a:spcAft>
                <a:spcPts val="0"/>
              </a:spcAft>
              <a:buSzPct val="100000"/>
              <a:buFont typeface="Calibri" panose="020F0502020204030204" pitchFamily="34" charset="0"/>
              <a:buChar char="−"/>
              <a:defRPr/>
            </a:pPr>
            <a:r>
              <a:rPr lang="en-US" b="0" kern="0" dirty="0">
                <a:latin typeface="Calibri" pitchFamily="34" charset="0"/>
              </a:rPr>
              <a:t>Other key performance parameters include polarization sensitivity, RVS, stray light, …</a:t>
            </a:r>
          </a:p>
          <a:p>
            <a:pPr marL="342900" indent="-342900" algn="l" eaLnBrk="1" hangingPunct="1">
              <a:spcBef>
                <a:spcPts val="300"/>
              </a:spcBef>
              <a:spcAft>
                <a:spcPts val="0"/>
              </a:spcAft>
              <a:buSzPct val="100000"/>
              <a:buFont typeface="Calibri" panose="020F0502020204030204" pitchFamily="34" charset="0"/>
              <a:buChar char="•"/>
              <a:defRPr/>
            </a:pPr>
            <a:r>
              <a:rPr lang="en-US" sz="2100" b="0" kern="0" dirty="0">
                <a:latin typeface="Calibri" pitchFamily="34" charset="0"/>
              </a:rPr>
              <a:t>Ensure that sensor performance meets its design requirements and that data quality is adequate to achieve science objectives</a:t>
            </a:r>
          </a:p>
          <a:p>
            <a:pPr marL="342900" indent="-342900" algn="l" eaLnBrk="1" hangingPunct="1">
              <a:spcBef>
                <a:spcPts val="300"/>
              </a:spcBef>
              <a:spcAft>
                <a:spcPts val="0"/>
              </a:spcAft>
              <a:buSzPct val="100000"/>
              <a:buFont typeface="Calibri" panose="020F0502020204030204" pitchFamily="34" charset="0"/>
              <a:buChar char="•"/>
              <a:defRPr/>
            </a:pPr>
            <a:r>
              <a:rPr lang="en-US" sz="2100" b="0" kern="0" dirty="0">
                <a:latin typeface="Calibri" pitchFamily="34" charset="0"/>
              </a:rPr>
              <a:t>Analyze testing data to help derive sensor key performance parameters for its on-orbit operation and calibration</a:t>
            </a:r>
          </a:p>
          <a:p>
            <a:pPr marL="342900" indent="-342900" algn="l" eaLnBrk="1" hangingPunct="1">
              <a:spcBef>
                <a:spcPts val="300"/>
              </a:spcBef>
              <a:spcAft>
                <a:spcPts val="0"/>
              </a:spcAft>
              <a:buSzPct val="100000"/>
              <a:buFont typeface="Calibri" panose="020F0502020204030204" pitchFamily="34" charset="0"/>
              <a:buChar char="•"/>
              <a:defRPr/>
            </a:pPr>
            <a:r>
              <a:rPr lang="en-US" sz="2100" b="0" kern="0" dirty="0">
                <a:latin typeface="Calibri" pitchFamily="34" charset="0"/>
              </a:rPr>
              <a:t>Develop and support implementation of mitigation strategies to address potential noncompliance issues</a:t>
            </a:r>
          </a:p>
          <a:p>
            <a:pPr marL="342900" indent="-342900" algn="l" eaLnBrk="1" hangingPunct="1">
              <a:spcBef>
                <a:spcPts val="300"/>
              </a:spcBef>
              <a:spcAft>
                <a:spcPts val="0"/>
              </a:spcAft>
              <a:buSzPct val="100000"/>
              <a:buFont typeface="Calibri" panose="020F0502020204030204" pitchFamily="34" charset="0"/>
              <a:buChar char="•"/>
              <a:defRPr/>
            </a:pPr>
            <a:r>
              <a:rPr lang="en-US" sz="2100" b="0" kern="0" dirty="0">
                <a:latin typeface="Calibri" pitchFamily="34" charset="0"/>
              </a:rPr>
              <a:t>Test data independently analyzed and reviewed by the instrument vendor and government calibration teams via DAWG</a:t>
            </a:r>
          </a:p>
        </p:txBody>
      </p:sp>
      <p:sp>
        <p:nvSpPr>
          <p:cNvPr id="5" name="Rectangle 7"/>
          <p:cNvSpPr txBox="1">
            <a:spLocks noChangeArrowheads="1"/>
          </p:cNvSpPr>
          <p:nvPr/>
        </p:nvSpPr>
        <p:spPr>
          <a:xfrm>
            <a:off x="693683" y="24141"/>
            <a:ext cx="10794123" cy="565150"/>
          </a:xfrm>
          <a:prstGeom prst="rect">
            <a:avLst/>
          </a:prstGeom>
          <a:noFill/>
        </p:spPr>
        <p:txBody>
          <a:bodyPr lIns="90487" tIns="44450" rIns="90487" bIns="44450"/>
          <a:lstStyle/>
          <a:p>
            <a:pPr algn="ctr" eaLnBrk="1" hangingPunct="1">
              <a:spcBef>
                <a:spcPts val="0"/>
              </a:spcBef>
              <a:spcAft>
                <a:spcPts val="600"/>
              </a:spcAft>
              <a:buSzPct val="100000"/>
              <a:defRPr/>
            </a:pPr>
            <a:r>
              <a:rPr lang="en-US" sz="2800" b="1" dirty="0">
                <a:latin typeface="Calibri" pitchFamily="34" charset="0"/>
              </a:rPr>
              <a:t>JPSS-2/-3 VIIRS Pre-launch Calibration (Sensor Level Testing)</a:t>
            </a:r>
          </a:p>
        </p:txBody>
      </p:sp>
      <p:sp>
        <p:nvSpPr>
          <p:cNvPr id="9" name="Rectangle 8"/>
          <p:cNvSpPr/>
          <p:nvPr/>
        </p:nvSpPr>
        <p:spPr>
          <a:xfrm>
            <a:off x="8056368" y="1366420"/>
            <a:ext cx="3871929" cy="4785926"/>
          </a:xfrm>
          <a:prstGeom prst="rect">
            <a:avLst/>
          </a:prstGeom>
          <a:solidFill>
            <a:srgbClr val="FFFF99"/>
          </a:solidFill>
          <a:ln w="19050">
            <a:solidFill>
              <a:schemeClr val="accent1"/>
            </a:solidFill>
          </a:ln>
        </p:spPr>
        <p:txBody>
          <a:bodyPr wrap="square">
            <a:spAutoFit/>
          </a:bodyPr>
          <a:lstStyle/>
          <a:p>
            <a:pPr algn="l" eaLnBrk="1" hangingPunct="1">
              <a:spcBef>
                <a:spcPts val="1200"/>
              </a:spcBef>
              <a:spcAft>
                <a:spcPts val="0"/>
              </a:spcAft>
              <a:buSzPct val="100000"/>
              <a:defRPr/>
            </a:pPr>
            <a:r>
              <a:rPr lang="en-US" kern="0" dirty="0">
                <a:latin typeface="Calibri" pitchFamily="34" charset="0"/>
              </a:rPr>
              <a:t>J2 VIIRS Testing:</a:t>
            </a:r>
          </a:p>
          <a:p>
            <a:pPr marL="342900" indent="-342900" algn="l" eaLnBrk="1" hangingPunct="1">
              <a:spcBef>
                <a:spcPts val="0"/>
              </a:spcBef>
              <a:spcAft>
                <a:spcPts val="0"/>
              </a:spcAft>
              <a:buSzPct val="100000"/>
              <a:buFont typeface="Calibri" panose="020F0502020204030204" pitchFamily="34" charset="0"/>
              <a:buChar char="•"/>
              <a:defRPr/>
            </a:pPr>
            <a:r>
              <a:rPr lang="en-US" b="0" kern="0" dirty="0">
                <a:latin typeface="Calibri" pitchFamily="34" charset="0"/>
              </a:rPr>
              <a:t>Sensor level</a:t>
            </a:r>
          </a:p>
          <a:p>
            <a:pPr marL="800100" lvl="1" indent="-460375" algn="l" eaLnBrk="1" hangingPunct="1">
              <a:spcBef>
                <a:spcPts val="0"/>
              </a:spcBef>
              <a:spcAft>
                <a:spcPts val="0"/>
              </a:spcAft>
              <a:buSzPct val="100000"/>
              <a:buFont typeface="Wingdings" panose="05000000000000000000" pitchFamily="2" charset="2"/>
              <a:buChar char="ü"/>
              <a:defRPr/>
            </a:pPr>
            <a:r>
              <a:rPr lang="en-US" b="0" kern="0" dirty="0">
                <a:latin typeface="Calibri" pitchFamily="34" charset="0"/>
              </a:rPr>
              <a:t>Ambient: Apr - Aug 2016</a:t>
            </a:r>
          </a:p>
          <a:p>
            <a:pPr marL="800100" lvl="1" indent="-460375" algn="l" eaLnBrk="1" hangingPunct="1">
              <a:spcBef>
                <a:spcPts val="0"/>
              </a:spcBef>
              <a:spcAft>
                <a:spcPts val="0"/>
              </a:spcAft>
              <a:buSzPct val="100000"/>
              <a:buFont typeface="Wingdings" panose="05000000000000000000" pitchFamily="2" charset="2"/>
              <a:buChar char="ü"/>
              <a:defRPr/>
            </a:pPr>
            <a:r>
              <a:rPr lang="en-US" b="0" kern="0" dirty="0">
                <a:latin typeface="Calibri" pitchFamily="34" charset="0"/>
              </a:rPr>
              <a:t>Pre-TVAC: Mar - May 2017</a:t>
            </a:r>
          </a:p>
          <a:p>
            <a:pPr marL="800100" lvl="1" indent="-460375" algn="l" eaLnBrk="1" hangingPunct="1">
              <a:spcBef>
                <a:spcPts val="0"/>
              </a:spcBef>
              <a:spcAft>
                <a:spcPts val="0"/>
              </a:spcAft>
              <a:buSzPct val="100000"/>
              <a:buFont typeface="Wingdings" panose="05000000000000000000" pitchFamily="2" charset="2"/>
              <a:buChar char="ü"/>
              <a:defRPr/>
            </a:pPr>
            <a:r>
              <a:rPr lang="en-US" b="0" kern="0" dirty="0">
                <a:latin typeface="Calibri" pitchFamily="34" charset="0"/>
              </a:rPr>
              <a:t>TVAC: June - Dec 2017</a:t>
            </a:r>
          </a:p>
          <a:p>
            <a:pPr marL="342900" indent="-342900" algn="l" eaLnBrk="1" hangingPunct="1">
              <a:spcBef>
                <a:spcPts val="0"/>
              </a:spcBef>
              <a:spcAft>
                <a:spcPts val="0"/>
              </a:spcAft>
              <a:buSzPct val="100000"/>
              <a:buFont typeface="Calibri" panose="020F0502020204030204" pitchFamily="34" charset="0"/>
              <a:buChar char="•"/>
              <a:defRPr/>
            </a:pPr>
            <a:r>
              <a:rPr lang="en-US" b="0" kern="0" dirty="0">
                <a:latin typeface="Calibri" pitchFamily="34" charset="0"/>
              </a:rPr>
              <a:t>Observatory level: 2021 - 2022</a:t>
            </a:r>
          </a:p>
          <a:p>
            <a:pPr marL="342900" indent="-342900" algn="l" eaLnBrk="1" hangingPunct="1">
              <a:spcBef>
                <a:spcPts val="0"/>
              </a:spcBef>
              <a:spcAft>
                <a:spcPts val="0"/>
              </a:spcAft>
              <a:buSzPct val="100000"/>
              <a:buFont typeface="Calibri" panose="020F0502020204030204" pitchFamily="34" charset="0"/>
              <a:buChar char="•"/>
              <a:defRPr/>
            </a:pPr>
            <a:r>
              <a:rPr lang="en-US" b="0" kern="0" dirty="0">
                <a:latin typeface="Calibri" pitchFamily="34" charset="0"/>
              </a:rPr>
              <a:t>Launch: Nov 1, 2022</a:t>
            </a:r>
          </a:p>
          <a:p>
            <a:pPr algn="l" eaLnBrk="1" hangingPunct="1">
              <a:spcBef>
                <a:spcPts val="600"/>
              </a:spcBef>
              <a:spcAft>
                <a:spcPts val="0"/>
              </a:spcAft>
              <a:buSzPct val="100000"/>
              <a:defRPr/>
            </a:pPr>
            <a:r>
              <a:rPr lang="en-US" kern="0" dirty="0">
                <a:latin typeface="Calibri" pitchFamily="34" charset="0"/>
              </a:rPr>
              <a:t>J3 VIIRS Testing:</a:t>
            </a:r>
          </a:p>
          <a:p>
            <a:pPr marL="342900" indent="-342900" algn="l" eaLnBrk="1" hangingPunct="1">
              <a:spcBef>
                <a:spcPts val="0"/>
              </a:spcBef>
              <a:spcAft>
                <a:spcPts val="0"/>
              </a:spcAft>
              <a:buSzPct val="100000"/>
              <a:buFont typeface="Calibri" panose="020F0502020204030204" pitchFamily="34" charset="0"/>
              <a:buChar char="•"/>
              <a:defRPr/>
            </a:pPr>
            <a:r>
              <a:rPr lang="en-US" b="0" kern="0" dirty="0">
                <a:latin typeface="Calibri" pitchFamily="34" charset="0"/>
              </a:rPr>
              <a:t>Sensor level</a:t>
            </a:r>
          </a:p>
          <a:p>
            <a:pPr marL="800100" lvl="1" indent="-342900" algn="l" eaLnBrk="1" hangingPunct="1">
              <a:spcBef>
                <a:spcPts val="0"/>
              </a:spcBef>
              <a:spcAft>
                <a:spcPts val="0"/>
              </a:spcAft>
              <a:buSzPct val="100000"/>
              <a:buFont typeface="Wingdings" panose="05000000000000000000" pitchFamily="2" charset="2"/>
              <a:buChar char="ü"/>
              <a:defRPr/>
            </a:pPr>
            <a:r>
              <a:rPr lang="en-US" b="0" kern="0" dirty="0">
                <a:latin typeface="Calibri" pitchFamily="34" charset="0"/>
              </a:rPr>
              <a:t>Ambient: Oct 2019 - Jan 2020</a:t>
            </a:r>
          </a:p>
          <a:p>
            <a:pPr marL="800100" lvl="1" indent="-342900" algn="l" eaLnBrk="1" hangingPunct="1">
              <a:spcBef>
                <a:spcPts val="0"/>
              </a:spcBef>
              <a:spcAft>
                <a:spcPts val="0"/>
              </a:spcAft>
              <a:buSzPct val="100000"/>
              <a:buFont typeface="Wingdings" panose="05000000000000000000" pitchFamily="2" charset="2"/>
              <a:buChar char="ü"/>
              <a:defRPr/>
            </a:pPr>
            <a:r>
              <a:rPr lang="en-US" b="0" kern="0" dirty="0">
                <a:latin typeface="Calibri" pitchFamily="34" charset="0"/>
              </a:rPr>
              <a:t>Pre-TVAC: June - Aug 2020</a:t>
            </a:r>
          </a:p>
          <a:p>
            <a:pPr marL="800100" lvl="1" indent="-342900" algn="l" eaLnBrk="1" hangingPunct="1">
              <a:spcBef>
                <a:spcPts val="0"/>
              </a:spcBef>
              <a:spcAft>
                <a:spcPts val="0"/>
              </a:spcAft>
              <a:buSzPct val="100000"/>
              <a:buFont typeface="Wingdings" panose="05000000000000000000" pitchFamily="2" charset="2"/>
              <a:buChar char="ü"/>
              <a:defRPr/>
            </a:pPr>
            <a:r>
              <a:rPr lang="en-US" b="0" kern="0" dirty="0">
                <a:latin typeface="Calibri" pitchFamily="34" charset="0"/>
              </a:rPr>
              <a:t>TVAC: Sep 2020 - May 2021</a:t>
            </a:r>
          </a:p>
          <a:p>
            <a:pPr marL="342900" indent="-342900" algn="l" eaLnBrk="1" hangingPunct="1">
              <a:spcBef>
                <a:spcPts val="0"/>
              </a:spcBef>
              <a:spcAft>
                <a:spcPts val="0"/>
              </a:spcAft>
              <a:buSzPct val="100000"/>
              <a:buFont typeface="Calibri" panose="020F0502020204030204" pitchFamily="34" charset="0"/>
              <a:buChar char="•"/>
              <a:defRPr/>
            </a:pPr>
            <a:r>
              <a:rPr lang="en-US" b="0" kern="0" dirty="0">
                <a:latin typeface="Calibri" pitchFamily="34" charset="0"/>
              </a:rPr>
              <a:t>Observatory level: TBC</a:t>
            </a:r>
          </a:p>
          <a:p>
            <a:pPr marL="342900" indent="-342900" algn="l" eaLnBrk="1" hangingPunct="1">
              <a:spcBef>
                <a:spcPts val="0"/>
              </a:spcBef>
              <a:spcAft>
                <a:spcPts val="0"/>
              </a:spcAft>
              <a:buSzPct val="100000"/>
              <a:buFont typeface="Calibri" panose="020F0502020204030204" pitchFamily="34" charset="0"/>
              <a:buChar char="•"/>
              <a:defRPr/>
            </a:pPr>
            <a:r>
              <a:rPr lang="en-US" b="0" kern="0" dirty="0">
                <a:latin typeface="Calibri" pitchFamily="34" charset="0"/>
              </a:rPr>
              <a:t>Launch: 2027</a:t>
            </a:r>
          </a:p>
        </p:txBody>
      </p:sp>
      <p:cxnSp>
        <p:nvCxnSpPr>
          <p:cNvPr id="8" name="Straight Connector 7"/>
          <p:cNvCxnSpPr/>
          <p:nvPr/>
        </p:nvCxnSpPr>
        <p:spPr>
          <a:xfrm flipV="1">
            <a:off x="0" y="609599"/>
            <a:ext cx="12192000" cy="1"/>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10" name="Text Box 13"/>
          <p:cNvSpPr txBox="1">
            <a:spLocks noChangeArrowheads="1"/>
          </p:cNvSpPr>
          <p:nvPr/>
        </p:nvSpPr>
        <p:spPr bwMode="auto">
          <a:xfrm>
            <a:off x="11775611" y="6487419"/>
            <a:ext cx="274434" cy="307777"/>
          </a:xfrm>
          <a:prstGeom prst="rect">
            <a:avLst/>
          </a:prstGeom>
          <a:noFill/>
          <a:ln w="12700">
            <a:noFill/>
            <a:miter lim="800000"/>
            <a:headEnd/>
            <a:tailEnd/>
          </a:ln>
        </p:spPr>
        <p:txBody>
          <a:bodyPr wrap="none" anchor="ctr">
            <a:spAutoFit/>
          </a:bodyPr>
          <a:lstStyle/>
          <a:p>
            <a:fld id="{4FA03194-44A1-4910-89F2-9EF7E6ED585E}" type="slidenum">
              <a:rPr lang="en-US" sz="1400" i="1">
                <a:solidFill>
                  <a:srgbClr val="0000CC"/>
                </a:solidFill>
                <a:latin typeface="Times" pitchFamily="18" charset="0"/>
              </a:rPr>
              <a:pPr/>
              <a:t>9</a:t>
            </a:fld>
            <a:endParaRPr lang="en-US" sz="1400" i="1" dirty="0">
              <a:solidFill>
                <a:srgbClr val="0000CC"/>
              </a:solidFill>
              <a:latin typeface="Times" pitchFamily="18" charset="0"/>
            </a:endParaRPr>
          </a:p>
        </p:txBody>
      </p:sp>
    </p:spTree>
    <p:extLst>
      <p:ext uri="{BB962C8B-B14F-4D97-AF65-F5344CB8AC3E}">
        <p14:creationId xmlns:p14="http://schemas.microsoft.com/office/powerpoint/2010/main" val="2596499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9565</TotalTime>
  <Words>1348</Words>
  <Application>Microsoft Office PowerPoint</Application>
  <PresentationFormat>Widescreen</PresentationFormat>
  <Paragraphs>151</Paragraphs>
  <Slides>16</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Cambria Math</vt:lpstr>
      <vt:lpstr>Sunflower</vt:lpstr>
      <vt:lpstr>Times</vt:lpstr>
      <vt:lpstr>Times New Roman</vt:lpstr>
      <vt:lpstr>Wingdings</vt:lpstr>
      <vt:lpstr>Office Theme</vt:lpstr>
      <vt:lpstr>PowerPoint Presentation</vt:lpstr>
      <vt:lpstr>VIIRS Instrument Calibration Status     Jack Xiong1, Amit Angal2, Vincent Chiang2, Jeff McIntire2, Junqiang Sun2, and Kurt Thome1 1NASA Goddard Space Flight Center, Greenbelt, MD 20771 2SSAI, 10210 Greenbelt Rd, Lanham, MD 20706 VIIRS Characterization Support Team (VCST)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NOAA VIIRS SDR Support HBG/SSAI Task 5</dc:title>
  <dc:creator>Xiong, Xiaoxiong (GSFC-6180)</dc:creator>
  <cp:lastModifiedBy>Xiong, Xiaoxiong (GSFC-6180)</cp:lastModifiedBy>
  <cp:revision>807</cp:revision>
  <dcterms:created xsi:type="dcterms:W3CDTF">2020-03-31T17:21:48Z</dcterms:created>
  <dcterms:modified xsi:type="dcterms:W3CDTF">2022-10-05T21:37:25Z</dcterms:modified>
</cp:coreProperties>
</file>