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5"/>
  </p:notesMasterIdLst>
  <p:sldIdLst>
    <p:sldId id="3034" r:id="rId2"/>
    <p:sldId id="3033" r:id="rId3"/>
    <p:sldId id="295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jbjNkJcbtBNy5aCq7AViUG9Hah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ED5B8F-8405-4F51-9066-369EEBF489D2}">
  <a:tblStyle styleId="{7DED5B8F-8405-4F51-9066-369EEBF489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E232370-1395-4992-8E7F-EE0F9C0B00D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55" Type="http://schemas.openxmlformats.org/officeDocument/2006/relationships/viewProps" Target="viewProps.xml"/><Relationship Id="rId2" Type="http://schemas.openxmlformats.org/officeDocument/2006/relationships/slide" Target="slides/slide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53" Type="http://customschemas.google.com/relationships/presentationmetadata" Target="metadata"/><Relationship Id="rId5" Type="http://schemas.openxmlformats.org/officeDocument/2006/relationships/notesMaster" Target="notesMasters/notesMaster1.xml"/><Relationship Id="rId57" Type="http://schemas.openxmlformats.org/officeDocument/2006/relationships/tableStyles" Target="tableStyles.xml"/><Relationship Id="rId4" Type="http://schemas.openxmlformats.org/officeDocument/2006/relationships/slide" Target="slides/slide3.xml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f256babac_6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1f256babac_6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177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kumimoji="1" lang="ja-JP" altLang="en-US" dirty="0"/>
              <a:t>最後に、</a:t>
            </a:r>
            <a:r>
              <a:rPr kumimoji="1" lang="en-US" altLang="ja-JP" dirty="0"/>
              <a:t>JAXA</a:t>
            </a:r>
            <a:r>
              <a:rPr kumimoji="1" lang="ja-JP" altLang="en-US" dirty="0"/>
              <a:t>は現在</a:t>
            </a:r>
            <a:r>
              <a:rPr kumimoji="1" lang="en-US" altLang="ja-JP" dirty="0"/>
              <a:t>7</a:t>
            </a:r>
            <a:r>
              <a:rPr kumimoji="1" lang="ja-JP" altLang="en-US" dirty="0"/>
              <a:t>つの地球観測衛星、センサを運用中です。また、ここ数年のうちに</a:t>
            </a:r>
            <a:r>
              <a:rPr kumimoji="1" lang="en-US" altLang="ja-JP" dirty="0"/>
              <a:t>ALOS-3, ALOS-4, EarthCARE/CPR, GOSAT/GW</a:t>
            </a:r>
            <a:r>
              <a:rPr kumimoji="1" lang="ja-JP" altLang="en-US" dirty="0"/>
              <a:t>を打ち上げの予定です。</a:t>
            </a:r>
            <a:endParaRPr kumimoji="1" lang="en-US" altLang="ja-JP" dirty="0"/>
          </a:p>
          <a:p>
            <a:pPr marL="15875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5721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ja-JP" altLang="en-US" dirty="0"/>
              <a:t>特に、</a:t>
            </a:r>
            <a:r>
              <a:rPr lang="en-US" altLang="ja-JP" dirty="0"/>
              <a:t>ALOS-3</a:t>
            </a:r>
            <a:r>
              <a:rPr lang="ja-JP" altLang="en-US" dirty="0"/>
              <a:t>は</a:t>
            </a:r>
            <a:r>
              <a:rPr lang="en-US" altLang="ja-JP" dirty="0"/>
              <a:t>JAXA</a:t>
            </a:r>
            <a:r>
              <a:rPr lang="ja-JP" altLang="en-US" dirty="0"/>
              <a:t>としては</a:t>
            </a:r>
            <a:r>
              <a:rPr lang="en-US" altLang="ja-JP" dirty="0"/>
              <a:t>ALOS</a:t>
            </a:r>
            <a:r>
              <a:rPr lang="ja-JP" altLang="en-US" dirty="0"/>
              <a:t>以来の光学センサ搭載衛星となり、</a:t>
            </a:r>
            <a:r>
              <a:rPr lang="en-US" altLang="ja-JP" dirty="0"/>
              <a:t>ALOS-4</a:t>
            </a:r>
            <a:r>
              <a:rPr lang="ja-JP" altLang="en-US" dirty="0"/>
              <a:t>は</a:t>
            </a:r>
            <a:r>
              <a:rPr lang="en-US" altLang="ja-JP" dirty="0"/>
              <a:t>ALOS-2</a:t>
            </a:r>
            <a:r>
              <a:rPr lang="ja-JP" altLang="en-US" dirty="0"/>
              <a:t>の後継となる</a:t>
            </a:r>
            <a:r>
              <a:rPr lang="en-US" altLang="ja-JP" dirty="0"/>
              <a:t>L-band SAR</a:t>
            </a:r>
            <a:r>
              <a:rPr lang="ja-JP" altLang="en-US" dirty="0"/>
              <a:t>衛星になり、これまで以上の高分解能、広域観測を可能とします。これらの衛星につきましても、</a:t>
            </a:r>
            <a:r>
              <a:rPr lang="en-US" altLang="ja-JP" dirty="0"/>
              <a:t>WGCV</a:t>
            </a:r>
            <a:r>
              <a:rPr lang="ja-JP" altLang="en-US" dirty="0"/>
              <a:t>、</a:t>
            </a:r>
            <a:r>
              <a:rPr lang="en-US" altLang="ja-JP" dirty="0"/>
              <a:t>WGISS</a:t>
            </a:r>
            <a:r>
              <a:rPr lang="ja-JP" altLang="en-US" dirty="0"/>
              <a:t>等の技術検討に則り、</a:t>
            </a:r>
            <a:r>
              <a:rPr lang="en-US" altLang="ja-JP" dirty="0"/>
              <a:t>Interoperable</a:t>
            </a:r>
            <a:r>
              <a:rPr lang="ja-JP" altLang="en-US" dirty="0"/>
              <a:t>なものとしていただき、より大きな成果の創出につなげていただけると幸いです。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ja-JP" altLang="en-US"/>
              <a:t>ありがとうございました。</a:t>
            </a:r>
            <a:endParaRPr lang="en-US" altLang="ja-JP" dirty="0"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40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g11f256babac_6_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g11f256babac_6_8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g11f256babac_6_8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11f256babac_6_8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11f256babac_6_8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g11f256babac_6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3" name="Google Shape;53;g11f256babac_6_8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4" name="Google Shape;54;g11f256babac_6_8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55" name="Google Shape;55;g11f256babac_6_8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f256babac_6_3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g11f256babac_6_37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11f256babac_6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9" name="Google Shape;79;g11f256babac_6_3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11f256babac_6_37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11f256babac_6_3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11f256babac_6_37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WGCV-51 October 2022, Tokyo</a:t>
            </a:r>
          </a:p>
        </p:txBody>
      </p:sp>
      <p:sp>
        <p:nvSpPr>
          <p:cNvPr id="83" name="Google Shape;83;g11f256babac_6_37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g11f256babac_6_37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21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1f256babac_6_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g11f256babac_6_0"/>
          <p:cNvPicPr preferRelativeResize="0"/>
          <p:nvPr/>
        </p:nvPicPr>
        <p:blipFill rotWithShape="1">
          <a:blip r:embed="rId4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g11f256babac_6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2" name="Google Shape;42;g11f256babac_6_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11f256babac_6_0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11f256babac_6_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11f256babac_6_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WGCV-51 October 2022, Tokyo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6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f256babac_6_4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4800" dirty="0">
                <a:latin typeface="Arial"/>
                <a:ea typeface="Arial"/>
                <a:cs typeface="Arial"/>
                <a:sym typeface="Arial"/>
              </a:rPr>
              <a:t>WGCV</a:t>
            </a:r>
            <a:br>
              <a:rPr lang="en-US" sz="48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800" dirty="0">
                <a:latin typeface="Arial"/>
                <a:ea typeface="Arial"/>
                <a:cs typeface="Arial"/>
                <a:sym typeface="Arial"/>
              </a:rPr>
              <a:t>3.9 JAXA </a:t>
            </a:r>
            <a:endParaRPr sz="7200" dirty="0"/>
          </a:p>
        </p:txBody>
      </p:sp>
      <p:sp>
        <p:nvSpPr>
          <p:cNvPr id="90" name="Google Shape;90;g11f256babac_6_47"/>
          <p:cNvSpPr/>
          <p:nvPr/>
        </p:nvSpPr>
        <p:spPr>
          <a:xfrm>
            <a:off x="7048501" y="5509281"/>
            <a:ext cx="5078984" cy="171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Akihiko KUZE and Kazuhisa TANADA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WGCV-51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October 6, 2022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(Tokyo)</a:t>
            </a:r>
            <a:endParaRPr sz="22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69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6CB22B-0DB5-8C93-7520-B869D28B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JAXA EO Satellites and Sensors</a:t>
            </a:r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7210EB7-4273-4D34-AB4A-9F40F0322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67" y="1124105"/>
            <a:ext cx="9904666" cy="53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0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/>
        </p:nvSpPr>
        <p:spPr>
          <a:xfrm>
            <a:off x="210978" y="103248"/>
            <a:ext cx="91775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Challenges </a:t>
            </a:r>
            <a:r>
              <a:rPr lang="ja-JP" altLang="en-US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＆</a:t>
            </a:r>
            <a:r>
              <a:rPr lang="en-US" altLang="ja-JP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Goals</a:t>
            </a:r>
            <a:endParaRPr dirty="0"/>
          </a:p>
        </p:txBody>
      </p:sp>
      <p:sp>
        <p:nvSpPr>
          <p:cNvPr id="87" name="Google Shape;87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図 5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6940558A-5702-4A9A-9E2E-D898FA7C2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218" y="1371600"/>
            <a:ext cx="2449286" cy="163285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27E7820-6105-47F5-B244-246982A4D1F7}"/>
              </a:ext>
            </a:extLst>
          </p:cNvPr>
          <p:cNvSpPr txBox="1"/>
          <p:nvPr/>
        </p:nvSpPr>
        <p:spPr>
          <a:xfrm>
            <a:off x="1094063" y="3380942"/>
            <a:ext cx="50019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ALOS-3</a:t>
            </a:r>
          </a:p>
          <a:p>
            <a:pPr algn="l"/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Wide-swath and high-resolution optical imager</a:t>
            </a:r>
          </a:p>
          <a:p>
            <a:pPr algn="l"/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Panchromatic band (black and white)</a:t>
            </a:r>
            <a:b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Ground resolution: 0.8 m / Swath width: 70 km at nadir</a:t>
            </a:r>
            <a:b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Wavelength: 0.52 - 0.76 </a:t>
            </a:r>
            <a:r>
              <a:rPr lang="el-GR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m</a:t>
            </a:r>
          </a:p>
          <a:p>
            <a:pPr algn="l"/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Multi-band (color)</a:t>
            </a:r>
            <a:b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Ground resolution: 3.2 m / Swath width: 70 km at nadir</a:t>
            </a:r>
            <a:b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Band 1</a:t>
            </a:r>
            <a:r>
              <a:rPr lang="ja-JP" altLang="en-US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0.40 - 0.45 </a:t>
            </a:r>
            <a:r>
              <a:rPr lang="el-GR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m (Coastal)</a:t>
            </a:r>
            <a:b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Band 2</a:t>
            </a:r>
            <a:r>
              <a:rPr lang="ja-JP" altLang="en-US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0.45 - 0.50 </a:t>
            </a:r>
            <a:r>
              <a:rPr lang="el-GR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m (Blue)</a:t>
            </a:r>
            <a:b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Band 3</a:t>
            </a:r>
            <a:r>
              <a:rPr lang="ja-JP" altLang="en-US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0.52 - 0.60 </a:t>
            </a:r>
            <a:r>
              <a:rPr lang="el-GR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m (Green)</a:t>
            </a:r>
            <a:b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Band 4</a:t>
            </a:r>
            <a:r>
              <a:rPr lang="ja-JP" altLang="en-US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0.61 - 0.69 </a:t>
            </a:r>
            <a:r>
              <a:rPr lang="el-GR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m (Red)</a:t>
            </a:r>
            <a:b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Band 5</a:t>
            </a:r>
            <a:r>
              <a:rPr lang="ja-JP" altLang="en-US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0.69 - 0.74 </a:t>
            </a:r>
            <a:r>
              <a:rPr lang="el-GR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m (Red Edge)</a:t>
            </a:r>
            <a:b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Band 6</a:t>
            </a:r>
            <a:r>
              <a:rPr lang="ja-JP" altLang="en-US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0.76 - 0.89 </a:t>
            </a:r>
            <a:r>
              <a:rPr lang="el-GR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m (Near-Infrared)</a:t>
            </a:r>
          </a:p>
          <a:p>
            <a:endParaRPr kumimoji="1" lang="ja-JP" altLang="en-US" dirty="0"/>
          </a:p>
        </p:txBody>
      </p:sp>
      <p:pic>
        <p:nvPicPr>
          <p:cNvPr id="1028" name="Picture 4" descr="先進レーダ衛星「だいち4号」（ALOS-4）">
            <a:extLst>
              <a:ext uri="{FF2B5EF4-FFF2-40B4-BE49-F238E27FC236}">
                <a16:creationId xmlns:a16="http://schemas.microsoft.com/office/drawing/2014/main" id="{0B998438-2AA7-4D42-9C85-BA7FA44B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46" y="1371600"/>
            <a:ext cx="2535936" cy="169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E52D7BC-895D-4E42-A360-6F3CABED168A}"/>
              </a:ext>
            </a:extLst>
          </p:cNvPr>
          <p:cNvSpPr txBox="1"/>
          <p:nvPr/>
        </p:nvSpPr>
        <p:spPr>
          <a:xfrm>
            <a:off x="6643031" y="3429000"/>
            <a:ext cx="554896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ALOS-4</a:t>
            </a:r>
          </a:p>
          <a:p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L-band synthetic aperture radar (PALSAR-3)</a:t>
            </a:r>
            <a:br>
              <a:rPr lang="en-US" altLang="ja-JP" dirty="0"/>
            </a:br>
            <a:r>
              <a:rPr lang="en-US" altLang="ja-JP" dirty="0"/>
              <a:t>  - </a:t>
            </a:r>
            <a:r>
              <a:rPr lang="en-US" altLang="ja-JP" dirty="0" err="1"/>
              <a:t>Stripmap</a:t>
            </a:r>
            <a:r>
              <a:rPr lang="en-US" altLang="ja-JP" dirty="0"/>
              <a:t> mode (Resolution 3 m, 6 m, 10 m)	  100km-200km</a:t>
            </a:r>
          </a:p>
          <a:p>
            <a:r>
              <a:rPr lang="en-US" altLang="ja-JP" dirty="0"/>
              <a:t>  - </a:t>
            </a:r>
            <a:r>
              <a:rPr lang="en-US" altLang="ja-JP" dirty="0" err="1"/>
              <a:t>ScanSAR</a:t>
            </a:r>
            <a:r>
              <a:rPr lang="en-US" altLang="ja-JP" dirty="0"/>
              <a:t> mode (Resolution 25 m)	   700km</a:t>
            </a:r>
          </a:p>
          <a:p>
            <a:r>
              <a:rPr lang="en-US" altLang="ja-JP" dirty="0"/>
              <a:t>  - Spotlight mode (Resolution 1 m x 3 m)	   35km X 35km</a:t>
            </a:r>
          </a:p>
          <a:p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Space-based Automatic Identification System Experiment (SPAISE3)</a:t>
            </a:r>
          </a:p>
        </p:txBody>
      </p:sp>
    </p:spTree>
    <p:extLst>
      <p:ext uri="{BB962C8B-B14F-4D97-AF65-F5344CB8AC3E}">
        <p14:creationId xmlns:p14="http://schemas.microsoft.com/office/powerpoint/2010/main" val="3908158554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6609</TotalTime>
  <Words>337</Words>
  <Application>Microsoft Office PowerPoint</Application>
  <PresentationFormat>ワイド画面</PresentationFormat>
  <Paragraphs>21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Noto Sans Symbols</vt:lpstr>
      <vt:lpstr>Courier New</vt:lpstr>
      <vt:lpstr>Arial</vt:lpstr>
      <vt:lpstr>ceos</vt:lpstr>
      <vt:lpstr>WGCV 3.9 JAXA </vt:lpstr>
      <vt:lpstr>JAXA EO Satellites and Sensors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</dc:title>
  <dc:creator>Elizabeth Marion Rose</dc:creator>
  <cp:lastModifiedBy>久世　暁彦</cp:lastModifiedBy>
  <cp:revision>39</cp:revision>
  <dcterms:created xsi:type="dcterms:W3CDTF">2021-10-07T09:33:41Z</dcterms:created>
  <dcterms:modified xsi:type="dcterms:W3CDTF">2022-10-06T07:08:31Z</dcterms:modified>
</cp:coreProperties>
</file>