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 id="2147483654" r:id="rId5"/>
    <p:sldMasterId id="2147483663" r:id="rId6"/>
  </p:sldMasterIdLst>
  <p:notesMasterIdLst>
    <p:notesMasterId r:id="rId27"/>
  </p:notesMasterIdLst>
  <p:sldIdLst>
    <p:sldId id="256" r:id="rId7"/>
    <p:sldId id="278" r:id="rId8"/>
    <p:sldId id="270" r:id="rId9"/>
    <p:sldId id="277" r:id="rId10"/>
    <p:sldId id="268" r:id="rId11"/>
    <p:sldId id="279" r:id="rId12"/>
    <p:sldId id="263" r:id="rId13"/>
    <p:sldId id="283" r:id="rId14"/>
    <p:sldId id="282" r:id="rId15"/>
    <p:sldId id="269" r:id="rId16"/>
    <p:sldId id="272" r:id="rId17"/>
    <p:sldId id="267" r:id="rId18"/>
    <p:sldId id="273" r:id="rId19"/>
    <p:sldId id="271" r:id="rId20"/>
    <p:sldId id="274" r:id="rId21"/>
    <p:sldId id="276" r:id="rId22"/>
    <p:sldId id="281" r:id="rId23"/>
    <p:sldId id="280" r:id="rId24"/>
    <p:sldId id="275" r:id="rId25"/>
    <p:sldId id="265"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09391D-3316-117E-FE5A-C106F3F102D1}" name="Jonathon Ross" initials="JR" userId="S::jonathon.ross@ga.gov.au::064753c6-af20-4207-aa27-fe4a0faf7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C6D41-67E8-56E3-5125-E71DF6128303}" v="27" dt="2022-09-29T05:39:01.040"/>
    <p1510:client id="{4A32B989-5EFF-37E7-E105-8E381242214B}" v="14" dt="2022-09-29T00:23:00.255"/>
    <p1510:client id="{6625F64F-5291-D7F0-33A1-7AF8DEAE1AC4}" v="192" dt="2022-09-30T02:02:20.364"/>
    <p1510:client id="{6FE19569-0B81-0936-3714-4AEE7D485D3F}" v="1" dt="2022-09-29T00:31:17.098"/>
    <p1510:client id="{A95DDADC-87E9-01A1-AE29-9B719A5A4DFB}" v="42" dt="2022-09-30T01:44:01.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86" autoAdjust="0"/>
  </p:normalViewPr>
  <p:slideViewPr>
    <p:cSldViewPr snapToGrid="0">
      <p:cViewPr varScale="1">
        <p:scale>
          <a:sx n="117" d="100"/>
          <a:sy n="117" d="100"/>
        </p:scale>
        <p:origin x="80"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on Ross" userId="S::jonathon.ross@ga.gov.au::064753c6-af20-4207-aa27-fe4a0faf7b83" providerId="AD" clId="Web-{2BEC6D41-67E8-56E3-5125-E71DF6128303}"/>
    <pc:docChg chg="mod modSld">
      <pc:chgData name="Jonathon Ross" userId="S::jonathon.ross@ga.gov.au::064753c6-af20-4207-aa27-fe4a0faf7b83" providerId="AD" clId="Web-{2BEC6D41-67E8-56E3-5125-E71DF6128303}" dt="2022-09-29T05:39:01.040" v="22"/>
      <pc:docMkLst>
        <pc:docMk/>
      </pc:docMkLst>
      <pc:sldChg chg="modSp">
        <pc:chgData name="Jonathon Ross" userId="S::jonathon.ross@ga.gov.au::064753c6-af20-4207-aa27-fe4a0faf7b83" providerId="AD" clId="Web-{2BEC6D41-67E8-56E3-5125-E71DF6128303}" dt="2022-09-29T05:38:15.945" v="18" actId="20577"/>
        <pc:sldMkLst>
          <pc:docMk/>
          <pc:sldMk cId="1644219336" sldId="263"/>
        </pc:sldMkLst>
        <pc:spChg chg="mod">
          <ac:chgData name="Jonathon Ross" userId="S::jonathon.ross@ga.gov.au::064753c6-af20-4207-aa27-fe4a0faf7b83" providerId="AD" clId="Web-{2BEC6D41-67E8-56E3-5125-E71DF6128303}" dt="2022-09-29T05:38:15.945" v="18" actId="20577"/>
          <ac:spMkLst>
            <pc:docMk/>
            <pc:sldMk cId="1644219336" sldId="263"/>
            <ac:spMk id="84" creationId="{00000000-0000-0000-0000-000000000000}"/>
          </ac:spMkLst>
        </pc:spChg>
      </pc:sldChg>
      <pc:sldChg chg="modSp addCm modCm">
        <pc:chgData name="Jonathon Ross" userId="S::jonathon.ross@ga.gov.au::064753c6-af20-4207-aa27-fe4a0faf7b83" providerId="AD" clId="Web-{2BEC6D41-67E8-56E3-5125-E71DF6128303}" dt="2022-09-29T05:37:36.210" v="4" actId="20577"/>
        <pc:sldMkLst>
          <pc:docMk/>
          <pc:sldMk cId="3964065196" sldId="268"/>
        </pc:sldMkLst>
        <pc:spChg chg="mod">
          <ac:chgData name="Jonathon Ross" userId="S::jonathon.ross@ga.gov.au::064753c6-af20-4207-aa27-fe4a0faf7b83" providerId="AD" clId="Web-{2BEC6D41-67E8-56E3-5125-E71DF6128303}" dt="2022-09-29T05:37:36.210" v="4" actId="20577"/>
          <ac:spMkLst>
            <pc:docMk/>
            <pc:sldMk cId="3964065196" sldId="268"/>
            <ac:spMk id="84" creationId="{00000000-0000-0000-0000-000000000000}"/>
          </ac:spMkLst>
        </pc:spChg>
      </pc:sldChg>
      <pc:sldChg chg="addCm">
        <pc:chgData name="Jonathon Ross" userId="S::jonathon.ross@ga.gov.au::064753c6-af20-4207-aa27-fe4a0faf7b83" providerId="AD" clId="Web-{2BEC6D41-67E8-56E3-5125-E71DF6128303}" dt="2022-09-29T05:39:01.040" v="22"/>
        <pc:sldMkLst>
          <pc:docMk/>
          <pc:sldMk cId="3802245654" sldId="269"/>
        </pc:sldMkLst>
      </pc:sldChg>
      <pc:sldChg chg="modSp">
        <pc:chgData name="Jonathon Ross" userId="S::jonathon.ross@ga.gov.au::064753c6-af20-4207-aa27-fe4a0faf7b83" providerId="AD" clId="Web-{2BEC6D41-67E8-56E3-5125-E71DF6128303}" dt="2022-09-29T05:37:48.882" v="7" actId="20577"/>
        <pc:sldMkLst>
          <pc:docMk/>
          <pc:sldMk cId="2959012971" sldId="279"/>
        </pc:sldMkLst>
        <pc:spChg chg="mod">
          <ac:chgData name="Jonathon Ross" userId="S::jonathon.ross@ga.gov.au::064753c6-af20-4207-aa27-fe4a0faf7b83" providerId="AD" clId="Web-{2BEC6D41-67E8-56E3-5125-E71DF6128303}" dt="2022-09-29T05:37:48.882" v="7" actId="20577"/>
          <ac:spMkLst>
            <pc:docMk/>
            <pc:sldMk cId="2959012971" sldId="279"/>
            <ac:spMk id="84" creationId="{00000000-0000-0000-0000-000000000000}"/>
          </ac:spMkLst>
        </pc:spChg>
      </pc:sldChg>
      <pc:sldChg chg="modSp">
        <pc:chgData name="Jonathon Ross" userId="S::jonathon.ross@ga.gov.au::064753c6-af20-4207-aa27-fe4a0faf7b83" providerId="AD" clId="Web-{2BEC6D41-67E8-56E3-5125-E71DF6128303}" dt="2022-09-29T05:38:30.836" v="21" actId="20577"/>
        <pc:sldMkLst>
          <pc:docMk/>
          <pc:sldMk cId="872181638" sldId="282"/>
        </pc:sldMkLst>
        <pc:spChg chg="mod">
          <ac:chgData name="Jonathon Ross" userId="S::jonathon.ross@ga.gov.au::064753c6-af20-4207-aa27-fe4a0faf7b83" providerId="AD" clId="Web-{2BEC6D41-67E8-56E3-5125-E71DF6128303}" dt="2022-09-29T05:38:30.836" v="21" actId="20577"/>
          <ac:spMkLst>
            <pc:docMk/>
            <pc:sldMk cId="872181638" sldId="282"/>
            <ac:spMk id="4" creationId="{00000000-0000-0000-0000-000000000000}"/>
          </ac:spMkLst>
        </pc:spChg>
      </pc:sldChg>
    </pc:docChg>
  </pc:docChgLst>
  <pc:docChgLst>
    <pc:chgData name="Medhavy Thankappan" userId="S::medhavy.thankappan@ga.gov.au::a44f9979-7501-49c8-a416-e19c7bbf78c0" providerId="AD" clId="Web-{6625F64F-5291-D7F0-33A1-7AF8DEAE1AC4}"/>
    <pc:docChg chg="modSld">
      <pc:chgData name="Medhavy Thankappan" userId="S::medhavy.thankappan@ga.gov.au::a44f9979-7501-49c8-a416-e19c7bbf78c0" providerId="AD" clId="Web-{6625F64F-5291-D7F0-33A1-7AF8DEAE1AC4}" dt="2022-09-30T02:02:16.301" v="104" actId="20577"/>
      <pc:docMkLst>
        <pc:docMk/>
      </pc:docMkLst>
      <pc:sldChg chg="modSp">
        <pc:chgData name="Medhavy Thankappan" userId="S::medhavy.thankappan@ga.gov.au::a44f9979-7501-49c8-a416-e19c7bbf78c0" providerId="AD" clId="Web-{6625F64F-5291-D7F0-33A1-7AF8DEAE1AC4}" dt="2022-09-30T01:53:09.384" v="41"/>
        <pc:sldMkLst>
          <pc:docMk/>
          <pc:sldMk cId="0" sldId="256"/>
        </pc:sldMkLst>
        <pc:spChg chg="mod">
          <ac:chgData name="Medhavy Thankappan" userId="S::medhavy.thankappan@ga.gov.au::a44f9979-7501-49c8-a416-e19c7bbf78c0" providerId="AD" clId="Web-{6625F64F-5291-D7F0-33A1-7AF8DEAE1AC4}" dt="2022-09-30T01:53:09.384" v="41"/>
          <ac:spMkLst>
            <pc:docMk/>
            <pc:sldMk cId="0" sldId="256"/>
            <ac:spMk id="67" creationId="{00000000-0000-0000-0000-000000000000}"/>
          </ac:spMkLst>
        </pc:spChg>
      </pc:sldChg>
      <pc:sldChg chg="modSp">
        <pc:chgData name="Medhavy Thankappan" userId="S::medhavy.thankappan@ga.gov.au::a44f9979-7501-49c8-a416-e19c7bbf78c0" providerId="AD" clId="Web-{6625F64F-5291-D7F0-33A1-7AF8DEAE1AC4}" dt="2022-09-30T01:55:33.981" v="54" actId="20577"/>
        <pc:sldMkLst>
          <pc:docMk/>
          <pc:sldMk cId="1644219336" sldId="263"/>
        </pc:sldMkLst>
        <pc:spChg chg="mod">
          <ac:chgData name="Medhavy Thankappan" userId="S::medhavy.thankappan@ga.gov.au::a44f9979-7501-49c8-a416-e19c7bbf78c0" providerId="AD" clId="Web-{6625F64F-5291-D7F0-33A1-7AF8DEAE1AC4}" dt="2022-09-30T01:55:33.981" v="54" actId="20577"/>
          <ac:spMkLst>
            <pc:docMk/>
            <pc:sldMk cId="1644219336" sldId="263"/>
            <ac:spMk id="84" creationId="{00000000-0000-0000-0000-000000000000}"/>
          </ac:spMkLst>
        </pc:spChg>
      </pc:sldChg>
      <pc:sldChg chg="modSp">
        <pc:chgData name="Medhavy Thankappan" userId="S::medhavy.thankappan@ga.gov.au::a44f9979-7501-49c8-a416-e19c7bbf78c0" providerId="AD" clId="Web-{6625F64F-5291-D7F0-33A1-7AF8DEAE1AC4}" dt="2022-09-30T02:02:16.301" v="104" actId="20577"/>
        <pc:sldMkLst>
          <pc:docMk/>
          <pc:sldMk cId="3964065196" sldId="268"/>
        </pc:sldMkLst>
        <pc:spChg chg="mod">
          <ac:chgData name="Medhavy Thankappan" userId="S::medhavy.thankappan@ga.gov.au::a44f9979-7501-49c8-a416-e19c7bbf78c0" providerId="AD" clId="Web-{6625F64F-5291-D7F0-33A1-7AF8DEAE1AC4}" dt="2022-09-30T02:02:16.301" v="104" actId="20577"/>
          <ac:spMkLst>
            <pc:docMk/>
            <pc:sldMk cId="3964065196" sldId="268"/>
            <ac:spMk id="84" creationId="{00000000-0000-0000-0000-000000000000}"/>
          </ac:spMkLst>
        </pc:spChg>
      </pc:sldChg>
      <pc:sldChg chg="delCm">
        <pc:chgData name="Medhavy Thankappan" userId="S::medhavy.thankappan@ga.gov.au::a44f9979-7501-49c8-a416-e19c7bbf78c0" providerId="AD" clId="Web-{6625F64F-5291-D7F0-33A1-7AF8DEAE1AC4}" dt="2022-09-30T01:52:11.633" v="38"/>
        <pc:sldMkLst>
          <pc:docMk/>
          <pc:sldMk cId="3802245654" sldId="269"/>
        </pc:sldMkLst>
      </pc:sldChg>
      <pc:sldChg chg="modSp">
        <pc:chgData name="Medhavy Thankappan" userId="S::medhavy.thankappan@ga.gov.au::a44f9979-7501-49c8-a416-e19c7bbf78c0" providerId="AD" clId="Web-{6625F64F-5291-D7F0-33A1-7AF8DEAE1AC4}" dt="2022-09-30T02:00:32.377" v="100" actId="20577"/>
        <pc:sldMkLst>
          <pc:docMk/>
          <pc:sldMk cId="872181638" sldId="282"/>
        </pc:sldMkLst>
        <pc:spChg chg="mod">
          <ac:chgData name="Medhavy Thankappan" userId="S::medhavy.thankappan@ga.gov.au::a44f9979-7501-49c8-a416-e19c7bbf78c0" providerId="AD" clId="Web-{6625F64F-5291-D7F0-33A1-7AF8DEAE1AC4}" dt="2022-09-30T02:00:32.377" v="100" actId="20577"/>
          <ac:spMkLst>
            <pc:docMk/>
            <pc:sldMk cId="872181638" sldId="282"/>
            <ac:spMk id="4" creationId="{00000000-0000-0000-0000-000000000000}"/>
          </ac:spMkLst>
        </pc:spChg>
      </pc:sldChg>
    </pc:docChg>
  </pc:docChgLst>
  <pc:docChgLst>
    <pc:chgData name="Medhavy Thankappan" userId="S::medhavy.thankappan@ga.gov.au::a44f9979-7501-49c8-a416-e19c7bbf78c0" providerId="AD" clId="Web-{A95DDADC-87E9-01A1-AE29-9B719A5A4DFB}"/>
    <pc:docChg chg="modSld">
      <pc:chgData name="Medhavy Thankappan" userId="S::medhavy.thankappan@ga.gov.au::a44f9979-7501-49c8-a416-e19c7bbf78c0" providerId="AD" clId="Web-{A95DDADC-87E9-01A1-AE29-9B719A5A4DFB}" dt="2022-09-30T01:43:59.372" v="40" actId="20577"/>
      <pc:docMkLst>
        <pc:docMk/>
      </pc:docMkLst>
      <pc:sldChg chg="modSp delCm">
        <pc:chgData name="Medhavy Thankappan" userId="S::medhavy.thankappan@ga.gov.au::a44f9979-7501-49c8-a416-e19c7bbf78c0" providerId="AD" clId="Web-{A95DDADC-87E9-01A1-AE29-9B719A5A4DFB}" dt="2022-09-30T01:43:59.372" v="40" actId="20577"/>
        <pc:sldMkLst>
          <pc:docMk/>
          <pc:sldMk cId="3964065196" sldId="268"/>
        </pc:sldMkLst>
        <pc:spChg chg="mod">
          <ac:chgData name="Medhavy Thankappan" userId="S::medhavy.thankappan@ga.gov.au::a44f9979-7501-49c8-a416-e19c7bbf78c0" providerId="AD" clId="Web-{A95DDADC-87E9-01A1-AE29-9B719A5A4DFB}" dt="2022-09-30T01:43:59.372" v="40" actId="20577"/>
          <ac:spMkLst>
            <pc:docMk/>
            <pc:sldMk cId="3964065196" sldId="268"/>
            <ac:spMk id="84" creationId="{00000000-0000-0000-0000-000000000000}"/>
          </ac:spMkLst>
        </pc:spChg>
      </pc:sldChg>
    </pc:docChg>
  </pc:docChgLst>
  <pc:docChgLst>
    <pc:chgData name="Medhavy Thankappan" userId="S::medhavy.thankappan@ga.gov.au::a44f9979-7501-49c8-a416-e19c7bbf78c0" providerId="AD" clId="Web-{4A32B989-5EFF-37E7-E105-8E381242214B}"/>
    <pc:docChg chg="modSld">
      <pc:chgData name="Medhavy Thankappan" userId="S::medhavy.thankappan@ga.gov.au::a44f9979-7501-49c8-a416-e19c7bbf78c0" providerId="AD" clId="Web-{4A32B989-5EFF-37E7-E105-8E381242214B}" dt="2022-09-29T00:23:00.255" v="12" actId="1076"/>
      <pc:docMkLst>
        <pc:docMk/>
      </pc:docMkLst>
      <pc:sldChg chg="modSp">
        <pc:chgData name="Medhavy Thankappan" userId="S::medhavy.thankappan@ga.gov.au::a44f9979-7501-49c8-a416-e19c7bbf78c0" providerId="AD" clId="Web-{4A32B989-5EFF-37E7-E105-8E381242214B}" dt="2022-09-29T00:23:00.255" v="12" actId="1076"/>
        <pc:sldMkLst>
          <pc:docMk/>
          <pc:sldMk cId="0" sldId="256"/>
        </pc:sldMkLst>
        <pc:spChg chg="mod">
          <ac:chgData name="Medhavy Thankappan" userId="S::medhavy.thankappan@ga.gov.au::a44f9979-7501-49c8-a416-e19c7bbf78c0" providerId="AD" clId="Web-{4A32B989-5EFF-37E7-E105-8E381242214B}" dt="2022-09-29T00:23:00.255" v="12" actId="1076"/>
          <ac:spMkLst>
            <pc:docMk/>
            <pc:sldMk cId="0" sldId="256"/>
            <ac:spMk id="67" creationId="{00000000-0000-0000-0000-000000000000}"/>
          </ac:spMkLst>
        </pc:spChg>
      </pc:sldChg>
    </pc:docChg>
  </pc:docChgLst>
  <pc:docChgLst>
    <pc:chgData name="David Hudson" userId="S::david.hudson@ga.gov.au::0186eafe-5e2c-45db-99e5-5e4069ac6737" providerId="AD" clId="Web-{6FE19569-0B81-0936-3714-4AEE7D485D3F}"/>
    <pc:docChg chg="modSld">
      <pc:chgData name="David Hudson" userId="S::david.hudson@ga.gov.au::0186eafe-5e2c-45db-99e5-5e4069ac6737" providerId="AD" clId="Web-{6FE19569-0B81-0936-3714-4AEE7D485D3F}" dt="2022-09-29T00:31:17.098" v="0" actId="20577"/>
      <pc:docMkLst>
        <pc:docMk/>
      </pc:docMkLst>
      <pc:sldChg chg="modSp">
        <pc:chgData name="David Hudson" userId="S::david.hudson@ga.gov.au::0186eafe-5e2c-45db-99e5-5e4069ac6737" providerId="AD" clId="Web-{6FE19569-0B81-0936-3714-4AEE7D485D3F}" dt="2022-09-29T00:31:17.098" v="0" actId="20577"/>
        <pc:sldMkLst>
          <pc:docMk/>
          <pc:sldMk cId="1644219336" sldId="263"/>
        </pc:sldMkLst>
        <pc:spChg chg="mod">
          <ac:chgData name="David Hudson" userId="S::david.hudson@ga.gov.au::0186eafe-5e2c-45db-99e5-5e4069ac6737" providerId="AD" clId="Web-{6FE19569-0B81-0936-3714-4AEE7D485D3F}" dt="2022-09-29T00:31:17.098" v="0" actId="20577"/>
          <ac:spMkLst>
            <pc:docMk/>
            <pc:sldMk cId="1644219336" sldId="263"/>
            <ac:spMk id="8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13826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9210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0367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2291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394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8745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44641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64197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a:xfrm>
            <a:off x="381000" y="685800"/>
            <a:ext cx="6096000" cy="3429000"/>
          </a:xfrm>
          <a:ln/>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a:solidFill>
                  <a:schemeClr val="bg1"/>
                </a:solidFill>
                <a:latin typeface="Arial"/>
                <a:ea typeface="MS PGothic"/>
                <a:cs typeface="Arial"/>
              </a:rPr>
              <a:t>The satellites with crossing times within +/- 15 minutes of SCR will have higher intersections over entire landmass.</a:t>
            </a:r>
            <a:endParaRPr lang="en-US"/>
          </a:p>
          <a:p>
            <a:pPr marL="285750" indent="-285750">
              <a:buFont typeface="Arial" panose="020B0604020202020204" pitchFamily="34" charset="0"/>
              <a:buChar char="•"/>
              <a:defRPr/>
            </a:pPr>
            <a:r>
              <a:rPr lang="en-US">
                <a:solidFill>
                  <a:schemeClr val="bg1"/>
                </a:solidFill>
                <a:latin typeface="Arial"/>
                <a:ea typeface="MS PGothic"/>
                <a:cs typeface="Arial"/>
              </a:rPr>
              <a:t>As the crossing time difference increases the intersections happen more towards the poles.</a:t>
            </a:r>
          </a:p>
          <a:p>
            <a:pPr>
              <a:defRPr/>
            </a:pPr>
            <a:endParaRPr lang="en-US"/>
          </a:p>
        </p:txBody>
      </p:sp>
      <p:sp>
        <p:nvSpPr>
          <p:cNvPr id="307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F841A9-77B3-4A8A-A1EA-E1186ED68D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67086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1584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73984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832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684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382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3299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11148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15454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HIGH (3-4mins)</a:t>
            </a:r>
          </a:p>
          <a:p>
            <a:endParaRPr lang="en-AU" dirty="0"/>
          </a:p>
          <a:p>
            <a:r>
              <a:rPr lang="en-AU" dirty="0">
                <a:cs typeface="Calibri"/>
              </a:rPr>
              <a:t>In 2022, the Australian Government announced the establishment of Australia’s first civilian satellite program, a whole-of-government initiative worth $1.16 billion to 2038-39 and $38.5 million per annum ongoing for Phase 1 of a National Space Program for Earth Observation (NSP-EO), which will see Australia design, build, and operate four new satellites.</a:t>
            </a:r>
          </a:p>
          <a:p>
            <a:r>
              <a:rPr lang="en-AU" dirty="0">
                <a:cs typeface="Calibri"/>
              </a:rPr>
              <a:t>____________________________________________________</a:t>
            </a:r>
          </a:p>
          <a:p>
            <a:endParaRPr lang="en-AU" dirty="0"/>
          </a:p>
          <a:p>
            <a:r>
              <a:rPr lang="en-AU" sz="1200" dirty="0"/>
              <a:t>Australia is a major user of satellite Earth observation</a:t>
            </a:r>
            <a:r>
              <a:rPr lang="en-AU" sz="1200" baseline="0" dirty="0"/>
              <a:t> data.</a:t>
            </a:r>
            <a:r>
              <a:rPr lang="en-AU" dirty="0"/>
              <a:t> </a:t>
            </a:r>
            <a:r>
              <a:rPr lang="en-AU" sz="1200" baseline="0" dirty="0"/>
              <a:t> This data contributes between $3 and $5 billion of value to Australia every year, benefitting community safety and driving productivity in key sectors of the economy from agriculture to resources to financial services.</a:t>
            </a:r>
            <a:endParaRPr lang="en-AU" dirty="0">
              <a:cs typeface="Calibri" panose="020F0502020204030204"/>
            </a:endParaRPr>
          </a:p>
          <a:p>
            <a:endParaRPr lang="en-AU" sz="1200" baseline="0" dirty="0"/>
          </a:p>
          <a:p>
            <a:r>
              <a:rPr lang="en-AU" sz="1200" baseline="0" dirty="0"/>
              <a:t>Australia is currently entirely dependent on foreign satellites for land imaging data.</a:t>
            </a:r>
            <a:r>
              <a:rPr lang="en-AU" dirty="0"/>
              <a:t> </a:t>
            </a:r>
            <a:r>
              <a:rPr lang="en-AU" sz="1200" baseline="0" dirty="0"/>
              <a:t> Moreover, most users in Australia are entirely dependent on data from a single satellite or satellite series – making them vulnerable to technical failures or sudden policy changes by foreign governments or companies.</a:t>
            </a:r>
            <a:endParaRPr lang="en-AU" sz="1200" baseline="0" dirty="0">
              <a:cs typeface="Calibri"/>
            </a:endParaRPr>
          </a:p>
          <a:p>
            <a:r>
              <a:rPr lang="en-AU" dirty="0">
                <a:cs typeface="Calibri" panose="020F0502020204030204"/>
              </a:rPr>
              <a:t>_____________________________________________________</a:t>
            </a:r>
          </a:p>
          <a:p>
            <a:endParaRPr lang="en-AU" dirty="0">
              <a:cs typeface="Calibri" panose="020F0502020204030204"/>
            </a:endParaRPr>
          </a:p>
          <a:p>
            <a:r>
              <a:rPr lang="en-AU" sz="1200" baseline="0" dirty="0"/>
              <a:t>Through the National Space </a:t>
            </a:r>
            <a:r>
              <a:rPr lang="en-AU" dirty="0"/>
              <a:t>Program</a:t>
            </a:r>
            <a:r>
              <a:rPr lang="en-AU" sz="1200" baseline="0" dirty="0"/>
              <a:t> for Earth Observation we will, with our partners at the Australian Space Agency, address this by working with local industry to develop, launch and operate four </a:t>
            </a:r>
            <a:r>
              <a:rPr lang="en-AU" dirty="0"/>
              <a:t>(4) Australian</a:t>
            </a:r>
            <a:r>
              <a:rPr lang="en-AU" sz="1200" baseline="0" dirty="0"/>
              <a:t> satellites.</a:t>
            </a:r>
            <a:endParaRPr lang="en-AU" sz="1200" baseline="0" dirty="0">
              <a:cs typeface="Calibri"/>
            </a:endParaRPr>
          </a:p>
          <a:p>
            <a:endParaRPr lang="en-AU" sz="1200" baseline="0" dirty="0">
              <a:cs typeface="Calibri"/>
            </a:endParaRPr>
          </a:p>
          <a:p>
            <a:r>
              <a:rPr lang="en-AU" dirty="0"/>
              <a:t>The Program will be led by the Australian Space Agency in partnership with Geoscience Australia, the CSIRO, Bureau of Meteorology and the Department of Defence.</a:t>
            </a:r>
            <a:endParaRPr lang="en-AU" dirty="0">
              <a:cs typeface="Calibri" panose="020F0502020204030204"/>
            </a:endParaRPr>
          </a:p>
          <a:p>
            <a:endParaRPr lang="en-AU" dirty="0"/>
          </a:p>
          <a:p>
            <a:r>
              <a:rPr lang="en-AU" dirty="0"/>
              <a:t>As Australia’s satellite land remote sensing organisation, and part of NSP-EO, Geoscience Australia will determine the specifications for a series of four Satellite Cross-calibration Radiometers (SCR), operate the satellites after launch and in-orbit testing, and ensure open data is distributed to Australian users and international partners.</a:t>
            </a:r>
            <a:endParaRPr lang="en-AU" dirty="0">
              <a:cs typeface="Calibri" panose="020F0502020204030204"/>
            </a:endParaRPr>
          </a:p>
          <a:p>
            <a:endParaRPr lang="en-AU" dirty="0">
              <a:cs typeface="Calibri" panose="020F0502020204030204"/>
            </a:endParaRPr>
          </a:p>
          <a:p>
            <a:r>
              <a:rPr lang="en-AU" dirty="0">
                <a:cs typeface="Calibri" panose="020F0502020204030204"/>
              </a:rPr>
              <a:t>Geoscience Australia has just signed a Memorandum of Understanding with the US Geological Survey where …... </a:t>
            </a:r>
          </a:p>
          <a:p>
            <a:endParaRPr lang="en-AU" dirty="0">
              <a:cs typeface="Calibri" panose="020F0502020204030204"/>
            </a:endParaRPr>
          </a:p>
          <a:p>
            <a:endParaRPr lang="en-AU" dirty="0"/>
          </a:p>
          <a:p>
            <a:r>
              <a:rPr lang="en-AU" dirty="0"/>
              <a:t>The Satellite Cross-calibration Radiometer (SCR) series will comprise  4 small satellites with hyperspectral sensors that act as a transfer radiometer to enable the radiometric calibration of a “reference” instrument to be transferred to civil, or commercial satellites (concept of operations shown in next slide). </a:t>
            </a:r>
            <a:endParaRPr lang="en-AU" dirty="0">
              <a:cs typeface="Calibri" panose="020F0502020204030204"/>
            </a:endParaRPr>
          </a:p>
          <a:p>
            <a:endParaRPr lang="en-AU" dirty="0"/>
          </a:p>
          <a:p>
            <a:r>
              <a:rPr lang="en-AU" dirty="0"/>
              <a:t>The SCR mission will help address one of the biggest challenges of successfully integrating satellite data from multiple sources, for interoperable use.</a:t>
            </a:r>
            <a:endParaRPr lang="en-AU" dirty="0">
              <a:cs typeface="Calibri" panose="020F0502020204030204"/>
            </a:endParaRPr>
          </a:p>
          <a:p>
            <a:r>
              <a:rPr lang="en-AU" dirty="0">
                <a:cs typeface="Calibri" panose="020F0502020204030204"/>
              </a:rPr>
              <a:t>_______________________________________________________</a:t>
            </a:r>
          </a:p>
          <a:p>
            <a:endParaRPr lang="en-AU" dirty="0"/>
          </a:p>
          <a:p>
            <a:r>
              <a:rPr lang="en-AU" sz="1200" baseline="0" dirty="0"/>
              <a:t>This will benefit our national interest in three ways:</a:t>
            </a:r>
            <a:endParaRPr lang="en-AU" sz="1200" baseline="0" dirty="0">
              <a:cs typeface="Calibri"/>
            </a:endParaRPr>
          </a:p>
          <a:p>
            <a:pPr marL="228600" indent="-228600">
              <a:buAutoNum type="arabicPeriod"/>
            </a:pPr>
            <a:r>
              <a:rPr lang="en-AU" sz="1200" baseline="0" dirty="0"/>
              <a:t>The ability to combine data from different sources will enable our tech sector to develop richer digital products and services with global market potential, giving farmers more frequent updates on crop health for example</a:t>
            </a:r>
            <a:endParaRPr lang="en-AU" sz="1200" baseline="0" dirty="0">
              <a:cs typeface="Calibri"/>
            </a:endParaRPr>
          </a:p>
          <a:p>
            <a:pPr marL="228600" indent="-228600">
              <a:buAutoNum type="arabicPeriod"/>
            </a:pPr>
            <a:r>
              <a:rPr lang="en-AU" sz="1200" baseline="0" dirty="0"/>
              <a:t>Products and services will combine data from </a:t>
            </a:r>
            <a:r>
              <a:rPr lang="en-AU" sz="1200" i="1" baseline="0" dirty="0"/>
              <a:t>multiple</a:t>
            </a:r>
            <a:r>
              <a:rPr lang="en-AU" sz="1200" baseline="0" dirty="0"/>
              <a:t> satellite systems, reducing single points of failure making this critical part of our digital infrastructure more resilient</a:t>
            </a:r>
            <a:endParaRPr lang="en-AU" sz="1200" baseline="0" dirty="0">
              <a:cs typeface="Calibri"/>
            </a:endParaRPr>
          </a:p>
          <a:p>
            <a:pPr marL="228600" indent="-228600">
              <a:buAutoNum type="arabicPeriod"/>
            </a:pPr>
            <a:r>
              <a:rPr lang="en-AU" sz="1200" baseline="0" dirty="0"/>
              <a:t>Giving us something unique and valuable to trade with key international partners – ensuring we continue to have reciprocal access to data from their satellite programs</a:t>
            </a:r>
            <a:endParaRPr lang="en-AU" sz="1200" baseline="0" dirty="0">
              <a:cs typeface="Calibri"/>
            </a:endParaRPr>
          </a:p>
          <a:p>
            <a:endParaRPr lang="en-AU" sz="1200" baseline="0" dirty="0"/>
          </a:p>
          <a:p>
            <a:r>
              <a:rPr lang="en-AU" sz="1200" baseline="0" dirty="0"/>
              <a:t>The program will also drive maturation and capability uplift within the Australian space industry. By having Australian companies work on a real project, with real customers, on commercial terms not grants, and following international best practices for space systems engineering.</a:t>
            </a:r>
            <a:r>
              <a:rPr lang="en-AU" dirty="0"/>
              <a:t> </a:t>
            </a:r>
            <a:r>
              <a:rPr lang="en-AU" sz="1200" baseline="0" dirty="0"/>
              <a:t> Through this activity we will move industry up several ‘weight classes’.</a:t>
            </a:r>
            <a:endParaRPr lang="en-AU" sz="1200" baseline="0" dirty="0">
              <a:cs typeface="Calibri"/>
            </a:endParaRPr>
          </a:p>
          <a:p>
            <a:endParaRPr lang="en-AU" sz="1200" baseline="0" dirty="0"/>
          </a:p>
          <a:p>
            <a:r>
              <a:rPr lang="en-AU" sz="1200" baseline="0" dirty="0"/>
              <a:t>This will position industry to meet more local needs, for example making them more competitive in future Defence and civil procurements, as well as making our companies more competitive in the international satellite market.</a:t>
            </a:r>
            <a:endParaRPr lang="en-AU" sz="1200" baseline="0" dirty="0">
              <a:cs typeface="Calibri"/>
            </a:endParaRPr>
          </a:p>
          <a:p>
            <a:endParaRPr lang="en-AU" sz="1200" baseline="0" dirty="0"/>
          </a:p>
          <a:p>
            <a:r>
              <a:rPr lang="en-AU" sz="1200" baseline="0" dirty="0"/>
              <a:t>Treasury estimates the </a:t>
            </a:r>
            <a:r>
              <a:rPr lang="en-AU" dirty="0"/>
              <a:t>NSPEO</a:t>
            </a:r>
            <a:r>
              <a:rPr lang="en-AU" sz="1200" baseline="0" dirty="0"/>
              <a:t> will benefit 100 companies </a:t>
            </a:r>
            <a:r>
              <a:rPr lang="en-AU" dirty="0"/>
              <a:t>and</a:t>
            </a:r>
            <a:r>
              <a:rPr lang="en-AU" b="1" dirty="0"/>
              <a:t> </a:t>
            </a:r>
            <a:r>
              <a:rPr lang="en-AU" b="1" dirty="0">
                <a:solidFill>
                  <a:srgbClr val="FFFF00"/>
                </a:solidFill>
              </a:rPr>
              <a:t>create 500 jobs over the first four years of the build phase</a:t>
            </a:r>
            <a:r>
              <a:rPr lang="en-AU" sz="1200" b="1" baseline="0" dirty="0"/>
              <a:t>, r</a:t>
            </a:r>
            <a:r>
              <a:rPr lang="en-AU" sz="1200" baseline="0" dirty="0"/>
              <a:t>anging from engineers, scientists and digital professionals, manufacturing roles, through to ‘space tradies’.</a:t>
            </a:r>
            <a:endParaRPr lang="en-AU" sz="1200" baseline="0" dirty="0">
              <a:cs typeface="Calibri"/>
            </a:endParaRPr>
          </a:p>
          <a:p>
            <a:endParaRPr lang="en-AU" sz="1200" baseline="0" dirty="0"/>
          </a:p>
          <a:p>
            <a:r>
              <a:rPr lang="en-AU" sz="1200" baseline="0" dirty="0"/>
              <a:t>The </a:t>
            </a:r>
            <a:r>
              <a:rPr lang="en-AU" dirty="0"/>
              <a:t>NSPEO</a:t>
            </a:r>
            <a:r>
              <a:rPr lang="en-AU" sz="1200" baseline="0" dirty="0"/>
              <a:t> has been designed as a multi-stage project. These first four satellites are just the beginning. Proposals for additional missions, such as weather satellites, are under development, with the goal of progressively growing and maturing the industry over the coming decades.</a:t>
            </a:r>
          </a:p>
          <a:p>
            <a:endParaRPr lang="en-AU" dirty="0">
              <a:cs typeface="Calibri"/>
            </a:endParaRPr>
          </a:p>
          <a:p>
            <a:r>
              <a:rPr lang="en-US" dirty="0"/>
              <a:t>Geoscience Australia is working with NSMEO partners to establish the Program for operational readiness from July 2023.</a:t>
            </a:r>
            <a:endParaRPr lang="en-AU" dirty="0"/>
          </a:p>
          <a:p>
            <a:endParaRPr lang="en-AU" dirty="0">
              <a:cs typeface="Calibri" panose="020F0502020204030204"/>
            </a:endParaRPr>
          </a:p>
          <a:p>
            <a:endParaRPr lang="en-AU"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5A11F-33E1-D94F-854D-35DC993DF65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91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60988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p:txBody>
          <a:bodyPr/>
          <a:lstStyle>
            <a:lvl1pPr>
              <a:defRPr/>
            </a:lvl1pPr>
          </a:lstStyle>
          <a:p>
            <a:fld id="{85E738E1-02BC-46A6-8FD7-1DB2B4B809B5}" type="slidenum">
              <a:rPr lang="en-US" altLang="en-US"/>
              <a:pPr/>
              <a:t>‹#›</a:t>
            </a:fld>
            <a:endParaRPr lang="en-US" altLang="en-US"/>
          </a:p>
        </p:txBody>
      </p:sp>
    </p:spTree>
    <p:extLst>
      <p:ext uri="{BB962C8B-B14F-4D97-AF65-F5344CB8AC3E}">
        <p14:creationId xmlns:p14="http://schemas.microsoft.com/office/powerpoint/2010/main" val="349408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3" y="1142485"/>
            <a:ext cx="11637391" cy="2261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4053" y="3481137"/>
            <a:ext cx="11637391" cy="24755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5" name="Slide Number Placeholder 6"/>
          <p:cNvSpPr>
            <a:spLocks noGrp="1"/>
          </p:cNvSpPr>
          <p:nvPr>
            <p:ph type="sldNum" sz="quarter" idx="10"/>
          </p:nvPr>
        </p:nvSpPr>
        <p:spPr/>
        <p:txBody>
          <a:bodyPr/>
          <a:lstStyle>
            <a:lvl1pPr>
              <a:defRPr/>
            </a:lvl1pPr>
          </a:lstStyle>
          <a:p>
            <a:fld id="{591EFB22-3D4D-4BB8-A352-F23B74046E81}" type="slidenum">
              <a:rPr lang="en-US" altLang="en-US"/>
              <a:pPr/>
              <a:t>‹#›</a:t>
            </a:fld>
            <a:endParaRPr lang="en-US" altLang="en-US"/>
          </a:p>
        </p:txBody>
      </p:sp>
    </p:spTree>
    <p:extLst>
      <p:ext uri="{BB962C8B-B14F-4D97-AF65-F5344CB8AC3E}">
        <p14:creationId xmlns:p14="http://schemas.microsoft.com/office/powerpoint/2010/main" val="3982169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874"/>
            <a:ext cx="11884025" cy="795803"/>
          </a:xfrm>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227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ASE STUDY_Teal image">
    <p:bg>
      <p:bgPr>
        <a:gradFill>
          <a:gsLst>
            <a:gs pos="0">
              <a:srgbClr val="2E6F88"/>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9097" y="6624000"/>
            <a:ext cx="3600000" cy="107722"/>
          </a:xfrm>
        </p:spPr>
        <p:txBody>
          <a:bodyPr lIns="0" tIns="0" rIns="0" bIns="0">
            <a:spAutoFit/>
          </a:bodyPr>
          <a:lstStyle>
            <a:lvl1pPr algn="r">
              <a:defRPr/>
            </a:lvl1pPr>
          </a:lstStyle>
          <a:p>
            <a:r>
              <a:rPr lang="en-US"/>
              <a:t>Footer</a:t>
            </a:r>
          </a:p>
        </p:txBody>
      </p:sp>
      <p:sp>
        <p:nvSpPr>
          <p:cNvPr id="7"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819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ASE STUDY_Teal">
    <p:bg>
      <p:bgPr>
        <a:gradFill>
          <a:gsLst>
            <a:gs pos="0">
              <a:srgbClr val="2E6F88"/>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38245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25670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ASE STUDY_Space image">
    <p:bg>
      <p:bgPr>
        <a:gradFill>
          <a:gsLst>
            <a:gs pos="0">
              <a:srgbClr val="7737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9097" y="6624000"/>
            <a:ext cx="3600000" cy="107722"/>
          </a:xfrm>
        </p:spPr>
        <p:txBody>
          <a:bodyPr lIns="0" tIns="0" rIns="0" bIns="0">
            <a:spAutoFit/>
          </a:bodyPr>
          <a:lstStyle>
            <a:lvl1pPr algn="r">
              <a:defRPr/>
            </a:lvl1pPr>
          </a:lstStyle>
          <a:p>
            <a:r>
              <a:rPr lang="en-US"/>
              <a:t>Footer</a:t>
            </a:r>
          </a:p>
        </p:txBody>
      </p:sp>
      <p:sp>
        <p:nvSpPr>
          <p:cNvPr id="7"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2544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ASE STUDY_Space">
    <p:bg>
      <p:bgPr>
        <a:gradFill>
          <a:gsLst>
            <a:gs pos="0">
              <a:srgbClr val="7737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7935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ASE STUDY_Forest image">
    <p:bg>
      <p:bgPr>
        <a:gradFill>
          <a:gsLst>
            <a:gs pos="0">
              <a:srgbClr val="015E4B"/>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1756026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ASE STUDY_Forest">
    <p:bg>
      <p:bgPr>
        <a:gradFill>
          <a:gsLst>
            <a:gs pos="0">
              <a:srgbClr val="015E4B"/>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0166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1400" b="1" i="0" u="none" strike="noStrike" cap="none" dirty="0">
                <a:solidFill>
                  <a:schemeClr val="accent1"/>
                </a:solidFill>
                <a:latin typeface="Arial"/>
                <a:ea typeface="Arial"/>
                <a:cs typeface="Arial"/>
                <a:sym typeface="Arial"/>
              </a:rPr>
              <a:t>WGCV 51 Plenary 3-6 October Tokyo 2022</a:t>
            </a:r>
            <a:endParaRPr lang="en-AU" dirty="0"/>
          </a:p>
          <a:p>
            <a:pPr marL="0" marR="0" lvl="0" indent="0" algn="l" rtl="0">
              <a:spcBef>
                <a:spcPts val="0"/>
              </a:spcBef>
              <a:spcAft>
                <a:spcPts val="0"/>
              </a:spcAft>
              <a:buNone/>
            </a:pP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ASE STUDY_Dust Image">
    <p:bg>
      <p:bgPr>
        <a:gradFill>
          <a:gsLst>
            <a:gs pos="0">
              <a:srgbClr val="CB6C37"/>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3681691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ASE STUDY_Dust">
    <p:bg>
      <p:bgPr>
        <a:gradFill>
          <a:gsLst>
            <a:gs pos="0">
              <a:srgbClr val="CB6C37"/>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10429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ASE STUDY_Heat Image">
    <p:bg>
      <p:bgPr>
        <a:gradFill>
          <a:gsLst>
            <a:gs pos="0">
              <a:srgbClr val="B43D3D"/>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029766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ASE STUDY_Heat">
    <p:bg>
      <p:bgPr>
        <a:gradFill>
          <a:gsLst>
            <a:gs pos="0">
              <a:srgbClr val="B43D3D"/>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93890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ASE STUDY_Olive Image">
    <p:bg>
      <p:bgPr>
        <a:gradFill>
          <a:gsLst>
            <a:gs pos="0">
              <a:srgbClr val="627D6C"/>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58997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ASE STUDY_Olive">
    <p:bg>
      <p:bgPr>
        <a:gradFill>
          <a:gsLst>
            <a:gs pos="0">
              <a:srgbClr val="627D6C"/>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11"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12"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99307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ASE STUDY_Stone Image">
    <p:bg>
      <p:bgPr>
        <a:gradFill>
          <a:gsLst>
            <a:gs pos="0">
              <a:srgbClr val="606F75"/>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344326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ASE STUDY_Stone">
    <p:bg>
      <p:bgPr>
        <a:gradFill>
          <a:gsLst>
            <a:gs pos="0">
              <a:srgbClr val="606F75"/>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731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Internal Slides_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p:txBody>
          <a:bodyPr/>
          <a:lstStyle/>
          <a:p>
            <a:endParaRPr lang="en-US"/>
          </a:p>
        </p:txBody>
      </p:sp>
      <p:sp>
        <p:nvSpPr>
          <p:cNvPr id="9" name="Title Placeholder 1">
            <a:extLst>
              <a:ext uri="{FF2B5EF4-FFF2-40B4-BE49-F238E27FC236}">
                <a16:creationId xmlns:a16="http://schemas.microsoft.com/office/drawing/2014/main" id="{2C768EBD-6F17-7740-A57D-848D291CA806}"/>
              </a:ext>
            </a:extLst>
          </p:cNvPr>
          <p:cNvSpPr>
            <a:spLocks noGrp="1"/>
          </p:cNvSpPr>
          <p:nvPr>
            <p:ph type="title"/>
          </p:nvPr>
        </p:nvSpPr>
        <p:spPr>
          <a:xfrm>
            <a:off x="838200" y="365125"/>
            <a:ext cx="10515600" cy="549275"/>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2">
            <a:extLst>
              <a:ext uri="{FF2B5EF4-FFF2-40B4-BE49-F238E27FC236}">
                <a16:creationId xmlns:a16="http://schemas.microsoft.com/office/drawing/2014/main" id="{BA84F59B-94B3-BA43-B753-23D653B03FAF}"/>
              </a:ext>
            </a:extLst>
          </p:cNvPr>
          <p:cNvSpPr>
            <a:spLocks noGrp="1"/>
          </p:cNvSpPr>
          <p:nvPr>
            <p:ph idx="1"/>
          </p:nvPr>
        </p:nvSpPr>
        <p:spPr>
          <a:xfrm>
            <a:off x="838200" y="1002082"/>
            <a:ext cx="10515600" cy="51748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005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b="1" i="0" u="none" strike="noStrike" cap="none" dirty="0">
                <a:solidFill>
                  <a:schemeClr val="accent1"/>
                </a:solidFill>
                <a:latin typeface="Arial"/>
                <a:ea typeface="Arial"/>
                <a:cs typeface="Arial"/>
                <a:sym typeface="Arial"/>
              </a:rPr>
              <a:t>WGCV 51 Plenary 3-6 October Tokyo 2022</a:t>
            </a:r>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b="1" i="0" u="none" strike="noStrike" cap="none" dirty="0">
                <a:solidFill>
                  <a:schemeClr val="accent1"/>
                </a:solidFill>
                <a:latin typeface="Arial"/>
                <a:ea typeface="Arial"/>
                <a:cs typeface="Arial"/>
                <a:sym typeface="Arial"/>
              </a:rPr>
              <a:t>WGCV 51 Plenary 3-6 October Tokyo 2022</a:t>
            </a:r>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2" descr="E:\Projects\L8 Ops\Data\107-71-LS8-2013512-land and water stretch-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88"/>
            <a:ext cx="12192000" cy="123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5668" y="1569996"/>
            <a:ext cx="10363200" cy="1470025"/>
          </a:xfrm>
        </p:spPr>
        <p:txBody>
          <a:bodyPr/>
          <a:lstStyle>
            <a:lvl1pPr>
              <a:defRPr sz="3200" b="1">
                <a:effectLst/>
              </a:defRPr>
            </a:lvl1pPr>
          </a:lstStyle>
          <a:p>
            <a:r>
              <a:rPr lang="en-US" dirty="0"/>
              <a:t>Click to edit Master title style</a:t>
            </a:r>
          </a:p>
        </p:txBody>
      </p:sp>
      <p:sp>
        <p:nvSpPr>
          <p:cNvPr id="3" name="Subtitle 2"/>
          <p:cNvSpPr>
            <a:spLocks noGrp="1"/>
          </p:cNvSpPr>
          <p:nvPr>
            <p:ph type="subTitle" idx="1"/>
          </p:nvPr>
        </p:nvSpPr>
        <p:spPr>
          <a:xfrm>
            <a:off x="235669" y="3252020"/>
            <a:ext cx="8067369" cy="1654278"/>
          </a:xfrm>
        </p:spPr>
        <p:txBody>
          <a:bodyPr anchor="ctr"/>
          <a:lstStyle>
            <a:lvl1pPr marL="0" indent="0" algn="l">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7" name="Text Placeholder 6"/>
          <p:cNvSpPr>
            <a:spLocks noGrp="1"/>
          </p:cNvSpPr>
          <p:nvPr>
            <p:ph type="body" sz="quarter" idx="10"/>
          </p:nvPr>
        </p:nvSpPr>
        <p:spPr>
          <a:xfrm>
            <a:off x="235668" y="5053778"/>
            <a:ext cx="3149600" cy="609600"/>
          </a:xfrm>
        </p:spPr>
        <p:txBody>
          <a:bodyPr/>
          <a:lstStyle>
            <a:lvl1pPr marL="0" indent="0">
              <a:buNone/>
              <a:defRPr sz="1350"/>
            </a:lvl1pPr>
          </a:lstStyle>
          <a:p>
            <a:pPr lvl="0"/>
            <a:r>
              <a:rPr lang="en-US"/>
              <a:t>Edit Master text styles</a:t>
            </a:r>
          </a:p>
        </p:txBody>
      </p:sp>
    </p:spTree>
    <p:extLst>
      <p:ext uri="{BB962C8B-B14F-4D97-AF65-F5344CB8AC3E}">
        <p14:creationId xmlns:p14="http://schemas.microsoft.com/office/powerpoint/2010/main" val="352092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Click to edit Master title style</a:t>
            </a:r>
          </a:p>
        </p:txBody>
      </p:sp>
      <p:sp>
        <p:nvSpPr>
          <p:cNvPr id="16" name="Content Placeholder 2"/>
          <p:cNvSpPr>
            <a:spLocks noGrp="1"/>
          </p:cNvSpPr>
          <p:nvPr>
            <p:ph sz="half" idx="1"/>
          </p:nvPr>
        </p:nvSpPr>
        <p:spPr>
          <a:xfrm>
            <a:off x="234053" y="1132114"/>
            <a:ext cx="11495985" cy="4824549"/>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0"/>
          </p:nvPr>
        </p:nvSpPr>
        <p:spPr/>
        <p:txBody>
          <a:bodyPr/>
          <a:lstStyle>
            <a:lvl1pPr>
              <a:defRPr/>
            </a:lvl1pPr>
          </a:lstStyle>
          <a:p>
            <a:fld id="{83AC58F4-1C19-4699-AC01-95EF4D2BCFA6}" type="slidenum">
              <a:rPr lang="en-US" altLang="en-US"/>
              <a:pPr/>
              <a:t>‹#›</a:t>
            </a:fld>
            <a:endParaRPr lang="en-US" altLang="en-US"/>
          </a:p>
        </p:txBody>
      </p:sp>
    </p:spTree>
    <p:extLst>
      <p:ext uri="{BB962C8B-B14F-4D97-AF65-F5344CB8AC3E}">
        <p14:creationId xmlns:p14="http://schemas.microsoft.com/office/powerpoint/2010/main" val="961452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2" y="354607"/>
            <a:ext cx="10467347" cy="646113"/>
          </a:xfrm>
        </p:spPr>
        <p:txBody>
          <a:bodyPr/>
          <a:lstStyle/>
          <a:p>
            <a:r>
              <a:rPr lang="en-US"/>
              <a:t>Click to edit Master title style</a:t>
            </a:r>
          </a:p>
        </p:txBody>
      </p:sp>
      <p:sp>
        <p:nvSpPr>
          <p:cNvPr id="3" name="Content Placeholder 2"/>
          <p:cNvSpPr>
            <a:spLocks noGrp="1"/>
          </p:cNvSpPr>
          <p:nvPr>
            <p:ph sz="half" idx="1"/>
          </p:nvPr>
        </p:nvSpPr>
        <p:spPr>
          <a:xfrm>
            <a:off x="234053" y="1136217"/>
            <a:ext cx="5803953" cy="482915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19" y="1136217"/>
            <a:ext cx="5673524" cy="482915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fld id="{5CC992DB-3803-4FF5-A5DB-97C841EDD5A1}" type="slidenum">
              <a:rPr lang="en-US" altLang="en-US"/>
              <a:pPr/>
              <a:t>‹#›</a:t>
            </a:fld>
            <a:endParaRPr lang="en-US" altLang="en-US"/>
          </a:p>
        </p:txBody>
      </p:sp>
    </p:spTree>
    <p:extLst>
      <p:ext uri="{BB962C8B-B14F-4D97-AF65-F5344CB8AC3E}">
        <p14:creationId xmlns:p14="http://schemas.microsoft.com/office/powerpoint/2010/main" val="175867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1" y="354607"/>
            <a:ext cx="10472799" cy="646113"/>
          </a:xfrm>
        </p:spPr>
        <p:txBody>
          <a:bodyPr/>
          <a:lstStyle/>
          <a:p>
            <a:r>
              <a:rPr lang="en-US"/>
              <a:t>Click to edit Master title style</a:t>
            </a:r>
          </a:p>
        </p:txBody>
      </p:sp>
      <p:sp>
        <p:nvSpPr>
          <p:cNvPr id="3" name="Slide Number Placeholder 6"/>
          <p:cNvSpPr>
            <a:spLocks noGrp="1"/>
          </p:cNvSpPr>
          <p:nvPr>
            <p:ph type="sldNum" sz="quarter" idx="10"/>
          </p:nvPr>
        </p:nvSpPr>
        <p:spPr/>
        <p:txBody>
          <a:bodyPr/>
          <a:lstStyle>
            <a:lvl1pPr>
              <a:defRPr/>
            </a:lvl1pPr>
          </a:lstStyle>
          <a:p>
            <a:fld id="{E6363A0F-A28D-49EE-9D08-2F60ADE9E212}" type="slidenum">
              <a:rPr lang="en-US" altLang="en-US"/>
              <a:pPr/>
              <a:t>‹#›</a:t>
            </a:fld>
            <a:endParaRPr lang="en-US" altLang="en-US"/>
          </a:p>
        </p:txBody>
      </p:sp>
    </p:spTree>
    <p:extLst>
      <p:ext uri="{BB962C8B-B14F-4D97-AF65-F5344CB8AC3E}">
        <p14:creationId xmlns:p14="http://schemas.microsoft.com/office/powerpoint/2010/main" val="290246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3000"/>
            </a:lvl1pPr>
          </a:lstStyle>
          <a:p>
            <a:r>
              <a:rPr lang="en-US" dirty="0"/>
              <a:t>Click to edit Master title style</a:t>
            </a:r>
          </a:p>
        </p:txBody>
      </p:sp>
      <p:sp>
        <p:nvSpPr>
          <p:cNvPr id="4" name="Slide Number Placeholder 6"/>
          <p:cNvSpPr>
            <a:spLocks noGrp="1"/>
          </p:cNvSpPr>
          <p:nvPr>
            <p:ph type="sldNum" sz="quarter" idx="10"/>
          </p:nvPr>
        </p:nvSpPr>
        <p:spPr/>
        <p:txBody>
          <a:bodyPr/>
          <a:lstStyle>
            <a:lvl1pPr>
              <a:defRPr/>
            </a:lvl1pPr>
          </a:lstStyle>
          <a:p>
            <a:fld id="{EC19269A-0BC0-4811-8D12-70EF99CA6C62}" type="slidenum">
              <a:rPr lang="en-US" altLang="en-US"/>
              <a:pPr/>
              <a:t>‹#›</a:t>
            </a:fld>
            <a:endParaRPr lang="en-US" altLang="en-US"/>
          </a:p>
        </p:txBody>
      </p:sp>
    </p:spTree>
    <p:extLst>
      <p:ext uri="{BB962C8B-B14F-4D97-AF65-F5344CB8AC3E}">
        <p14:creationId xmlns:p14="http://schemas.microsoft.com/office/powerpoint/2010/main" val="24718669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9.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8.png"/><Relationship Id="rId5" Type="http://schemas.openxmlformats.org/officeDocument/2006/relationships/slideLayout" Target="../slideLayouts/slideLayout9.xml"/><Relationship Id="rId10" Type="http://schemas.openxmlformats.org/officeDocument/2006/relationships/image" Target="../media/image7.png"/><Relationship Id="rId4" Type="http://schemas.openxmlformats.org/officeDocument/2006/relationships/slideLayout" Target="../slideLayouts/slideLayout8.xml"/><Relationship Id="rId9" Type="http://schemas.openxmlformats.org/officeDocument/2006/relationships/theme" Target="../theme/theme2.xml"/><Relationship Id="rId1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3.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4.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6">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233363" y="354013"/>
            <a:ext cx="9399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7"/>
          <p:cNvSpPr>
            <a:spLocks noGrp="1" noChangeArrowheads="1"/>
          </p:cNvSpPr>
          <p:nvPr>
            <p:ph type="body" idx="1"/>
          </p:nvPr>
        </p:nvSpPr>
        <p:spPr bwMode="auto">
          <a:xfrm>
            <a:off x="233363" y="1130300"/>
            <a:ext cx="11653837"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26"/>
          <p:cNvSpPr>
            <a:spLocks noChangeArrowheads="1"/>
          </p:cNvSpPr>
          <p:nvPr userDrawn="1"/>
        </p:nvSpPr>
        <p:spPr bwMode="auto">
          <a:xfrm>
            <a:off x="2430463" y="5915025"/>
            <a:ext cx="9456737" cy="52388"/>
          </a:xfrm>
          <a:prstGeom prst="rect">
            <a:avLst/>
          </a:prstGeom>
          <a:gradFill rotWithShape="1">
            <a:gsLst>
              <a:gs pos="0">
                <a:srgbClr val="F4FBFE"/>
              </a:gs>
              <a:gs pos="50999">
                <a:srgbClr val="99DAF3"/>
              </a:gs>
              <a:gs pos="53000">
                <a:srgbClr val="77CEEF"/>
              </a:gs>
              <a:gs pos="100000">
                <a:srgbClr val="1482AC"/>
              </a:gs>
            </a:gsLst>
            <a:lin ang="0" scaled="1"/>
          </a:gradFill>
          <a:ln>
            <a:noFill/>
          </a:ln>
        </p:spPr>
        <p:txBody>
          <a:bodyPr wrap="none" lIns="68580" tIns="34290" rIns="68580" bIns="34290" anchor="ctr"/>
          <a:lstStyle>
            <a:lvl1pPr defTabSz="684213">
              <a:defRPr sz="2400">
                <a:solidFill>
                  <a:schemeClr val="tx1"/>
                </a:solidFill>
                <a:latin typeface="Arial" panose="020B0604020202020204" pitchFamily="34" charset="0"/>
                <a:ea typeface="MS PGothic" panose="020B0600070205080204" pitchFamily="34" charset="-128"/>
              </a:defRPr>
            </a:lvl1pPr>
            <a:lvl2pPr marL="742950" indent="-285750" defTabSz="684213">
              <a:defRPr sz="2400">
                <a:solidFill>
                  <a:schemeClr val="tx1"/>
                </a:solidFill>
                <a:latin typeface="Arial" panose="020B0604020202020204" pitchFamily="34" charset="0"/>
                <a:ea typeface="MS PGothic" panose="020B0600070205080204" pitchFamily="34" charset="-128"/>
              </a:defRPr>
            </a:lvl2pPr>
            <a:lvl3pPr marL="1143000" indent="-228600" defTabSz="684213">
              <a:defRPr sz="2400">
                <a:solidFill>
                  <a:schemeClr val="tx1"/>
                </a:solidFill>
                <a:latin typeface="Arial" panose="020B0604020202020204" pitchFamily="34" charset="0"/>
                <a:ea typeface="MS PGothic" panose="020B0600070205080204" pitchFamily="34" charset="-128"/>
              </a:defRPr>
            </a:lvl3pPr>
            <a:lvl4pPr marL="1600200" indent="-228600" defTabSz="684213">
              <a:defRPr sz="2400">
                <a:solidFill>
                  <a:schemeClr val="tx1"/>
                </a:solidFill>
                <a:latin typeface="Arial" panose="020B0604020202020204" pitchFamily="34" charset="0"/>
                <a:ea typeface="MS PGothic" panose="020B0600070205080204" pitchFamily="34" charset="-128"/>
              </a:defRPr>
            </a:lvl4pPr>
            <a:lvl5pPr marL="2057400" indent="-228600" defTabSz="684213">
              <a:defRPr sz="2400">
                <a:solidFill>
                  <a:schemeClr val="tx1"/>
                </a:solidFill>
                <a:latin typeface="Arial" panose="020B0604020202020204" pitchFamily="34" charset="0"/>
                <a:ea typeface="MS PGothic" panose="020B0600070205080204" pitchFamily="34" charset="-128"/>
              </a:defRPr>
            </a:lvl5pPr>
            <a:lvl6pPr marL="25146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900">
              <a:solidFill>
                <a:srgbClr val="0D0D0D"/>
              </a:solidFill>
            </a:endParaRPr>
          </a:p>
        </p:txBody>
      </p:sp>
      <p:sp>
        <p:nvSpPr>
          <p:cNvPr id="7" name="Slide Number Placeholder 6"/>
          <p:cNvSpPr>
            <a:spLocks noGrp="1"/>
          </p:cNvSpPr>
          <p:nvPr>
            <p:ph type="sldNum" sz="quarter" idx="4"/>
          </p:nvPr>
        </p:nvSpPr>
        <p:spPr>
          <a:xfrm>
            <a:off x="11337925" y="6161088"/>
            <a:ext cx="533400" cy="401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fld id="{C18C721D-7C74-47CE-A764-7EE1D07907E5}" type="slidenum">
              <a:rPr lang="en-US" altLang="en-US"/>
              <a:pPr/>
              <a:t>‹#›</a:t>
            </a:fld>
            <a:endParaRPr lang="en-US" altLang="en-US"/>
          </a:p>
        </p:txBody>
      </p:sp>
      <p:sp>
        <p:nvSpPr>
          <p:cNvPr id="1030" name="Rectangle 42"/>
          <p:cNvSpPr>
            <a:spLocks noChangeArrowheads="1"/>
          </p:cNvSpPr>
          <p:nvPr userDrawn="1"/>
        </p:nvSpPr>
        <p:spPr bwMode="auto">
          <a:xfrm rot="10800000">
            <a:off x="233363" y="1074738"/>
            <a:ext cx="10421937" cy="55562"/>
          </a:xfrm>
          <a:prstGeom prst="rect">
            <a:avLst/>
          </a:prstGeom>
          <a:gradFill rotWithShape="1">
            <a:gsLst>
              <a:gs pos="0">
                <a:srgbClr val="F4FBFE"/>
              </a:gs>
              <a:gs pos="50999">
                <a:srgbClr val="99DAF3"/>
              </a:gs>
              <a:gs pos="53000">
                <a:srgbClr val="77CEEF"/>
              </a:gs>
              <a:gs pos="100000">
                <a:srgbClr val="1482AC"/>
              </a:gs>
            </a:gsLst>
            <a:lin ang="0" scaled="1"/>
          </a:gradFill>
          <a:ln>
            <a:noFill/>
          </a:ln>
        </p:spPr>
        <p:txBody>
          <a:bodyPr wrap="none" lIns="68580" tIns="34290" rIns="68580" bIns="34290" anchor="ctr"/>
          <a:lstStyle>
            <a:lvl1pPr defTabSz="684213">
              <a:defRPr sz="2400">
                <a:solidFill>
                  <a:schemeClr val="tx1"/>
                </a:solidFill>
                <a:latin typeface="Arial" panose="020B0604020202020204" pitchFamily="34" charset="0"/>
                <a:ea typeface="MS PGothic" panose="020B0600070205080204" pitchFamily="34" charset="-128"/>
              </a:defRPr>
            </a:lvl1pPr>
            <a:lvl2pPr marL="742950" indent="-285750" defTabSz="684213">
              <a:defRPr sz="2400">
                <a:solidFill>
                  <a:schemeClr val="tx1"/>
                </a:solidFill>
                <a:latin typeface="Arial" panose="020B0604020202020204" pitchFamily="34" charset="0"/>
                <a:ea typeface="MS PGothic" panose="020B0600070205080204" pitchFamily="34" charset="-128"/>
              </a:defRPr>
            </a:lvl2pPr>
            <a:lvl3pPr marL="1143000" indent="-228600" defTabSz="684213">
              <a:defRPr sz="2400">
                <a:solidFill>
                  <a:schemeClr val="tx1"/>
                </a:solidFill>
                <a:latin typeface="Arial" panose="020B0604020202020204" pitchFamily="34" charset="0"/>
                <a:ea typeface="MS PGothic" panose="020B0600070205080204" pitchFamily="34" charset="-128"/>
              </a:defRPr>
            </a:lvl3pPr>
            <a:lvl4pPr marL="1600200" indent="-228600" defTabSz="684213">
              <a:defRPr sz="2400">
                <a:solidFill>
                  <a:schemeClr val="tx1"/>
                </a:solidFill>
                <a:latin typeface="Arial" panose="020B0604020202020204" pitchFamily="34" charset="0"/>
                <a:ea typeface="MS PGothic" panose="020B0600070205080204" pitchFamily="34" charset="-128"/>
              </a:defRPr>
            </a:lvl4pPr>
            <a:lvl5pPr marL="2057400" indent="-228600" defTabSz="684213">
              <a:defRPr sz="2400">
                <a:solidFill>
                  <a:schemeClr val="tx1"/>
                </a:solidFill>
                <a:latin typeface="Arial" panose="020B0604020202020204" pitchFamily="34" charset="0"/>
                <a:ea typeface="MS PGothic" panose="020B0600070205080204" pitchFamily="34" charset="-128"/>
              </a:defRPr>
            </a:lvl5pPr>
            <a:lvl6pPr marL="25146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900">
              <a:solidFill>
                <a:srgbClr val="0D0D0D"/>
              </a:solidFill>
            </a:endParaRPr>
          </a:p>
        </p:txBody>
      </p:sp>
      <p:pic>
        <p:nvPicPr>
          <p:cNvPr id="1031" name="Picture 10"/>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3363" y="6157913"/>
            <a:ext cx="15224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1"/>
          <p:cNvPicPr>
            <a:picLocks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494338" y="6030913"/>
            <a:ext cx="765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97050" y="5980113"/>
            <a:ext cx="18938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79825" y="6003925"/>
            <a:ext cx="1046163"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3" descr="Icon&#10;&#10;Description automatically generate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08525" y="5992813"/>
            <a:ext cx="77787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Box 2"/>
          <p:cNvSpPr txBox="1">
            <a:spLocks noChangeArrowheads="1"/>
          </p:cNvSpPr>
          <p:nvPr userDrawn="1"/>
        </p:nvSpPr>
        <p:spPr bwMode="auto">
          <a:xfrm>
            <a:off x="6608763" y="6227763"/>
            <a:ext cx="3400425" cy="276225"/>
          </a:xfrm>
          <a:prstGeom prst="rect">
            <a:avLst/>
          </a:prstGeom>
          <a:noFill/>
          <a:ln>
            <a:noFill/>
          </a:ln>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1200">
                <a:solidFill>
                  <a:srgbClr val="FF0000"/>
                </a:solidFill>
              </a:rPr>
              <a:t>Procurement Sensitive / Restricted Distribution</a:t>
            </a:r>
          </a:p>
        </p:txBody>
      </p:sp>
    </p:spTree>
    <p:extLst>
      <p:ext uri="{BB962C8B-B14F-4D97-AF65-F5344CB8AC3E}">
        <p14:creationId xmlns:p14="http://schemas.microsoft.com/office/powerpoint/2010/main" val="389977951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5pPr>
      <a:lvl6pPr marL="3429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6pPr>
      <a:lvl7pPr marL="6858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7pPr>
      <a:lvl8pPr marL="10287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8pPr>
      <a:lvl9pPr marL="13716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9pPr>
    </p:titleStyle>
    <p:body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00">
          <a:solidFill>
            <a:schemeClr val="tx1"/>
          </a:solidFill>
          <a:latin typeface="+mn-lt"/>
        </a:defRPr>
      </a:lvl4pPr>
      <a:lvl5pPr marL="1543050" indent="-171450" algn="l" rtl="0" eaLnBrk="0" fontAlgn="base" hangingPunct="0">
        <a:spcBef>
          <a:spcPct val="20000"/>
        </a:spcBef>
        <a:spcAft>
          <a:spcPct val="0"/>
        </a:spcAft>
        <a:buClr>
          <a:schemeClr val="bg2"/>
        </a:buClr>
        <a:buChar char="•"/>
        <a:defRPr sz="1300">
          <a:solidFill>
            <a:schemeClr val="tx1"/>
          </a:solidFill>
          <a:latin typeface="+mn-lt"/>
        </a:defRPr>
      </a:lvl5pPr>
      <a:lvl6pPr marL="1885950" indent="-171450" algn="l" rtl="0" eaLnBrk="1" fontAlgn="base" hangingPunct="1">
        <a:spcBef>
          <a:spcPct val="20000"/>
        </a:spcBef>
        <a:spcAft>
          <a:spcPct val="0"/>
        </a:spcAft>
        <a:buClr>
          <a:schemeClr val="bg2"/>
        </a:buClr>
        <a:buChar char="•"/>
        <a:defRPr sz="1200">
          <a:solidFill>
            <a:schemeClr val="tx1"/>
          </a:solidFill>
          <a:latin typeface="+mn-lt"/>
        </a:defRPr>
      </a:lvl6pPr>
      <a:lvl7pPr marL="2228850" indent="-171450" algn="l" rtl="0" eaLnBrk="1" fontAlgn="base" hangingPunct="1">
        <a:spcBef>
          <a:spcPct val="20000"/>
        </a:spcBef>
        <a:spcAft>
          <a:spcPct val="0"/>
        </a:spcAft>
        <a:buClr>
          <a:schemeClr val="bg2"/>
        </a:buClr>
        <a:buChar char="•"/>
        <a:defRPr sz="1200">
          <a:solidFill>
            <a:schemeClr val="tx1"/>
          </a:solidFill>
          <a:latin typeface="+mn-lt"/>
        </a:defRPr>
      </a:lvl7pPr>
      <a:lvl8pPr marL="2571750" indent="-171450" algn="l" rtl="0" eaLnBrk="1" fontAlgn="base" hangingPunct="1">
        <a:spcBef>
          <a:spcPct val="20000"/>
        </a:spcBef>
        <a:spcAft>
          <a:spcPct val="0"/>
        </a:spcAft>
        <a:buClr>
          <a:schemeClr val="bg2"/>
        </a:buClr>
        <a:buChar char="•"/>
        <a:defRPr sz="1200">
          <a:solidFill>
            <a:schemeClr val="tx1"/>
          </a:solidFill>
          <a:latin typeface="+mn-lt"/>
        </a:defRPr>
      </a:lvl8pPr>
      <a:lvl9pPr marL="2914650" indent="-171450" algn="l" rtl="0" eaLnBrk="1" fontAlgn="base" hangingPunct="1">
        <a:spcBef>
          <a:spcPct val="20000"/>
        </a:spcBef>
        <a:spcAft>
          <a:spcPct val="0"/>
        </a:spcAft>
        <a:buClr>
          <a:schemeClr val="bg2"/>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606F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AC8C37-3C4C-0E4E-8501-71F746780951}"/>
              </a:ext>
            </a:extLst>
          </p:cNvPr>
          <p:cNvSpPr>
            <a:spLocks noGrp="1"/>
          </p:cNvSpPr>
          <p:nvPr>
            <p:ph type="ftr" sz="quarter" idx="3"/>
          </p:nvPr>
        </p:nvSpPr>
        <p:spPr>
          <a:xfrm>
            <a:off x="4658400" y="6624000"/>
            <a:ext cx="3600000" cy="107722"/>
          </a:xfrm>
          <a:prstGeom prst="rect">
            <a:avLst/>
          </a:prstGeom>
        </p:spPr>
        <p:txBody>
          <a:bodyPr vert="horz" lIns="0" tIns="0" rIns="0" bIns="0" rtlCol="0" anchor="ctr">
            <a:spAutoFit/>
          </a:bodyPr>
          <a:lstStyle>
            <a:lvl1pPr algn="l">
              <a:defRPr sz="700" b="1">
                <a:solidFill>
                  <a:schemeClr val="bg1"/>
                </a:solidFill>
                <a:latin typeface="Arial" panose="020B0604020202020204" pitchFamily="34" charset="0"/>
                <a:cs typeface="Arial" panose="020B0604020202020204" pitchFamily="34" charset="0"/>
              </a:defRPr>
            </a:lvl1pPr>
          </a:lstStyle>
          <a:p>
            <a:pPr algn="r"/>
            <a:r>
              <a:rPr lang="en-US"/>
              <a:t>Footer</a:t>
            </a:r>
            <a:endParaRPr lang="en-US" b="0"/>
          </a:p>
        </p:txBody>
      </p:sp>
      <p:grpSp>
        <p:nvGrpSpPr>
          <p:cNvPr id="15" name="Group 14"/>
          <p:cNvGrpSpPr/>
          <p:nvPr userDrawn="1"/>
        </p:nvGrpSpPr>
        <p:grpSpPr>
          <a:xfrm>
            <a:off x="360000" y="6606000"/>
            <a:ext cx="2825173" cy="144000"/>
            <a:chOff x="5433924" y="6606000"/>
            <a:chExt cx="2825173" cy="144000"/>
          </a:xfrm>
        </p:grpSpPr>
        <p:sp>
          <p:nvSpPr>
            <p:cNvPr id="16" name="TextBox 15">
              <a:extLst>
                <a:ext uri="{FF2B5EF4-FFF2-40B4-BE49-F238E27FC236}">
                  <a16:creationId xmlns:a16="http://schemas.microsoft.com/office/drawing/2014/main" id="{9AA660CA-9A5E-5DF0-8857-BEC6DC9C04BD}"/>
                </a:ext>
              </a:extLst>
            </p:cNvPr>
            <p:cNvSpPr txBox="1"/>
            <p:nvPr userDrawn="1"/>
          </p:nvSpPr>
          <p:spPr>
            <a:xfrm>
              <a:off x="5953979" y="6624139"/>
              <a:ext cx="2305118" cy="107722"/>
            </a:xfrm>
            <a:prstGeom prst="rect">
              <a:avLst/>
            </a:prstGeom>
            <a:noFill/>
          </p:spPr>
          <p:txBody>
            <a:bodyPr wrap="none" lIns="0" tIns="0" rIns="0" bIns="0">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700" b="0" i="0" kern="1200">
                  <a:solidFill>
                    <a:schemeClr val="bg1"/>
                  </a:solidFill>
                  <a:effectLst/>
                  <a:latin typeface="Arial Nova Light" panose="020B0304020202020204" pitchFamily="34" charset="0"/>
                  <a:ea typeface="+mn-ea"/>
                  <a:cs typeface="+mn-cs"/>
                </a:rPr>
                <a:t>© Commonwealth of Australia (Geoscience Australia) 2022.</a:t>
              </a:r>
            </a:p>
          </p:txBody>
        </p:sp>
        <p:pic>
          <p:nvPicPr>
            <p:cNvPr id="17" name="Picture 16">
              <a:extLst>
                <a:ext uri="{FF2B5EF4-FFF2-40B4-BE49-F238E27FC236}">
                  <a16:creationId xmlns:a16="http://schemas.microsoft.com/office/drawing/2014/main" id="{AC37A4D2-58D3-BF94-78AD-6D28F0374EA3}"/>
                </a:ext>
              </a:extLst>
            </p:cNvPr>
            <p:cNvPicPr>
              <a:picLocks noChangeAspect="1"/>
            </p:cNvPicPr>
            <p:nvPr userDrawn="1"/>
          </p:nvPicPr>
          <p:blipFill>
            <a:blip r:embed="rId18"/>
            <a:stretch>
              <a:fillRect/>
            </a:stretch>
          </p:blipFill>
          <p:spPr>
            <a:xfrm>
              <a:off x="5433924" y="6606000"/>
              <a:ext cx="411430" cy="144000"/>
            </a:xfrm>
            <a:prstGeom prst="rect">
              <a:avLst/>
            </a:prstGeom>
          </p:spPr>
        </p:pic>
      </p:grpSp>
      <p:pic>
        <p:nvPicPr>
          <p:cNvPr id="6" name="Picture 5">
            <a:extLst>
              <a:ext uri="{FF2B5EF4-FFF2-40B4-BE49-F238E27FC236}">
                <a16:creationId xmlns:a16="http://schemas.microsoft.com/office/drawing/2014/main" id="{D8D99069-1CDF-5DD4-DFCD-F0765B301A58}"/>
              </a:ext>
            </a:extLst>
          </p:cNvPr>
          <p:cNvPicPr>
            <a:picLocks noChangeAspect="1"/>
          </p:cNvPicPr>
          <p:nvPr userDrawn="1"/>
        </p:nvPicPr>
        <p:blipFill>
          <a:blip r:embed="rId19"/>
          <a:srcRect/>
          <a:stretch/>
        </p:blipFill>
        <p:spPr>
          <a:xfrm>
            <a:off x="9823654" y="6627200"/>
            <a:ext cx="2019300" cy="101600"/>
          </a:xfrm>
          <a:prstGeom prst="rect">
            <a:avLst/>
          </a:prstGeom>
        </p:spPr>
      </p:pic>
    </p:spTree>
    <p:extLst>
      <p:ext uri="{BB962C8B-B14F-4D97-AF65-F5344CB8AC3E}">
        <p14:creationId xmlns:p14="http://schemas.microsoft.com/office/powerpoint/2010/main" val="1354668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dt="0"/>
  <p:txStyles>
    <p:title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pn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41.emf"/><Relationship Id="rId10" Type="http://schemas.openxmlformats.org/officeDocument/2006/relationships/image" Target="../media/image20.png"/><Relationship Id="rId4" Type="http://schemas.openxmlformats.org/officeDocument/2006/relationships/image" Target="../media/image40.pn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45.png"/><Relationship Id="rId5" Type="http://schemas.openxmlformats.org/officeDocument/2006/relationships/image" Target="../media/image18.png"/><Relationship Id="rId10" Type="http://schemas.openxmlformats.org/officeDocument/2006/relationships/image" Target="../media/image44.jpeg"/><Relationship Id="rId4" Type="http://schemas.openxmlformats.org/officeDocument/2006/relationships/image" Target="../media/image17.jpeg"/><Relationship Id="rId9" Type="http://schemas.openxmlformats.org/officeDocument/2006/relationships/image" Target="../media/image43.pn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52.png"/><Relationship Id="rId5" Type="http://schemas.openxmlformats.org/officeDocument/2006/relationships/image" Target="../media/image18.png"/><Relationship Id="rId10" Type="http://schemas.openxmlformats.org/officeDocument/2006/relationships/image" Target="../media/image51.png"/><Relationship Id="rId4" Type="http://schemas.openxmlformats.org/officeDocument/2006/relationships/image" Target="../media/image17.jpeg"/><Relationship Id="rId9" Type="http://schemas.openxmlformats.org/officeDocument/2006/relationships/image" Target="../media/image51.emf"/></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54.jpe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wmf"/><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1.wm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60.png"/><Relationship Id="rId5" Type="http://schemas.openxmlformats.org/officeDocument/2006/relationships/image" Target="../media/image18.png"/><Relationship Id="rId10" Type="http://schemas.openxmlformats.org/officeDocument/2006/relationships/image" Target="../media/image59.png"/><Relationship Id="rId4" Type="http://schemas.openxmlformats.org/officeDocument/2006/relationships/image" Target="../media/image17.jpeg"/><Relationship Id="rId9" Type="http://schemas.openxmlformats.org/officeDocument/2006/relationships/image" Target="../media/image58.pn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7.png"/><Relationship Id="rId5" Type="http://schemas.openxmlformats.org/officeDocument/2006/relationships/image" Target="../media/image18.png"/><Relationship Id="rId15" Type="http://schemas.openxmlformats.org/officeDocument/2006/relationships/hyperlink" Target="https://hls.gsfc.nasa.gov/" TargetMode="External"/><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5.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35.png"/><Relationship Id="rId5" Type="http://schemas.openxmlformats.org/officeDocument/2006/relationships/image" Target="../media/image18.png"/><Relationship Id="rId10" Type="http://schemas.openxmlformats.org/officeDocument/2006/relationships/image" Target="../media/image34.png"/><Relationship Id="rId4" Type="http://schemas.openxmlformats.org/officeDocument/2006/relationships/image" Target="../media/image17.jpe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480881" y="1924954"/>
            <a:ext cx="6157185" cy="8309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4800" dirty="0"/>
              <a:t>Satellite Cross Calibration Radiometer (SCR)</a:t>
            </a:r>
            <a:endParaRPr sz="4800" dirty="0"/>
          </a:p>
        </p:txBody>
      </p:sp>
      <p:sp>
        <p:nvSpPr>
          <p:cNvPr id="67" name="Google Shape;67;p7"/>
          <p:cNvSpPr/>
          <p:nvPr/>
        </p:nvSpPr>
        <p:spPr>
          <a:xfrm>
            <a:off x="8059726" y="4358295"/>
            <a:ext cx="3836513" cy="234357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r>
              <a:rPr lang="en-GB" sz="2000" b="1" i="0" u="none" strike="noStrike" cap="none" dirty="0">
                <a:solidFill>
                  <a:schemeClr val="accent1"/>
                </a:solidFill>
                <a:latin typeface="Arial"/>
                <a:ea typeface="Arial"/>
                <a:cs typeface="Arial"/>
                <a:sym typeface="Arial"/>
              </a:rPr>
              <a:t>Medhavy Thankappan</a:t>
            </a:r>
          </a:p>
          <a:p>
            <a:pPr marL="0" marR="0" lvl="0" indent="0" algn="r" rtl="0">
              <a:lnSpc>
                <a:spcPct val="150000"/>
              </a:lnSpc>
              <a:spcBef>
                <a:spcPts val="0"/>
              </a:spcBef>
              <a:spcAft>
                <a:spcPts val="0"/>
              </a:spcAft>
              <a:buNone/>
            </a:pPr>
            <a:r>
              <a:rPr lang="en-AU" sz="2000" b="1" i="0" u="none" strike="noStrike" cap="none" dirty="0">
                <a:solidFill>
                  <a:schemeClr val="accent1"/>
                </a:solidFill>
                <a:latin typeface="Arial"/>
                <a:ea typeface="Arial"/>
                <a:cs typeface="Arial"/>
                <a:sym typeface="Arial"/>
              </a:rPr>
              <a:t>Geoscience Australia</a:t>
            </a:r>
            <a:endParaRPr sz="1200" b="1" dirty="0"/>
          </a:p>
          <a:p>
            <a:pPr algn="r">
              <a:lnSpc>
                <a:spcPct val="150000"/>
              </a:lnSpc>
            </a:pPr>
            <a:r>
              <a:rPr lang="en-AU" sz="2000" b="1" dirty="0">
                <a:solidFill>
                  <a:schemeClr val="accent1"/>
                </a:solidFill>
              </a:rPr>
              <a:t>Agenda Item # 3.4</a:t>
            </a:r>
          </a:p>
          <a:p>
            <a:pPr marL="0" marR="0" lvl="0" indent="0" algn="r" rtl="0">
              <a:lnSpc>
                <a:spcPct val="150000"/>
              </a:lnSpc>
              <a:spcBef>
                <a:spcPts val="0"/>
              </a:spcBef>
              <a:spcAft>
                <a:spcPts val="0"/>
              </a:spcAft>
              <a:buNone/>
            </a:pPr>
            <a:r>
              <a:rPr lang="en-AU" sz="2000" b="1" i="0" u="none" strike="noStrike" cap="none" dirty="0">
                <a:solidFill>
                  <a:schemeClr val="accent1"/>
                </a:solidFill>
                <a:latin typeface="Arial"/>
                <a:ea typeface="Arial"/>
                <a:cs typeface="Arial"/>
                <a:sym typeface="Arial"/>
              </a:rPr>
              <a:t>WGCV 51 Plenary</a:t>
            </a:r>
            <a:endParaRPr sz="1200" b="1" dirty="0"/>
          </a:p>
          <a:p>
            <a:pPr marL="0" marR="0" lvl="0" indent="0" algn="r" rtl="0">
              <a:lnSpc>
                <a:spcPct val="150000"/>
              </a:lnSpc>
              <a:spcBef>
                <a:spcPts val="0"/>
              </a:spcBef>
              <a:spcAft>
                <a:spcPts val="0"/>
              </a:spcAft>
              <a:buNone/>
            </a:pPr>
            <a:r>
              <a:rPr lang="en-GB" sz="2000" b="1" i="0" u="none" strike="noStrike" cap="none" dirty="0">
                <a:solidFill>
                  <a:schemeClr val="accent1"/>
                </a:solidFill>
                <a:latin typeface="Arial"/>
                <a:ea typeface="Arial"/>
                <a:cs typeface="Arial"/>
                <a:sym typeface="Arial"/>
              </a:rPr>
              <a:t>Tokyo, 3-6 October 2022</a:t>
            </a:r>
            <a:endParaRPr sz="2000" b="1" i="0" u="none" strike="noStrike" cap="none" dirty="0">
              <a:solidFill>
                <a:schemeClr val="accen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SCR Partner Roles</a:t>
            </a:r>
            <a:endParaRPr dirty="0"/>
          </a:p>
        </p:txBody>
      </p:sp>
      <p:grpSp>
        <p:nvGrpSpPr>
          <p:cNvPr id="12" name="Group 11"/>
          <p:cNvGrpSpPr/>
          <p:nvPr/>
        </p:nvGrpSpPr>
        <p:grpSpPr>
          <a:xfrm>
            <a:off x="42528" y="5560828"/>
            <a:ext cx="5853226" cy="953301"/>
            <a:chOff x="5177437" y="3679881"/>
            <a:chExt cx="4780761" cy="776846"/>
          </a:xfrm>
        </p:grpSpPr>
        <p:sp>
          <p:nvSpPr>
            <p:cNvPr id="13"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13"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5" name="Picture 14"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6" name="Picture 15"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7" name="Picture 16"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8" name="Picture 17"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graphicFrame>
        <p:nvGraphicFramePr>
          <p:cNvPr id="11" name="Table 3"/>
          <p:cNvGraphicFramePr>
            <a:graphicFrameLocks noGrp="1"/>
          </p:cNvGraphicFramePr>
          <p:nvPr>
            <p:extLst>
              <p:ext uri="{D42A27DB-BD31-4B8C-83A1-F6EECF244321}">
                <p14:modId xmlns:p14="http://schemas.microsoft.com/office/powerpoint/2010/main" val="2569445628"/>
              </p:ext>
            </p:extLst>
          </p:nvPr>
        </p:nvGraphicFramePr>
        <p:xfrm>
          <a:off x="1236609" y="1079207"/>
          <a:ext cx="9614809" cy="4502865"/>
        </p:xfrm>
        <a:graphic>
          <a:graphicData uri="http://schemas.openxmlformats.org/drawingml/2006/table">
            <a:tbl>
              <a:tblPr firstRow="1" bandRow="1">
                <a:tableStyleId>{5C22544A-7EE6-4342-B048-85BDC9FD1C3A}</a:tableStyleId>
              </a:tblPr>
              <a:tblGrid>
                <a:gridCol w="4939166">
                  <a:extLst>
                    <a:ext uri="{9D8B030D-6E8A-4147-A177-3AD203B41FA5}">
                      <a16:colId xmlns:a16="http://schemas.microsoft.com/office/drawing/2014/main" val="20000"/>
                    </a:ext>
                  </a:extLst>
                </a:gridCol>
                <a:gridCol w="4675643">
                  <a:extLst>
                    <a:ext uri="{9D8B030D-6E8A-4147-A177-3AD203B41FA5}">
                      <a16:colId xmlns:a16="http://schemas.microsoft.com/office/drawing/2014/main" val="20001"/>
                    </a:ext>
                  </a:extLst>
                </a:gridCol>
              </a:tblGrid>
              <a:tr h="338522">
                <a:tc>
                  <a:txBody>
                    <a:bodyPr/>
                    <a:lstStyle/>
                    <a:p>
                      <a:pPr algn="ctr"/>
                      <a:r>
                        <a:rPr lang="en-US" sz="1400" dirty="0"/>
                        <a:t>Entity</a:t>
                      </a:r>
                    </a:p>
                  </a:txBody>
                  <a:tcPr marL="91426" marR="91426" marT="45698" marB="45698"/>
                </a:tc>
                <a:tc>
                  <a:txBody>
                    <a:bodyPr/>
                    <a:lstStyle/>
                    <a:p>
                      <a:pPr algn="ctr"/>
                      <a:r>
                        <a:rPr lang="en-US" sz="1400" dirty="0"/>
                        <a:t>Primary Role</a:t>
                      </a:r>
                    </a:p>
                  </a:txBody>
                  <a:tcPr marL="91426" marR="91426" marT="45698" marB="45698"/>
                </a:tc>
                <a:extLst>
                  <a:ext uri="{0D108BD9-81ED-4DB2-BD59-A6C34878D82A}">
                    <a16:rowId xmlns:a16="http://schemas.microsoft.com/office/drawing/2014/main" val="10000"/>
                  </a:ext>
                </a:extLst>
              </a:tr>
              <a:tr h="862925">
                <a:tc>
                  <a:txBody>
                    <a:bodyPr/>
                    <a:lstStyle/>
                    <a:p>
                      <a:pPr lvl="0">
                        <a:buNone/>
                      </a:pPr>
                      <a:r>
                        <a:rPr lang="en-US" sz="1400" b="0" i="0" u="none" strike="noStrike" noProof="0">
                          <a:latin typeface="Arial"/>
                        </a:rPr>
                        <a:t>Australian Space Agency (Agency)</a:t>
                      </a:r>
                      <a:endParaRPr lang="en-US" sz="1400"/>
                    </a:p>
                  </a:txBody>
                  <a:tcPr marL="91426" marR="91426" marT="45698" marB="45698"/>
                </a:tc>
                <a:tc>
                  <a:txBody>
                    <a:bodyPr/>
                    <a:lstStyle/>
                    <a:p>
                      <a:pPr marL="285750" lvl="0" indent="-285750" algn="l">
                        <a:lnSpc>
                          <a:spcPct val="100000"/>
                        </a:lnSpc>
                        <a:spcBef>
                          <a:spcPts val="0"/>
                        </a:spcBef>
                        <a:spcAft>
                          <a:spcPts val="0"/>
                        </a:spcAft>
                        <a:buFont typeface="Arial" panose="020B0604020202020204" pitchFamily="34" charset="0"/>
                        <a:buChar char="•"/>
                      </a:pPr>
                      <a:r>
                        <a:rPr lang="en-US" sz="1400" b="1" i="0" u="none" strike="noStrike" noProof="0" dirty="0">
                          <a:latin typeface="Arial"/>
                        </a:rPr>
                        <a:t>Program Lead</a:t>
                      </a:r>
                    </a:p>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dirty="0">
                          <a:latin typeface="Arial"/>
                        </a:rPr>
                        <a:t>Space segment procurement lead (Bus, Instrument, IPM, I&amp;T)</a:t>
                      </a:r>
                    </a:p>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dirty="0">
                          <a:latin typeface="Arial"/>
                        </a:rPr>
                        <a:t>Technology development lead</a:t>
                      </a:r>
                    </a:p>
                  </a:txBody>
                  <a:tcPr marL="91426" marR="91426" marT="45698" marB="45698"/>
                </a:tc>
                <a:extLst>
                  <a:ext uri="{0D108BD9-81ED-4DB2-BD59-A6C34878D82A}">
                    <a16:rowId xmlns:a16="http://schemas.microsoft.com/office/drawing/2014/main" val="10001"/>
                  </a:ext>
                </a:extLst>
              </a:tr>
              <a:tr h="862925">
                <a:tc>
                  <a:txBody>
                    <a:bodyPr/>
                    <a:lstStyle/>
                    <a:p>
                      <a:pPr lvl="0">
                        <a:buNone/>
                      </a:pPr>
                      <a:r>
                        <a:rPr lang="en-US" sz="1400" b="0" i="0" u="none" strike="noStrike" noProof="0" dirty="0"/>
                        <a:t>Geoscience Australia (GA)</a:t>
                      </a:r>
                      <a:endParaRPr lang="en-US" sz="1400" dirty="0"/>
                    </a:p>
                  </a:txBody>
                  <a:tcPr marL="91426" marR="91426" marT="45698" marB="45698"/>
                </a:tc>
                <a:tc>
                  <a:txBody>
                    <a:bodyPr/>
                    <a:lstStyle/>
                    <a:p>
                      <a:pPr marL="285750" lvl="0" indent="-285750" algn="l">
                        <a:lnSpc>
                          <a:spcPct val="100000"/>
                        </a:lnSpc>
                        <a:spcBef>
                          <a:spcPts val="0"/>
                        </a:spcBef>
                        <a:spcAft>
                          <a:spcPts val="0"/>
                        </a:spcAft>
                        <a:buFont typeface="Arial" panose="020B0604020202020204" pitchFamily="34" charset="0"/>
                        <a:buChar char="•"/>
                      </a:pPr>
                      <a:r>
                        <a:rPr lang="en-US" sz="1400" b="1" i="0" u="none" strike="noStrike" noProof="0">
                          <a:latin typeface="Arial"/>
                        </a:rPr>
                        <a:t>Ground</a:t>
                      </a:r>
                      <a:r>
                        <a:rPr lang="en-US" sz="1400" b="1" i="0" u="none" strike="noStrike" baseline="0" noProof="0">
                          <a:latin typeface="Arial"/>
                        </a:rPr>
                        <a:t> Segment Lead and </a:t>
                      </a:r>
                      <a:r>
                        <a:rPr lang="en-US" sz="1400" b="1" i="0" u="none" strike="noStrike" noProof="0">
                          <a:latin typeface="Arial"/>
                        </a:rPr>
                        <a:t>Owner operator</a:t>
                      </a:r>
                    </a:p>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a:latin typeface="Arial"/>
                        </a:rPr>
                        <a:t>Ground station Lead and Alice Spring</a:t>
                      </a:r>
                      <a:r>
                        <a:rPr lang="en-US" sz="1400" b="0" i="0" u="none" strike="noStrike" baseline="0" noProof="0">
                          <a:latin typeface="Arial"/>
                        </a:rPr>
                        <a:t>s Station</a:t>
                      </a:r>
                    </a:p>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a:latin typeface="Arial"/>
                        </a:rPr>
                        <a:t>Mission Operations Centre (MOC) Lead</a:t>
                      </a:r>
                    </a:p>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a:latin typeface="Arial"/>
                        </a:rPr>
                        <a:t>DPAS Lead</a:t>
                      </a:r>
                      <a:r>
                        <a:rPr lang="en-US" sz="1400" b="0" i="0" u="none" strike="noStrike" baseline="0" noProof="0">
                          <a:latin typeface="Arial"/>
                        </a:rPr>
                        <a:t> using joint development approach</a:t>
                      </a:r>
                      <a:endParaRPr lang="en-US" sz="1400" b="0" i="0" u="none" strike="noStrike" noProof="0">
                        <a:latin typeface="Arial"/>
                      </a:endParaRPr>
                    </a:p>
                  </a:txBody>
                  <a:tcPr marL="91426" marR="91426" marT="45698" marB="45698"/>
                </a:tc>
                <a:extLst>
                  <a:ext uri="{0D108BD9-81ED-4DB2-BD59-A6C34878D82A}">
                    <a16:rowId xmlns:a16="http://schemas.microsoft.com/office/drawing/2014/main" val="10002"/>
                  </a:ext>
                </a:extLst>
              </a:tr>
              <a:tr h="473199">
                <a:tc>
                  <a:txBody>
                    <a:bodyPr/>
                    <a:lstStyle/>
                    <a:p>
                      <a:pPr lvl="0">
                        <a:buNone/>
                      </a:pPr>
                      <a:r>
                        <a:rPr lang="en-US" sz="1400" b="0" i="0" u="none" strike="noStrike" noProof="0">
                          <a:latin typeface="Arial"/>
                        </a:rPr>
                        <a:t>Commonwealth Scientific and Industrial Research </a:t>
                      </a:r>
                      <a:r>
                        <a:rPr lang="en-US" sz="1400" b="0" i="0" u="none" strike="noStrike" noProof="0" err="1">
                          <a:latin typeface="Arial"/>
                        </a:rPr>
                        <a:t>Organisation</a:t>
                      </a:r>
                      <a:r>
                        <a:rPr lang="en-US" sz="1400" b="0" i="0" u="none" strike="noStrike" noProof="0">
                          <a:latin typeface="Arial"/>
                        </a:rPr>
                        <a:t> (CSIRO) </a:t>
                      </a:r>
                      <a:endParaRPr lang="en-US" sz="1400"/>
                    </a:p>
                  </a:txBody>
                  <a:tcPr marL="91426" marR="91426" marT="45698" marB="45698"/>
                </a:tc>
                <a:tc>
                  <a:txBody>
                    <a:bodyPr/>
                    <a:lstStyle/>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a:t>Ground Cal/Val lead</a:t>
                      </a:r>
                    </a:p>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a:t>Data Distribution Lead</a:t>
                      </a:r>
                    </a:p>
                  </a:txBody>
                  <a:tcPr marL="91426" marR="91426" marT="45698" marB="45698"/>
                </a:tc>
                <a:extLst>
                  <a:ext uri="{0D108BD9-81ED-4DB2-BD59-A6C34878D82A}">
                    <a16:rowId xmlns:a16="http://schemas.microsoft.com/office/drawing/2014/main" val="10003"/>
                  </a:ext>
                </a:extLst>
              </a:tr>
              <a:tr h="862925">
                <a:tc>
                  <a:txBody>
                    <a:bodyPr/>
                    <a:lstStyle/>
                    <a:p>
                      <a:pPr lvl="0">
                        <a:buNone/>
                      </a:pPr>
                      <a:r>
                        <a:rPr lang="en-US" sz="1400" b="0" i="0" u="none" strike="noStrike" noProof="0"/>
                        <a:t>United States (US) Geological Survey (USGS) </a:t>
                      </a:r>
                      <a:endParaRPr lang="en-US" sz="1400"/>
                    </a:p>
                  </a:txBody>
                  <a:tcPr marL="91426" marR="91426" marT="45698" marB="45698"/>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u="none" strike="noStrike" noProof="0" dirty="0">
                          <a:latin typeface="+mn-lt"/>
                        </a:rPr>
                        <a:t>GA’s Mission Mentor</a:t>
                      </a:r>
                    </a:p>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dirty="0">
                          <a:latin typeface="Arial"/>
                        </a:rPr>
                        <a:t>EROS Station</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noProof="0" dirty="0">
                          <a:latin typeface="+mn-lt"/>
                        </a:rPr>
                        <a:t>DPAS </a:t>
                      </a:r>
                      <a:r>
                        <a:rPr lang="en-US" sz="1400" b="0" i="0" u="none" strike="noStrike" baseline="0" noProof="0" dirty="0">
                          <a:latin typeface="+mn-lt"/>
                        </a:rPr>
                        <a:t>joint development</a:t>
                      </a:r>
                      <a:endParaRPr lang="en-US" sz="1400" b="0" i="0" u="none" strike="noStrike" noProof="0" dirty="0">
                        <a:latin typeface="+mn-lt"/>
                      </a:endParaRPr>
                    </a:p>
                    <a:p>
                      <a:pPr marL="285750" lvl="0" indent="-285750" algn="l">
                        <a:lnSpc>
                          <a:spcPct val="100000"/>
                        </a:lnSpc>
                        <a:spcBef>
                          <a:spcPts val="0"/>
                        </a:spcBef>
                        <a:spcAft>
                          <a:spcPts val="0"/>
                        </a:spcAft>
                        <a:buFont typeface="Arial" panose="020B0604020202020204" pitchFamily="34" charset="0"/>
                        <a:buChar char="•"/>
                      </a:pPr>
                      <a:r>
                        <a:rPr lang="en-US" sz="1400" b="0" i="0" u="none" strike="noStrike" noProof="0" dirty="0">
                          <a:latin typeface="Arial"/>
                        </a:rPr>
                        <a:t>Instrument Engineering Support/Guidance</a:t>
                      </a:r>
                    </a:p>
                  </a:txBody>
                  <a:tcPr marL="91426" marR="91426" marT="45698" marB="45698"/>
                </a:tc>
                <a:extLst>
                  <a:ext uri="{0D108BD9-81ED-4DB2-BD59-A6C34878D82A}">
                    <a16:rowId xmlns:a16="http://schemas.microsoft.com/office/drawing/2014/main" val="10004"/>
                  </a:ext>
                </a:extLst>
              </a:tr>
              <a:tr h="473199">
                <a:tc>
                  <a:txBody>
                    <a:bodyPr/>
                    <a:lstStyle/>
                    <a:p>
                      <a:pPr lvl="0">
                        <a:buNone/>
                      </a:pPr>
                      <a:r>
                        <a:rPr lang="en-US" sz="1400" b="0" i="0" u="none" strike="noStrike" noProof="0">
                          <a:latin typeface="Arial"/>
                        </a:rPr>
                        <a:t>National Aeronautics and Space Administration (NASA) </a:t>
                      </a:r>
                      <a:endParaRPr lang="en-US" sz="1400"/>
                    </a:p>
                  </a:txBody>
                  <a:tcPr marL="91426" marR="91426" marT="45698" marB="45698"/>
                </a:tc>
                <a:tc>
                  <a:txBody>
                    <a:bodyPr/>
                    <a:lstStyle/>
                    <a:p>
                      <a:pPr marL="285750" lvl="0" indent="-285750" algn="l">
                        <a:lnSpc>
                          <a:spcPct val="100000"/>
                        </a:lnSpc>
                        <a:spcBef>
                          <a:spcPts val="0"/>
                        </a:spcBef>
                        <a:spcAft>
                          <a:spcPts val="0"/>
                        </a:spcAft>
                        <a:buFont typeface="Arial" panose="020B0604020202020204" pitchFamily="34" charset="0"/>
                        <a:buChar char="•"/>
                      </a:pPr>
                      <a:r>
                        <a:rPr lang="en-US" sz="1400" b="1" i="0" u="none" strike="noStrike" noProof="0" dirty="0"/>
                        <a:t>ASA’s Mission Mentor</a:t>
                      </a:r>
                    </a:p>
                  </a:txBody>
                  <a:tcPr marL="91426" marR="91426" marT="45698" marB="45698"/>
                </a:tc>
                <a:extLst>
                  <a:ext uri="{0D108BD9-81ED-4DB2-BD59-A6C34878D82A}">
                    <a16:rowId xmlns:a16="http://schemas.microsoft.com/office/drawing/2014/main" val="10005"/>
                  </a:ext>
                </a:extLst>
              </a:tr>
              <a:tr h="338520">
                <a:tc>
                  <a:txBody>
                    <a:bodyPr/>
                    <a:lstStyle/>
                    <a:p>
                      <a:pPr lvl="0">
                        <a:buNone/>
                      </a:pPr>
                      <a:r>
                        <a:rPr lang="en-US" sz="1400"/>
                        <a:t>Industry</a:t>
                      </a:r>
                    </a:p>
                  </a:txBody>
                  <a:tcPr marL="91426" marR="91426" marT="45698" marB="45698"/>
                </a:tc>
                <a:tc>
                  <a:txBody>
                    <a:bodyPr/>
                    <a:lstStyle/>
                    <a:p>
                      <a:pPr marL="285750" lvl="0" indent="-285750" algn="l">
                        <a:lnSpc>
                          <a:spcPct val="100000"/>
                        </a:lnSpc>
                        <a:spcBef>
                          <a:spcPts val="0"/>
                        </a:spcBef>
                        <a:spcAft>
                          <a:spcPts val="0"/>
                        </a:spcAft>
                        <a:buFont typeface="Arial" panose="020B0604020202020204" pitchFamily="34" charset="0"/>
                        <a:buChar char="•"/>
                      </a:pPr>
                      <a:r>
                        <a:rPr lang="en-US" sz="1400" b="1" dirty="0"/>
                        <a:t>Mission Integration</a:t>
                      </a:r>
                    </a:p>
                  </a:txBody>
                  <a:tcPr marL="91426" marR="91426" marT="45698" marB="4569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02245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SCR Operations Concept</a:t>
            </a:r>
            <a:endParaRPr dirty="0"/>
          </a:p>
        </p:txBody>
      </p:sp>
      <p:sp>
        <p:nvSpPr>
          <p:cNvPr id="3" name="TextBox 2"/>
          <p:cNvSpPr txBox="1"/>
          <p:nvPr/>
        </p:nvSpPr>
        <p:spPr>
          <a:xfrm>
            <a:off x="4608784" y="1096738"/>
            <a:ext cx="3035141" cy="4410927"/>
          </a:xfrm>
          <a:prstGeom prst="rect">
            <a:avLst/>
          </a:prstGeom>
          <a:noFill/>
          <a:ln>
            <a:noFill/>
          </a:ln>
        </p:spPr>
        <p:txBody>
          <a:bodyPr/>
          <a:lstStyle/>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FFC000">
                    <a:lumMod val="75000"/>
                  </a:srgbClr>
                </a:solidFill>
                <a:effectLst/>
                <a:uLnTx/>
                <a:uFillTx/>
                <a:ea typeface="MS PGothic"/>
              </a:rPr>
              <a:t>Use Simultaneous Nadir Overpasses of SCR and Reference or Client Systems</a:t>
            </a:r>
          </a:p>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ea typeface="MS PGothic"/>
              </a:rPr>
              <a:t>Aggregate SCR data to match Reference or Client system</a:t>
            </a:r>
          </a:p>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B0F0"/>
                </a:solidFill>
                <a:effectLst/>
                <a:uLnTx/>
                <a:uFillTx/>
                <a:ea typeface="MS PGothic"/>
              </a:rPr>
              <a:t>Create synthetic image</a:t>
            </a:r>
          </a:p>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70C0"/>
                </a:solidFill>
                <a:effectLst/>
                <a:uLnTx/>
                <a:uFillTx/>
                <a:ea typeface="MS PGothic"/>
              </a:rPr>
              <a:t>Compare synthetic image with Client or Reference system for cross-calibration</a:t>
            </a:r>
            <a:endParaRPr kumimoji="0" lang="en-US" sz="1800" b="0" i="0" u="none" strike="noStrike" kern="1200" cap="none" spc="0" normalizeH="0" baseline="0" noProof="0" dirty="0">
              <a:ln>
                <a:noFill/>
              </a:ln>
              <a:solidFill>
                <a:prstClr val="black"/>
              </a:solidFill>
              <a:effectLst/>
              <a:uLnTx/>
              <a:uFillTx/>
              <a:ea typeface="MS PGothic"/>
            </a:endParaRPr>
          </a:p>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B050"/>
                </a:solidFill>
                <a:effectLst/>
                <a:uLnTx/>
                <a:uFillTx/>
                <a:ea typeface="MS PGothic"/>
              </a:rPr>
              <a:t>Generate spectral radiometric differences and corrections to update client system calibration</a:t>
            </a:r>
            <a:endParaRPr kumimoji="0" lang="en-US" sz="1800" b="0" i="0" u="none" strike="noStrike" kern="1200" cap="none" spc="0" normalizeH="0" baseline="0" noProof="0" dirty="0">
              <a:ln>
                <a:noFill/>
              </a:ln>
              <a:solidFill>
                <a:prstClr val="black"/>
              </a:solidFill>
              <a:effectLst/>
              <a:uLnTx/>
              <a:uFillTx/>
              <a:ea typeface="MS PGothic"/>
            </a:endParaRPr>
          </a:p>
        </p:txBody>
      </p:sp>
      <p:grpSp>
        <p:nvGrpSpPr>
          <p:cNvPr id="4" name="Group 3"/>
          <p:cNvGrpSpPr>
            <a:grpSpLocks/>
          </p:cNvGrpSpPr>
          <p:nvPr/>
        </p:nvGrpSpPr>
        <p:grpSpPr bwMode="auto">
          <a:xfrm>
            <a:off x="278182" y="1345869"/>
            <a:ext cx="4104846" cy="4104362"/>
            <a:chOff x="-85634" y="1093712"/>
            <a:chExt cx="4690544" cy="4724400"/>
          </a:xfrm>
        </p:grpSpPr>
        <p:pic>
          <p:nvPicPr>
            <p:cNvPr id="5" name="Picture 3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60" y="1093712"/>
              <a:ext cx="45148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9" descr="A picture containing table, satellite, transpor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71192">
              <a:off x="-85634" y="1362489"/>
              <a:ext cx="2340869" cy="9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5"/>
          <p:cNvGrpSpPr>
            <a:grpSpLocks/>
          </p:cNvGrpSpPr>
          <p:nvPr/>
        </p:nvGrpSpPr>
        <p:grpSpPr bwMode="auto">
          <a:xfrm>
            <a:off x="7723557" y="1025194"/>
            <a:ext cx="3897829" cy="4482471"/>
            <a:chOff x="7644234" y="760568"/>
            <a:chExt cx="4457706" cy="5153025"/>
          </a:xfrm>
        </p:grpSpPr>
        <p:pic>
          <p:nvPicPr>
            <p:cNvPr id="8" name="Picture 8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9965" y="760568"/>
              <a:ext cx="43719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2" descr="A picture containing table, satellite, transpor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71192">
              <a:off x="7644234" y="1295317"/>
              <a:ext cx="2340869" cy="9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p:nvPr/>
        </p:nvGrpSpPr>
        <p:grpSpPr>
          <a:xfrm>
            <a:off x="42528" y="5560828"/>
            <a:ext cx="5853226" cy="953301"/>
            <a:chOff x="5177437" y="3679881"/>
            <a:chExt cx="4780761" cy="776846"/>
          </a:xfrm>
        </p:grpSpPr>
        <p:sp>
          <p:nvSpPr>
            <p:cNvPr id="18"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Picture 18"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20" name="Picture 19"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21" name="Picture 20"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22" name="Picture 21"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23" name="Picture 22"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Tree>
    <p:extLst>
      <p:ext uri="{BB962C8B-B14F-4D97-AF65-F5344CB8AC3E}">
        <p14:creationId xmlns:p14="http://schemas.microsoft.com/office/powerpoint/2010/main" val="1626163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Calibration Transfer</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grpSp>
        <p:nvGrpSpPr>
          <p:cNvPr id="40" name="Group 23"/>
          <p:cNvGrpSpPr>
            <a:grpSpLocks/>
          </p:cNvGrpSpPr>
          <p:nvPr/>
        </p:nvGrpSpPr>
        <p:grpSpPr bwMode="auto">
          <a:xfrm>
            <a:off x="420774" y="1056397"/>
            <a:ext cx="1139825" cy="4545013"/>
            <a:chOff x="400748" y="1201987"/>
            <a:chExt cx="1139593" cy="4545671"/>
          </a:xfrm>
        </p:grpSpPr>
        <p:pic>
          <p:nvPicPr>
            <p:cNvPr id="4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748" y="1201987"/>
              <a:ext cx="1139593" cy="354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9"/>
            <a:stretch>
              <a:fillRect/>
            </a:stretch>
          </p:blipFill>
          <p:spPr>
            <a:xfrm>
              <a:off x="400748" y="4798196"/>
              <a:ext cx="1115786" cy="949462"/>
            </a:xfrm>
            <a:prstGeom prst="rect">
              <a:avLst/>
            </a:prstGeom>
            <a:ln w="34925">
              <a:solidFill>
                <a:sysClr val="window" lastClr="FFFFFF">
                  <a:lumMod val="75000"/>
                </a:sysClr>
              </a:solidFill>
            </a:ln>
          </p:spPr>
        </p:pic>
      </p:grpSp>
      <p:sp>
        <p:nvSpPr>
          <p:cNvPr id="43" name="TextBox 18"/>
          <p:cNvSpPr txBox="1">
            <a:spLocks noChangeArrowheads="1"/>
          </p:cNvSpPr>
          <p:nvPr/>
        </p:nvSpPr>
        <p:spPr bwMode="auto">
          <a:xfrm>
            <a:off x="2022562" y="1032585"/>
            <a:ext cx="303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AU" altLang="en-US" sz="1400" b="1" kern="1200">
                <a:solidFill>
                  <a:prstClr val="black"/>
                </a:solidFill>
                <a:cs typeface="Arial" panose="020B0604020202020204" pitchFamily="34" charset="0"/>
              </a:rPr>
              <a:t>RSR of Reference Sensor </a:t>
            </a:r>
            <a:endParaRPr lang="en-US" altLang="en-US" sz="1400" b="1" kern="1200">
              <a:solidFill>
                <a:prstClr val="black"/>
              </a:solidFill>
              <a:cs typeface="Arial" panose="020B0604020202020204" pitchFamily="34" charset="0"/>
            </a:endParaRPr>
          </a:p>
        </p:txBody>
      </p:sp>
      <p:pic>
        <p:nvPicPr>
          <p:cNvPr id="44" name="Content Placeholder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3337" y="1251660"/>
            <a:ext cx="3605212"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26"/>
          <p:cNvGrpSpPr>
            <a:grpSpLocks/>
          </p:cNvGrpSpPr>
          <p:nvPr/>
        </p:nvGrpSpPr>
        <p:grpSpPr bwMode="auto">
          <a:xfrm>
            <a:off x="5810337" y="1056397"/>
            <a:ext cx="1150937" cy="4543425"/>
            <a:chOff x="5788831" y="1201988"/>
            <a:chExt cx="1151727" cy="4543127"/>
          </a:xfrm>
        </p:grpSpPr>
        <p:pic>
          <p:nvPicPr>
            <p:cNvPr id="46" name="Picture 45"/>
            <p:cNvPicPr>
              <a:picLocks noChangeAspect="1"/>
            </p:cNvPicPr>
            <p:nvPr/>
          </p:nvPicPr>
          <p:blipFill>
            <a:blip r:embed="rId11"/>
            <a:stretch>
              <a:fillRect/>
            </a:stretch>
          </p:blipFill>
          <p:spPr>
            <a:xfrm>
              <a:off x="5793596" y="4765692"/>
              <a:ext cx="1146962" cy="979423"/>
            </a:xfrm>
            <a:prstGeom prst="rect">
              <a:avLst/>
            </a:prstGeom>
            <a:ln w="34925">
              <a:solidFill>
                <a:sysClr val="window" lastClr="FFFFFF">
                  <a:lumMod val="75000"/>
                </a:sysClr>
              </a:solidFill>
            </a:ln>
          </p:spPr>
        </p:pic>
        <p:pic>
          <p:nvPicPr>
            <p:cNvPr id="47"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8831" y="1201988"/>
              <a:ext cx="1151727" cy="349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27"/>
          <p:cNvGrpSpPr>
            <a:grpSpLocks/>
          </p:cNvGrpSpPr>
          <p:nvPr/>
        </p:nvGrpSpPr>
        <p:grpSpPr bwMode="auto">
          <a:xfrm>
            <a:off x="7999499" y="1056397"/>
            <a:ext cx="1174750" cy="4535488"/>
            <a:chOff x="7978531" y="1201988"/>
            <a:chExt cx="1174471" cy="4535030"/>
          </a:xfrm>
        </p:grpSpPr>
        <p:pic>
          <p:nvPicPr>
            <p:cNvPr id="49"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78531" y="1201988"/>
              <a:ext cx="1174471" cy="356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7978531" y="4798900"/>
              <a:ext cx="1147490" cy="938118"/>
            </a:xfrm>
            <a:prstGeom prst="rect">
              <a:avLst/>
            </a:prstGeom>
            <a:noFill/>
            <a:ln w="34925">
              <a:solidFill>
                <a:sysClr val="window" lastClr="FFFFFF">
                  <a:lumMod val="75000"/>
                </a:sys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AU" sz="1100" b="0" i="0" u="none" strike="noStrike" kern="1200" cap="none" spc="0" normalizeH="0" baseline="0" noProof="0">
                  <a:ln>
                    <a:noFill/>
                  </a:ln>
                  <a:solidFill>
                    <a:prstClr val="black"/>
                  </a:solidFill>
                  <a:effectLst/>
                  <a:uLnTx/>
                  <a:uFillTx/>
                  <a:ea typeface="MS PGothic"/>
                </a:rPr>
                <a:t>Compare reference image with synthetic image         </a:t>
              </a:r>
              <a:endParaRPr kumimoji="0" lang="en-US" sz="1100" b="0" i="0" u="none" strike="noStrike" kern="1200" cap="none" spc="0" normalizeH="0" baseline="0" noProof="0">
                <a:ln>
                  <a:noFill/>
                </a:ln>
                <a:solidFill>
                  <a:prstClr val="black"/>
                </a:solidFill>
                <a:effectLst/>
                <a:uLnTx/>
                <a:uFillTx/>
                <a:ea typeface="MS PGothic"/>
              </a:endParaRPr>
            </a:p>
          </p:txBody>
        </p:sp>
      </p:grpSp>
      <p:grpSp>
        <p:nvGrpSpPr>
          <p:cNvPr id="51" name="Group 28"/>
          <p:cNvGrpSpPr>
            <a:grpSpLocks/>
          </p:cNvGrpSpPr>
          <p:nvPr/>
        </p:nvGrpSpPr>
        <p:grpSpPr bwMode="auto">
          <a:xfrm>
            <a:off x="10188662" y="1056397"/>
            <a:ext cx="1169987" cy="4522788"/>
            <a:chOff x="10167935" y="1201987"/>
            <a:chExt cx="1170558" cy="4523156"/>
          </a:xfrm>
        </p:grpSpPr>
        <p:pic>
          <p:nvPicPr>
            <p:cNvPr id="52" name="Picture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67935" y="1201987"/>
              <a:ext cx="1170558" cy="355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10167935" y="4786854"/>
              <a:ext cx="1146734" cy="938289"/>
            </a:xfrm>
            <a:prstGeom prst="rect">
              <a:avLst/>
            </a:prstGeom>
            <a:noFill/>
            <a:ln w="34925">
              <a:solidFill>
                <a:sysClr val="window" lastClr="FFFFFF">
                  <a:lumMod val="75000"/>
                </a:sys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AU" sz="1100" b="0" i="0" u="none" strike="noStrike" kern="1200" cap="none" spc="0" normalizeH="0" baseline="0" noProof="0">
                  <a:ln>
                    <a:noFill/>
                  </a:ln>
                  <a:solidFill>
                    <a:prstClr val="black"/>
                  </a:solidFill>
                  <a:effectLst/>
                  <a:uLnTx/>
                  <a:uFillTx/>
                  <a:ea typeface="MS PGothic"/>
                </a:rPr>
                <a:t>Develop correction factors for image adjustments</a:t>
              </a:r>
              <a:endParaRPr kumimoji="0" lang="en-US" sz="1100" b="0" i="0" u="none" strike="noStrike" kern="1200" cap="none" spc="0" normalizeH="0" baseline="0" noProof="0">
                <a:ln>
                  <a:noFill/>
                </a:ln>
                <a:solidFill>
                  <a:prstClr val="black"/>
                </a:solidFill>
                <a:effectLst/>
                <a:uLnTx/>
                <a:uFillTx/>
                <a:ea typeface="MS PGothic"/>
              </a:endParaRPr>
            </a:p>
          </p:txBody>
        </p:sp>
      </p:grpSp>
      <p:sp>
        <p:nvSpPr>
          <p:cNvPr id="54" name="TextBox 53"/>
          <p:cNvSpPr txBox="1"/>
          <p:nvPr/>
        </p:nvSpPr>
        <p:spPr>
          <a:xfrm>
            <a:off x="3048087" y="4675897"/>
            <a:ext cx="1254125" cy="939800"/>
          </a:xfrm>
          <a:prstGeom prst="rect">
            <a:avLst/>
          </a:prstGeom>
          <a:noFill/>
          <a:ln w="34925">
            <a:solidFill>
              <a:sysClr val="window" lastClr="FFFFFF">
                <a:lumMod val="75000"/>
              </a:sysClr>
            </a:solidFill>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AU" sz="1100" b="0" i="0" u="none" strike="noStrike" kern="1200" cap="none" spc="0" normalizeH="0" baseline="0" noProof="0">
                <a:ln>
                  <a:noFill/>
                </a:ln>
                <a:solidFill>
                  <a:prstClr val="black"/>
                </a:solidFill>
                <a:effectLst/>
                <a:uLnTx/>
                <a:uFillTx/>
                <a:ea typeface="MS PGothic"/>
              </a:rPr>
              <a:t>Relative Spectral Response Function of Reference Sensor</a:t>
            </a:r>
            <a:endParaRPr kumimoji="0" lang="en-US" sz="1100" b="0" i="0" u="none" strike="noStrike" kern="1200" cap="none" spc="0" normalizeH="0" baseline="0" noProof="0">
              <a:ln>
                <a:noFill/>
              </a:ln>
              <a:solidFill>
                <a:prstClr val="black"/>
              </a:solidFill>
              <a:effectLst/>
              <a:uLnTx/>
              <a:uFillTx/>
              <a:ea typeface="MS PGothic"/>
            </a:endParaRPr>
          </a:p>
        </p:txBody>
      </p:sp>
      <p:sp>
        <p:nvSpPr>
          <p:cNvPr id="55" name="Rectangle 29"/>
          <p:cNvSpPr>
            <a:spLocks noChangeArrowheads="1"/>
          </p:cNvSpPr>
          <p:nvPr/>
        </p:nvSpPr>
        <p:spPr bwMode="auto">
          <a:xfrm>
            <a:off x="420774" y="1043697"/>
            <a:ext cx="7032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SCR</a:t>
            </a:r>
          </a:p>
          <a:p>
            <a:pPr marL="0" marR="0" lvl="0" indent="0" defTabSz="91440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Image</a:t>
            </a:r>
            <a:endParaRPr kumimoji="0" lang="en-AU" altLang="en-US" sz="14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56" name="Rectangle 31"/>
          <p:cNvSpPr>
            <a:spLocks noChangeArrowheads="1"/>
          </p:cNvSpPr>
          <p:nvPr/>
        </p:nvSpPr>
        <p:spPr bwMode="auto">
          <a:xfrm>
            <a:off x="5810337" y="1034172"/>
            <a:ext cx="989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Synthetic</a:t>
            </a:r>
          </a:p>
          <a:p>
            <a:pPr marL="0" marR="0" lvl="0" indent="0" defTabSz="91440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Image</a:t>
            </a:r>
            <a:endParaRPr kumimoji="0" lang="en-AU" altLang="en-US" sz="14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57" name="Rectangle 32"/>
          <p:cNvSpPr>
            <a:spLocks noChangeArrowheads="1"/>
          </p:cNvSpPr>
          <p:nvPr/>
        </p:nvSpPr>
        <p:spPr bwMode="auto">
          <a:xfrm>
            <a:off x="7999499" y="1059572"/>
            <a:ext cx="10493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Reference</a:t>
            </a:r>
          </a:p>
          <a:p>
            <a:pPr marL="0" marR="0" lvl="0" indent="0" defTabSz="91440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Image</a:t>
            </a:r>
            <a:endParaRPr kumimoji="0" lang="en-AU" altLang="en-US" sz="14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58" name="Rectangle 33"/>
          <p:cNvSpPr>
            <a:spLocks noChangeArrowheads="1"/>
          </p:cNvSpPr>
          <p:nvPr/>
        </p:nvSpPr>
        <p:spPr bwMode="auto">
          <a:xfrm>
            <a:off x="10217237" y="1059572"/>
            <a:ext cx="1190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Corrections</a:t>
            </a:r>
            <a:endParaRPr kumimoji="0" lang="en-AU" altLang="en-US" sz="14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endParaRPr>
          </a:p>
        </p:txBody>
      </p:sp>
      <p:sp>
        <p:nvSpPr>
          <p:cNvPr id="59" name="Right Arrow 30"/>
          <p:cNvSpPr>
            <a:spLocks noChangeArrowheads="1"/>
          </p:cNvSpPr>
          <p:nvPr/>
        </p:nvSpPr>
        <p:spPr bwMode="auto">
          <a:xfrm>
            <a:off x="2174962" y="4867985"/>
            <a:ext cx="234950" cy="555625"/>
          </a:xfrm>
          <a:prstGeom prst="rightArrow">
            <a:avLst>
              <a:gd name="adj1" fmla="val 50000"/>
              <a:gd name="adj2" fmla="val 50000"/>
            </a:avLst>
          </a:prstGeom>
          <a:solidFill>
            <a:sysClr val="window" lastClr="FFFFFF"/>
          </a:solidFill>
          <a:ln w="9525" algn="ctr">
            <a:solidFill>
              <a:sysClr val="windowText" lastClr="000000"/>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altLang="en-US" sz="1200"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sp>
        <p:nvSpPr>
          <p:cNvPr id="60" name="Right Arrow 35"/>
          <p:cNvSpPr>
            <a:spLocks noChangeArrowheads="1"/>
          </p:cNvSpPr>
          <p:nvPr/>
        </p:nvSpPr>
        <p:spPr bwMode="auto">
          <a:xfrm>
            <a:off x="4941974" y="4867985"/>
            <a:ext cx="234950" cy="555625"/>
          </a:xfrm>
          <a:prstGeom prst="rightArrow">
            <a:avLst>
              <a:gd name="adj1" fmla="val 50000"/>
              <a:gd name="adj2" fmla="val 50000"/>
            </a:avLst>
          </a:prstGeom>
          <a:solidFill>
            <a:sysClr val="window" lastClr="FFFFFF"/>
          </a:solidFill>
          <a:ln w="9525" algn="ctr">
            <a:solidFill>
              <a:sysClr val="windowText" lastClr="000000"/>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altLang="en-US" sz="1200"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sp>
        <p:nvSpPr>
          <p:cNvPr id="61" name="Right Arrow 36"/>
          <p:cNvSpPr>
            <a:spLocks noChangeArrowheads="1"/>
          </p:cNvSpPr>
          <p:nvPr/>
        </p:nvSpPr>
        <p:spPr bwMode="auto">
          <a:xfrm>
            <a:off x="7296237" y="4867985"/>
            <a:ext cx="233362" cy="555625"/>
          </a:xfrm>
          <a:prstGeom prst="rightArrow">
            <a:avLst>
              <a:gd name="adj1" fmla="val 50000"/>
              <a:gd name="adj2" fmla="val 50000"/>
            </a:avLst>
          </a:prstGeom>
          <a:solidFill>
            <a:sysClr val="window" lastClr="FFFFFF"/>
          </a:solidFill>
          <a:ln w="9525" algn="ctr">
            <a:solidFill>
              <a:sysClr val="windowText" lastClr="000000"/>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altLang="en-US" sz="1200"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sp>
        <p:nvSpPr>
          <p:cNvPr id="62" name="Right Arrow 37"/>
          <p:cNvSpPr>
            <a:spLocks noChangeArrowheads="1"/>
          </p:cNvSpPr>
          <p:nvPr/>
        </p:nvSpPr>
        <p:spPr bwMode="auto">
          <a:xfrm>
            <a:off x="9593349" y="4867985"/>
            <a:ext cx="234950" cy="555625"/>
          </a:xfrm>
          <a:prstGeom prst="rightArrow">
            <a:avLst>
              <a:gd name="adj1" fmla="val 50000"/>
              <a:gd name="adj2" fmla="val 50000"/>
            </a:avLst>
          </a:prstGeom>
          <a:solidFill>
            <a:sysClr val="window" lastClr="FFFFFF"/>
          </a:solidFill>
          <a:ln w="9525" algn="ctr">
            <a:solidFill>
              <a:sysClr val="windowText" lastClr="000000"/>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altLang="en-US" sz="1200"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44048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SCR Instrument Characteristics</a:t>
            </a:r>
            <a:endParaRPr dirty="0"/>
          </a:p>
        </p:txBody>
      </p:sp>
      <p:grpSp>
        <p:nvGrpSpPr>
          <p:cNvPr id="17" name="Group 16"/>
          <p:cNvGrpSpPr/>
          <p:nvPr/>
        </p:nvGrpSpPr>
        <p:grpSpPr>
          <a:xfrm>
            <a:off x="42528" y="5560828"/>
            <a:ext cx="5853226" cy="953301"/>
            <a:chOff x="5177437" y="3679881"/>
            <a:chExt cx="4780761" cy="776846"/>
          </a:xfrm>
        </p:grpSpPr>
        <p:sp>
          <p:nvSpPr>
            <p:cNvPr id="18"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Picture 18"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20" name="Picture 19"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21" name="Picture 20"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22" name="Picture 21"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23" name="Picture 22"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pic>
        <p:nvPicPr>
          <p:cNvPr id="2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638" y="1274763"/>
            <a:ext cx="5821362"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Table 24"/>
          <p:cNvGraphicFramePr>
            <a:graphicFrameLocks noGrp="1"/>
          </p:cNvGraphicFramePr>
          <p:nvPr>
            <p:extLst>
              <p:ext uri="{D42A27DB-BD31-4B8C-83A1-F6EECF244321}">
                <p14:modId xmlns:p14="http://schemas.microsoft.com/office/powerpoint/2010/main" val="1451583207"/>
              </p:ext>
            </p:extLst>
          </p:nvPr>
        </p:nvGraphicFramePr>
        <p:xfrm>
          <a:off x="6342063" y="1462088"/>
          <a:ext cx="5592762" cy="4059237"/>
        </p:xfrm>
        <a:graphic>
          <a:graphicData uri="http://schemas.openxmlformats.org/drawingml/2006/table">
            <a:tbl>
              <a:tblPr firstRow="1" bandRow="1"/>
              <a:tblGrid>
                <a:gridCol w="3728980">
                  <a:extLst>
                    <a:ext uri="{9D8B030D-6E8A-4147-A177-3AD203B41FA5}">
                      <a16:colId xmlns:a16="http://schemas.microsoft.com/office/drawing/2014/main" val="20000"/>
                    </a:ext>
                  </a:extLst>
                </a:gridCol>
                <a:gridCol w="1863782">
                  <a:extLst>
                    <a:ext uri="{9D8B030D-6E8A-4147-A177-3AD203B41FA5}">
                      <a16:colId xmlns:a16="http://schemas.microsoft.com/office/drawing/2014/main" val="20001"/>
                    </a:ext>
                  </a:extLst>
                </a:gridCol>
              </a:tblGrid>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b="1" dirty="0"/>
                        <a:t>Requirement</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b="1"/>
                        <a:t>Value</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Spectral Band Coverage</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t>400-2500 nm</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82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Spectral Sampling</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latin typeface="Arial" panose="020B0604020202020204" pitchFamily="34" charset="0"/>
                          <a:cs typeface="Arial" panose="020B0604020202020204" pitchFamily="34" charset="0"/>
                          <a:sym typeface="Symbol" panose="05050102010706020507" pitchFamily="18" charset="2"/>
                        </a:rPr>
                        <a:t>≤</a:t>
                      </a:r>
                      <a:r>
                        <a:rPr lang="en-US" sz="1400"/>
                        <a:t> 5 nm VNIR</a:t>
                      </a:r>
                    </a:p>
                    <a:p>
                      <a:pPr algn="ctr"/>
                      <a:r>
                        <a:rPr lang="en-US" sz="1400">
                          <a:latin typeface="Arial" panose="020B0604020202020204" pitchFamily="34" charset="0"/>
                          <a:cs typeface="Arial" panose="020B0604020202020204" pitchFamily="34" charset="0"/>
                          <a:sym typeface="Symbol" panose="05050102010706020507" pitchFamily="18" charset="2"/>
                        </a:rPr>
                        <a:t>≤</a:t>
                      </a:r>
                      <a:r>
                        <a:rPr lang="en-US" sz="1400"/>
                        <a:t> 10 nm SWIR </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182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Spectral Sampling (goal)</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latin typeface="Arial" panose="020B0604020202020204" pitchFamily="34" charset="0"/>
                          <a:cs typeface="Arial" panose="020B0604020202020204" pitchFamily="34" charset="0"/>
                          <a:sym typeface="Symbol" panose="05050102010706020507" pitchFamily="18" charset="2"/>
                        </a:rPr>
                        <a:t>≤</a:t>
                      </a:r>
                      <a:r>
                        <a:rPr lang="en-US" sz="1400">
                          <a:sym typeface="Symbol" panose="05050102010706020507" pitchFamily="18" charset="2"/>
                        </a:rPr>
                        <a:t> </a:t>
                      </a:r>
                      <a:r>
                        <a:rPr lang="en-US" sz="1400"/>
                        <a:t>3.6 nm VNIR</a:t>
                      </a:r>
                    </a:p>
                    <a:p>
                      <a:pPr algn="ctr"/>
                      <a:r>
                        <a:rPr lang="en-US" sz="1400">
                          <a:latin typeface="Arial" panose="020B0604020202020204" pitchFamily="34" charset="0"/>
                          <a:cs typeface="Arial" panose="020B0604020202020204" pitchFamily="34" charset="0"/>
                          <a:sym typeface="Symbol" panose="05050102010706020507" pitchFamily="18" charset="2"/>
                        </a:rPr>
                        <a:t>≤</a:t>
                      </a:r>
                      <a:r>
                        <a:rPr lang="en-US" sz="1400"/>
                        <a:t>10 nm SWIR</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82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Radiometric Accuracy</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sym typeface="Symbol" panose="05050102010706020507" pitchFamily="18" charset="2"/>
                        </a:rPr>
                        <a:t>≤</a:t>
                      </a:r>
                      <a:r>
                        <a:rPr lang="en-US" sz="1400"/>
                        <a:t> 3 % (Pre-Launch)</a:t>
                      </a:r>
                      <a:endParaRPr lang="en-US" sz="1400">
                        <a:latin typeface="Arial" panose="020B0604020202020204" pitchFamily="34" charset="0"/>
                        <a:cs typeface="Arial" panose="020B0604020202020204" pitchFamily="34" charset="0"/>
                        <a:sym typeface="Symbol" panose="05050102010706020507" pitchFamily="18" charset="2"/>
                      </a:endParaRPr>
                    </a:p>
                    <a:p>
                      <a:pPr algn="ctr"/>
                      <a:r>
                        <a:rPr lang="en-US" sz="1400">
                          <a:latin typeface="Arial" panose="020B0604020202020204" pitchFamily="34" charset="0"/>
                          <a:cs typeface="Arial" panose="020B0604020202020204" pitchFamily="34" charset="0"/>
                          <a:sym typeface="Symbol" panose="05050102010706020507" pitchFamily="18" charset="2"/>
                        </a:rPr>
                        <a:t>≤</a:t>
                      </a:r>
                      <a:r>
                        <a:rPr lang="en-US" sz="1400"/>
                        <a:t> 5 % (On Orbit)</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Radiometric stability (Threshold)</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sym typeface="Symbol" panose="05050102010706020507" pitchFamily="18" charset="2"/>
                        </a:rPr>
                        <a:t>≤</a:t>
                      </a:r>
                      <a:r>
                        <a:rPr lang="en-US" sz="1400"/>
                        <a:t> 0.2 % (7 days)</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GSD</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latin typeface="Arial" panose="020B0604020202020204" pitchFamily="34" charset="0"/>
                          <a:cs typeface="Arial" panose="020B0604020202020204" pitchFamily="34" charset="0"/>
                          <a:sym typeface="Symbol" panose="05050102010706020507" pitchFamily="18" charset="2"/>
                        </a:rPr>
                        <a:t>≤</a:t>
                      </a:r>
                      <a:r>
                        <a:rPr lang="en-US" sz="1400"/>
                        <a:t> 100 meter</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Swath Width</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t>≥ 64 Km</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6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SNR (wavelength dependent)</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t>&gt; 50 to 150</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Dynamic Range (adjustable integration time)</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t>1.15×L</a:t>
                      </a:r>
                      <a:r>
                        <a:rPr lang="en-US" sz="1400" baseline="-25000"/>
                        <a:t>sat</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dirty="0" err="1"/>
                        <a:t>Polarisation</a:t>
                      </a:r>
                      <a:r>
                        <a:rPr lang="en-US" sz="1400" dirty="0"/>
                        <a:t> (Threshold)</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dirty="0">
                          <a:sym typeface="Symbol" panose="05050102010706020507" pitchFamily="18" charset="2"/>
                        </a:rPr>
                        <a:t>&lt; 5%</a:t>
                      </a:r>
                      <a:endParaRPr lang="en-US" sz="1400" dirty="0"/>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22524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Why Fine Hyperspectral?</a:t>
            </a:r>
            <a:endParaRPr dirty="0"/>
          </a:p>
        </p:txBody>
      </p:sp>
      <p:grpSp>
        <p:nvGrpSpPr>
          <p:cNvPr id="11" name="Group 10"/>
          <p:cNvGrpSpPr/>
          <p:nvPr/>
        </p:nvGrpSpPr>
        <p:grpSpPr>
          <a:xfrm>
            <a:off x="42528" y="5560828"/>
            <a:ext cx="5853226" cy="953301"/>
            <a:chOff x="5177437" y="3679881"/>
            <a:chExt cx="4780761" cy="776846"/>
          </a:xfrm>
        </p:grpSpPr>
        <p:sp>
          <p:nvSpPr>
            <p:cNvPr id="12"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 name="Picture 12"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4" name="Picture 13"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5" name="Picture 14"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6" name="Picture 15"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7" name="Picture 16"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grpSp>
        <p:nvGrpSpPr>
          <p:cNvPr id="18" name="Group 17"/>
          <p:cNvGrpSpPr/>
          <p:nvPr/>
        </p:nvGrpSpPr>
        <p:grpSpPr>
          <a:xfrm>
            <a:off x="5727146" y="2049285"/>
            <a:ext cx="6375293" cy="3717073"/>
            <a:chOff x="3228618" y="1003112"/>
            <a:chExt cx="6469882" cy="4762689"/>
          </a:xfrm>
          <a:solidFill>
            <a:sysClr val="window" lastClr="FFFFFF"/>
          </a:solidFill>
        </p:grpSpPr>
        <p:pic>
          <p:nvPicPr>
            <p:cNvPr id="19" name="Picture 18"/>
            <p:cNvPicPr>
              <a:picLocks noChangeAspect="1"/>
            </p:cNvPicPr>
            <p:nvPr/>
          </p:nvPicPr>
          <p:blipFill rotWithShape="1">
            <a:blip r:embed="rId8">
              <a:clrChange>
                <a:clrFrom>
                  <a:srgbClr val="FFFFFF"/>
                </a:clrFrom>
                <a:clrTo>
                  <a:srgbClr val="FFFFFF">
                    <a:alpha val="0"/>
                  </a:srgbClr>
                </a:clrTo>
              </a:clrChange>
            </a:blip>
            <a:srcRect l="4836" t="1704" r="62884" b="8933"/>
            <a:stretch/>
          </p:blipFill>
          <p:spPr>
            <a:xfrm>
              <a:off x="6987023" y="1092199"/>
              <a:ext cx="2573867" cy="4673602"/>
            </a:xfrm>
            <a:prstGeom prst="rect">
              <a:avLst/>
            </a:prstGeom>
            <a:grpFill/>
          </p:spPr>
        </p:pic>
        <p:pic>
          <p:nvPicPr>
            <p:cNvPr id="20" name="Picture 19"/>
            <p:cNvPicPr>
              <a:picLocks noChangeAspect="1"/>
            </p:cNvPicPr>
            <p:nvPr/>
          </p:nvPicPr>
          <p:blipFill rotWithShape="1">
            <a:blip r:embed="rId8">
              <a:clrChange>
                <a:clrFrom>
                  <a:srgbClr val="FFFFFF"/>
                </a:clrFrom>
                <a:clrTo>
                  <a:srgbClr val="FFFFFF">
                    <a:alpha val="0"/>
                  </a:srgbClr>
                </a:clrTo>
              </a:clrChange>
            </a:blip>
            <a:srcRect l="55097" r="11490" b="8934"/>
            <a:stretch/>
          </p:blipFill>
          <p:spPr>
            <a:xfrm>
              <a:off x="3228618" y="1003112"/>
              <a:ext cx="2664178" cy="4762689"/>
            </a:xfrm>
            <a:prstGeom prst="rect">
              <a:avLst/>
            </a:prstGeom>
            <a:grpFill/>
          </p:spPr>
        </p:pic>
        <p:sp>
          <p:nvSpPr>
            <p:cNvPr id="21" name="Right Brace 20"/>
            <p:cNvSpPr/>
            <p:nvPr/>
          </p:nvSpPr>
          <p:spPr>
            <a:xfrm>
              <a:off x="5919074" y="4102098"/>
              <a:ext cx="151900" cy="238126"/>
            </a:xfrm>
            <a:prstGeom prst="rightBrace">
              <a:avLst/>
            </a:prstGeom>
            <a:grpFill/>
            <a:ln w="9525"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22" name="Connector: Elbow 8"/>
            <p:cNvCxnSpPr>
              <a:cxnSpLocks/>
              <a:stCxn id="19" idx="1"/>
            </p:cNvCxnSpPr>
            <p:nvPr/>
          </p:nvCxnSpPr>
          <p:spPr>
            <a:xfrm rot="10800000" flipH="1" flipV="1">
              <a:off x="6081465" y="4221160"/>
              <a:ext cx="905558" cy="834709"/>
            </a:xfrm>
            <a:prstGeom prst="bentConnector3">
              <a:avLst>
                <a:gd name="adj1" fmla="val 7852"/>
              </a:avLst>
            </a:prstGeom>
            <a:grpFill/>
            <a:ln w="9525" cap="flat" cmpd="sng" algn="ctr">
              <a:solidFill>
                <a:sysClr val="windowText" lastClr="000000"/>
              </a:solidFill>
              <a:prstDash val="solid"/>
              <a:tailEnd type="triangle"/>
            </a:ln>
            <a:effectLst/>
          </p:spPr>
        </p:cxnSp>
        <p:sp>
          <p:nvSpPr>
            <p:cNvPr id="23" name="Right Brace 22"/>
            <p:cNvSpPr/>
            <p:nvPr/>
          </p:nvSpPr>
          <p:spPr>
            <a:xfrm>
              <a:off x="5901448" y="3606798"/>
              <a:ext cx="151900" cy="238126"/>
            </a:xfrm>
            <a:prstGeom prst="rightBrace">
              <a:avLst/>
            </a:prstGeom>
            <a:grpFill/>
            <a:ln w="9525"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24" name="Connector: Elbow 10"/>
            <p:cNvCxnSpPr>
              <a:cxnSpLocks/>
              <a:stCxn id="21" idx="1"/>
            </p:cNvCxnSpPr>
            <p:nvPr/>
          </p:nvCxnSpPr>
          <p:spPr>
            <a:xfrm rot="10800000" flipH="1" flipV="1">
              <a:off x="6053348" y="3725860"/>
              <a:ext cx="905558" cy="834709"/>
            </a:xfrm>
            <a:prstGeom prst="bentConnector3">
              <a:avLst>
                <a:gd name="adj1" fmla="val 21217"/>
              </a:avLst>
            </a:prstGeom>
            <a:grpFill/>
            <a:ln w="9525" cap="flat" cmpd="sng" algn="ctr">
              <a:solidFill>
                <a:sysClr val="windowText" lastClr="000000"/>
              </a:solidFill>
              <a:prstDash val="solid"/>
              <a:tailEnd type="triangle"/>
            </a:ln>
            <a:effectLst/>
          </p:spPr>
        </p:cxnSp>
        <p:sp>
          <p:nvSpPr>
            <p:cNvPr id="25" name="Right Brace 24"/>
            <p:cNvSpPr/>
            <p:nvPr/>
          </p:nvSpPr>
          <p:spPr>
            <a:xfrm>
              <a:off x="5869463" y="3121024"/>
              <a:ext cx="151900" cy="238126"/>
            </a:xfrm>
            <a:prstGeom prst="rightBrace">
              <a:avLst/>
            </a:prstGeom>
            <a:grpFill/>
            <a:ln w="9525"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26" name="Connector: Elbow 12"/>
            <p:cNvCxnSpPr>
              <a:cxnSpLocks/>
            </p:cNvCxnSpPr>
            <p:nvPr/>
          </p:nvCxnSpPr>
          <p:spPr>
            <a:xfrm rot="10800000" flipH="1" flipV="1">
              <a:off x="6042963" y="3244722"/>
              <a:ext cx="905558" cy="834709"/>
            </a:xfrm>
            <a:prstGeom prst="bentConnector3">
              <a:avLst>
                <a:gd name="adj1" fmla="val 31611"/>
              </a:avLst>
            </a:prstGeom>
            <a:grpFill/>
            <a:ln w="9525" cap="flat" cmpd="sng" algn="ctr">
              <a:solidFill>
                <a:sysClr val="windowText" lastClr="000000"/>
              </a:solidFill>
              <a:prstDash val="solid"/>
              <a:tailEnd type="triangle"/>
            </a:ln>
            <a:effectLst/>
          </p:spPr>
        </p:cxnSp>
        <p:sp>
          <p:nvSpPr>
            <p:cNvPr id="27" name="Right Brace 26"/>
            <p:cNvSpPr/>
            <p:nvPr/>
          </p:nvSpPr>
          <p:spPr>
            <a:xfrm>
              <a:off x="5869462" y="2639376"/>
              <a:ext cx="151900" cy="238126"/>
            </a:xfrm>
            <a:prstGeom prst="rightBrace">
              <a:avLst/>
            </a:prstGeom>
            <a:grpFill/>
            <a:ln w="9525"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28" name="Connector: Elbow 14"/>
            <p:cNvCxnSpPr>
              <a:cxnSpLocks/>
              <a:stCxn id="25" idx="1"/>
            </p:cNvCxnSpPr>
            <p:nvPr/>
          </p:nvCxnSpPr>
          <p:spPr>
            <a:xfrm rot="10800000" flipH="1" flipV="1">
              <a:off x="6021362" y="2758438"/>
              <a:ext cx="905558" cy="834709"/>
            </a:xfrm>
            <a:prstGeom prst="bentConnector3">
              <a:avLst>
                <a:gd name="adj1" fmla="val 45718"/>
              </a:avLst>
            </a:prstGeom>
            <a:grpFill/>
            <a:ln w="9525" cap="flat" cmpd="sng" algn="ctr">
              <a:solidFill>
                <a:sysClr val="windowText" lastClr="000000"/>
              </a:solidFill>
              <a:prstDash val="solid"/>
              <a:tailEnd type="triangle"/>
            </a:ln>
            <a:effectLst/>
          </p:spPr>
        </p:cxnSp>
        <p:sp>
          <p:nvSpPr>
            <p:cNvPr id="29" name="Right Brace 28"/>
            <p:cNvSpPr/>
            <p:nvPr/>
          </p:nvSpPr>
          <p:spPr>
            <a:xfrm>
              <a:off x="5846129" y="2159033"/>
              <a:ext cx="151900" cy="238126"/>
            </a:xfrm>
            <a:prstGeom prst="rightBrace">
              <a:avLst/>
            </a:prstGeom>
            <a:grpFill/>
            <a:ln w="9525"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30" name="Connector: Elbow 16"/>
            <p:cNvCxnSpPr>
              <a:cxnSpLocks/>
              <a:stCxn id="27" idx="1"/>
            </p:cNvCxnSpPr>
            <p:nvPr/>
          </p:nvCxnSpPr>
          <p:spPr>
            <a:xfrm rot="10800000" flipH="1" flipV="1">
              <a:off x="5998029" y="2278095"/>
              <a:ext cx="905558" cy="834709"/>
            </a:xfrm>
            <a:prstGeom prst="bentConnector3">
              <a:avLst>
                <a:gd name="adj1" fmla="val 61310"/>
              </a:avLst>
            </a:prstGeom>
            <a:grpFill/>
            <a:ln w="9525" cap="flat" cmpd="sng" algn="ctr">
              <a:solidFill>
                <a:sysClr val="windowText" lastClr="000000"/>
              </a:solidFill>
              <a:prstDash val="solid"/>
              <a:tailEnd type="triangle"/>
            </a:ln>
            <a:effectLst/>
          </p:spPr>
        </p:cxnSp>
        <p:sp>
          <p:nvSpPr>
            <p:cNvPr id="31" name="Rectangle 30"/>
            <p:cNvSpPr/>
            <p:nvPr/>
          </p:nvSpPr>
          <p:spPr>
            <a:xfrm rot="19174765">
              <a:off x="5100342" y="5298899"/>
              <a:ext cx="907292" cy="329449"/>
            </a:xfrm>
            <a:prstGeom prst="rect">
              <a:avLst/>
            </a:prstGeom>
            <a:grp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p:cNvSpPr/>
            <p:nvPr/>
          </p:nvSpPr>
          <p:spPr>
            <a:xfrm rot="19174765">
              <a:off x="8521846" y="5194183"/>
              <a:ext cx="1176654" cy="329449"/>
            </a:xfrm>
            <a:prstGeom prst="rect">
              <a:avLst/>
            </a:prstGeom>
            <a:grp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3" name="Content Placeholder 3"/>
          <p:cNvSpPr txBox="1">
            <a:spLocks noChangeArrowheads="1"/>
          </p:cNvSpPr>
          <p:nvPr/>
        </p:nvSpPr>
        <p:spPr bwMode="auto">
          <a:xfrm>
            <a:off x="233363" y="1252538"/>
            <a:ext cx="11298237"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50">
                <a:solidFill>
                  <a:schemeClr val="tx1"/>
                </a:solidFill>
                <a:latin typeface="+mn-lt"/>
              </a:defRPr>
            </a:lvl4pPr>
            <a:lvl5pPr marL="1543050" indent="-171450" algn="l" rtl="0" eaLnBrk="0" fontAlgn="base" hangingPunct="0">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100" b="1" i="0" u="none" strike="noStrike" kern="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Band-to-band comparison not enough; spectral bands need to be recreated</a:t>
            </a: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100" b="1" i="0" u="none" strike="noStrike" kern="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Hyperspectral data needed to </a:t>
            </a:r>
            <a:r>
              <a:rPr kumimoji="0" lang="en-US" altLang="en-US" sz="2100" b="1" i="0" u="none" strike="noStrike" kern="0" cap="none" spc="0" normalizeH="0" baseline="0" noProof="0" dirty="0" err="1">
                <a:ln>
                  <a:noFill/>
                </a:ln>
                <a:solidFill>
                  <a:sysClr val="windowText" lastClr="000000"/>
                </a:solidFill>
                <a:effectLst/>
                <a:uLnTx/>
                <a:uFillTx/>
                <a:latin typeface="Arial" panose="020B0604020202020204"/>
                <a:ea typeface="+mn-ea"/>
                <a:cs typeface="Arial" panose="020B0604020202020204" pitchFamily="34" charset="0"/>
              </a:rPr>
              <a:t>synthesise</a:t>
            </a:r>
            <a:r>
              <a:rPr kumimoji="0" lang="en-US" altLang="en-US" sz="2100" b="1" i="0" u="none" strike="noStrike" kern="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 multispectral bands</a:t>
            </a:r>
          </a:p>
          <a:p>
            <a:pPr marL="642938" marR="0" lvl="1" indent="-342900" algn="l" defTabSz="914400" rtl="0" eaLnBrk="0" fontAlgn="base" latinLnBrk="0" hangingPunct="0">
              <a:lnSpc>
                <a:spcPct val="100000"/>
              </a:lnSpc>
              <a:spcBef>
                <a:spcPct val="20000"/>
              </a:spcBef>
              <a:spcAft>
                <a:spcPct val="0"/>
              </a:spcAft>
              <a:buClr>
                <a:srgbClr val="A9A503"/>
              </a:buClr>
              <a:buSzTx/>
              <a:buFont typeface="Wingdings" panose="05000000000000000000" pitchFamily="2" charset="2"/>
              <a:buChar char="v"/>
              <a:tabLst/>
              <a:defRPr/>
            </a:pPr>
            <a: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t>Many newer EO satellites have instruments with</a:t>
            </a:r>
            <a:b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br>
            <a: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t>narrow bands, which are not easily or accurately</a:t>
            </a:r>
            <a:b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br>
            <a:r>
              <a:rPr kumimoji="0" lang="en-US" altLang="en-US" sz="1800" b="0" i="0" u="none" strike="noStrike" kern="0" cap="none" spc="0" normalizeH="0" baseline="0" noProof="0" dirty="0" err="1">
                <a:ln>
                  <a:noFill/>
                </a:ln>
                <a:solidFill>
                  <a:sysClr val="windowText" lastClr="000000"/>
                </a:solidFill>
                <a:effectLst/>
                <a:uLnTx/>
                <a:uFillTx/>
                <a:latin typeface="Arial" panose="020B0604020202020204"/>
                <a:cs typeface="Arial" panose="020B0604020202020204" pitchFamily="34" charset="0"/>
              </a:rPr>
              <a:t>synthesised</a:t>
            </a:r>
            <a: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t> with 10 nm bandwidth data</a:t>
            </a:r>
          </a:p>
          <a:p>
            <a:pPr marL="642938" marR="0" lvl="1" indent="-342900" algn="l" defTabSz="914400" rtl="0" eaLnBrk="0" fontAlgn="base" latinLnBrk="0" hangingPunct="0">
              <a:lnSpc>
                <a:spcPct val="100000"/>
              </a:lnSpc>
              <a:spcBef>
                <a:spcPct val="20000"/>
              </a:spcBef>
              <a:spcAft>
                <a:spcPct val="0"/>
              </a:spcAft>
              <a:buClr>
                <a:srgbClr val="A9A503"/>
              </a:buClr>
              <a:buSzTx/>
              <a:buFont typeface="Wingdings" panose="05000000000000000000" pitchFamily="2" charset="2"/>
              <a:buChar char="v"/>
              <a:tabLst/>
              <a:defRPr/>
            </a:pPr>
            <a: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t>Simulations have shown that fine hyperspectral</a:t>
            </a:r>
            <a:b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br>
            <a: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t>(i.e. – many narrow spectral bands) allows for</a:t>
            </a:r>
            <a:b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br>
            <a:r>
              <a:rPr kumimoji="0" lang="en-US" alt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pitchFamily="34" charset="0"/>
              </a:rPr>
              <a:t>most accurate synthesis</a:t>
            </a:r>
            <a:endParaRPr kumimoji="0" lang="en-US" altLang="en-US" sz="1800" b="0" i="0" u="none" strike="noStrike" kern="0" cap="none" spc="0" normalizeH="0" baseline="0" noProof="0" dirty="0">
              <a:ln>
                <a:noFill/>
              </a:ln>
              <a:solidFill>
                <a:sysClr val="windowText" lastClr="000000"/>
              </a:solidFill>
              <a:effectLst/>
              <a:uLnTx/>
              <a:uFillTx/>
              <a:latin typeface="Arial" panose="020B0604020202020204"/>
            </a:endParaRPr>
          </a:p>
        </p:txBody>
      </p:sp>
    </p:spTree>
    <p:extLst>
      <p:ext uri="{BB962C8B-B14F-4D97-AF65-F5344CB8AC3E}">
        <p14:creationId xmlns:p14="http://schemas.microsoft.com/office/powerpoint/2010/main" val="423626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Transfer Calibration Uncertainty</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graphicFrame>
        <p:nvGraphicFramePr>
          <p:cNvPr id="18" name="Table 8">
            <a:extLst>
              <a:ext uri="{FF2B5EF4-FFF2-40B4-BE49-F238E27FC236}">
                <a16:creationId xmlns:a16="http://schemas.microsoft.com/office/drawing/2014/main" id="{52F4387D-9CF0-4315-B855-EDEFD8411975}"/>
              </a:ext>
            </a:extLst>
          </p:cNvPr>
          <p:cNvGraphicFramePr>
            <a:graphicFrameLocks/>
          </p:cNvGraphicFramePr>
          <p:nvPr/>
        </p:nvGraphicFramePr>
        <p:xfrm>
          <a:off x="567935" y="2291936"/>
          <a:ext cx="5644281" cy="3022600"/>
        </p:xfrm>
        <a:graphic>
          <a:graphicData uri="http://schemas.openxmlformats.org/drawingml/2006/table">
            <a:tbl>
              <a:tblPr firstRow="1" bandRow="1"/>
              <a:tblGrid>
                <a:gridCol w="2062480">
                  <a:extLst>
                    <a:ext uri="{9D8B030D-6E8A-4147-A177-3AD203B41FA5}">
                      <a16:colId xmlns:a16="http://schemas.microsoft.com/office/drawing/2014/main" val="4131274338"/>
                    </a:ext>
                  </a:extLst>
                </a:gridCol>
                <a:gridCol w="879679">
                  <a:extLst>
                    <a:ext uri="{9D8B030D-6E8A-4147-A177-3AD203B41FA5}">
                      <a16:colId xmlns:a16="http://schemas.microsoft.com/office/drawing/2014/main" val="3177136201"/>
                    </a:ext>
                  </a:extLst>
                </a:gridCol>
                <a:gridCol w="1838756">
                  <a:extLst>
                    <a:ext uri="{9D8B030D-6E8A-4147-A177-3AD203B41FA5}">
                      <a16:colId xmlns:a16="http://schemas.microsoft.com/office/drawing/2014/main" val="1149832202"/>
                    </a:ext>
                  </a:extLst>
                </a:gridCol>
                <a:gridCol w="863366">
                  <a:extLst>
                    <a:ext uri="{9D8B030D-6E8A-4147-A177-3AD203B41FA5}">
                      <a16:colId xmlns:a16="http://schemas.microsoft.com/office/drawing/2014/main" val="2989202766"/>
                    </a:ext>
                  </a:extLst>
                </a:gridCol>
              </a:tblGrid>
              <a:tr h="384096">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r>
                        <a:rPr lang="en-US" sz="1100"/>
                        <a:t>Random (Single Collect)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pPr algn="ctr"/>
                      <a:r>
                        <a:rPr lang="en-US" sz="1100"/>
                        <a:t>Threshold Value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pPr algn="l"/>
                      <a:r>
                        <a:rPr lang="en-US" sz="1050"/>
                        <a:t>Systematic (Multiple Collects)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pPr algn="ctr"/>
                      <a:r>
                        <a:rPr lang="en-US" sz="1050"/>
                        <a:t>Threshold Value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297777343"/>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Spatial BRDF Drift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050"/>
                        <a:t>Spectral Synthesis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050"/>
                        <a:t>0.005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205742297"/>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Atmospheric Drift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050"/>
                        <a:t>Spectral Straylight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050"/>
                        <a:t>0.003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885842587"/>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Linear Regression Model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050"/>
                        <a:t>Spatial Straylight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050"/>
                        <a:t>0.003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94221519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Scene Polarization Random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100"/>
                        <a:t>Flat Fielding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020067786"/>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endParaRPr lang="en-US" sz="11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endParaRPr lang="en-US" sz="11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100"/>
                        <a:t>Sensor Drift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757450804"/>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endParaRPr lang="en-US" sz="11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endParaRPr lang="en-US" sz="11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100"/>
                        <a:t>Scene Polarization Bias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271839093"/>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Type A RSS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Type B RSS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171165"/>
                  </a:ext>
                </a:extLst>
              </a:tr>
            </a:tbl>
          </a:graphicData>
        </a:graphic>
      </p:graphicFrame>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DD65D63-4796-4A29-9243-159316524A51}"/>
                  </a:ext>
                </a:extLst>
              </p:cNvPr>
              <p:cNvSpPr txBox="1"/>
              <p:nvPr/>
            </p:nvSpPr>
            <p:spPr>
              <a:xfrm>
                <a:off x="1761275" y="4733072"/>
                <a:ext cx="304571" cy="276999"/>
              </a:xfrm>
              <a:prstGeom prst="rect">
                <a:avLst/>
              </a:prstGeom>
              <a:noFill/>
            </p:spPr>
            <p:txBody>
              <a:bodyPr wrap="non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sSub>
                        <m:sSubPr>
                          <m:ctrlPr>
                            <a:rPr lang="en-US" sz="2400" i="1" kern="1200" smtClean="0">
                              <a:solidFill>
                                <a:prstClr val="black"/>
                              </a:solidFill>
                              <a:latin typeface="Cambria Math" panose="02040503050406030204" pitchFamily="18" charset="0"/>
                              <a:cs typeface="+mn-cs"/>
                            </a:rPr>
                          </m:ctrlPr>
                        </m:sSubPr>
                        <m:e>
                          <m:r>
                            <a:rPr lang="en-US" sz="2400" i="1" kern="1200" smtClean="0">
                              <a:solidFill>
                                <a:prstClr val="black"/>
                              </a:solidFill>
                              <a:latin typeface="Cambria Math" panose="02040503050406030204" pitchFamily="18" charset="0"/>
                              <a:ea typeface="Cambria Math" panose="02040503050406030204" pitchFamily="18" charset="0"/>
                              <a:cs typeface="+mn-cs"/>
                            </a:rPr>
                            <m:t>𝜎</m:t>
                          </m:r>
                        </m:e>
                        <m:sub>
                          <m:r>
                            <a:rPr lang="en-US" sz="2400" i="1" kern="1200" smtClean="0">
                              <a:solidFill>
                                <a:prstClr val="black"/>
                              </a:solidFill>
                              <a:latin typeface="Cambria Math" panose="02040503050406030204" pitchFamily="18" charset="0"/>
                              <a:cs typeface="+mn-cs"/>
                            </a:rPr>
                            <m:t>𝐴</m:t>
                          </m:r>
                        </m:sub>
                      </m:sSub>
                    </m:oMath>
                  </m:oMathPara>
                </a14:m>
                <a:endParaRPr lang="en-US" sz="2400" kern="120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9" name="TextBox 18">
                <a:extLst>
                  <a:ext uri="{FF2B5EF4-FFF2-40B4-BE49-F238E27FC236}">
                    <a16:creationId xmlns:a16="http://schemas.microsoft.com/office/drawing/2014/main" id="{0DD65D63-4796-4A29-9243-159316524A51}"/>
                  </a:ext>
                </a:extLst>
              </p:cNvPr>
              <p:cNvSpPr txBox="1">
                <a:spLocks noRot="1" noChangeAspect="1" noMove="1" noResize="1" noEditPoints="1" noAdjustHandles="1" noChangeArrowheads="1" noChangeShapeType="1" noTextEdit="1"/>
              </p:cNvSpPr>
              <p:nvPr/>
            </p:nvSpPr>
            <p:spPr>
              <a:xfrm>
                <a:off x="1761275" y="4733072"/>
                <a:ext cx="304571" cy="276999"/>
              </a:xfrm>
              <a:prstGeom prst="rect">
                <a:avLst/>
              </a:prstGeom>
              <a:blipFill>
                <a:blip r:embed="rId8"/>
                <a:stretch>
                  <a:fillRect l="-26000" r="-20000" b="-56522"/>
                </a:stretch>
              </a:blipFill>
            </p:spPr>
            <p:txBody>
              <a:bodyPr/>
              <a:lstStyle/>
              <a:p>
                <a:r>
                  <a:rPr lang="en-AU">
                    <a:noFill/>
                  </a:rPr>
                  <a:t> </a:t>
                </a:r>
              </a:p>
            </p:txBody>
          </p:sp>
        </mc:Fallback>
      </mc:AlternateContent>
      <p:pic>
        <p:nvPicPr>
          <p:cNvPr id="20" name="Content Placeholder 5">
            <a:extLst>
              <a:ext uri="{FF2B5EF4-FFF2-40B4-BE49-F238E27FC236}">
                <a16:creationId xmlns:a16="http://schemas.microsoft.com/office/drawing/2014/main" id="{A0F30122-0AE8-4B6E-9573-320013266DD2}"/>
              </a:ext>
            </a:extLst>
          </p:cNvPr>
          <p:cNvPicPr>
            <a:picLocks noChangeAspect="1"/>
          </p:cNvPicPr>
          <p:nvPr/>
        </p:nvPicPr>
        <p:blipFill>
          <a:blip r:embed="rId9"/>
          <a:stretch>
            <a:fillRect/>
          </a:stretch>
        </p:blipFill>
        <p:spPr bwMode="auto">
          <a:xfrm>
            <a:off x="6758439" y="1428336"/>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E1B72E8-BC5C-4299-A745-5161435B69D0}"/>
                  </a:ext>
                </a:extLst>
              </p:cNvPr>
              <p:cNvSpPr txBox="1"/>
              <p:nvPr/>
            </p:nvSpPr>
            <p:spPr>
              <a:xfrm>
                <a:off x="4578137" y="4733071"/>
                <a:ext cx="320472" cy="276999"/>
              </a:xfrm>
              <a:prstGeom prst="rect">
                <a:avLst/>
              </a:prstGeom>
              <a:noFill/>
            </p:spPr>
            <p:txBody>
              <a:bodyPr wrap="non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sSub>
                        <m:sSubPr>
                          <m:ctrlPr>
                            <a:rPr lang="en-US" sz="2400" i="1" kern="1200" smtClean="0">
                              <a:solidFill>
                                <a:prstClr val="black"/>
                              </a:solidFill>
                              <a:latin typeface="Cambria Math" panose="02040503050406030204" pitchFamily="18" charset="0"/>
                              <a:cs typeface="+mn-cs"/>
                            </a:rPr>
                          </m:ctrlPr>
                        </m:sSubPr>
                        <m:e>
                          <m:r>
                            <a:rPr lang="en-US" sz="2400" i="1" kern="1200" smtClean="0">
                              <a:solidFill>
                                <a:prstClr val="black"/>
                              </a:solidFill>
                              <a:latin typeface="Cambria Math" panose="02040503050406030204" pitchFamily="18" charset="0"/>
                              <a:ea typeface="Cambria Math" panose="02040503050406030204" pitchFamily="18" charset="0"/>
                              <a:cs typeface="+mn-cs"/>
                            </a:rPr>
                            <m:t>𝜎</m:t>
                          </m:r>
                        </m:e>
                        <m:sub>
                          <m:r>
                            <a:rPr lang="en-US" sz="2400" i="1" kern="1200" smtClean="0">
                              <a:solidFill>
                                <a:prstClr val="black"/>
                              </a:solidFill>
                              <a:latin typeface="Cambria Math" panose="02040503050406030204" pitchFamily="18" charset="0"/>
                              <a:cs typeface="+mn-cs"/>
                            </a:rPr>
                            <m:t>𝐵</m:t>
                          </m:r>
                        </m:sub>
                      </m:sSub>
                    </m:oMath>
                  </m:oMathPara>
                </a14:m>
                <a:endParaRPr lang="en-US" sz="2400" kern="1200">
                  <a:solidFill>
                    <a:prstClr val="black"/>
                  </a:solidFill>
                  <a:latin typeface="Arial" panose="020B0604020202020204" pitchFamily="34" charset="0"/>
                  <a:ea typeface="MS PGothic" panose="020B0600070205080204" pitchFamily="34" charset="-128"/>
                  <a:cs typeface="+mn-cs"/>
                </a:endParaRPr>
              </a:p>
            </p:txBody>
          </p:sp>
        </mc:Choice>
        <mc:Fallback xmlns="">
          <p:sp>
            <p:nvSpPr>
              <p:cNvPr id="21" name="TextBox 20">
                <a:extLst>
                  <a:ext uri="{FF2B5EF4-FFF2-40B4-BE49-F238E27FC236}">
                    <a16:creationId xmlns:a16="http://schemas.microsoft.com/office/drawing/2014/main" id="{BE1B72E8-BC5C-4299-A745-5161435B69D0}"/>
                  </a:ext>
                </a:extLst>
              </p:cNvPr>
              <p:cNvSpPr txBox="1">
                <a:spLocks noRot="1" noChangeAspect="1" noMove="1" noResize="1" noEditPoints="1" noAdjustHandles="1" noChangeArrowheads="1" noChangeShapeType="1" noTextEdit="1"/>
              </p:cNvSpPr>
              <p:nvPr/>
            </p:nvSpPr>
            <p:spPr>
              <a:xfrm>
                <a:off x="4578137" y="4733071"/>
                <a:ext cx="320472" cy="276999"/>
              </a:xfrm>
              <a:prstGeom prst="rect">
                <a:avLst/>
              </a:prstGeom>
              <a:blipFill>
                <a:blip r:embed="rId10"/>
                <a:stretch>
                  <a:fillRect l="-22642" r="-18868" b="-54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7F142B7-7758-45E4-A93C-80299667A8C8}"/>
                  </a:ext>
                </a:extLst>
              </p:cNvPr>
              <p:cNvSpPr txBox="1"/>
              <p:nvPr/>
            </p:nvSpPr>
            <p:spPr>
              <a:xfrm>
                <a:off x="8172282" y="2984870"/>
                <a:ext cx="2353914" cy="818366"/>
              </a:xfrm>
              <a:prstGeom prst="rect">
                <a:avLst/>
              </a:prstGeom>
              <a:noFill/>
            </p:spPr>
            <p:txBody>
              <a:bodyPr wrap="non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n-US" sz="2400" i="1" kern="1200" smtClean="0">
                          <a:solidFill>
                            <a:prstClr val="black"/>
                          </a:solidFill>
                          <a:latin typeface="Cambria Math" panose="02040503050406030204" pitchFamily="18" charset="0"/>
                          <a:cs typeface="+mn-cs"/>
                        </a:rPr>
                        <m:t>𝑇𝐶𝑈</m:t>
                      </m:r>
                      <m:r>
                        <a:rPr lang="en-US" sz="2400" i="1" kern="1200" smtClean="0">
                          <a:solidFill>
                            <a:prstClr val="black"/>
                          </a:solidFill>
                          <a:latin typeface="Cambria Math" panose="02040503050406030204" pitchFamily="18" charset="0"/>
                          <a:cs typeface="+mn-cs"/>
                        </a:rPr>
                        <m:t>=</m:t>
                      </m:r>
                      <m:rad>
                        <m:radPr>
                          <m:degHide m:val="on"/>
                          <m:ctrlPr>
                            <a:rPr lang="en-US" sz="2400" i="1" kern="1200" smtClean="0">
                              <a:solidFill>
                                <a:prstClr val="black"/>
                              </a:solidFill>
                              <a:latin typeface="Cambria Math" panose="02040503050406030204" pitchFamily="18" charset="0"/>
                              <a:cs typeface="+mn-cs"/>
                            </a:rPr>
                          </m:ctrlPr>
                        </m:radPr>
                        <m:deg/>
                        <m:e>
                          <m:sSubSup>
                            <m:sSubSupPr>
                              <m:ctrlPr>
                                <a:rPr lang="en-US" sz="2400" i="1" kern="1200" smtClean="0">
                                  <a:solidFill>
                                    <a:prstClr val="black"/>
                                  </a:solidFill>
                                  <a:latin typeface="Cambria Math" panose="02040503050406030204" pitchFamily="18" charset="0"/>
                                  <a:cs typeface="+mn-cs"/>
                                </a:rPr>
                              </m:ctrlPr>
                            </m:sSubSupPr>
                            <m:e>
                              <m:r>
                                <a:rPr lang="en-US" sz="2400" i="1" kern="1200" smtClean="0">
                                  <a:solidFill>
                                    <a:prstClr val="black"/>
                                  </a:solidFill>
                                  <a:latin typeface="Cambria Math" panose="02040503050406030204" pitchFamily="18" charset="0"/>
                                  <a:ea typeface="Cambria Math" panose="02040503050406030204" pitchFamily="18" charset="0"/>
                                  <a:cs typeface="+mn-cs"/>
                                </a:rPr>
                                <m:t>𝜎</m:t>
                              </m:r>
                            </m:e>
                            <m:sub>
                              <m:r>
                                <a:rPr lang="en-US" sz="2400" i="1" kern="1200" smtClean="0">
                                  <a:solidFill>
                                    <a:prstClr val="black"/>
                                  </a:solidFill>
                                  <a:latin typeface="Cambria Math" panose="02040503050406030204" pitchFamily="18" charset="0"/>
                                  <a:cs typeface="+mn-cs"/>
                                </a:rPr>
                                <m:t>𝐵</m:t>
                              </m:r>
                            </m:sub>
                            <m:sup>
                              <m:r>
                                <a:rPr lang="en-US" sz="2400" i="1" kern="1200" smtClean="0">
                                  <a:solidFill>
                                    <a:prstClr val="black"/>
                                  </a:solidFill>
                                  <a:latin typeface="Cambria Math" panose="02040503050406030204" pitchFamily="18" charset="0"/>
                                  <a:cs typeface="+mn-cs"/>
                                </a:rPr>
                                <m:t>2</m:t>
                              </m:r>
                            </m:sup>
                          </m:sSubSup>
                          <m:r>
                            <a:rPr lang="en-US" sz="2400" i="1" kern="1200">
                              <a:solidFill>
                                <a:prstClr val="black"/>
                              </a:solidFill>
                              <a:latin typeface="Cambria Math" panose="02040503050406030204" pitchFamily="18" charset="0"/>
                              <a:cs typeface="+mn-cs"/>
                            </a:rPr>
                            <m:t>+ </m:t>
                          </m:r>
                          <m:f>
                            <m:fPr>
                              <m:ctrlPr>
                                <a:rPr lang="en-US" sz="2400" i="1" kern="1200">
                                  <a:solidFill>
                                    <a:prstClr val="black"/>
                                  </a:solidFill>
                                  <a:latin typeface="Cambria Math" panose="02040503050406030204" pitchFamily="18" charset="0"/>
                                  <a:cs typeface="+mn-cs"/>
                                </a:rPr>
                              </m:ctrlPr>
                            </m:fPr>
                            <m:num>
                              <m:sSubSup>
                                <m:sSubSupPr>
                                  <m:ctrlPr>
                                    <a:rPr lang="en-US" sz="2400" i="1" kern="1200">
                                      <a:solidFill>
                                        <a:prstClr val="black"/>
                                      </a:solidFill>
                                      <a:latin typeface="Cambria Math" panose="02040503050406030204" pitchFamily="18" charset="0"/>
                                      <a:cs typeface="+mn-cs"/>
                                    </a:rPr>
                                  </m:ctrlPr>
                                </m:sSubSupPr>
                                <m:e>
                                  <m:r>
                                    <a:rPr lang="en-US" sz="2400" i="1" kern="1200">
                                      <a:solidFill>
                                        <a:prstClr val="black"/>
                                      </a:solidFill>
                                      <a:latin typeface="Cambria Math" panose="02040503050406030204" pitchFamily="18" charset="0"/>
                                      <a:ea typeface="Cambria Math" panose="02040503050406030204" pitchFamily="18" charset="0"/>
                                      <a:cs typeface="+mn-cs"/>
                                    </a:rPr>
                                    <m:t>𝜎</m:t>
                                  </m:r>
                                </m:e>
                                <m:sub>
                                  <m:r>
                                    <a:rPr lang="en-US" sz="2400" i="1" kern="1200" smtClean="0">
                                      <a:solidFill>
                                        <a:prstClr val="black"/>
                                      </a:solidFill>
                                      <a:latin typeface="Cambria Math" panose="02040503050406030204" pitchFamily="18" charset="0"/>
                                      <a:cs typeface="+mn-cs"/>
                                    </a:rPr>
                                    <m:t>𝐴</m:t>
                                  </m:r>
                                </m:sub>
                                <m:sup>
                                  <m:r>
                                    <a:rPr lang="en-US" sz="2400" i="1" kern="1200" smtClean="0">
                                      <a:solidFill>
                                        <a:prstClr val="black"/>
                                      </a:solidFill>
                                      <a:latin typeface="Cambria Math" panose="02040503050406030204" pitchFamily="18" charset="0"/>
                                      <a:cs typeface="+mn-cs"/>
                                    </a:rPr>
                                    <m:t>2</m:t>
                                  </m:r>
                                </m:sup>
                              </m:sSubSup>
                            </m:num>
                            <m:den>
                              <m:sSub>
                                <m:sSubPr>
                                  <m:ctrlPr>
                                    <a:rPr lang="en-US" sz="2400" i="1" kern="1200" smtClean="0">
                                      <a:solidFill>
                                        <a:prstClr val="black"/>
                                      </a:solidFill>
                                      <a:latin typeface="Cambria Math" panose="02040503050406030204" pitchFamily="18" charset="0"/>
                                      <a:cs typeface="+mn-cs"/>
                                    </a:rPr>
                                  </m:ctrlPr>
                                </m:sSubPr>
                                <m:e>
                                  <m:r>
                                    <a:rPr lang="en-US" sz="2400" i="1" kern="1200" smtClean="0">
                                      <a:solidFill>
                                        <a:prstClr val="black"/>
                                      </a:solidFill>
                                      <a:latin typeface="Cambria Math" panose="02040503050406030204" pitchFamily="18" charset="0"/>
                                      <a:cs typeface="+mn-cs"/>
                                    </a:rPr>
                                    <m:t>𝑛</m:t>
                                  </m:r>
                                </m:e>
                                <m:sub>
                                  <m:r>
                                    <a:rPr lang="en-US" sz="2400" i="1" kern="1200" smtClean="0">
                                      <a:solidFill>
                                        <a:prstClr val="black"/>
                                      </a:solidFill>
                                      <a:latin typeface="Cambria Math" panose="02040503050406030204" pitchFamily="18" charset="0"/>
                                      <a:cs typeface="+mn-cs"/>
                                    </a:rPr>
                                    <m:t>𝑐𝑜𝑙𝑙𝑒𝑐𝑡𝑠</m:t>
                                  </m:r>
                                </m:sub>
                              </m:sSub>
                            </m:den>
                          </m:f>
                        </m:e>
                      </m:rad>
                    </m:oMath>
                  </m:oMathPara>
                </a14:m>
                <a:endParaRPr lang="en-US" sz="2400" kern="1200">
                  <a:solidFill>
                    <a:prstClr val="black"/>
                  </a:solidFill>
                  <a:latin typeface="Arial" panose="020B0604020202020204" pitchFamily="34" charset="0"/>
                  <a:ea typeface="MS PGothic" panose="020B0600070205080204" pitchFamily="34" charset="-128"/>
                  <a:cs typeface="+mn-cs"/>
                </a:endParaRPr>
              </a:p>
            </p:txBody>
          </p:sp>
        </mc:Choice>
        <mc:Fallback xmlns="">
          <p:sp>
            <p:nvSpPr>
              <p:cNvPr id="22" name="TextBox 21">
                <a:extLst>
                  <a:ext uri="{FF2B5EF4-FFF2-40B4-BE49-F238E27FC236}">
                    <a16:creationId xmlns:a16="http://schemas.microsoft.com/office/drawing/2014/main" id="{77F142B7-7758-45E4-A93C-80299667A8C8}"/>
                  </a:ext>
                </a:extLst>
              </p:cNvPr>
              <p:cNvSpPr txBox="1">
                <a:spLocks noRot="1" noChangeAspect="1" noMove="1" noResize="1" noEditPoints="1" noAdjustHandles="1" noChangeArrowheads="1" noChangeShapeType="1" noTextEdit="1"/>
              </p:cNvSpPr>
              <p:nvPr/>
            </p:nvSpPr>
            <p:spPr>
              <a:xfrm>
                <a:off x="8172282" y="2984870"/>
                <a:ext cx="2353914" cy="818366"/>
              </a:xfrm>
              <a:prstGeom prst="rect">
                <a:avLst/>
              </a:prstGeom>
              <a:blipFill>
                <a:blip r:embed="rId11"/>
                <a:stretch>
                  <a:fillRect r="-27720" b="-32836"/>
                </a:stretch>
              </a:blipFill>
            </p:spPr>
            <p:txBody>
              <a:bodyPr/>
              <a:lstStyle/>
              <a:p>
                <a:r>
                  <a:rPr lang="en-AU">
                    <a:noFill/>
                  </a:rPr>
                  <a:t> </a:t>
                </a:r>
              </a:p>
            </p:txBody>
          </p:sp>
        </mc:Fallback>
      </mc:AlternateContent>
      <p:sp>
        <p:nvSpPr>
          <p:cNvPr id="23" name="Content Placeholder 3">
            <a:extLst>
              <a:ext uri="{FF2B5EF4-FFF2-40B4-BE49-F238E27FC236}">
                <a16:creationId xmlns:a16="http://schemas.microsoft.com/office/drawing/2014/main" id="{FAFE63DE-1DCF-482F-B9A6-530703621293}"/>
              </a:ext>
            </a:extLst>
          </p:cNvPr>
          <p:cNvSpPr txBox="1">
            <a:spLocks/>
          </p:cNvSpPr>
          <p:nvPr/>
        </p:nvSpPr>
        <p:spPr bwMode="auto">
          <a:xfrm>
            <a:off x="271451" y="1140164"/>
            <a:ext cx="5940765" cy="121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257175" indent="-257175" algn="l" rtl="0" eaLnBrk="1" fontAlgn="base" hangingPunct="1">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1" fontAlgn="base" hangingPunct="1">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1" fontAlgn="base" hangingPunct="1">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1" fontAlgn="base" hangingPunct="1">
              <a:spcBef>
                <a:spcPct val="20000"/>
              </a:spcBef>
              <a:spcAft>
                <a:spcPct val="0"/>
              </a:spcAft>
              <a:buChar char="–"/>
              <a:defRPr sz="1350">
                <a:solidFill>
                  <a:schemeClr val="tx1"/>
                </a:solidFill>
                <a:latin typeface="+mn-lt"/>
              </a:defRPr>
            </a:lvl4pPr>
            <a:lvl5pPr marL="1543050" indent="-171450" algn="l" rtl="0" eaLnBrk="1" fontAlgn="base" hangingPunct="1">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a:buFont typeface="Wingdings" panose="05000000000000000000" pitchFamily="2" charset="2"/>
              <a:buChar char="v"/>
            </a:pPr>
            <a:r>
              <a:rPr lang="en-US" dirty="0">
                <a:solidFill>
                  <a:prstClr val="black"/>
                </a:solidFill>
                <a:cs typeface="Arial"/>
              </a:rPr>
              <a:t>Random errors (Type A) and systematic errors (Type B) contribute to the TCU, and need to be managed </a:t>
            </a:r>
          </a:p>
          <a:p>
            <a:endParaRPr lang="en-US" dirty="0">
              <a:solidFill>
                <a:prstClr val="black"/>
              </a:solidFill>
              <a:cs typeface="Arial"/>
            </a:endParaRPr>
          </a:p>
          <a:p>
            <a:pPr marL="0" indent="0">
              <a:buFont typeface="Wingdings" panose="05000000000000000000" pitchFamily="2" charset="2"/>
              <a:buNone/>
            </a:pPr>
            <a:endParaRPr lang="en-US" dirty="0">
              <a:solidFill>
                <a:prstClr val="black"/>
              </a:solidFill>
              <a:cs typeface="Arial"/>
            </a:endParaRPr>
          </a:p>
        </p:txBody>
      </p:sp>
    </p:spTree>
    <p:extLst>
      <p:ext uri="{BB962C8B-B14F-4D97-AF65-F5344CB8AC3E}">
        <p14:creationId xmlns:p14="http://schemas.microsoft.com/office/powerpoint/2010/main" val="3022159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Orbit Selection</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
        <p:nvSpPr>
          <p:cNvPr id="17" name="Content Placeholder 2"/>
          <p:cNvSpPr txBox="1">
            <a:spLocks noChangeArrowheads="1"/>
          </p:cNvSpPr>
          <p:nvPr/>
        </p:nvSpPr>
        <p:spPr bwMode="auto">
          <a:xfrm>
            <a:off x="151720" y="1511510"/>
            <a:ext cx="6675437" cy="407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50">
                <a:solidFill>
                  <a:schemeClr val="tx1"/>
                </a:solidFill>
                <a:latin typeface="+mn-lt"/>
              </a:defRPr>
            </a:lvl4pPr>
            <a:lvl5pPr marL="1543050" indent="-171450" algn="l" rtl="0" eaLnBrk="0" fontAlgn="base" hangingPunct="0">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645 </a:t>
            </a:r>
            <a:r>
              <a:rPr kumimoji="0" lang="en-US" altLang="en-US" sz="2400" b="0" i="0" u="none" strike="noStrike" kern="0" cap="none" spc="0" normalizeH="0" baseline="0" noProof="0" dirty="0" smtClean="0">
                <a:ln>
                  <a:noFill/>
                </a:ln>
                <a:solidFill>
                  <a:sysClr val="windowText" lastClr="000000"/>
                </a:solidFill>
                <a:effectLst/>
                <a:uLnTx/>
                <a:uFillTx/>
                <a:latin typeface="Arial" panose="020B0604020202020204"/>
                <a:ea typeface="+mn-ea"/>
                <a:cs typeface="+mn-cs"/>
              </a:rPr>
              <a:t>km </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with Mean Local (equatorial crossing) Time (MLT) at 10:20 </a:t>
            </a:r>
            <a:r>
              <a:rPr kumimoji="0" lang="en-US" altLang="en-US" sz="2400" b="0" i="0" u="none" strike="noStrike" kern="0" cap="none" spc="0" normalizeH="0" baseline="0" noProof="0" dirty="0" smtClean="0">
                <a:ln>
                  <a:noFill/>
                </a:ln>
                <a:solidFill>
                  <a:sysClr val="windowText" lastClr="000000"/>
                </a:solidFill>
                <a:effectLst/>
                <a:uLnTx/>
                <a:uFillTx/>
                <a:latin typeface="Arial" panose="020B0604020202020204"/>
                <a:ea typeface="+mn-ea"/>
                <a:cs typeface="+mn-cs"/>
              </a:rPr>
              <a:t>am</a:t>
            </a:r>
            <a:endPar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endPar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Provides numerous daily cross-</a:t>
            </a:r>
            <a:r>
              <a:rPr kumimoji="0" lang="en-US" altLang="en-US" sz="2400" b="0" i="0" u="none" strike="noStrike" kern="0" cap="none" spc="0" normalizeH="0" baseline="0" noProof="0" dirty="0" err="1">
                <a:ln>
                  <a:noFill/>
                </a:ln>
                <a:solidFill>
                  <a:sysClr val="windowText" lastClr="000000"/>
                </a:solidFill>
                <a:effectLst/>
                <a:uLnTx/>
                <a:uFillTx/>
                <a:latin typeface="Arial" panose="020B0604020202020204"/>
                <a:ea typeface="+mn-ea"/>
                <a:cs typeface="+mn-cs"/>
              </a:rPr>
              <a:t>cal</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 opportunities while avoiding large mega-constellations (</a:t>
            </a:r>
            <a:r>
              <a:rPr kumimoji="0" lang="en-US" altLang="en-US" sz="2400" b="0" i="0" u="none" strike="noStrike" kern="0" cap="none" spc="0" normalizeH="0" baseline="0" noProof="0" dirty="0" err="1">
                <a:ln>
                  <a:noFill/>
                </a:ln>
                <a:solidFill>
                  <a:sysClr val="windowText" lastClr="000000"/>
                </a:solidFill>
                <a:effectLst/>
                <a:uLnTx/>
                <a:uFillTx/>
                <a:latin typeface="Arial" panose="020B0604020202020204"/>
                <a:ea typeface="+mn-ea"/>
                <a:cs typeface="+mn-cs"/>
              </a:rPr>
              <a:t>StarLink</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 </a:t>
            </a:r>
            <a:r>
              <a:rPr kumimoji="0" lang="en-US" altLang="en-US" sz="2400" b="0" i="0" u="none" strike="noStrike" kern="0" cap="none" spc="0" normalizeH="0" baseline="0" noProof="0" dirty="0" err="1">
                <a:ln>
                  <a:noFill/>
                </a:ln>
                <a:solidFill>
                  <a:sysClr val="windowText" lastClr="000000"/>
                </a:solidFill>
                <a:effectLst/>
                <a:uLnTx/>
                <a:uFillTx/>
                <a:latin typeface="Arial" panose="020B0604020202020204"/>
                <a:ea typeface="+mn-ea"/>
                <a:cs typeface="+mn-cs"/>
              </a:rPr>
              <a:t>OneWeb</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 Kuiper) and </a:t>
            </a:r>
            <a:r>
              <a:rPr kumimoji="0" lang="en-US" altLang="en-US" sz="2400" b="0" i="0" u="none" strike="noStrike" kern="0" cap="none" spc="0" normalizeH="0" baseline="0" noProof="0" dirty="0" err="1" smtClean="0">
                <a:ln>
                  <a:noFill/>
                </a:ln>
                <a:solidFill>
                  <a:sysClr val="windowText" lastClr="000000"/>
                </a:solidFill>
                <a:effectLst/>
                <a:uLnTx/>
                <a:uFillTx/>
                <a:latin typeface="Arial" panose="020B0604020202020204"/>
                <a:ea typeface="+mn-ea"/>
                <a:cs typeface="+mn-cs"/>
              </a:rPr>
              <a:t>optimising</a:t>
            </a:r>
            <a:r>
              <a:rPr kumimoji="0" lang="en-US" altLang="en-US" sz="2400" b="0" i="0" u="none" strike="noStrike" kern="0" cap="none" spc="0" normalizeH="0" baseline="0" noProof="0" dirty="0" smtClean="0">
                <a:ln>
                  <a:noFill/>
                </a:ln>
                <a:solidFill>
                  <a:sysClr val="windowText" lastClr="000000"/>
                </a:solidFill>
                <a:effectLst/>
                <a:uLnTx/>
                <a:uFillTx/>
                <a:latin typeface="Arial" panose="020B0604020202020204"/>
                <a:ea typeface="+mn-ea"/>
                <a:cs typeface="+mn-cs"/>
              </a:rPr>
              <a:t> </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viewing geometry</a:t>
            </a: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endPar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SCR 1 and SCR 2 fly 180° Out-of-Phase</a:t>
            </a:r>
          </a:p>
        </p:txBody>
      </p:sp>
      <p:pic>
        <p:nvPicPr>
          <p:cNvPr id="18" name="Picture 4"/>
          <p:cNvPicPr>
            <a:picLocks noChangeAspect="1" noChangeArrowheads="1"/>
          </p:cNvPicPr>
          <p:nvPr/>
        </p:nvPicPr>
        <p:blipFill>
          <a:blip r:embed="rId8">
            <a:extLst>
              <a:ext uri="{28A0092B-C50C-407E-A947-70E740481C1C}">
                <a14:useLocalDpi xmlns:a14="http://schemas.microsoft.com/office/drawing/2010/main" val="0"/>
              </a:ext>
            </a:extLst>
          </a:blip>
          <a:srcRect l="307" t="2321" r="793" b="4129"/>
          <a:stretch>
            <a:fillRect/>
          </a:stretch>
        </p:blipFill>
        <p:spPr bwMode="auto">
          <a:xfrm>
            <a:off x="6908800" y="1135063"/>
            <a:ext cx="50673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Map&#10;&#10;Description automatically generated"/>
          <p:cNvPicPr>
            <a:picLocks noChangeAspect="1" noChangeArrowheads="1"/>
          </p:cNvPicPr>
          <p:nvPr/>
        </p:nvPicPr>
        <p:blipFill>
          <a:blip r:embed="rId9">
            <a:extLst>
              <a:ext uri="{28A0092B-C50C-407E-A947-70E740481C1C}">
                <a14:useLocalDpi xmlns:a14="http://schemas.microsoft.com/office/drawing/2010/main" val="0"/>
              </a:ext>
            </a:extLst>
          </a:blip>
          <a:srcRect l="1521" t="2499" r="1489" b="2609"/>
          <a:stretch>
            <a:fillRect/>
          </a:stretch>
        </p:blipFill>
        <p:spPr bwMode="auto">
          <a:xfrm>
            <a:off x="6908800" y="3506788"/>
            <a:ext cx="50673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980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LTDN</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
        <p:nvSpPr>
          <p:cNvPr id="17" name="Content Placeholder 2"/>
          <p:cNvSpPr txBox="1">
            <a:spLocks noChangeArrowheads="1"/>
          </p:cNvSpPr>
          <p:nvPr/>
        </p:nvSpPr>
        <p:spPr bwMode="auto">
          <a:xfrm>
            <a:off x="218508" y="1082526"/>
            <a:ext cx="499722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50">
                <a:solidFill>
                  <a:schemeClr val="tx1"/>
                </a:solidFill>
                <a:latin typeface="+mn-lt"/>
              </a:defRPr>
            </a:lvl4pPr>
            <a:lvl5pPr marL="1543050" indent="-171450" algn="l" rtl="0" eaLnBrk="0" fontAlgn="base" hangingPunct="0">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100" b="0" i="0" u="none" strike="noStrike" kern="0" cap="none" spc="0" normalizeH="0" baseline="0" noProof="0" dirty="0">
                <a:ln>
                  <a:noFill/>
                </a:ln>
                <a:solidFill>
                  <a:sysClr val="windowText" lastClr="000000"/>
                </a:solidFill>
                <a:effectLst/>
                <a:uLnTx/>
                <a:uFillTx/>
                <a:latin typeface="Arial" panose="020B0604020202020204"/>
                <a:ea typeface="+mn-ea"/>
                <a:cs typeface="+mn-cs"/>
              </a:rPr>
              <a:t>Choice of equatorial crossing time (Local Time of Descending Node or LTDN) impacts number of cross-calibration opportunities with reference/client satellites</a:t>
            </a: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endParaRPr kumimoji="0" lang="en-US" altLang="en-US" sz="21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100" b="0" i="0" u="none" strike="noStrike" kern="0" cap="none" spc="0" normalizeH="0" baseline="0" noProof="0" dirty="0">
                <a:ln>
                  <a:noFill/>
                </a:ln>
                <a:solidFill>
                  <a:sysClr val="windowText" lastClr="000000"/>
                </a:solidFill>
                <a:effectLst/>
                <a:uLnTx/>
                <a:uFillTx/>
                <a:latin typeface="Arial" panose="020B0604020202020204"/>
                <a:ea typeface="+mn-ea"/>
                <a:cs typeface="+mn-cs"/>
              </a:rPr>
              <a:t>Preliminary simulations indicate that SCR cross-calibration opportunities are </a:t>
            </a:r>
            <a:r>
              <a:rPr kumimoji="0" lang="en-US" altLang="en-US" sz="2100" b="0" i="0" u="none" strike="noStrike" kern="0" cap="none" spc="0" normalizeH="0" baseline="0" noProof="0" dirty="0" err="1">
                <a:ln>
                  <a:noFill/>
                </a:ln>
                <a:solidFill>
                  <a:sysClr val="windowText" lastClr="000000"/>
                </a:solidFill>
                <a:effectLst/>
                <a:uLnTx/>
                <a:uFillTx/>
                <a:latin typeface="Arial" panose="020B0604020202020204"/>
                <a:ea typeface="+mn-ea"/>
                <a:cs typeface="+mn-cs"/>
              </a:rPr>
              <a:t>maximised</a:t>
            </a:r>
            <a:r>
              <a:rPr kumimoji="0" lang="en-US" altLang="en-US" sz="2100" b="0" i="0" u="none" strike="noStrike" kern="0" cap="none" spc="0" normalizeH="0" baseline="0" noProof="0" dirty="0">
                <a:ln>
                  <a:noFill/>
                </a:ln>
                <a:solidFill>
                  <a:sysClr val="windowText" lastClr="000000"/>
                </a:solidFill>
                <a:effectLst/>
                <a:uLnTx/>
                <a:uFillTx/>
                <a:latin typeface="Arial" panose="020B0604020202020204"/>
                <a:ea typeface="+mn-ea"/>
                <a:cs typeface="+mn-cs"/>
              </a:rPr>
              <a:t> by choosing an equatorial crossing time of 10:20 </a:t>
            </a:r>
            <a:r>
              <a:rPr kumimoji="0" lang="en-US" altLang="en-US" sz="2100" b="0" i="0" u="none" strike="noStrike" kern="0" cap="none" spc="0" normalizeH="0" baseline="0" noProof="0" dirty="0" smtClean="0">
                <a:ln>
                  <a:noFill/>
                </a:ln>
                <a:solidFill>
                  <a:sysClr val="windowText" lastClr="000000"/>
                </a:solidFill>
                <a:effectLst/>
                <a:uLnTx/>
                <a:uFillTx/>
                <a:latin typeface="Arial" panose="020B0604020202020204"/>
                <a:ea typeface="+mn-ea"/>
                <a:cs typeface="+mn-cs"/>
              </a:rPr>
              <a:t>am</a:t>
            </a:r>
            <a:endParaRPr kumimoji="0" lang="en-US" altLang="en-US" sz="21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R="0" lvl="1" algn="l" defTabSz="914400" rtl="0" eaLnBrk="0" fontAlgn="base" latinLnBrk="0" hangingPunct="0">
              <a:lnSpc>
                <a:spcPct val="100000"/>
              </a:lnSpc>
              <a:spcBef>
                <a:spcPct val="20000"/>
              </a:spcBef>
              <a:spcAft>
                <a:spcPct val="0"/>
              </a:spcAft>
              <a:buClr>
                <a:srgbClr val="A9A503"/>
              </a:buClr>
              <a:buSzTx/>
              <a:buFont typeface="Wingdings" panose="05000000000000000000" pitchFamily="2" charset="2"/>
              <a:buChar char="v"/>
              <a:tabLst/>
              <a:defRPr/>
            </a:pPr>
            <a:endParaRPr kumimoji="0" lang="en-US" altLang="en-US" sz="1800" b="0" i="0" u="none" strike="noStrike" kern="0" cap="none" spc="0" normalizeH="0" baseline="0" noProof="0" dirty="0">
              <a:ln>
                <a:noFill/>
              </a:ln>
              <a:solidFill>
                <a:sysClr val="windowText" lastClr="000000"/>
              </a:solidFill>
              <a:effectLst/>
              <a:uLnTx/>
              <a:uFillTx/>
              <a:latin typeface="Arial" panose="020B0604020202020204"/>
            </a:endParaRPr>
          </a:p>
          <a:p>
            <a:pPr marR="0" lvl="1" algn="l" defTabSz="914400" rtl="0" eaLnBrk="0" fontAlgn="base" latinLnBrk="0" hangingPunct="0">
              <a:lnSpc>
                <a:spcPct val="100000"/>
              </a:lnSpc>
              <a:spcBef>
                <a:spcPct val="20000"/>
              </a:spcBef>
              <a:spcAft>
                <a:spcPct val="0"/>
              </a:spcAft>
              <a:buClr>
                <a:srgbClr val="A9A503"/>
              </a:buClr>
              <a:buSzTx/>
              <a:buFont typeface="Wingdings" panose="05000000000000000000" pitchFamily="2" charset="2"/>
              <a:buChar char="v"/>
              <a:tabLst/>
              <a:defRPr/>
            </a:pPr>
            <a:r>
              <a:rPr kumimoji="0" lang="en-US" altLang="en-US" sz="1800" b="0" i="0" u="none" strike="noStrike" kern="0" cap="none" spc="0" normalizeH="0" baseline="0" noProof="0" dirty="0">
                <a:ln>
                  <a:noFill/>
                </a:ln>
                <a:solidFill>
                  <a:sysClr val="windowText" lastClr="000000"/>
                </a:solidFill>
                <a:effectLst/>
                <a:uLnTx/>
                <a:uFillTx/>
                <a:latin typeface="Arial" panose="020B0604020202020204"/>
              </a:rPr>
              <a:t>Cross-calibration opportunities for ~100 EO satellites for 645 km altitude orbit with 10:20 </a:t>
            </a:r>
            <a:r>
              <a:rPr kumimoji="0" lang="en-US" altLang="en-US" sz="1800" b="0" i="0" u="none" strike="noStrike" kern="0" cap="none" spc="0" normalizeH="0" baseline="0" noProof="0" dirty="0" smtClean="0">
                <a:ln>
                  <a:noFill/>
                </a:ln>
                <a:solidFill>
                  <a:sysClr val="windowText" lastClr="000000"/>
                </a:solidFill>
                <a:effectLst/>
                <a:uLnTx/>
                <a:uFillTx/>
                <a:latin typeface="Arial" panose="020B0604020202020204"/>
              </a:rPr>
              <a:t>am </a:t>
            </a:r>
            <a:r>
              <a:rPr kumimoji="0" lang="en-US" altLang="en-US" sz="1800" b="0" i="0" u="none" strike="noStrike" kern="0" cap="none" spc="0" normalizeH="0" baseline="0" noProof="0" dirty="0">
                <a:ln>
                  <a:noFill/>
                </a:ln>
                <a:solidFill>
                  <a:sysClr val="windowText" lastClr="000000"/>
                </a:solidFill>
                <a:effectLst/>
                <a:uLnTx/>
                <a:uFillTx/>
                <a:latin typeface="Arial" panose="020B0604020202020204"/>
              </a:rPr>
              <a:t>LTDN</a:t>
            </a:r>
          </a:p>
        </p:txBody>
      </p:sp>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9400" y="1374775"/>
            <a:ext cx="667385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6"/>
          <p:cNvSpPr txBox="1">
            <a:spLocks noChangeArrowheads="1"/>
          </p:cNvSpPr>
          <p:nvPr/>
        </p:nvSpPr>
        <p:spPr bwMode="auto">
          <a:xfrm>
            <a:off x="8966200" y="1203325"/>
            <a:ext cx="396875" cy="4002088"/>
          </a:xfrm>
          <a:prstGeom prst="rect">
            <a:avLst/>
          </a:prstGeom>
          <a:noFill/>
          <a:ln w="28575">
            <a:solidFill>
              <a:srgbClr val="00B0F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0" name="Rectangle 19"/>
          <p:cNvSpPr/>
          <p:nvPr/>
        </p:nvSpPr>
        <p:spPr>
          <a:xfrm>
            <a:off x="6210300" y="2047875"/>
            <a:ext cx="2468563" cy="900113"/>
          </a:xfrm>
          <a:prstGeom prst="rect">
            <a:avLst/>
          </a:prstGeom>
        </p:spPr>
        <p:txBody>
          <a:bodyPr>
            <a:spAutoFit/>
          </a:bodyPr>
          <a:lstStyle/>
          <a:p>
            <a:pPr eaLnBrk="0" fontAlgn="base" hangingPunct="0">
              <a:spcBef>
                <a:spcPct val="0"/>
              </a:spcBef>
              <a:spcAft>
                <a:spcPct val="0"/>
              </a:spcAft>
              <a:buClrTx/>
              <a:buFontTx/>
              <a:buNone/>
              <a:defRPr/>
            </a:pPr>
            <a:r>
              <a:rPr lang="en-AU" sz="1050" kern="1200" dirty="0">
                <a:solidFill>
                  <a:prstClr val="black"/>
                </a:solidFill>
                <a:latin typeface="Arial" panose="020B0604020202020204" pitchFamily="34" charset="0"/>
                <a:ea typeface="MS PGothic" panose="020B0600070205080204" pitchFamily="34" charset="-128"/>
                <a:cs typeface="+mn-cs"/>
              </a:rPr>
              <a:t>Box includes: </a:t>
            </a:r>
            <a:r>
              <a:rPr lang="en-AU" sz="1050" kern="1200" dirty="0" err="1">
                <a:solidFill>
                  <a:prstClr val="black"/>
                </a:solidFill>
                <a:latin typeface="Arial" panose="020B0604020202020204" pitchFamily="34" charset="0"/>
                <a:ea typeface="MS PGothic" panose="020B0600070205080204" pitchFamily="34" charset="-128"/>
                <a:cs typeface="+mn-cs"/>
              </a:rPr>
              <a:t>EarthDaily</a:t>
            </a:r>
            <a:r>
              <a:rPr lang="en-AU" sz="1050" kern="1200" dirty="0">
                <a:solidFill>
                  <a:prstClr val="black"/>
                </a:solidFill>
                <a:latin typeface="Arial" panose="020B0604020202020204" pitchFamily="34" charset="0"/>
                <a:ea typeface="MS PGothic" panose="020B0600070205080204" pitchFamily="34" charset="-128"/>
                <a:cs typeface="+mn-cs"/>
              </a:rPr>
              <a:t>, </a:t>
            </a:r>
            <a:r>
              <a:rPr lang="en-AU" sz="1050" kern="1200" dirty="0" err="1">
                <a:solidFill>
                  <a:prstClr val="black"/>
                </a:solidFill>
                <a:latin typeface="Arial" panose="020B0604020202020204" pitchFamily="34" charset="0"/>
                <a:ea typeface="MS PGothic" panose="020B0600070205080204" pitchFamily="34" charset="-128"/>
                <a:cs typeface="+mn-cs"/>
              </a:rPr>
              <a:t>Landsats</a:t>
            </a:r>
            <a:r>
              <a:rPr lang="en-AU" sz="1050" kern="1200" dirty="0">
                <a:solidFill>
                  <a:prstClr val="black"/>
                </a:solidFill>
                <a:latin typeface="Arial" panose="020B0604020202020204" pitchFamily="34" charset="0"/>
                <a:ea typeface="MS PGothic" panose="020B0600070205080204" pitchFamily="34" charset="-128"/>
                <a:cs typeface="+mn-cs"/>
              </a:rPr>
              <a:t>, Planet Doves, </a:t>
            </a:r>
            <a:r>
              <a:rPr lang="en-AU" sz="1050" kern="1200" dirty="0" err="1">
                <a:solidFill>
                  <a:prstClr val="black"/>
                </a:solidFill>
                <a:latin typeface="Arial" panose="020B0604020202020204" pitchFamily="34" charset="0"/>
                <a:ea typeface="MS PGothic" panose="020B0600070205080204" pitchFamily="34" charset="-128"/>
                <a:cs typeface="+mn-cs"/>
              </a:rPr>
              <a:t>SuperDoves</a:t>
            </a:r>
            <a:r>
              <a:rPr lang="en-AU" sz="1050" kern="1200" dirty="0">
                <a:solidFill>
                  <a:prstClr val="black"/>
                </a:solidFill>
                <a:latin typeface="Arial" panose="020B0604020202020204" pitchFamily="34" charset="0"/>
                <a:ea typeface="MS PGothic" panose="020B0600070205080204" pitchFamily="34" charset="-128"/>
                <a:cs typeface="+mn-cs"/>
              </a:rPr>
              <a:t>, </a:t>
            </a:r>
            <a:r>
              <a:rPr lang="en-AU" sz="1050" kern="1200" dirty="0" err="1">
                <a:solidFill>
                  <a:prstClr val="black"/>
                </a:solidFill>
                <a:latin typeface="Arial" panose="020B0604020202020204" pitchFamily="34" charset="0"/>
                <a:ea typeface="MS PGothic" panose="020B0600070205080204" pitchFamily="34" charset="-128"/>
                <a:cs typeface="+mn-cs"/>
              </a:rPr>
              <a:t>SkySats</a:t>
            </a:r>
            <a:r>
              <a:rPr lang="en-AU" sz="1050" kern="1200" dirty="0">
                <a:solidFill>
                  <a:prstClr val="black"/>
                </a:solidFill>
                <a:latin typeface="Arial" panose="020B0604020202020204" pitchFamily="34" charset="0"/>
                <a:ea typeface="MS PGothic" panose="020B0600070205080204" pitchFamily="34" charset="-128"/>
                <a:cs typeface="+mn-cs"/>
              </a:rPr>
              <a:t>, Pléiades-1A,-1B, NEO, </a:t>
            </a:r>
            <a:r>
              <a:rPr lang="en-AU" sz="1050" kern="1200" dirty="0" err="1">
                <a:solidFill>
                  <a:prstClr val="black"/>
                </a:solidFill>
                <a:latin typeface="Arial" panose="020B0604020202020204" pitchFamily="34" charset="0"/>
                <a:ea typeface="MS PGothic" panose="020B0600070205080204" pitchFamily="34" charset="-128"/>
                <a:cs typeface="+mn-cs"/>
              </a:rPr>
              <a:t>ResourceSats</a:t>
            </a:r>
            <a:r>
              <a:rPr lang="en-AU" sz="1050" kern="1200" dirty="0">
                <a:solidFill>
                  <a:prstClr val="black"/>
                </a:solidFill>
                <a:latin typeface="Arial" panose="020B0604020202020204" pitchFamily="34" charset="0"/>
                <a:ea typeface="MS PGothic" panose="020B0600070205080204" pitchFamily="34" charset="-128"/>
                <a:cs typeface="+mn-cs"/>
              </a:rPr>
              <a:t>, Sentinel-2, Vivid-i, </a:t>
            </a:r>
            <a:r>
              <a:rPr lang="en-AU" sz="1050" kern="1200" dirty="0" err="1">
                <a:solidFill>
                  <a:prstClr val="black"/>
                </a:solidFill>
                <a:latin typeface="Arial" panose="020B0604020202020204" pitchFamily="34" charset="0"/>
                <a:ea typeface="MS PGothic" panose="020B0600070205080204" pitchFamily="34" charset="-128"/>
                <a:cs typeface="+mn-cs"/>
              </a:rPr>
              <a:t>WorldView</a:t>
            </a:r>
            <a:r>
              <a:rPr lang="en-AU" sz="1050" kern="1200" dirty="0">
                <a:solidFill>
                  <a:prstClr val="black"/>
                </a:solidFill>
                <a:latin typeface="Arial" panose="020B0604020202020204" pitchFamily="34" charset="0"/>
                <a:ea typeface="MS PGothic" panose="020B0600070205080204" pitchFamily="34" charset="-128"/>
                <a:cs typeface="+mn-cs"/>
              </a:rPr>
              <a:t>, and many more</a:t>
            </a:r>
          </a:p>
        </p:txBody>
      </p:sp>
    </p:spTree>
    <p:extLst>
      <p:ext uri="{BB962C8B-B14F-4D97-AF65-F5344CB8AC3E}">
        <p14:creationId xmlns:p14="http://schemas.microsoft.com/office/powerpoint/2010/main" val="3471075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290513" y="114300"/>
            <a:ext cx="10515600" cy="954088"/>
          </a:xfrm>
        </p:spPr>
        <p:txBody>
          <a:bodyPr/>
          <a:lstStyle/>
          <a:p>
            <a:r>
              <a:rPr lang="en-US" altLang="en-US">
                <a:solidFill>
                  <a:schemeClr val="bg1"/>
                </a:solidFill>
              </a:rPr>
              <a:t>SCR Crossing Time selection</a:t>
            </a:r>
          </a:p>
        </p:txBody>
      </p:sp>
      <p:pic>
        <p:nvPicPr>
          <p:cNvPr id="29699"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0"/>
          <p:cNvSpPr txBox="1">
            <a:spLocks noChangeArrowheads="1"/>
          </p:cNvSpPr>
          <p:nvPr/>
        </p:nvSpPr>
        <p:spPr bwMode="auto">
          <a:xfrm>
            <a:off x="1382713" y="0"/>
            <a:ext cx="9767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SCR intersections with one Landsat in single 48-day cycle</a:t>
            </a:r>
          </a:p>
        </p:txBody>
      </p:sp>
      <p:sp>
        <p:nvSpPr>
          <p:cNvPr id="29701" name="TextBox 5"/>
          <p:cNvSpPr txBox="1">
            <a:spLocks noChangeArrowheads="1"/>
          </p:cNvSpPr>
          <p:nvPr/>
        </p:nvSpPr>
        <p:spPr bwMode="auto">
          <a:xfrm>
            <a:off x="5969000" y="4678363"/>
            <a:ext cx="49164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Sunlit only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Center ±3°of Landsat swath</a:t>
            </a:r>
          </a:p>
        </p:txBody>
      </p:sp>
      <p:sp>
        <p:nvSpPr>
          <p:cNvPr id="3" name="Slide Number Placeholder 2"/>
          <p:cNvSpPr>
            <a:spLocks noGrp="1"/>
          </p:cNvSpPr>
          <p:nvPr>
            <p:ph type="sldNum" sz="quarter" idx="10"/>
          </p:nvPr>
        </p:nvSpPr>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896323-9273-489E-9A6B-C5615B36762F}" type="slidenum">
              <a:rPr kumimoji="0" lang="en-US" altLang="en-US" sz="1000" b="0" i="0" u="none" strike="noStrike" kern="1200" cap="none" spc="0" normalizeH="0" baseline="0" noProof="0" smtClean="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0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graphicFrame>
        <p:nvGraphicFramePr>
          <p:cNvPr id="8" name="Table 7"/>
          <p:cNvGraphicFramePr>
            <a:graphicFrameLocks noGrp="1"/>
          </p:cNvGraphicFramePr>
          <p:nvPr/>
        </p:nvGraphicFramePr>
        <p:xfrm>
          <a:off x="14288" y="4387850"/>
          <a:ext cx="5230812" cy="2470152"/>
        </p:xfrm>
        <a:graphic>
          <a:graphicData uri="http://schemas.openxmlformats.org/drawingml/2006/table">
            <a:tbl>
              <a:tblPr firstRow="1" bandRow="1">
                <a:tableStyleId>{5C22544A-7EE6-4342-B048-85BDC9FD1C3A}</a:tableStyleId>
              </a:tblPr>
              <a:tblGrid>
                <a:gridCol w="2733504">
                  <a:extLst>
                    <a:ext uri="{9D8B030D-6E8A-4147-A177-3AD203B41FA5}">
                      <a16:colId xmlns:a16="http://schemas.microsoft.com/office/drawing/2014/main" val="20000"/>
                    </a:ext>
                  </a:extLst>
                </a:gridCol>
                <a:gridCol w="2497308">
                  <a:extLst>
                    <a:ext uri="{9D8B030D-6E8A-4147-A177-3AD203B41FA5}">
                      <a16:colId xmlns:a16="http://schemas.microsoft.com/office/drawing/2014/main" val="20001"/>
                    </a:ext>
                  </a:extLst>
                </a:gridCol>
              </a:tblGrid>
              <a:tr h="411692">
                <a:tc>
                  <a:txBody>
                    <a:bodyPr/>
                    <a:lstStyle/>
                    <a:p>
                      <a:pPr algn="ctr">
                        <a:spcAft>
                          <a:spcPts val="0"/>
                        </a:spcAft>
                      </a:pPr>
                      <a:r>
                        <a:rPr lang="en-US" sz="1200" dirty="0">
                          <a:effectLst/>
                        </a:rPr>
                        <a:t>Results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lgn="ctr">
                        <a:spcAft>
                          <a:spcPts val="0"/>
                        </a:spcAft>
                      </a:pPr>
                      <a:r>
                        <a:rPr lang="en-US" sz="1200" dirty="0">
                          <a:effectLst/>
                        </a:rPr>
                        <a:t>645 km (48-day repeat)</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0"/>
                  </a:ext>
                </a:extLst>
              </a:tr>
              <a:tr h="411692">
                <a:tc>
                  <a:txBody>
                    <a:bodyPr/>
                    <a:lstStyle/>
                    <a:p>
                      <a:pPr>
                        <a:spcAft>
                          <a:spcPts val="0"/>
                        </a:spcAft>
                      </a:pPr>
                      <a:r>
                        <a:rPr lang="en-US" sz="1200" dirty="0">
                          <a:effectLst/>
                        </a:rPr>
                        <a:t>No. of SNO opportunities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a:effectLst/>
                        </a:rPr>
                        <a:t>659</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1"/>
                  </a:ext>
                </a:extLst>
              </a:tr>
              <a:tr h="411692">
                <a:tc>
                  <a:txBody>
                    <a:bodyPr/>
                    <a:lstStyle/>
                    <a:p>
                      <a:pPr>
                        <a:spcAft>
                          <a:spcPts val="0"/>
                        </a:spcAft>
                      </a:pPr>
                      <a:r>
                        <a:rPr lang="en-US" sz="1200" dirty="0">
                          <a:effectLst/>
                        </a:rPr>
                        <a:t>Total SNO area as % total land area</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dirty="0">
                          <a:effectLst/>
                        </a:rPr>
                        <a:t>10.07 (15 million sq. km)</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2"/>
                  </a:ext>
                </a:extLst>
              </a:tr>
              <a:tr h="411692">
                <a:tc>
                  <a:txBody>
                    <a:bodyPr/>
                    <a:lstStyle/>
                    <a:p>
                      <a:pPr>
                        <a:spcAft>
                          <a:spcPts val="0"/>
                        </a:spcAft>
                      </a:pPr>
                      <a:r>
                        <a:rPr lang="en-US" sz="1200" dirty="0">
                          <a:effectLst/>
                        </a:rPr>
                        <a:t>Average SNO area per intersection</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dirty="0">
                          <a:effectLst/>
                        </a:rPr>
                        <a:t>22,761 sq. km</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3"/>
                  </a:ext>
                </a:extLst>
              </a:tr>
              <a:tr h="411692">
                <a:tc>
                  <a:txBody>
                    <a:bodyPr/>
                    <a:lstStyle/>
                    <a:p>
                      <a:pPr>
                        <a:spcAft>
                          <a:spcPts val="0"/>
                        </a:spcAft>
                      </a:pPr>
                      <a:r>
                        <a:rPr lang="en-US" sz="1200" dirty="0">
                          <a:effectLst/>
                        </a:rPr>
                        <a:t>Max time gap between SNOs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dirty="0">
                          <a:effectLst/>
                        </a:rPr>
                        <a:t>3 days 0 </a:t>
                      </a:r>
                      <a:r>
                        <a:rPr lang="en-US" sz="1200" dirty="0" err="1">
                          <a:effectLst/>
                        </a:rPr>
                        <a:t>hrs</a:t>
                      </a:r>
                      <a:r>
                        <a:rPr lang="en-US" sz="1200" dirty="0">
                          <a:effectLst/>
                        </a:rPr>
                        <a:t> 40 min 38 sec</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4"/>
                  </a:ext>
                </a:extLst>
              </a:tr>
              <a:tr h="411692">
                <a:tc>
                  <a:txBody>
                    <a:bodyPr/>
                    <a:lstStyle/>
                    <a:p>
                      <a:pPr>
                        <a:spcAft>
                          <a:spcPts val="0"/>
                        </a:spcAft>
                      </a:pPr>
                      <a:r>
                        <a:rPr lang="en-US" sz="1200">
                          <a:effectLst/>
                        </a:rPr>
                        <a:t>No. of &gt; 1-day gaps per cycle</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dirty="0">
                          <a:effectLst/>
                        </a:rPr>
                        <a:t>9</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1442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SCR Operations Workflow</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pic>
        <p:nvPicPr>
          <p:cNvPr id="1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8925" y="2389188"/>
            <a:ext cx="18176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p:cNvSpPr>
            <a:spLocks noChangeAspect="1" noEditPoints="1" noChangeArrowheads="1"/>
          </p:cNvSpPr>
          <p:nvPr/>
        </p:nvSpPr>
        <p:spPr bwMode="auto">
          <a:xfrm>
            <a:off x="2828925" y="3879850"/>
            <a:ext cx="2063750" cy="1133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lIns="0" rIns="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Data Routing Cloud</a:t>
            </a:r>
          </a:p>
        </p:txBody>
      </p:sp>
      <p:sp>
        <p:nvSpPr>
          <p:cNvPr id="19" name="Cloud"/>
          <p:cNvSpPr>
            <a:spLocks noChangeAspect="1" noEditPoints="1" noChangeArrowheads="1"/>
          </p:cNvSpPr>
          <p:nvPr/>
        </p:nvSpPr>
        <p:spPr bwMode="auto">
          <a:xfrm>
            <a:off x="6278563" y="3879850"/>
            <a:ext cx="2063750" cy="1133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lIns="0" rIns="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Processing Cloud</a:t>
            </a:r>
          </a:p>
        </p:txBody>
      </p:sp>
      <p:pic>
        <p:nvPicPr>
          <p:cNvPr id="20" name="Picture 138" descr="eo1_sc"/>
          <p:cNvPicPr>
            <a:picLocks noChangeAspect="1" noChangeArrowheads="1"/>
          </p:cNvPicPr>
          <p:nvPr/>
        </p:nvPicPr>
        <p:blipFill>
          <a:blip r:embed="rId9">
            <a:extLst>
              <a:ext uri="{28A0092B-C50C-407E-A947-70E740481C1C}">
                <a14:useLocalDpi xmlns:a14="http://schemas.microsoft.com/office/drawing/2010/main" val="0"/>
              </a:ext>
            </a:extLst>
          </a:blip>
          <a:srcRect l="23125" t="11719" r="13126" b="17188"/>
          <a:stretch>
            <a:fillRect/>
          </a:stretch>
        </p:blipFill>
        <p:spPr bwMode="auto">
          <a:xfrm>
            <a:off x="8067675" y="1143000"/>
            <a:ext cx="9715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8"/>
          <p:cNvSpPr>
            <a:spLocks noChangeArrowheads="1"/>
          </p:cNvSpPr>
          <p:nvPr/>
        </p:nvSpPr>
        <p:spPr bwMode="auto">
          <a:xfrm>
            <a:off x="5918200" y="2794000"/>
            <a:ext cx="914400" cy="509588"/>
          </a:xfrm>
          <a:prstGeom prst="roundRect">
            <a:avLst>
              <a:gd name="adj" fmla="val 16667"/>
            </a:avLst>
          </a:prstGeom>
          <a:solidFill>
            <a:srgbClr val="0563C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Data Ordering</a:t>
            </a:r>
          </a:p>
        </p:txBody>
      </p:sp>
      <p:sp>
        <p:nvSpPr>
          <p:cNvPr id="22" name="Rectangle: Rounded Corners 9"/>
          <p:cNvSpPr>
            <a:spLocks noChangeArrowheads="1"/>
          </p:cNvSpPr>
          <p:nvPr/>
        </p:nvSpPr>
        <p:spPr bwMode="auto">
          <a:xfrm>
            <a:off x="8034338" y="2392363"/>
            <a:ext cx="914400" cy="511175"/>
          </a:xfrm>
          <a:prstGeom prst="roundRect">
            <a:avLst>
              <a:gd name="adj" fmla="val 16667"/>
            </a:avLst>
          </a:prstGeom>
          <a:solidFill>
            <a:srgbClr val="0563C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Data Ordering</a:t>
            </a:r>
          </a:p>
        </p:txBody>
      </p:sp>
      <p:pic>
        <p:nvPicPr>
          <p:cNvPr id="2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8525" y="1323975"/>
            <a:ext cx="914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30"/>
          <p:cNvCxnSpPr>
            <a:cxnSpLocks/>
          </p:cNvCxnSpPr>
          <p:nvPr/>
        </p:nvCxnSpPr>
        <p:spPr bwMode="auto">
          <a:xfrm>
            <a:off x="2135188" y="2065338"/>
            <a:ext cx="865187" cy="404812"/>
          </a:xfrm>
          <a:prstGeom prst="straightConnector1">
            <a:avLst/>
          </a:prstGeom>
          <a:noFill/>
          <a:ln w="19050"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25" name="Straight Arrow Connector 31"/>
          <p:cNvCxnSpPr>
            <a:cxnSpLocks/>
          </p:cNvCxnSpPr>
          <p:nvPr/>
        </p:nvCxnSpPr>
        <p:spPr bwMode="auto">
          <a:xfrm>
            <a:off x="2046288" y="2174875"/>
            <a:ext cx="865187" cy="404813"/>
          </a:xfrm>
          <a:prstGeom prst="straightConnector1">
            <a:avLst/>
          </a:prstGeom>
          <a:noFill/>
          <a:ln w="1905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6" name="Straight Arrow Connector 32"/>
          <p:cNvCxnSpPr>
            <a:cxnSpLocks/>
            <a:stCxn id="23" idx="2"/>
            <a:endCxn id="21" idx="0"/>
          </p:cNvCxnSpPr>
          <p:nvPr/>
        </p:nvCxnSpPr>
        <p:spPr bwMode="auto">
          <a:xfrm flipH="1">
            <a:off x="6375400" y="2079625"/>
            <a:ext cx="60325" cy="714375"/>
          </a:xfrm>
          <a:prstGeom prst="straightConnector1">
            <a:avLst/>
          </a:prstGeom>
          <a:noFill/>
          <a:ln w="19050"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27" name="Straight Arrow Connector 33"/>
          <p:cNvCxnSpPr>
            <a:cxnSpLocks/>
            <a:stCxn id="20" idx="2"/>
            <a:endCxn id="22" idx="0"/>
          </p:cNvCxnSpPr>
          <p:nvPr/>
        </p:nvCxnSpPr>
        <p:spPr bwMode="auto">
          <a:xfrm flipH="1">
            <a:off x="8491538" y="2009775"/>
            <a:ext cx="61912" cy="382588"/>
          </a:xfrm>
          <a:prstGeom prst="straightConnector1">
            <a:avLst/>
          </a:prstGeom>
          <a:noFill/>
          <a:ln w="19050"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28" name="Straight Arrow Connector 34"/>
          <p:cNvCxnSpPr>
            <a:cxnSpLocks/>
            <a:stCxn id="58" idx="3"/>
          </p:cNvCxnSpPr>
          <p:nvPr/>
        </p:nvCxnSpPr>
        <p:spPr bwMode="auto">
          <a:xfrm>
            <a:off x="1428750" y="3209925"/>
            <a:ext cx="1339850" cy="6350"/>
          </a:xfrm>
          <a:prstGeom prst="straightConnector1">
            <a:avLst/>
          </a:prstGeom>
          <a:noFill/>
          <a:ln w="1905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9" name="Straight Arrow Connector 35"/>
          <p:cNvCxnSpPr>
            <a:cxnSpLocks/>
            <a:stCxn id="22" idx="2"/>
          </p:cNvCxnSpPr>
          <p:nvPr/>
        </p:nvCxnSpPr>
        <p:spPr bwMode="auto">
          <a:xfrm flipH="1">
            <a:off x="8004175" y="2903538"/>
            <a:ext cx="487363" cy="976312"/>
          </a:xfrm>
          <a:prstGeom prst="straightConnector1">
            <a:avLst/>
          </a:prstGeom>
          <a:noFill/>
          <a:ln w="19050"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30" name="Straight Arrow Connector 36"/>
          <p:cNvCxnSpPr>
            <a:cxnSpLocks/>
            <a:stCxn id="21" idx="2"/>
          </p:cNvCxnSpPr>
          <p:nvPr/>
        </p:nvCxnSpPr>
        <p:spPr bwMode="auto">
          <a:xfrm>
            <a:off x="6375400" y="3303588"/>
            <a:ext cx="517525" cy="665162"/>
          </a:xfrm>
          <a:prstGeom prst="straightConnector1">
            <a:avLst/>
          </a:prstGeom>
          <a:noFill/>
          <a:ln w="19050"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31" name="Straight Arrow Connector 37"/>
          <p:cNvCxnSpPr>
            <a:cxnSpLocks/>
          </p:cNvCxnSpPr>
          <p:nvPr/>
        </p:nvCxnSpPr>
        <p:spPr bwMode="auto">
          <a:xfrm>
            <a:off x="4892675" y="4446588"/>
            <a:ext cx="1385888" cy="0"/>
          </a:xfrm>
          <a:prstGeom prst="straightConnector1">
            <a:avLst/>
          </a:prstGeom>
          <a:noFill/>
          <a:ln w="19050"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32" name="Straight Arrow Connector 38"/>
          <p:cNvCxnSpPr>
            <a:cxnSpLocks/>
            <a:stCxn id="17" idx="2"/>
          </p:cNvCxnSpPr>
          <p:nvPr/>
        </p:nvCxnSpPr>
        <p:spPr bwMode="auto">
          <a:xfrm>
            <a:off x="3738563" y="3522663"/>
            <a:ext cx="0" cy="357187"/>
          </a:xfrm>
          <a:prstGeom prst="straightConnector1">
            <a:avLst/>
          </a:prstGeom>
          <a:noFill/>
          <a:ln w="19050"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sp>
        <p:nvSpPr>
          <p:cNvPr id="33" name="TextBox 39"/>
          <p:cNvSpPr txBox="1">
            <a:spLocks noChangeArrowheads="1"/>
          </p:cNvSpPr>
          <p:nvPr/>
        </p:nvSpPr>
        <p:spPr bwMode="auto">
          <a:xfrm>
            <a:off x="6657975" y="1525588"/>
            <a:ext cx="1249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Reference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System</a:t>
            </a:r>
          </a:p>
        </p:txBody>
      </p:sp>
      <p:sp>
        <p:nvSpPr>
          <p:cNvPr id="34" name="TextBox 40"/>
          <p:cNvSpPr txBox="1">
            <a:spLocks noChangeArrowheads="1"/>
          </p:cNvSpPr>
          <p:nvPr/>
        </p:nvSpPr>
        <p:spPr bwMode="auto">
          <a:xfrm>
            <a:off x="8609013" y="1549400"/>
            <a:ext cx="954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Client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System</a:t>
            </a:r>
          </a:p>
        </p:txBody>
      </p:sp>
      <p:pic>
        <p:nvPicPr>
          <p:cNvPr id="35" name="Picture 4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3238" y="2009775"/>
            <a:ext cx="7858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42"/>
          <p:cNvCxnSpPr>
            <a:cxnSpLocks/>
            <a:stCxn id="35" idx="1"/>
            <a:endCxn id="22" idx="3"/>
          </p:cNvCxnSpPr>
          <p:nvPr/>
        </p:nvCxnSpPr>
        <p:spPr bwMode="auto">
          <a:xfrm flipH="1">
            <a:off x="8948738" y="2647950"/>
            <a:ext cx="1714500" cy="0"/>
          </a:xfrm>
          <a:prstGeom prst="straightConnector1">
            <a:avLst/>
          </a:prstGeom>
          <a:noFill/>
          <a:ln w="19050" algn="ctr">
            <a:solidFill>
              <a:srgbClr val="C00000"/>
            </a:solidFill>
            <a:prstDash val="sysDash"/>
            <a:round/>
            <a:headEnd/>
            <a:tailEnd type="triangle" w="med" len="med"/>
          </a:ln>
          <a:extLst>
            <a:ext uri="{909E8E84-426E-40DD-AFC4-6F175D3DCCD1}">
              <a14:hiddenFill xmlns:a14="http://schemas.microsoft.com/office/drawing/2010/main">
                <a:noFill/>
              </a14:hiddenFill>
            </a:ext>
          </a:extLst>
        </p:spPr>
      </p:cxnSp>
      <p:cxnSp>
        <p:nvCxnSpPr>
          <p:cNvPr id="37" name="Straight Arrow Connector 43"/>
          <p:cNvCxnSpPr>
            <a:cxnSpLocks/>
            <a:endCxn id="21" idx="3"/>
          </p:cNvCxnSpPr>
          <p:nvPr/>
        </p:nvCxnSpPr>
        <p:spPr bwMode="auto">
          <a:xfrm flipH="1">
            <a:off x="6832600" y="3048000"/>
            <a:ext cx="3830638" cy="0"/>
          </a:xfrm>
          <a:prstGeom prst="straightConnector1">
            <a:avLst/>
          </a:prstGeom>
          <a:noFill/>
          <a:ln w="19050" algn="ctr">
            <a:solidFill>
              <a:srgbClr val="C00000"/>
            </a:solidFill>
            <a:prstDash val="sysDash"/>
            <a:round/>
            <a:headEnd/>
            <a:tailEnd type="triangle" w="med" len="med"/>
          </a:ln>
          <a:extLst>
            <a:ext uri="{909E8E84-426E-40DD-AFC4-6F175D3DCCD1}">
              <a14:hiddenFill xmlns:a14="http://schemas.microsoft.com/office/drawing/2010/main">
                <a:noFill/>
              </a14:hiddenFill>
            </a:ext>
          </a:extLst>
        </p:spPr>
      </p:cxnSp>
      <p:sp>
        <p:nvSpPr>
          <p:cNvPr id="38" name="TextBox 44"/>
          <p:cNvSpPr txBox="1">
            <a:spLocks noChangeArrowheads="1"/>
          </p:cNvSpPr>
          <p:nvPr/>
        </p:nvSpPr>
        <p:spPr bwMode="auto">
          <a:xfrm>
            <a:off x="9471025" y="2654300"/>
            <a:ext cx="121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L1 Orders</a:t>
            </a:r>
          </a:p>
        </p:txBody>
      </p:sp>
      <p:sp>
        <p:nvSpPr>
          <p:cNvPr id="39" name="TextBox 45"/>
          <p:cNvSpPr txBox="1">
            <a:spLocks noChangeArrowheads="1"/>
          </p:cNvSpPr>
          <p:nvPr/>
        </p:nvSpPr>
        <p:spPr bwMode="auto">
          <a:xfrm>
            <a:off x="6713538" y="3389313"/>
            <a:ext cx="1416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L1 Products</a:t>
            </a:r>
          </a:p>
        </p:txBody>
      </p:sp>
      <p:sp>
        <p:nvSpPr>
          <p:cNvPr id="40" name="TextBox 46"/>
          <p:cNvSpPr txBox="1">
            <a:spLocks noChangeArrowheads="1"/>
          </p:cNvSpPr>
          <p:nvPr/>
        </p:nvSpPr>
        <p:spPr bwMode="auto">
          <a:xfrm>
            <a:off x="4849813" y="3998913"/>
            <a:ext cx="151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Mission Data</a:t>
            </a:r>
          </a:p>
        </p:txBody>
      </p:sp>
      <p:sp>
        <p:nvSpPr>
          <p:cNvPr id="41" name="TextBox 47"/>
          <p:cNvSpPr txBox="1">
            <a:spLocks noChangeArrowheads="1"/>
          </p:cNvSpPr>
          <p:nvPr/>
        </p:nvSpPr>
        <p:spPr bwMode="auto">
          <a:xfrm>
            <a:off x="3738563" y="3529013"/>
            <a:ext cx="151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Mission Data</a:t>
            </a:r>
          </a:p>
        </p:txBody>
      </p:sp>
      <p:sp>
        <p:nvSpPr>
          <p:cNvPr id="42" name="TextBox 48"/>
          <p:cNvSpPr txBox="1">
            <a:spLocks noChangeArrowheads="1"/>
          </p:cNvSpPr>
          <p:nvPr/>
        </p:nvSpPr>
        <p:spPr bwMode="auto">
          <a:xfrm>
            <a:off x="1384300" y="2608263"/>
            <a:ext cx="144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7030A0"/>
                </a:solidFill>
                <a:effectLst/>
                <a:uLnTx/>
                <a:uFillTx/>
                <a:latin typeface="Arial" panose="020B0604020202020204" pitchFamily="34" charset="0"/>
                <a:ea typeface="MS PGothic" panose="020B0600070205080204" pitchFamily="34" charset="-128"/>
                <a:cs typeface="+mn-cs"/>
              </a:rPr>
              <a:t>Telemetry &amp; Command</a:t>
            </a:r>
          </a:p>
        </p:txBody>
      </p:sp>
      <p:sp>
        <p:nvSpPr>
          <p:cNvPr id="43" name="Flowchart: Magnetic Disk 50"/>
          <p:cNvSpPr>
            <a:spLocks noChangeArrowheads="1"/>
          </p:cNvSpPr>
          <p:nvPr/>
        </p:nvSpPr>
        <p:spPr bwMode="auto">
          <a:xfrm>
            <a:off x="1293813" y="4151313"/>
            <a:ext cx="914400" cy="549275"/>
          </a:xfrm>
          <a:prstGeom prst="flowChartMagneticDisk">
            <a:avLst/>
          </a:prstGeom>
          <a:solidFill>
            <a:srgbClr val="0563C1"/>
          </a:solidFill>
          <a:ln w="12700" algn="ctr">
            <a:solidFill>
              <a:sysClr val="window" lastClr="FFFFFF"/>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Archive</a:t>
            </a:r>
          </a:p>
        </p:txBody>
      </p:sp>
      <p:cxnSp>
        <p:nvCxnSpPr>
          <p:cNvPr id="44" name="Straight Arrow Connector 51"/>
          <p:cNvCxnSpPr>
            <a:cxnSpLocks/>
            <a:stCxn id="17" idx="2"/>
          </p:cNvCxnSpPr>
          <p:nvPr/>
        </p:nvCxnSpPr>
        <p:spPr bwMode="auto">
          <a:xfrm flipH="1">
            <a:off x="2208213" y="3522663"/>
            <a:ext cx="1530350" cy="688975"/>
          </a:xfrm>
          <a:prstGeom prst="straightConnector1">
            <a:avLst/>
          </a:prstGeom>
          <a:noFill/>
          <a:ln w="19050" algn="ctr">
            <a:solidFill>
              <a:sysClr val="windowText" lastClr="000000"/>
            </a:solidFill>
            <a:prstDash val="sysDash"/>
            <a:round/>
            <a:headEnd/>
            <a:tailEnd type="triangle" w="med" len="med"/>
          </a:ln>
          <a:extLst>
            <a:ext uri="{909E8E84-426E-40DD-AFC4-6F175D3DCCD1}">
              <a14:hiddenFill xmlns:a14="http://schemas.microsoft.com/office/drawing/2010/main">
                <a:noFill/>
              </a14:hiddenFill>
            </a:ext>
          </a:extLst>
        </p:spPr>
      </p:cxnSp>
      <p:sp>
        <p:nvSpPr>
          <p:cNvPr id="45" name="Flowchart: Magnetic Disk 52"/>
          <p:cNvSpPr>
            <a:spLocks noChangeArrowheads="1"/>
          </p:cNvSpPr>
          <p:nvPr/>
        </p:nvSpPr>
        <p:spPr bwMode="auto">
          <a:xfrm>
            <a:off x="9048750" y="4151313"/>
            <a:ext cx="914400" cy="549275"/>
          </a:xfrm>
          <a:prstGeom prst="flowChartMagneticDisk">
            <a:avLst/>
          </a:prstGeom>
          <a:solidFill>
            <a:srgbClr val="0563C1"/>
          </a:solidFill>
          <a:ln w="9525" algn="ctr">
            <a:solidFill>
              <a:sysClr val="window" lastClr="FFFFFF"/>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GA L1</a:t>
            </a:r>
          </a:p>
        </p:txBody>
      </p:sp>
      <p:sp>
        <p:nvSpPr>
          <p:cNvPr id="46" name="Rectangle: Rounded Corners 53"/>
          <p:cNvSpPr>
            <a:spLocks noChangeArrowheads="1"/>
          </p:cNvSpPr>
          <p:nvPr/>
        </p:nvSpPr>
        <p:spPr bwMode="auto">
          <a:xfrm>
            <a:off x="8278813" y="5227638"/>
            <a:ext cx="914400" cy="511175"/>
          </a:xfrm>
          <a:prstGeom prst="roundRect">
            <a:avLst>
              <a:gd name="adj" fmla="val 16667"/>
            </a:avLst>
          </a:prstGeom>
          <a:solidFill>
            <a:srgbClr val="0563C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Cross-Cal Proc</a:t>
            </a:r>
          </a:p>
        </p:txBody>
      </p:sp>
      <p:cxnSp>
        <p:nvCxnSpPr>
          <p:cNvPr id="47" name="Straight Arrow Connector 54"/>
          <p:cNvCxnSpPr>
            <a:cxnSpLocks/>
            <a:endCxn id="45" idx="2"/>
          </p:cNvCxnSpPr>
          <p:nvPr/>
        </p:nvCxnSpPr>
        <p:spPr bwMode="auto">
          <a:xfrm>
            <a:off x="8342313" y="4425950"/>
            <a:ext cx="706437" cy="0"/>
          </a:xfrm>
          <a:prstGeom prst="straightConnector1">
            <a:avLst/>
          </a:prstGeom>
          <a:noFill/>
          <a:ln w="19050" algn="ctr">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48" name="Straight Arrow Connector 55"/>
          <p:cNvCxnSpPr>
            <a:cxnSpLocks/>
            <a:endCxn id="46" idx="1"/>
          </p:cNvCxnSpPr>
          <p:nvPr/>
        </p:nvCxnSpPr>
        <p:spPr bwMode="auto">
          <a:xfrm>
            <a:off x="7667625" y="4902200"/>
            <a:ext cx="611188" cy="581025"/>
          </a:xfrm>
          <a:prstGeom prst="straightConnector1">
            <a:avLst/>
          </a:prstGeom>
          <a:noFill/>
          <a:ln w="19050" algn="ctr">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49" name="Straight Arrow Connector 56"/>
          <p:cNvCxnSpPr>
            <a:cxnSpLocks/>
          </p:cNvCxnSpPr>
          <p:nvPr/>
        </p:nvCxnSpPr>
        <p:spPr bwMode="auto">
          <a:xfrm>
            <a:off x="7310438" y="5046663"/>
            <a:ext cx="968375" cy="520700"/>
          </a:xfrm>
          <a:prstGeom prst="straightConnector1">
            <a:avLst/>
          </a:prstGeom>
          <a:noFill/>
          <a:ln w="19050"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50" name="Straight Arrow Connector 183"/>
          <p:cNvCxnSpPr>
            <a:cxnSpLocks/>
            <a:stCxn id="68" idx="4"/>
            <a:endCxn id="34" idx="3"/>
          </p:cNvCxnSpPr>
          <p:nvPr/>
        </p:nvCxnSpPr>
        <p:spPr bwMode="auto">
          <a:xfrm flipH="1" flipV="1">
            <a:off x="9563100" y="1873250"/>
            <a:ext cx="752475" cy="3609975"/>
          </a:xfrm>
          <a:prstGeom prst="bentConnector3">
            <a:avLst>
              <a:gd name="adj1" fmla="val -225981"/>
            </a:avLst>
          </a:prstGeom>
          <a:noFill/>
          <a:ln w="19050" algn="ctr">
            <a:solidFill>
              <a:srgbClr val="0070C0"/>
            </a:solidFill>
            <a:prstDash val="sysDash"/>
            <a:round/>
            <a:headEnd/>
            <a:tailEnd type="triangle" w="med" len="med"/>
          </a:ln>
          <a:extLst>
            <a:ext uri="{909E8E84-426E-40DD-AFC4-6F175D3DCCD1}">
              <a14:hiddenFill xmlns:a14="http://schemas.microsoft.com/office/drawing/2010/main">
                <a:noFill/>
              </a14:hiddenFill>
            </a:ext>
          </a:extLst>
        </p:spPr>
      </p:cxnSp>
      <p:pic>
        <p:nvPicPr>
          <p:cNvPr id="51" name="Picture 50" descr="pe02032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58438" y="4097338"/>
            <a:ext cx="9144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Straight Arrow Connector 59"/>
          <p:cNvCxnSpPr>
            <a:cxnSpLocks/>
            <a:stCxn id="45" idx="4"/>
            <a:endCxn id="51" idx="1"/>
          </p:cNvCxnSpPr>
          <p:nvPr/>
        </p:nvCxnSpPr>
        <p:spPr bwMode="auto">
          <a:xfrm flipV="1">
            <a:off x="9963150" y="4425950"/>
            <a:ext cx="395288" cy="0"/>
          </a:xfrm>
          <a:prstGeom prst="straightConnector1">
            <a:avLst/>
          </a:prstGeom>
          <a:noFill/>
          <a:ln w="19050" algn="ctr">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53" name="Straight Arrow Connector 60"/>
          <p:cNvCxnSpPr>
            <a:cxnSpLocks/>
            <a:stCxn id="68" idx="4"/>
            <a:endCxn id="51" idx="2"/>
          </p:cNvCxnSpPr>
          <p:nvPr/>
        </p:nvCxnSpPr>
        <p:spPr bwMode="auto">
          <a:xfrm flipV="1">
            <a:off x="10315575" y="4754563"/>
            <a:ext cx="500063" cy="728662"/>
          </a:xfrm>
          <a:prstGeom prst="straightConnector1">
            <a:avLst/>
          </a:prstGeom>
          <a:noFill/>
          <a:ln w="19050" algn="ctr">
            <a:solidFill>
              <a:srgbClr val="0070C0"/>
            </a:solidFill>
            <a:prstDash val="sysDash"/>
            <a:round/>
            <a:headEnd/>
            <a:tailEnd type="triangle" w="med" len="med"/>
          </a:ln>
          <a:extLst>
            <a:ext uri="{909E8E84-426E-40DD-AFC4-6F175D3DCCD1}">
              <a14:hiddenFill xmlns:a14="http://schemas.microsoft.com/office/drawing/2010/main">
                <a:noFill/>
              </a14:hiddenFill>
            </a:ext>
          </a:extLst>
        </p:spPr>
      </p:cxnSp>
      <p:sp>
        <p:nvSpPr>
          <p:cNvPr id="54" name="TextBox 61"/>
          <p:cNvSpPr txBox="1">
            <a:spLocks noChangeArrowheads="1"/>
          </p:cNvSpPr>
          <p:nvPr/>
        </p:nvSpPr>
        <p:spPr bwMode="auto">
          <a:xfrm>
            <a:off x="10663238" y="4879975"/>
            <a:ext cx="1247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70C0"/>
                </a:solidFill>
                <a:effectLst/>
                <a:uLnTx/>
                <a:uFillTx/>
                <a:latin typeface="Arial" panose="020B0604020202020204" pitchFamily="34" charset="0"/>
                <a:ea typeface="MS PGothic" panose="020B0600070205080204" pitchFamily="34" charset="-128"/>
                <a:cs typeface="+mn-cs"/>
              </a:rPr>
              <a:t>Correction</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70C0"/>
                </a:solidFill>
                <a:effectLst/>
                <a:uLnTx/>
                <a:uFillTx/>
                <a:latin typeface="Arial" panose="020B0604020202020204" pitchFamily="34" charset="0"/>
                <a:ea typeface="MS PGothic" panose="020B0600070205080204" pitchFamily="34" charset="-128"/>
                <a:cs typeface="+mn-cs"/>
              </a:rPr>
              <a:t>Factors</a:t>
            </a:r>
          </a:p>
        </p:txBody>
      </p:sp>
      <p:sp>
        <p:nvSpPr>
          <p:cNvPr id="55" name="TextBox 62"/>
          <p:cNvSpPr txBox="1">
            <a:spLocks noChangeArrowheads="1"/>
          </p:cNvSpPr>
          <p:nvPr/>
        </p:nvSpPr>
        <p:spPr bwMode="auto">
          <a:xfrm>
            <a:off x="8432800" y="4414838"/>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mn-cs"/>
              </a:rPr>
              <a:t>L1</a:t>
            </a:r>
          </a:p>
        </p:txBody>
      </p:sp>
      <p:sp>
        <p:nvSpPr>
          <p:cNvPr id="56" name="TextBox 63"/>
          <p:cNvSpPr txBox="1">
            <a:spLocks noChangeArrowheads="1"/>
          </p:cNvSpPr>
          <p:nvPr/>
        </p:nvSpPr>
        <p:spPr bwMode="auto">
          <a:xfrm>
            <a:off x="9982200" y="4038600"/>
            <a:ext cx="43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mn-cs"/>
              </a:rPr>
              <a:t>L1</a:t>
            </a:r>
          </a:p>
        </p:txBody>
      </p:sp>
      <p:sp>
        <p:nvSpPr>
          <p:cNvPr id="57" name="TextBox 64"/>
          <p:cNvSpPr txBox="1">
            <a:spLocks noChangeArrowheads="1"/>
          </p:cNvSpPr>
          <p:nvPr/>
        </p:nvSpPr>
        <p:spPr bwMode="auto">
          <a:xfrm>
            <a:off x="11196638" y="3838575"/>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Users</a:t>
            </a:r>
          </a:p>
        </p:txBody>
      </p:sp>
      <p:pic>
        <p:nvPicPr>
          <p:cNvPr id="58" name="Picture 15" descr="j0198481"/>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 y="2595563"/>
            <a:ext cx="1371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66"/>
          <p:cNvSpPr txBox="1">
            <a:spLocks noChangeArrowheads="1"/>
          </p:cNvSpPr>
          <p:nvPr/>
        </p:nvSpPr>
        <p:spPr bwMode="auto">
          <a:xfrm>
            <a:off x="44450" y="3740150"/>
            <a:ext cx="72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MOC</a:t>
            </a:r>
          </a:p>
        </p:txBody>
      </p:sp>
      <p:sp>
        <p:nvSpPr>
          <p:cNvPr id="60" name="TextBox 67"/>
          <p:cNvSpPr txBox="1">
            <a:spLocks noChangeArrowheads="1"/>
          </p:cNvSpPr>
          <p:nvPr/>
        </p:nvSpPr>
        <p:spPr bwMode="auto">
          <a:xfrm>
            <a:off x="4067175" y="1970088"/>
            <a:ext cx="1865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Ground Network</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(ASN/LGS)</a:t>
            </a:r>
          </a:p>
        </p:txBody>
      </p:sp>
      <p:sp>
        <p:nvSpPr>
          <p:cNvPr id="61" name="Flowchart: Magnetic Disk 68"/>
          <p:cNvSpPr>
            <a:spLocks noChangeArrowheads="1"/>
          </p:cNvSpPr>
          <p:nvPr/>
        </p:nvSpPr>
        <p:spPr bwMode="auto">
          <a:xfrm>
            <a:off x="9072563" y="3467100"/>
            <a:ext cx="914400" cy="549275"/>
          </a:xfrm>
          <a:prstGeom prst="flowChartMagneticDisk">
            <a:avLst/>
          </a:prstGeom>
          <a:solidFill>
            <a:srgbClr val="00B050"/>
          </a:solidFill>
          <a:ln w="9525" algn="ctr">
            <a:solidFill>
              <a:sysClr val="window" lastClr="FFFFFF"/>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USGS L1</a:t>
            </a:r>
          </a:p>
        </p:txBody>
      </p:sp>
      <p:pic>
        <p:nvPicPr>
          <p:cNvPr id="62" name="Picture 50" descr="pe02032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82250" y="3413125"/>
            <a:ext cx="9144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Arrow Connector 70"/>
          <p:cNvCxnSpPr>
            <a:cxnSpLocks/>
            <a:stCxn id="61" idx="4"/>
            <a:endCxn id="62" idx="1"/>
          </p:cNvCxnSpPr>
          <p:nvPr/>
        </p:nvCxnSpPr>
        <p:spPr bwMode="auto">
          <a:xfrm flipV="1">
            <a:off x="9986963" y="3741738"/>
            <a:ext cx="395287" cy="0"/>
          </a:xfrm>
          <a:prstGeom prst="straightConnector1">
            <a:avLst/>
          </a:prstGeom>
          <a:noFill/>
          <a:ln w="19050" algn="ctr">
            <a:solidFill>
              <a:srgbClr val="00B050"/>
            </a:solidFill>
            <a:round/>
            <a:headEnd/>
            <a:tailEnd type="triangle" w="med" len="med"/>
          </a:ln>
          <a:extLst>
            <a:ext uri="{909E8E84-426E-40DD-AFC4-6F175D3DCCD1}">
              <a14:hiddenFill xmlns:a14="http://schemas.microsoft.com/office/drawing/2010/main">
                <a:noFill/>
              </a14:hiddenFill>
            </a:ext>
          </a:extLst>
        </p:spPr>
      </p:cxnSp>
      <p:sp>
        <p:nvSpPr>
          <p:cNvPr id="64" name="TextBox 71"/>
          <p:cNvSpPr txBox="1">
            <a:spLocks noChangeArrowheads="1"/>
          </p:cNvSpPr>
          <p:nvPr/>
        </p:nvSpPr>
        <p:spPr bwMode="auto">
          <a:xfrm>
            <a:off x="10004425" y="3354388"/>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mn-cs"/>
              </a:rPr>
              <a:t>L1</a:t>
            </a:r>
          </a:p>
        </p:txBody>
      </p:sp>
      <p:cxnSp>
        <p:nvCxnSpPr>
          <p:cNvPr id="65" name="Straight Arrow Connector 99"/>
          <p:cNvCxnSpPr>
            <a:cxnSpLocks/>
            <a:endCxn id="61" idx="2"/>
          </p:cNvCxnSpPr>
          <p:nvPr/>
        </p:nvCxnSpPr>
        <p:spPr bwMode="auto">
          <a:xfrm flipV="1">
            <a:off x="8342313" y="3741738"/>
            <a:ext cx="730250" cy="625475"/>
          </a:xfrm>
          <a:prstGeom prst="bentConnector3">
            <a:avLst>
              <a:gd name="adj1" fmla="val 50000"/>
            </a:avLst>
          </a:prstGeom>
          <a:noFill/>
          <a:ln w="19050" algn="ctr">
            <a:solidFill>
              <a:srgbClr val="00B050"/>
            </a:solidFill>
            <a:round/>
            <a:headEnd/>
            <a:tailEnd type="triangle" w="med" len="med"/>
          </a:ln>
          <a:extLst>
            <a:ext uri="{909E8E84-426E-40DD-AFC4-6F175D3DCCD1}">
              <a14:hiddenFill xmlns:a14="http://schemas.microsoft.com/office/drawing/2010/main">
                <a:noFill/>
              </a14:hiddenFill>
            </a:ext>
          </a:extLst>
        </p:spPr>
      </p:cxnSp>
      <p:pic>
        <p:nvPicPr>
          <p:cNvPr id="66" name="Picture 73" descr="A picture containing text, umbrella, accessory, table&#10;&#10;Description automatically generate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380782">
            <a:off x="938213" y="1604963"/>
            <a:ext cx="18288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49"/>
          <p:cNvSpPr txBox="1">
            <a:spLocks noChangeArrowheads="1"/>
          </p:cNvSpPr>
          <p:nvPr/>
        </p:nvSpPr>
        <p:spPr bwMode="auto">
          <a:xfrm>
            <a:off x="2462213" y="1905000"/>
            <a:ext cx="151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Mission Data</a:t>
            </a:r>
          </a:p>
        </p:txBody>
      </p:sp>
      <p:sp>
        <p:nvSpPr>
          <p:cNvPr id="68" name="Flowchart: Magnetic Disk 74"/>
          <p:cNvSpPr>
            <a:spLocks noChangeArrowheads="1"/>
          </p:cNvSpPr>
          <p:nvPr/>
        </p:nvSpPr>
        <p:spPr bwMode="auto">
          <a:xfrm>
            <a:off x="9401175" y="5208588"/>
            <a:ext cx="914400" cy="549275"/>
          </a:xfrm>
          <a:prstGeom prst="flowChartMagneticDisk">
            <a:avLst/>
          </a:prstGeom>
          <a:solidFill>
            <a:srgbClr val="0563C1"/>
          </a:solidFill>
          <a:ln w="9525" algn="ctr">
            <a:solidFill>
              <a:sysClr val="window" lastClr="FFFFFF"/>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Corr Data</a:t>
            </a:r>
          </a:p>
        </p:txBody>
      </p:sp>
      <p:cxnSp>
        <p:nvCxnSpPr>
          <p:cNvPr id="69" name="Straight Arrow Connector 75"/>
          <p:cNvCxnSpPr>
            <a:cxnSpLocks/>
            <a:stCxn id="46" idx="3"/>
            <a:endCxn id="68" idx="2"/>
          </p:cNvCxnSpPr>
          <p:nvPr/>
        </p:nvCxnSpPr>
        <p:spPr bwMode="auto">
          <a:xfrm>
            <a:off x="9193213" y="5483225"/>
            <a:ext cx="207962" cy="0"/>
          </a:xfrm>
          <a:prstGeom prst="straightConnector1">
            <a:avLst/>
          </a:prstGeom>
          <a:noFill/>
          <a:ln w="19050" algn="ctr">
            <a:solidFill>
              <a:srgbClr val="0070C0"/>
            </a:solidFill>
            <a:round/>
            <a:headEnd/>
            <a:tailEnd type="triangle" w="med" len="med"/>
          </a:ln>
          <a:extLst>
            <a:ext uri="{909E8E84-426E-40DD-AFC4-6F175D3DCCD1}">
              <a14:hiddenFill xmlns:a14="http://schemas.microsoft.com/office/drawing/2010/main">
                <a:noFill/>
              </a14:hiddenFill>
            </a:ext>
          </a:extLst>
        </p:spPr>
      </p:cxnSp>
      <p:sp>
        <p:nvSpPr>
          <p:cNvPr id="2" name="AutoShape 2" descr="https://auc-powerpoint.officeapps.live.com/pods/GetClipboardImage.ashx?Id=9d331f68-be87-48d6-99f7-de7d222a2f0d&amp;DC=GAU2&amp;pkey=b90c679e-3641-4caa-b4f9-4350f2a60d45&amp;wdwaccluster=GAU2"/>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4" descr="https://auc-powerpoint.officeapps.live.com/pods/GetClipboardImage.ashx?Id=9d331f68-be87-48d6-99f7-de7d222a2f0d&amp;DC=GAU2&amp;pkey=b90c679e-3641-4caa-b4f9-4350f2a60d45&amp;wdwaccluster=GAU2"/>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829172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n-AU" dirty="0"/>
              <a:t>Data Rich But Information Poor!</a:t>
            </a:r>
            <a:endParaRPr dirty="0"/>
          </a:p>
        </p:txBody>
      </p:sp>
      <p:grpSp>
        <p:nvGrpSpPr>
          <p:cNvPr id="19" name="Group 18"/>
          <p:cNvGrpSpPr/>
          <p:nvPr/>
        </p:nvGrpSpPr>
        <p:grpSpPr>
          <a:xfrm>
            <a:off x="42528" y="5560828"/>
            <a:ext cx="5853226" cy="953301"/>
            <a:chOff x="5177437" y="3679881"/>
            <a:chExt cx="4780761" cy="776846"/>
          </a:xfrm>
        </p:grpSpPr>
        <p:sp>
          <p:nvSpPr>
            <p:cNvPr id="20"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Picture 20"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22" name="Picture 21"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23" name="Picture 22"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24" name="Picture 23"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25" name="Picture 24"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pic>
        <p:nvPicPr>
          <p:cNvPr id="11" name="Picture 7" descr="Screen Shot 2022-02-14 at 9.38.11 am.png">
            <a:extLst>
              <a:ext uri="{FF2B5EF4-FFF2-40B4-BE49-F238E27FC236}">
                <a16:creationId xmlns:a16="http://schemas.microsoft.com/office/drawing/2014/main" id="{9EF25B5B-CE00-4C7F-92EB-E5F71035527C}"/>
              </a:ext>
            </a:extLst>
          </p:cNvPr>
          <p:cNvPicPr>
            <a:picLocks noChangeAspect="1"/>
          </p:cNvPicPr>
          <p:nvPr/>
        </p:nvPicPr>
        <p:blipFill rotWithShape="1">
          <a:blip r:embed="rId8"/>
          <a:srcRect r="10997"/>
          <a:stretch/>
        </p:blipFill>
        <p:spPr>
          <a:xfrm>
            <a:off x="1505093" y="1393316"/>
            <a:ext cx="9111745" cy="4298074"/>
          </a:xfrm>
          <a:prstGeom prst="rect">
            <a:avLst/>
          </a:prstGeom>
        </p:spPr>
      </p:pic>
      <p:sp>
        <p:nvSpPr>
          <p:cNvPr id="12" name="Content Placeholder 2"/>
          <p:cNvSpPr txBox="1">
            <a:spLocks/>
          </p:cNvSpPr>
          <p:nvPr/>
        </p:nvSpPr>
        <p:spPr bwMode="auto">
          <a:xfrm>
            <a:off x="2313682" y="1399003"/>
            <a:ext cx="7002361" cy="299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257175" indent="-257175" algn="l" rtl="0" eaLnBrk="1" fontAlgn="base" hangingPunct="1">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1" fontAlgn="base" hangingPunct="1">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1" fontAlgn="base" hangingPunct="1">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1" fontAlgn="base" hangingPunct="1">
              <a:spcBef>
                <a:spcPct val="20000"/>
              </a:spcBef>
              <a:spcAft>
                <a:spcPct val="0"/>
              </a:spcAft>
              <a:buChar char="–"/>
              <a:defRPr sz="1350">
                <a:solidFill>
                  <a:schemeClr val="tx1"/>
                </a:solidFill>
                <a:latin typeface="+mn-lt"/>
              </a:defRPr>
            </a:lvl4pPr>
            <a:lvl5pPr marL="1543050" indent="-171450" algn="l" rtl="0" eaLnBrk="1" fontAlgn="base" hangingPunct="1">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R="0" lvl="0" algn="l" defTabSz="914400" rtl="0" eaLnBrk="1" fontAlgn="base" latinLnBrk="0" hangingPunct="1">
              <a:lnSpc>
                <a:spcPct val="95000"/>
              </a:lnSpc>
              <a:spcBef>
                <a:spcPct val="20000"/>
              </a:spcBef>
              <a:spcAft>
                <a:spcPct val="0"/>
              </a:spcAft>
              <a:buClr>
                <a:srgbClr val="EA7500"/>
              </a:buClr>
              <a:buSzTx/>
              <a:buFont typeface="Wingdings" panose="05000000000000000000" pitchFamily="2" charset="2"/>
              <a:buChar char="v"/>
              <a:tabLst/>
              <a:defRPr/>
            </a:pPr>
            <a:r>
              <a:rPr kumimoji="0" lang="en-US" sz="2100" b="1" i="0" u="none" strike="noStrike" kern="0" cap="none" spc="0" normalizeH="0" baseline="0" noProof="0" dirty="0">
                <a:ln>
                  <a:noFill/>
                </a:ln>
                <a:solidFill>
                  <a:sysClr val="windowText" lastClr="000000"/>
                </a:solidFill>
                <a:effectLst/>
                <a:uLnTx/>
                <a:uFillTx/>
                <a:latin typeface="Arial" panose="020B0604020202020204"/>
                <a:ea typeface="+mn-ea"/>
                <a:cs typeface="+mn-cs"/>
              </a:rPr>
              <a:t>The EO data ‘explosion’</a:t>
            </a:r>
          </a:p>
          <a:p>
            <a:pPr marR="0" lvl="1" algn="l" defTabSz="914400" rtl="0" eaLnBrk="1" fontAlgn="base" latinLnBrk="0" hangingPunct="1">
              <a:lnSpc>
                <a:spcPct val="95000"/>
              </a:lnSpc>
              <a:spcBef>
                <a:spcPct val="20000"/>
              </a:spcBef>
              <a:spcAft>
                <a:spcPct val="0"/>
              </a:spcAft>
              <a:buClr>
                <a:srgbClr val="A9A503"/>
              </a:buClr>
              <a:buSzTx/>
              <a:buFont typeface="Wingdings" panose="05000000000000000000" pitchFamily="2" charset="2"/>
              <a:buChar char="v"/>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a:rPr>
              <a:t>More satellites, greater coverage</a:t>
            </a:r>
            <a:endParaRPr kumimoji="0" lang="en-US" sz="1800" b="0" i="0" u="none" strike="noStrike" kern="0" cap="none" spc="0" normalizeH="0" baseline="0" noProof="0" dirty="0">
              <a:ln>
                <a:noFill/>
              </a:ln>
              <a:solidFill>
                <a:sysClr val="windowText" lastClr="000000"/>
              </a:solidFill>
              <a:effectLst/>
              <a:uLnTx/>
              <a:uFillTx/>
              <a:latin typeface="Arial" panose="020B0604020202020204"/>
              <a:cs typeface="Arial"/>
            </a:endParaRPr>
          </a:p>
          <a:p>
            <a:pPr marR="0" lvl="1" algn="l" defTabSz="914400" rtl="0" eaLnBrk="1" fontAlgn="base" latinLnBrk="0" hangingPunct="1">
              <a:lnSpc>
                <a:spcPct val="95000"/>
              </a:lnSpc>
              <a:spcBef>
                <a:spcPct val="20000"/>
              </a:spcBef>
              <a:spcAft>
                <a:spcPct val="0"/>
              </a:spcAft>
              <a:buClr>
                <a:srgbClr val="A9A503"/>
              </a:buClr>
              <a:buSzTx/>
              <a:buFont typeface="Wingdings" panose="05000000000000000000" pitchFamily="2" charset="2"/>
              <a:buChar char="v"/>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a:rPr>
              <a:t>Better temporal, spatial, spectral resolution</a:t>
            </a:r>
            <a:endParaRPr kumimoji="0" lang="en-US" sz="1800" b="0" i="0" u="none" strike="noStrike" kern="0" cap="none" spc="0" normalizeH="0" baseline="0" noProof="0" dirty="0">
              <a:ln>
                <a:noFill/>
              </a:ln>
              <a:solidFill>
                <a:sysClr val="windowText" lastClr="000000"/>
              </a:solidFill>
              <a:effectLst/>
              <a:uLnTx/>
              <a:uFillTx/>
              <a:latin typeface="Arial" panose="020B0604020202020204"/>
              <a:cs typeface="Arial"/>
            </a:endParaRPr>
          </a:p>
          <a:p>
            <a:pPr marR="0" lvl="1" algn="l" defTabSz="914400" rtl="0" eaLnBrk="1" fontAlgn="base" latinLnBrk="0" hangingPunct="1">
              <a:lnSpc>
                <a:spcPct val="95000"/>
              </a:lnSpc>
              <a:spcBef>
                <a:spcPct val="20000"/>
              </a:spcBef>
              <a:spcAft>
                <a:spcPct val="0"/>
              </a:spcAft>
              <a:buClr>
                <a:srgbClr val="A9A503"/>
              </a:buClr>
              <a:buSzTx/>
              <a:buFont typeface="Wingdings" panose="05000000000000000000" pitchFamily="2" charset="2"/>
              <a:buChar char="v"/>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a:rPr>
              <a:t>Now over 50 countries with Earth observation (EO) satellites</a:t>
            </a:r>
            <a:endParaRPr kumimoji="0" lang="en-US" sz="1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R="0" lvl="1" algn="l" defTabSz="914400" rtl="0" eaLnBrk="1" fontAlgn="base" latinLnBrk="0" hangingPunct="1">
              <a:lnSpc>
                <a:spcPct val="95000"/>
              </a:lnSpc>
              <a:spcBef>
                <a:spcPct val="20000"/>
              </a:spcBef>
              <a:spcAft>
                <a:spcPct val="0"/>
              </a:spcAft>
              <a:buClr>
                <a:srgbClr val="A9A503"/>
              </a:buClr>
              <a:buSzTx/>
              <a:buFont typeface="Wingdings" panose="05000000000000000000" pitchFamily="2" charset="2"/>
              <a:buChar char="v"/>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a:rPr>
              <a:t>Commercial EO is growing fast</a:t>
            </a:r>
            <a:endParaRPr kumimoji="0" lang="en-US" sz="1800" b="0" i="0" u="none" strike="noStrike" kern="0" cap="none" spc="0" normalizeH="0" baseline="0" noProof="0" dirty="0">
              <a:ln>
                <a:noFill/>
              </a:ln>
              <a:solidFill>
                <a:sysClr val="windowText" lastClr="000000"/>
              </a:solidFill>
              <a:effectLst/>
              <a:uLnTx/>
              <a:uFillTx/>
              <a:latin typeface="Arial" panose="020B0604020202020204"/>
              <a:cs typeface="Arial"/>
            </a:endParaRPr>
          </a:p>
          <a:p>
            <a:pPr marR="0" lvl="1" algn="l" defTabSz="914400" rtl="0" eaLnBrk="1" fontAlgn="base" latinLnBrk="0" hangingPunct="1">
              <a:lnSpc>
                <a:spcPct val="95000"/>
              </a:lnSpc>
              <a:spcBef>
                <a:spcPct val="20000"/>
              </a:spcBef>
              <a:spcAft>
                <a:spcPct val="0"/>
              </a:spcAft>
              <a:buClr>
                <a:srgbClr val="A9A503"/>
              </a:buClr>
              <a:buSzTx/>
              <a:buFont typeface="Wingdings" panose="05000000000000000000" pitchFamily="2" charset="2"/>
              <a:buChar char="v"/>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a:cs typeface="Arial"/>
              </a:rPr>
              <a:t>Already over 60 EO satellites launched in 2022, most of them commercial</a:t>
            </a:r>
            <a:endParaRPr kumimoji="0" lang="en-US" sz="1800" b="0" i="0" u="none" strike="noStrike" kern="0" cap="none" spc="0" normalizeH="0" baseline="0" noProof="0" dirty="0">
              <a:ln>
                <a:noFill/>
              </a:ln>
              <a:solidFill>
                <a:sysClr val="windowText" lastClr="000000"/>
              </a:solidFill>
              <a:effectLst/>
              <a:uLnTx/>
              <a:uFillTx/>
              <a:latin typeface="Arial" panose="020B0604020202020204"/>
            </a:endParaRPr>
          </a:p>
          <a:p>
            <a:pPr marR="0" lvl="0" algn="l" defTabSz="914400" rtl="0" eaLnBrk="1" fontAlgn="base" latinLnBrk="0" hangingPunct="1">
              <a:lnSpc>
                <a:spcPct val="95000"/>
              </a:lnSpc>
              <a:spcBef>
                <a:spcPct val="20000"/>
              </a:spcBef>
              <a:spcAft>
                <a:spcPct val="0"/>
              </a:spcAft>
              <a:buClr>
                <a:srgbClr val="EA7500"/>
              </a:buClr>
              <a:buSzTx/>
              <a:buFont typeface="Wingdings" panose="05000000000000000000" pitchFamily="2" charset="2"/>
              <a:buChar char="v"/>
              <a:tabLst/>
              <a:defRPr/>
            </a:pPr>
            <a:r>
              <a:rPr kumimoji="0" lang="en-US" sz="2100" b="1" i="0" u="none" strike="noStrike" kern="0" cap="none" spc="0" normalizeH="0" baseline="0" noProof="0" dirty="0">
                <a:ln>
                  <a:noFill/>
                </a:ln>
                <a:solidFill>
                  <a:sysClr val="windowText" lastClr="000000"/>
                </a:solidFill>
                <a:effectLst/>
                <a:uLnTx/>
                <a:uFillTx/>
                <a:latin typeface="Arial" panose="020B0604020202020204"/>
                <a:ea typeface="+mn-ea"/>
                <a:cs typeface="Arial"/>
              </a:rPr>
              <a:t>Potential for enormous scientific value </a:t>
            </a:r>
            <a:r>
              <a:rPr kumimoji="0" lang="en-US" sz="2100" b="1" i="1" u="sng" strike="noStrike" kern="0" cap="none" spc="0" normalizeH="0" baseline="0" noProof="0" dirty="0">
                <a:ln>
                  <a:noFill/>
                </a:ln>
                <a:solidFill>
                  <a:sysClr val="windowText" lastClr="000000"/>
                </a:solidFill>
                <a:effectLst/>
                <a:uLnTx/>
                <a:uFillTx/>
                <a:latin typeface="Arial" panose="020B0604020202020204"/>
                <a:ea typeface="+mn-ea"/>
                <a:cs typeface="Arial"/>
              </a:rPr>
              <a:t>if</a:t>
            </a:r>
            <a:r>
              <a:rPr kumimoji="0" lang="en-US" sz="2100" b="1" i="0" u="none" strike="noStrike" kern="0" cap="none" spc="0" normalizeH="0" baseline="0" noProof="0" dirty="0">
                <a:ln>
                  <a:noFill/>
                </a:ln>
                <a:solidFill>
                  <a:sysClr val="windowText" lastClr="000000"/>
                </a:solidFill>
                <a:effectLst/>
                <a:uLnTx/>
                <a:uFillTx/>
                <a:latin typeface="Arial" panose="020B0604020202020204"/>
                <a:ea typeface="+mn-ea"/>
                <a:cs typeface="Arial"/>
              </a:rPr>
              <a:t> we can use these data together!</a:t>
            </a:r>
          </a:p>
          <a:p>
            <a:pPr marL="642620" marR="0" lvl="1" indent="-342900" algn="l" defTabSz="914400" rtl="0" eaLnBrk="1" fontAlgn="base" latinLnBrk="0" hangingPunct="1">
              <a:lnSpc>
                <a:spcPct val="100000"/>
              </a:lnSpc>
              <a:spcBef>
                <a:spcPct val="20000"/>
              </a:spcBef>
              <a:spcAft>
                <a:spcPct val="0"/>
              </a:spcAft>
              <a:buClr>
                <a:srgbClr val="A9A503"/>
              </a:buClr>
              <a:buSzTx/>
              <a:buFont typeface="Wingdings" panose="05000000000000000000" pitchFamily="2" charset="2"/>
              <a:buChar char="w"/>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cs typeface="Arial"/>
            </a:endParaRPr>
          </a:p>
          <a:p>
            <a:pPr marL="342900" marR="0" lvl="0" indent="-342900" algn="l" defTabSz="914400" rtl="0" eaLnBrk="1" fontAlgn="base" latinLnBrk="0" hangingPunct="1">
              <a:lnSpc>
                <a:spcPct val="100000"/>
              </a:lnSpc>
              <a:spcBef>
                <a:spcPct val="20000"/>
              </a:spcBef>
              <a:spcAft>
                <a:spcPct val="0"/>
              </a:spcAft>
              <a:buClr>
                <a:srgbClr val="EA7500"/>
              </a:buClr>
              <a:buSzTx/>
              <a:buFont typeface="Wingdings" panose="05000000000000000000" pitchFamily="2" charset="2"/>
              <a:buChar char="w"/>
              <a:tabLst/>
              <a:defRPr/>
            </a:pPr>
            <a:endParaRPr kumimoji="0" lang="en-US" sz="2100" b="1" i="0" u="none" strike="noStrike" kern="0" cap="none" spc="0" normalizeH="0" baseline="0" noProof="0" dirty="0">
              <a:ln>
                <a:noFill/>
              </a:ln>
              <a:solidFill>
                <a:sysClr val="windowText" lastClr="000000"/>
              </a:solidFill>
              <a:effectLst/>
              <a:uLnTx/>
              <a:uFillTx/>
              <a:latin typeface="Arial" panose="020B0604020202020204"/>
              <a:ea typeface="+mn-ea"/>
              <a:cs typeface="Arial"/>
            </a:endParaRPr>
          </a:p>
          <a:p>
            <a:pPr marL="556895" marR="0" lvl="1" indent="-213995" algn="l" defTabSz="914400" rtl="0" eaLnBrk="1" fontAlgn="base" latinLnBrk="0" hangingPunct="1">
              <a:lnSpc>
                <a:spcPct val="100000"/>
              </a:lnSpc>
              <a:spcBef>
                <a:spcPct val="20000"/>
              </a:spcBef>
              <a:spcAft>
                <a:spcPct val="0"/>
              </a:spcAft>
              <a:buClr>
                <a:srgbClr val="A9A503"/>
              </a:buClr>
              <a:buSzTx/>
              <a:buFont typeface="Wingdings" panose="05000000000000000000" pitchFamily="2" charset="2"/>
              <a:buChar char="w"/>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a:cs typeface="Arial"/>
            </a:endParaRPr>
          </a:p>
        </p:txBody>
      </p:sp>
      <p:pic>
        <p:nvPicPr>
          <p:cNvPr id="13" name="Picture 12">
            <a:extLst>
              <a:ext uri="{FF2B5EF4-FFF2-40B4-BE49-F238E27FC236}">
                <a16:creationId xmlns:a16="http://schemas.microsoft.com/office/drawing/2014/main" id="{D41EDB6B-1AEE-4EB4-898E-E3DCAD18007B}"/>
              </a:ext>
            </a:extLst>
          </p:cNvPr>
          <p:cNvPicPr>
            <a:picLocks noChangeAspect="1"/>
          </p:cNvPicPr>
          <p:nvPr/>
        </p:nvPicPr>
        <p:blipFill>
          <a:blip r:embed="rId9"/>
          <a:stretch>
            <a:fillRect/>
          </a:stretch>
        </p:blipFill>
        <p:spPr>
          <a:xfrm>
            <a:off x="6958566" y="3950638"/>
            <a:ext cx="1648055" cy="943107"/>
          </a:xfrm>
          <a:prstGeom prst="rect">
            <a:avLst/>
          </a:prstGeom>
        </p:spPr>
      </p:pic>
    </p:spTree>
    <p:extLst>
      <p:ext uri="{BB962C8B-B14F-4D97-AF65-F5344CB8AC3E}">
        <p14:creationId xmlns:p14="http://schemas.microsoft.com/office/powerpoint/2010/main" val="1954040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469964" y="2407508"/>
            <a:ext cx="4809607" cy="11575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Thank you</a:t>
            </a:r>
            <a:endParaRPr sz="7500" dirty="0"/>
          </a:p>
        </p:txBody>
      </p:sp>
      <p:sp>
        <p:nvSpPr>
          <p:cNvPr id="4" name="Google Shape;93;p11"/>
          <p:cNvSpPr txBox="1">
            <a:spLocks/>
          </p:cNvSpPr>
          <p:nvPr/>
        </p:nvSpPr>
        <p:spPr>
          <a:xfrm>
            <a:off x="287114" y="3708459"/>
            <a:ext cx="5807726" cy="59139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50800">
              <a:lnSpc>
                <a:spcPct val="90000"/>
              </a:lnSpc>
              <a:buClr>
                <a:schemeClr val="dk1"/>
              </a:buClr>
              <a:buSzPts val="2800"/>
              <a:buFont typeface="Noto Sans Symbols"/>
              <a:buNone/>
            </a:pPr>
            <a:r>
              <a:rPr lang="en-AU" sz="2800" dirty="0">
                <a:solidFill>
                  <a:schemeClr val="bg1"/>
                </a:solidFill>
              </a:rPr>
              <a:t>medhavy.thankappan@ga.gov.au</a:t>
            </a:r>
          </a:p>
        </p:txBody>
      </p:sp>
    </p:spTree>
    <p:extLst>
      <p:ext uri="{BB962C8B-B14F-4D97-AF65-F5344CB8AC3E}">
        <p14:creationId xmlns:p14="http://schemas.microsoft.com/office/powerpoint/2010/main" val="1317728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What is the Issue?</a:t>
            </a:r>
            <a:endParaRPr dirty="0"/>
          </a:p>
        </p:txBody>
      </p:sp>
      <p:grpSp>
        <p:nvGrpSpPr>
          <p:cNvPr id="5" name="Group 4"/>
          <p:cNvGrpSpPr>
            <a:grpSpLocks/>
          </p:cNvGrpSpPr>
          <p:nvPr/>
        </p:nvGrpSpPr>
        <p:grpSpPr bwMode="auto">
          <a:xfrm>
            <a:off x="1406904" y="3061126"/>
            <a:ext cx="8588371" cy="2245641"/>
            <a:chOff x="3333313" y="3644527"/>
            <a:chExt cx="8588931" cy="2244913"/>
          </a:xfrm>
        </p:grpSpPr>
        <p:pic>
          <p:nvPicPr>
            <p:cNvPr id="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730" y="3644527"/>
              <a:ext cx="8396514" cy="22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p:nvSpPr>
          <p:spPr bwMode="auto">
            <a:xfrm rot="-5400000">
              <a:off x="2352916" y="4675724"/>
              <a:ext cx="2191626"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Helvetica" panose="020B0604020202020204" pitchFamily="34" charset="0"/>
                </a:rPr>
                <a:t>Absolute Calibration Uncertainty (%)</a:t>
              </a:r>
            </a:p>
          </p:txBody>
        </p:sp>
        <p:sp>
          <p:nvSpPr>
            <p:cNvPr id="8" name="TextBox 9"/>
            <p:cNvSpPr txBox="1">
              <a:spLocks noChangeArrowheads="1"/>
            </p:cNvSpPr>
            <p:nvPr/>
          </p:nvSpPr>
          <p:spPr bwMode="auto">
            <a:xfrm>
              <a:off x="7118232" y="5607808"/>
              <a:ext cx="1024639"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Helvetica" panose="020B0604020202020204" pitchFamily="34" charset="0"/>
                </a:rPr>
                <a:t>Spectral Bands</a:t>
              </a:r>
            </a:p>
          </p:txBody>
        </p:sp>
        <p:cxnSp>
          <p:nvCxnSpPr>
            <p:cNvPr id="9" name="Straight Connector 8"/>
            <p:cNvCxnSpPr>
              <a:cxnSpLocks noChangeShapeType="1"/>
            </p:cNvCxnSpPr>
            <p:nvPr/>
          </p:nvCxnSpPr>
          <p:spPr bwMode="auto">
            <a:xfrm flipV="1">
              <a:off x="4103914" y="4468586"/>
              <a:ext cx="7652657" cy="10885"/>
            </a:xfrm>
            <a:prstGeom prst="line">
              <a:avLst/>
            </a:prstGeom>
            <a:noFill/>
            <a:ln w="9525" algn="ctr">
              <a:solidFill>
                <a:sysClr val="windowText" lastClr="000000"/>
              </a:solidFill>
              <a:prstDash val="dash"/>
              <a:round/>
              <a:headEnd/>
              <a:tailEnd/>
            </a:ln>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flipV="1">
              <a:off x="4093026" y="4876799"/>
              <a:ext cx="7652657" cy="10885"/>
            </a:xfrm>
            <a:prstGeom prst="line">
              <a:avLst/>
            </a:prstGeom>
            <a:noFill/>
            <a:ln w="9525" algn="ctr">
              <a:solidFill>
                <a:sysClr val="windowText" lastClr="000000"/>
              </a:solidFill>
              <a:prstDash val="dash"/>
              <a:round/>
              <a:headEnd/>
              <a:tailEnd/>
            </a:ln>
            <a:extLst>
              <a:ext uri="{909E8E84-426E-40DD-AFC4-6F175D3DCCD1}">
                <a14:hiddenFill xmlns:a14="http://schemas.microsoft.com/office/drawing/2010/main">
                  <a:noFill/>
                </a14:hiddenFill>
              </a:ext>
            </a:extLst>
          </p:spPr>
        </p:cxnSp>
        <p:sp>
          <p:nvSpPr>
            <p:cNvPr id="11" name="Rectangle 10"/>
            <p:cNvSpPr/>
            <p:nvPr/>
          </p:nvSpPr>
          <p:spPr bwMode="auto">
            <a:xfrm>
              <a:off x="4103300" y="4479298"/>
              <a:ext cx="7642723" cy="407855"/>
            </a:xfrm>
            <a:prstGeom prst="rect">
              <a:avLst/>
            </a:prstGeom>
            <a:solidFill>
              <a:sysClr val="window" lastClr="FFFFFF">
                <a:lumMod val="75000"/>
                <a:alpha val="28000"/>
              </a:sysClr>
            </a:solidFill>
            <a:ln w="9525" cap="flat" cmpd="sng" algn="ctr">
              <a:noFill/>
              <a:prstDash val="solid"/>
              <a:round/>
              <a:headEnd type="none" w="med" len="med"/>
              <a:tailEnd type="none" w="med" len="med"/>
            </a:ln>
            <a:effec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200" b="1" i="0" u="none" strike="noStrike" kern="1200" cap="none" spc="0" normalizeH="0" baseline="0" noProof="0">
                <a:ln>
                  <a:noFill/>
                </a:ln>
                <a:solidFill>
                  <a:srgbClr val="E7E6E6"/>
                </a:solidFill>
                <a:effectLst/>
                <a:uLnTx/>
                <a:uFillTx/>
                <a:latin typeface="Arial" charset="0"/>
                <a:ea typeface="MS PGothic" panose="020B0600070205080204" pitchFamily="34" charset="-128"/>
                <a:cs typeface="+mn-cs"/>
              </a:endParaRPr>
            </a:p>
          </p:txBody>
        </p:sp>
      </p:grpSp>
      <p:sp>
        <p:nvSpPr>
          <p:cNvPr id="2" name="Rectangle 1"/>
          <p:cNvSpPr/>
          <p:nvPr/>
        </p:nvSpPr>
        <p:spPr>
          <a:xfrm>
            <a:off x="385226" y="1242558"/>
            <a:ext cx="11520376" cy="1508105"/>
          </a:xfrm>
          <a:prstGeom prst="rect">
            <a:avLst/>
          </a:prstGeom>
        </p:spPr>
        <p:txBody>
          <a:bodyPr wrap="square">
            <a:spAutoFit/>
          </a:bodyPr>
          <a:lstStyle/>
          <a:p>
            <a:pPr marL="342900" marR="0" lvl="0" indent="-342900" defTabSz="91440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AU" altLang="en-US" sz="2000" i="0" u="none" strike="noStrike" kern="0" cap="none" spc="0" normalizeH="0" baseline="0" noProof="0" dirty="0">
                <a:ln>
                  <a:noFill/>
                </a:ln>
                <a:solidFill>
                  <a:prstClr val="black"/>
                </a:solidFill>
                <a:effectLst/>
                <a:uLnTx/>
                <a:uFillTx/>
                <a:ea typeface="+mn-ea"/>
                <a:cs typeface="+mn-cs"/>
              </a:rPr>
              <a:t>Many EO systems generate data with variable quality and no quantified uncertainties</a:t>
            </a:r>
          </a:p>
          <a:p>
            <a:pPr marL="342900" marR="0" lvl="0" indent="-342900" defTabSz="91440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AU" altLang="en-US" sz="2000" i="0" u="none" strike="noStrike" kern="0" cap="none" spc="0" normalizeH="0" baseline="0" noProof="0" dirty="0">
                <a:ln>
                  <a:noFill/>
                </a:ln>
                <a:solidFill>
                  <a:prstClr val="black"/>
                </a:solidFill>
                <a:effectLst/>
                <a:uLnTx/>
                <a:uFillTx/>
                <a:ea typeface="+mn-ea"/>
                <a:cs typeface="+mn-cs"/>
              </a:rPr>
              <a:t>On-board self calibration systems are expensive (increases mass, complexity)</a:t>
            </a:r>
          </a:p>
          <a:p>
            <a:pPr marL="342900" marR="0" lvl="0" indent="-342900" defTabSz="91440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AU" altLang="en-US" sz="2000" i="0" u="none" strike="noStrike" kern="0" cap="none" spc="0" normalizeH="0" baseline="0" noProof="0" dirty="0">
                <a:ln>
                  <a:noFill/>
                </a:ln>
                <a:solidFill>
                  <a:prstClr val="black"/>
                </a:solidFill>
                <a:effectLst/>
                <a:uLnTx/>
                <a:uFillTx/>
                <a:ea typeface="+mn-ea"/>
                <a:cs typeface="+mn-cs"/>
              </a:rPr>
              <a:t>Limitations with ground-based calibration (coverage, cloud, limited opportunities)</a:t>
            </a:r>
          </a:p>
          <a:p>
            <a:pPr marL="342900" marR="0" lvl="0" indent="-342900" defTabSz="91440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AU" altLang="en-US" sz="2000" i="0" u="none" strike="noStrike" kern="0" cap="none" spc="0" normalizeH="0" baseline="0" noProof="0" dirty="0">
                <a:ln>
                  <a:noFill/>
                </a:ln>
                <a:solidFill>
                  <a:prstClr val="black"/>
                </a:solidFill>
                <a:effectLst/>
                <a:uLnTx/>
                <a:uFillTx/>
                <a:ea typeface="+mn-ea"/>
                <a:cs typeface="+mn-cs"/>
              </a:rPr>
              <a:t>Role for space based cross calibration</a:t>
            </a:r>
          </a:p>
        </p:txBody>
      </p:sp>
      <p:grpSp>
        <p:nvGrpSpPr>
          <p:cNvPr id="19" name="Group 18"/>
          <p:cNvGrpSpPr/>
          <p:nvPr/>
        </p:nvGrpSpPr>
        <p:grpSpPr>
          <a:xfrm>
            <a:off x="42528" y="5560828"/>
            <a:ext cx="5853226" cy="953301"/>
            <a:chOff x="5177437" y="3679881"/>
            <a:chExt cx="4780761" cy="776846"/>
          </a:xfrm>
        </p:grpSpPr>
        <p:sp>
          <p:nvSpPr>
            <p:cNvPr id="20"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Picture 20"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22" name="Picture 21"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23" name="Picture 22"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24" name="Picture 23"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25" name="Picture 24"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Tree>
    <p:extLst>
      <p:ext uri="{BB962C8B-B14F-4D97-AF65-F5344CB8AC3E}">
        <p14:creationId xmlns:p14="http://schemas.microsoft.com/office/powerpoint/2010/main" val="3538841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Cross Calibration Benefits</a:t>
            </a:r>
            <a:endParaRPr dirty="0"/>
          </a:p>
        </p:txBody>
      </p:sp>
      <p:grpSp>
        <p:nvGrpSpPr>
          <p:cNvPr id="19" name="Group 18"/>
          <p:cNvGrpSpPr/>
          <p:nvPr/>
        </p:nvGrpSpPr>
        <p:grpSpPr>
          <a:xfrm>
            <a:off x="42528" y="5560828"/>
            <a:ext cx="5853226" cy="953301"/>
            <a:chOff x="5177437" y="3679881"/>
            <a:chExt cx="4780761" cy="776846"/>
          </a:xfrm>
        </p:grpSpPr>
        <p:sp>
          <p:nvSpPr>
            <p:cNvPr id="20"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Picture 20"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22" name="Picture 21"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23" name="Picture 22"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24" name="Picture 23"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25" name="Picture 24"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pic>
        <p:nvPicPr>
          <p:cNvPr id="18" name="Picture 17" descr="ndvi_cube_sort22.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1181" y="1383582"/>
            <a:ext cx="1190635" cy="1190635"/>
          </a:xfrm>
          <a:prstGeom prst="rect">
            <a:avLst/>
          </a:prstGeom>
          <a:ln w="19050" cmpd="sng">
            <a:solidFill>
              <a:sysClr val="window" lastClr="FFFFFF">
                <a:lumMod val="75000"/>
              </a:sysClr>
            </a:solidFill>
          </a:ln>
        </p:spPr>
      </p:pic>
      <p:pic>
        <p:nvPicPr>
          <p:cNvPr id="26" name="Picture 25" descr="ndvi_cube_sort4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82450" y="1383582"/>
            <a:ext cx="1190635" cy="1190635"/>
          </a:xfrm>
          <a:prstGeom prst="rect">
            <a:avLst/>
          </a:prstGeom>
          <a:ln w="19050" cmpd="sng">
            <a:solidFill>
              <a:sysClr val="window" lastClr="FFFFFF">
                <a:lumMod val="75000"/>
              </a:sysClr>
            </a:solidFill>
          </a:ln>
        </p:spPr>
      </p:pic>
      <p:pic>
        <p:nvPicPr>
          <p:cNvPr id="27" name="Picture 26" descr="ndvi_cube_sort48.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773085" y="1383582"/>
            <a:ext cx="1190635" cy="1190635"/>
          </a:xfrm>
          <a:prstGeom prst="rect">
            <a:avLst/>
          </a:prstGeom>
          <a:ln w="19050" cmpd="sng">
            <a:solidFill>
              <a:sysClr val="window" lastClr="FFFFFF">
                <a:lumMod val="75000"/>
              </a:sysClr>
            </a:solidFill>
          </a:ln>
        </p:spPr>
      </p:pic>
      <p:pic>
        <p:nvPicPr>
          <p:cNvPr id="28" name="Picture 27" descr="ndvi_cube_sort59.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963720" y="1383582"/>
            <a:ext cx="1190635" cy="1190635"/>
          </a:xfrm>
          <a:prstGeom prst="rect">
            <a:avLst/>
          </a:prstGeom>
          <a:ln w="19050" cmpd="sng">
            <a:solidFill>
              <a:sysClr val="window" lastClr="FFFFFF">
                <a:lumMod val="75000"/>
              </a:sysClr>
            </a:solidFill>
          </a:ln>
        </p:spPr>
      </p:pic>
      <p:pic>
        <p:nvPicPr>
          <p:cNvPr id="29" name="Picture 28" descr="ndvi_cube_sort43.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391815" y="1383582"/>
            <a:ext cx="1190635" cy="1190635"/>
          </a:xfrm>
          <a:prstGeom prst="rect">
            <a:avLst/>
          </a:prstGeom>
          <a:ln w="19050" cmpd="sng">
            <a:solidFill>
              <a:sysClr val="window" lastClr="FFFFFF">
                <a:lumMod val="75000"/>
              </a:sysClr>
            </a:solidFill>
          </a:ln>
        </p:spPr>
      </p:pic>
      <p:sp>
        <p:nvSpPr>
          <p:cNvPr id="30" name="Rectangle 29"/>
          <p:cNvSpPr/>
          <p:nvPr/>
        </p:nvSpPr>
        <p:spPr>
          <a:xfrm>
            <a:off x="5035187" y="1467654"/>
            <a:ext cx="392909" cy="34289"/>
          </a:xfrm>
          <a:prstGeom prst="rect">
            <a:avLst/>
          </a:prstGeom>
          <a:solidFill>
            <a:sysClr val="window" lastClr="FFFFFF">
              <a:lumMod val="65000"/>
            </a:sysClr>
          </a:solidFill>
          <a:ln w="9525" cap="flat" cmpd="sng" algn="ctr">
            <a:solidFill>
              <a:sysClr val="window" lastClr="FFFFFF">
                <a:lumMod val="75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Helvetica"/>
              <a:ea typeface="+mn-ea"/>
              <a:cs typeface="Helvetica"/>
            </a:endParaRPr>
          </a:p>
        </p:txBody>
      </p:sp>
      <p:sp>
        <p:nvSpPr>
          <p:cNvPr id="31" name="TextBox 30"/>
          <p:cNvSpPr txBox="1"/>
          <p:nvPr/>
        </p:nvSpPr>
        <p:spPr>
          <a:xfrm>
            <a:off x="5044711" y="1449965"/>
            <a:ext cx="455574"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b="1" kern="1200">
                <a:solidFill>
                  <a:prstClr val="white">
                    <a:lumMod val="95000"/>
                  </a:prstClr>
                </a:solidFill>
                <a:latin typeface="Helvetica"/>
                <a:ea typeface="MS PGothic" panose="020B0600070205080204" pitchFamily="34" charset="-128"/>
                <a:cs typeface="Helvetica"/>
              </a:rPr>
              <a:t>3km</a:t>
            </a:r>
          </a:p>
        </p:txBody>
      </p:sp>
      <p:pic>
        <p:nvPicPr>
          <p:cNvPr id="32" name="Picture 3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91058" y="2684500"/>
            <a:ext cx="963296" cy="120914"/>
          </a:xfrm>
          <a:prstGeom prst="rect">
            <a:avLst/>
          </a:prstGeom>
        </p:spPr>
      </p:pic>
      <p:sp>
        <p:nvSpPr>
          <p:cNvPr id="33" name="TextBox 32"/>
          <p:cNvSpPr txBox="1"/>
          <p:nvPr/>
        </p:nvSpPr>
        <p:spPr>
          <a:xfrm>
            <a:off x="255748" y="1129708"/>
            <a:ext cx="1218603"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kern="1200">
                <a:solidFill>
                  <a:srgbClr val="800000"/>
                </a:solidFill>
                <a:latin typeface="Helvetica"/>
                <a:ea typeface="MS PGothic" panose="020B0600070205080204" pitchFamily="34" charset="-128"/>
                <a:cs typeface="Helvetica"/>
              </a:rPr>
              <a:t>May 4, 2016 (S2)</a:t>
            </a:r>
          </a:p>
        </p:txBody>
      </p:sp>
      <p:sp>
        <p:nvSpPr>
          <p:cNvPr id="34" name="TextBox 33"/>
          <p:cNvSpPr txBox="1"/>
          <p:nvPr/>
        </p:nvSpPr>
        <p:spPr>
          <a:xfrm>
            <a:off x="1441534" y="1129708"/>
            <a:ext cx="814647"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kern="1200">
                <a:solidFill>
                  <a:srgbClr val="800000"/>
                </a:solidFill>
                <a:latin typeface="Helvetica"/>
                <a:ea typeface="MS PGothic" panose="020B0600070205080204" pitchFamily="34" charset="-128"/>
                <a:cs typeface="Helvetica"/>
              </a:rPr>
              <a:t>Aug 8 (L8)</a:t>
            </a:r>
          </a:p>
        </p:txBody>
      </p:sp>
      <p:sp>
        <p:nvSpPr>
          <p:cNvPr id="35" name="TextBox 34"/>
          <p:cNvSpPr txBox="1"/>
          <p:nvPr/>
        </p:nvSpPr>
        <p:spPr>
          <a:xfrm>
            <a:off x="2655896" y="1129708"/>
            <a:ext cx="889987"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kern="1200">
                <a:solidFill>
                  <a:srgbClr val="800000"/>
                </a:solidFill>
                <a:latin typeface="Helvetica"/>
                <a:ea typeface="MS PGothic" panose="020B0600070205080204" pitchFamily="34" charset="-128"/>
                <a:cs typeface="Helvetica"/>
              </a:rPr>
              <a:t>Aug 17 (L8)</a:t>
            </a:r>
          </a:p>
        </p:txBody>
      </p:sp>
      <p:sp>
        <p:nvSpPr>
          <p:cNvPr id="36" name="TextBox 35"/>
          <p:cNvSpPr txBox="1"/>
          <p:nvPr/>
        </p:nvSpPr>
        <p:spPr>
          <a:xfrm>
            <a:off x="3832158" y="1129708"/>
            <a:ext cx="829073"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kern="1200">
                <a:solidFill>
                  <a:srgbClr val="800000"/>
                </a:solidFill>
                <a:latin typeface="Helvetica"/>
                <a:ea typeface="MS PGothic" panose="020B0600070205080204" pitchFamily="34" charset="-128"/>
                <a:cs typeface="Helvetica"/>
              </a:rPr>
              <a:t>Sep 1 (S2)</a:t>
            </a:r>
          </a:p>
        </p:txBody>
      </p:sp>
      <p:sp>
        <p:nvSpPr>
          <p:cNvPr id="37" name="TextBox 36"/>
          <p:cNvSpPr txBox="1"/>
          <p:nvPr/>
        </p:nvSpPr>
        <p:spPr>
          <a:xfrm>
            <a:off x="5017945" y="1129708"/>
            <a:ext cx="857927"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kern="1200">
                <a:solidFill>
                  <a:srgbClr val="800000"/>
                </a:solidFill>
                <a:latin typeface="Helvetica"/>
                <a:ea typeface="MS PGothic" panose="020B0600070205080204" pitchFamily="34" charset="-128"/>
                <a:cs typeface="Helvetica"/>
              </a:rPr>
              <a:t>Oct 20 (L8)</a:t>
            </a:r>
          </a:p>
        </p:txBody>
      </p:sp>
      <p:pic>
        <p:nvPicPr>
          <p:cNvPr id="38" name="Picture 37" descr="ndvi-plot.pn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27846" y="3019556"/>
            <a:ext cx="4654271" cy="2346984"/>
          </a:xfrm>
          <a:prstGeom prst="rect">
            <a:avLst/>
          </a:prstGeom>
        </p:spPr>
      </p:pic>
      <p:sp>
        <p:nvSpPr>
          <p:cNvPr id="39" name="Freeform 38"/>
          <p:cNvSpPr/>
          <p:nvPr/>
        </p:nvSpPr>
        <p:spPr>
          <a:xfrm>
            <a:off x="1068618" y="3967108"/>
            <a:ext cx="3519488" cy="915258"/>
          </a:xfrm>
          <a:custGeom>
            <a:avLst/>
            <a:gdLst>
              <a:gd name="connsiteX0" fmla="*/ 0 w 4692650"/>
              <a:gd name="connsiteY0" fmla="*/ 1218979 h 1218979"/>
              <a:gd name="connsiteX1" fmla="*/ 311150 w 4692650"/>
              <a:gd name="connsiteY1" fmla="*/ 1041179 h 1218979"/>
              <a:gd name="connsiteX2" fmla="*/ 692150 w 4692650"/>
              <a:gd name="connsiteY2" fmla="*/ 730029 h 1218979"/>
              <a:gd name="connsiteX3" fmla="*/ 971550 w 4692650"/>
              <a:gd name="connsiteY3" fmla="*/ 647479 h 1218979"/>
              <a:gd name="connsiteX4" fmla="*/ 1358900 w 4692650"/>
              <a:gd name="connsiteY4" fmla="*/ 495079 h 1218979"/>
              <a:gd name="connsiteX5" fmla="*/ 1460500 w 4692650"/>
              <a:gd name="connsiteY5" fmla="*/ 412529 h 1218979"/>
              <a:gd name="connsiteX6" fmla="*/ 1708150 w 4692650"/>
              <a:gd name="connsiteY6" fmla="*/ 145829 h 1218979"/>
              <a:gd name="connsiteX7" fmla="*/ 1866900 w 4692650"/>
              <a:gd name="connsiteY7" fmla="*/ 44229 h 1218979"/>
              <a:gd name="connsiteX8" fmla="*/ 2057400 w 4692650"/>
              <a:gd name="connsiteY8" fmla="*/ 12479 h 1218979"/>
              <a:gd name="connsiteX9" fmla="*/ 2330450 w 4692650"/>
              <a:gd name="connsiteY9" fmla="*/ 247429 h 1218979"/>
              <a:gd name="connsiteX10" fmla="*/ 2559050 w 4692650"/>
              <a:gd name="connsiteY10" fmla="*/ 387129 h 1218979"/>
              <a:gd name="connsiteX11" fmla="*/ 2794000 w 4692650"/>
              <a:gd name="connsiteY11" fmla="*/ 431579 h 1218979"/>
              <a:gd name="connsiteX12" fmla="*/ 3009900 w 4692650"/>
              <a:gd name="connsiteY12" fmla="*/ 437929 h 1218979"/>
              <a:gd name="connsiteX13" fmla="*/ 3314700 w 4692650"/>
              <a:gd name="connsiteY13" fmla="*/ 520479 h 1218979"/>
              <a:gd name="connsiteX14" fmla="*/ 3949700 w 4692650"/>
              <a:gd name="connsiteY14" fmla="*/ 704629 h 1218979"/>
              <a:gd name="connsiteX15" fmla="*/ 4692650 w 4692650"/>
              <a:gd name="connsiteY15" fmla="*/ 774479 h 1218979"/>
              <a:gd name="connsiteX0" fmla="*/ 0 w 4692650"/>
              <a:gd name="connsiteY0" fmla="*/ 1218979 h 1218979"/>
              <a:gd name="connsiteX1" fmla="*/ 311150 w 4692650"/>
              <a:gd name="connsiteY1" fmla="*/ 1041179 h 1218979"/>
              <a:gd name="connsiteX2" fmla="*/ 692150 w 4692650"/>
              <a:gd name="connsiteY2" fmla="*/ 730029 h 1218979"/>
              <a:gd name="connsiteX3" fmla="*/ 1028700 w 4692650"/>
              <a:gd name="connsiteY3" fmla="*/ 609379 h 1218979"/>
              <a:gd name="connsiteX4" fmla="*/ 1358900 w 4692650"/>
              <a:gd name="connsiteY4" fmla="*/ 495079 h 1218979"/>
              <a:gd name="connsiteX5" fmla="*/ 1460500 w 4692650"/>
              <a:gd name="connsiteY5" fmla="*/ 412529 h 1218979"/>
              <a:gd name="connsiteX6" fmla="*/ 1708150 w 4692650"/>
              <a:gd name="connsiteY6" fmla="*/ 145829 h 1218979"/>
              <a:gd name="connsiteX7" fmla="*/ 1866900 w 4692650"/>
              <a:gd name="connsiteY7" fmla="*/ 44229 h 1218979"/>
              <a:gd name="connsiteX8" fmla="*/ 2057400 w 4692650"/>
              <a:gd name="connsiteY8" fmla="*/ 12479 h 1218979"/>
              <a:gd name="connsiteX9" fmla="*/ 2330450 w 4692650"/>
              <a:gd name="connsiteY9" fmla="*/ 247429 h 1218979"/>
              <a:gd name="connsiteX10" fmla="*/ 2559050 w 4692650"/>
              <a:gd name="connsiteY10" fmla="*/ 387129 h 1218979"/>
              <a:gd name="connsiteX11" fmla="*/ 2794000 w 4692650"/>
              <a:gd name="connsiteY11" fmla="*/ 431579 h 1218979"/>
              <a:gd name="connsiteX12" fmla="*/ 3009900 w 4692650"/>
              <a:gd name="connsiteY12" fmla="*/ 437929 h 1218979"/>
              <a:gd name="connsiteX13" fmla="*/ 3314700 w 4692650"/>
              <a:gd name="connsiteY13" fmla="*/ 520479 h 1218979"/>
              <a:gd name="connsiteX14" fmla="*/ 3949700 w 4692650"/>
              <a:gd name="connsiteY14" fmla="*/ 704629 h 1218979"/>
              <a:gd name="connsiteX15" fmla="*/ 4692650 w 4692650"/>
              <a:gd name="connsiteY15" fmla="*/ 774479 h 1218979"/>
              <a:gd name="connsiteX0" fmla="*/ 0 w 4692650"/>
              <a:gd name="connsiteY0" fmla="*/ 1218979 h 1218979"/>
              <a:gd name="connsiteX1" fmla="*/ 311150 w 4692650"/>
              <a:gd name="connsiteY1" fmla="*/ 1041179 h 1218979"/>
              <a:gd name="connsiteX2" fmla="*/ 692150 w 4692650"/>
              <a:gd name="connsiteY2" fmla="*/ 730029 h 1218979"/>
              <a:gd name="connsiteX3" fmla="*/ 1028700 w 4692650"/>
              <a:gd name="connsiteY3" fmla="*/ 609379 h 1218979"/>
              <a:gd name="connsiteX4" fmla="*/ 1327150 w 4692650"/>
              <a:gd name="connsiteY4" fmla="*/ 495079 h 1218979"/>
              <a:gd name="connsiteX5" fmla="*/ 1460500 w 4692650"/>
              <a:gd name="connsiteY5" fmla="*/ 412529 h 1218979"/>
              <a:gd name="connsiteX6" fmla="*/ 1708150 w 4692650"/>
              <a:gd name="connsiteY6" fmla="*/ 145829 h 1218979"/>
              <a:gd name="connsiteX7" fmla="*/ 1866900 w 4692650"/>
              <a:gd name="connsiteY7" fmla="*/ 44229 h 1218979"/>
              <a:gd name="connsiteX8" fmla="*/ 2057400 w 4692650"/>
              <a:gd name="connsiteY8" fmla="*/ 12479 h 1218979"/>
              <a:gd name="connsiteX9" fmla="*/ 2330450 w 4692650"/>
              <a:gd name="connsiteY9" fmla="*/ 247429 h 1218979"/>
              <a:gd name="connsiteX10" fmla="*/ 2559050 w 4692650"/>
              <a:gd name="connsiteY10" fmla="*/ 387129 h 1218979"/>
              <a:gd name="connsiteX11" fmla="*/ 2794000 w 4692650"/>
              <a:gd name="connsiteY11" fmla="*/ 431579 h 1218979"/>
              <a:gd name="connsiteX12" fmla="*/ 3009900 w 4692650"/>
              <a:gd name="connsiteY12" fmla="*/ 437929 h 1218979"/>
              <a:gd name="connsiteX13" fmla="*/ 3314700 w 4692650"/>
              <a:gd name="connsiteY13" fmla="*/ 520479 h 1218979"/>
              <a:gd name="connsiteX14" fmla="*/ 3949700 w 4692650"/>
              <a:gd name="connsiteY14" fmla="*/ 704629 h 1218979"/>
              <a:gd name="connsiteX15" fmla="*/ 4692650 w 4692650"/>
              <a:gd name="connsiteY15" fmla="*/ 774479 h 1218979"/>
              <a:gd name="connsiteX0" fmla="*/ 0 w 4692650"/>
              <a:gd name="connsiteY0" fmla="*/ 1218979 h 1218979"/>
              <a:gd name="connsiteX1" fmla="*/ 311150 w 4692650"/>
              <a:gd name="connsiteY1" fmla="*/ 1041179 h 1218979"/>
              <a:gd name="connsiteX2" fmla="*/ 692150 w 4692650"/>
              <a:gd name="connsiteY2" fmla="*/ 730029 h 1218979"/>
              <a:gd name="connsiteX3" fmla="*/ 1028700 w 4692650"/>
              <a:gd name="connsiteY3" fmla="*/ 609379 h 1218979"/>
              <a:gd name="connsiteX4" fmla="*/ 1327150 w 4692650"/>
              <a:gd name="connsiteY4" fmla="*/ 495079 h 1218979"/>
              <a:gd name="connsiteX5" fmla="*/ 1708150 w 4692650"/>
              <a:gd name="connsiteY5" fmla="*/ 145829 h 1218979"/>
              <a:gd name="connsiteX6" fmla="*/ 1866900 w 4692650"/>
              <a:gd name="connsiteY6" fmla="*/ 44229 h 1218979"/>
              <a:gd name="connsiteX7" fmla="*/ 2057400 w 4692650"/>
              <a:gd name="connsiteY7" fmla="*/ 12479 h 1218979"/>
              <a:gd name="connsiteX8" fmla="*/ 2330450 w 4692650"/>
              <a:gd name="connsiteY8" fmla="*/ 247429 h 1218979"/>
              <a:gd name="connsiteX9" fmla="*/ 2559050 w 4692650"/>
              <a:gd name="connsiteY9" fmla="*/ 387129 h 1218979"/>
              <a:gd name="connsiteX10" fmla="*/ 2794000 w 4692650"/>
              <a:gd name="connsiteY10" fmla="*/ 431579 h 1218979"/>
              <a:gd name="connsiteX11" fmla="*/ 3009900 w 4692650"/>
              <a:gd name="connsiteY11" fmla="*/ 437929 h 1218979"/>
              <a:gd name="connsiteX12" fmla="*/ 3314700 w 4692650"/>
              <a:gd name="connsiteY12" fmla="*/ 520479 h 1218979"/>
              <a:gd name="connsiteX13" fmla="*/ 3949700 w 4692650"/>
              <a:gd name="connsiteY13" fmla="*/ 704629 h 1218979"/>
              <a:gd name="connsiteX14" fmla="*/ 4692650 w 4692650"/>
              <a:gd name="connsiteY14" fmla="*/ 774479 h 1218979"/>
              <a:gd name="connsiteX0" fmla="*/ 0 w 4692650"/>
              <a:gd name="connsiteY0" fmla="*/ 1220344 h 1220344"/>
              <a:gd name="connsiteX1" fmla="*/ 311150 w 4692650"/>
              <a:gd name="connsiteY1" fmla="*/ 1042544 h 1220344"/>
              <a:gd name="connsiteX2" fmla="*/ 692150 w 4692650"/>
              <a:gd name="connsiteY2" fmla="*/ 731394 h 1220344"/>
              <a:gd name="connsiteX3" fmla="*/ 1028700 w 4692650"/>
              <a:gd name="connsiteY3" fmla="*/ 610744 h 1220344"/>
              <a:gd name="connsiteX4" fmla="*/ 1327150 w 4692650"/>
              <a:gd name="connsiteY4" fmla="*/ 496444 h 1220344"/>
              <a:gd name="connsiteX5" fmla="*/ 1708150 w 4692650"/>
              <a:gd name="connsiteY5" fmla="*/ 147194 h 1220344"/>
              <a:gd name="connsiteX6" fmla="*/ 1866900 w 4692650"/>
              <a:gd name="connsiteY6" fmla="*/ 45594 h 1220344"/>
              <a:gd name="connsiteX7" fmla="*/ 2057400 w 4692650"/>
              <a:gd name="connsiteY7" fmla="*/ 13844 h 1220344"/>
              <a:gd name="connsiteX8" fmla="*/ 2311400 w 4692650"/>
              <a:gd name="connsiteY8" fmla="*/ 267844 h 1220344"/>
              <a:gd name="connsiteX9" fmla="*/ 2559050 w 4692650"/>
              <a:gd name="connsiteY9" fmla="*/ 388494 h 1220344"/>
              <a:gd name="connsiteX10" fmla="*/ 2794000 w 4692650"/>
              <a:gd name="connsiteY10" fmla="*/ 432944 h 1220344"/>
              <a:gd name="connsiteX11" fmla="*/ 3009900 w 4692650"/>
              <a:gd name="connsiteY11" fmla="*/ 439294 h 1220344"/>
              <a:gd name="connsiteX12" fmla="*/ 3314700 w 4692650"/>
              <a:gd name="connsiteY12" fmla="*/ 521844 h 1220344"/>
              <a:gd name="connsiteX13" fmla="*/ 3949700 w 4692650"/>
              <a:gd name="connsiteY13" fmla="*/ 705994 h 1220344"/>
              <a:gd name="connsiteX14" fmla="*/ 4692650 w 4692650"/>
              <a:gd name="connsiteY14" fmla="*/ 775844 h 12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2650" h="1220344">
                <a:moveTo>
                  <a:pt x="0" y="1220344"/>
                </a:moveTo>
                <a:cubicBezTo>
                  <a:pt x="97896" y="1172190"/>
                  <a:pt x="195792" y="1124036"/>
                  <a:pt x="311150" y="1042544"/>
                </a:cubicBezTo>
                <a:cubicBezTo>
                  <a:pt x="426508" y="961052"/>
                  <a:pt x="572558" y="803361"/>
                  <a:pt x="692150" y="731394"/>
                </a:cubicBezTo>
                <a:cubicBezTo>
                  <a:pt x="811742" y="659427"/>
                  <a:pt x="922867" y="649902"/>
                  <a:pt x="1028700" y="610744"/>
                </a:cubicBezTo>
                <a:cubicBezTo>
                  <a:pt x="1134533" y="571586"/>
                  <a:pt x="1213908" y="573702"/>
                  <a:pt x="1327150" y="496444"/>
                </a:cubicBezTo>
                <a:cubicBezTo>
                  <a:pt x="1440392" y="419186"/>
                  <a:pt x="1618192" y="222336"/>
                  <a:pt x="1708150" y="147194"/>
                </a:cubicBezTo>
                <a:cubicBezTo>
                  <a:pt x="1798108" y="72052"/>
                  <a:pt x="1808692" y="67819"/>
                  <a:pt x="1866900" y="45594"/>
                </a:cubicBezTo>
                <a:cubicBezTo>
                  <a:pt x="1925108" y="23369"/>
                  <a:pt x="1983317" y="-23198"/>
                  <a:pt x="2057400" y="13844"/>
                </a:cubicBezTo>
                <a:cubicBezTo>
                  <a:pt x="2131483" y="50886"/>
                  <a:pt x="2227792" y="205402"/>
                  <a:pt x="2311400" y="267844"/>
                </a:cubicBezTo>
                <a:cubicBezTo>
                  <a:pt x="2395008" y="330286"/>
                  <a:pt x="2478617" y="360977"/>
                  <a:pt x="2559050" y="388494"/>
                </a:cubicBezTo>
                <a:cubicBezTo>
                  <a:pt x="2639483" y="416011"/>
                  <a:pt x="2718858" y="424477"/>
                  <a:pt x="2794000" y="432944"/>
                </a:cubicBezTo>
                <a:cubicBezTo>
                  <a:pt x="2869142" y="441411"/>
                  <a:pt x="2923117" y="424477"/>
                  <a:pt x="3009900" y="439294"/>
                </a:cubicBezTo>
                <a:cubicBezTo>
                  <a:pt x="3096683" y="454111"/>
                  <a:pt x="3314700" y="521844"/>
                  <a:pt x="3314700" y="521844"/>
                </a:cubicBezTo>
                <a:cubicBezTo>
                  <a:pt x="3471333" y="566294"/>
                  <a:pt x="3720042" y="663661"/>
                  <a:pt x="3949700" y="705994"/>
                </a:cubicBezTo>
                <a:cubicBezTo>
                  <a:pt x="4179358" y="748327"/>
                  <a:pt x="4692650" y="775844"/>
                  <a:pt x="4692650" y="775844"/>
                </a:cubicBezTo>
              </a:path>
            </a:pathLst>
          </a:custGeom>
          <a:noFill/>
          <a:ln w="25400" cap="flat" cmpd="sng" algn="ctr">
            <a:solidFill>
              <a:srgbClr val="ABBEFF"/>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Helvetica"/>
              <a:ea typeface="+mn-ea"/>
              <a:cs typeface="Helvetica"/>
            </a:endParaRPr>
          </a:p>
        </p:txBody>
      </p:sp>
      <p:sp>
        <p:nvSpPr>
          <p:cNvPr id="40" name="Freeform 39"/>
          <p:cNvSpPr/>
          <p:nvPr/>
        </p:nvSpPr>
        <p:spPr>
          <a:xfrm>
            <a:off x="1063856" y="3233271"/>
            <a:ext cx="3462338" cy="1691959"/>
          </a:xfrm>
          <a:custGeom>
            <a:avLst/>
            <a:gdLst>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841750 w 4552950"/>
              <a:gd name="connsiteY22" fmla="*/ 974598 h 2308098"/>
              <a:gd name="connsiteX23" fmla="*/ 3981450 w 4552950"/>
              <a:gd name="connsiteY23" fmla="*/ 885698 h 2308098"/>
              <a:gd name="connsiteX24" fmla="*/ 4089400 w 4552950"/>
              <a:gd name="connsiteY24" fmla="*/ 847598 h 2308098"/>
              <a:gd name="connsiteX25" fmla="*/ 4552950 w 4552950"/>
              <a:gd name="connsiteY25" fmla="*/ 1298448 h 2308098"/>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841750 w 4552950"/>
              <a:gd name="connsiteY22" fmla="*/ 974598 h 2308098"/>
              <a:gd name="connsiteX23" fmla="*/ 3943350 w 4552950"/>
              <a:gd name="connsiteY23" fmla="*/ 860298 h 2308098"/>
              <a:gd name="connsiteX24" fmla="*/ 4089400 w 4552950"/>
              <a:gd name="connsiteY24" fmla="*/ 847598 h 2308098"/>
              <a:gd name="connsiteX25" fmla="*/ 4552950 w 4552950"/>
              <a:gd name="connsiteY25" fmla="*/ 1298448 h 2308098"/>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778250 w 4552950"/>
              <a:gd name="connsiteY22" fmla="*/ 1012698 h 2308098"/>
              <a:gd name="connsiteX23" fmla="*/ 3943350 w 4552950"/>
              <a:gd name="connsiteY23" fmla="*/ 860298 h 2308098"/>
              <a:gd name="connsiteX24" fmla="*/ 4089400 w 4552950"/>
              <a:gd name="connsiteY24" fmla="*/ 847598 h 2308098"/>
              <a:gd name="connsiteX25" fmla="*/ 4552950 w 4552950"/>
              <a:gd name="connsiteY25" fmla="*/ 1298448 h 2308098"/>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778250 w 4552950"/>
              <a:gd name="connsiteY22" fmla="*/ 1012698 h 2308098"/>
              <a:gd name="connsiteX23" fmla="*/ 3943350 w 4552950"/>
              <a:gd name="connsiteY23" fmla="*/ 860298 h 2308098"/>
              <a:gd name="connsiteX24" fmla="*/ 4114800 w 4552950"/>
              <a:gd name="connsiteY24" fmla="*/ 847598 h 2308098"/>
              <a:gd name="connsiteX25" fmla="*/ 4552950 w 4552950"/>
              <a:gd name="connsiteY25" fmla="*/ 1298448 h 2308098"/>
              <a:gd name="connsiteX0" fmla="*/ 0 w 4552950"/>
              <a:gd name="connsiteY0" fmla="*/ 2308098 h 2308098"/>
              <a:gd name="connsiteX1" fmla="*/ 590550 w 4552950"/>
              <a:gd name="connsiteY1" fmla="*/ 1558798 h 2308098"/>
              <a:gd name="connsiteX2" fmla="*/ 952500 w 4552950"/>
              <a:gd name="connsiteY2" fmla="*/ 1425448 h 2308098"/>
              <a:gd name="connsiteX3" fmla="*/ 1384300 w 4552950"/>
              <a:gd name="connsiteY3" fmla="*/ 650748 h 2308098"/>
              <a:gd name="connsiteX4" fmla="*/ 1511300 w 4552950"/>
              <a:gd name="connsiteY4" fmla="*/ 390398 h 2308098"/>
              <a:gd name="connsiteX5" fmla="*/ 1727200 w 4552950"/>
              <a:gd name="connsiteY5" fmla="*/ 371348 h 2308098"/>
              <a:gd name="connsiteX6" fmla="*/ 1993900 w 4552950"/>
              <a:gd name="connsiteY6" fmla="*/ 72898 h 2308098"/>
              <a:gd name="connsiteX7" fmla="*/ 2171700 w 4552950"/>
              <a:gd name="connsiteY7" fmla="*/ 161798 h 2308098"/>
              <a:gd name="connsiteX8" fmla="*/ 2247900 w 4552950"/>
              <a:gd name="connsiteY8" fmla="*/ 1177798 h 2308098"/>
              <a:gd name="connsiteX9" fmla="*/ 2279650 w 4552950"/>
              <a:gd name="connsiteY9" fmla="*/ 1133348 h 2308098"/>
              <a:gd name="connsiteX10" fmla="*/ 2355850 w 4552950"/>
              <a:gd name="connsiteY10" fmla="*/ 587248 h 2308098"/>
              <a:gd name="connsiteX11" fmla="*/ 2571750 w 4552950"/>
              <a:gd name="connsiteY11" fmla="*/ 257048 h 2308098"/>
              <a:gd name="connsiteX12" fmla="*/ 2819400 w 4552950"/>
              <a:gd name="connsiteY12" fmla="*/ 206248 h 2308098"/>
              <a:gd name="connsiteX13" fmla="*/ 2844800 w 4552950"/>
              <a:gd name="connsiteY13" fmla="*/ 1190498 h 2308098"/>
              <a:gd name="connsiteX14" fmla="*/ 2876550 w 4552950"/>
              <a:gd name="connsiteY14" fmla="*/ 1038098 h 2308098"/>
              <a:gd name="connsiteX15" fmla="*/ 2971800 w 4552950"/>
              <a:gd name="connsiteY15" fmla="*/ 549148 h 2308098"/>
              <a:gd name="connsiteX16" fmla="*/ 3086100 w 4552950"/>
              <a:gd name="connsiteY16" fmla="*/ 136398 h 2308098"/>
              <a:gd name="connsiteX17" fmla="*/ 3289300 w 4552950"/>
              <a:gd name="connsiteY17" fmla="*/ 60198 h 2308098"/>
              <a:gd name="connsiteX18" fmla="*/ 3333750 w 4552950"/>
              <a:gd name="connsiteY18" fmla="*/ 110998 h 2308098"/>
              <a:gd name="connsiteX19" fmla="*/ 3422650 w 4552950"/>
              <a:gd name="connsiteY19" fmla="*/ 1336548 h 2308098"/>
              <a:gd name="connsiteX20" fmla="*/ 3479800 w 4552950"/>
              <a:gd name="connsiteY20" fmla="*/ 1203198 h 2308098"/>
              <a:gd name="connsiteX21" fmla="*/ 3600450 w 4552950"/>
              <a:gd name="connsiteY21" fmla="*/ 1019048 h 2308098"/>
              <a:gd name="connsiteX22" fmla="*/ 3778250 w 4552950"/>
              <a:gd name="connsiteY22" fmla="*/ 1012698 h 2308098"/>
              <a:gd name="connsiteX23" fmla="*/ 3943350 w 4552950"/>
              <a:gd name="connsiteY23" fmla="*/ 860298 h 2308098"/>
              <a:gd name="connsiteX24" fmla="*/ 4114800 w 4552950"/>
              <a:gd name="connsiteY24" fmla="*/ 847598 h 2308098"/>
              <a:gd name="connsiteX25" fmla="*/ 4552950 w 4552950"/>
              <a:gd name="connsiteY25" fmla="*/ 1298448 h 2308098"/>
              <a:gd name="connsiteX0" fmla="*/ 0 w 4552950"/>
              <a:gd name="connsiteY0" fmla="*/ 2306272 h 2306272"/>
              <a:gd name="connsiteX1" fmla="*/ 590550 w 4552950"/>
              <a:gd name="connsiteY1" fmla="*/ 1556972 h 2306272"/>
              <a:gd name="connsiteX2" fmla="*/ 952500 w 4552950"/>
              <a:gd name="connsiteY2" fmla="*/ 1423622 h 2306272"/>
              <a:gd name="connsiteX3" fmla="*/ 1384300 w 4552950"/>
              <a:gd name="connsiteY3" fmla="*/ 648922 h 2306272"/>
              <a:gd name="connsiteX4" fmla="*/ 1511300 w 4552950"/>
              <a:gd name="connsiteY4" fmla="*/ 388572 h 2306272"/>
              <a:gd name="connsiteX5" fmla="*/ 1727200 w 4552950"/>
              <a:gd name="connsiteY5" fmla="*/ 369522 h 2306272"/>
              <a:gd name="connsiteX6" fmla="*/ 1993900 w 4552950"/>
              <a:gd name="connsiteY6" fmla="*/ 71072 h 2306272"/>
              <a:gd name="connsiteX7" fmla="*/ 2171700 w 4552950"/>
              <a:gd name="connsiteY7" fmla="*/ 159972 h 2306272"/>
              <a:gd name="connsiteX8" fmla="*/ 2247900 w 4552950"/>
              <a:gd name="connsiteY8" fmla="*/ 1175972 h 2306272"/>
              <a:gd name="connsiteX9" fmla="*/ 2279650 w 4552950"/>
              <a:gd name="connsiteY9" fmla="*/ 1131522 h 2306272"/>
              <a:gd name="connsiteX10" fmla="*/ 2355850 w 4552950"/>
              <a:gd name="connsiteY10" fmla="*/ 585422 h 2306272"/>
              <a:gd name="connsiteX11" fmla="*/ 2571750 w 4552950"/>
              <a:gd name="connsiteY11" fmla="*/ 255222 h 2306272"/>
              <a:gd name="connsiteX12" fmla="*/ 2819400 w 4552950"/>
              <a:gd name="connsiteY12" fmla="*/ 204422 h 2306272"/>
              <a:gd name="connsiteX13" fmla="*/ 2844800 w 4552950"/>
              <a:gd name="connsiteY13" fmla="*/ 1188672 h 2306272"/>
              <a:gd name="connsiteX14" fmla="*/ 2876550 w 4552950"/>
              <a:gd name="connsiteY14" fmla="*/ 1036272 h 2306272"/>
              <a:gd name="connsiteX15" fmla="*/ 2971800 w 4552950"/>
              <a:gd name="connsiteY15" fmla="*/ 547322 h 2306272"/>
              <a:gd name="connsiteX16" fmla="*/ 3086100 w 4552950"/>
              <a:gd name="connsiteY16" fmla="*/ 134572 h 2306272"/>
              <a:gd name="connsiteX17" fmla="*/ 3289300 w 4552950"/>
              <a:gd name="connsiteY17" fmla="*/ 58372 h 2306272"/>
              <a:gd name="connsiteX18" fmla="*/ 3333750 w 4552950"/>
              <a:gd name="connsiteY18" fmla="*/ 109172 h 2306272"/>
              <a:gd name="connsiteX19" fmla="*/ 3397250 w 4552950"/>
              <a:gd name="connsiteY19" fmla="*/ 1309322 h 2306272"/>
              <a:gd name="connsiteX20" fmla="*/ 3479800 w 4552950"/>
              <a:gd name="connsiteY20" fmla="*/ 1201372 h 2306272"/>
              <a:gd name="connsiteX21" fmla="*/ 3600450 w 4552950"/>
              <a:gd name="connsiteY21" fmla="*/ 1017222 h 2306272"/>
              <a:gd name="connsiteX22" fmla="*/ 3778250 w 4552950"/>
              <a:gd name="connsiteY22" fmla="*/ 1010872 h 2306272"/>
              <a:gd name="connsiteX23" fmla="*/ 3943350 w 4552950"/>
              <a:gd name="connsiteY23" fmla="*/ 858472 h 2306272"/>
              <a:gd name="connsiteX24" fmla="*/ 4114800 w 4552950"/>
              <a:gd name="connsiteY24" fmla="*/ 845772 h 2306272"/>
              <a:gd name="connsiteX25" fmla="*/ 4552950 w 4552950"/>
              <a:gd name="connsiteY25" fmla="*/ 1296622 h 2306272"/>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819400 w 4552950"/>
              <a:gd name="connsiteY12" fmla="*/ 171413 h 2273263"/>
              <a:gd name="connsiteX13" fmla="*/ 2844800 w 4552950"/>
              <a:gd name="connsiteY13" fmla="*/ 11556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44800 w 4552950"/>
              <a:gd name="connsiteY13" fmla="*/ 11556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1714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73263 h 2273263"/>
              <a:gd name="connsiteX1" fmla="*/ 590550 w 4552950"/>
              <a:gd name="connsiteY1" fmla="*/ 1523963 h 2273263"/>
              <a:gd name="connsiteX2" fmla="*/ 952500 w 4552950"/>
              <a:gd name="connsiteY2" fmla="*/ 1390613 h 2273263"/>
              <a:gd name="connsiteX3" fmla="*/ 1384300 w 4552950"/>
              <a:gd name="connsiteY3" fmla="*/ 615913 h 2273263"/>
              <a:gd name="connsiteX4" fmla="*/ 1511300 w 4552950"/>
              <a:gd name="connsiteY4" fmla="*/ 355563 h 2273263"/>
              <a:gd name="connsiteX5" fmla="*/ 1727200 w 4552950"/>
              <a:gd name="connsiteY5" fmla="*/ 336513 h 2273263"/>
              <a:gd name="connsiteX6" fmla="*/ 1993900 w 4552950"/>
              <a:gd name="connsiteY6" fmla="*/ 38063 h 2273263"/>
              <a:gd name="connsiteX7" fmla="*/ 2171700 w 4552950"/>
              <a:gd name="connsiteY7" fmla="*/ 126963 h 2273263"/>
              <a:gd name="connsiteX8" fmla="*/ 2247900 w 4552950"/>
              <a:gd name="connsiteY8" fmla="*/ 1142963 h 2273263"/>
              <a:gd name="connsiteX9" fmla="*/ 2279650 w 4552950"/>
              <a:gd name="connsiteY9" fmla="*/ 1098513 h 2273263"/>
              <a:gd name="connsiteX10" fmla="*/ 2355850 w 4552950"/>
              <a:gd name="connsiteY10" fmla="*/ 552413 h 2273263"/>
              <a:gd name="connsiteX11" fmla="*/ 2571750 w 4552950"/>
              <a:gd name="connsiteY11" fmla="*/ 222213 h 2273263"/>
              <a:gd name="connsiteX12" fmla="*/ 2794000 w 4552950"/>
              <a:gd name="connsiteY12" fmla="*/ 209513 h 2273263"/>
              <a:gd name="connsiteX13" fmla="*/ 2857500 w 4552950"/>
              <a:gd name="connsiteY13" fmla="*/ 1130263 h 2273263"/>
              <a:gd name="connsiteX14" fmla="*/ 2876550 w 4552950"/>
              <a:gd name="connsiteY14" fmla="*/ 1003263 h 2273263"/>
              <a:gd name="connsiteX15" fmla="*/ 2971800 w 4552950"/>
              <a:gd name="connsiteY15" fmla="*/ 514313 h 2273263"/>
              <a:gd name="connsiteX16" fmla="*/ 3086100 w 4552950"/>
              <a:gd name="connsiteY16" fmla="*/ 101563 h 2273263"/>
              <a:gd name="connsiteX17" fmla="*/ 3289300 w 4552950"/>
              <a:gd name="connsiteY17" fmla="*/ 25363 h 2273263"/>
              <a:gd name="connsiteX18" fmla="*/ 3333750 w 4552950"/>
              <a:gd name="connsiteY18" fmla="*/ 247613 h 2273263"/>
              <a:gd name="connsiteX19" fmla="*/ 3397250 w 4552950"/>
              <a:gd name="connsiteY19" fmla="*/ 1276313 h 2273263"/>
              <a:gd name="connsiteX20" fmla="*/ 3479800 w 4552950"/>
              <a:gd name="connsiteY20" fmla="*/ 1168363 h 2273263"/>
              <a:gd name="connsiteX21" fmla="*/ 3600450 w 4552950"/>
              <a:gd name="connsiteY21" fmla="*/ 984213 h 2273263"/>
              <a:gd name="connsiteX22" fmla="*/ 3778250 w 4552950"/>
              <a:gd name="connsiteY22" fmla="*/ 977863 h 2273263"/>
              <a:gd name="connsiteX23" fmla="*/ 3943350 w 4552950"/>
              <a:gd name="connsiteY23" fmla="*/ 825463 h 2273263"/>
              <a:gd name="connsiteX24" fmla="*/ 4114800 w 4552950"/>
              <a:gd name="connsiteY24" fmla="*/ 812763 h 2273263"/>
              <a:gd name="connsiteX25" fmla="*/ 4552950 w 4552950"/>
              <a:gd name="connsiteY25" fmla="*/ 1263613 h 2273263"/>
              <a:gd name="connsiteX0" fmla="*/ 0 w 4552950"/>
              <a:gd name="connsiteY0" fmla="*/ 2257756 h 2257756"/>
              <a:gd name="connsiteX1" fmla="*/ 590550 w 4552950"/>
              <a:gd name="connsiteY1" fmla="*/ 1508456 h 2257756"/>
              <a:gd name="connsiteX2" fmla="*/ 952500 w 4552950"/>
              <a:gd name="connsiteY2" fmla="*/ 1375106 h 2257756"/>
              <a:gd name="connsiteX3" fmla="*/ 1384300 w 4552950"/>
              <a:gd name="connsiteY3" fmla="*/ 600406 h 2257756"/>
              <a:gd name="connsiteX4" fmla="*/ 1511300 w 4552950"/>
              <a:gd name="connsiteY4" fmla="*/ 340056 h 2257756"/>
              <a:gd name="connsiteX5" fmla="*/ 1727200 w 4552950"/>
              <a:gd name="connsiteY5" fmla="*/ 321006 h 2257756"/>
              <a:gd name="connsiteX6" fmla="*/ 1993900 w 4552950"/>
              <a:gd name="connsiteY6" fmla="*/ 22556 h 2257756"/>
              <a:gd name="connsiteX7" fmla="*/ 2171700 w 4552950"/>
              <a:gd name="connsiteY7" fmla="*/ 149556 h 2257756"/>
              <a:gd name="connsiteX8" fmla="*/ 2247900 w 4552950"/>
              <a:gd name="connsiteY8" fmla="*/ 1127456 h 2257756"/>
              <a:gd name="connsiteX9" fmla="*/ 2279650 w 4552950"/>
              <a:gd name="connsiteY9" fmla="*/ 1083006 h 2257756"/>
              <a:gd name="connsiteX10" fmla="*/ 2355850 w 4552950"/>
              <a:gd name="connsiteY10" fmla="*/ 536906 h 2257756"/>
              <a:gd name="connsiteX11" fmla="*/ 2571750 w 4552950"/>
              <a:gd name="connsiteY11" fmla="*/ 206706 h 2257756"/>
              <a:gd name="connsiteX12" fmla="*/ 2794000 w 4552950"/>
              <a:gd name="connsiteY12" fmla="*/ 194006 h 2257756"/>
              <a:gd name="connsiteX13" fmla="*/ 2857500 w 4552950"/>
              <a:gd name="connsiteY13" fmla="*/ 1114756 h 2257756"/>
              <a:gd name="connsiteX14" fmla="*/ 2876550 w 4552950"/>
              <a:gd name="connsiteY14" fmla="*/ 987756 h 2257756"/>
              <a:gd name="connsiteX15" fmla="*/ 2971800 w 4552950"/>
              <a:gd name="connsiteY15" fmla="*/ 498806 h 2257756"/>
              <a:gd name="connsiteX16" fmla="*/ 3086100 w 4552950"/>
              <a:gd name="connsiteY16" fmla="*/ 86056 h 2257756"/>
              <a:gd name="connsiteX17" fmla="*/ 3289300 w 4552950"/>
              <a:gd name="connsiteY17" fmla="*/ 9856 h 2257756"/>
              <a:gd name="connsiteX18" fmla="*/ 3333750 w 4552950"/>
              <a:gd name="connsiteY18" fmla="*/ 232106 h 2257756"/>
              <a:gd name="connsiteX19" fmla="*/ 3397250 w 4552950"/>
              <a:gd name="connsiteY19" fmla="*/ 1260806 h 2257756"/>
              <a:gd name="connsiteX20" fmla="*/ 3479800 w 4552950"/>
              <a:gd name="connsiteY20" fmla="*/ 1152856 h 2257756"/>
              <a:gd name="connsiteX21" fmla="*/ 3600450 w 4552950"/>
              <a:gd name="connsiteY21" fmla="*/ 968706 h 2257756"/>
              <a:gd name="connsiteX22" fmla="*/ 3778250 w 4552950"/>
              <a:gd name="connsiteY22" fmla="*/ 962356 h 2257756"/>
              <a:gd name="connsiteX23" fmla="*/ 3943350 w 4552950"/>
              <a:gd name="connsiteY23" fmla="*/ 809956 h 2257756"/>
              <a:gd name="connsiteX24" fmla="*/ 4114800 w 4552950"/>
              <a:gd name="connsiteY24" fmla="*/ 797256 h 2257756"/>
              <a:gd name="connsiteX25" fmla="*/ 4552950 w 4552950"/>
              <a:gd name="connsiteY25" fmla="*/ 12481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27200 w 4616450"/>
              <a:gd name="connsiteY5" fmla="*/ 321006 h 2257756"/>
              <a:gd name="connsiteX6" fmla="*/ 1993900 w 4616450"/>
              <a:gd name="connsiteY6" fmla="*/ 22556 h 2257756"/>
              <a:gd name="connsiteX7" fmla="*/ 2171700 w 4616450"/>
              <a:gd name="connsiteY7" fmla="*/ 149556 h 2257756"/>
              <a:gd name="connsiteX8" fmla="*/ 2247900 w 4616450"/>
              <a:gd name="connsiteY8" fmla="*/ 1127456 h 2257756"/>
              <a:gd name="connsiteX9" fmla="*/ 2279650 w 4616450"/>
              <a:gd name="connsiteY9" fmla="*/ 108300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27200 w 4616450"/>
              <a:gd name="connsiteY5" fmla="*/ 321006 h 2257756"/>
              <a:gd name="connsiteX6" fmla="*/ 1993900 w 4616450"/>
              <a:gd name="connsiteY6" fmla="*/ 22556 h 2257756"/>
              <a:gd name="connsiteX7" fmla="*/ 2171700 w 4616450"/>
              <a:gd name="connsiteY7" fmla="*/ 149556 h 2257756"/>
              <a:gd name="connsiteX8" fmla="*/ 2247900 w 4616450"/>
              <a:gd name="connsiteY8" fmla="*/ 1127456 h 2257756"/>
              <a:gd name="connsiteX9" fmla="*/ 2292350 w 4616450"/>
              <a:gd name="connsiteY9" fmla="*/ 94330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27200 w 4616450"/>
              <a:gd name="connsiteY5" fmla="*/ 321006 h 2257756"/>
              <a:gd name="connsiteX6" fmla="*/ 1993900 w 4616450"/>
              <a:gd name="connsiteY6" fmla="*/ 22556 h 2257756"/>
              <a:gd name="connsiteX7" fmla="*/ 2171700 w 4616450"/>
              <a:gd name="connsiteY7" fmla="*/ 149556 h 2257756"/>
              <a:gd name="connsiteX8" fmla="*/ 2247900 w 4616450"/>
              <a:gd name="connsiteY8" fmla="*/ 1127456 h 2257756"/>
              <a:gd name="connsiteX9" fmla="*/ 2279650 w 4616450"/>
              <a:gd name="connsiteY9" fmla="*/ 89885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27200 w 4616450"/>
              <a:gd name="connsiteY5" fmla="*/ 321006 h 2257756"/>
              <a:gd name="connsiteX6" fmla="*/ 1993900 w 4616450"/>
              <a:gd name="connsiteY6" fmla="*/ 22556 h 2257756"/>
              <a:gd name="connsiteX7" fmla="*/ 2171700 w 4616450"/>
              <a:gd name="connsiteY7" fmla="*/ 149556 h 2257756"/>
              <a:gd name="connsiteX8" fmla="*/ 2247900 w 4616450"/>
              <a:gd name="connsiteY8" fmla="*/ 1095706 h 2257756"/>
              <a:gd name="connsiteX9" fmla="*/ 2279650 w 4616450"/>
              <a:gd name="connsiteY9" fmla="*/ 89885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1993900 w 4616450"/>
              <a:gd name="connsiteY6" fmla="*/ 22556 h 2257756"/>
              <a:gd name="connsiteX7" fmla="*/ 2171700 w 4616450"/>
              <a:gd name="connsiteY7" fmla="*/ 149556 h 2257756"/>
              <a:gd name="connsiteX8" fmla="*/ 2247900 w 4616450"/>
              <a:gd name="connsiteY8" fmla="*/ 1095706 h 2257756"/>
              <a:gd name="connsiteX9" fmla="*/ 2279650 w 4616450"/>
              <a:gd name="connsiteY9" fmla="*/ 89885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49556 h 2257756"/>
              <a:gd name="connsiteX8" fmla="*/ 2247900 w 4616450"/>
              <a:gd name="connsiteY8" fmla="*/ 1095706 h 2257756"/>
              <a:gd name="connsiteX9" fmla="*/ 2279650 w 4616450"/>
              <a:gd name="connsiteY9" fmla="*/ 898856 h 2257756"/>
              <a:gd name="connsiteX10" fmla="*/ 2355850 w 4616450"/>
              <a:gd name="connsiteY10" fmla="*/ 536906 h 2257756"/>
              <a:gd name="connsiteX11" fmla="*/ 2571750 w 4616450"/>
              <a:gd name="connsiteY11" fmla="*/ 206706 h 2257756"/>
              <a:gd name="connsiteX12" fmla="*/ 2794000 w 4616450"/>
              <a:gd name="connsiteY12" fmla="*/ 194006 h 2257756"/>
              <a:gd name="connsiteX13" fmla="*/ 2857500 w 4616450"/>
              <a:gd name="connsiteY13" fmla="*/ 1114756 h 2257756"/>
              <a:gd name="connsiteX14" fmla="*/ 2876550 w 4616450"/>
              <a:gd name="connsiteY14" fmla="*/ 987756 h 2257756"/>
              <a:gd name="connsiteX15" fmla="*/ 2971800 w 4616450"/>
              <a:gd name="connsiteY15" fmla="*/ 498806 h 2257756"/>
              <a:gd name="connsiteX16" fmla="*/ 3086100 w 4616450"/>
              <a:gd name="connsiteY16" fmla="*/ 86056 h 2257756"/>
              <a:gd name="connsiteX17" fmla="*/ 3289300 w 4616450"/>
              <a:gd name="connsiteY17" fmla="*/ 9856 h 2257756"/>
              <a:gd name="connsiteX18" fmla="*/ 3333750 w 4616450"/>
              <a:gd name="connsiteY18" fmla="*/ 232106 h 2257756"/>
              <a:gd name="connsiteX19" fmla="*/ 3397250 w 4616450"/>
              <a:gd name="connsiteY19" fmla="*/ 1260806 h 2257756"/>
              <a:gd name="connsiteX20" fmla="*/ 3479800 w 4616450"/>
              <a:gd name="connsiteY20" fmla="*/ 1152856 h 2257756"/>
              <a:gd name="connsiteX21" fmla="*/ 3600450 w 4616450"/>
              <a:gd name="connsiteY21" fmla="*/ 968706 h 2257756"/>
              <a:gd name="connsiteX22" fmla="*/ 3778250 w 4616450"/>
              <a:gd name="connsiteY22" fmla="*/ 962356 h 2257756"/>
              <a:gd name="connsiteX23" fmla="*/ 3943350 w 4616450"/>
              <a:gd name="connsiteY23" fmla="*/ 809956 h 2257756"/>
              <a:gd name="connsiteX24" fmla="*/ 4114800 w 4616450"/>
              <a:gd name="connsiteY24" fmla="*/ 797256 h 2257756"/>
              <a:gd name="connsiteX25" fmla="*/ 4616450 w 4616450"/>
              <a:gd name="connsiteY25"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49556 h 2257756"/>
              <a:gd name="connsiteX8" fmla="*/ 2190750 w 4616450"/>
              <a:gd name="connsiteY8" fmla="*/ 23845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190750 w 4616450"/>
              <a:gd name="connsiteY8" fmla="*/ 23845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216150 w 4616450"/>
              <a:gd name="connsiteY8" fmla="*/ 23210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216150 w 4616450"/>
              <a:gd name="connsiteY8" fmla="*/ 23210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216150 w 4616450"/>
              <a:gd name="connsiteY8" fmla="*/ 27020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7756 h 2257756"/>
              <a:gd name="connsiteX1" fmla="*/ 590550 w 4616450"/>
              <a:gd name="connsiteY1" fmla="*/ 1508456 h 2257756"/>
              <a:gd name="connsiteX2" fmla="*/ 952500 w 4616450"/>
              <a:gd name="connsiteY2" fmla="*/ 1375106 h 2257756"/>
              <a:gd name="connsiteX3" fmla="*/ 1384300 w 4616450"/>
              <a:gd name="connsiteY3" fmla="*/ 600406 h 2257756"/>
              <a:gd name="connsiteX4" fmla="*/ 1511300 w 4616450"/>
              <a:gd name="connsiteY4" fmla="*/ 340056 h 2257756"/>
              <a:gd name="connsiteX5" fmla="*/ 1733550 w 4616450"/>
              <a:gd name="connsiteY5" fmla="*/ 359106 h 2257756"/>
              <a:gd name="connsiteX6" fmla="*/ 2000250 w 4616450"/>
              <a:gd name="connsiteY6" fmla="*/ 60656 h 2257756"/>
              <a:gd name="connsiteX7" fmla="*/ 2171700 w 4616450"/>
              <a:gd name="connsiteY7" fmla="*/ 105106 h 2257756"/>
              <a:gd name="connsiteX8" fmla="*/ 2216150 w 4616450"/>
              <a:gd name="connsiteY8" fmla="*/ 270205 h 2257756"/>
              <a:gd name="connsiteX9" fmla="*/ 2247900 w 4616450"/>
              <a:gd name="connsiteY9" fmla="*/ 1095706 h 2257756"/>
              <a:gd name="connsiteX10" fmla="*/ 2279650 w 4616450"/>
              <a:gd name="connsiteY10" fmla="*/ 898856 h 2257756"/>
              <a:gd name="connsiteX11" fmla="*/ 2355850 w 4616450"/>
              <a:gd name="connsiteY11" fmla="*/ 536906 h 2257756"/>
              <a:gd name="connsiteX12" fmla="*/ 2571750 w 4616450"/>
              <a:gd name="connsiteY12" fmla="*/ 206706 h 2257756"/>
              <a:gd name="connsiteX13" fmla="*/ 2794000 w 4616450"/>
              <a:gd name="connsiteY13" fmla="*/ 194006 h 2257756"/>
              <a:gd name="connsiteX14" fmla="*/ 2857500 w 4616450"/>
              <a:gd name="connsiteY14" fmla="*/ 1114756 h 2257756"/>
              <a:gd name="connsiteX15" fmla="*/ 2876550 w 4616450"/>
              <a:gd name="connsiteY15" fmla="*/ 987756 h 2257756"/>
              <a:gd name="connsiteX16" fmla="*/ 2971800 w 4616450"/>
              <a:gd name="connsiteY16" fmla="*/ 498806 h 2257756"/>
              <a:gd name="connsiteX17" fmla="*/ 3086100 w 4616450"/>
              <a:gd name="connsiteY17" fmla="*/ 86056 h 2257756"/>
              <a:gd name="connsiteX18" fmla="*/ 3289300 w 4616450"/>
              <a:gd name="connsiteY18" fmla="*/ 9856 h 2257756"/>
              <a:gd name="connsiteX19" fmla="*/ 3333750 w 4616450"/>
              <a:gd name="connsiteY19" fmla="*/ 232106 h 2257756"/>
              <a:gd name="connsiteX20" fmla="*/ 3397250 w 4616450"/>
              <a:gd name="connsiteY20" fmla="*/ 1260806 h 2257756"/>
              <a:gd name="connsiteX21" fmla="*/ 3479800 w 4616450"/>
              <a:gd name="connsiteY21" fmla="*/ 1152856 h 2257756"/>
              <a:gd name="connsiteX22" fmla="*/ 3600450 w 4616450"/>
              <a:gd name="connsiteY22" fmla="*/ 968706 h 2257756"/>
              <a:gd name="connsiteX23" fmla="*/ 3778250 w 4616450"/>
              <a:gd name="connsiteY23" fmla="*/ 962356 h 2257756"/>
              <a:gd name="connsiteX24" fmla="*/ 3943350 w 4616450"/>
              <a:gd name="connsiteY24" fmla="*/ 809956 h 2257756"/>
              <a:gd name="connsiteX25" fmla="*/ 4114800 w 4616450"/>
              <a:gd name="connsiteY25" fmla="*/ 797256 h 2257756"/>
              <a:gd name="connsiteX26" fmla="*/ 4616450 w 4616450"/>
              <a:gd name="connsiteY26" fmla="*/ 1349706 h 2257756"/>
              <a:gd name="connsiteX0" fmla="*/ 0 w 4616450"/>
              <a:gd name="connsiteY0" fmla="*/ 2255945 h 2255945"/>
              <a:gd name="connsiteX1" fmla="*/ 590550 w 4616450"/>
              <a:gd name="connsiteY1" fmla="*/ 1506645 h 2255945"/>
              <a:gd name="connsiteX2" fmla="*/ 952500 w 4616450"/>
              <a:gd name="connsiteY2" fmla="*/ 1373295 h 2255945"/>
              <a:gd name="connsiteX3" fmla="*/ 1384300 w 4616450"/>
              <a:gd name="connsiteY3" fmla="*/ 598595 h 2255945"/>
              <a:gd name="connsiteX4" fmla="*/ 1511300 w 4616450"/>
              <a:gd name="connsiteY4" fmla="*/ 338245 h 2255945"/>
              <a:gd name="connsiteX5" fmla="*/ 1733550 w 4616450"/>
              <a:gd name="connsiteY5" fmla="*/ 357295 h 2255945"/>
              <a:gd name="connsiteX6" fmla="*/ 2000250 w 4616450"/>
              <a:gd name="connsiteY6" fmla="*/ 58845 h 2255945"/>
              <a:gd name="connsiteX7" fmla="*/ 2171700 w 4616450"/>
              <a:gd name="connsiteY7" fmla="*/ 103295 h 2255945"/>
              <a:gd name="connsiteX8" fmla="*/ 2216150 w 4616450"/>
              <a:gd name="connsiteY8" fmla="*/ 268394 h 2255945"/>
              <a:gd name="connsiteX9" fmla="*/ 2247900 w 4616450"/>
              <a:gd name="connsiteY9" fmla="*/ 1093895 h 2255945"/>
              <a:gd name="connsiteX10" fmla="*/ 2279650 w 4616450"/>
              <a:gd name="connsiteY10" fmla="*/ 897045 h 2255945"/>
              <a:gd name="connsiteX11" fmla="*/ 2355850 w 4616450"/>
              <a:gd name="connsiteY11" fmla="*/ 535095 h 2255945"/>
              <a:gd name="connsiteX12" fmla="*/ 2571750 w 4616450"/>
              <a:gd name="connsiteY12" fmla="*/ 204895 h 2255945"/>
              <a:gd name="connsiteX13" fmla="*/ 2794000 w 4616450"/>
              <a:gd name="connsiteY13" fmla="*/ 192195 h 2255945"/>
              <a:gd name="connsiteX14" fmla="*/ 2857500 w 4616450"/>
              <a:gd name="connsiteY14" fmla="*/ 1112945 h 2255945"/>
              <a:gd name="connsiteX15" fmla="*/ 2876550 w 4616450"/>
              <a:gd name="connsiteY15" fmla="*/ 985945 h 2255945"/>
              <a:gd name="connsiteX16" fmla="*/ 2971800 w 4616450"/>
              <a:gd name="connsiteY16" fmla="*/ 496995 h 2255945"/>
              <a:gd name="connsiteX17" fmla="*/ 3086100 w 4616450"/>
              <a:gd name="connsiteY17" fmla="*/ 84245 h 2255945"/>
              <a:gd name="connsiteX18" fmla="*/ 3289300 w 4616450"/>
              <a:gd name="connsiteY18" fmla="*/ 8045 h 2255945"/>
              <a:gd name="connsiteX19" fmla="*/ 3359150 w 4616450"/>
              <a:gd name="connsiteY19" fmla="*/ 204895 h 2255945"/>
              <a:gd name="connsiteX20" fmla="*/ 3397250 w 4616450"/>
              <a:gd name="connsiteY20" fmla="*/ 1258995 h 2255945"/>
              <a:gd name="connsiteX21" fmla="*/ 3479800 w 4616450"/>
              <a:gd name="connsiteY21" fmla="*/ 1151045 h 2255945"/>
              <a:gd name="connsiteX22" fmla="*/ 3600450 w 4616450"/>
              <a:gd name="connsiteY22" fmla="*/ 966895 h 2255945"/>
              <a:gd name="connsiteX23" fmla="*/ 3778250 w 4616450"/>
              <a:gd name="connsiteY23" fmla="*/ 960545 h 2255945"/>
              <a:gd name="connsiteX24" fmla="*/ 3943350 w 4616450"/>
              <a:gd name="connsiteY24" fmla="*/ 808145 h 2255945"/>
              <a:gd name="connsiteX25" fmla="*/ 4114800 w 4616450"/>
              <a:gd name="connsiteY25" fmla="*/ 795445 h 2255945"/>
              <a:gd name="connsiteX26" fmla="*/ 4616450 w 4616450"/>
              <a:gd name="connsiteY26" fmla="*/ 1347895 h 2255945"/>
              <a:gd name="connsiteX0" fmla="*/ 0 w 4616450"/>
              <a:gd name="connsiteY0" fmla="*/ 2255945 h 2255945"/>
              <a:gd name="connsiteX1" fmla="*/ 590550 w 4616450"/>
              <a:gd name="connsiteY1" fmla="*/ 1506645 h 2255945"/>
              <a:gd name="connsiteX2" fmla="*/ 952500 w 4616450"/>
              <a:gd name="connsiteY2" fmla="*/ 1373295 h 2255945"/>
              <a:gd name="connsiteX3" fmla="*/ 1371600 w 4616450"/>
              <a:gd name="connsiteY3" fmla="*/ 592245 h 2255945"/>
              <a:gd name="connsiteX4" fmla="*/ 1511300 w 4616450"/>
              <a:gd name="connsiteY4" fmla="*/ 338245 h 2255945"/>
              <a:gd name="connsiteX5" fmla="*/ 1733550 w 4616450"/>
              <a:gd name="connsiteY5" fmla="*/ 357295 h 2255945"/>
              <a:gd name="connsiteX6" fmla="*/ 2000250 w 4616450"/>
              <a:gd name="connsiteY6" fmla="*/ 58845 h 2255945"/>
              <a:gd name="connsiteX7" fmla="*/ 2171700 w 4616450"/>
              <a:gd name="connsiteY7" fmla="*/ 103295 h 2255945"/>
              <a:gd name="connsiteX8" fmla="*/ 2216150 w 4616450"/>
              <a:gd name="connsiteY8" fmla="*/ 268394 h 2255945"/>
              <a:gd name="connsiteX9" fmla="*/ 2247900 w 4616450"/>
              <a:gd name="connsiteY9" fmla="*/ 1093895 h 2255945"/>
              <a:gd name="connsiteX10" fmla="*/ 2279650 w 4616450"/>
              <a:gd name="connsiteY10" fmla="*/ 897045 h 2255945"/>
              <a:gd name="connsiteX11" fmla="*/ 2355850 w 4616450"/>
              <a:gd name="connsiteY11" fmla="*/ 535095 h 2255945"/>
              <a:gd name="connsiteX12" fmla="*/ 2571750 w 4616450"/>
              <a:gd name="connsiteY12" fmla="*/ 204895 h 2255945"/>
              <a:gd name="connsiteX13" fmla="*/ 2794000 w 4616450"/>
              <a:gd name="connsiteY13" fmla="*/ 192195 h 2255945"/>
              <a:gd name="connsiteX14" fmla="*/ 2857500 w 4616450"/>
              <a:gd name="connsiteY14" fmla="*/ 1112945 h 2255945"/>
              <a:gd name="connsiteX15" fmla="*/ 2876550 w 4616450"/>
              <a:gd name="connsiteY15" fmla="*/ 985945 h 2255945"/>
              <a:gd name="connsiteX16" fmla="*/ 2971800 w 4616450"/>
              <a:gd name="connsiteY16" fmla="*/ 496995 h 2255945"/>
              <a:gd name="connsiteX17" fmla="*/ 3086100 w 4616450"/>
              <a:gd name="connsiteY17" fmla="*/ 84245 h 2255945"/>
              <a:gd name="connsiteX18" fmla="*/ 3289300 w 4616450"/>
              <a:gd name="connsiteY18" fmla="*/ 8045 h 2255945"/>
              <a:gd name="connsiteX19" fmla="*/ 3359150 w 4616450"/>
              <a:gd name="connsiteY19" fmla="*/ 204895 h 2255945"/>
              <a:gd name="connsiteX20" fmla="*/ 3397250 w 4616450"/>
              <a:gd name="connsiteY20" fmla="*/ 1258995 h 2255945"/>
              <a:gd name="connsiteX21" fmla="*/ 3479800 w 4616450"/>
              <a:gd name="connsiteY21" fmla="*/ 1151045 h 2255945"/>
              <a:gd name="connsiteX22" fmla="*/ 3600450 w 4616450"/>
              <a:gd name="connsiteY22" fmla="*/ 966895 h 2255945"/>
              <a:gd name="connsiteX23" fmla="*/ 3778250 w 4616450"/>
              <a:gd name="connsiteY23" fmla="*/ 960545 h 2255945"/>
              <a:gd name="connsiteX24" fmla="*/ 3943350 w 4616450"/>
              <a:gd name="connsiteY24" fmla="*/ 808145 h 2255945"/>
              <a:gd name="connsiteX25" fmla="*/ 4114800 w 4616450"/>
              <a:gd name="connsiteY25" fmla="*/ 795445 h 2255945"/>
              <a:gd name="connsiteX26" fmla="*/ 4616450 w 4616450"/>
              <a:gd name="connsiteY26" fmla="*/ 1347895 h 2255945"/>
              <a:gd name="connsiteX0" fmla="*/ 0 w 4616450"/>
              <a:gd name="connsiteY0" fmla="*/ 2255945 h 2255945"/>
              <a:gd name="connsiteX1" fmla="*/ 590550 w 4616450"/>
              <a:gd name="connsiteY1" fmla="*/ 1506645 h 2255945"/>
              <a:gd name="connsiteX2" fmla="*/ 952500 w 4616450"/>
              <a:gd name="connsiteY2" fmla="*/ 1373295 h 2255945"/>
              <a:gd name="connsiteX3" fmla="*/ 1371600 w 4616450"/>
              <a:gd name="connsiteY3" fmla="*/ 592245 h 2255945"/>
              <a:gd name="connsiteX4" fmla="*/ 1511300 w 4616450"/>
              <a:gd name="connsiteY4" fmla="*/ 338245 h 2255945"/>
              <a:gd name="connsiteX5" fmla="*/ 1733550 w 4616450"/>
              <a:gd name="connsiteY5" fmla="*/ 357295 h 2255945"/>
              <a:gd name="connsiteX6" fmla="*/ 2000250 w 4616450"/>
              <a:gd name="connsiteY6" fmla="*/ 58845 h 2255945"/>
              <a:gd name="connsiteX7" fmla="*/ 2171700 w 4616450"/>
              <a:gd name="connsiteY7" fmla="*/ 103295 h 2255945"/>
              <a:gd name="connsiteX8" fmla="*/ 2228850 w 4616450"/>
              <a:gd name="connsiteY8" fmla="*/ 204894 h 2255945"/>
              <a:gd name="connsiteX9" fmla="*/ 2247900 w 4616450"/>
              <a:gd name="connsiteY9" fmla="*/ 1093895 h 2255945"/>
              <a:gd name="connsiteX10" fmla="*/ 2279650 w 4616450"/>
              <a:gd name="connsiteY10" fmla="*/ 897045 h 2255945"/>
              <a:gd name="connsiteX11" fmla="*/ 2355850 w 4616450"/>
              <a:gd name="connsiteY11" fmla="*/ 535095 h 2255945"/>
              <a:gd name="connsiteX12" fmla="*/ 2571750 w 4616450"/>
              <a:gd name="connsiteY12" fmla="*/ 204895 h 2255945"/>
              <a:gd name="connsiteX13" fmla="*/ 2794000 w 4616450"/>
              <a:gd name="connsiteY13" fmla="*/ 192195 h 2255945"/>
              <a:gd name="connsiteX14" fmla="*/ 2857500 w 4616450"/>
              <a:gd name="connsiteY14" fmla="*/ 1112945 h 2255945"/>
              <a:gd name="connsiteX15" fmla="*/ 2876550 w 4616450"/>
              <a:gd name="connsiteY15" fmla="*/ 985945 h 2255945"/>
              <a:gd name="connsiteX16" fmla="*/ 2971800 w 4616450"/>
              <a:gd name="connsiteY16" fmla="*/ 496995 h 2255945"/>
              <a:gd name="connsiteX17" fmla="*/ 3086100 w 4616450"/>
              <a:gd name="connsiteY17" fmla="*/ 84245 h 2255945"/>
              <a:gd name="connsiteX18" fmla="*/ 3289300 w 4616450"/>
              <a:gd name="connsiteY18" fmla="*/ 8045 h 2255945"/>
              <a:gd name="connsiteX19" fmla="*/ 3359150 w 4616450"/>
              <a:gd name="connsiteY19" fmla="*/ 204895 h 2255945"/>
              <a:gd name="connsiteX20" fmla="*/ 3397250 w 4616450"/>
              <a:gd name="connsiteY20" fmla="*/ 1258995 h 2255945"/>
              <a:gd name="connsiteX21" fmla="*/ 3479800 w 4616450"/>
              <a:gd name="connsiteY21" fmla="*/ 1151045 h 2255945"/>
              <a:gd name="connsiteX22" fmla="*/ 3600450 w 4616450"/>
              <a:gd name="connsiteY22" fmla="*/ 966895 h 2255945"/>
              <a:gd name="connsiteX23" fmla="*/ 3778250 w 4616450"/>
              <a:gd name="connsiteY23" fmla="*/ 960545 h 2255945"/>
              <a:gd name="connsiteX24" fmla="*/ 3943350 w 4616450"/>
              <a:gd name="connsiteY24" fmla="*/ 808145 h 2255945"/>
              <a:gd name="connsiteX25" fmla="*/ 4114800 w 4616450"/>
              <a:gd name="connsiteY25" fmla="*/ 795445 h 2255945"/>
              <a:gd name="connsiteX26" fmla="*/ 4616450 w 4616450"/>
              <a:gd name="connsiteY26" fmla="*/ 1347895 h 2255945"/>
              <a:gd name="connsiteX0" fmla="*/ 0 w 4616450"/>
              <a:gd name="connsiteY0" fmla="*/ 2255945 h 2255945"/>
              <a:gd name="connsiteX1" fmla="*/ 590550 w 4616450"/>
              <a:gd name="connsiteY1" fmla="*/ 1506645 h 2255945"/>
              <a:gd name="connsiteX2" fmla="*/ 952500 w 4616450"/>
              <a:gd name="connsiteY2" fmla="*/ 1373295 h 2255945"/>
              <a:gd name="connsiteX3" fmla="*/ 1371600 w 4616450"/>
              <a:gd name="connsiteY3" fmla="*/ 592245 h 2255945"/>
              <a:gd name="connsiteX4" fmla="*/ 1511300 w 4616450"/>
              <a:gd name="connsiteY4" fmla="*/ 338245 h 2255945"/>
              <a:gd name="connsiteX5" fmla="*/ 1733550 w 4616450"/>
              <a:gd name="connsiteY5" fmla="*/ 357295 h 2255945"/>
              <a:gd name="connsiteX6" fmla="*/ 2000250 w 4616450"/>
              <a:gd name="connsiteY6" fmla="*/ 58845 h 2255945"/>
              <a:gd name="connsiteX7" fmla="*/ 2171700 w 4616450"/>
              <a:gd name="connsiteY7" fmla="*/ 103295 h 2255945"/>
              <a:gd name="connsiteX8" fmla="*/ 2228850 w 4616450"/>
              <a:gd name="connsiteY8" fmla="*/ 204894 h 2255945"/>
              <a:gd name="connsiteX9" fmla="*/ 2247900 w 4616450"/>
              <a:gd name="connsiteY9" fmla="*/ 1093895 h 2255945"/>
              <a:gd name="connsiteX10" fmla="*/ 2279650 w 4616450"/>
              <a:gd name="connsiteY10" fmla="*/ 897045 h 2255945"/>
              <a:gd name="connsiteX11" fmla="*/ 2355850 w 4616450"/>
              <a:gd name="connsiteY11" fmla="*/ 535095 h 2255945"/>
              <a:gd name="connsiteX12" fmla="*/ 2571750 w 4616450"/>
              <a:gd name="connsiteY12" fmla="*/ 204895 h 2255945"/>
              <a:gd name="connsiteX13" fmla="*/ 2794000 w 4616450"/>
              <a:gd name="connsiteY13" fmla="*/ 192195 h 2255945"/>
              <a:gd name="connsiteX14" fmla="*/ 2857500 w 4616450"/>
              <a:gd name="connsiteY14" fmla="*/ 1112945 h 2255945"/>
              <a:gd name="connsiteX15" fmla="*/ 2876550 w 4616450"/>
              <a:gd name="connsiteY15" fmla="*/ 985945 h 2255945"/>
              <a:gd name="connsiteX16" fmla="*/ 2971800 w 4616450"/>
              <a:gd name="connsiteY16" fmla="*/ 496995 h 2255945"/>
              <a:gd name="connsiteX17" fmla="*/ 3086100 w 4616450"/>
              <a:gd name="connsiteY17" fmla="*/ 84245 h 2255945"/>
              <a:gd name="connsiteX18" fmla="*/ 3289300 w 4616450"/>
              <a:gd name="connsiteY18" fmla="*/ 8045 h 2255945"/>
              <a:gd name="connsiteX19" fmla="*/ 3359150 w 4616450"/>
              <a:gd name="connsiteY19" fmla="*/ 204895 h 2255945"/>
              <a:gd name="connsiteX20" fmla="*/ 3397250 w 4616450"/>
              <a:gd name="connsiteY20" fmla="*/ 1258995 h 2255945"/>
              <a:gd name="connsiteX21" fmla="*/ 3479800 w 4616450"/>
              <a:gd name="connsiteY21" fmla="*/ 1151045 h 2255945"/>
              <a:gd name="connsiteX22" fmla="*/ 3600450 w 4616450"/>
              <a:gd name="connsiteY22" fmla="*/ 966895 h 2255945"/>
              <a:gd name="connsiteX23" fmla="*/ 3778250 w 4616450"/>
              <a:gd name="connsiteY23" fmla="*/ 960545 h 2255945"/>
              <a:gd name="connsiteX24" fmla="*/ 3943350 w 4616450"/>
              <a:gd name="connsiteY24" fmla="*/ 808145 h 2255945"/>
              <a:gd name="connsiteX25" fmla="*/ 4114800 w 4616450"/>
              <a:gd name="connsiteY25" fmla="*/ 795445 h 2255945"/>
              <a:gd name="connsiteX26" fmla="*/ 4616450 w 4616450"/>
              <a:gd name="connsiteY26" fmla="*/ 1347895 h 225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16450" h="2255945">
                <a:moveTo>
                  <a:pt x="0" y="2255945"/>
                </a:moveTo>
                <a:cubicBezTo>
                  <a:pt x="215900" y="1954849"/>
                  <a:pt x="431800" y="1653753"/>
                  <a:pt x="590550" y="1506645"/>
                </a:cubicBezTo>
                <a:cubicBezTo>
                  <a:pt x="749300" y="1359537"/>
                  <a:pt x="822325" y="1525695"/>
                  <a:pt x="952500" y="1373295"/>
                </a:cubicBezTo>
                <a:cubicBezTo>
                  <a:pt x="1082675" y="1220895"/>
                  <a:pt x="1278467" y="764753"/>
                  <a:pt x="1371600" y="592245"/>
                </a:cubicBezTo>
                <a:cubicBezTo>
                  <a:pt x="1464733" y="419737"/>
                  <a:pt x="1450975" y="377403"/>
                  <a:pt x="1511300" y="338245"/>
                </a:cubicBezTo>
                <a:cubicBezTo>
                  <a:pt x="1571625" y="299087"/>
                  <a:pt x="1652058" y="403862"/>
                  <a:pt x="1733550" y="357295"/>
                </a:cubicBezTo>
                <a:cubicBezTo>
                  <a:pt x="1815042" y="310728"/>
                  <a:pt x="1927225" y="101178"/>
                  <a:pt x="2000250" y="58845"/>
                </a:cubicBezTo>
                <a:cubicBezTo>
                  <a:pt x="2073275" y="16512"/>
                  <a:pt x="2133600" y="78954"/>
                  <a:pt x="2171700" y="103295"/>
                </a:cubicBezTo>
                <a:cubicBezTo>
                  <a:pt x="2209800" y="127637"/>
                  <a:pt x="2203450" y="142452"/>
                  <a:pt x="2228850" y="204894"/>
                </a:cubicBezTo>
                <a:cubicBezTo>
                  <a:pt x="2241550" y="362586"/>
                  <a:pt x="2239433" y="978537"/>
                  <a:pt x="2247900" y="1093895"/>
                </a:cubicBezTo>
                <a:cubicBezTo>
                  <a:pt x="2256367" y="1209253"/>
                  <a:pt x="2261658" y="990178"/>
                  <a:pt x="2279650" y="897045"/>
                </a:cubicBezTo>
                <a:cubicBezTo>
                  <a:pt x="2297642" y="803912"/>
                  <a:pt x="2307167" y="650453"/>
                  <a:pt x="2355850" y="535095"/>
                </a:cubicBezTo>
                <a:cubicBezTo>
                  <a:pt x="2404533" y="419737"/>
                  <a:pt x="2498725" y="262045"/>
                  <a:pt x="2571750" y="204895"/>
                </a:cubicBezTo>
                <a:cubicBezTo>
                  <a:pt x="2644775" y="147745"/>
                  <a:pt x="2746375" y="40853"/>
                  <a:pt x="2794000" y="192195"/>
                </a:cubicBezTo>
                <a:cubicBezTo>
                  <a:pt x="2841625" y="343537"/>
                  <a:pt x="2843742" y="980653"/>
                  <a:pt x="2857500" y="1112945"/>
                </a:cubicBezTo>
                <a:cubicBezTo>
                  <a:pt x="2871258" y="1245237"/>
                  <a:pt x="2857500" y="1088603"/>
                  <a:pt x="2876550" y="985945"/>
                </a:cubicBezTo>
                <a:cubicBezTo>
                  <a:pt x="2895600" y="883287"/>
                  <a:pt x="2936875" y="647278"/>
                  <a:pt x="2971800" y="496995"/>
                </a:cubicBezTo>
                <a:cubicBezTo>
                  <a:pt x="3006725" y="346712"/>
                  <a:pt x="3033183" y="165737"/>
                  <a:pt x="3086100" y="84245"/>
                </a:cubicBezTo>
                <a:cubicBezTo>
                  <a:pt x="3139017" y="2753"/>
                  <a:pt x="3243792" y="-12063"/>
                  <a:pt x="3289300" y="8045"/>
                </a:cubicBezTo>
                <a:cubicBezTo>
                  <a:pt x="3334808" y="28153"/>
                  <a:pt x="3341158" y="-3597"/>
                  <a:pt x="3359150" y="204895"/>
                </a:cubicBezTo>
                <a:cubicBezTo>
                  <a:pt x="3377142" y="413387"/>
                  <a:pt x="3377142" y="1101303"/>
                  <a:pt x="3397250" y="1258995"/>
                </a:cubicBezTo>
                <a:cubicBezTo>
                  <a:pt x="3417358" y="1416687"/>
                  <a:pt x="3445933" y="1199728"/>
                  <a:pt x="3479800" y="1151045"/>
                </a:cubicBezTo>
                <a:cubicBezTo>
                  <a:pt x="3513667" y="1102362"/>
                  <a:pt x="3550708" y="998645"/>
                  <a:pt x="3600450" y="966895"/>
                </a:cubicBezTo>
                <a:cubicBezTo>
                  <a:pt x="3650192" y="935145"/>
                  <a:pt x="3721100" y="987003"/>
                  <a:pt x="3778250" y="960545"/>
                </a:cubicBezTo>
                <a:cubicBezTo>
                  <a:pt x="3835400" y="934087"/>
                  <a:pt x="3887258" y="835662"/>
                  <a:pt x="3943350" y="808145"/>
                </a:cubicBezTo>
                <a:cubicBezTo>
                  <a:pt x="3999442" y="780628"/>
                  <a:pt x="4002617" y="705487"/>
                  <a:pt x="4114800" y="795445"/>
                </a:cubicBezTo>
                <a:cubicBezTo>
                  <a:pt x="4226983" y="885403"/>
                  <a:pt x="4432300" y="1156866"/>
                  <a:pt x="4616450" y="1347895"/>
                </a:cubicBezTo>
              </a:path>
            </a:pathLst>
          </a:custGeom>
          <a:noFill/>
          <a:ln w="25400" cap="flat" cmpd="sng" algn="ctr">
            <a:solidFill>
              <a:srgbClr val="FF9F9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Helvetica"/>
              <a:ea typeface="+mn-ea"/>
              <a:cs typeface="Helvetica"/>
            </a:endParaRPr>
          </a:p>
        </p:txBody>
      </p:sp>
      <p:cxnSp>
        <p:nvCxnSpPr>
          <p:cNvPr id="41" name="Straight Connector 40"/>
          <p:cNvCxnSpPr/>
          <p:nvPr/>
        </p:nvCxnSpPr>
        <p:spPr>
          <a:xfrm>
            <a:off x="2745018" y="3152308"/>
            <a:ext cx="0" cy="1953896"/>
          </a:xfrm>
          <a:prstGeom prst="line">
            <a:avLst/>
          </a:prstGeom>
          <a:noFill/>
          <a:ln w="12700" cap="flat" cmpd="sng" algn="ctr">
            <a:solidFill>
              <a:srgbClr val="FF0000"/>
            </a:solidFill>
            <a:prstDash val="dash"/>
          </a:ln>
          <a:effectLst/>
        </p:spPr>
      </p:cxnSp>
      <p:cxnSp>
        <p:nvCxnSpPr>
          <p:cNvPr id="42" name="Straight Connector 41"/>
          <p:cNvCxnSpPr/>
          <p:nvPr/>
        </p:nvCxnSpPr>
        <p:spPr>
          <a:xfrm>
            <a:off x="3187931" y="3185646"/>
            <a:ext cx="0" cy="1953896"/>
          </a:xfrm>
          <a:prstGeom prst="line">
            <a:avLst/>
          </a:prstGeom>
          <a:noFill/>
          <a:ln w="12700" cap="flat" cmpd="sng" algn="ctr">
            <a:solidFill>
              <a:srgbClr val="FF0000"/>
            </a:solidFill>
            <a:prstDash val="dash"/>
          </a:ln>
          <a:effectLst/>
        </p:spPr>
      </p:cxnSp>
      <p:cxnSp>
        <p:nvCxnSpPr>
          <p:cNvPr id="43" name="Straight Connector 42"/>
          <p:cNvCxnSpPr/>
          <p:nvPr/>
        </p:nvCxnSpPr>
        <p:spPr>
          <a:xfrm>
            <a:off x="3597506" y="3199933"/>
            <a:ext cx="0" cy="1953896"/>
          </a:xfrm>
          <a:prstGeom prst="line">
            <a:avLst/>
          </a:prstGeom>
          <a:noFill/>
          <a:ln w="12700" cap="flat" cmpd="sng" algn="ctr">
            <a:solidFill>
              <a:srgbClr val="FF0000"/>
            </a:solidFill>
            <a:prstDash val="dash"/>
          </a:ln>
          <a:effectLst/>
        </p:spPr>
      </p:cxnSp>
      <p:cxnSp>
        <p:nvCxnSpPr>
          <p:cNvPr id="44" name="Straight Connector 43"/>
          <p:cNvCxnSpPr/>
          <p:nvPr/>
        </p:nvCxnSpPr>
        <p:spPr>
          <a:xfrm>
            <a:off x="427846" y="2574217"/>
            <a:ext cx="1788451" cy="578092"/>
          </a:xfrm>
          <a:prstGeom prst="line">
            <a:avLst/>
          </a:prstGeom>
          <a:noFill/>
          <a:ln w="25400" cap="flat" cmpd="sng" algn="ctr">
            <a:solidFill>
              <a:sysClr val="window" lastClr="FFFFFF">
                <a:lumMod val="75000"/>
              </a:sysClr>
            </a:solidFill>
            <a:prstDash val="solid"/>
          </a:ln>
          <a:effectLst/>
        </p:spPr>
      </p:cxnSp>
      <p:cxnSp>
        <p:nvCxnSpPr>
          <p:cNvPr id="45" name="Straight Connector 44"/>
          <p:cNvCxnSpPr/>
          <p:nvPr/>
        </p:nvCxnSpPr>
        <p:spPr>
          <a:xfrm>
            <a:off x="1652771" y="2598438"/>
            <a:ext cx="1516026" cy="552919"/>
          </a:xfrm>
          <a:prstGeom prst="line">
            <a:avLst/>
          </a:prstGeom>
          <a:noFill/>
          <a:ln w="25400" cap="flat" cmpd="sng" algn="ctr">
            <a:solidFill>
              <a:sysClr val="window" lastClr="FFFFFF">
                <a:lumMod val="75000"/>
              </a:sysClr>
            </a:solidFill>
            <a:prstDash val="solid"/>
          </a:ln>
          <a:effectLst/>
        </p:spPr>
      </p:cxnSp>
      <p:cxnSp>
        <p:nvCxnSpPr>
          <p:cNvPr id="46" name="Straight Connector 45"/>
          <p:cNvCxnSpPr/>
          <p:nvPr/>
        </p:nvCxnSpPr>
        <p:spPr>
          <a:xfrm>
            <a:off x="2839493" y="2598438"/>
            <a:ext cx="427325" cy="552919"/>
          </a:xfrm>
          <a:prstGeom prst="line">
            <a:avLst/>
          </a:prstGeom>
          <a:noFill/>
          <a:ln w="25400" cap="flat" cmpd="sng" algn="ctr">
            <a:solidFill>
              <a:sysClr val="window" lastClr="FFFFFF">
                <a:lumMod val="75000"/>
              </a:sysClr>
            </a:solidFill>
            <a:prstDash val="solid"/>
          </a:ln>
          <a:effectLst/>
        </p:spPr>
      </p:cxnSp>
      <p:cxnSp>
        <p:nvCxnSpPr>
          <p:cNvPr id="47" name="Straight Connector 46"/>
          <p:cNvCxnSpPr/>
          <p:nvPr/>
        </p:nvCxnSpPr>
        <p:spPr>
          <a:xfrm flipH="1">
            <a:off x="3411525" y="2598438"/>
            <a:ext cx="614690" cy="567206"/>
          </a:xfrm>
          <a:prstGeom prst="line">
            <a:avLst/>
          </a:prstGeom>
          <a:noFill/>
          <a:ln w="25400" cap="flat" cmpd="sng" algn="ctr">
            <a:solidFill>
              <a:sysClr val="window" lastClr="FFFFFF">
                <a:lumMod val="75000"/>
              </a:sysClr>
            </a:solidFill>
            <a:prstDash val="solid"/>
          </a:ln>
          <a:effectLst/>
        </p:spPr>
      </p:cxnSp>
      <p:cxnSp>
        <p:nvCxnSpPr>
          <p:cNvPr id="48" name="Straight Connector 47"/>
          <p:cNvCxnSpPr/>
          <p:nvPr/>
        </p:nvCxnSpPr>
        <p:spPr>
          <a:xfrm flipH="1">
            <a:off x="3865868" y="2584151"/>
            <a:ext cx="1336928" cy="567206"/>
          </a:xfrm>
          <a:prstGeom prst="line">
            <a:avLst/>
          </a:prstGeom>
          <a:noFill/>
          <a:ln w="25400" cap="flat" cmpd="sng" algn="ctr">
            <a:solidFill>
              <a:sysClr val="window" lastClr="FFFFFF">
                <a:lumMod val="75000"/>
              </a:sysClr>
            </a:solidFill>
            <a:prstDash val="solid"/>
          </a:ln>
          <a:effectLst/>
        </p:spPr>
      </p:cxnSp>
      <p:sp>
        <p:nvSpPr>
          <p:cNvPr id="49" name="TextBox 48"/>
          <p:cNvSpPr txBox="1"/>
          <p:nvPr/>
        </p:nvSpPr>
        <p:spPr>
          <a:xfrm>
            <a:off x="4026215" y="4565766"/>
            <a:ext cx="800219"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kern="1200">
                <a:solidFill>
                  <a:srgbClr val="0000FF"/>
                </a:solidFill>
                <a:latin typeface="Helvetica"/>
                <a:ea typeface="MS PGothic" panose="020B0600070205080204" pitchFamily="34" charset="-128"/>
                <a:cs typeface="Helvetica"/>
              </a:rPr>
              <a:t>Grassland</a:t>
            </a:r>
          </a:p>
        </p:txBody>
      </p:sp>
      <p:sp>
        <p:nvSpPr>
          <p:cNvPr id="50" name="TextBox 49"/>
          <p:cNvSpPr txBox="1"/>
          <p:nvPr/>
        </p:nvSpPr>
        <p:spPr>
          <a:xfrm>
            <a:off x="4163296" y="3603741"/>
            <a:ext cx="559769"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kern="1200">
                <a:solidFill>
                  <a:srgbClr val="C30000"/>
                </a:solidFill>
                <a:latin typeface="Helvetica"/>
                <a:ea typeface="MS PGothic" panose="020B0600070205080204" pitchFamily="34" charset="-128"/>
                <a:cs typeface="Helvetica"/>
              </a:rPr>
              <a:t>Alfalfa</a:t>
            </a:r>
          </a:p>
        </p:txBody>
      </p:sp>
      <p:sp>
        <p:nvSpPr>
          <p:cNvPr id="51" name="Diamond 50"/>
          <p:cNvSpPr/>
          <p:nvPr/>
        </p:nvSpPr>
        <p:spPr>
          <a:xfrm>
            <a:off x="1174197" y="3371966"/>
            <a:ext cx="99113" cy="99113"/>
          </a:xfrm>
          <a:prstGeom prst="diamond">
            <a:avLst/>
          </a:prstGeom>
          <a:noFill/>
          <a:ln w="1905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Helvetica"/>
              <a:ea typeface="+mn-ea"/>
              <a:cs typeface="Helvetica"/>
            </a:endParaRPr>
          </a:p>
        </p:txBody>
      </p:sp>
      <p:sp>
        <p:nvSpPr>
          <p:cNvPr id="52" name="TextBox 51"/>
          <p:cNvSpPr txBox="1"/>
          <p:nvPr/>
        </p:nvSpPr>
        <p:spPr>
          <a:xfrm>
            <a:off x="1098081" y="3439885"/>
            <a:ext cx="319318" cy="369332"/>
          </a:xfrm>
          <a:prstGeom prst="rect">
            <a:avLst/>
          </a:prstGeom>
          <a:noFill/>
        </p:spPr>
        <p:txBody>
          <a:bodyPr wrap="none" rtlCol="0">
            <a:spAutoFit/>
          </a:bodyPr>
          <a:lstStyle/>
          <a:p>
            <a:pPr eaLnBrk="0" fontAlgn="base" hangingPunct="0">
              <a:spcBef>
                <a:spcPct val="0"/>
              </a:spcBef>
              <a:spcAft>
                <a:spcPct val="0"/>
              </a:spcAft>
              <a:buClrTx/>
              <a:buFontTx/>
              <a:buNone/>
            </a:pPr>
            <a:r>
              <a:rPr lang="en-US" sz="2400" kern="1200">
                <a:latin typeface="Helvetica"/>
                <a:ea typeface="MS PGothic" panose="020B0600070205080204" pitchFamily="34" charset="-128"/>
                <a:cs typeface="Helvetica"/>
              </a:rPr>
              <a:t>+</a:t>
            </a:r>
          </a:p>
        </p:txBody>
      </p:sp>
      <p:sp>
        <p:nvSpPr>
          <p:cNvPr id="53" name="TextBox 52"/>
          <p:cNvSpPr txBox="1"/>
          <p:nvPr/>
        </p:nvSpPr>
        <p:spPr>
          <a:xfrm>
            <a:off x="1288450" y="3251266"/>
            <a:ext cx="873957" cy="535531"/>
          </a:xfrm>
          <a:prstGeom prst="rect">
            <a:avLst/>
          </a:prstGeom>
          <a:noFill/>
        </p:spPr>
        <p:txBody>
          <a:bodyPr wrap="none" rtlCol="0">
            <a:spAutoFit/>
          </a:bodyPr>
          <a:lstStyle/>
          <a:p>
            <a:pPr eaLnBrk="0" fontAlgn="base" hangingPunct="0">
              <a:lnSpc>
                <a:spcPct val="120000"/>
              </a:lnSpc>
              <a:spcBef>
                <a:spcPct val="0"/>
              </a:spcBef>
              <a:spcAft>
                <a:spcPct val="0"/>
              </a:spcAft>
              <a:buClrTx/>
              <a:buFontTx/>
              <a:buNone/>
            </a:pPr>
            <a:r>
              <a:rPr lang="en-US" sz="1200" kern="1200">
                <a:solidFill>
                  <a:prstClr val="black"/>
                </a:solidFill>
                <a:latin typeface="Helvetica"/>
                <a:ea typeface="MS PGothic" panose="020B0600070205080204" pitchFamily="34" charset="-128"/>
                <a:cs typeface="Helvetica"/>
              </a:rPr>
              <a:t>Sentinel-2</a:t>
            </a:r>
            <a:br>
              <a:rPr lang="en-US" sz="1200" kern="1200">
                <a:solidFill>
                  <a:prstClr val="black"/>
                </a:solidFill>
                <a:latin typeface="Helvetica"/>
                <a:ea typeface="MS PGothic" panose="020B0600070205080204" pitchFamily="34" charset="-128"/>
                <a:cs typeface="Helvetica"/>
              </a:rPr>
            </a:br>
            <a:r>
              <a:rPr lang="en-US" sz="1200" kern="1200">
                <a:solidFill>
                  <a:prstClr val="black"/>
                </a:solidFill>
                <a:latin typeface="Helvetica"/>
                <a:ea typeface="MS PGothic" panose="020B0600070205080204" pitchFamily="34" charset="-128"/>
                <a:cs typeface="Helvetica"/>
              </a:rPr>
              <a:t>Landsat-8</a:t>
            </a:r>
          </a:p>
        </p:txBody>
      </p:sp>
      <p:sp>
        <p:nvSpPr>
          <p:cNvPr id="54" name="TextBox 53"/>
          <p:cNvSpPr txBox="1"/>
          <p:nvPr/>
        </p:nvSpPr>
        <p:spPr>
          <a:xfrm rot="16200000">
            <a:off x="384716" y="4015186"/>
            <a:ext cx="551754" cy="276999"/>
          </a:xfrm>
          <a:prstGeom prst="rect">
            <a:avLst/>
          </a:prstGeom>
          <a:solidFill>
            <a:srgbClr val="FFFFFF"/>
          </a:solidFill>
        </p:spPr>
        <p:txBody>
          <a:bodyPr wrap="none" rtlCol="0">
            <a:spAutoFit/>
          </a:bodyPr>
          <a:lstStyle/>
          <a:p>
            <a:pPr eaLnBrk="0" fontAlgn="base" hangingPunct="0">
              <a:spcBef>
                <a:spcPct val="0"/>
              </a:spcBef>
              <a:spcAft>
                <a:spcPct val="0"/>
              </a:spcAft>
              <a:buClrTx/>
              <a:buFontTx/>
              <a:buNone/>
            </a:pPr>
            <a:r>
              <a:rPr lang="en-US" sz="1200" kern="1200">
                <a:solidFill>
                  <a:prstClr val="black"/>
                </a:solidFill>
                <a:latin typeface="Helvetica"/>
                <a:ea typeface="MS PGothic" panose="020B0600070205080204" pitchFamily="34" charset="-128"/>
                <a:cs typeface="Helvetica"/>
              </a:rPr>
              <a:t>NDVI</a:t>
            </a:r>
          </a:p>
        </p:txBody>
      </p:sp>
      <p:sp>
        <p:nvSpPr>
          <p:cNvPr id="55" name="TextBox 54"/>
          <p:cNvSpPr txBox="1"/>
          <p:nvPr/>
        </p:nvSpPr>
        <p:spPr>
          <a:xfrm rot="16200000">
            <a:off x="2304033" y="4624131"/>
            <a:ext cx="651140"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i="1" kern="1200">
                <a:solidFill>
                  <a:srgbClr val="C30000"/>
                </a:solidFill>
                <a:latin typeface="Helvetica"/>
                <a:ea typeface="MS PGothic" panose="020B0600070205080204" pitchFamily="34" charset="-128"/>
                <a:cs typeface="Helvetica"/>
              </a:rPr>
              <a:t>mowing</a:t>
            </a:r>
          </a:p>
        </p:txBody>
      </p:sp>
      <p:pic>
        <p:nvPicPr>
          <p:cNvPr id="56" name="Picture 5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859195" y="2684500"/>
            <a:ext cx="963296" cy="120914"/>
          </a:xfrm>
          <a:prstGeom prst="rect">
            <a:avLst/>
          </a:prstGeom>
        </p:spPr>
      </p:pic>
      <p:sp>
        <p:nvSpPr>
          <p:cNvPr id="57" name="TextBox 56"/>
          <p:cNvSpPr txBox="1"/>
          <p:nvPr/>
        </p:nvSpPr>
        <p:spPr>
          <a:xfrm>
            <a:off x="4774873" y="2743134"/>
            <a:ext cx="1361270" cy="253916"/>
          </a:xfrm>
          <a:prstGeom prst="rect">
            <a:avLst/>
          </a:prstGeom>
          <a:noFill/>
        </p:spPr>
        <p:txBody>
          <a:bodyPr wrap="none" rtlCol="0">
            <a:spAutoFit/>
          </a:bodyPr>
          <a:lstStyle/>
          <a:p>
            <a:pPr eaLnBrk="0" fontAlgn="base" hangingPunct="0">
              <a:spcBef>
                <a:spcPct val="0"/>
              </a:spcBef>
              <a:spcAft>
                <a:spcPct val="0"/>
              </a:spcAft>
              <a:buClrTx/>
              <a:buFontTx/>
              <a:buNone/>
            </a:pPr>
            <a:r>
              <a:rPr lang="en-US" sz="1050" kern="1200">
                <a:solidFill>
                  <a:srgbClr val="800000"/>
                </a:solidFill>
                <a:latin typeface="Helvetica"/>
                <a:ea typeface="MS PGothic" panose="020B0600070205080204" pitchFamily="34" charset="-128"/>
                <a:cs typeface="Helvetica"/>
              </a:rPr>
              <a:t>0.1       NDVI      0.9</a:t>
            </a:r>
          </a:p>
        </p:txBody>
      </p:sp>
      <p:sp>
        <p:nvSpPr>
          <p:cNvPr id="58" name="Text Box 2"/>
          <p:cNvSpPr txBox="1">
            <a:spLocks noChangeArrowheads="1"/>
          </p:cNvSpPr>
          <p:nvPr/>
        </p:nvSpPr>
        <p:spPr bwMode="auto">
          <a:xfrm>
            <a:off x="4883249" y="3050165"/>
            <a:ext cx="1969118" cy="2787943"/>
          </a:xfrm>
          <a:prstGeom prst="rect">
            <a:avLst/>
          </a:prstGeom>
          <a:noFill/>
          <a:ln w="9525">
            <a:noFill/>
            <a:miter lim="800000"/>
            <a:headEnd/>
            <a:tailEnd/>
          </a:ln>
        </p:spPr>
        <p:txBody>
          <a:bodyPr rot="0" vert="horz" wrap="square" lIns="68580" tIns="34290" rIns="68580" bIns="34290" anchor="t" anchorCtr="0">
            <a:spAutoFit/>
          </a:bodyPr>
          <a:lstStyle/>
          <a:p>
            <a:pPr marL="202406" marR="202406" defTabSz="685382" eaLnBrk="0" fontAlgn="base" hangingPunct="0">
              <a:lnSpc>
                <a:spcPts val="1125"/>
              </a:lnSpc>
              <a:spcBef>
                <a:spcPts val="900"/>
              </a:spcBef>
              <a:spcAft>
                <a:spcPts val="450"/>
              </a:spcAft>
              <a:buClrTx/>
              <a:buFontTx/>
              <a:buNone/>
              <a:defRPr/>
            </a:pPr>
            <a:r>
              <a:rPr lang="en-US" sz="900" i="1" u="sng" kern="1200">
                <a:latin typeface="Arial" panose="020B0604020202020204" pitchFamily="34" charset="0"/>
                <a:ea typeface="MS PGothic" panose="020B0600070205080204" pitchFamily="34" charset="-128"/>
                <a:cs typeface="Arial" panose="020B0604020202020204" pitchFamily="34" charset="0"/>
              </a:rPr>
              <a:t>Example from the US: </a:t>
            </a:r>
            <a:r>
              <a:rPr lang="en-US" sz="900" i="1" kern="1200">
                <a:latin typeface="Arial" panose="020B0604020202020204" pitchFamily="34" charset="0"/>
                <a:ea typeface="MS PGothic" panose="020B0600070205080204" pitchFamily="34" charset="-128"/>
                <a:cs typeface="Arial" panose="020B0604020202020204" pitchFamily="34" charset="0"/>
              </a:rPr>
              <a:t>Seasonal phenology (greening) for natural grassland (blue line)  and irrigated alfalfa fields (red line) near Cheyenne Wyoming observed from Harmonized Landsat/Sentinel-2 data products.  The high temporal density of observations allows individual mowing events to be detected within alfalfa fields.  HLS Products available from </a:t>
            </a:r>
            <a:r>
              <a:rPr lang="en-US" sz="900" i="1" kern="1200">
                <a:latin typeface="Arial" panose="020B0604020202020204" pitchFamily="34" charset="0"/>
                <a:ea typeface="MS PGothic" panose="020B0600070205080204" pitchFamily="34" charset="-128"/>
                <a:cs typeface="Arial" panose="020B0604020202020204" pitchFamily="34" charset="0"/>
                <a:hlinkClick r:id="rId15"/>
              </a:rPr>
              <a:t>https://hls.gsfc.nasa.gov</a:t>
            </a:r>
            <a:endParaRPr lang="en-US" sz="900" i="1" kern="1200">
              <a:latin typeface="Arial" panose="020B0604020202020204" pitchFamily="34" charset="0"/>
              <a:ea typeface="MS PGothic" panose="020B0600070205080204" pitchFamily="34" charset="-128"/>
              <a:cs typeface="Arial" panose="020B0604020202020204" pitchFamily="34" charset="0"/>
            </a:endParaRPr>
          </a:p>
          <a:p>
            <a:pPr marL="202406" marR="202406" defTabSz="685382" eaLnBrk="0" fontAlgn="base" hangingPunct="0">
              <a:lnSpc>
                <a:spcPts val="1125"/>
              </a:lnSpc>
              <a:spcBef>
                <a:spcPts val="900"/>
              </a:spcBef>
              <a:spcAft>
                <a:spcPts val="450"/>
              </a:spcAft>
              <a:buClrTx/>
              <a:buFontTx/>
              <a:buNone/>
              <a:defRPr/>
            </a:pPr>
            <a:r>
              <a:rPr lang="en-US" sz="900" i="1" kern="1200">
                <a:latin typeface="Arial" panose="020B0604020202020204" pitchFamily="34" charset="0"/>
                <a:ea typeface="MS PGothic" panose="020B0600070205080204" pitchFamily="34" charset="-128"/>
                <a:cs typeface="Arial" panose="020B0604020202020204" pitchFamily="34" charset="0"/>
              </a:rPr>
              <a:t>Credit: Jeff Masek, NASA</a:t>
            </a:r>
          </a:p>
        </p:txBody>
      </p:sp>
      <p:sp>
        <p:nvSpPr>
          <p:cNvPr id="59" name="Content Placeholder 3"/>
          <p:cNvSpPr txBox="1">
            <a:spLocks/>
          </p:cNvSpPr>
          <p:nvPr/>
        </p:nvSpPr>
        <p:spPr bwMode="auto">
          <a:xfrm>
            <a:off x="7124516" y="4594833"/>
            <a:ext cx="4323765" cy="119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257175" indent="-257175" algn="l" rtl="0" eaLnBrk="1" fontAlgn="base" hangingPunct="1">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1" fontAlgn="base" hangingPunct="1">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1" fontAlgn="base" hangingPunct="1">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1" fontAlgn="base" hangingPunct="1">
              <a:spcBef>
                <a:spcPct val="20000"/>
              </a:spcBef>
              <a:spcAft>
                <a:spcPct val="0"/>
              </a:spcAft>
              <a:buChar char="–"/>
              <a:defRPr sz="1350">
                <a:solidFill>
                  <a:schemeClr val="tx1"/>
                </a:solidFill>
                <a:latin typeface="+mn-lt"/>
              </a:defRPr>
            </a:lvl4pPr>
            <a:lvl5pPr marL="1543050" indent="-171450" algn="l" rtl="0" eaLnBrk="1" fontAlgn="base" hangingPunct="1">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L="0" indent="0">
              <a:buFont typeface="Wingdings" panose="05000000000000000000" pitchFamily="2" charset="2"/>
              <a:buNone/>
            </a:pPr>
            <a:r>
              <a:rPr lang="en-AU" sz="900" b="0" i="1" u="sng" kern="1200">
                <a:solidFill>
                  <a:srgbClr val="000000"/>
                </a:solidFill>
                <a:latin typeface="Arial" panose="020B0604020202020204" pitchFamily="34" charset="0"/>
                <a:ea typeface="MS PGothic" panose="020B0600070205080204" pitchFamily="34" charset="-128"/>
                <a:cs typeface="Arial" panose="020B0604020202020204" pitchFamily="34" charset="0"/>
              </a:rPr>
              <a:t>Example from Australia:</a:t>
            </a:r>
            <a:r>
              <a:rPr lang="en-AU" sz="900" b="0" i="1" kern="1200">
                <a:solidFill>
                  <a:srgbClr val="000000"/>
                </a:solidFill>
                <a:latin typeface="Arial" panose="020B0604020202020204" pitchFamily="34" charset="0"/>
                <a:ea typeface="MS PGothic" panose="020B0600070205080204" pitchFamily="34" charset="-128"/>
                <a:cs typeface="Arial" panose="020B0604020202020204" pitchFamily="34" charset="0"/>
              </a:rPr>
              <a:t> By combining Landsat and Sentinel-2 data, a set of observations that best represent the tidal range in coastal northern Australia can be achieved. Note that most of the Sentinel-2 observations at low tide are cloud or glint impacted (smaller dots), but the Landsat data with clearer observations at low tide make up for the shortfall. Similarly, Landsat observations are sparse at high tide, with higher density of Sentinel-2 observations. This allows for fuller capture of the intertidal zone extent in a shorter time period.             </a:t>
            </a:r>
          </a:p>
          <a:p>
            <a:pPr marL="0" indent="0">
              <a:buFont typeface="Wingdings" panose="05000000000000000000" pitchFamily="2" charset="2"/>
              <a:buNone/>
            </a:pPr>
            <a:r>
              <a:rPr lang="en-AU" sz="900" b="0" i="1" kern="1200">
                <a:solidFill>
                  <a:srgbClr val="000000"/>
                </a:solidFill>
                <a:latin typeface="Arial" panose="020B0604020202020204" pitchFamily="34" charset="0"/>
                <a:ea typeface="MS PGothic" panose="020B0600070205080204" pitchFamily="34" charset="-128"/>
                <a:cs typeface="Arial" panose="020B0604020202020204" pitchFamily="34" charset="0"/>
              </a:rPr>
              <a:t>                                                                          </a:t>
            </a:r>
          </a:p>
          <a:p>
            <a:pPr marL="0" indent="0">
              <a:buFont typeface="Wingdings" panose="05000000000000000000" pitchFamily="2" charset="2"/>
              <a:buNone/>
            </a:pPr>
            <a:r>
              <a:rPr lang="en-AU" sz="900" b="0" i="1" kern="1200">
                <a:solidFill>
                  <a:srgbClr val="000000"/>
                </a:solidFill>
                <a:latin typeface="Arial" panose="020B0604020202020204" pitchFamily="34" charset="0"/>
                <a:ea typeface="MS PGothic" panose="020B0600070205080204" pitchFamily="34" charset="-128"/>
                <a:cs typeface="Arial" panose="020B0604020202020204" pitchFamily="34" charset="0"/>
              </a:rPr>
              <a:t>                                                                              Credit: Robbi-Bishop Taylor, GA</a:t>
            </a:r>
          </a:p>
          <a:p>
            <a:pPr marL="0" indent="0">
              <a:buFont typeface="Wingdings" panose="05000000000000000000" pitchFamily="2" charset="2"/>
              <a:buNone/>
            </a:pPr>
            <a:endParaRPr lang="en-AU" sz="900" i="1" kern="120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marL="0" indent="0">
              <a:buFont typeface="Wingdings" panose="05000000000000000000" pitchFamily="2" charset="2"/>
              <a:buNone/>
            </a:pPr>
            <a:endParaRPr lang="en-AU" sz="900" i="1" kern="120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60" name="Group 59"/>
          <p:cNvGrpSpPr/>
          <p:nvPr/>
        </p:nvGrpSpPr>
        <p:grpSpPr>
          <a:xfrm>
            <a:off x="6709530" y="1201455"/>
            <a:ext cx="5226478" cy="3386035"/>
            <a:chOff x="6758517" y="1223227"/>
            <a:chExt cx="5226478" cy="3386035"/>
          </a:xfrm>
        </p:grpSpPr>
        <p:grpSp>
          <p:nvGrpSpPr>
            <p:cNvPr id="61" name="Group 60"/>
            <p:cNvGrpSpPr/>
            <p:nvPr/>
          </p:nvGrpSpPr>
          <p:grpSpPr>
            <a:xfrm>
              <a:off x="6897017" y="1223227"/>
              <a:ext cx="5087978" cy="3386035"/>
              <a:chOff x="6953661" y="1190466"/>
              <a:chExt cx="5087978" cy="3386035"/>
            </a:xfrm>
          </p:grpSpPr>
          <p:pic>
            <p:nvPicPr>
              <p:cNvPr id="63" name="Picture 1" descr="image0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53661" y="1190466"/>
                <a:ext cx="5043328" cy="32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8775558" y="4299502"/>
                <a:ext cx="964431" cy="276999"/>
              </a:xfrm>
              <a:prstGeom prst="rect">
                <a:avLst/>
              </a:prstGeom>
              <a:solidFill>
                <a:srgbClr val="FFFFFF"/>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S PGothic" panose="020B0600070205080204" pitchFamily="34" charset="-128"/>
                    <a:cs typeface="Helvetica"/>
                  </a:rPr>
                  <a:t>Time (year)</a:t>
                </a:r>
              </a:p>
            </p:txBody>
          </p:sp>
          <p:sp>
            <p:nvSpPr>
              <p:cNvPr id="65" name="TextBox 64"/>
              <p:cNvSpPr txBox="1"/>
              <p:nvPr/>
            </p:nvSpPr>
            <p:spPr>
              <a:xfrm>
                <a:off x="11448281" y="1253965"/>
                <a:ext cx="508031" cy="369332"/>
              </a:xfrm>
              <a:prstGeom prst="rect">
                <a:avLst/>
              </a:prstGeom>
              <a:solidFill>
                <a:sysClr val="window" lastClr="FFFF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AU" sz="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Landsat-8</a:t>
                </a:r>
              </a:p>
              <a:p>
                <a:pPr marL="0" marR="0" lvl="0" indent="0" defTabSz="914400" eaLnBrk="0" fontAlgn="base" latinLnBrk="0" hangingPunct="0">
                  <a:lnSpc>
                    <a:spcPct val="100000"/>
                  </a:lnSpc>
                  <a:spcBef>
                    <a:spcPct val="0"/>
                  </a:spcBef>
                  <a:spcAft>
                    <a:spcPct val="0"/>
                  </a:spcAft>
                  <a:buClrTx/>
                  <a:buSzTx/>
                  <a:buFontTx/>
                  <a:buNone/>
                  <a:tabLst/>
                  <a:defRPr/>
                </a:pPr>
                <a:r>
                  <a:rPr kumimoji="0" lang="en-AU" sz="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mn-cs"/>
                  </a:rPr>
                  <a:t>Sentinels</a:t>
                </a:r>
              </a:p>
            </p:txBody>
          </p:sp>
          <p:sp>
            <p:nvSpPr>
              <p:cNvPr id="66" name="TextBox 65"/>
              <p:cNvSpPr txBox="1"/>
              <p:nvPr/>
            </p:nvSpPr>
            <p:spPr>
              <a:xfrm>
                <a:off x="11292925" y="1301788"/>
                <a:ext cx="748714"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AU" sz="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    Landsat-8</a:t>
                </a:r>
              </a:p>
              <a:p>
                <a:pPr marL="0" marR="0" lvl="0" indent="0" defTabSz="914400" eaLnBrk="0" fontAlgn="base" latinLnBrk="0" hangingPunct="0">
                  <a:lnSpc>
                    <a:spcPct val="100000"/>
                  </a:lnSpc>
                  <a:spcBef>
                    <a:spcPct val="0"/>
                  </a:spcBef>
                  <a:spcAft>
                    <a:spcPct val="0"/>
                  </a:spcAft>
                  <a:buClrTx/>
                  <a:buSzTx/>
                  <a:buFontTx/>
                  <a:buNone/>
                  <a:tabLst/>
                  <a:defRPr/>
                </a:pPr>
                <a:r>
                  <a:rPr kumimoji="0" lang="en-AU" sz="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    Sentinel-2</a:t>
                </a:r>
              </a:p>
              <a:p>
                <a:pPr marL="0" marR="0" lvl="0" indent="0" defTabSz="914400" eaLnBrk="0" fontAlgn="base" latinLnBrk="0" hangingPunct="0">
                  <a:lnSpc>
                    <a:spcPct val="100000"/>
                  </a:lnSpc>
                  <a:spcBef>
                    <a:spcPct val="0"/>
                  </a:spcBef>
                  <a:spcAft>
                    <a:spcPct val="0"/>
                  </a:spcAft>
                  <a:buClrTx/>
                  <a:buSzTx/>
                  <a:buFontTx/>
                  <a:buNone/>
                  <a:tabLst/>
                  <a:defRPr/>
                </a:pPr>
                <a:r>
                  <a:rPr kumimoji="0" lang="en-AU" sz="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 Clear Pixels</a:t>
                </a:r>
              </a:p>
            </p:txBody>
          </p:sp>
        </p:grpSp>
        <p:sp>
          <p:nvSpPr>
            <p:cNvPr id="62" name="TextBox 61"/>
            <p:cNvSpPr txBox="1"/>
            <p:nvPr/>
          </p:nvSpPr>
          <p:spPr>
            <a:xfrm rot="16200000">
              <a:off x="6278546" y="2765039"/>
              <a:ext cx="1236942" cy="276999"/>
            </a:xfrm>
            <a:prstGeom prst="rect">
              <a:avLst/>
            </a:prstGeom>
            <a:solidFill>
              <a:srgbClr val="FFFFFF"/>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a:ea typeface="MS PGothic" panose="020B0600070205080204" pitchFamily="34" charset="-128"/>
                  <a:cs typeface="Helvetica"/>
                </a:rPr>
                <a:t>Tide Height (m)</a:t>
              </a:r>
            </a:p>
          </p:txBody>
        </p:sp>
      </p:grpSp>
    </p:spTree>
    <p:extLst>
      <p:ext uri="{BB962C8B-B14F-4D97-AF65-F5344CB8AC3E}">
        <p14:creationId xmlns:p14="http://schemas.microsoft.com/office/powerpoint/2010/main" val="4212070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0"/>
          <p:cNvSpPr txBox="1">
            <a:spLocks noGrp="1"/>
          </p:cNvSpPr>
          <p:nvPr>
            <p:ph type="body" idx="4294967295"/>
          </p:nvPr>
        </p:nvSpPr>
        <p:spPr>
          <a:xfrm>
            <a:off x="154173" y="1071239"/>
            <a:ext cx="11919098" cy="4877506"/>
          </a:xfrm>
          <a:prstGeom prst="rect">
            <a:avLst/>
          </a:prstGeom>
          <a:noFill/>
          <a:ln>
            <a:noFill/>
          </a:ln>
        </p:spPr>
        <p:txBody>
          <a:bodyPr spcFirstLastPara="1" wrap="square" lIns="91425" tIns="91425" rIns="91425" bIns="91425" anchor="ctr" anchorCtr="0">
            <a:no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2019 US Architecture Study Team recommendation for Landsat Next and SCR</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September 2019, US Joint Agency Commercial Imagery Evaluation (JACIE) presentation “An SLI Cross-Calibration Radiometer (SCR) Concept for Improved Calibration of Disaggregated Earth Observing Satellite Systems” by Jon Christopherson </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February 2021, Director USGS submission to the Australian House of Representatives Inquiry into Developing Australia's Space Industry</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March 2021, Australian Technical feasibility study undertaken by University of New South Wales Australian National Concurrent Design Facility (ANCDF) upgraded to a Pre-Phase A report in August 2021</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May 2021, Establishment of the ASA, GA, CSIRO, USGS and NASA Technical Interchange Meetings</a:t>
            </a:r>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Late 2021, Mission partner agreement discussions (Agency – NASA and GA - USGS) - </a:t>
            </a:r>
            <a:r>
              <a:rPr lang="en-AU" sz="1800" i="1" dirty="0"/>
              <a:t>in progress</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March 2022, Mission Concept Review (MCR) / Key Decision Point (KDP)-A</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Spring (Fall in US) 2022, Formulation Technical Interchange Meeting in Canberra</a:t>
            </a:r>
          </a:p>
          <a:p>
            <a:pPr marL="82550" marR="0" lvl="0" algn="l" rtl="0">
              <a:lnSpc>
                <a:spcPct val="100000"/>
              </a:lnSpc>
              <a:spcBef>
                <a:spcPts val="1200"/>
              </a:spcBef>
              <a:spcAft>
                <a:spcPts val="0"/>
              </a:spcAft>
              <a:buClr>
                <a:srgbClr val="000000"/>
              </a:buClr>
              <a:buSzPts val="2300"/>
            </a:pPr>
            <a:endParaRPr lang="en-GB" sz="1600" b="0" i="0" u="none" strike="noStrike" cap="none" dirty="0">
              <a:solidFill>
                <a:srgbClr val="000000"/>
              </a:solidFill>
              <a:sym typeface="Arial"/>
            </a:endParaRPr>
          </a:p>
        </p:txBody>
      </p:sp>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SCR Background</a:t>
            </a:r>
            <a:endParaRPr dirty="0"/>
          </a:p>
        </p:txBody>
      </p:sp>
      <p:grpSp>
        <p:nvGrpSpPr>
          <p:cNvPr id="11" name="Group 10"/>
          <p:cNvGrpSpPr/>
          <p:nvPr/>
        </p:nvGrpSpPr>
        <p:grpSpPr>
          <a:xfrm>
            <a:off x="42528" y="5560828"/>
            <a:ext cx="5853226" cy="953301"/>
            <a:chOff x="5177437" y="3679881"/>
            <a:chExt cx="4780761" cy="776846"/>
          </a:xfrm>
        </p:grpSpPr>
        <p:sp>
          <p:nvSpPr>
            <p:cNvPr id="12"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 name="Picture 12"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4" name="Picture 13"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5" name="Picture 14"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6" name="Picture 15"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7" name="Picture 16"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Tree>
    <p:extLst>
      <p:ext uri="{BB962C8B-B14F-4D97-AF65-F5344CB8AC3E}">
        <p14:creationId xmlns:p14="http://schemas.microsoft.com/office/powerpoint/2010/main" val="3964065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0"/>
          <p:cNvSpPr txBox="1">
            <a:spLocks noGrp="1"/>
          </p:cNvSpPr>
          <p:nvPr>
            <p:ph type="body" idx="4294967295"/>
          </p:nvPr>
        </p:nvSpPr>
        <p:spPr>
          <a:xfrm>
            <a:off x="99078" y="1082815"/>
            <a:ext cx="7565598" cy="4481918"/>
          </a:xfrm>
          <a:prstGeom prst="rect">
            <a:avLst/>
          </a:prstGeom>
          <a:noFill/>
          <a:ln>
            <a:noFill/>
          </a:ln>
        </p:spPr>
        <p:txBody>
          <a:bodyPr spcFirstLastPara="1" wrap="square" lIns="91425" tIns="91425" rIns="91425" bIns="91425" anchor="ctr" anchorCtr="0">
            <a:no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Australia is reliant on international collaborators for enduring access to EO data</a:t>
            </a:r>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National programs need ongoing, sustainable access to EO data and meet multi-sensor use objectives </a:t>
            </a:r>
          </a:p>
          <a:p>
            <a:pPr marL="342900" lvl="1"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Potential for combined use of multi-sensor EO data remains under utilised due to variable quality</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Cross calibration enables consistent data quality through quantified uncertainty for multi-source data to be used together</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Provide on-orbit reference for cross calibration, opportunities are frequent, global, with open access</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Leverage capability that Australia is well regarded for, effective contribution to global data quality and grow sovereign space industry capability</a:t>
            </a:r>
          </a:p>
        </p:txBody>
      </p:sp>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SCR Rationale</a:t>
            </a:r>
            <a:endParaRPr dirty="0"/>
          </a:p>
        </p:txBody>
      </p:sp>
      <p:grpSp>
        <p:nvGrpSpPr>
          <p:cNvPr id="6" name="Group 5"/>
          <p:cNvGrpSpPr/>
          <p:nvPr/>
        </p:nvGrpSpPr>
        <p:grpSpPr>
          <a:xfrm>
            <a:off x="42528" y="5560828"/>
            <a:ext cx="5853226" cy="953301"/>
            <a:chOff x="5177437" y="3679881"/>
            <a:chExt cx="4780761" cy="776846"/>
          </a:xfrm>
        </p:grpSpPr>
        <p:sp>
          <p:nvSpPr>
            <p:cNvPr id="7"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9" name="Picture 8"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0" name="Picture 9"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1" name="Picture 10"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2" name="Picture 11"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grpSp>
        <p:nvGrpSpPr>
          <p:cNvPr id="13" name="Group 4"/>
          <p:cNvGrpSpPr>
            <a:grpSpLocks/>
          </p:cNvGrpSpPr>
          <p:nvPr/>
        </p:nvGrpSpPr>
        <p:grpSpPr bwMode="auto">
          <a:xfrm>
            <a:off x="7633152" y="1182919"/>
            <a:ext cx="4416425" cy="4773613"/>
            <a:chOff x="7325370" y="1184022"/>
            <a:chExt cx="4415329" cy="4773272"/>
          </a:xfrm>
        </p:grpSpPr>
        <p:pic>
          <p:nvPicPr>
            <p:cNvPr id="14" name="Picture 13"/>
            <p:cNvPicPr>
              <a:picLocks noChangeAspect="1"/>
            </p:cNvPicPr>
            <p:nvPr/>
          </p:nvPicPr>
          <p:blipFill>
            <a:blip r:embed="rId8"/>
            <a:stretch>
              <a:fillRect/>
            </a:stretch>
          </p:blipFill>
          <p:spPr>
            <a:xfrm>
              <a:off x="7325370" y="1184022"/>
              <a:ext cx="4415329" cy="1073073"/>
            </a:xfrm>
            <a:prstGeom prst="rect">
              <a:avLst/>
            </a:prstGeom>
            <a:solidFill>
              <a:srgbClr val="FFC000">
                <a:lumMod val="20000"/>
                <a:lumOff val="80000"/>
              </a:srgbClr>
            </a:solidFill>
          </p:spPr>
        </p:pic>
        <p:pic>
          <p:nvPicPr>
            <p:cNvPr id="15" name="Picture 3" descr="C:\Users\u92929\Desktop\AGDC Presentations\Italy Visit\2017-07-10 -Dhu-DGGS Workshop\Icons and Templates\DEA Icons.png"/>
            <p:cNvPicPr>
              <a:picLocks noChangeAspect="1" noChangeArrowheads="1"/>
            </p:cNvPicPr>
            <p:nvPr/>
          </p:nvPicPr>
          <p:blipFill>
            <a:blip r:embed="rId9">
              <a:extLst>
                <a:ext uri="{28A0092B-C50C-407E-A947-70E740481C1C}">
                  <a14:useLocalDpi xmlns:a14="http://schemas.microsoft.com/office/drawing/2010/main" val="0"/>
                </a:ext>
              </a:extLst>
            </a:blip>
            <a:srcRect l="26076" t="26781" r="26662" b="26781"/>
            <a:stretch>
              <a:fillRect/>
            </a:stretch>
          </p:blipFill>
          <p:spPr bwMode="auto">
            <a:xfrm rot="5090079" flipH="1">
              <a:off x="9205700" y="2583142"/>
              <a:ext cx="587284" cy="57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Users\u92929\Desktop\AGDC Presentations\DEA Overview Material\What Is DEA - Icons\Slide images\PP-1016 DEA PPT illustration_DEA combined graphic2-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4956" y="3373421"/>
              <a:ext cx="2473558" cy="139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9"/>
            <p:cNvSpPr txBox="1">
              <a:spLocks noChangeArrowheads="1"/>
            </p:cNvSpPr>
            <p:nvPr/>
          </p:nvSpPr>
          <p:spPr bwMode="auto">
            <a:xfrm>
              <a:off x="8574005" y="2144389"/>
              <a:ext cx="1691489"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Helvetica" panose="020B0604020202020204" pitchFamily="34" charset="0"/>
                </a:rPr>
                <a:t>Earth observation satellites</a:t>
              </a:r>
            </a:p>
          </p:txBody>
        </p:sp>
        <p:sp>
          <p:nvSpPr>
            <p:cNvPr id="18" name="TextBox 30"/>
            <p:cNvSpPr txBox="1">
              <a:spLocks noChangeArrowheads="1"/>
            </p:cNvSpPr>
            <p:nvPr/>
          </p:nvSpPr>
          <p:spPr bwMode="auto">
            <a:xfrm>
              <a:off x="8525205" y="3296637"/>
              <a:ext cx="1858201"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Helvetica" panose="020B0604020202020204" pitchFamily="34" charset="0"/>
                </a:rPr>
                <a:t>Space-based cross-calibration</a:t>
              </a:r>
            </a:p>
          </p:txBody>
        </p:sp>
        <p:sp>
          <p:nvSpPr>
            <p:cNvPr id="19" name="TextBox 31"/>
            <p:cNvSpPr txBox="1">
              <a:spLocks noChangeArrowheads="1"/>
            </p:cNvSpPr>
            <p:nvPr/>
          </p:nvSpPr>
          <p:spPr bwMode="auto">
            <a:xfrm>
              <a:off x="8435008" y="4507676"/>
              <a:ext cx="2313454"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Helvetica" panose="020B0604020202020204" pitchFamily="34" charset="0"/>
                </a:rPr>
                <a:t>Combined use of multi-source EO data</a:t>
              </a:r>
            </a:p>
          </p:txBody>
        </p:sp>
        <p:sp>
          <p:nvSpPr>
            <p:cNvPr id="20" name="Down Arrow 32"/>
            <p:cNvSpPr>
              <a:spLocks noChangeArrowheads="1"/>
            </p:cNvSpPr>
            <p:nvPr/>
          </p:nvSpPr>
          <p:spPr bwMode="auto">
            <a:xfrm>
              <a:off x="11331510" y="2350291"/>
              <a:ext cx="251543" cy="160483"/>
            </a:xfrm>
            <a:prstGeom prst="downArrow">
              <a:avLst>
                <a:gd name="adj1" fmla="val 50000"/>
                <a:gd name="adj2" fmla="val 50000"/>
              </a:avLst>
            </a:prstGeom>
            <a:solidFill>
              <a:sysClr val="windowText" lastClr="000000"/>
            </a:solidFill>
            <a:ln w="9525" algn="ctr">
              <a:solidFill>
                <a:sysClr val="windowText" lastClr="000000"/>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altLang="en-US" sz="1200"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sp>
          <p:nvSpPr>
            <p:cNvPr id="21" name="Down Arrow 33"/>
            <p:cNvSpPr>
              <a:spLocks noChangeArrowheads="1"/>
            </p:cNvSpPr>
            <p:nvPr/>
          </p:nvSpPr>
          <p:spPr bwMode="auto">
            <a:xfrm>
              <a:off x="11310890" y="3560820"/>
              <a:ext cx="251543" cy="160483"/>
            </a:xfrm>
            <a:prstGeom prst="downArrow">
              <a:avLst>
                <a:gd name="adj1" fmla="val 50000"/>
                <a:gd name="adj2" fmla="val 50000"/>
              </a:avLst>
            </a:prstGeom>
            <a:solidFill>
              <a:sysClr val="windowText" lastClr="000000"/>
            </a:solidFill>
            <a:ln w="9525" algn="ctr">
              <a:solidFill>
                <a:sysClr val="windowText" lastClr="000000"/>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altLang="en-US" sz="1200"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sp>
          <p:nvSpPr>
            <p:cNvPr id="22" name="Down Arrow 35"/>
            <p:cNvSpPr>
              <a:spLocks noChangeArrowheads="1"/>
            </p:cNvSpPr>
            <p:nvPr/>
          </p:nvSpPr>
          <p:spPr bwMode="auto">
            <a:xfrm>
              <a:off x="11354757" y="4759325"/>
              <a:ext cx="251543" cy="160483"/>
            </a:xfrm>
            <a:prstGeom prst="downArrow">
              <a:avLst>
                <a:gd name="adj1" fmla="val 50000"/>
                <a:gd name="adj2" fmla="val 50000"/>
              </a:avLst>
            </a:prstGeom>
            <a:solidFill>
              <a:sysClr val="windowText" lastClr="000000"/>
            </a:solidFill>
            <a:ln w="9525" algn="ctr">
              <a:solidFill>
                <a:sysClr val="windowText" lastClr="000000"/>
              </a:solidFill>
              <a:round/>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altLang="en-US" sz="1200"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grpSp>
          <p:nvGrpSpPr>
            <p:cNvPr id="23" name="Group 36"/>
            <p:cNvGrpSpPr>
              <a:grpSpLocks/>
            </p:cNvGrpSpPr>
            <p:nvPr/>
          </p:nvGrpSpPr>
          <p:grpSpPr bwMode="auto">
            <a:xfrm>
              <a:off x="7878855" y="4920480"/>
              <a:ext cx="3425759" cy="987146"/>
              <a:chOff x="7878855" y="4909121"/>
              <a:chExt cx="3425759" cy="987146"/>
            </a:xfrm>
          </p:grpSpPr>
          <p:pic>
            <p:nvPicPr>
              <p:cNvPr id="29" name="Picture 3" descr="C:\Users\u92929\OneDrive - Geoscience Australia\DEA Overview Material\What Is DEA - Icons\Slide images_individual icons\PP-1016 DEA PPT illustration animation_individual icons-30 cop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78855" y="4909121"/>
                <a:ext cx="69515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C:\Users\u92929\OneDrive - Geoscience Australia\DEA Overview Material\What Is DEA - Icons\Slide images_individual icons\PP-1016 DEA PPT illustration animation_individual icons-33 copy.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75690" y="5038513"/>
                <a:ext cx="732180" cy="59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9"/>
              <p:cNvSpPr txBox="1">
                <a:spLocks noChangeArrowheads="1"/>
              </p:cNvSpPr>
              <p:nvPr/>
            </p:nvSpPr>
            <p:spPr bwMode="auto">
              <a:xfrm>
                <a:off x="8393236" y="5665435"/>
                <a:ext cx="2428870"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Helvetica" panose="020B0604020202020204" pitchFamily="34" charset="0"/>
                    <a:ea typeface="MS PGothic" panose="020B0600070205080204" pitchFamily="34" charset="-128"/>
                    <a:cs typeface="Helvetica" panose="020B0604020202020204" pitchFamily="34" charset="0"/>
                  </a:rPr>
                  <a:t>Industry capability and economic growth</a:t>
                </a:r>
              </a:p>
            </p:txBody>
          </p:sp>
          <p:pic>
            <p:nvPicPr>
              <p:cNvPr id="32" name="Picture 4" descr="C:\Users\u92929\OneDrive - Geoscience Australia\DEA Overview Material\What Is DEA - Icons\Slide images_individual icons\PP-1016 DEA PPT illustration animation_individual icons-32 copy.png"/>
              <p:cNvPicPr>
                <a:picLocks noChangeAspect="1" noChangeArrowheads="1"/>
              </p:cNvPicPr>
              <p:nvPr/>
            </p:nvPicPr>
            <p:blipFill>
              <a:blip r:embed="rId13" cstate="print"/>
              <a:srcRect/>
              <a:stretch>
                <a:fillRect/>
              </a:stretch>
            </p:blipFill>
            <p:spPr bwMode="auto">
              <a:xfrm>
                <a:off x="9857324" y="5097070"/>
                <a:ext cx="593460" cy="532051"/>
              </a:xfrm>
              <a:prstGeom prst="rect">
                <a:avLst/>
              </a:prstGeom>
              <a:noFill/>
              <a:effectLst>
                <a:reflection stA="0" endPos="0" dist="50800" dir="5400000" sy="-100000" algn="bl" rotWithShape="0"/>
              </a:effectLst>
            </p:spPr>
          </p:pic>
          <p:pic>
            <p:nvPicPr>
              <p:cNvPr id="33" name="Picture 4" descr="C:\Users\u92929\Desktop\AGDC Presentations\Italy Visit\2017-07-10 -Dhu-DGGS Workshop\Icons and Templates\DEA Icons5.png"/>
              <p:cNvPicPr>
                <a:picLocks noChangeAspect="1" noChangeArrowheads="1"/>
              </p:cNvPicPr>
              <p:nvPr/>
            </p:nvPicPr>
            <p:blipFill>
              <a:blip r:embed="rId14">
                <a:grayscl/>
                <a:biLevel thresh="50000"/>
                <a:extLst>
                  <a:ext uri="{28A0092B-C50C-407E-A947-70E740481C1C}">
                    <a14:useLocalDpi xmlns:a14="http://schemas.microsoft.com/office/drawing/2010/main" val="0"/>
                  </a:ext>
                </a:extLst>
              </a:blip>
              <a:srcRect l="53935" t="35950" r="17210" b="32829"/>
              <a:stretch>
                <a:fillRect/>
              </a:stretch>
            </p:blipFill>
            <p:spPr bwMode="auto">
              <a:xfrm>
                <a:off x="10700238" y="4975147"/>
                <a:ext cx="604376" cy="65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42"/>
            <p:cNvSpPr txBox="1">
              <a:spLocks noChangeArrowheads="1"/>
            </p:cNvSpPr>
            <p:nvPr/>
          </p:nvSpPr>
          <p:spPr bwMode="auto">
            <a:xfrm>
              <a:off x="7325370" y="2065894"/>
              <a:ext cx="4415329" cy="153888"/>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1" i="0" u="none" strike="noStrike" kern="1200" cap="none" spc="0" normalizeH="0" baseline="0" noProof="0">
                  <a:ln>
                    <a:noFill/>
                  </a:ln>
                  <a:solidFill>
                    <a:prstClr val="white"/>
                  </a:solidFill>
                  <a:effectLst/>
                  <a:uLnTx/>
                  <a:uFillTx/>
                  <a:latin typeface="Helvetica" panose="020B0604020202020204" pitchFamily="34" charset="0"/>
                  <a:ea typeface="MS PGothic" panose="020B0600070205080204" pitchFamily="34" charset="-128"/>
                  <a:cs typeface="Helvetica" panose="020B0604020202020204" pitchFamily="34" charset="0"/>
                </a:rPr>
                <a:t>Combined use of multi-source EO data</a:t>
              </a:r>
            </a:p>
          </p:txBody>
        </p:sp>
        <p:sp>
          <p:nvSpPr>
            <p:cNvPr id="25" name="Rectangle 24"/>
            <p:cNvSpPr/>
            <p:nvPr/>
          </p:nvSpPr>
          <p:spPr bwMode="auto">
            <a:xfrm>
              <a:off x="7376157" y="1184022"/>
              <a:ext cx="4364542" cy="1171491"/>
            </a:xfrm>
            <a:prstGeom prst="rect">
              <a:avLst/>
            </a:prstGeom>
            <a:noFill/>
            <a:ln w="9525" cap="flat" cmpd="sng" algn="ctr">
              <a:solidFill>
                <a:sysClr val="window" lastClr="FFFFFF">
                  <a:lumMod val="65000"/>
                </a:sysClr>
              </a:solidFill>
              <a:prstDash val="solid"/>
              <a:round/>
              <a:headEnd type="none" w="med" len="med"/>
              <a:tailEnd type="none" w="med" len="med"/>
            </a:ln>
            <a:effec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200" b="1" i="0" u="none" strike="noStrike" kern="1200" cap="none" spc="0" normalizeH="0" baseline="0" noProof="0">
                <a:ln>
                  <a:noFill/>
                </a:ln>
                <a:solidFill>
                  <a:srgbClr val="E7E6E6"/>
                </a:solidFill>
                <a:effectLst/>
                <a:uLnTx/>
                <a:uFillTx/>
                <a:latin typeface="Arial" charset="0"/>
                <a:ea typeface="MS PGothic" panose="020B0600070205080204" pitchFamily="34" charset="-128"/>
                <a:cs typeface="+mn-cs"/>
              </a:endParaRPr>
            </a:p>
          </p:txBody>
        </p:sp>
        <p:sp>
          <p:nvSpPr>
            <p:cNvPr id="26" name="Rectangle 25"/>
            <p:cNvSpPr/>
            <p:nvPr/>
          </p:nvSpPr>
          <p:spPr bwMode="auto">
            <a:xfrm>
              <a:off x="7376157" y="2390436"/>
              <a:ext cx="4364542" cy="1171491"/>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200" b="1" i="0" u="none" strike="noStrike" kern="1200" cap="none" spc="0" normalizeH="0" baseline="0" noProof="0">
                <a:ln>
                  <a:noFill/>
                </a:ln>
                <a:solidFill>
                  <a:srgbClr val="E7E6E6"/>
                </a:solidFill>
                <a:effectLst/>
                <a:uLnTx/>
                <a:uFillTx/>
                <a:latin typeface="Arial" charset="0"/>
                <a:ea typeface="MS PGothic" panose="020B0600070205080204" pitchFamily="34" charset="-128"/>
                <a:cs typeface="+mn-cs"/>
              </a:endParaRPr>
            </a:p>
          </p:txBody>
        </p:sp>
        <p:sp>
          <p:nvSpPr>
            <p:cNvPr id="27" name="Rectangle 26"/>
            <p:cNvSpPr/>
            <p:nvPr/>
          </p:nvSpPr>
          <p:spPr bwMode="auto">
            <a:xfrm>
              <a:off x="7376157" y="3588913"/>
              <a:ext cx="4364542" cy="1171491"/>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200" b="1" i="0" u="none" strike="noStrike" kern="1200" cap="none" spc="0" normalizeH="0" baseline="0" noProof="0">
                <a:ln>
                  <a:noFill/>
                </a:ln>
                <a:solidFill>
                  <a:srgbClr val="E7E6E6"/>
                </a:solidFill>
                <a:effectLst/>
                <a:uLnTx/>
                <a:uFillTx/>
                <a:latin typeface="Arial" charset="0"/>
                <a:ea typeface="MS PGothic" panose="020B0600070205080204" pitchFamily="34" charset="-128"/>
                <a:cs typeface="+mn-cs"/>
              </a:endParaRPr>
            </a:p>
          </p:txBody>
        </p:sp>
        <p:sp>
          <p:nvSpPr>
            <p:cNvPr id="28" name="Rectangle 27"/>
            <p:cNvSpPr/>
            <p:nvPr/>
          </p:nvSpPr>
          <p:spPr bwMode="auto">
            <a:xfrm>
              <a:off x="7376157" y="4785803"/>
              <a:ext cx="4364542" cy="1171491"/>
            </a:xfrm>
            <a:prstGeom prst="rect">
              <a:avLst/>
            </a:prstGeom>
            <a:noFill/>
            <a:ln w="9525" cap="flat" cmpd="sng" algn="ctr">
              <a:solidFill>
                <a:sysClr val="window" lastClr="FFFFFF">
                  <a:lumMod val="75000"/>
                </a:sysClr>
              </a:solidFill>
              <a:prstDash val="solid"/>
              <a:round/>
              <a:headEnd type="none" w="med" len="med"/>
              <a:tailEnd type="none" w="med" len="med"/>
            </a:ln>
            <a:effectLst/>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200" b="1" i="0" u="none" strike="noStrike" kern="1200" cap="none" spc="0" normalizeH="0" baseline="0" noProof="0">
                <a:ln>
                  <a:noFill/>
                </a:ln>
                <a:solidFill>
                  <a:srgbClr val="E7E6E6"/>
                </a:solidFill>
                <a:effectLst/>
                <a:uLnTx/>
                <a:uFillTx/>
                <a:latin typeface="Arial" charset="0"/>
                <a:ea typeface="MS PGothic" panose="020B0600070205080204" pitchFamily="34" charset="-128"/>
                <a:cs typeface="+mn-cs"/>
              </a:endParaRPr>
            </a:p>
          </p:txBody>
        </p:sp>
      </p:grpSp>
    </p:spTree>
    <p:extLst>
      <p:ext uri="{BB962C8B-B14F-4D97-AF65-F5344CB8AC3E}">
        <p14:creationId xmlns:p14="http://schemas.microsoft.com/office/powerpoint/2010/main" val="2959012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0"/>
          <p:cNvSpPr txBox="1">
            <a:spLocks noGrp="1"/>
          </p:cNvSpPr>
          <p:nvPr>
            <p:ph type="body" idx="4294967295"/>
          </p:nvPr>
        </p:nvSpPr>
        <p:spPr>
          <a:xfrm>
            <a:off x="298955" y="1211065"/>
            <a:ext cx="11612315" cy="4218213"/>
          </a:xfrm>
          <a:prstGeom prst="rect">
            <a:avLst/>
          </a:prstGeom>
          <a:noFill/>
          <a:ln>
            <a:noFill/>
          </a:ln>
        </p:spPr>
        <p:txBody>
          <a:bodyPr spcFirstLastPara="1" wrap="square" lIns="91425" tIns="91425" rIns="91425" bIns="91425" anchor="ctr" anchorCtr="0">
            <a:no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a:t>The Satellite Cross-Calibration Radiometer (SCR) is a series of satellites </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a:t>Designed to collect hyperspectral data for calibrating other remote sensing systems</a:t>
            </a:r>
          </a:p>
          <a:p>
            <a:pPr marL="342900" lvl="2" indent="-342900" eaLnBrk="0" fontAlgn="base" hangingPunct="0">
              <a:spcBef>
                <a:spcPct val="20000"/>
              </a:spcBef>
              <a:spcAft>
                <a:spcPct val="0"/>
              </a:spcAft>
              <a:buClr>
                <a:srgbClr val="EA7500"/>
              </a:buClr>
              <a:buFont typeface="Wingdings" panose="05000000000000000000" pitchFamily="2" charset="2"/>
              <a:buChar char="v"/>
              <a:defRPr/>
            </a:pPr>
            <a:r>
              <a:rPr lang="en-AU" sz="2000" dirty="0"/>
              <a:t>Block-A: Two-satellite Class-D demonstrator constellation (SCR-1 and 2)</a:t>
            </a:r>
          </a:p>
          <a:p>
            <a:pPr marL="342900" lvl="1" indent="-342900" eaLnBrk="0" fontAlgn="base" hangingPunct="0">
              <a:spcBef>
                <a:spcPct val="20000"/>
              </a:spcBef>
              <a:spcAft>
                <a:spcPct val="0"/>
              </a:spcAft>
              <a:buClr>
                <a:srgbClr val="EA7500"/>
              </a:buClr>
              <a:buFont typeface="Wingdings" panose="05000000000000000000" pitchFamily="2" charset="2"/>
              <a:buChar char="v"/>
              <a:defRPr/>
            </a:pPr>
            <a:r>
              <a:rPr lang="en-AU" sz="2000" dirty="0"/>
              <a:t>Block-B: Two-satellite Class-C full-capability system (SCR-3 and 4)</a:t>
            </a:r>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a:t>Primary objective is to transfer calibration from Reference systems (e.g. Landsat, Sentinel) to Client systems</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a:t>Secondary objective is collection of hyperspectral imagery for science applications</a:t>
            </a:r>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a:t>Will also support development of the Australian space industry </a:t>
            </a:r>
            <a:r>
              <a:rPr lang="en-AU" sz="2000" dirty="0" smtClean="0"/>
              <a:t>(from 5 - 6 kg </a:t>
            </a:r>
            <a:r>
              <a:rPr lang="en-AU" sz="2000" dirty="0"/>
              <a:t>to </a:t>
            </a:r>
            <a:r>
              <a:rPr lang="en-AU" sz="2000" dirty="0" smtClean="0"/>
              <a:t>75 -100 kg </a:t>
            </a:r>
            <a:r>
              <a:rPr lang="en-AU" sz="2000" dirty="0"/>
              <a:t>class)</a:t>
            </a:r>
          </a:p>
        </p:txBody>
      </p:sp>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What is SCR?</a:t>
            </a:r>
            <a:endParaRPr dirty="0"/>
          </a:p>
        </p:txBody>
      </p:sp>
      <p:grpSp>
        <p:nvGrpSpPr>
          <p:cNvPr id="6" name="Group 5"/>
          <p:cNvGrpSpPr/>
          <p:nvPr/>
        </p:nvGrpSpPr>
        <p:grpSpPr>
          <a:xfrm>
            <a:off x="42528" y="5560828"/>
            <a:ext cx="5853226" cy="953301"/>
            <a:chOff x="5177437" y="3679881"/>
            <a:chExt cx="4780761" cy="776846"/>
          </a:xfrm>
        </p:grpSpPr>
        <p:sp>
          <p:nvSpPr>
            <p:cNvPr id="7"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9" name="Picture 8"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0" name="Picture 9"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1" name="Picture 10"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2" name="Picture 11"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Tree>
    <p:extLst>
      <p:ext uri="{BB962C8B-B14F-4D97-AF65-F5344CB8AC3E}">
        <p14:creationId xmlns:p14="http://schemas.microsoft.com/office/powerpoint/2010/main" val="164421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57201" y="1271265"/>
            <a:ext cx="11259248" cy="218055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700" b="1" i="0" u="none" strike="noStrike" kern="1200" cap="none" spc="0" normalizeH="0" baseline="0" noProof="0">
              <a:ln>
                <a:noFill/>
              </a:ln>
              <a:solidFill>
                <a:srgbClr val="FFFFFF"/>
              </a:solidFill>
              <a:effectLst/>
              <a:uLnTx/>
              <a:uFillTx/>
              <a:latin typeface="Arial "/>
              <a:ea typeface="+mn-ea"/>
              <a:cs typeface="+mn-cs"/>
            </a:endParaRPr>
          </a:p>
        </p:txBody>
      </p:sp>
      <p:sp>
        <p:nvSpPr>
          <p:cNvPr id="37" name="Rectangle 36"/>
          <p:cNvSpPr/>
          <p:nvPr/>
        </p:nvSpPr>
        <p:spPr>
          <a:xfrm>
            <a:off x="457202" y="3767581"/>
            <a:ext cx="11259248" cy="2110112"/>
          </a:xfrm>
          <a:prstGeom prst="rect">
            <a:avLst/>
          </a:prstGeom>
          <a:solidFill>
            <a:srgbClr val="05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AU" dirty="0">
                <a:latin typeface="Arial"/>
                <a:cs typeface="Arial"/>
              </a:rPr>
              <a:t>National Space Program for Earth Observation (NSP-EO)</a:t>
            </a:r>
            <a:endParaRPr lang="en-US" dirty="0"/>
          </a:p>
        </p:txBody>
      </p:sp>
      <p:sp>
        <p:nvSpPr>
          <p:cNvPr id="3" name="Content Placeholder 2"/>
          <p:cNvSpPr>
            <a:spLocks noGrp="1"/>
          </p:cNvSpPr>
          <p:nvPr>
            <p:ph idx="1"/>
          </p:nvPr>
        </p:nvSpPr>
        <p:spPr>
          <a:xfrm>
            <a:off x="360000" y="808075"/>
            <a:ext cx="11505935" cy="534885"/>
          </a:xfrm>
        </p:spPr>
        <p:txBody>
          <a:bodyPr/>
          <a:lstStyle/>
          <a:p>
            <a:pPr marL="0" indent="0">
              <a:buNone/>
            </a:pPr>
            <a:r>
              <a:rPr lang="en-AU" sz="2000" dirty="0"/>
              <a:t>Four new </a:t>
            </a:r>
            <a:r>
              <a:rPr lang="en-AU" sz="2000" dirty="0" smtClean="0"/>
              <a:t>SCR </a:t>
            </a:r>
            <a:r>
              <a:rPr lang="en-AU" sz="2000" dirty="0"/>
              <a:t>satellites for Australia</a:t>
            </a:r>
          </a:p>
          <a:p>
            <a:endParaRPr lang="en-AU" dirty="0"/>
          </a:p>
          <a:p>
            <a:endParaRPr lang="en-AU" dirty="0"/>
          </a:p>
          <a:p>
            <a:endParaRPr lang="en-AU" dirty="0"/>
          </a:p>
          <a:p>
            <a:endParaRPr lang="en-AU" dirty="0"/>
          </a:p>
        </p:txBody>
      </p:sp>
      <p:sp>
        <p:nvSpPr>
          <p:cNvPr id="19" name="Rectangle 18"/>
          <p:cNvSpPr/>
          <p:nvPr/>
        </p:nvSpPr>
        <p:spPr>
          <a:xfrm>
            <a:off x="4510790" y="1534720"/>
            <a:ext cx="3170420" cy="1364105"/>
          </a:xfrm>
          <a:prstGeom prst="rect">
            <a:avLst/>
          </a:prstGeom>
          <a:solidFill>
            <a:schemeClr val="accent4">
              <a:lumMod val="20000"/>
              <a:lumOff val="80000"/>
            </a:schemeClr>
          </a:solidFill>
          <a:ln>
            <a:solidFill>
              <a:srgbClr val="052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700" b="1" i="0" u="none" strike="noStrike" kern="1200" cap="none" spc="0" normalizeH="0" baseline="0" noProof="0">
                <a:ln>
                  <a:noFill/>
                </a:ln>
                <a:solidFill>
                  <a:srgbClr val="052E40"/>
                </a:solidFill>
                <a:effectLst/>
                <a:uLnTx/>
                <a:uFillTx/>
                <a:latin typeface="Arial "/>
                <a:ea typeface="+mn-ea"/>
                <a:cs typeface="+mn-cs"/>
              </a:rPr>
              <a:t>The Australian Space Agency </a:t>
            </a:r>
            <a:r>
              <a:rPr kumimoji="0" lang="en-AU" sz="1700" b="0" i="0" u="none" strike="noStrike" kern="1200" cap="none" spc="0" normalizeH="0" baseline="0" noProof="0">
                <a:ln>
                  <a:noFill/>
                </a:ln>
                <a:solidFill>
                  <a:srgbClr val="052E40"/>
                </a:solidFill>
                <a:effectLst/>
                <a:uLnTx/>
                <a:uFillTx/>
                <a:latin typeface="Arial "/>
                <a:ea typeface="+mn-ea"/>
                <a:cs typeface="+mn-cs"/>
              </a:rPr>
              <a:t>will procure the satellites from Australian industry</a:t>
            </a:r>
          </a:p>
        </p:txBody>
      </p:sp>
      <p:sp>
        <p:nvSpPr>
          <p:cNvPr id="20" name="Rectangle 19"/>
          <p:cNvSpPr/>
          <p:nvPr/>
        </p:nvSpPr>
        <p:spPr>
          <a:xfrm>
            <a:off x="691116" y="1534723"/>
            <a:ext cx="2936504" cy="13641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700" b="1" i="0" u="none" strike="noStrike" kern="1200" cap="none" spc="0" normalizeH="0" baseline="0" noProof="0">
                <a:ln>
                  <a:noFill/>
                </a:ln>
                <a:solidFill>
                  <a:srgbClr val="052E40"/>
                </a:solidFill>
                <a:effectLst/>
                <a:uLnTx/>
                <a:uFillTx/>
                <a:latin typeface="Arial "/>
                <a:ea typeface="+mn-ea"/>
                <a:cs typeface="+mn-cs"/>
              </a:rPr>
              <a:t>Geoscience Australia </a:t>
            </a:r>
            <a:br>
              <a:rPr kumimoji="0" lang="en-AU" sz="1700" b="1" i="0" u="none" strike="noStrike" kern="1200" cap="none" spc="0" normalizeH="0" baseline="0" noProof="0">
                <a:ln>
                  <a:noFill/>
                </a:ln>
                <a:solidFill>
                  <a:srgbClr val="052E40"/>
                </a:solidFill>
                <a:effectLst/>
                <a:uLnTx/>
                <a:uFillTx/>
                <a:latin typeface="Arial "/>
                <a:ea typeface="+mn-ea"/>
                <a:cs typeface="+mn-cs"/>
              </a:rPr>
            </a:br>
            <a:r>
              <a:rPr kumimoji="0" lang="en-AU" sz="1700" b="0" i="0" u="none" strike="noStrike" kern="1200" cap="none" spc="0" normalizeH="0" baseline="0" noProof="0">
                <a:ln>
                  <a:noFill/>
                </a:ln>
                <a:solidFill>
                  <a:srgbClr val="052E40"/>
                </a:solidFill>
                <a:effectLst/>
                <a:uLnTx/>
                <a:uFillTx/>
                <a:latin typeface="Arial "/>
                <a:ea typeface="+mn-ea"/>
                <a:cs typeface="+mn-cs"/>
              </a:rPr>
              <a:t>will develop the </a:t>
            </a:r>
            <a:br>
              <a:rPr kumimoji="0" lang="en-AU" sz="1700" b="0" i="0" u="none" strike="noStrike" kern="1200" cap="none" spc="0" normalizeH="0" baseline="0" noProof="0">
                <a:ln>
                  <a:noFill/>
                </a:ln>
                <a:solidFill>
                  <a:srgbClr val="052E40"/>
                </a:solidFill>
                <a:effectLst/>
                <a:uLnTx/>
                <a:uFillTx/>
                <a:latin typeface="Arial "/>
                <a:ea typeface="+mn-ea"/>
                <a:cs typeface="+mn-cs"/>
              </a:rPr>
            </a:br>
            <a:r>
              <a:rPr kumimoji="0" lang="en-AU" sz="1700" b="0" i="0" u="none" strike="noStrike" kern="1200" cap="none" spc="0" normalizeH="0" baseline="0" noProof="0">
                <a:ln>
                  <a:noFill/>
                </a:ln>
                <a:solidFill>
                  <a:srgbClr val="052E40"/>
                </a:solidFill>
                <a:effectLst/>
                <a:uLnTx/>
                <a:uFillTx/>
                <a:latin typeface="Arial "/>
                <a:ea typeface="+mn-ea"/>
                <a:cs typeface="+mn-cs"/>
              </a:rPr>
              <a:t>satellite specifications</a:t>
            </a:r>
          </a:p>
        </p:txBody>
      </p:sp>
      <p:sp>
        <p:nvSpPr>
          <p:cNvPr id="21" name="Rectangle 20"/>
          <p:cNvSpPr/>
          <p:nvPr/>
        </p:nvSpPr>
        <p:spPr>
          <a:xfrm>
            <a:off x="8546029" y="1534721"/>
            <a:ext cx="2937600" cy="13641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700" b="1" i="0" u="none" strike="noStrike" kern="1200" cap="none" spc="0" normalizeH="0" baseline="0" noProof="0">
                <a:ln>
                  <a:noFill/>
                </a:ln>
                <a:solidFill>
                  <a:srgbClr val="052E40"/>
                </a:solidFill>
                <a:effectLst/>
                <a:uLnTx/>
                <a:uFillTx/>
                <a:latin typeface="Arial "/>
                <a:ea typeface="+mn-ea"/>
                <a:cs typeface="+mn-cs"/>
              </a:rPr>
              <a:t>Geoscience Australia</a:t>
            </a:r>
            <a:br>
              <a:rPr kumimoji="0" lang="en-AU" sz="1700" b="1" i="0" u="none" strike="noStrike" kern="1200" cap="none" spc="0" normalizeH="0" baseline="0" noProof="0">
                <a:ln>
                  <a:noFill/>
                </a:ln>
                <a:solidFill>
                  <a:srgbClr val="052E40"/>
                </a:solidFill>
                <a:effectLst/>
                <a:uLnTx/>
                <a:uFillTx/>
                <a:latin typeface="Arial "/>
                <a:ea typeface="+mn-ea"/>
                <a:cs typeface="+mn-cs"/>
              </a:rPr>
            </a:br>
            <a:r>
              <a:rPr kumimoji="0" lang="en-AU" sz="1700" b="0" i="0" u="none" strike="noStrike" kern="1200" cap="none" spc="0" normalizeH="0" baseline="0" noProof="0">
                <a:ln>
                  <a:noFill/>
                </a:ln>
                <a:solidFill>
                  <a:srgbClr val="052E40"/>
                </a:solidFill>
                <a:effectLst/>
                <a:uLnTx/>
                <a:uFillTx/>
                <a:latin typeface="Arial "/>
                <a:ea typeface="+mn-ea"/>
                <a:cs typeface="+mn-cs"/>
              </a:rPr>
              <a:t> will operate the satellites </a:t>
            </a:r>
            <a:br>
              <a:rPr kumimoji="0" lang="en-AU" sz="1700" b="0" i="0" u="none" strike="noStrike" kern="1200" cap="none" spc="0" normalizeH="0" baseline="0" noProof="0">
                <a:ln>
                  <a:noFill/>
                </a:ln>
                <a:solidFill>
                  <a:srgbClr val="052E40"/>
                </a:solidFill>
                <a:effectLst/>
                <a:uLnTx/>
                <a:uFillTx/>
                <a:latin typeface="Arial "/>
                <a:ea typeface="+mn-ea"/>
                <a:cs typeface="+mn-cs"/>
              </a:rPr>
            </a:br>
            <a:r>
              <a:rPr kumimoji="0" lang="en-AU" sz="1700" b="0" i="0" u="none" strike="noStrike" kern="1200" cap="none" spc="0" normalizeH="0" baseline="0" noProof="0">
                <a:ln>
                  <a:noFill/>
                </a:ln>
                <a:solidFill>
                  <a:srgbClr val="052E40"/>
                </a:solidFill>
                <a:effectLst/>
                <a:uLnTx/>
                <a:uFillTx/>
                <a:latin typeface="Arial "/>
                <a:ea typeface="+mn-ea"/>
                <a:cs typeface="+mn-cs"/>
              </a:rPr>
              <a:t>and distribute the data</a:t>
            </a:r>
          </a:p>
        </p:txBody>
      </p:sp>
      <p:sp>
        <p:nvSpPr>
          <p:cNvPr id="27" name="TextBox 26"/>
          <p:cNvSpPr txBox="1"/>
          <p:nvPr/>
        </p:nvSpPr>
        <p:spPr>
          <a:xfrm>
            <a:off x="2972979" y="5007978"/>
            <a:ext cx="206864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500" b="1" i="0" u="none" strike="noStrike" kern="1200" cap="none" spc="0" normalizeH="0" baseline="0" noProof="0" dirty="0">
                <a:ln>
                  <a:noFill/>
                </a:ln>
                <a:solidFill>
                  <a:srgbClr val="FFFFFF"/>
                </a:solidFill>
                <a:effectLst/>
                <a:uLnTx/>
                <a:uFillTx/>
                <a:latin typeface="Arial "/>
                <a:ea typeface="+mn-ea"/>
                <a:cs typeface="+mn-cs"/>
              </a:rPr>
              <a:t>Current capability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srgbClr val="FFFFFF"/>
                </a:solidFill>
                <a:effectLst/>
                <a:uLnTx/>
                <a:uFillTx/>
                <a:latin typeface="Arial "/>
                <a:ea typeface="+mn-ea"/>
                <a:cs typeface="+mn-cs"/>
              </a:rPr>
              <a:t>5-6 kg</a:t>
            </a:r>
            <a:endParaRPr kumimoji="0" lang="en-AU" sz="2000" b="1" i="0" u="none" strike="noStrike" kern="1200" cap="none" spc="0" normalizeH="0" baseline="0" noProof="0" dirty="0">
              <a:ln>
                <a:noFill/>
              </a:ln>
              <a:solidFill>
                <a:srgbClr val="FFFFFF"/>
              </a:solidFill>
              <a:effectLst/>
              <a:uLnTx/>
              <a:uFillTx/>
              <a:latin typeface="Arial "/>
              <a:ea typeface="+mn-ea"/>
              <a:cs typeface="+mn-cs"/>
            </a:endParaRPr>
          </a:p>
        </p:txBody>
      </p:sp>
      <p:sp>
        <p:nvSpPr>
          <p:cNvPr id="30" name="TextBox 29"/>
          <p:cNvSpPr txBox="1"/>
          <p:nvPr/>
        </p:nvSpPr>
        <p:spPr>
          <a:xfrm>
            <a:off x="6347866" y="5020190"/>
            <a:ext cx="135399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FFFFFF"/>
                </a:solidFill>
                <a:effectLst/>
                <a:uLnTx/>
                <a:uFillTx/>
                <a:latin typeface="Arial "/>
                <a:ea typeface="+mn-ea"/>
                <a:cs typeface="+mn-cs"/>
              </a:rPr>
              <a:t>SCR1/2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srgbClr val="FFFFFF"/>
                </a:solidFill>
                <a:effectLst/>
                <a:uLnTx/>
                <a:uFillTx/>
                <a:latin typeface="Arial "/>
                <a:ea typeface="+mn-ea"/>
                <a:cs typeface="+mn-cs"/>
              </a:rPr>
              <a:t>50-75 kg</a:t>
            </a:r>
            <a:endParaRPr kumimoji="0" lang="en-AU" sz="2000" b="1" i="0" u="none" strike="noStrike" kern="1200" cap="none" spc="0" normalizeH="0" baseline="0" noProof="0" dirty="0">
              <a:ln>
                <a:noFill/>
              </a:ln>
              <a:solidFill>
                <a:srgbClr val="FFFFFF"/>
              </a:solidFill>
              <a:effectLst/>
              <a:uLnTx/>
              <a:uFillTx/>
              <a:latin typeface="Arial "/>
              <a:ea typeface="+mn-ea"/>
              <a:cs typeface="+mn-cs"/>
            </a:endParaRPr>
          </a:p>
        </p:txBody>
      </p:sp>
      <p:sp>
        <p:nvSpPr>
          <p:cNvPr id="34" name="TextBox 33"/>
          <p:cNvSpPr txBox="1"/>
          <p:nvPr/>
        </p:nvSpPr>
        <p:spPr>
          <a:xfrm>
            <a:off x="9112270" y="5132697"/>
            <a:ext cx="189085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FFFFFF"/>
                </a:solidFill>
                <a:effectLst/>
                <a:uLnTx/>
                <a:uFillTx/>
                <a:latin typeface="Arial "/>
                <a:ea typeface="+mn-ea"/>
                <a:cs typeface="+mn-cs"/>
              </a:rPr>
              <a:t>SCR3/4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smtClean="0">
                <a:ln>
                  <a:noFill/>
                </a:ln>
                <a:solidFill>
                  <a:srgbClr val="FFFFFF"/>
                </a:solidFill>
                <a:effectLst/>
                <a:uLnTx/>
                <a:uFillTx/>
                <a:latin typeface="Arial "/>
                <a:ea typeface="+mn-ea"/>
                <a:cs typeface="+mn-cs"/>
              </a:rPr>
              <a:t>100-150 kg</a:t>
            </a:r>
            <a:endParaRPr kumimoji="0" lang="en-AU" sz="2000" b="1" i="0" u="none" strike="noStrike" kern="1200" cap="none" spc="0" normalizeH="0" baseline="0" noProof="0" dirty="0">
              <a:ln>
                <a:noFill/>
              </a:ln>
              <a:solidFill>
                <a:srgbClr val="FFFFFF"/>
              </a:solidFill>
              <a:effectLst/>
              <a:uLnTx/>
              <a:uFillTx/>
              <a:latin typeface="Arial "/>
              <a:ea typeface="+mn-ea"/>
              <a:cs typeface="+mn-cs"/>
            </a:endParaRPr>
          </a:p>
        </p:txBody>
      </p:sp>
      <p:grpSp>
        <p:nvGrpSpPr>
          <p:cNvPr id="40" name="Group 39">
            <a:extLst>
              <a:ext uri="{FF2B5EF4-FFF2-40B4-BE49-F238E27FC236}">
                <a16:creationId xmlns:a16="http://schemas.microsoft.com/office/drawing/2014/main" id="{EA9A1476-A770-451D-C18A-08A6A2BD4C57}"/>
              </a:ext>
            </a:extLst>
          </p:cNvPr>
          <p:cNvGrpSpPr/>
          <p:nvPr/>
        </p:nvGrpSpPr>
        <p:grpSpPr>
          <a:xfrm rot="20400000">
            <a:off x="3610337" y="4258945"/>
            <a:ext cx="479062" cy="381484"/>
            <a:chOff x="788247" y="1909089"/>
            <a:chExt cx="990368" cy="621625"/>
          </a:xfrm>
        </p:grpSpPr>
        <p:sp>
          <p:nvSpPr>
            <p:cNvPr id="6" name="Freeform 55">
              <a:extLst>
                <a:ext uri="{FF2B5EF4-FFF2-40B4-BE49-F238E27FC236}">
                  <a16:creationId xmlns:a16="http://schemas.microsoft.com/office/drawing/2014/main" id="{B7158973-F92B-418F-E7FC-8E2AF67EB9A5}"/>
                </a:ext>
              </a:extLst>
            </p:cNvPr>
            <p:cNvSpPr>
              <a:spLocks/>
            </p:cNvSpPr>
            <p:nvPr/>
          </p:nvSpPr>
          <p:spPr bwMode="auto">
            <a:xfrm>
              <a:off x="1184047" y="2478681"/>
              <a:ext cx="200155" cy="52033"/>
            </a:xfrm>
            <a:custGeom>
              <a:avLst/>
              <a:gdLst>
                <a:gd name="T0" fmla="*/ 420 w 420"/>
                <a:gd name="T1" fmla="*/ 0 h 109"/>
                <a:gd name="T2" fmla="*/ 210 w 420"/>
                <a:gd name="T3" fmla="*/ 109 h 109"/>
                <a:gd name="T4" fmla="*/ 0 w 420"/>
                <a:gd name="T5" fmla="*/ 0 h 109"/>
              </a:gdLst>
              <a:ahLst/>
              <a:cxnLst>
                <a:cxn ang="0">
                  <a:pos x="T0" y="T1"/>
                </a:cxn>
                <a:cxn ang="0">
                  <a:pos x="T2" y="T3"/>
                </a:cxn>
                <a:cxn ang="0">
                  <a:pos x="T4" y="T5"/>
                </a:cxn>
              </a:cxnLst>
              <a:rect l="0" t="0" r="r" b="b"/>
              <a:pathLst>
                <a:path w="420" h="109">
                  <a:moveTo>
                    <a:pt x="420" y="0"/>
                  </a:moveTo>
                  <a:cubicBezTo>
                    <a:pt x="373" y="66"/>
                    <a:pt x="297" y="109"/>
                    <a:pt x="210" y="109"/>
                  </a:cubicBezTo>
                  <a:cubicBezTo>
                    <a:pt x="124" y="109"/>
                    <a:pt x="47" y="66"/>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nvGrpSpPr>
            <p:cNvPr id="7" name="Group 6">
              <a:extLst>
                <a:ext uri="{FF2B5EF4-FFF2-40B4-BE49-F238E27FC236}">
                  <a16:creationId xmlns:a16="http://schemas.microsoft.com/office/drawing/2014/main" id="{AB5F07EE-068C-FEDE-AAC5-D9299EB7519A}"/>
                </a:ext>
              </a:extLst>
            </p:cNvPr>
            <p:cNvGrpSpPr/>
            <p:nvPr/>
          </p:nvGrpSpPr>
          <p:grpSpPr>
            <a:xfrm>
              <a:off x="788247" y="1909089"/>
              <a:ext cx="990368" cy="443324"/>
              <a:chOff x="788247" y="1909089"/>
              <a:chExt cx="990368" cy="443324"/>
            </a:xfrm>
          </p:grpSpPr>
          <p:sp>
            <p:nvSpPr>
              <p:cNvPr id="10" name="Rectangle 9">
                <a:extLst>
                  <a:ext uri="{FF2B5EF4-FFF2-40B4-BE49-F238E27FC236}">
                    <a16:creationId xmlns:a16="http://schemas.microsoft.com/office/drawing/2014/main" id="{0F39E034-9F6A-67FA-C91B-25B13C87C24B}"/>
                  </a:ext>
                </a:extLst>
              </p:cNvPr>
              <p:cNvSpPr>
                <a:spLocks noChangeArrowheads="1"/>
              </p:cNvSpPr>
              <p:nvPr/>
            </p:nvSpPr>
            <p:spPr bwMode="auto">
              <a:xfrm>
                <a:off x="1223593" y="1940656"/>
                <a:ext cx="121064" cy="296590"/>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51E162C7-9776-E0D7-0142-14B1684BEFFC}"/>
                  </a:ext>
                </a:extLst>
              </p:cNvPr>
              <p:cNvSpPr>
                <a:spLocks noChangeArrowheads="1"/>
              </p:cNvSpPr>
              <p:nvPr/>
            </p:nvSpPr>
            <p:spPr bwMode="auto">
              <a:xfrm>
                <a:off x="1197229" y="1909089"/>
                <a:ext cx="173444" cy="360071"/>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12" name="Line 44">
                <a:extLst>
                  <a:ext uri="{FF2B5EF4-FFF2-40B4-BE49-F238E27FC236}">
                    <a16:creationId xmlns:a16="http://schemas.microsoft.com/office/drawing/2014/main" id="{E5C46089-B1A8-169F-53C1-A4C5D07E1A09}"/>
                  </a:ext>
                </a:extLst>
              </p:cNvPr>
              <p:cNvSpPr>
                <a:spLocks noChangeShapeType="1"/>
              </p:cNvSpPr>
              <p:nvPr/>
            </p:nvSpPr>
            <p:spPr bwMode="auto">
              <a:xfrm flipV="1">
                <a:off x="1007481"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13" name="Line 45">
                <a:extLst>
                  <a:ext uri="{FF2B5EF4-FFF2-40B4-BE49-F238E27FC236}">
                    <a16:creationId xmlns:a16="http://schemas.microsoft.com/office/drawing/2014/main" id="{4E69EA45-CE6F-5870-DA3C-8382B97FB864}"/>
                  </a:ext>
                </a:extLst>
              </p:cNvPr>
              <p:cNvSpPr>
                <a:spLocks noChangeShapeType="1"/>
              </p:cNvSpPr>
              <p:nvPr/>
            </p:nvSpPr>
            <p:spPr bwMode="auto">
              <a:xfrm>
                <a:off x="897864"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18830C67-8A3D-CC46-7EE3-36C77CC23743}"/>
                  </a:ext>
                </a:extLst>
              </p:cNvPr>
              <p:cNvSpPr>
                <a:spLocks noChangeArrowheads="1"/>
              </p:cNvSpPr>
              <p:nvPr/>
            </p:nvSpPr>
            <p:spPr bwMode="auto">
              <a:xfrm>
                <a:off x="788247" y="2019400"/>
                <a:ext cx="328851" cy="20293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15" name="Line 47">
                <a:extLst>
                  <a:ext uri="{FF2B5EF4-FFF2-40B4-BE49-F238E27FC236}">
                    <a16:creationId xmlns:a16="http://schemas.microsoft.com/office/drawing/2014/main" id="{75340F72-9F64-2EBF-9BB9-F40F80458735}"/>
                  </a:ext>
                </a:extLst>
              </p:cNvPr>
              <p:cNvSpPr>
                <a:spLocks noChangeShapeType="1"/>
              </p:cNvSpPr>
              <p:nvPr/>
            </p:nvSpPr>
            <p:spPr bwMode="auto">
              <a:xfrm>
                <a:off x="1559381"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16" name="Line 48">
                <a:extLst>
                  <a:ext uri="{FF2B5EF4-FFF2-40B4-BE49-F238E27FC236}">
                    <a16:creationId xmlns:a16="http://schemas.microsoft.com/office/drawing/2014/main" id="{FFA722DD-7E27-F890-78B6-95ECEA1B4BF2}"/>
                  </a:ext>
                </a:extLst>
              </p:cNvPr>
              <p:cNvSpPr>
                <a:spLocks noChangeShapeType="1"/>
              </p:cNvSpPr>
              <p:nvPr/>
            </p:nvSpPr>
            <p:spPr bwMode="auto">
              <a:xfrm flipV="1">
                <a:off x="1668998"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17" name="Rectangle 16">
                <a:extLst>
                  <a:ext uri="{FF2B5EF4-FFF2-40B4-BE49-F238E27FC236}">
                    <a16:creationId xmlns:a16="http://schemas.microsoft.com/office/drawing/2014/main" id="{DEFFAA11-960F-374D-3E01-024C751402F3}"/>
                  </a:ext>
                </a:extLst>
              </p:cNvPr>
              <p:cNvSpPr>
                <a:spLocks noChangeArrowheads="1"/>
              </p:cNvSpPr>
              <p:nvPr/>
            </p:nvSpPr>
            <p:spPr bwMode="auto">
              <a:xfrm>
                <a:off x="1449764" y="2019400"/>
                <a:ext cx="328851" cy="20293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18" name="Freeform 50">
                <a:extLst>
                  <a:ext uri="{FF2B5EF4-FFF2-40B4-BE49-F238E27FC236}">
                    <a16:creationId xmlns:a16="http://schemas.microsoft.com/office/drawing/2014/main" id="{43619944-706B-2DAE-849E-321BEA0DD761}"/>
                  </a:ext>
                </a:extLst>
              </p:cNvPr>
              <p:cNvSpPr>
                <a:spLocks/>
              </p:cNvSpPr>
              <p:nvPr/>
            </p:nvSpPr>
            <p:spPr bwMode="auto">
              <a:xfrm>
                <a:off x="1200698" y="2269160"/>
                <a:ext cx="167200" cy="83253"/>
              </a:xfrm>
              <a:custGeom>
                <a:avLst/>
                <a:gdLst>
                  <a:gd name="T0" fmla="*/ 0 w 351"/>
                  <a:gd name="T1" fmla="*/ 175 h 175"/>
                  <a:gd name="T2" fmla="*/ 175 w 351"/>
                  <a:gd name="T3" fmla="*/ 0 h 175"/>
                  <a:gd name="T4" fmla="*/ 351 w 351"/>
                  <a:gd name="T5" fmla="*/ 175 h 175"/>
                  <a:gd name="T6" fmla="*/ 0 w 351"/>
                  <a:gd name="T7" fmla="*/ 175 h 175"/>
                </a:gdLst>
                <a:ahLst/>
                <a:cxnLst>
                  <a:cxn ang="0">
                    <a:pos x="T0" y="T1"/>
                  </a:cxn>
                  <a:cxn ang="0">
                    <a:pos x="T2" y="T3"/>
                  </a:cxn>
                  <a:cxn ang="0">
                    <a:pos x="T4" y="T5"/>
                  </a:cxn>
                  <a:cxn ang="0">
                    <a:pos x="T6" y="T7"/>
                  </a:cxn>
                </a:cxnLst>
                <a:rect l="0" t="0" r="r" b="b"/>
                <a:pathLst>
                  <a:path w="351" h="175">
                    <a:moveTo>
                      <a:pt x="0" y="175"/>
                    </a:moveTo>
                    <a:cubicBezTo>
                      <a:pt x="0" y="78"/>
                      <a:pt x="78" y="0"/>
                      <a:pt x="175" y="0"/>
                    </a:cubicBezTo>
                    <a:cubicBezTo>
                      <a:pt x="272" y="0"/>
                      <a:pt x="351" y="78"/>
                      <a:pt x="351" y="175"/>
                    </a:cubicBezTo>
                    <a:lnTo>
                      <a:pt x="0" y="175"/>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24" name="Line 51">
                <a:extLst>
                  <a:ext uri="{FF2B5EF4-FFF2-40B4-BE49-F238E27FC236}">
                    <a16:creationId xmlns:a16="http://schemas.microsoft.com/office/drawing/2014/main" id="{B7431588-C32B-AE20-4B93-7E0DC96676C6}"/>
                  </a:ext>
                </a:extLst>
              </p:cNvPr>
              <p:cNvSpPr>
                <a:spLocks noChangeShapeType="1"/>
              </p:cNvSpPr>
              <p:nvPr/>
            </p:nvSpPr>
            <p:spPr bwMode="auto">
              <a:xfrm>
                <a:off x="1117098" y="2120692"/>
                <a:ext cx="80132"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31" name="Line 52">
                <a:extLst>
                  <a:ext uri="{FF2B5EF4-FFF2-40B4-BE49-F238E27FC236}">
                    <a16:creationId xmlns:a16="http://schemas.microsoft.com/office/drawing/2014/main" id="{AC4DCE1B-4EB0-C4B9-552C-602862496008}"/>
                  </a:ext>
                </a:extLst>
              </p:cNvPr>
              <p:cNvSpPr>
                <a:spLocks noChangeShapeType="1"/>
              </p:cNvSpPr>
              <p:nvPr/>
            </p:nvSpPr>
            <p:spPr bwMode="auto">
              <a:xfrm>
                <a:off x="1370674" y="2120692"/>
                <a:ext cx="78744"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38" name="Line 53">
                <a:extLst>
                  <a:ext uri="{FF2B5EF4-FFF2-40B4-BE49-F238E27FC236}">
                    <a16:creationId xmlns:a16="http://schemas.microsoft.com/office/drawing/2014/main" id="{5B615C06-2115-0309-72E2-E58DD5F22476}"/>
                  </a:ext>
                </a:extLst>
              </p:cNvPr>
              <p:cNvSpPr>
                <a:spLocks noChangeShapeType="1"/>
              </p:cNvSpPr>
              <p:nvPr/>
            </p:nvSpPr>
            <p:spPr bwMode="auto">
              <a:xfrm>
                <a:off x="788247" y="2120692"/>
                <a:ext cx="32885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39" name="Line 54">
                <a:extLst>
                  <a:ext uri="{FF2B5EF4-FFF2-40B4-BE49-F238E27FC236}">
                    <a16:creationId xmlns:a16="http://schemas.microsoft.com/office/drawing/2014/main" id="{8DAC24DD-6893-E119-2A5A-02E670A4432F}"/>
                  </a:ext>
                </a:extLst>
              </p:cNvPr>
              <p:cNvSpPr>
                <a:spLocks noChangeShapeType="1"/>
              </p:cNvSpPr>
              <p:nvPr/>
            </p:nvSpPr>
            <p:spPr bwMode="auto">
              <a:xfrm>
                <a:off x="1450458" y="2120692"/>
                <a:ext cx="32781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sp>
          <p:nvSpPr>
            <p:cNvPr id="8" name="Freeform 56">
              <a:extLst>
                <a:ext uri="{FF2B5EF4-FFF2-40B4-BE49-F238E27FC236}">
                  <a16:creationId xmlns:a16="http://schemas.microsoft.com/office/drawing/2014/main" id="{37661587-739E-36C6-E7FD-5AAECCF15137}"/>
                </a:ext>
              </a:extLst>
            </p:cNvPr>
            <p:cNvSpPr>
              <a:spLocks/>
            </p:cNvSpPr>
            <p:nvPr/>
          </p:nvSpPr>
          <p:spPr bwMode="auto">
            <a:xfrm>
              <a:off x="1212145" y="2459255"/>
              <a:ext cx="143959" cy="37117"/>
            </a:xfrm>
            <a:custGeom>
              <a:avLst/>
              <a:gdLst>
                <a:gd name="T0" fmla="*/ 0 w 302"/>
                <a:gd name="T1" fmla="*/ 0 h 78"/>
                <a:gd name="T2" fmla="*/ 151 w 302"/>
                <a:gd name="T3" fmla="*/ 78 h 78"/>
                <a:gd name="T4" fmla="*/ 302 w 302"/>
                <a:gd name="T5" fmla="*/ 0 h 78"/>
              </a:gdLst>
              <a:ahLst/>
              <a:cxnLst>
                <a:cxn ang="0">
                  <a:pos x="T0" y="T1"/>
                </a:cxn>
                <a:cxn ang="0">
                  <a:pos x="T2" y="T3"/>
                </a:cxn>
                <a:cxn ang="0">
                  <a:pos x="T4" y="T5"/>
                </a:cxn>
              </a:cxnLst>
              <a:rect l="0" t="0" r="r" b="b"/>
              <a:pathLst>
                <a:path w="302" h="78">
                  <a:moveTo>
                    <a:pt x="0" y="0"/>
                  </a:moveTo>
                  <a:cubicBezTo>
                    <a:pt x="34" y="47"/>
                    <a:pt x="89" y="78"/>
                    <a:pt x="151" y="78"/>
                  </a:cubicBezTo>
                  <a:cubicBezTo>
                    <a:pt x="213" y="78"/>
                    <a:pt x="269" y="47"/>
                    <a:pt x="302"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9" name="Freeform 57">
              <a:extLst>
                <a:ext uri="{FF2B5EF4-FFF2-40B4-BE49-F238E27FC236}">
                  <a16:creationId xmlns:a16="http://schemas.microsoft.com/office/drawing/2014/main" id="{8BE88CDD-B3E7-A374-08CE-991E6BA68ED4}"/>
                </a:ext>
              </a:extLst>
            </p:cNvPr>
            <p:cNvSpPr>
              <a:spLocks/>
            </p:cNvSpPr>
            <p:nvPr/>
          </p:nvSpPr>
          <p:spPr bwMode="auto">
            <a:xfrm>
              <a:off x="1240243" y="2436360"/>
              <a:ext cx="87763" cy="22895"/>
            </a:xfrm>
            <a:custGeom>
              <a:avLst/>
              <a:gdLst>
                <a:gd name="T0" fmla="*/ 184 w 184"/>
                <a:gd name="T1" fmla="*/ 0 h 48"/>
                <a:gd name="T2" fmla="*/ 92 w 184"/>
                <a:gd name="T3" fmla="*/ 48 h 48"/>
                <a:gd name="T4" fmla="*/ 0 w 184"/>
                <a:gd name="T5" fmla="*/ 0 h 48"/>
              </a:gdLst>
              <a:ahLst/>
              <a:cxnLst>
                <a:cxn ang="0">
                  <a:pos x="T0" y="T1"/>
                </a:cxn>
                <a:cxn ang="0">
                  <a:pos x="T2" y="T3"/>
                </a:cxn>
                <a:cxn ang="0">
                  <a:pos x="T4" y="T5"/>
                </a:cxn>
              </a:cxnLst>
              <a:rect l="0" t="0" r="r" b="b"/>
              <a:pathLst>
                <a:path w="184" h="48">
                  <a:moveTo>
                    <a:pt x="184" y="0"/>
                  </a:moveTo>
                  <a:cubicBezTo>
                    <a:pt x="164" y="29"/>
                    <a:pt x="130" y="48"/>
                    <a:pt x="92" y="48"/>
                  </a:cubicBezTo>
                  <a:cubicBezTo>
                    <a:pt x="54" y="48"/>
                    <a:pt x="21" y="29"/>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grpSp>
        <p:nvGrpSpPr>
          <p:cNvPr id="59" name="Group 58">
            <a:extLst>
              <a:ext uri="{FF2B5EF4-FFF2-40B4-BE49-F238E27FC236}">
                <a16:creationId xmlns:a16="http://schemas.microsoft.com/office/drawing/2014/main" id="{131B4E04-1762-5656-3CCE-335AB6F952CB}"/>
              </a:ext>
            </a:extLst>
          </p:cNvPr>
          <p:cNvGrpSpPr/>
          <p:nvPr/>
        </p:nvGrpSpPr>
        <p:grpSpPr>
          <a:xfrm rot="20400000">
            <a:off x="6561219" y="4165869"/>
            <a:ext cx="788593" cy="642584"/>
            <a:chOff x="788247" y="1909089"/>
            <a:chExt cx="990368" cy="621625"/>
          </a:xfrm>
        </p:grpSpPr>
        <p:sp>
          <p:nvSpPr>
            <p:cNvPr id="42" name="Freeform 55">
              <a:extLst>
                <a:ext uri="{FF2B5EF4-FFF2-40B4-BE49-F238E27FC236}">
                  <a16:creationId xmlns:a16="http://schemas.microsoft.com/office/drawing/2014/main" id="{148B166B-D84E-ED63-A914-889D7193484C}"/>
                </a:ext>
              </a:extLst>
            </p:cNvPr>
            <p:cNvSpPr>
              <a:spLocks/>
            </p:cNvSpPr>
            <p:nvPr/>
          </p:nvSpPr>
          <p:spPr bwMode="auto">
            <a:xfrm>
              <a:off x="1184047" y="2478681"/>
              <a:ext cx="200155" cy="52033"/>
            </a:xfrm>
            <a:custGeom>
              <a:avLst/>
              <a:gdLst>
                <a:gd name="T0" fmla="*/ 420 w 420"/>
                <a:gd name="T1" fmla="*/ 0 h 109"/>
                <a:gd name="T2" fmla="*/ 210 w 420"/>
                <a:gd name="T3" fmla="*/ 109 h 109"/>
                <a:gd name="T4" fmla="*/ 0 w 420"/>
                <a:gd name="T5" fmla="*/ 0 h 109"/>
              </a:gdLst>
              <a:ahLst/>
              <a:cxnLst>
                <a:cxn ang="0">
                  <a:pos x="T0" y="T1"/>
                </a:cxn>
                <a:cxn ang="0">
                  <a:pos x="T2" y="T3"/>
                </a:cxn>
                <a:cxn ang="0">
                  <a:pos x="T4" y="T5"/>
                </a:cxn>
              </a:cxnLst>
              <a:rect l="0" t="0" r="r" b="b"/>
              <a:pathLst>
                <a:path w="420" h="109">
                  <a:moveTo>
                    <a:pt x="420" y="0"/>
                  </a:moveTo>
                  <a:cubicBezTo>
                    <a:pt x="373" y="66"/>
                    <a:pt x="297" y="109"/>
                    <a:pt x="210" y="109"/>
                  </a:cubicBezTo>
                  <a:cubicBezTo>
                    <a:pt x="124" y="109"/>
                    <a:pt x="47" y="66"/>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nvGrpSpPr>
            <p:cNvPr id="43" name="Group 42">
              <a:extLst>
                <a:ext uri="{FF2B5EF4-FFF2-40B4-BE49-F238E27FC236}">
                  <a16:creationId xmlns:a16="http://schemas.microsoft.com/office/drawing/2014/main" id="{7DD56D6C-A022-6153-C4E3-5A8E25942D1A}"/>
                </a:ext>
              </a:extLst>
            </p:cNvPr>
            <p:cNvGrpSpPr/>
            <p:nvPr/>
          </p:nvGrpSpPr>
          <p:grpSpPr>
            <a:xfrm>
              <a:off x="788247" y="1909089"/>
              <a:ext cx="990368" cy="443324"/>
              <a:chOff x="788247" y="1909089"/>
              <a:chExt cx="990368" cy="443324"/>
            </a:xfrm>
          </p:grpSpPr>
          <p:sp>
            <p:nvSpPr>
              <p:cNvPr id="46" name="Rectangle 45">
                <a:extLst>
                  <a:ext uri="{FF2B5EF4-FFF2-40B4-BE49-F238E27FC236}">
                    <a16:creationId xmlns:a16="http://schemas.microsoft.com/office/drawing/2014/main" id="{CEA7BE50-28E2-305A-8E10-8E9F611A3E70}"/>
                  </a:ext>
                </a:extLst>
              </p:cNvPr>
              <p:cNvSpPr>
                <a:spLocks noChangeArrowheads="1"/>
              </p:cNvSpPr>
              <p:nvPr/>
            </p:nvSpPr>
            <p:spPr bwMode="auto">
              <a:xfrm>
                <a:off x="1223593" y="1940656"/>
                <a:ext cx="121064" cy="296590"/>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47" name="Rectangle 46">
                <a:extLst>
                  <a:ext uri="{FF2B5EF4-FFF2-40B4-BE49-F238E27FC236}">
                    <a16:creationId xmlns:a16="http://schemas.microsoft.com/office/drawing/2014/main" id="{4D130508-C634-8D66-04E2-9D49DF8BCBB0}"/>
                  </a:ext>
                </a:extLst>
              </p:cNvPr>
              <p:cNvSpPr>
                <a:spLocks noChangeArrowheads="1"/>
              </p:cNvSpPr>
              <p:nvPr/>
            </p:nvSpPr>
            <p:spPr bwMode="auto">
              <a:xfrm>
                <a:off x="1197229" y="1909089"/>
                <a:ext cx="173444" cy="360071"/>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48" name="Line 44">
                <a:extLst>
                  <a:ext uri="{FF2B5EF4-FFF2-40B4-BE49-F238E27FC236}">
                    <a16:creationId xmlns:a16="http://schemas.microsoft.com/office/drawing/2014/main" id="{8CB6574E-EED3-6D41-C2D6-E77AD2FABE5F}"/>
                  </a:ext>
                </a:extLst>
              </p:cNvPr>
              <p:cNvSpPr>
                <a:spLocks noChangeShapeType="1"/>
              </p:cNvSpPr>
              <p:nvPr/>
            </p:nvSpPr>
            <p:spPr bwMode="auto">
              <a:xfrm flipV="1">
                <a:off x="1007481"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49" name="Line 45">
                <a:extLst>
                  <a:ext uri="{FF2B5EF4-FFF2-40B4-BE49-F238E27FC236}">
                    <a16:creationId xmlns:a16="http://schemas.microsoft.com/office/drawing/2014/main" id="{A546AFC4-CAA2-F606-3C39-41A5DE4015E6}"/>
                  </a:ext>
                </a:extLst>
              </p:cNvPr>
              <p:cNvSpPr>
                <a:spLocks noChangeShapeType="1"/>
              </p:cNvSpPr>
              <p:nvPr/>
            </p:nvSpPr>
            <p:spPr bwMode="auto">
              <a:xfrm>
                <a:off x="897864"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0" name="Rectangle 49">
                <a:extLst>
                  <a:ext uri="{FF2B5EF4-FFF2-40B4-BE49-F238E27FC236}">
                    <a16:creationId xmlns:a16="http://schemas.microsoft.com/office/drawing/2014/main" id="{D51763D4-31D6-0326-7A71-E143D6271B2A}"/>
                  </a:ext>
                </a:extLst>
              </p:cNvPr>
              <p:cNvSpPr>
                <a:spLocks noChangeArrowheads="1"/>
              </p:cNvSpPr>
              <p:nvPr/>
            </p:nvSpPr>
            <p:spPr bwMode="auto">
              <a:xfrm>
                <a:off x="788247" y="2019400"/>
                <a:ext cx="328851" cy="20293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1" name="Line 47">
                <a:extLst>
                  <a:ext uri="{FF2B5EF4-FFF2-40B4-BE49-F238E27FC236}">
                    <a16:creationId xmlns:a16="http://schemas.microsoft.com/office/drawing/2014/main" id="{A65779A3-65DA-D017-5490-6B7C292D3190}"/>
                  </a:ext>
                </a:extLst>
              </p:cNvPr>
              <p:cNvSpPr>
                <a:spLocks noChangeShapeType="1"/>
              </p:cNvSpPr>
              <p:nvPr/>
            </p:nvSpPr>
            <p:spPr bwMode="auto">
              <a:xfrm>
                <a:off x="1559381"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2" name="Line 48">
                <a:extLst>
                  <a:ext uri="{FF2B5EF4-FFF2-40B4-BE49-F238E27FC236}">
                    <a16:creationId xmlns:a16="http://schemas.microsoft.com/office/drawing/2014/main" id="{48AAA0C4-E491-5B4C-147F-301DD989B163}"/>
                  </a:ext>
                </a:extLst>
              </p:cNvPr>
              <p:cNvSpPr>
                <a:spLocks noChangeShapeType="1"/>
              </p:cNvSpPr>
              <p:nvPr/>
            </p:nvSpPr>
            <p:spPr bwMode="auto">
              <a:xfrm flipV="1">
                <a:off x="1668998"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3" name="Rectangle 52">
                <a:extLst>
                  <a:ext uri="{FF2B5EF4-FFF2-40B4-BE49-F238E27FC236}">
                    <a16:creationId xmlns:a16="http://schemas.microsoft.com/office/drawing/2014/main" id="{F675E87A-1641-596B-61FA-0A09F24F10D4}"/>
                  </a:ext>
                </a:extLst>
              </p:cNvPr>
              <p:cNvSpPr>
                <a:spLocks noChangeArrowheads="1"/>
              </p:cNvSpPr>
              <p:nvPr/>
            </p:nvSpPr>
            <p:spPr bwMode="auto">
              <a:xfrm>
                <a:off x="1449764" y="2019400"/>
                <a:ext cx="328851" cy="20293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4" name="Freeform 50">
                <a:extLst>
                  <a:ext uri="{FF2B5EF4-FFF2-40B4-BE49-F238E27FC236}">
                    <a16:creationId xmlns:a16="http://schemas.microsoft.com/office/drawing/2014/main" id="{FAF543C2-308C-CE2D-154D-D93DD34242B4}"/>
                  </a:ext>
                </a:extLst>
              </p:cNvPr>
              <p:cNvSpPr>
                <a:spLocks/>
              </p:cNvSpPr>
              <p:nvPr/>
            </p:nvSpPr>
            <p:spPr bwMode="auto">
              <a:xfrm>
                <a:off x="1200698" y="2269160"/>
                <a:ext cx="167200" cy="83253"/>
              </a:xfrm>
              <a:custGeom>
                <a:avLst/>
                <a:gdLst>
                  <a:gd name="T0" fmla="*/ 0 w 351"/>
                  <a:gd name="T1" fmla="*/ 175 h 175"/>
                  <a:gd name="T2" fmla="*/ 175 w 351"/>
                  <a:gd name="T3" fmla="*/ 0 h 175"/>
                  <a:gd name="T4" fmla="*/ 351 w 351"/>
                  <a:gd name="T5" fmla="*/ 175 h 175"/>
                  <a:gd name="T6" fmla="*/ 0 w 351"/>
                  <a:gd name="T7" fmla="*/ 175 h 175"/>
                </a:gdLst>
                <a:ahLst/>
                <a:cxnLst>
                  <a:cxn ang="0">
                    <a:pos x="T0" y="T1"/>
                  </a:cxn>
                  <a:cxn ang="0">
                    <a:pos x="T2" y="T3"/>
                  </a:cxn>
                  <a:cxn ang="0">
                    <a:pos x="T4" y="T5"/>
                  </a:cxn>
                  <a:cxn ang="0">
                    <a:pos x="T6" y="T7"/>
                  </a:cxn>
                </a:cxnLst>
                <a:rect l="0" t="0" r="r" b="b"/>
                <a:pathLst>
                  <a:path w="351" h="175">
                    <a:moveTo>
                      <a:pt x="0" y="175"/>
                    </a:moveTo>
                    <a:cubicBezTo>
                      <a:pt x="0" y="78"/>
                      <a:pt x="78" y="0"/>
                      <a:pt x="175" y="0"/>
                    </a:cubicBezTo>
                    <a:cubicBezTo>
                      <a:pt x="272" y="0"/>
                      <a:pt x="351" y="78"/>
                      <a:pt x="351" y="175"/>
                    </a:cubicBezTo>
                    <a:lnTo>
                      <a:pt x="0" y="175"/>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5" name="Line 51">
                <a:extLst>
                  <a:ext uri="{FF2B5EF4-FFF2-40B4-BE49-F238E27FC236}">
                    <a16:creationId xmlns:a16="http://schemas.microsoft.com/office/drawing/2014/main" id="{E30AA856-01DD-835C-1750-0B81BF716C38}"/>
                  </a:ext>
                </a:extLst>
              </p:cNvPr>
              <p:cNvSpPr>
                <a:spLocks noChangeShapeType="1"/>
              </p:cNvSpPr>
              <p:nvPr/>
            </p:nvSpPr>
            <p:spPr bwMode="auto">
              <a:xfrm>
                <a:off x="1117098" y="2120692"/>
                <a:ext cx="80132"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6" name="Line 52">
                <a:extLst>
                  <a:ext uri="{FF2B5EF4-FFF2-40B4-BE49-F238E27FC236}">
                    <a16:creationId xmlns:a16="http://schemas.microsoft.com/office/drawing/2014/main" id="{33E0C4F7-6644-A4CF-042C-035B2E5E9364}"/>
                  </a:ext>
                </a:extLst>
              </p:cNvPr>
              <p:cNvSpPr>
                <a:spLocks noChangeShapeType="1"/>
              </p:cNvSpPr>
              <p:nvPr/>
            </p:nvSpPr>
            <p:spPr bwMode="auto">
              <a:xfrm>
                <a:off x="1370674" y="2120692"/>
                <a:ext cx="78744"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7" name="Line 53">
                <a:extLst>
                  <a:ext uri="{FF2B5EF4-FFF2-40B4-BE49-F238E27FC236}">
                    <a16:creationId xmlns:a16="http://schemas.microsoft.com/office/drawing/2014/main" id="{483AF8E7-9710-499F-A9A7-75BD495104B7}"/>
                  </a:ext>
                </a:extLst>
              </p:cNvPr>
              <p:cNvSpPr>
                <a:spLocks noChangeShapeType="1"/>
              </p:cNvSpPr>
              <p:nvPr/>
            </p:nvSpPr>
            <p:spPr bwMode="auto">
              <a:xfrm>
                <a:off x="788247" y="2120692"/>
                <a:ext cx="32885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58" name="Line 54">
                <a:extLst>
                  <a:ext uri="{FF2B5EF4-FFF2-40B4-BE49-F238E27FC236}">
                    <a16:creationId xmlns:a16="http://schemas.microsoft.com/office/drawing/2014/main" id="{5BD7FB2C-CF23-1F5E-CF3C-4C1A10A41E5E}"/>
                  </a:ext>
                </a:extLst>
              </p:cNvPr>
              <p:cNvSpPr>
                <a:spLocks noChangeShapeType="1"/>
              </p:cNvSpPr>
              <p:nvPr/>
            </p:nvSpPr>
            <p:spPr bwMode="auto">
              <a:xfrm>
                <a:off x="1450458" y="2120692"/>
                <a:ext cx="32781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sp>
          <p:nvSpPr>
            <p:cNvPr id="44" name="Freeform 56">
              <a:extLst>
                <a:ext uri="{FF2B5EF4-FFF2-40B4-BE49-F238E27FC236}">
                  <a16:creationId xmlns:a16="http://schemas.microsoft.com/office/drawing/2014/main" id="{BE905A95-C0E7-7F52-EFD5-EF55D0E1A208}"/>
                </a:ext>
              </a:extLst>
            </p:cNvPr>
            <p:cNvSpPr>
              <a:spLocks/>
            </p:cNvSpPr>
            <p:nvPr/>
          </p:nvSpPr>
          <p:spPr bwMode="auto">
            <a:xfrm>
              <a:off x="1212145" y="2459255"/>
              <a:ext cx="143959" cy="37117"/>
            </a:xfrm>
            <a:custGeom>
              <a:avLst/>
              <a:gdLst>
                <a:gd name="T0" fmla="*/ 0 w 302"/>
                <a:gd name="T1" fmla="*/ 0 h 78"/>
                <a:gd name="T2" fmla="*/ 151 w 302"/>
                <a:gd name="T3" fmla="*/ 78 h 78"/>
                <a:gd name="T4" fmla="*/ 302 w 302"/>
                <a:gd name="T5" fmla="*/ 0 h 78"/>
              </a:gdLst>
              <a:ahLst/>
              <a:cxnLst>
                <a:cxn ang="0">
                  <a:pos x="T0" y="T1"/>
                </a:cxn>
                <a:cxn ang="0">
                  <a:pos x="T2" y="T3"/>
                </a:cxn>
                <a:cxn ang="0">
                  <a:pos x="T4" y="T5"/>
                </a:cxn>
              </a:cxnLst>
              <a:rect l="0" t="0" r="r" b="b"/>
              <a:pathLst>
                <a:path w="302" h="78">
                  <a:moveTo>
                    <a:pt x="0" y="0"/>
                  </a:moveTo>
                  <a:cubicBezTo>
                    <a:pt x="34" y="47"/>
                    <a:pt x="89" y="78"/>
                    <a:pt x="151" y="78"/>
                  </a:cubicBezTo>
                  <a:cubicBezTo>
                    <a:pt x="213" y="78"/>
                    <a:pt x="269" y="47"/>
                    <a:pt x="302"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45" name="Freeform 57">
              <a:extLst>
                <a:ext uri="{FF2B5EF4-FFF2-40B4-BE49-F238E27FC236}">
                  <a16:creationId xmlns:a16="http://schemas.microsoft.com/office/drawing/2014/main" id="{EF03CFDA-98D0-E480-F4E9-1B21271999B0}"/>
                </a:ext>
              </a:extLst>
            </p:cNvPr>
            <p:cNvSpPr>
              <a:spLocks/>
            </p:cNvSpPr>
            <p:nvPr/>
          </p:nvSpPr>
          <p:spPr bwMode="auto">
            <a:xfrm>
              <a:off x="1240243" y="2436360"/>
              <a:ext cx="87763" cy="22895"/>
            </a:xfrm>
            <a:custGeom>
              <a:avLst/>
              <a:gdLst>
                <a:gd name="T0" fmla="*/ 184 w 184"/>
                <a:gd name="T1" fmla="*/ 0 h 48"/>
                <a:gd name="T2" fmla="*/ 92 w 184"/>
                <a:gd name="T3" fmla="*/ 48 h 48"/>
                <a:gd name="T4" fmla="*/ 0 w 184"/>
                <a:gd name="T5" fmla="*/ 0 h 48"/>
              </a:gdLst>
              <a:ahLst/>
              <a:cxnLst>
                <a:cxn ang="0">
                  <a:pos x="T0" y="T1"/>
                </a:cxn>
                <a:cxn ang="0">
                  <a:pos x="T2" y="T3"/>
                </a:cxn>
                <a:cxn ang="0">
                  <a:pos x="T4" y="T5"/>
                </a:cxn>
              </a:cxnLst>
              <a:rect l="0" t="0" r="r" b="b"/>
              <a:pathLst>
                <a:path w="184" h="48">
                  <a:moveTo>
                    <a:pt x="184" y="0"/>
                  </a:moveTo>
                  <a:cubicBezTo>
                    <a:pt x="164" y="29"/>
                    <a:pt x="130" y="48"/>
                    <a:pt x="92" y="48"/>
                  </a:cubicBezTo>
                  <a:cubicBezTo>
                    <a:pt x="54" y="48"/>
                    <a:pt x="21" y="29"/>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grpSp>
        <p:nvGrpSpPr>
          <p:cNvPr id="78" name="Group 77">
            <a:extLst>
              <a:ext uri="{FF2B5EF4-FFF2-40B4-BE49-F238E27FC236}">
                <a16:creationId xmlns:a16="http://schemas.microsoft.com/office/drawing/2014/main" id="{965FEA86-D752-799D-E973-731C26271AD8}"/>
              </a:ext>
            </a:extLst>
          </p:cNvPr>
          <p:cNvGrpSpPr/>
          <p:nvPr/>
        </p:nvGrpSpPr>
        <p:grpSpPr>
          <a:xfrm rot="20400000">
            <a:off x="9393227" y="4049929"/>
            <a:ext cx="1263834" cy="951395"/>
            <a:chOff x="788247" y="1909089"/>
            <a:chExt cx="990368" cy="621625"/>
          </a:xfrm>
        </p:grpSpPr>
        <p:sp>
          <p:nvSpPr>
            <p:cNvPr id="61" name="Freeform 55">
              <a:extLst>
                <a:ext uri="{FF2B5EF4-FFF2-40B4-BE49-F238E27FC236}">
                  <a16:creationId xmlns:a16="http://schemas.microsoft.com/office/drawing/2014/main" id="{406EE1C3-8207-0643-C94C-29DCAB5522D4}"/>
                </a:ext>
              </a:extLst>
            </p:cNvPr>
            <p:cNvSpPr>
              <a:spLocks/>
            </p:cNvSpPr>
            <p:nvPr/>
          </p:nvSpPr>
          <p:spPr bwMode="auto">
            <a:xfrm>
              <a:off x="1184047" y="2478681"/>
              <a:ext cx="200155" cy="52033"/>
            </a:xfrm>
            <a:custGeom>
              <a:avLst/>
              <a:gdLst>
                <a:gd name="T0" fmla="*/ 420 w 420"/>
                <a:gd name="T1" fmla="*/ 0 h 109"/>
                <a:gd name="T2" fmla="*/ 210 w 420"/>
                <a:gd name="T3" fmla="*/ 109 h 109"/>
                <a:gd name="T4" fmla="*/ 0 w 420"/>
                <a:gd name="T5" fmla="*/ 0 h 109"/>
              </a:gdLst>
              <a:ahLst/>
              <a:cxnLst>
                <a:cxn ang="0">
                  <a:pos x="T0" y="T1"/>
                </a:cxn>
                <a:cxn ang="0">
                  <a:pos x="T2" y="T3"/>
                </a:cxn>
                <a:cxn ang="0">
                  <a:pos x="T4" y="T5"/>
                </a:cxn>
              </a:cxnLst>
              <a:rect l="0" t="0" r="r" b="b"/>
              <a:pathLst>
                <a:path w="420" h="109">
                  <a:moveTo>
                    <a:pt x="420" y="0"/>
                  </a:moveTo>
                  <a:cubicBezTo>
                    <a:pt x="373" y="66"/>
                    <a:pt x="297" y="109"/>
                    <a:pt x="210" y="109"/>
                  </a:cubicBezTo>
                  <a:cubicBezTo>
                    <a:pt x="124" y="109"/>
                    <a:pt x="47" y="66"/>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nvGrpSpPr>
            <p:cNvPr id="62" name="Group 61">
              <a:extLst>
                <a:ext uri="{FF2B5EF4-FFF2-40B4-BE49-F238E27FC236}">
                  <a16:creationId xmlns:a16="http://schemas.microsoft.com/office/drawing/2014/main" id="{F59FA042-310E-5BCF-A54F-E6113275CBCF}"/>
                </a:ext>
              </a:extLst>
            </p:cNvPr>
            <p:cNvGrpSpPr/>
            <p:nvPr/>
          </p:nvGrpSpPr>
          <p:grpSpPr>
            <a:xfrm>
              <a:off x="788247" y="1909089"/>
              <a:ext cx="990368" cy="443324"/>
              <a:chOff x="788247" y="1909089"/>
              <a:chExt cx="990368" cy="443324"/>
            </a:xfrm>
          </p:grpSpPr>
          <p:sp>
            <p:nvSpPr>
              <p:cNvPr id="65" name="Rectangle 64">
                <a:extLst>
                  <a:ext uri="{FF2B5EF4-FFF2-40B4-BE49-F238E27FC236}">
                    <a16:creationId xmlns:a16="http://schemas.microsoft.com/office/drawing/2014/main" id="{EDC445B7-006B-EDD6-39B6-F1EBB6F5DCA8}"/>
                  </a:ext>
                </a:extLst>
              </p:cNvPr>
              <p:cNvSpPr>
                <a:spLocks noChangeArrowheads="1"/>
              </p:cNvSpPr>
              <p:nvPr/>
            </p:nvSpPr>
            <p:spPr bwMode="auto">
              <a:xfrm>
                <a:off x="1223593" y="1940656"/>
                <a:ext cx="121064" cy="296590"/>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66" name="Rectangle 65">
                <a:extLst>
                  <a:ext uri="{FF2B5EF4-FFF2-40B4-BE49-F238E27FC236}">
                    <a16:creationId xmlns:a16="http://schemas.microsoft.com/office/drawing/2014/main" id="{2507CF20-869D-8F09-960E-011E3CF2240B}"/>
                  </a:ext>
                </a:extLst>
              </p:cNvPr>
              <p:cNvSpPr>
                <a:spLocks noChangeArrowheads="1"/>
              </p:cNvSpPr>
              <p:nvPr/>
            </p:nvSpPr>
            <p:spPr bwMode="auto">
              <a:xfrm>
                <a:off x="1197229" y="1909089"/>
                <a:ext cx="173444" cy="360071"/>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67" name="Line 44">
                <a:extLst>
                  <a:ext uri="{FF2B5EF4-FFF2-40B4-BE49-F238E27FC236}">
                    <a16:creationId xmlns:a16="http://schemas.microsoft.com/office/drawing/2014/main" id="{3714B2D2-03CB-C200-5580-CFD622AEEBC5}"/>
                  </a:ext>
                </a:extLst>
              </p:cNvPr>
              <p:cNvSpPr>
                <a:spLocks noChangeShapeType="1"/>
              </p:cNvSpPr>
              <p:nvPr/>
            </p:nvSpPr>
            <p:spPr bwMode="auto">
              <a:xfrm flipV="1">
                <a:off x="1007481"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68" name="Line 45">
                <a:extLst>
                  <a:ext uri="{FF2B5EF4-FFF2-40B4-BE49-F238E27FC236}">
                    <a16:creationId xmlns:a16="http://schemas.microsoft.com/office/drawing/2014/main" id="{2018A6B2-B317-BC7F-64B1-47CF6BBD9B3B}"/>
                  </a:ext>
                </a:extLst>
              </p:cNvPr>
              <p:cNvSpPr>
                <a:spLocks noChangeShapeType="1"/>
              </p:cNvSpPr>
              <p:nvPr/>
            </p:nvSpPr>
            <p:spPr bwMode="auto">
              <a:xfrm>
                <a:off x="897864"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69" name="Rectangle 68">
                <a:extLst>
                  <a:ext uri="{FF2B5EF4-FFF2-40B4-BE49-F238E27FC236}">
                    <a16:creationId xmlns:a16="http://schemas.microsoft.com/office/drawing/2014/main" id="{354F671F-0075-3715-2C7C-0C2FE42AA39E}"/>
                  </a:ext>
                </a:extLst>
              </p:cNvPr>
              <p:cNvSpPr>
                <a:spLocks noChangeArrowheads="1"/>
              </p:cNvSpPr>
              <p:nvPr/>
            </p:nvSpPr>
            <p:spPr bwMode="auto">
              <a:xfrm>
                <a:off x="788247" y="2019400"/>
                <a:ext cx="328851" cy="20293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70" name="Line 47">
                <a:extLst>
                  <a:ext uri="{FF2B5EF4-FFF2-40B4-BE49-F238E27FC236}">
                    <a16:creationId xmlns:a16="http://schemas.microsoft.com/office/drawing/2014/main" id="{29D35404-1200-65F9-1876-FA1FC3E99AF1}"/>
                  </a:ext>
                </a:extLst>
              </p:cNvPr>
              <p:cNvSpPr>
                <a:spLocks noChangeShapeType="1"/>
              </p:cNvSpPr>
              <p:nvPr/>
            </p:nvSpPr>
            <p:spPr bwMode="auto">
              <a:xfrm>
                <a:off x="1559381"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71" name="Line 48">
                <a:extLst>
                  <a:ext uri="{FF2B5EF4-FFF2-40B4-BE49-F238E27FC236}">
                    <a16:creationId xmlns:a16="http://schemas.microsoft.com/office/drawing/2014/main" id="{D67209CF-E24B-1135-CDF0-AC3F35EFB8B4}"/>
                  </a:ext>
                </a:extLst>
              </p:cNvPr>
              <p:cNvSpPr>
                <a:spLocks noChangeShapeType="1"/>
              </p:cNvSpPr>
              <p:nvPr/>
            </p:nvSpPr>
            <p:spPr bwMode="auto">
              <a:xfrm flipV="1">
                <a:off x="1668998" y="2019400"/>
                <a:ext cx="0" cy="2029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72" name="Rectangle 71">
                <a:extLst>
                  <a:ext uri="{FF2B5EF4-FFF2-40B4-BE49-F238E27FC236}">
                    <a16:creationId xmlns:a16="http://schemas.microsoft.com/office/drawing/2014/main" id="{54032041-74CE-0A86-10F8-E9B17DCD6744}"/>
                  </a:ext>
                </a:extLst>
              </p:cNvPr>
              <p:cNvSpPr>
                <a:spLocks noChangeArrowheads="1"/>
              </p:cNvSpPr>
              <p:nvPr/>
            </p:nvSpPr>
            <p:spPr bwMode="auto">
              <a:xfrm>
                <a:off x="1449764" y="2019400"/>
                <a:ext cx="328851" cy="202930"/>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73" name="Freeform 50">
                <a:extLst>
                  <a:ext uri="{FF2B5EF4-FFF2-40B4-BE49-F238E27FC236}">
                    <a16:creationId xmlns:a16="http://schemas.microsoft.com/office/drawing/2014/main" id="{0C3E87DC-68B5-504F-9973-7790E5592309}"/>
                  </a:ext>
                </a:extLst>
              </p:cNvPr>
              <p:cNvSpPr>
                <a:spLocks/>
              </p:cNvSpPr>
              <p:nvPr/>
            </p:nvSpPr>
            <p:spPr bwMode="auto">
              <a:xfrm>
                <a:off x="1200698" y="2269160"/>
                <a:ext cx="167200" cy="83253"/>
              </a:xfrm>
              <a:custGeom>
                <a:avLst/>
                <a:gdLst>
                  <a:gd name="T0" fmla="*/ 0 w 351"/>
                  <a:gd name="T1" fmla="*/ 175 h 175"/>
                  <a:gd name="T2" fmla="*/ 175 w 351"/>
                  <a:gd name="T3" fmla="*/ 0 h 175"/>
                  <a:gd name="T4" fmla="*/ 351 w 351"/>
                  <a:gd name="T5" fmla="*/ 175 h 175"/>
                  <a:gd name="T6" fmla="*/ 0 w 351"/>
                  <a:gd name="T7" fmla="*/ 175 h 175"/>
                </a:gdLst>
                <a:ahLst/>
                <a:cxnLst>
                  <a:cxn ang="0">
                    <a:pos x="T0" y="T1"/>
                  </a:cxn>
                  <a:cxn ang="0">
                    <a:pos x="T2" y="T3"/>
                  </a:cxn>
                  <a:cxn ang="0">
                    <a:pos x="T4" y="T5"/>
                  </a:cxn>
                  <a:cxn ang="0">
                    <a:pos x="T6" y="T7"/>
                  </a:cxn>
                </a:cxnLst>
                <a:rect l="0" t="0" r="r" b="b"/>
                <a:pathLst>
                  <a:path w="351" h="175">
                    <a:moveTo>
                      <a:pt x="0" y="175"/>
                    </a:moveTo>
                    <a:cubicBezTo>
                      <a:pt x="0" y="78"/>
                      <a:pt x="78" y="0"/>
                      <a:pt x="175" y="0"/>
                    </a:cubicBezTo>
                    <a:cubicBezTo>
                      <a:pt x="272" y="0"/>
                      <a:pt x="351" y="78"/>
                      <a:pt x="351" y="175"/>
                    </a:cubicBezTo>
                    <a:lnTo>
                      <a:pt x="0" y="175"/>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74" name="Line 51">
                <a:extLst>
                  <a:ext uri="{FF2B5EF4-FFF2-40B4-BE49-F238E27FC236}">
                    <a16:creationId xmlns:a16="http://schemas.microsoft.com/office/drawing/2014/main" id="{9CC93C4D-7404-AE1C-11D9-006EACF703A0}"/>
                  </a:ext>
                </a:extLst>
              </p:cNvPr>
              <p:cNvSpPr>
                <a:spLocks noChangeShapeType="1"/>
              </p:cNvSpPr>
              <p:nvPr/>
            </p:nvSpPr>
            <p:spPr bwMode="auto">
              <a:xfrm>
                <a:off x="1117098" y="2120692"/>
                <a:ext cx="80132"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75" name="Line 52">
                <a:extLst>
                  <a:ext uri="{FF2B5EF4-FFF2-40B4-BE49-F238E27FC236}">
                    <a16:creationId xmlns:a16="http://schemas.microsoft.com/office/drawing/2014/main" id="{08B045DA-CA80-4A0D-756D-9EFAD1DE4707}"/>
                  </a:ext>
                </a:extLst>
              </p:cNvPr>
              <p:cNvSpPr>
                <a:spLocks noChangeShapeType="1"/>
              </p:cNvSpPr>
              <p:nvPr/>
            </p:nvSpPr>
            <p:spPr bwMode="auto">
              <a:xfrm>
                <a:off x="1370674" y="2120692"/>
                <a:ext cx="78744"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76" name="Line 53">
                <a:extLst>
                  <a:ext uri="{FF2B5EF4-FFF2-40B4-BE49-F238E27FC236}">
                    <a16:creationId xmlns:a16="http://schemas.microsoft.com/office/drawing/2014/main" id="{602AC62C-702D-97BD-94C4-2C2898D04E92}"/>
                  </a:ext>
                </a:extLst>
              </p:cNvPr>
              <p:cNvSpPr>
                <a:spLocks noChangeShapeType="1"/>
              </p:cNvSpPr>
              <p:nvPr/>
            </p:nvSpPr>
            <p:spPr bwMode="auto">
              <a:xfrm>
                <a:off x="788247" y="2120692"/>
                <a:ext cx="328851"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77" name="Line 54">
                <a:extLst>
                  <a:ext uri="{FF2B5EF4-FFF2-40B4-BE49-F238E27FC236}">
                    <a16:creationId xmlns:a16="http://schemas.microsoft.com/office/drawing/2014/main" id="{2A45566B-ECB8-A502-0418-00C855BA31D0}"/>
                  </a:ext>
                </a:extLst>
              </p:cNvPr>
              <p:cNvSpPr>
                <a:spLocks noChangeShapeType="1"/>
              </p:cNvSpPr>
              <p:nvPr/>
            </p:nvSpPr>
            <p:spPr bwMode="auto">
              <a:xfrm>
                <a:off x="1450458" y="2120692"/>
                <a:ext cx="32781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sp>
          <p:nvSpPr>
            <p:cNvPr id="63" name="Freeform 56">
              <a:extLst>
                <a:ext uri="{FF2B5EF4-FFF2-40B4-BE49-F238E27FC236}">
                  <a16:creationId xmlns:a16="http://schemas.microsoft.com/office/drawing/2014/main" id="{CCA56CE3-4E8B-ECCF-5303-19E7DED7BD60}"/>
                </a:ext>
              </a:extLst>
            </p:cNvPr>
            <p:cNvSpPr>
              <a:spLocks/>
            </p:cNvSpPr>
            <p:nvPr/>
          </p:nvSpPr>
          <p:spPr bwMode="auto">
            <a:xfrm>
              <a:off x="1212145" y="2459255"/>
              <a:ext cx="143959" cy="37117"/>
            </a:xfrm>
            <a:custGeom>
              <a:avLst/>
              <a:gdLst>
                <a:gd name="T0" fmla="*/ 0 w 302"/>
                <a:gd name="T1" fmla="*/ 0 h 78"/>
                <a:gd name="T2" fmla="*/ 151 w 302"/>
                <a:gd name="T3" fmla="*/ 78 h 78"/>
                <a:gd name="T4" fmla="*/ 302 w 302"/>
                <a:gd name="T5" fmla="*/ 0 h 78"/>
              </a:gdLst>
              <a:ahLst/>
              <a:cxnLst>
                <a:cxn ang="0">
                  <a:pos x="T0" y="T1"/>
                </a:cxn>
                <a:cxn ang="0">
                  <a:pos x="T2" y="T3"/>
                </a:cxn>
                <a:cxn ang="0">
                  <a:pos x="T4" y="T5"/>
                </a:cxn>
              </a:cxnLst>
              <a:rect l="0" t="0" r="r" b="b"/>
              <a:pathLst>
                <a:path w="302" h="78">
                  <a:moveTo>
                    <a:pt x="0" y="0"/>
                  </a:moveTo>
                  <a:cubicBezTo>
                    <a:pt x="34" y="47"/>
                    <a:pt x="89" y="78"/>
                    <a:pt x="151" y="78"/>
                  </a:cubicBezTo>
                  <a:cubicBezTo>
                    <a:pt x="213" y="78"/>
                    <a:pt x="269" y="47"/>
                    <a:pt x="302"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sp>
          <p:nvSpPr>
            <p:cNvPr id="64" name="Freeform 57">
              <a:extLst>
                <a:ext uri="{FF2B5EF4-FFF2-40B4-BE49-F238E27FC236}">
                  <a16:creationId xmlns:a16="http://schemas.microsoft.com/office/drawing/2014/main" id="{C2C8021F-D4CC-DDE6-55A9-2F46EE349274}"/>
                </a:ext>
              </a:extLst>
            </p:cNvPr>
            <p:cNvSpPr>
              <a:spLocks/>
            </p:cNvSpPr>
            <p:nvPr/>
          </p:nvSpPr>
          <p:spPr bwMode="auto">
            <a:xfrm>
              <a:off x="1240243" y="2436360"/>
              <a:ext cx="87763" cy="22895"/>
            </a:xfrm>
            <a:custGeom>
              <a:avLst/>
              <a:gdLst>
                <a:gd name="T0" fmla="*/ 184 w 184"/>
                <a:gd name="T1" fmla="*/ 0 h 48"/>
                <a:gd name="T2" fmla="*/ 92 w 184"/>
                <a:gd name="T3" fmla="*/ 48 h 48"/>
                <a:gd name="T4" fmla="*/ 0 w 184"/>
                <a:gd name="T5" fmla="*/ 0 h 48"/>
              </a:gdLst>
              <a:ahLst/>
              <a:cxnLst>
                <a:cxn ang="0">
                  <a:pos x="T0" y="T1"/>
                </a:cxn>
                <a:cxn ang="0">
                  <a:pos x="T2" y="T3"/>
                </a:cxn>
                <a:cxn ang="0">
                  <a:pos x="T4" y="T5"/>
                </a:cxn>
              </a:cxnLst>
              <a:rect l="0" t="0" r="r" b="b"/>
              <a:pathLst>
                <a:path w="184" h="48">
                  <a:moveTo>
                    <a:pt x="184" y="0"/>
                  </a:moveTo>
                  <a:cubicBezTo>
                    <a:pt x="164" y="29"/>
                    <a:pt x="130" y="48"/>
                    <a:pt x="92" y="48"/>
                  </a:cubicBezTo>
                  <a:cubicBezTo>
                    <a:pt x="54" y="48"/>
                    <a:pt x="21" y="29"/>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25000" noProof="0">
                <a:ln>
                  <a:noFill/>
                </a:ln>
                <a:solidFill>
                  <a:srgbClr val="FFFFFF"/>
                </a:solidFill>
                <a:effectLst/>
                <a:uLnTx/>
                <a:uFillTx/>
                <a:latin typeface="Arial" charset="0"/>
                <a:ea typeface="+mn-ea"/>
                <a:cs typeface="+mn-cs"/>
              </a:endParaRPr>
            </a:p>
          </p:txBody>
        </p:sp>
      </p:grpSp>
      <p:sp>
        <p:nvSpPr>
          <p:cNvPr id="80" name="Rectangle 79"/>
          <p:cNvSpPr/>
          <p:nvPr/>
        </p:nvSpPr>
        <p:spPr>
          <a:xfrm>
            <a:off x="457202" y="3013853"/>
            <a:ext cx="11259248" cy="3693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52E40"/>
                </a:solidFill>
                <a:effectLst/>
                <a:uLnTx/>
                <a:uFillTx/>
                <a:latin typeface="Arial "/>
                <a:ea typeface="+mn-ea"/>
                <a:cs typeface="+mn-cs"/>
              </a:rPr>
              <a:t>Mentoring and support </a:t>
            </a:r>
            <a:r>
              <a:rPr kumimoji="0" lang="en-AU" sz="1800" b="0" i="0" u="none" strike="noStrike" kern="1200" cap="none" spc="0" normalizeH="0" baseline="0" noProof="0" dirty="0">
                <a:ln>
                  <a:noFill/>
                </a:ln>
                <a:solidFill>
                  <a:srgbClr val="052E40"/>
                </a:solidFill>
                <a:effectLst/>
                <a:uLnTx/>
                <a:uFillTx/>
                <a:latin typeface="Arial "/>
                <a:ea typeface="+mn-ea"/>
                <a:cs typeface="+mn-cs"/>
              </a:rPr>
              <a:t>from the </a:t>
            </a:r>
            <a:r>
              <a:rPr kumimoji="0" lang="en-AU" sz="1800" b="1" i="0" u="none" strike="noStrike" kern="1200" cap="none" spc="0" normalizeH="0" baseline="0" noProof="0" dirty="0">
                <a:ln>
                  <a:noFill/>
                </a:ln>
                <a:solidFill>
                  <a:srgbClr val="052E40"/>
                </a:solidFill>
                <a:effectLst/>
                <a:uLnTx/>
                <a:uFillTx/>
                <a:latin typeface="Arial "/>
                <a:ea typeface="+mn-ea"/>
                <a:cs typeface="+mn-cs"/>
              </a:rPr>
              <a:t>United States Government – GA &amp; USGS MoU</a:t>
            </a:r>
            <a:endParaRPr kumimoji="0" lang="en-US" sz="1800" b="0" i="0" u="none" strike="noStrike" kern="1200" cap="none" spc="0" normalizeH="0" baseline="0" noProof="0" dirty="0">
              <a:ln>
                <a:noFill/>
              </a:ln>
              <a:solidFill>
                <a:srgbClr val="636F74"/>
              </a:solidFill>
              <a:effectLst/>
              <a:uLnTx/>
              <a:uFillTx/>
              <a:latin typeface="Calibri" panose="020F0502020204030204"/>
              <a:ea typeface="+mn-ea"/>
              <a:cs typeface="+mn-cs"/>
            </a:endParaRPr>
          </a:p>
        </p:txBody>
      </p:sp>
      <p:sp>
        <p:nvSpPr>
          <p:cNvPr id="81" name="Rectangle 80"/>
          <p:cNvSpPr/>
          <p:nvPr/>
        </p:nvSpPr>
        <p:spPr>
          <a:xfrm>
            <a:off x="737151" y="3989910"/>
            <a:ext cx="1962028" cy="1621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700" b="1" i="0" u="none" strike="noStrike" kern="1200" cap="none" spc="0" normalizeH="0" baseline="0" noProof="0" dirty="0">
                <a:ln>
                  <a:noFill/>
                </a:ln>
                <a:solidFill>
                  <a:srgbClr val="01708B"/>
                </a:solidFill>
                <a:effectLst/>
                <a:uLnTx/>
                <a:uFillTx/>
                <a:latin typeface="Arial "/>
                <a:ea typeface="+mn-ea"/>
                <a:cs typeface="+mn-cs"/>
              </a:rPr>
              <a:t>Industry </a:t>
            </a:r>
            <a:br>
              <a:rPr kumimoji="0" lang="en-AU" sz="1700" b="1" i="0" u="none" strike="noStrike" kern="1200" cap="none" spc="0" normalizeH="0" baseline="0" noProof="0" dirty="0">
                <a:ln>
                  <a:noFill/>
                </a:ln>
                <a:solidFill>
                  <a:srgbClr val="01708B"/>
                </a:solidFill>
                <a:effectLst/>
                <a:uLnTx/>
                <a:uFillTx/>
                <a:latin typeface="Arial "/>
                <a:ea typeface="+mn-ea"/>
                <a:cs typeface="+mn-cs"/>
              </a:rPr>
            </a:br>
            <a:r>
              <a:rPr kumimoji="0" lang="en-AU" sz="1700" b="1" i="0" u="none" strike="noStrike" kern="1200" cap="none" spc="0" normalizeH="0" baseline="0" noProof="0" dirty="0">
                <a:ln>
                  <a:noFill/>
                </a:ln>
                <a:solidFill>
                  <a:srgbClr val="01708B"/>
                </a:solidFill>
                <a:effectLst/>
                <a:uLnTx/>
                <a:uFillTx/>
                <a:latin typeface="Arial "/>
                <a:ea typeface="+mn-ea"/>
                <a:cs typeface="+mn-cs"/>
              </a:rPr>
              <a:t>Capability </a:t>
            </a:r>
            <a:r>
              <a:rPr kumimoji="0" lang="en-AU" sz="1700" b="1" i="0" u="none" strike="noStrike" kern="1200" cap="none" spc="0" normalizeH="0" baseline="0" noProof="0" dirty="0" smtClean="0">
                <a:ln>
                  <a:noFill/>
                </a:ln>
                <a:solidFill>
                  <a:srgbClr val="01708B"/>
                </a:solidFill>
                <a:effectLst/>
                <a:uLnTx/>
                <a:uFillTx/>
                <a:latin typeface="Arial "/>
                <a:ea typeface="+mn-ea"/>
                <a:cs typeface="+mn-cs"/>
              </a:rPr>
              <a:t>Uplift</a:t>
            </a:r>
            <a:endParaRPr kumimoji="0" lang="en-AU" sz="1700" b="0" i="0" u="none" strike="noStrike" kern="1200" cap="none" spc="0" normalizeH="0" baseline="0" noProof="0" dirty="0">
              <a:ln>
                <a:noFill/>
              </a:ln>
              <a:solidFill>
                <a:srgbClr val="01708B"/>
              </a:solidFill>
              <a:effectLst/>
              <a:uLnTx/>
              <a:uFillTx/>
              <a:latin typeface="Arial "/>
              <a:ea typeface="+mn-ea"/>
              <a:cs typeface="+mn-cs"/>
            </a:endParaRPr>
          </a:p>
        </p:txBody>
      </p:sp>
      <p:sp>
        <p:nvSpPr>
          <p:cNvPr id="82" name="Chevron 81"/>
          <p:cNvSpPr/>
          <p:nvPr/>
        </p:nvSpPr>
        <p:spPr>
          <a:xfrm>
            <a:off x="8250753" y="4730333"/>
            <a:ext cx="367998" cy="367998"/>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A2C5CF"/>
              </a:solidFill>
              <a:effectLst/>
              <a:uLnTx/>
              <a:uFillTx/>
              <a:latin typeface="Calibri" panose="020F0502020204030204"/>
              <a:ea typeface="+mn-ea"/>
              <a:cs typeface="+mn-cs"/>
            </a:endParaRPr>
          </a:p>
        </p:txBody>
      </p:sp>
      <p:sp>
        <p:nvSpPr>
          <p:cNvPr id="83" name="Chevron 82"/>
          <p:cNvSpPr/>
          <p:nvPr/>
        </p:nvSpPr>
        <p:spPr>
          <a:xfrm>
            <a:off x="5359422" y="4708085"/>
            <a:ext cx="367998" cy="367998"/>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A2C5CF"/>
              </a:solidFill>
              <a:effectLst/>
              <a:uLnTx/>
              <a:uFillTx/>
              <a:latin typeface="Calibri" panose="020F0502020204030204"/>
              <a:ea typeface="+mn-ea"/>
              <a:cs typeface="+mn-cs"/>
            </a:endParaRPr>
          </a:p>
        </p:txBody>
      </p:sp>
      <p:sp>
        <p:nvSpPr>
          <p:cNvPr id="84" name="Chevron 83"/>
          <p:cNvSpPr/>
          <p:nvPr/>
        </p:nvSpPr>
        <p:spPr>
          <a:xfrm>
            <a:off x="3883393" y="2012202"/>
            <a:ext cx="367998" cy="367998"/>
          </a:xfrm>
          <a:prstGeom prst="chevron">
            <a:avLst/>
          </a:prstGeom>
          <a:solidFill>
            <a:srgbClr val="01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A2C5CF"/>
              </a:solidFill>
              <a:effectLst/>
              <a:uLnTx/>
              <a:uFillTx/>
              <a:latin typeface="Calibri" panose="020F0502020204030204"/>
              <a:ea typeface="+mn-ea"/>
              <a:cs typeface="+mn-cs"/>
            </a:endParaRPr>
          </a:p>
        </p:txBody>
      </p:sp>
      <p:sp>
        <p:nvSpPr>
          <p:cNvPr id="85" name="Chevron 84"/>
          <p:cNvSpPr/>
          <p:nvPr/>
        </p:nvSpPr>
        <p:spPr>
          <a:xfrm>
            <a:off x="7967198" y="2012202"/>
            <a:ext cx="367998" cy="367998"/>
          </a:xfrm>
          <a:prstGeom prst="chevron">
            <a:avLst/>
          </a:prstGeom>
          <a:solidFill>
            <a:srgbClr val="01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A2C5C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619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SCRs vs SITSATS</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
        <p:nvSpPr>
          <p:cNvPr id="4" name="Rectangle 3"/>
          <p:cNvSpPr/>
          <p:nvPr/>
        </p:nvSpPr>
        <p:spPr>
          <a:xfrm>
            <a:off x="432823" y="1321353"/>
            <a:ext cx="11350403" cy="4296561"/>
          </a:xfrm>
          <a:prstGeom prst="rect">
            <a:avLst/>
          </a:prstGeom>
        </p:spPr>
        <p:txBody>
          <a:bodyPr wrap="square" lIns="91440" tIns="45720" rIns="91440" bIns="45720" anchor="t">
            <a:spAutoFit/>
          </a:bodyPr>
          <a:lstStyle/>
          <a:p>
            <a:pPr marL="285750" lvl="0" indent="-285750" eaLnBrk="0" fontAlgn="base" hangingPunct="0">
              <a:spcBef>
                <a:spcPct val="20000"/>
              </a:spcBef>
              <a:spcAft>
                <a:spcPct val="0"/>
              </a:spcAft>
              <a:buClr>
                <a:srgbClr val="EA7500"/>
              </a:buClr>
              <a:buFont typeface="Wingdings" panose="05000000000000000000" pitchFamily="2" charset="2"/>
              <a:buChar char="v"/>
              <a:defRPr/>
            </a:pPr>
            <a:r>
              <a:rPr lang="en-AU" sz="1800" dirty="0"/>
              <a:t>Questions around how SCRs are analogous to SITSATs (e.g. </a:t>
            </a:r>
            <a:r>
              <a:rPr lang="en-AU" sz="1800" dirty="0" smtClean="0"/>
              <a:t>CLARREO PF, </a:t>
            </a:r>
            <a:r>
              <a:rPr lang="en-AU" sz="1800" dirty="0"/>
              <a:t>TRUTHS, LIBRA)</a:t>
            </a:r>
          </a:p>
          <a:p>
            <a:pPr lvl="0" eaLnBrk="0" fontAlgn="base" hangingPunct="0">
              <a:spcBef>
                <a:spcPct val="20000"/>
              </a:spcBef>
              <a:spcAft>
                <a:spcPct val="0"/>
              </a:spcAft>
              <a:buClr>
                <a:srgbClr val="EA7500"/>
              </a:buClr>
              <a:buFont typeface="Wingdings" panose="05000000000000000000" pitchFamily="2" charset="2"/>
              <a:buChar char="v"/>
              <a:defRPr/>
            </a:pPr>
            <a:r>
              <a:rPr lang="en-AU" sz="1800" dirty="0"/>
              <a:t> SITSATs - bottoms-up design approach for high accuracy climate </a:t>
            </a:r>
            <a:r>
              <a:rPr lang="en-AU" sz="1800" dirty="0" smtClean="0"/>
              <a:t>monitoring </a:t>
            </a:r>
            <a:r>
              <a:rPr lang="en-AU" sz="1800" dirty="0"/>
              <a:t>applications with SI traceable radiometric uncertainty below 1%</a:t>
            </a:r>
          </a:p>
          <a:p>
            <a:pPr eaLnBrk="0" fontAlgn="base" hangingPunct="0">
              <a:spcBef>
                <a:spcPct val="20000"/>
              </a:spcBef>
              <a:spcAft>
                <a:spcPct val="0"/>
              </a:spcAft>
              <a:buClr>
                <a:srgbClr val="EA7500"/>
              </a:buClr>
              <a:buFont typeface="Wingdings" panose="05000000000000000000" pitchFamily="2" charset="2"/>
              <a:buChar char="v"/>
              <a:defRPr/>
            </a:pPr>
            <a:r>
              <a:rPr lang="en-AU" sz="1800" dirty="0"/>
              <a:t> SCRs - choice of COTS design meeting requirements for </a:t>
            </a:r>
            <a:r>
              <a:rPr lang="en-AU" sz="1800" b="1" dirty="0"/>
              <a:t>calibration transfer</a:t>
            </a:r>
            <a:r>
              <a:rPr lang="en-AU" sz="1800" dirty="0"/>
              <a:t> from a reference sensor (e.g. Landsat), will perform similar functions, but lack the accuracy or traceability of SITSATs</a:t>
            </a:r>
          </a:p>
          <a:p>
            <a:pPr lvl="0" eaLnBrk="0" fontAlgn="base" hangingPunct="0">
              <a:spcBef>
                <a:spcPct val="20000"/>
              </a:spcBef>
              <a:spcAft>
                <a:spcPct val="0"/>
              </a:spcAft>
              <a:buClr>
                <a:srgbClr val="EA7500"/>
              </a:buClr>
              <a:buFont typeface="Wingdings" panose="05000000000000000000" pitchFamily="2" charset="2"/>
              <a:buChar char="v"/>
              <a:defRPr/>
            </a:pPr>
            <a:r>
              <a:rPr lang="en-AU" sz="1800" dirty="0"/>
              <a:t> SCRs will have spectral characteristics and GSD comparable to SITSATs, but high SNR not needed</a:t>
            </a:r>
          </a:p>
          <a:p>
            <a:pPr eaLnBrk="0" fontAlgn="base" hangingPunct="0">
              <a:spcBef>
                <a:spcPct val="20000"/>
              </a:spcBef>
              <a:spcAft>
                <a:spcPct val="0"/>
              </a:spcAft>
              <a:buClr>
                <a:srgbClr val="EA7500"/>
              </a:buClr>
              <a:buFont typeface="Wingdings" panose="05000000000000000000" pitchFamily="2" charset="2"/>
              <a:buChar char="v"/>
              <a:defRPr/>
            </a:pPr>
            <a:r>
              <a:rPr lang="en-AU" sz="1800" dirty="0"/>
              <a:t> SCR relative spectral and radiometric calibrations need to be </a:t>
            </a:r>
            <a:r>
              <a:rPr lang="en-AU" sz="1800" b="1" dirty="0"/>
              <a:t>stable</a:t>
            </a:r>
            <a:r>
              <a:rPr lang="en-AU" sz="1800" dirty="0"/>
              <a:t> for Reference system transfer calibration to work effectively </a:t>
            </a:r>
          </a:p>
          <a:p>
            <a:pPr eaLnBrk="0" fontAlgn="base" hangingPunct="0">
              <a:spcBef>
                <a:spcPct val="20000"/>
              </a:spcBef>
              <a:spcAft>
                <a:spcPct val="0"/>
              </a:spcAft>
              <a:buClr>
                <a:srgbClr val="EA7500"/>
              </a:buClr>
              <a:buFont typeface="Wingdings" panose="05000000000000000000" pitchFamily="2" charset="2"/>
              <a:buChar char="v"/>
              <a:defRPr/>
            </a:pPr>
            <a:r>
              <a:rPr lang="en-AU" sz="1800" dirty="0"/>
              <a:t> SCRs operated to maximise cross calibration opportunities with Reference / Client systems, to enable effective and </a:t>
            </a:r>
            <a:r>
              <a:rPr lang="en-AU" sz="1800" b="1" dirty="0"/>
              <a:t>harmonious use of data from multiple systems</a:t>
            </a:r>
          </a:p>
          <a:p>
            <a:pPr eaLnBrk="0" fontAlgn="base" hangingPunct="0">
              <a:spcBef>
                <a:spcPct val="20000"/>
              </a:spcBef>
              <a:spcAft>
                <a:spcPct val="0"/>
              </a:spcAft>
              <a:buClr>
                <a:srgbClr val="EA7500"/>
              </a:buClr>
              <a:buFont typeface="Wingdings" panose="05000000000000000000" pitchFamily="2" charset="2"/>
              <a:buChar char="v"/>
              <a:defRPr/>
            </a:pPr>
            <a:r>
              <a:rPr lang="en-AU" sz="1800" dirty="0"/>
              <a:t> SCR - develop</a:t>
            </a:r>
            <a:r>
              <a:rPr lang="en-AU" sz="1800" b="1" dirty="0"/>
              <a:t> sovereign space industry capability in Australia</a:t>
            </a:r>
          </a:p>
          <a:p>
            <a:pPr eaLnBrk="0" fontAlgn="base" hangingPunct="0">
              <a:spcBef>
                <a:spcPct val="20000"/>
              </a:spcBef>
              <a:spcAft>
                <a:spcPct val="0"/>
              </a:spcAft>
              <a:buClr>
                <a:srgbClr val="EA7500"/>
              </a:buClr>
              <a:buFont typeface="Wingdings" panose="05000000000000000000" pitchFamily="2" charset="2"/>
              <a:buChar char="v"/>
              <a:defRPr/>
            </a:pPr>
            <a:r>
              <a:rPr lang="en-AU" sz="1800" dirty="0"/>
              <a:t> SCRs seen as a test bed for routine operation of space-based calibration missions and expected to </a:t>
            </a:r>
            <a:r>
              <a:rPr lang="en-AU" sz="1800" b="1" dirty="0"/>
              <a:t>complement benefits from SITSATs</a:t>
            </a:r>
          </a:p>
          <a:p>
            <a:endParaRPr lang="en-AU" dirty="0"/>
          </a:p>
        </p:txBody>
      </p:sp>
    </p:spTree>
    <p:extLst>
      <p:ext uri="{BB962C8B-B14F-4D97-AF65-F5344CB8AC3E}">
        <p14:creationId xmlns:p14="http://schemas.microsoft.com/office/powerpoint/2010/main" val="872181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04F617C-BF66-4993-83A0-39FC9367A302}" vid="{D4930898-7820-4079-B6EA-D2C7EB832586}"/>
    </a:ext>
  </a:extLst>
</a:theme>
</file>

<file path=ppt/theme/theme3.xml><?xml version="1.0" encoding="utf-8"?>
<a:theme xmlns:a="http://schemas.openxmlformats.org/drawingml/2006/main" name="3_CASE STUDY Slides">
  <a:themeElements>
    <a:clrScheme name="GA Brand 2022">
      <a:dk1>
        <a:srgbClr val="636F74"/>
      </a:dk1>
      <a:lt1>
        <a:srgbClr val="FFFFFF"/>
      </a:lt1>
      <a:dk2>
        <a:srgbClr val="636F74"/>
      </a:dk2>
      <a:lt2>
        <a:srgbClr val="E2ECEE"/>
      </a:lt2>
      <a:accent1>
        <a:srgbClr val="2E6F88"/>
      </a:accent1>
      <a:accent2>
        <a:srgbClr val="75A8B7"/>
      </a:accent2>
      <a:accent3>
        <a:srgbClr val="A2C5CF"/>
      </a:accent3>
      <a:accent4>
        <a:srgbClr val="2E6F88"/>
      </a:accent4>
      <a:accent5>
        <a:srgbClr val="75A8B7"/>
      </a:accent5>
      <a:accent6>
        <a:srgbClr val="A2C5CF"/>
      </a:accent6>
      <a:hlink>
        <a:srgbClr val="2E6F88"/>
      </a:hlink>
      <a:folHlink>
        <a:srgbClr val="6099A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 Generic_CommsPromo_FA" id="{94196999-A62F-334F-BBC3-89A9C0E23856}" vid="{905CDCC7-627E-894B-B4C1-6B3F668BDA9D}"/>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8b36c5-93fa-4208-ba13-3214571bea62" xsi:nil="true"/>
    <lcf76f155ced4ddcb4097134ff3c332f xmlns="55608063-7598-4ad9-a514-9fb744a5149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603DEF738ECF489F7DDBC5A279A0E8" ma:contentTypeVersion="15" ma:contentTypeDescription="Create a new document." ma:contentTypeScope="" ma:versionID="03fa64368da288d22070b85aabe209c1">
  <xsd:schema xmlns:xsd="http://www.w3.org/2001/XMLSchema" xmlns:xs="http://www.w3.org/2001/XMLSchema" xmlns:p="http://schemas.microsoft.com/office/2006/metadata/properties" xmlns:ns2="55608063-7598-4ad9-a514-9fb744a51491" xmlns:ns3="8a8b36c5-93fa-4208-ba13-3214571bea62" targetNamespace="http://schemas.microsoft.com/office/2006/metadata/properties" ma:root="true" ma:fieldsID="c62525e4fca7da83bb95b13ebeae54c9" ns2:_="" ns3:_="">
    <xsd:import namespace="55608063-7598-4ad9-a514-9fb744a51491"/>
    <xsd:import namespace="8a8b36c5-93fa-4208-ba13-3214571bea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08063-7598-4ad9-a514-9fb744a514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6a60af0-845b-4d8a-8d01-be9f6f2a1d2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8b36c5-93fa-4208-ba13-3214571bea6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cdb7850-9ff7-4c4c-96b4-6cbc5314d3f7}" ma:internalName="TaxCatchAll" ma:showField="CatchAllData" ma:web="8a8b36c5-93fa-4208-ba13-3214571bea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C500C1-DC3D-4E3B-BF8D-3971902F073F}">
  <ds:schemaRefs>
    <ds:schemaRef ds:uri="http://purl.org/dc/terms/"/>
    <ds:schemaRef ds:uri="http://schemas.microsoft.com/office/2006/documentManagement/types"/>
    <ds:schemaRef ds:uri="http://purl.org/dc/dcmitype/"/>
    <ds:schemaRef ds:uri="http://purl.org/dc/elements/1.1/"/>
    <ds:schemaRef ds:uri="http://schemas.microsoft.com/office/2006/metadata/properties"/>
    <ds:schemaRef ds:uri="http://schemas.openxmlformats.org/package/2006/metadata/core-properties"/>
    <ds:schemaRef ds:uri="8a8b36c5-93fa-4208-ba13-3214571bea62"/>
    <ds:schemaRef ds:uri="http://schemas.microsoft.com/office/infopath/2007/PartnerControls"/>
    <ds:schemaRef ds:uri="55608063-7598-4ad9-a514-9fb744a51491"/>
    <ds:schemaRef ds:uri="http://www.w3.org/XML/1998/namespace"/>
  </ds:schemaRefs>
</ds:datastoreItem>
</file>

<file path=customXml/itemProps2.xml><?xml version="1.0" encoding="utf-8"?>
<ds:datastoreItem xmlns:ds="http://schemas.openxmlformats.org/officeDocument/2006/customXml" ds:itemID="{FA3812E9-E9D2-4552-8F76-803FFF3D5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608063-7598-4ad9-a514-9fb744a51491"/>
    <ds:schemaRef ds:uri="8a8b36c5-93fa-4208-ba13-3214571be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EE58CE-C19C-4F70-8136-BC14A08EF1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2736</TotalTime>
  <Words>2489</Words>
  <Application>Microsoft Office PowerPoint</Application>
  <PresentationFormat>Widescreen</PresentationFormat>
  <Paragraphs>310</Paragraphs>
  <Slides>20</Slides>
  <Notes>20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MS PGothic</vt:lpstr>
      <vt:lpstr>Arial</vt:lpstr>
      <vt:lpstr>Arial </vt:lpstr>
      <vt:lpstr>Arial Nova Light</vt:lpstr>
      <vt:lpstr>Calibri</vt:lpstr>
      <vt:lpstr>Cambria Math</vt:lpstr>
      <vt:lpstr>Courier New</vt:lpstr>
      <vt:lpstr>Helvetica</vt:lpstr>
      <vt:lpstr>Noto Sans Symbols</vt:lpstr>
      <vt:lpstr>Symbol</vt:lpstr>
      <vt:lpstr>Times New Roman</vt:lpstr>
      <vt:lpstr>Wingdings</vt:lpstr>
      <vt:lpstr>ceos</vt:lpstr>
      <vt:lpstr>SCR</vt:lpstr>
      <vt:lpstr>3_CASE STUDY Slides</vt:lpstr>
      <vt:lpstr>Satellite Cross Calibration Radiometer (SCR)</vt:lpstr>
      <vt:lpstr>Data Rich But Information Poor!</vt:lpstr>
      <vt:lpstr>What is the Issue?</vt:lpstr>
      <vt:lpstr>Cross Calibration Benefits</vt:lpstr>
      <vt:lpstr>SCR Background</vt:lpstr>
      <vt:lpstr>SCR Rationale</vt:lpstr>
      <vt:lpstr>What is SCR?</vt:lpstr>
      <vt:lpstr>National Space Program for Earth Observation (NSP-EO)</vt:lpstr>
      <vt:lpstr>SCRs vs SITSATS</vt:lpstr>
      <vt:lpstr>SCR Partner Roles</vt:lpstr>
      <vt:lpstr>SCR Operations Concept</vt:lpstr>
      <vt:lpstr>Calibration Transfer</vt:lpstr>
      <vt:lpstr>SCR Instrument Characteristics</vt:lpstr>
      <vt:lpstr>Why Fine Hyperspectral?</vt:lpstr>
      <vt:lpstr>Transfer Calibration Uncertainty</vt:lpstr>
      <vt:lpstr>Orbit Selection</vt:lpstr>
      <vt:lpstr>LTDN</vt:lpstr>
      <vt:lpstr>SCR Crossing Time selection</vt:lpstr>
      <vt:lpstr>SCR Operations Workflow</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ARD Update</dc:title>
  <dc:creator>Medhavy Thankappan</dc:creator>
  <cp:lastModifiedBy>Medhavy Thankappan</cp:lastModifiedBy>
  <cp:revision>145</cp:revision>
  <dcterms:modified xsi:type="dcterms:W3CDTF">2022-10-05T22:55:38Z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0x01010068603DEF738ECF489F7DDBC5A279A0E8</vt:lpwstr>
  </property>
  <property fmtid="{D5CDD505-2E9C-101B-9397-08002B2CF9AE}" pid="3" name="MediaServiceImageTags">
    <vt:lpwstr/>
  </property>
</Properties>
</file>