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8"/>
  </p:notesMasterIdLst>
  <p:sldIdLst>
    <p:sldId id="3041" r:id="rId2"/>
    <p:sldId id="2888" r:id="rId3"/>
    <p:sldId id="3044" r:id="rId4"/>
    <p:sldId id="3030" r:id="rId5"/>
    <p:sldId id="257" r:id="rId6"/>
    <p:sldId id="3043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bjNkJcbtBNy5aCq7AViUG9Hah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ED5B8F-8405-4F51-9066-369EEBF489D2}">
  <a:tblStyle styleId="{7DED5B8F-8405-4F51-9066-369EEBF489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232370-1395-4992-8E7F-EE0F9C0B00D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3" Type="http://customschemas.google.com/relationships/presentationmetadata" Target="metadata"/><Relationship Id="rId5" Type="http://schemas.openxmlformats.org/officeDocument/2006/relationships/slide" Target="slides/slide4.xml"/><Relationship Id="rId57" Type="http://schemas.openxmlformats.org/officeDocument/2006/relationships/tableStyles" Target="tableStyles.xml"/><Relationship Id="rId4" Type="http://schemas.openxmlformats.org/officeDocument/2006/relationships/slide" Target="slides/slide3.xml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f256babac_6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1f256babac_6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79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49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11f256babac_6_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g11f256babac_6_8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11f256babac_6_8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11f256babac_6_8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11f256babac_6_8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g11f256babac_6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3" name="Google Shape;53;g11f256babac_6_8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4" name="Google Shape;54;g11f256babac_6_8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55" name="Google Shape;55;g11f256babac_6_8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とコンテンツ">
  <p:cSld name="1_タイトルとコンテンツ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f256babac_6_3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11f256babac_6_37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1f256babac_6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9" name="Google Shape;79;g11f256babac_6_3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11f256babac_6_37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1f256babac_6_3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1f256babac_6_3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WGCV-51 October 2022, Tokyo</a:t>
            </a:r>
          </a:p>
        </p:txBody>
      </p:sp>
      <p:sp>
        <p:nvSpPr>
          <p:cNvPr id="83" name="Google Shape;83;g11f256babac_6_37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g11f256babac_6_3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21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1f256babac_6_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g11f256babac_6_0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11f256babac_6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2" name="Google Shape;42;g11f256babac_6_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1f256babac_6_0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11f256babac_6_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11f256babac_6_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WGCV-51 October 2022, Tokyo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f256babac_6_4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845741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WGCV</a:t>
            </a:r>
            <a:br>
              <a:rPr lang="en-US" sz="36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/>
              <a:t>3.10 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Greenhouse Gas Cal/Val Update</a:t>
            </a:r>
            <a:br>
              <a:rPr lang="en-US" sz="36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GHG Vicarious Calibration Portal  </a:t>
            </a:r>
            <a:br>
              <a:rPr lang="en-US" sz="36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CEOS-IMEO Collaboration </a:t>
            </a:r>
            <a:endParaRPr sz="3600" dirty="0"/>
          </a:p>
        </p:txBody>
      </p:sp>
      <p:sp>
        <p:nvSpPr>
          <p:cNvPr id="90" name="Google Shape;90;g11f256babac_6_47"/>
          <p:cNvSpPr/>
          <p:nvPr/>
        </p:nvSpPr>
        <p:spPr>
          <a:xfrm>
            <a:off x="7126901" y="5524521"/>
            <a:ext cx="4832943" cy="17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Akihiko KUZE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October 6, 2022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(Tokyo)</a:t>
            </a:r>
            <a:endParaRPr sz="22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375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8BA69FE-D431-4C43-AAAF-7C781E95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88C3D6-5961-44DA-A3AB-7A6AE29BE52F}"/>
              </a:ext>
            </a:extLst>
          </p:cNvPr>
          <p:cNvSpPr txBox="1"/>
          <p:nvPr/>
        </p:nvSpPr>
        <p:spPr>
          <a:xfrm>
            <a:off x="370503" y="1113763"/>
            <a:ext cx="7655301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14</a:t>
            </a:r>
            <a:r>
              <a:rPr kumimoji="0" lang="en-US" altLang="ja-JP" sz="2000" kern="0" baseline="3000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th</a:t>
            </a: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 annual vicarious calibration campaign was successfully completed in June 2022, Railroad valley Nevada.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Coincident measurements of GOSAT, GOSAT-2, OCO-2 (partially cloud), OCO-3, TROPOMI (everyday).  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D49A707A-FD1A-479C-8B01-E4348249407D}"/>
              </a:ext>
            </a:extLst>
          </p:cNvPr>
          <p:cNvSpPr txBox="1">
            <a:spLocks/>
          </p:cNvSpPr>
          <p:nvPr/>
        </p:nvSpPr>
        <p:spPr>
          <a:xfrm>
            <a:off x="0" y="108669"/>
            <a:ext cx="9572625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5pPr>
            <a:lvl6pPr marL="562722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6pPr>
            <a:lvl7pPr marL="1125444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7pPr>
            <a:lvl8pPr marL="1688165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8pPr>
            <a:lvl9pPr marL="2250887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4400" kern="0" dirty="0">
                <a:latin typeface="Arial" panose="020B0604020202020204" pitchFamily="34" charset="0"/>
                <a:cs typeface="Arial" panose="020B0604020202020204" pitchFamily="34" charset="0"/>
              </a:rPr>
              <a:t>Joint RRV 2022 campaign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4F65DB5-D14B-8339-343D-3893288AE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29" y="3429000"/>
            <a:ext cx="4364953" cy="281178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C1F9296-303B-A873-AE07-384E1E1F81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2675" y="2079672"/>
            <a:ext cx="987194" cy="977834"/>
          </a:xfrm>
          <a:prstGeom prst="rect">
            <a:avLst/>
          </a:prstGeom>
        </p:spPr>
      </p:pic>
      <p:pic>
        <p:nvPicPr>
          <p:cNvPr id="17" name="Picture 4" descr="Missions | Orbiting Carbon Observatory 3">
            <a:extLst>
              <a:ext uri="{FF2B5EF4-FFF2-40B4-BE49-F238E27FC236}">
                <a16:creationId xmlns:a16="http://schemas.microsoft.com/office/drawing/2014/main" id="{D3330BA0-4CE2-F481-C509-548CBADB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77" y="2089186"/>
            <a:ext cx="987194" cy="87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RON - TROPOMI SWIR monitoring">
            <a:extLst>
              <a:ext uri="{FF2B5EF4-FFF2-40B4-BE49-F238E27FC236}">
                <a16:creationId xmlns:a16="http://schemas.microsoft.com/office/drawing/2014/main" id="{B934C57E-550F-6C88-A65A-074A91DB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38" y="2188048"/>
            <a:ext cx="987194" cy="8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2EAB238-D283-6ECB-8C20-4970C6912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567" y="3197412"/>
            <a:ext cx="7082142" cy="3259259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F8E56F92-738B-B3BB-1085-F74A6AA2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6272" y="610339"/>
            <a:ext cx="184731" cy="5469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ja-JP" altLang="ja-JP" sz="2954" dirty="0">
              <a:latin typeface="明朝" pitchFamily="17" charset="-128"/>
              <a:ea typeface="明朝" pitchFamily="17" charset="-128"/>
            </a:endParaRPr>
          </a:p>
        </p:txBody>
      </p:sp>
      <p:pic>
        <p:nvPicPr>
          <p:cNvPr id="6" name="Picture 8" descr="gosat（中）">
            <a:extLst>
              <a:ext uri="{FF2B5EF4-FFF2-40B4-BE49-F238E27FC236}">
                <a16:creationId xmlns:a16="http://schemas.microsoft.com/office/drawing/2014/main" id="{FEB39B7E-7B36-A1BC-2C14-A64E23EA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41345" y="1157284"/>
            <a:ext cx="1131641" cy="82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96D35AB-C91E-8DAB-C776-6F6CEAB554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1905" y="1147613"/>
            <a:ext cx="1215796" cy="7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0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18CAECB-55EC-E813-B256-CD2E89DA2167}"/>
              </a:ext>
            </a:extLst>
          </p:cNvPr>
          <p:cNvSpPr txBox="1">
            <a:spLocks/>
          </p:cNvSpPr>
          <p:nvPr/>
        </p:nvSpPr>
        <p:spPr>
          <a:xfrm>
            <a:off x="245702" y="1111474"/>
            <a:ext cx="8080461" cy="364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with CEOS  https://www.eorc.jaxa.jp/GOSAT/GHGs_Vical/index.html</a:t>
            </a:r>
            <a:endParaRPr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AE4D42-72C3-3E8C-374B-D4D05EEE251A}"/>
              </a:ext>
            </a:extLst>
          </p:cNvPr>
          <p:cNvSpPr txBox="1"/>
          <p:nvPr/>
        </p:nvSpPr>
        <p:spPr>
          <a:xfrm>
            <a:off x="7330440" y="2156781"/>
            <a:ext cx="4724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600"/>
            </a:pPr>
            <a:r>
              <a:rPr lang="en-US" altLang="ja-JP" sz="2000" b="1" dirty="0">
                <a:ea typeface="+mn-ea"/>
              </a:rPr>
              <a:t>The VCAL Portal site provides</a:t>
            </a:r>
          </a:p>
          <a:p>
            <a:pPr marL="342900" indent="-342900">
              <a:buSzPts val="1600"/>
              <a:buFont typeface="Arial"/>
              <a:buAutoNum type="arabicParenBoth"/>
            </a:pPr>
            <a:r>
              <a:rPr lang="en-US" altLang="ja-JP" sz="1800" dirty="0">
                <a:ea typeface="+mn-ea"/>
              </a:rPr>
              <a:t>Methodology of vicarious calibration for various size footprint and off-nadir data.</a:t>
            </a:r>
          </a:p>
          <a:p>
            <a:pPr marL="342900" indent="-342900">
              <a:buSzPts val="1600"/>
              <a:buFont typeface="Arial"/>
              <a:buAutoNum type="arabicParenBoth"/>
            </a:pPr>
            <a:r>
              <a:rPr lang="en-US" altLang="ja-JP" sz="1800" dirty="0">
                <a:ea typeface="+mn-ea"/>
              </a:rPr>
              <a:t>14-year annual joint campaign data for CAL-VAL: surface albedo, radiosonde data, XCO2, CH4 by EM27-FTS, alpha jet vertical profile</a:t>
            </a:r>
          </a:p>
          <a:p>
            <a:pPr marL="342900" indent="-342900">
              <a:buSzPts val="1600"/>
              <a:buFont typeface="Arial"/>
              <a:buAutoNum type="arabicParenBoth"/>
            </a:pPr>
            <a:r>
              <a:rPr lang="en-US" altLang="ja-JP" sz="1800" dirty="0">
                <a:ea typeface="+mn-ea"/>
              </a:rPr>
              <a:t> Dataset for analysis: solar irradiance, molecule cross section</a:t>
            </a:r>
          </a:p>
          <a:p>
            <a:pPr marL="342900" indent="-342900">
              <a:buSzPts val="1600"/>
              <a:buFont typeface="Arial"/>
              <a:buAutoNum type="arabicParenBoth"/>
            </a:pPr>
            <a:r>
              <a:rPr lang="en-US" altLang="ja-JP" sz="1800" dirty="0">
                <a:ea typeface="+mn-ea"/>
              </a:rPr>
              <a:t>Analytical results from various type of spectrometers: GOSAT FTS, OCO, S5P TROPOMI……</a:t>
            </a:r>
            <a:endParaRPr lang="ja-JP" altLang="en-US" sz="1800" dirty="0">
              <a:ea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1C869EF-F1A6-E35B-29C2-5414A0653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93" y="2014030"/>
            <a:ext cx="6743597" cy="4181030"/>
          </a:xfrm>
          <a:prstGeom prst="rect">
            <a:avLst/>
          </a:prstGeom>
        </p:spPr>
      </p:pic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A197C7D9-DB49-D765-03D8-6183E35B116D}"/>
              </a:ext>
            </a:extLst>
          </p:cNvPr>
          <p:cNvSpPr txBox="1">
            <a:spLocks/>
          </p:cNvSpPr>
          <p:nvPr/>
        </p:nvSpPr>
        <p:spPr>
          <a:xfrm>
            <a:off x="12481169" y="6382731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>
                <a:solidFill>
                  <a:srgbClr val="008000"/>
                </a:solidFill>
              </a:rPr>
              <a:pPr algn="r"/>
              <a:t>3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11" name="Google Shape;72;p3">
            <a:extLst>
              <a:ext uri="{FF2B5EF4-FFF2-40B4-BE49-F238E27FC236}">
                <a16:creationId xmlns:a16="http://schemas.microsoft.com/office/drawing/2014/main" id="{C1638FFA-DD99-33CA-814C-F674CE8A8857}"/>
              </a:ext>
            </a:extLst>
          </p:cNvPr>
          <p:cNvSpPr txBox="1"/>
          <p:nvPr/>
        </p:nvSpPr>
        <p:spPr>
          <a:xfrm>
            <a:off x="10164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GHG Vicarious Calibration Portal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28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15341" y="220981"/>
            <a:ext cx="8161019" cy="777239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Challenges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A197C7D9-DB49-D765-03D8-6183E35B116D}"/>
              </a:ext>
            </a:extLst>
          </p:cNvPr>
          <p:cNvSpPr txBox="1">
            <a:spLocks/>
          </p:cNvSpPr>
          <p:nvPr/>
        </p:nvSpPr>
        <p:spPr>
          <a:xfrm>
            <a:off x="12481169" y="6382731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>
                <a:solidFill>
                  <a:srgbClr val="008000"/>
                </a:solidFill>
              </a:rPr>
              <a:pPr algn="r"/>
              <a:t>4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E6A05E-2DDD-968C-FB66-7DB5F584CAB1}"/>
              </a:ext>
            </a:extLst>
          </p:cNvPr>
          <p:cNvSpPr txBox="1"/>
          <p:nvPr/>
        </p:nvSpPr>
        <p:spPr>
          <a:xfrm>
            <a:off x="363220" y="4083902"/>
            <a:ext cx="105562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Challenges</a:t>
            </a:r>
          </a:p>
          <a:p>
            <a:r>
              <a:rPr lang="en-US" altLang="ja-JP" sz="1800" dirty="0"/>
              <a:t>(A) Database: HITRAN and database   </a:t>
            </a:r>
          </a:p>
          <a:p>
            <a:r>
              <a:rPr lang="en-US" altLang="ja-JP" sz="1800" dirty="0"/>
              <a:t>(B)  Variety of footprint and observation geometry </a:t>
            </a:r>
          </a:p>
          <a:p>
            <a:r>
              <a:rPr lang="en-US" altLang="ja-JP" sz="1800" dirty="0"/>
              <a:t>(C) Polarization </a:t>
            </a:r>
          </a:p>
          <a:p>
            <a:r>
              <a:rPr lang="ja-JP" altLang="en-US" sz="1800" dirty="0"/>
              <a:t>   </a:t>
            </a:r>
            <a:r>
              <a:rPr lang="en-US" altLang="ja-JP" sz="1800" dirty="0"/>
              <a:t>1. instrument especially grating</a:t>
            </a:r>
          </a:p>
          <a:p>
            <a:r>
              <a:rPr lang="en-US" altLang="ja-JP" sz="1800" dirty="0"/>
              <a:t>    2. aerosol and cloud scattering </a:t>
            </a:r>
          </a:p>
          <a:p>
            <a:r>
              <a:rPr lang="en-US" altLang="ja-JP" sz="1800" dirty="0"/>
              <a:t>   3. surface BRDF (forward  </a:t>
            </a:r>
            <a:endParaRPr lang="ja-JP" altLang="en-US" sz="1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1BB5916-EE72-5FE7-EDB4-416A58D70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074" y="3483224"/>
            <a:ext cx="4767286" cy="289950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638CD0-930C-8A76-61CC-D4ADF22D6975}"/>
              </a:ext>
            </a:extLst>
          </p:cNvPr>
          <p:cNvSpPr txBox="1"/>
          <p:nvPr/>
        </p:nvSpPr>
        <p:spPr>
          <a:xfrm>
            <a:off x="363220" y="1109348"/>
            <a:ext cx="11572240" cy="2632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chemeClr val="tx1"/>
                </a:solidFill>
              </a:rPr>
              <a:t>(A) Reanalysis: Forward calculation vs. prelaunch or radiance converted-Level 1 data  </a:t>
            </a:r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altLang="ja-JP" sz="1600" dirty="0">
                <a:solidFill>
                  <a:schemeClr val="tx1"/>
                </a:solidFill>
              </a:rPr>
              <a:t>Long term analysis using the common campaign data and radiative transfer code: GOSAT(RRV2009-) OCO-2 (RRV2015-) TROPOMI (RRV2018-) GOSAT-2 (RRV2019-), OCO-3 (RRV2019-) </a:t>
            </a: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chemeClr val="tx1"/>
                </a:solidFill>
              </a:rPr>
              <a:t>(2) Estimate Radiance Degradation Factor (RDF) of 5 instruments </a:t>
            </a: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chemeClr val="tx1"/>
                </a:solidFill>
              </a:rPr>
              <a:t>(B) Intercomparison of calibrated radiance-spectra and retrieved column density during the campaign data </a:t>
            </a: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chemeClr val="tx1"/>
                </a:solidFill>
              </a:rPr>
              <a:t>(1) Radiance comparison by applying simple BRDF correction</a:t>
            </a: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chemeClr val="tx1"/>
                </a:solidFill>
              </a:rPr>
              <a:t>(2) Retrieved XCO</a:t>
            </a:r>
            <a:r>
              <a:rPr lang="en-US" altLang="ja-JP" sz="1600" baseline="-25000" dirty="0">
                <a:solidFill>
                  <a:schemeClr val="tx1"/>
                </a:solidFill>
              </a:rPr>
              <a:t>2</a:t>
            </a:r>
            <a:r>
              <a:rPr lang="en-US" altLang="ja-JP" sz="1600" dirty="0">
                <a:solidFill>
                  <a:schemeClr val="tx1"/>
                </a:solidFill>
              </a:rPr>
              <a:t>, XCH</a:t>
            </a:r>
            <a:r>
              <a:rPr lang="en-US" altLang="ja-JP" sz="1600" baseline="-25000" dirty="0">
                <a:solidFill>
                  <a:schemeClr val="tx1"/>
                </a:solidFill>
              </a:rPr>
              <a:t>4</a:t>
            </a:r>
            <a:r>
              <a:rPr lang="en-US" altLang="ja-JP" sz="1600" dirty="0">
                <a:solidFill>
                  <a:schemeClr val="tx1"/>
                </a:solidFill>
              </a:rPr>
              <a:t> and XCO comparison with EM27 at RRV-desert playa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3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/>
        </p:nvSpPr>
        <p:spPr>
          <a:xfrm>
            <a:off x="917076" y="23560"/>
            <a:ext cx="866851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GHG VCAL Portal </a:t>
            </a:r>
            <a:r>
              <a:rPr lang="en-US" altLang="ja-JP" sz="3200" dirty="0">
                <a:solidFill>
                  <a:schemeClr val="lt1"/>
                </a:solidFill>
              </a:rPr>
              <a:t>(Validation)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 dirty="0">
                <a:solidFill>
                  <a:schemeClr val="lt1"/>
                </a:solidFill>
              </a:rPr>
              <a:t>(Collaboration with IMEO)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5C6A045-D6D1-76DF-1CFC-94CB22927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9" y="1177333"/>
            <a:ext cx="7206551" cy="480436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1C011B-AD56-8AC6-94DC-ED85C1BEECE8}"/>
              </a:ext>
            </a:extLst>
          </p:cNvPr>
          <p:cNvSpPr txBox="1"/>
          <p:nvPr/>
        </p:nvSpPr>
        <p:spPr>
          <a:xfrm>
            <a:off x="7345680" y="1028076"/>
            <a:ext cx="4846320" cy="3370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/>
              <a:t>The GHG VCAL Portal site provides</a:t>
            </a: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0000FF"/>
                </a:solidFill>
              </a:rPr>
              <a:t>14-year joint Nevada campaign </a:t>
            </a:r>
            <a:r>
              <a:rPr lang="en-US" altLang="ja-JP" sz="1600" dirty="0"/>
              <a:t>data for CAL-VAL: surface albedo, radiosonde, XCO</a:t>
            </a:r>
            <a:r>
              <a:rPr lang="en-US" altLang="ja-JP" sz="1600" baseline="-25000" dirty="0"/>
              <a:t>2</a:t>
            </a:r>
            <a:r>
              <a:rPr lang="en-US" altLang="ja-JP" sz="1600" dirty="0"/>
              <a:t>, </a:t>
            </a:r>
            <a:r>
              <a:rPr lang="en-US" altLang="ja-JP" sz="1600" dirty="0">
                <a:solidFill>
                  <a:srgbClr val="0000FF"/>
                </a:solidFill>
              </a:rPr>
              <a:t>XCH</a:t>
            </a:r>
            <a:r>
              <a:rPr lang="en-US" altLang="ja-JP" sz="1600" baseline="-25000" dirty="0">
                <a:solidFill>
                  <a:srgbClr val="0000FF"/>
                </a:solidFill>
              </a:rPr>
              <a:t>4</a:t>
            </a:r>
            <a:r>
              <a:rPr lang="en-US" altLang="ja-JP" sz="1600" dirty="0">
                <a:solidFill>
                  <a:srgbClr val="0000FF"/>
                </a:solidFill>
              </a:rPr>
              <a:t> by surface EM27-FTS</a:t>
            </a:r>
            <a:r>
              <a:rPr lang="en-US" altLang="ja-JP" sz="1600" dirty="0"/>
              <a:t>,</a:t>
            </a:r>
          </a:p>
          <a:p>
            <a:pPr>
              <a:lnSpc>
                <a:spcPct val="150000"/>
              </a:lnSpc>
            </a:pPr>
            <a:r>
              <a:rPr lang="en-US" altLang="ja-JP" sz="1600" dirty="0"/>
              <a:t>Alpha jet vertical profile CO</a:t>
            </a:r>
            <a:r>
              <a:rPr lang="en-US" altLang="ja-JP" sz="1600" baseline="-25000" dirty="0"/>
              <a:t>2</a:t>
            </a:r>
            <a:r>
              <a:rPr lang="en-US" altLang="ja-JP" sz="1600" dirty="0"/>
              <a:t>, </a:t>
            </a:r>
            <a:r>
              <a:rPr lang="en-US" altLang="ja-JP" sz="1600" dirty="0">
                <a:solidFill>
                  <a:srgbClr val="0000FF"/>
                </a:solidFill>
              </a:rPr>
              <a:t>CH</a:t>
            </a:r>
            <a:r>
              <a:rPr lang="en-US" altLang="ja-JP" sz="1600" baseline="-25000" dirty="0">
                <a:solidFill>
                  <a:srgbClr val="0000FF"/>
                </a:solidFill>
              </a:rPr>
              <a:t>4</a:t>
            </a:r>
            <a:r>
              <a:rPr lang="en-US" altLang="ja-JP" sz="1600" dirty="0">
                <a:solidFill>
                  <a:srgbClr val="0000FF"/>
                </a:solidFill>
              </a:rPr>
              <a:t>,</a:t>
            </a:r>
            <a:r>
              <a:rPr lang="en-US" altLang="ja-JP" sz="1600" dirty="0"/>
              <a:t> H</a:t>
            </a:r>
            <a:r>
              <a:rPr lang="en-US" altLang="ja-JP" sz="1600" baseline="-25000" dirty="0"/>
              <a:t>2</a:t>
            </a:r>
            <a:r>
              <a:rPr lang="en-US" altLang="ja-JP" sz="1600" dirty="0"/>
              <a:t>O </a:t>
            </a:r>
          </a:p>
          <a:p>
            <a:pPr>
              <a:lnSpc>
                <a:spcPct val="150000"/>
              </a:lnSpc>
            </a:pPr>
            <a:r>
              <a:rPr lang="en-US" altLang="ja-JP" sz="1600" dirty="0"/>
              <a:t>(by NASA Ames)</a:t>
            </a:r>
          </a:p>
          <a:p>
            <a:pPr>
              <a:lnSpc>
                <a:spcPct val="150000"/>
              </a:lnSpc>
            </a:pPr>
            <a:r>
              <a:rPr lang="en-US" altLang="ja-JP" sz="1600" dirty="0"/>
              <a:t>Analytical results from various type of spectrometers: GOSAT FTS, OCO, S5P TROPOMI…</a:t>
            </a:r>
            <a:endParaRPr lang="ja-JP" altLang="en-US" sz="16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5F0F979C-1196-344E-B9B4-9655493F2C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71F5D69-7120-BF07-39F5-50E52BB6D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42185" y="4998316"/>
            <a:ext cx="4517276" cy="150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図 5">
            <a:extLst>
              <a:ext uri="{FF2B5EF4-FFF2-40B4-BE49-F238E27FC236}">
                <a16:creationId xmlns:a16="http://schemas.microsoft.com/office/drawing/2014/main" id="{E43F6E78-AD9D-8DC8-2387-4B8E3E2129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2" t="1" b="2563"/>
          <a:stretch/>
        </p:blipFill>
        <p:spPr>
          <a:xfrm>
            <a:off x="9585588" y="3991667"/>
            <a:ext cx="2247074" cy="9552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g11f256babac_6_53">
            <a:extLst>
              <a:ext uri="{FF2B5EF4-FFF2-40B4-BE49-F238E27FC236}">
                <a16:creationId xmlns:a16="http://schemas.microsoft.com/office/drawing/2014/main" id="{24AA55B9-ADBE-E327-F6A8-F3AFE81A6F57}"/>
              </a:ext>
            </a:extLst>
          </p:cNvPr>
          <p:cNvSpPr txBox="1"/>
          <p:nvPr/>
        </p:nvSpPr>
        <p:spPr>
          <a:xfrm>
            <a:off x="624785" y="64719"/>
            <a:ext cx="893337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b="0" i="0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 Summer Methane Campaign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rgbClr val="FFFFFF"/>
                </a:solidFill>
              </a:rPr>
              <a:t>Satellites and airplane coincident measurements</a:t>
            </a:r>
            <a:endParaRPr lang="en-US" altLang="ja-JP" sz="2800" b="0" i="0" u="none" strike="noStrik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F00EE9-85E9-0DD0-AD2F-C44635FD56E7}"/>
              </a:ext>
            </a:extLst>
          </p:cNvPr>
          <p:cNvSpPr txBox="1"/>
          <p:nvPr/>
        </p:nvSpPr>
        <p:spPr>
          <a:xfrm>
            <a:off x="322729" y="1604456"/>
            <a:ext cx="63487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arenBoth"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Madrid CoMet 2.0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August 4 GOSAT, GOSAT-2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S5P TROPOMI </a:t>
            </a:r>
            <a:r>
              <a:rPr kumimoji="1" lang="en-US" altLang="ja-JP" sz="1800" kern="1200" dirty="0" err="1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GHGsat</a:t>
            </a: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(Courtesy of Andreas fix)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(2) Katowice Poland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ESA Methane campaign in August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(3)Albert Canada Oil and Gas</a:t>
            </a:r>
            <a:r>
              <a:rPr kumimoji="1" lang="ja-JP" altLang="en-US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　</a:t>
            </a: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DLR CoMt2.0</a:t>
            </a:r>
            <a:r>
              <a:rPr kumimoji="1" lang="ja-JP" altLang="en-US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　</a:t>
            </a: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Arctic</a:t>
            </a:r>
            <a:r>
              <a:rPr kumimoji="1" lang="ja-JP" altLang="en-US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　</a:t>
            </a: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ja-JP" altLang="en-US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　</a:t>
            </a: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GOSAT, GOSAT-2 in August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(Courtesy of Andreas fix, DLR)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75F1F26-DB74-A95A-DD83-F6E502FD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194" y="5065162"/>
            <a:ext cx="1038957" cy="80244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9DD3794-FE91-A5BE-1614-85746B7EA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533" y="3926754"/>
            <a:ext cx="3768738" cy="2072806"/>
          </a:xfrm>
          <a:prstGeom prst="rect">
            <a:avLst/>
          </a:prstGeom>
        </p:spPr>
      </p:pic>
      <p:pic>
        <p:nvPicPr>
          <p:cNvPr id="21" name="図 20" descr="マップ&#10;&#10;中程度の精度で自動的に生成された説明">
            <a:extLst>
              <a:ext uri="{FF2B5EF4-FFF2-40B4-BE49-F238E27FC236}">
                <a16:creationId xmlns:a16="http://schemas.microsoft.com/office/drawing/2014/main" id="{CA87F0A8-2FC1-75DC-6CA5-A6708972BE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75" y="1604456"/>
            <a:ext cx="1710580" cy="131474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45768A4-267C-F4CA-2B3F-CE0B4FBCD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46145"/>
            <a:ext cx="1402254" cy="127305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7D647BC-DE1B-E1BE-8E7B-242B8BD99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4197" y="1630285"/>
            <a:ext cx="3427920" cy="137586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AB14CF4-3D34-D33B-0DB6-F1CC015C33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436" t="3778"/>
          <a:stretch/>
        </p:blipFill>
        <p:spPr>
          <a:xfrm>
            <a:off x="4655709" y="3308584"/>
            <a:ext cx="1303892" cy="120324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6EF7211-7238-D72A-0696-D1005147F2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527" y="4963157"/>
            <a:ext cx="2130210" cy="1197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D2B80E7-F02A-5DE4-FE4A-08168C46D6EF}"/>
              </a:ext>
            </a:extLst>
          </p:cNvPr>
          <p:cNvSpPr txBox="1"/>
          <p:nvPr/>
        </p:nvSpPr>
        <p:spPr>
          <a:xfrm>
            <a:off x="3840480" y="2962923"/>
            <a:ext cx="8246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Over Landfills, CoMet flight pattern, GOSAT-2 pointing pattern, GOSAT onboard camera image over landfills in Madrid</a:t>
            </a:r>
            <a:endParaRPr lang="ja-JP" altLang="en-US" sz="12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1F9DF6-062C-70C7-54E3-3A2FA9DB1ED0}"/>
              </a:ext>
            </a:extLst>
          </p:cNvPr>
          <p:cNvSpPr txBox="1"/>
          <p:nvPr/>
        </p:nvSpPr>
        <p:spPr>
          <a:xfrm>
            <a:off x="6076365" y="3884128"/>
            <a:ext cx="2362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GOSAT pointing pattern over coal mines</a:t>
            </a:r>
            <a:endParaRPr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6443</TotalTime>
  <Words>463</Words>
  <Application>Microsoft Office PowerPoint</Application>
  <PresentationFormat>ワイド画面</PresentationFormat>
  <Paragraphs>60</Paragraphs>
  <Slides>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Wingdings</vt:lpstr>
      <vt:lpstr>Courier New</vt:lpstr>
      <vt:lpstr>Arial</vt:lpstr>
      <vt:lpstr>明朝</vt:lpstr>
      <vt:lpstr>Noto Sans Symbols</vt:lpstr>
      <vt:lpstr>ceos</vt:lpstr>
      <vt:lpstr>WGCV 3.10 Greenhouse Gas Cal/Val Update GHG Vicarious Calibration Portal   CEOS-IMEO Collaboration </vt:lpstr>
      <vt:lpstr>PowerPoint プレゼンテーション</vt:lpstr>
      <vt:lpstr>PowerPoint プレゼンテーション</vt:lpstr>
      <vt:lpstr>Challenges 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</dc:title>
  <dc:creator>Elizabeth Marion Rose</dc:creator>
  <cp:lastModifiedBy>久世　暁彦</cp:lastModifiedBy>
  <cp:revision>40</cp:revision>
  <dcterms:created xsi:type="dcterms:W3CDTF">2021-10-07T09:33:41Z</dcterms:created>
  <dcterms:modified xsi:type="dcterms:W3CDTF">2022-10-06T08:08:50Z</dcterms:modified>
</cp:coreProperties>
</file>