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Relationship Id="rId3" Type="http://schemas.openxmlformats.org/officeDocument/2006/relationships/image" Target="../media/image4.jpg"/><Relationship Id="rId4" Type="http://schemas.openxmlformats.org/officeDocument/2006/relationships/image" Target="../media/image3.jpg"/><Relationship Id="rId5" Type="http://schemas.openxmlformats.org/officeDocument/2006/relationships/image" Target="../media/image7.png"/><Relationship Id="rId6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b="673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accent1"/>
                </a:solidFill>
              </a:rPr>
              <a:t>WGCV</a:t>
            </a: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en-GB">
                <a:solidFill>
                  <a:schemeClr val="accent1"/>
                </a:solidFill>
              </a:rPr>
              <a:t>51</a:t>
            </a: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lang="en-GB">
                <a:solidFill>
                  <a:schemeClr val="accent1"/>
                </a:solidFill>
              </a:rPr>
              <a:t>3-6 October 2022</a:t>
            </a:r>
            <a:endParaRPr b="1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" name="Google Shape;29;p3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WGCV-51</a:t>
            </a:r>
            <a:r>
              <a:rPr b="1" lang="en-GB">
                <a:solidFill>
                  <a:schemeClr val="accent1"/>
                </a:solidFill>
              </a:rPr>
              <a:t>, 3-6 October 2022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WGCV-51</a:t>
            </a:r>
            <a:r>
              <a:rPr b="1" lang="en-GB">
                <a:solidFill>
                  <a:schemeClr val="accent1"/>
                </a:solidFill>
              </a:rPr>
              <a:t>, 3-6 October 2022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WGCV-51</a:t>
            </a:r>
            <a:r>
              <a:rPr b="1" lang="en-GB">
                <a:solidFill>
                  <a:schemeClr val="accent1"/>
                </a:solidFill>
              </a:rPr>
              <a:t>, 3-6 October 2022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drive/folders/1c3GGg7eXveIzflN5TpPx-x8tPXqvQBbM" TargetMode="External"/><Relationship Id="rId4" Type="http://schemas.openxmlformats.org/officeDocument/2006/relationships/hyperlink" Target="http://riza@symbios.space" TargetMode="External"/><Relationship Id="rId5" Type="http://schemas.openxmlformats.org/officeDocument/2006/relationships/hyperlink" Target="mailto:matthew@symbioscomms.com" TargetMode="External"/><Relationship Id="rId6" Type="http://schemas.openxmlformats.org/officeDocument/2006/relationships/hyperlink" Target="https://ceos.org/meetings/wgcv-51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/>
              <a:t>WGCV-51</a:t>
            </a:r>
            <a:endParaRPr sz="7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i="1" lang="en-GB" sz="4000"/>
              <a:t>Presentation Template and Guidance</a:t>
            </a:r>
            <a:endParaRPr i="1" sz="4000"/>
          </a:p>
        </p:txBody>
      </p:sp>
      <p:sp>
        <p:nvSpPr>
          <p:cNvPr id="67" name="Google Shape;67;p7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accent1"/>
              </a:solidFill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Presenter, Organi</a:t>
            </a:r>
            <a:r>
              <a:rPr b="1" lang="en-GB" sz="2200">
                <a:solidFill>
                  <a:schemeClr val="accent1"/>
                </a:solidFill>
              </a:rPr>
              <a:t>s</a:t>
            </a: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ation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</a:rPr>
              <a:t>WGCV-51, Tokyo, Japan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</a:rPr>
              <a:t>3rd - 6th October 2022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 Guidelines 1</a:t>
            </a:r>
            <a:endParaRPr/>
          </a:p>
        </p:txBody>
      </p:sp>
      <p:sp>
        <p:nvSpPr>
          <p:cNvPr id="73" name="Google Shape;73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8"/>
          <p:cNvSpPr txBox="1"/>
          <p:nvPr/>
        </p:nvSpPr>
        <p:spPr>
          <a:xfrm>
            <a:off x="357105" y="1290957"/>
            <a:ext cx="11112000" cy="47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Presenters should name their file using the following convention:</a:t>
            </a:r>
            <a:endParaRPr/>
          </a:p>
          <a:p>
            <a:pPr indent="-214312" lvl="1" marL="6715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AgendaItemNumber_LastName_Subject_Version 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</a:t>
            </a:r>
            <a:r>
              <a:rPr i="1" lang="en-GB" sz="1600">
                <a:solidFill>
                  <a:schemeClr val="dk1"/>
                </a:solidFill>
              </a:rPr>
              <a:t>1.1_Kuze_WGCV-51_Welcome_v1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>
                <a:solidFill>
                  <a:schemeClr val="dk1"/>
                </a:solidFill>
              </a:rPr>
              <a:t>Documents and presentations should be uploaded to the shared folder to allow for streamlined self service</a:t>
            </a:r>
            <a:endParaRPr b="1"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sng">
                <a:solidFill>
                  <a:schemeClr val="hlink"/>
                </a:solidFill>
                <a:hlinkClick r:id="rId3"/>
              </a:rPr>
              <a:t>Shared Presentation Folder</a:t>
            </a:r>
            <a:r>
              <a:rPr b="1" i="1" lang="en-GB" sz="1600">
                <a:solidFill>
                  <a:schemeClr val="dk1"/>
                </a:solidFill>
              </a:rPr>
              <a:t> </a:t>
            </a:r>
            <a:r>
              <a:rPr b="1" i="1" lang="en-GB" sz="1600">
                <a:solidFill>
                  <a:schemeClr val="dk1"/>
                </a:solidFill>
              </a:rPr>
              <a:t>(default view only, ask for upload/edit permission as required)</a:t>
            </a:r>
            <a:endParaRPr b="1"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>
                <a:solidFill>
                  <a:schemeClr val="dk1"/>
                </a:solidFill>
              </a:rPr>
              <a:t>For support</a:t>
            </a:r>
            <a:r>
              <a:rPr i="1" lang="en-GB" sz="1600">
                <a:solidFill>
                  <a:schemeClr val="dk1"/>
                </a:solidFill>
              </a:rPr>
              <a:t> </a:t>
            </a:r>
            <a:r>
              <a:rPr i="1" lang="en-GB" sz="1600">
                <a:solidFill>
                  <a:schemeClr val="dk1"/>
                </a:solidFill>
              </a:rPr>
              <a:t>contact </a:t>
            </a:r>
            <a:r>
              <a:rPr i="1" lang="en-GB" sz="1600" u="sng">
                <a:solidFill>
                  <a:schemeClr val="hlink"/>
                </a:solidFill>
                <a:hlinkClick r:id="rId4"/>
              </a:rPr>
              <a:t>riza@symbios.space</a:t>
            </a:r>
            <a:r>
              <a:rPr i="1" lang="en-GB" sz="1600">
                <a:solidFill>
                  <a:schemeClr val="dk1"/>
                </a:solidFill>
              </a:rPr>
              <a:t> or </a:t>
            </a:r>
            <a:r>
              <a:rPr i="1" lang="en-GB" sz="1600" u="sng">
                <a:solidFill>
                  <a:schemeClr val="hlink"/>
                </a:solidFill>
                <a:hlinkClick r:id="rId5"/>
              </a:rPr>
              <a:t>matthew@symbioscomms.com</a:t>
            </a:r>
            <a:endParaRPr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>
                <a:solidFill>
                  <a:schemeClr val="dk1"/>
                </a:solidFill>
              </a:rPr>
              <a:t>Documents for endorsement </a:t>
            </a:r>
            <a:r>
              <a:rPr i="1" lang="en-GB" sz="1600">
                <a:solidFill>
                  <a:schemeClr val="dk1"/>
                </a:solidFill>
              </a:rPr>
              <a:t>should be submitted by</a:t>
            </a:r>
            <a:r>
              <a:rPr b="1" i="1" lang="en-GB" sz="1600">
                <a:solidFill>
                  <a:schemeClr val="dk1"/>
                </a:solidFill>
              </a:rPr>
              <a:t> 19 September</a:t>
            </a:r>
            <a:endParaRPr b="1"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Documents (for information only) and </a:t>
            </a:r>
            <a:r>
              <a:rPr b="1" i="1" lang="en-GB" sz="1600">
                <a:solidFill>
                  <a:schemeClr val="dk1"/>
                </a:solidFill>
              </a:rPr>
              <a:t>Presentations</a:t>
            </a: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be submitted by </a:t>
            </a:r>
            <a:r>
              <a:rPr b="1" i="1" lang="en-GB" sz="1600" u="none" cap="none" strike="noStrike">
                <a:solidFill>
                  <a:schemeClr val="dk1"/>
                </a:solidFill>
              </a:rPr>
              <a:t>2</a:t>
            </a:r>
            <a:r>
              <a:rPr b="1" i="1" lang="en-GB" sz="1600">
                <a:solidFill>
                  <a:schemeClr val="dk1"/>
                </a:solidFill>
              </a:rPr>
              <a:t>6 September</a:t>
            </a:r>
            <a:endParaRPr b="1"/>
          </a:p>
          <a:p>
            <a:pPr indent="-112712" lvl="1" marL="6715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i="1"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Reporting to engage discussion or decision is encouraged</a:t>
            </a: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but detailed reporting should be provided as pre-meeting reading material or in background slides.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❖"/>
            </a:pPr>
            <a:r>
              <a:rPr lang="en-GB" sz="1600">
                <a:solidFill>
                  <a:schemeClr val="dk1"/>
                </a:solidFill>
              </a:rPr>
              <a:t>Meeting website:</a:t>
            </a:r>
            <a:r>
              <a:rPr lang="en-GB" sz="1600" u="sng">
                <a:solidFill>
                  <a:schemeClr val="hlink"/>
                </a:solidFill>
                <a:hlinkClick r:id="rId6"/>
              </a:rPr>
              <a:t> https://ceos.org/meetings/wgcv-51/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 Guidelines 2</a:t>
            </a:r>
            <a:endParaRPr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357105" y="1290957"/>
            <a:ext cx="111120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explicitly highlight the decisions, outcomes, or actions you are seeking. The more explicit you are, the better. i.e., feel free to provide text for a proposed action – it may be revised later, but this approach will help with the efficient preparation of the actions record</a:t>
            </a:r>
            <a:r>
              <a:rPr lang="en-GB" sz="1600">
                <a:solidFill>
                  <a:schemeClr val="dk1"/>
                </a:solidFill>
              </a:rPr>
              <a:t>.</a:t>
            </a:r>
            <a:endParaRPr/>
          </a:p>
          <a:p>
            <a:pPr indent="-1127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87" name="Google Shape;87;p10"/>
          <p:cNvSpPr txBox="1"/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