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3"/>
  </p:notesMasterIdLst>
  <p:sldIdLst>
    <p:sldId id="256" r:id="rId2"/>
    <p:sldId id="4671" r:id="rId3"/>
    <p:sldId id="315" r:id="rId4"/>
    <p:sldId id="262" r:id="rId5"/>
    <p:sldId id="4665" r:id="rId6"/>
    <p:sldId id="4668" r:id="rId7"/>
    <p:sldId id="4670" r:id="rId8"/>
    <p:sldId id="4672" r:id="rId9"/>
    <p:sldId id="4673" r:id="rId10"/>
    <p:sldId id="4669" r:id="rId11"/>
    <p:sldId id="4674" r:id="rId12"/>
    <p:sldId id="4675" r:id="rId13"/>
    <p:sldId id="261" r:id="rId14"/>
    <p:sldId id="4681" r:id="rId15"/>
    <p:sldId id="4677" r:id="rId16"/>
    <p:sldId id="4676" r:id="rId17"/>
    <p:sldId id="4679" r:id="rId18"/>
    <p:sldId id="4680" r:id="rId19"/>
    <p:sldId id="4678" r:id="rId20"/>
    <p:sldId id="4683" r:id="rId21"/>
    <p:sldId id="4682"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Piepgrass" initials="MP" lastIdx="1" clrIdx="0">
    <p:extLst>
      <p:ext uri="{19B8F6BF-5375-455C-9EA6-DF929625EA0E}">
        <p15:presenceInfo xmlns:p15="http://schemas.microsoft.com/office/powerpoint/2012/main" userId="3eac496d5cc0b5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19" d="100"/>
          <a:sy n="119"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2150"/>
            <a:ext cx="6146800" cy="3457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299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GB" dirty="0"/>
              <a:t>No time to explain differences here, but important to highlight that all have their specific purpose and none is fully compliant with what we want to </a:t>
            </a:r>
            <a:r>
              <a:rPr lang="en-GB" dirty="0" err="1"/>
              <a:t>achive</a:t>
            </a:r>
            <a:endParaRPr lang="en-GB" dirty="0"/>
          </a:p>
        </p:txBody>
      </p:sp>
    </p:spTree>
    <p:extLst>
      <p:ext uri="{BB962C8B-B14F-4D97-AF65-F5344CB8AC3E}">
        <p14:creationId xmlns:p14="http://schemas.microsoft.com/office/powerpoint/2010/main" val="296452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GB" dirty="0"/>
              <a:t>Note that entity speaks of two types of realities! That is what can be used to clearly define ‘observation’ and distinguish it from ‘simulation’ or ‘modelling’</a:t>
            </a:r>
          </a:p>
        </p:txBody>
      </p:sp>
    </p:spTree>
    <p:extLst>
      <p:ext uri="{BB962C8B-B14F-4D97-AF65-F5344CB8AC3E}">
        <p14:creationId xmlns:p14="http://schemas.microsoft.com/office/powerpoint/2010/main" val="25523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2150"/>
            <a:ext cx="6146800" cy="3457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08778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WGISS-54, 4-7 October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Arial"/>
                <a:ea typeface="Arial"/>
                <a:cs typeface="Arial"/>
                <a:sym typeface="Arial"/>
              </a:rPr>
              <a:t>WGISS-54, 4-7 October 2022</a:t>
            </a:r>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9390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old sit">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accent1"/>
                </a:solidFill>
                <a:latin typeface="Arial"/>
                <a:ea typeface="Arial"/>
                <a:cs typeface="Arial"/>
                <a:sym typeface="Arial"/>
              </a:rPr>
              <a:t>SIT-37, 29-31 March 2022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7">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alvalportal.ceos.org/ca/t-d_wiki"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Fiction" TargetMode="External"/><Relationship Id="rId13" Type="http://schemas.openxmlformats.org/officeDocument/2006/relationships/hyperlink" Target="https://en.wikipedia.org/wiki/Glossary#cite_note-1" TargetMode="External"/><Relationship Id="rId3" Type="http://schemas.openxmlformats.org/officeDocument/2006/relationships/hyperlink" Target="https://en.wikipedia.org/wiki/Term_(language)" TargetMode="External"/><Relationship Id="rId7" Type="http://schemas.openxmlformats.org/officeDocument/2006/relationships/hyperlink" Target="https://en.wikipedia.org/wiki/Non-fiction" TargetMode="External"/><Relationship Id="rId12" Type="http://schemas.openxmlformats.org/officeDocument/2006/relationships/hyperlink" Target="https://en.wikipedia.org/wiki/Ontology" TargetMode="External"/><Relationship Id="rId2" Type="http://schemas.openxmlformats.org/officeDocument/2006/relationships/hyperlink" Target="https://en.wikipedia.org/wiki/Glossary" TargetMode="External"/><Relationship Id="rId1" Type="http://schemas.openxmlformats.org/officeDocument/2006/relationships/slideLayout" Target="../slideLayouts/slideLayout2.xml"/><Relationship Id="rId6" Type="http://schemas.openxmlformats.org/officeDocument/2006/relationships/hyperlink" Target="https://en.wikipedia.org/wiki/Book" TargetMode="External"/><Relationship Id="rId11" Type="http://schemas.openxmlformats.org/officeDocument/2006/relationships/hyperlink" Target="https://en.wikipedia.org/wiki/Concept" TargetMode="External"/><Relationship Id="rId5" Type="http://schemas.openxmlformats.org/officeDocument/2006/relationships/hyperlink" Target="https://en.wikipedia.org/wiki/Definition" TargetMode="External"/><Relationship Id="rId10" Type="http://schemas.openxmlformats.org/officeDocument/2006/relationships/hyperlink" Target="https://en.wikipedia.org/wiki/Synonym" TargetMode="External"/><Relationship Id="rId4" Type="http://schemas.openxmlformats.org/officeDocument/2006/relationships/hyperlink" Target="https://en.wikipedia.org/wiki/Domain_of_knowledge" TargetMode="External"/><Relationship Id="rId9" Type="http://schemas.openxmlformats.org/officeDocument/2006/relationships/hyperlink" Target="https://en.wikipedia.org/wiki/Gloss_(annota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arthobservatory.nasa.gov/glossary" TargetMode="External"/><Relationship Id="rId3" Type="http://schemas.openxmlformats.org/officeDocument/2006/relationships/hyperlink" Target="https://isotc211.geolexica.org/" TargetMode="External"/><Relationship Id="rId7" Type="http://schemas.openxmlformats.org/officeDocument/2006/relationships/hyperlink" Target="http://ceos.org/document_management/Working_Groups/WGISS/Interest_Groups/Data_Stewardship/White_Papers/EO-DataStewardshipGlossary_v1.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nspire.ec.europa.eu/glossary" TargetMode="External"/><Relationship Id="rId5" Type="http://schemas.openxmlformats.org/officeDocument/2006/relationships/hyperlink" Target="http://www.opengis.net/def/glossary/" TargetMode="External"/><Relationship Id="rId4" Type="http://schemas.openxmlformats.org/officeDocument/2006/relationships/hyperlink" Target="https://www.ogc.org/ogc/glossa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CEOS Common Online Dictionary</a:t>
            </a:r>
            <a:endParaRPr sz="7500" dirty="0"/>
          </a:p>
        </p:txBody>
      </p:sp>
      <p:sp>
        <p:nvSpPr>
          <p:cNvPr id="67" name="Google Shape;67;p7"/>
          <p:cNvSpPr/>
          <p:nvPr/>
        </p:nvSpPr>
        <p:spPr>
          <a:xfrm>
            <a:off x="7222284" y="3905026"/>
            <a:ext cx="4832943" cy="2952974"/>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1800" b="1" i="0" u="sng" strike="noStrike" cap="none" dirty="0">
                <a:solidFill>
                  <a:schemeClr val="accent1"/>
                </a:solidFill>
                <a:latin typeface="Arial"/>
                <a:ea typeface="Arial"/>
                <a:cs typeface="Arial"/>
                <a:sym typeface="Arial"/>
              </a:rPr>
              <a:t>Peter Strobl</a:t>
            </a:r>
            <a:r>
              <a:rPr lang="en-GB" sz="1800" b="1" i="0" u="none" strike="noStrike" cap="none" dirty="0">
                <a:solidFill>
                  <a:schemeClr val="accent1"/>
                </a:solidFill>
                <a:latin typeface="Arial"/>
                <a:ea typeface="Arial"/>
                <a:cs typeface="Arial"/>
                <a:sym typeface="Arial"/>
              </a:rPr>
              <a:t>, EC-JRC</a:t>
            </a:r>
            <a:br>
              <a:rPr lang="en-GB" sz="1800" b="1" i="0" u="none" strike="noStrike" cap="none" dirty="0">
                <a:solidFill>
                  <a:schemeClr val="accent1"/>
                </a:solidFill>
                <a:latin typeface="Arial"/>
                <a:ea typeface="Arial"/>
                <a:cs typeface="Arial"/>
                <a:sym typeface="Arial"/>
              </a:rPr>
            </a:br>
            <a:r>
              <a:rPr lang="en-GB" sz="1800" b="1" i="0" u="none" strike="noStrike" cap="none" dirty="0">
                <a:solidFill>
                  <a:schemeClr val="accent1"/>
                </a:solidFill>
                <a:latin typeface="Arial"/>
                <a:ea typeface="Arial"/>
                <a:cs typeface="Arial"/>
                <a:sym typeface="Arial"/>
              </a:rPr>
              <a:t>Emma </a:t>
            </a:r>
            <a:r>
              <a:rPr lang="en-GB" sz="1800" b="1" i="0" u="none" strike="noStrike" cap="none" dirty="0" err="1">
                <a:solidFill>
                  <a:schemeClr val="accent1"/>
                </a:solidFill>
                <a:latin typeface="Arial"/>
                <a:ea typeface="Arial"/>
                <a:cs typeface="Arial"/>
                <a:sym typeface="Arial"/>
              </a:rPr>
              <a:t>Woolliams</a:t>
            </a:r>
            <a:r>
              <a:rPr lang="en-GB" sz="1800" b="1" i="0" u="none" strike="noStrike" cap="none" dirty="0">
                <a:solidFill>
                  <a:schemeClr val="accent1"/>
                </a:solidFill>
                <a:latin typeface="Arial"/>
                <a:ea typeface="Arial"/>
                <a:cs typeface="Arial"/>
                <a:sym typeface="Arial"/>
              </a:rPr>
              <a:t>, NPL</a:t>
            </a:r>
            <a:br>
              <a:rPr lang="en-GB" sz="1800" b="1" i="0" u="none" strike="noStrike" cap="none" dirty="0">
                <a:solidFill>
                  <a:schemeClr val="accent1"/>
                </a:solidFill>
                <a:latin typeface="Arial"/>
                <a:ea typeface="Arial"/>
                <a:cs typeface="Arial"/>
                <a:sym typeface="Arial"/>
              </a:rPr>
            </a:br>
            <a:r>
              <a:rPr lang="en-GB" sz="1800" b="1" i="0" u="none" strike="noStrike" cap="none" dirty="0">
                <a:solidFill>
                  <a:schemeClr val="accent1"/>
                </a:solidFill>
                <a:latin typeface="Arial"/>
                <a:ea typeface="Arial"/>
                <a:cs typeface="Arial"/>
                <a:sym typeface="Arial"/>
              </a:rPr>
              <a:t>Katrin </a:t>
            </a:r>
            <a:r>
              <a:rPr lang="en-GB" sz="1800" b="1" i="0" u="none" strike="noStrike" cap="none" dirty="0" err="1">
                <a:solidFill>
                  <a:schemeClr val="accent1"/>
                </a:solidFill>
                <a:latin typeface="Arial"/>
                <a:ea typeface="Arial"/>
                <a:cs typeface="Arial"/>
                <a:sym typeface="Arial"/>
              </a:rPr>
              <a:t>Molch</a:t>
            </a:r>
            <a:r>
              <a:rPr lang="en-GB" sz="1800" b="1" i="0" u="none" strike="noStrike" cap="none" dirty="0">
                <a:solidFill>
                  <a:schemeClr val="accent1"/>
                </a:solidFill>
                <a:latin typeface="Arial"/>
                <a:ea typeface="Arial"/>
                <a:cs typeface="Arial"/>
                <a:sym typeface="Arial"/>
              </a:rPr>
              <a:t> DLR</a:t>
            </a:r>
            <a:endParaRPr sz="1800" dirty="0"/>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Agenda ID: 2022.10.</a:t>
            </a:r>
            <a:r>
              <a:rPr lang="en-GB" sz="1800" b="1" dirty="0">
                <a:solidFill>
                  <a:schemeClr val="accent1"/>
                </a:solidFill>
              </a:rPr>
              <a:t>05</a:t>
            </a:r>
            <a:r>
              <a:rPr lang="en-GB" sz="1800" b="1" i="0" u="none" strike="noStrike" cap="none" dirty="0">
                <a:solidFill>
                  <a:schemeClr val="accent1"/>
                </a:solidFill>
                <a:latin typeface="Arial"/>
                <a:ea typeface="Arial"/>
                <a:cs typeface="Arial"/>
                <a:sym typeface="Arial"/>
              </a:rPr>
              <a:t>_15.50</a:t>
            </a:r>
            <a:endParaRPr sz="1800" dirty="0"/>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WGISS-54/WGCV-51</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i="0" u="none" strike="noStrike" cap="none" dirty="0">
                <a:solidFill>
                  <a:schemeClr val="accent1"/>
                </a:solidFill>
                <a:latin typeface="Arial"/>
                <a:ea typeface="Arial"/>
                <a:cs typeface="Arial"/>
                <a:sym typeface="Arial"/>
              </a:rPr>
              <a:t>Tokyo, Japan (JAXA)</a:t>
            </a:r>
            <a:endParaRPr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800" b="1" i="0" u="none" strike="noStrike" cap="none" dirty="0">
                <a:solidFill>
                  <a:schemeClr val="accent1"/>
                </a:solidFill>
                <a:latin typeface="Arial"/>
                <a:ea typeface="Arial"/>
                <a:cs typeface="Arial"/>
                <a:sym typeface="Arial"/>
              </a:rPr>
              <a:t>3-7 </a:t>
            </a:r>
            <a:r>
              <a:rPr lang="en-GB" sz="1800" b="1" dirty="0">
                <a:solidFill>
                  <a:schemeClr val="accent1"/>
                </a:solidFill>
              </a:rPr>
              <a:t>Octo</a:t>
            </a:r>
            <a:r>
              <a:rPr lang="en-GB" sz="1800" b="1" i="0" u="none" strike="noStrike" cap="none" dirty="0">
                <a:solidFill>
                  <a:schemeClr val="accent1"/>
                </a:solidFill>
                <a:latin typeface="Arial"/>
                <a:ea typeface="Arial"/>
                <a:cs typeface="Arial"/>
                <a:sym typeface="Arial"/>
              </a:rPr>
              <a:t>ber 2022</a:t>
            </a:r>
            <a:endParaRPr sz="18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8497B-577A-992F-4416-A559BAA00815}"/>
              </a:ext>
            </a:extLst>
          </p:cNvPr>
          <p:cNvSpPr>
            <a:spLocks noGrp="1"/>
          </p:cNvSpPr>
          <p:nvPr>
            <p:ph type="title"/>
          </p:nvPr>
        </p:nvSpPr>
        <p:spPr>
          <a:xfrm>
            <a:off x="176048" y="175939"/>
            <a:ext cx="9570380" cy="779002"/>
          </a:xfrm>
        </p:spPr>
        <p:txBody>
          <a:bodyPr/>
          <a:lstStyle/>
          <a:p>
            <a:r>
              <a:rPr lang="en-GB" dirty="0"/>
              <a:t>Terminology good practice (proposal)</a:t>
            </a:r>
          </a:p>
        </p:txBody>
      </p:sp>
      <p:sp>
        <p:nvSpPr>
          <p:cNvPr id="4" name="Text Placeholder 2">
            <a:extLst>
              <a:ext uri="{FF2B5EF4-FFF2-40B4-BE49-F238E27FC236}">
                <a16:creationId xmlns:a16="http://schemas.microsoft.com/office/drawing/2014/main" id="{032E1B45-B38B-CC08-631F-0A6DDF6114F0}"/>
              </a:ext>
            </a:extLst>
          </p:cNvPr>
          <p:cNvSpPr>
            <a:spLocks noGrp="1"/>
          </p:cNvSpPr>
          <p:nvPr>
            <p:ph type="body" idx="1"/>
          </p:nvPr>
        </p:nvSpPr>
        <p:spPr>
          <a:xfrm>
            <a:off x="324233" y="1290918"/>
            <a:ext cx="11713574" cy="5163669"/>
          </a:xfrm>
        </p:spPr>
        <p:txBody>
          <a:bodyPr>
            <a:normAutofit fontScale="92500" lnSpcReduction="10000"/>
          </a:bodyPr>
          <a:lstStyle/>
          <a:p>
            <a:pPr>
              <a:spcBef>
                <a:spcPts val="600"/>
              </a:spcBef>
              <a:spcAft>
                <a:spcPts val="600"/>
              </a:spcAft>
            </a:pPr>
            <a:r>
              <a:rPr lang="en-GB" dirty="0"/>
              <a:t>A stable and unique entry point (DOI)</a:t>
            </a:r>
          </a:p>
          <a:p>
            <a:pPr>
              <a:spcBef>
                <a:spcPts val="600"/>
              </a:spcBef>
              <a:spcAft>
                <a:spcPts val="600"/>
              </a:spcAft>
            </a:pPr>
            <a:r>
              <a:rPr lang="en-GB" dirty="0"/>
              <a:t>Each term needs to be individually addressable</a:t>
            </a:r>
          </a:p>
          <a:p>
            <a:pPr>
              <a:spcBef>
                <a:spcPts val="600"/>
              </a:spcBef>
              <a:spcAft>
                <a:spcPts val="600"/>
              </a:spcAft>
            </a:pPr>
            <a:r>
              <a:rPr lang="en-GB" dirty="0"/>
              <a:t>Each term needs to be uniquely defined, incl. unified spelling</a:t>
            </a:r>
          </a:p>
          <a:p>
            <a:pPr>
              <a:spcBef>
                <a:spcPts val="600"/>
              </a:spcBef>
              <a:spcAft>
                <a:spcPts val="600"/>
              </a:spcAft>
            </a:pPr>
            <a:r>
              <a:rPr lang="en-GB" dirty="0"/>
              <a:t>Each definition needs to be complete, i.e. building only on everyday language or other defined terms</a:t>
            </a:r>
          </a:p>
          <a:p>
            <a:pPr>
              <a:spcBef>
                <a:spcPts val="600"/>
              </a:spcBef>
              <a:spcAft>
                <a:spcPts val="600"/>
              </a:spcAft>
            </a:pPr>
            <a:r>
              <a:rPr lang="en-GB" dirty="0"/>
              <a:t>All terms used in a definition which are defined themselves need to be marked and linked (parent-relations)</a:t>
            </a:r>
          </a:p>
          <a:p>
            <a:pPr>
              <a:spcBef>
                <a:spcPts val="600"/>
              </a:spcBef>
              <a:spcAft>
                <a:spcPts val="600"/>
              </a:spcAft>
            </a:pPr>
            <a:r>
              <a:rPr lang="en-GB" dirty="0"/>
              <a:t>All related terms where a term is (re-)used need to be listed and linked (sibling and child relations)</a:t>
            </a:r>
          </a:p>
          <a:p>
            <a:pPr>
              <a:spcBef>
                <a:spcPts val="600"/>
              </a:spcBef>
              <a:spcAft>
                <a:spcPts val="600"/>
              </a:spcAft>
            </a:pPr>
            <a:r>
              <a:rPr lang="en-GB" dirty="0"/>
              <a:t>Circular relations (child becomes parent) shall be avoided</a:t>
            </a:r>
          </a:p>
          <a:p>
            <a:pPr>
              <a:spcBef>
                <a:spcPts val="600"/>
              </a:spcBef>
              <a:spcAft>
                <a:spcPts val="600"/>
              </a:spcAft>
            </a:pPr>
            <a:r>
              <a:rPr lang="en-GB" dirty="0"/>
              <a:t>Categorisations need to be unambiguous (no overlaps) and wherever possible complete (no ‘grey zones’)</a:t>
            </a:r>
          </a:p>
        </p:txBody>
      </p:sp>
    </p:spTree>
    <p:extLst>
      <p:ext uri="{BB962C8B-B14F-4D97-AF65-F5344CB8AC3E}">
        <p14:creationId xmlns:p14="http://schemas.microsoft.com/office/powerpoint/2010/main" val="422377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C184C-BA06-4F28-7CC2-2E52AF59BA71}"/>
              </a:ext>
            </a:extLst>
          </p:cNvPr>
          <p:cNvSpPr>
            <a:spLocks noGrp="1"/>
          </p:cNvSpPr>
          <p:nvPr>
            <p:ph type="body" idx="1"/>
          </p:nvPr>
        </p:nvSpPr>
        <p:spPr>
          <a:noFill/>
          <a:ln>
            <a:noFill/>
          </a:ln>
        </p:spPr>
        <p:txBody>
          <a:bodyPr spcFirstLastPara="1" wrap="square" lIns="91425" tIns="45700" rIns="91425" bIns="45700" anchor="t" anchorCtr="0">
            <a:normAutofit fontScale="92500" lnSpcReduction="10000"/>
          </a:bodyPr>
          <a:lstStyle/>
          <a:p>
            <a:pPr marL="50800" indent="0">
              <a:spcBef>
                <a:spcPts val="600"/>
              </a:spcBef>
              <a:spcAft>
                <a:spcPts val="600"/>
              </a:spcAft>
              <a:buNone/>
            </a:pPr>
            <a:r>
              <a:rPr lang="en-GB" dirty="0"/>
              <a:t>There are many terms used to describe a collection of concepts (terms):</a:t>
            </a:r>
            <a:endParaRPr lang="en-DE" dirty="0"/>
          </a:p>
          <a:p>
            <a:pPr>
              <a:spcBef>
                <a:spcPts val="600"/>
              </a:spcBef>
              <a:spcAft>
                <a:spcPts val="600"/>
              </a:spcAft>
            </a:pPr>
            <a:r>
              <a:rPr lang="en-GB" dirty="0"/>
              <a:t>(controlled) vocabulary, </a:t>
            </a:r>
          </a:p>
          <a:p>
            <a:pPr>
              <a:spcBef>
                <a:spcPts val="600"/>
              </a:spcBef>
              <a:spcAft>
                <a:spcPts val="600"/>
              </a:spcAft>
            </a:pPr>
            <a:r>
              <a:rPr lang="en-GB" dirty="0"/>
              <a:t>terminology, </a:t>
            </a:r>
          </a:p>
          <a:p>
            <a:pPr>
              <a:spcBef>
                <a:spcPts val="600"/>
              </a:spcBef>
              <a:spcAft>
                <a:spcPts val="600"/>
              </a:spcAft>
            </a:pPr>
            <a:r>
              <a:rPr lang="en-GB" dirty="0"/>
              <a:t>lexicon, </a:t>
            </a:r>
          </a:p>
          <a:p>
            <a:pPr>
              <a:spcBef>
                <a:spcPts val="600"/>
              </a:spcBef>
              <a:spcAft>
                <a:spcPts val="600"/>
              </a:spcAft>
            </a:pPr>
            <a:r>
              <a:rPr lang="en-GB" dirty="0"/>
              <a:t>taxonomy, </a:t>
            </a:r>
          </a:p>
          <a:p>
            <a:pPr>
              <a:spcBef>
                <a:spcPts val="600"/>
              </a:spcBef>
              <a:spcAft>
                <a:spcPts val="600"/>
              </a:spcAft>
            </a:pPr>
            <a:r>
              <a:rPr lang="en-GB" dirty="0"/>
              <a:t>dictionary, </a:t>
            </a:r>
          </a:p>
          <a:p>
            <a:pPr>
              <a:spcBef>
                <a:spcPts val="600"/>
              </a:spcBef>
              <a:spcAft>
                <a:spcPts val="600"/>
              </a:spcAft>
            </a:pPr>
            <a:r>
              <a:rPr lang="en-GB" dirty="0"/>
              <a:t>glossary,</a:t>
            </a:r>
          </a:p>
          <a:p>
            <a:pPr>
              <a:spcBef>
                <a:spcPts val="600"/>
              </a:spcBef>
              <a:spcAft>
                <a:spcPts val="600"/>
              </a:spcAft>
            </a:pPr>
            <a:r>
              <a:rPr lang="en-GB" dirty="0"/>
              <a:t>thesaurus, </a:t>
            </a:r>
          </a:p>
          <a:p>
            <a:pPr>
              <a:spcBef>
                <a:spcPts val="600"/>
              </a:spcBef>
              <a:spcAft>
                <a:spcPts val="600"/>
              </a:spcAft>
            </a:pPr>
            <a:r>
              <a:rPr lang="en-GB" dirty="0"/>
              <a:t>ontology, …</a:t>
            </a:r>
            <a:endParaRPr lang="en-DE" dirty="0"/>
          </a:p>
          <a:p>
            <a:pPr>
              <a:spcBef>
                <a:spcPts val="600"/>
              </a:spcBef>
              <a:spcAft>
                <a:spcPts val="600"/>
              </a:spcAft>
              <a:tabLst>
                <a:tab pos="2305050" algn="l"/>
              </a:tabLst>
            </a:pPr>
            <a:endParaRPr lang="en-GB" dirty="0"/>
          </a:p>
        </p:txBody>
      </p:sp>
      <p:sp>
        <p:nvSpPr>
          <p:cNvPr id="5" name="Title 4">
            <a:extLst>
              <a:ext uri="{FF2B5EF4-FFF2-40B4-BE49-F238E27FC236}">
                <a16:creationId xmlns:a16="http://schemas.microsoft.com/office/drawing/2014/main" id="{74349904-883B-C352-3F5A-55EB12C18FD7}"/>
              </a:ext>
            </a:extLst>
          </p:cNvPr>
          <p:cNvSpPr>
            <a:spLocks noGrp="1"/>
          </p:cNvSpPr>
          <p:nvPr>
            <p:ph type="title"/>
          </p:nvPr>
        </p:nvSpPr>
        <p:spPr/>
        <p:txBody>
          <a:bodyPr/>
          <a:lstStyle/>
          <a:p>
            <a:r>
              <a:rPr lang="en-GB" dirty="0"/>
              <a:t>What do we call this?</a:t>
            </a:r>
          </a:p>
        </p:txBody>
      </p:sp>
      <p:sp>
        <p:nvSpPr>
          <p:cNvPr id="6" name="TextBox 5">
            <a:extLst>
              <a:ext uri="{FF2B5EF4-FFF2-40B4-BE49-F238E27FC236}">
                <a16:creationId xmlns:a16="http://schemas.microsoft.com/office/drawing/2014/main" id="{1DEBC8A6-82E8-8483-AA58-F99543D2E850}"/>
              </a:ext>
            </a:extLst>
          </p:cNvPr>
          <p:cNvSpPr txBox="1"/>
          <p:nvPr/>
        </p:nvSpPr>
        <p:spPr>
          <a:xfrm rot="20588718">
            <a:off x="5138476" y="3093962"/>
            <a:ext cx="5106818" cy="1815882"/>
          </a:xfrm>
          <a:prstGeom prst="rect">
            <a:avLst/>
          </a:prstGeom>
          <a:solidFill>
            <a:schemeClr val="accent5">
              <a:lumMod val="75000"/>
            </a:schemeClr>
          </a:solidFill>
        </p:spPr>
        <p:txBody>
          <a:bodyPr wrap="square" rtlCol="0">
            <a:spAutoFit/>
          </a:bodyPr>
          <a:lstStyle/>
          <a:p>
            <a:pPr algn="ctr"/>
            <a:r>
              <a:rPr lang="en-GB" sz="2800" dirty="0">
                <a:solidFill>
                  <a:schemeClr val="bg1"/>
                </a:solidFill>
              </a:rPr>
              <a:t>…most of these were already used in this presentation.</a:t>
            </a:r>
            <a:br>
              <a:rPr lang="en-GB" sz="2800" dirty="0">
                <a:solidFill>
                  <a:schemeClr val="bg1"/>
                </a:solidFill>
              </a:rPr>
            </a:br>
            <a:r>
              <a:rPr lang="en-GB" sz="2800" dirty="0">
                <a:solidFill>
                  <a:schemeClr val="bg1"/>
                </a:solidFill>
              </a:rPr>
              <a:t>Did you notice?</a:t>
            </a:r>
            <a:br>
              <a:rPr lang="en-GB" sz="2800" dirty="0">
                <a:solidFill>
                  <a:schemeClr val="bg1"/>
                </a:solidFill>
              </a:rPr>
            </a:br>
            <a:r>
              <a:rPr lang="en-GB" sz="2800" dirty="0">
                <a:solidFill>
                  <a:schemeClr val="bg1"/>
                </a:solidFill>
              </a:rPr>
              <a:t>Could you tell the difference?</a:t>
            </a:r>
          </a:p>
        </p:txBody>
      </p:sp>
    </p:spTree>
    <p:extLst>
      <p:ext uri="{BB962C8B-B14F-4D97-AF65-F5344CB8AC3E}">
        <p14:creationId xmlns:p14="http://schemas.microsoft.com/office/powerpoint/2010/main" val="3702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8C94E-8963-98E3-27FA-CDD5F3F81899}"/>
              </a:ext>
            </a:extLst>
          </p:cNvPr>
          <p:cNvSpPr>
            <a:spLocks noGrp="1"/>
          </p:cNvSpPr>
          <p:nvPr>
            <p:ph type="body" idx="1"/>
          </p:nvPr>
        </p:nvSpPr>
        <p:spPr/>
        <p:txBody>
          <a:bodyPr/>
          <a:lstStyle/>
          <a:p>
            <a:pPr>
              <a:buFont typeface="Wingdings" pitchFamily="2" charset="2"/>
              <a:buChar char="v"/>
            </a:pPr>
            <a:r>
              <a:rPr lang="en-GB" dirty="0"/>
              <a:t>ambition is extremely challenging</a:t>
            </a:r>
          </a:p>
          <a:p>
            <a:r>
              <a:rPr lang="en-GB" dirty="0"/>
              <a:t>work for probably a decade </a:t>
            </a:r>
          </a:p>
          <a:p>
            <a:r>
              <a:rPr lang="en-GB" dirty="0"/>
              <a:t>involves a whole meta-level of discussion, research and expertise</a:t>
            </a:r>
          </a:p>
          <a:p>
            <a:r>
              <a:rPr lang="en-GB" dirty="0"/>
              <a:t>take advantage of work done before by experts in terminology and ontologies</a:t>
            </a:r>
          </a:p>
          <a:p>
            <a:r>
              <a:rPr lang="en-GB" dirty="0"/>
              <a:t>approach discussion with initial thinking in place (next slides)</a:t>
            </a:r>
          </a:p>
          <a:p>
            <a:r>
              <a:rPr lang="en-GB" dirty="0"/>
              <a:t>start with a small number of ‘base terms’ to set the stage</a:t>
            </a:r>
          </a:p>
          <a:p>
            <a:r>
              <a:rPr lang="en-GB" dirty="0"/>
              <a:t>expand with a few ‘high impact terms’ to show how structure works</a:t>
            </a:r>
          </a:p>
          <a:p>
            <a:endParaRPr lang="en-GB" dirty="0"/>
          </a:p>
          <a:p>
            <a:endParaRPr lang="en-GB" dirty="0"/>
          </a:p>
        </p:txBody>
      </p:sp>
      <p:sp>
        <p:nvSpPr>
          <p:cNvPr id="3" name="Title 2">
            <a:extLst>
              <a:ext uri="{FF2B5EF4-FFF2-40B4-BE49-F238E27FC236}">
                <a16:creationId xmlns:a16="http://schemas.microsoft.com/office/drawing/2014/main" id="{00D36A6E-C604-5602-0B9B-356EACA7CC1E}"/>
              </a:ext>
            </a:extLst>
          </p:cNvPr>
          <p:cNvSpPr>
            <a:spLocks noGrp="1"/>
          </p:cNvSpPr>
          <p:nvPr>
            <p:ph type="title"/>
          </p:nvPr>
        </p:nvSpPr>
        <p:spPr/>
        <p:txBody>
          <a:bodyPr/>
          <a:lstStyle/>
          <a:p>
            <a:r>
              <a:rPr lang="en-GB" dirty="0"/>
              <a:t>Way forward: Pragmatic Realism</a:t>
            </a:r>
            <a:br>
              <a:rPr lang="en-GB" dirty="0"/>
            </a:br>
            <a:endParaRPr lang="en-GB" dirty="0"/>
          </a:p>
        </p:txBody>
      </p:sp>
    </p:spTree>
    <p:extLst>
      <p:ext uri="{BB962C8B-B14F-4D97-AF65-F5344CB8AC3E}">
        <p14:creationId xmlns:p14="http://schemas.microsoft.com/office/powerpoint/2010/main" val="36698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9647BC9-AEE8-4AFC-91A2-77CFBAC1B34C}"/>
              </a:ext>
            </a:extLst>
          </p:cNvPr>
          <p:cNvSpPr>
            <a:spLocks noGrp="1"/>
          </p:cNvSpPr>
          <p:nvPr>
            <p:ph type="body" idx="1"/>
          </p:nvPr>
        </p:nvSpPr>
        <p:spPr>
          <a:xfrm>
            <a:off x="111799" y="1151069"/>
            <a:ext cx="3223072" cy="4401203"/>
          </a:xfrm>
        </p:spPr>
        <p:txBody>
          <a:bodyPr/>
          <a:lstStyle/>
          <a:p>
            <a:pPr marL="50800" indent="0">
              <a:buNone/>
            </a:pPr>
            <a:r>
              <a:rPr lang="en-GB" dirty="0"/>
              <a:t>Main purpose is not explanation but function</a:t>
            </a:r>
          </a:p>
          <a:p>
            <a:pPr>
              <a:buFont typeface="Wingdings" pitchFamily="2" charset="2"/>
              <a:buChar char="Ø"/>
            </a:pPr>
            <a:r>
              <a:rPr lang="en-GB" dirty="0"/>
              <a:t>Observation functionally same as simulation</a:t>
            </a:r>
          </a:p>
          <a:p>
            <a:pPr>
              <a:buFont typeface="Wingdings" pitchFamily="2" charset="2"/>
              <a:buChar char="Ø"/>
            </a:pPr>
            <a:r>
              <a:rPr lang="en-GB" dirty="0"/>
              <a:t>Property and attribute defined cyclic</a:t>
            </a:r>
          </a:p>
          <a:p>
            <a:pPr>
              <a:buFont typeface="Wingdings" pitchFamily="2" charset="2"/>
              <a:buChar char="Ø"/>
            </a:pPr>
            <a:endParaRPr lang="en-GB" dirty="0"/>
          </a:p>
        </p:txBody>
      </p:sp>
      <p:sp>
        <p:nvSpPr>
          <p:cNvPr id="3" name="Title 2">
            <a:extLst>
              <a:ext uri="{FF2B5EF4-FFF2-40B4-BE49-F238E27FC236}">
                <a16:creationId xmlns:a16="http://schemas.microsoft.com/office/drawing/2014/main" id="{716CB22B-0DB5-8C93-7520-B869D28BB73C}"/>
              </a:ext>
            </a:extLst>
          </p:cNvPr>
          <p:cNvSpPr>
            <a:spLocks noGrp="1"/>
          </p:cNvSpPr>
          <p:nvPr>
            <p:ph type="title"/>
          </p:nvPr>
        </p:nvSpPr>
        <p:spPr/>
        <p:txBody>
          <a:bodyPr/>
          <a:lstStyle/>
          <a:p>
            <a:r>
              <a:rPr lang="en-US" dirty="0"/>
              <a:t>ISO-</a:t>
            </a:r>
            <a:r>
              <a:rPr lang="en-US" dirty="0" err="1"/>
              <a:t>Geolexica</a:t>
            </a:r>
            <a:r>
              <a:rPr lang="en-US" dirty="0"/>
              <a:t> Metaverse</a:t>
            </a:r>
          </a:p>
        </p:txBody>
      </p:sp>
      <p:pic>
        <p:nvPicPr>
          <p:cNvPr id="5" name="Picture 4">
            <a:extLst>
              <a:ext uri="{FF2B5EF4-FFF2-40B4-BE49-F238E27FC236}">
                <a16:creationId xmlns:a16="http://schemas.microsoft.com/office/drawing/2014/main" id="{CEA3E3A0-F267-6DE9-AA6D-04AEFD75745C}"/>
              </a:ext>
            </a:extLst>
          </p:cNvPr>
          <p:cNvPicPr>
            <a:picLocks noChangeAspect="1"/>
          </p:cNvPicPr>
          <p:nvPr/>
        </p:nvPicPr>
        <p:blipFill>
          <a:blip r:embed="rId3"/>
          <a:stretch>
            <a:fillRect/>
          </a:stretch>
        </p:blipFill>
        <p:spPr>
          <a:xfrm>
            <a:off x="3334871" y="1151069"/>
            <a:ext cx="8745330" cy="5374301"/>
          </a:xfrm>
          <a:prstGeom prst="rect">
            <a:avLst/>
          </a:prstGeom>
        </p:spPr>
      </p:pic>
      <p:pic>
        <p:nvPicPr>
          <p:cNvPr id="6" name="Picture 5">
            <a:extLst>
              <a:ext uri="{FF2B5EF4-FFF2-40B4-BE49-F238E27FC236}">
                <a16:creationId xmlns:a16="http://schemas.microsoft.com/office/drawing/2014/main" id="{61582BA9-C515-CBAD-EB12-9D6DD9F1B51C}"/>
              </a:ext>
            </a:extLst>
          </p:cNvPr>
          <p:cNvPicPr>
            <a:picLocks noChangeAspect="1"/>
          </p:cNvPicPr>
          <p:nvPr/>
        </p:nvPicPr>
        <p:blipFill>
          <a:blip r:embed="rId4"/>
          <a:stretch>
            <a:fillRect/>
          </a:stretch>
        </p:blipFill>
        <p:spPr>
          <a:xfrm>
            <a:off x="254747" y="3838219"/>
            <a:ext cx="7772400" cy="2201887"/>
          </a:xfrm>
          <a:prstGeom prst="rect">
            <a:avLst/>
          </a:prstGeom>
        </p:spPr>
      </p:pic>
      <p:pic>
        <p:nvPicPr>
          <p:cNvPr id="9" name="Picture 8">
            <a:extLst>
              <a:ext uri="{FF2B5EF4-FFF2-40B4-BE49-F238E27FC236}">
                <a16:creationId xmlns:a16="http://schemas.microsoft.com/office/drawing/2014/main" id="{D761F1EE-AF63-B34D-CD1A-15D38ACAFDE4}"/>
              </a:ext>
            </a:extLst>
          </p:cNvPr>
          <p:cNvPicPr>
            <a:picLocks noChangeAspect="1"/>
          </p:cNvPicPr>
          <p:nvPr/>
        </p:nvPicPr>
        <p:blipFill>
          <a:blip r:embed="rId5"/>
          <a:stretch>
            <a:fillRect/>
          </a:stretch>
        </p:blipFill>
        <p:spPr>
          <a:xfrm>
            <a:off x="3334871" y="5509851"/>
            <a:ext cx="3597140" cy="1015519"/>
          </a:xfrm>
          <a:prstGeom prst="rect">
            <a:avLst/>
          </a:prstGeom>
        </p:spPr>
      </p:pic>
    </p:spTree>
    <p:extLst>
      <p:ext uri="{BB962C8B-B14F-4D97-AF65-F5344CB8AC3E}">
        <p14:creationId xmlns:p14="http://schemas.microsoft.com/office/powerpoint/2010/main" val="28768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C69B14-2E25-2089-0162-A0C12276516C}"/>
              </a:ext>
            </a:extLst>
          </p:cNvPr>
          <p:cNvSpPr>
            <a:spLocks noGrp="1"/>
          </p:cNvSpPr>
          <p:nvPr>
            <p:ph type="body" idx="1"/>
          </p:nvPr>
        </p:nvSpPr>
        <p:spPr>
          <a:xfrm>
            <a:off x="176048" y="1130417"/>
            <a:ext cx="11623470" cy="2740125"/>
          </a:xfrm>
        </p:spPr>
        <p:txBody>
          <a:bodyPr/>
          <a:lstStyle/>
          <a:p>
            <a:pPr>
              <a:buFont typeface="Wingdings" pitchFamily="2" charset="2"/>
              <a:buChar char="q"/>
            </a:pPr>
            <a:r>
              <a:rPr lang="en-GB" dirty="0"/>
              <a:t>Disentangle the ‘conceptual’ and the ‘objective’ reality by the ability to observe it</a:t>
            </a:r>
          </a:p>
          <a:p>
            <a:pPr>
              <a:buFont typeface="Wingdings" pitchFamily="2" charset="2"/>
              <a:buChar char="q"/>
            </a:pPr>
            <a:r>
              <a:rPr lang="en-GB" dirty="0"/>
              <a:t>Necessary to uniquely reserve the concept of ‘observation’ to a physical interaction of a sensor with a phenomenon</a:t>
            </a:r>
          </a:p>
          <a:p>
            <a:pPr>
              <a:buFont typeface="Wingdings" pitchFamily="2" charset="2"/>
              <a:buChar char="q"/>
            </a:pPr>
            <a:r>
              <a:rPr lang="en-GB" dirty="0"/>
              <a:t>Distinguish between observable attributes (‘properties’) and all other which also can be just attributed or assigned (e.g. by algorithms)</a:t>
            </a:r>
          </a:p>
          <a:p>
            <a:pPr>
              <a:buFont typeface="Wingdings" pitchFamily="2" charset="2"/>
              <a:buChar char="q"/>
            </a:pPr>
            <a:endParaRPr lang="en-GB" dirty="0"/>
          </a:p>
        </p:txBody>
      </p:sp>
      <p:sp>
        <p:nvSpPr>
          <p:cNvPr id="3" name="Title 2">
            <a:extLst>
              <a:ext uri="{FF2B5EF4-FFF2-40B4-BE49-F238E27FC236}">
                <a16:creationId xmlns:a16="http://schemas.microsoft.com/office/drawing/2014/main" id="{B459D65B-10DF-705C-1C50-C648EBA647D2}"/>
              </a:ext>
            </a:extLst>
          </p:cNvPr>
          <p:cNvSpPr>
            <a:spLocks noGrp="1"/>
          </p:cNvSpPr>
          <p:nvPr>
            <p:ph type="title"/>
          </p:nvPr>
        </p:nvSpPr>
        <p:spPr/>
        <p:txBody>
          <a:bodyPr/>
          <a:lstStyle/>
          <a:p>
            <a:r>
              <a:rPr lang="en-GB" dirty="0"/>
              <a:t>Proposed ‘base term’ concept for EO</a:t>
            </a:r>
          </a:p>
        </p:txBody>
      </p:sp>
      <p:pic>
        <p:nvPicPr>
          <p:cNvPr id="9" name="Picture 8">
            <a:extLst>
              <a:ext uri="{FF2B5EF4-FFF2-40B4-BE49-F238E27FC236}">
                <a16:creationId xmlns:a16="http://schemas.microsoft.com/office/drawing/2014/main" id="{2B8B4572-62A8-3E2F-DAB1-5ED65B680930}"/>
              </a:ext>
            </a:extLst>
          </p:cNvPr>
          <p:cNvPicPr>
            <a:picLocks noChangeAspect="1"/>
          </p:cNvPicPr>
          <p:nvPr/>
        </p:nvPicPr>
        <p:blipFill>
          <a:blip r:embed="rId2"/>
          <a:stretch>
            <a:fillRect/>
          </a:stretch>
        </p:blipFill>
        <p:spPr>
          <a:xfrm>
            <a:off x="20809" y="3933170"/>
            <a:ext cx="12171863" cy="2404997"/>
          </a:xfrm>
          <a:prstGeom prst="rect">
            <a:avLst/>
          </a:prstGeom>
        </p:spPr>
      </p:pic>
    </p:spTree>
    <p:extLst>
      <p:ext uri="{BB962C8B-B14F-4D97-AF65-F5344CB8AC3E}">
        <p14:creationId xmlns:p14="http://schemas.microsoft.com/office/powerpoint/2010/main" val="49188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F5412-DFD4-DABA-3EF0-494132B86C06}"/>
              </a:ext>
            </a:extLst>
          </p:cNvPr>
          <p:cNvSpPr>
            <a:spLocks noGrp="1"/>
          </p:cNvSpPr>
          <p:nvPr>
            <p:ph type="body" idx="1"/>
          </p:nvPr>
        </p:nvSpPr>
        <p:spPr>
          <a:xfrm>
            <a:off x="324233" y="1558533"/>
            <a:ext cx="6416787" cy="4662871"/>
          </a:xfrm>
        </p:spPr>
        <p:txBody>
          <a:bodyPr/>
          <a:lstStyle/>
          <a:p>
            <a:pPr>
              <a:buFont typeface="Wingdings" pitchFamily="2" charset="2"/>
              <a:buChar char="Ø"/>
            </a:pPr>
            <a:r>
              <a:rPr lang="en-GB" dirty="0"/>
              <a:t>Build a hierarchy of terms that are reserved for the objective reality, like ‘observation’ or ‘measurements’</a:t>
            </a:r>
          </a:p>
          <a:p>
            <a:pPr>
              <a:buFont typeface="Wingdings" pitchFamily="2" charset="2"/>
              <a:buChar char="Ø"/>
            </a:pPr>
            <a:r>
              <a:rPr lang="en-GB" dirty="0"/>
              <a:t>On these ‘base terms’ all other concepts should build.</a:t>
            </a:r>
          </a:p>
          <a:p>
            <a:pPr>
              <a:buFont typeface="Wingdings" pitchFamily="2" charset="2"/>
              <a:buChar char="Ø"/>
            </a:pPr>
            <a:endParaRPr lang="en-GB" dirty="0"/>
          </a:p>
          <a:p>
            <a:pPr>
              <a:buFont typeface="Wingdings" pitchFamily="2" charset="2"/>
              <a:buChar char="Ø"/>
            </a:pPr>
            <a:r>
              <a:rPr lang="en-GB" dirty="0"/>
              <a:t>E.g. what general types of observations exist?</a:t>
            </a:r>
          </a:p>
        </p:txBody>
      </p:sp>
      <p:sp>
        <p:nvSpPr>
          <p:cNvPr id="3" name="Title 2">
            <a:extLst>
              <a:ext uri="{FF2B5EF4-FFF2-40B4-BE49-F238E27FC236}">
                <a16:creationId xmlns:a16="http://schemas.microsoft.com/office/drawing/2014/main" id="{E4577818-3A17-79C7-C715-0870460559F7}"/>
              </a:ext>
            </a:extLst>
          </p:cNvPr>
          <p:cNvSpPr>
            <a:spLocks noGrp="1"/>
          </p:cNvSpPr>
          <p:nvPr>
            <p:ph type="title"/>
          </p:nvPr>
        </p:nvSpPr>
        <p:spPr/>
        <p:txBody>
          <a:bodyPr/>
          <a:lstStyle/>
          <a:p>
            <a:r>
              <a:rPr lang="en-GB" dirty="0"/>
              <a:t>Hierarchy of terms</a:t>
            </a:r>
          </a:p>
        </p:txBody>
      </p:sp>
      <p:pic>
        <p:nvPicPr>
          <p:cNvPr id="6" name="Picture 5">
            <a:extLst>
              <a:ext uri="{FF2B5EF4-FFF2-40B4-BE49-F238E27FC236}">
                <a16:creationId xmlns:a16="http://schemas.microsoft.com/office/drawing/2014/main" id="{B8B7ADE8-CC3B-67EF-23A4-052CD6D07F32}"/>
              </a:ext>
            </a:extLst>
          </p:cNvPr>
          <p:cNvPicPr>
            <a:picLocks noChangeAspect="1"/>
          </p:cNvPicPr>
          <p:nvPr/>
        </p:nvPicPr>
        <p:blipFill>
          <a:blip r:embed="rId2"/>
          <a:stretch>
            <a:fillRect/>
          </a:stretch>
        </p:blipFill>
        <p:spPr>
          <a:xfrm>
            <a:off x="6741020" y="1118795"/>
            <a:ext cx="5354595" cy="5260490"/>
          </a:xfrm>
          <a:prstGeom prst="rect">
            <a:avLst/>
          </a:prstGeom>
        </p:spPr>
      </p:pic>
    </p:spTree>
    <p:extLst>
      <p:ext uri="{BB962C8B-B14F-4D97-AF65-F5344CB8AC3E}">
        <p14:creationId xmlns:p14="http://schemas.microsoft.com/office/powerpoint/2010/main" val="236272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F5412-DFD4-DABA-3EF0-494132B86C06}"/>
              </a:ext>
            </a:extLst>
          </p:cNvPr>
          <p:cNvSpPr>
            <a:spLocks noGrp="1"/>
          </p:cNvSpPr>
          <p:nvPr>
            <p:ph type="body" idx="1"/>
          </p:nvPr>
        </p:nvSpPr>
        <p:spPr/>
        <p:txBody>
          <a:bodyPr/>
          <a:lstStyle/>
          <a:p>
            <a:pPr marL="50800" indent="0">
              <a:buNone/>
            </a:pPr>
            <a:r>
              <a:rPr lang="en-GB" dirty="0"/>
              <a:t>ISO definitions for ‘remote sensing’ and ‘in situ’</a:t>
            </a:r>
          </a:p>
          <a:p>
            <a:pPr>
              <a:buFont typeface="Wingdings" pitchFamily="2" charset="2"/>
              <a:buChar char="§"/>
            </a:pPr>
            <a:r>
              <a:rPr lang="en-GB" dirty="0"/>
              <a:t>Do not seem to be related in any sense</a:t>
            </a:r>
          </a:p>
        </p:txBody>
      </p:sp>
      <p:sp>
        <p:nvSpPr>
          <p:cNvPr id="3" name="Title 2">
            <a:extLst>
              <a:ext uri="{FF2B5EF4-FFF2-40B4-BE49-F238E27FC236}">
                <a16:creationId xmlns:a16="http://schemas.microsoft.com/office/drawing/2014/main" id="{E4577818-3A17-79C7-C715-0870460559F7}"/>
              </a:ext>
            </a:extLst>
          </p:cNvPr>
          <p:cNvSpPr>
            <a:spLocks noGrp="1"/>
          </p:cNvSpPr>
          <p:nvPr>
            <p:ph type="title"/>
          </p:nvPr>
        </p:nvSpPr>
        <p:spPr/>
        <p:txBody>
          <a:bodyPr/>
          <a:lstStyle/>
          <a:p>
            <a:r>
              <a:rPr lang="en-GB" dirty="0"/>
              <a:t>Example of ‘high impact’ terms</a:t>
            </a:r>
          </a:p>
        </p:txBody>
      </p:sp>
      <p:pic>
        <p:nvPicPr>
          <p:cNvPr id="9" name="Picture 8">
            <a:extLst>
              <a:ext uri="{FF2B5EF4-FFF2-40B4-BE49-F238E27FC236}">
                <a16:creationId xmlns:a16="http://schemas.microsoft.com/office/drawing/2014/main" id="{017B7BF9-5B47-154A-36FA-58FE03946969}"/>
              </a:ext>
            </a:extLst>
          </p:cNvPr>
          <p:cNvPicPr>
            <a:picLocks noChangeAspect="1"/>
          </p:cNvPicPr>
          <p:nvPr/>
        </p:nvPicPr>
        <p:blipFill>
          <a:blip r:embed="rId2"/>
          <a:stretch>
            <a:fillRect/>
          </a:stretch>
        </p:blipFill>
        <p:spPr>
          <a:xfrm>
            <a:off x="849254" y="3654468"/>
            <a:ext cx="10024381" cy="2445707"/>
          </a:xfrm>
          <a:prstGeom prst="rect">
            <a:avLst/>
          </a:prstGeom>
        </p:spPr>
      </p:pic>
    </p:spTree>
    <p:extLst>
      <p:ext uri="{BB962C8B-B14F-4D97-AF65-F5344CB8AC3E}">
        <p14:creationId xmlns:p14="http://schemas.microsoft.com/office/powerpoint/2010/main" val="64268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A30630-672C-9944-BFCE-E92CB2C0C9CA}"/>
              </a:ext>
            </a:extLst>
          </p:cNvPr>
          <p:cNvSpPr>
            <a:spLocks noGrp="1"/>
          </p:cNvSpPr>
          <p:nvPr>
            <p:ph type="body" idx="1"/>
          </p:nvPr>
        </p:nvSpPr>
        <p:spPr>
          <a:xfrm>
            <a:off x="198972" y="962135"/>
            <a:ext cx="11550441" cy="1286686"/>
          </a:xfrm>
        </p:spPr>
        <p:txBody>
          <a:bodyPr/>
          <a:lstStyle/>
          <a:p>
            <a:pPr marL="12700" indent="0">
              <a:buNone/>
            </a:pPr>
            <a:r>
              <a:rPr lang="en-GB" dirty="0"/>
              <a:t>ISO</a:t>
            </a:r>
            <a:endParaRPr lang="en-GB" sz="2000" b="1" dirty="0"/>
          </a:p>
          <a:p>
            <a:pPr>
              <a:buFont typeface="Arial" panose="020B0604020202020204" pitchFamily="34" charset="0"/>
              <a:buChar char="•"/>
            </a:pPr>
            <a:r>
              <a:rPr lang="en-GB" sz="1800" dirty="0"/>
              <a:t>collection and interpretation of information about an object without being in physical contact with the object</a:t>
            </a:r>
          </a:p>
        </p:txBody>
      </p:sp>
      <p:sp>
        <p:nvSpPr>
          <p:cNvPr id="2" name="Title 1">
            <a:extLst>
              <a:ext uri="{FF2B5EF4-FFF2-40B4-BE49-F238E27FC236}">
                <a16:creationId xmlns:a16="http://schemas.microsoft.com/office/drawing/2014/main" id="{5C0E7731-EA2E-2E40-BBC3-9F44DC271F13}"/>
              </a:ext>
            </a:extLst>
          </p:cNvPr>
          <p:cNvSpPr>
            <a:spLocks noGrp="1"/>
          </p:cNvSpPr>
          <p:nvPr>
            <p:ph type="title"/>
          </p:nvPr>
        </p:nvSpPr>
        <p:spPr/>
        <p:txBody>
          <a:bodyPr/>
          <a:lstStyle/>
          <a:p>
            <a:r>
              <a:rPr lang="en-GB" dirty="0"/>
              <a:t>Example: “Remote sensing”</a:t>
            </a:r>
          </a:p>
        </p:txBody>
      </p:sp>
      <p:sp>
        <p:nvSpPr>
          <p:cNvPr id="9" name="Text Placeholder 2">
            <a:extLst>
              <a:ext uri="{FF2B5EF4-FFF2-40B4-BE49-F238E27FC236}">
                <a16:creationId xmlns:a16="http://schemas.microsoft.com/office/drawing/2014/main" id="{45F54493-F10D-5D4A-BA53-77B3BDD0C7BB}"/>
              </a:ext>
            </a:extLst>
          </p:cNvPr>
          <p:cNvSpPr txBox="1">
            <a:spLocks/>
          </p:cNvSpPr>
          <p:nvPr/>
        </p:nvSpPr>
        <p:spPr>
          <a:xfrm>
            <a:off x="223709" y="4048767"/>
            <a:ext cx="11277600" cy="1286686"/>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290513" marR="0" lvl="0" indent="-277813" algn="l" rtl="0">
              <a:lnSpc>
                <a:spcPct val="100000"/>
              </a:lnSpc>
              <a:spcBef>
                <a:spcPts val="600"/>
              </a:spcBef>
              <a:spcAft>
                <a:spcPts val="0"/>
              </a:spcAft>
              <a:buClr>
                <a:srgbClr val="092E5C"/>
              </a:buClr>
              <a:buSzPct val="100000"/>
              <a:buFont typeface="Arial"/>
              <a:buChar char="•"/>
              <a:tabLst/>
              <a:defRPr sz="2400" b="0" i="0" u="none" strike="noStrike" cap="none">
                <a:solidFill>
                  <a:srgbClr val="092E5C"/>
                </a:solidFill>
                <a:latin typeface="Arial"/>
                <a:ea typeface="Arial"/>
                <a:cs typeface="Arial"/>
                <a:sym typeface="Arial"/>
              </a:defRPr>
            </a:lvl1pPr>
            <a:lvl2pPr marL="914400" marR="0" lvl="1" indent="-400050" algn="l" rtl="0">
              <a:lnSpc>
                <a:spcPct val="100000"/>
              </a:lnSpc>
              <a:spcBef>
                <a:spcPts val="500"/>
              </a:spcBef>
              <a:spcAft>
                <a:spcPts val="0"/>
              </a:spcAft>
              <a:buClr>
                <a:srgbClr val="092E5C"/>
              </a:buClr>
              <a:buSzPts val="2700"/>
              <a:buFont typeface="Arial"/>
              <a:buChar char="–"/>
              <a:defRPr sz="1900" b="0" i="0" u="none" strike="noStrike" cap="none">
                <a:solidFill>
                  <a:srgbClr val="092E5C"/>
                </a:solidFill>
                <a:latin typeface="Arial"/>
                <a:ea typeface="Arial"/>
                <a:cs typeface="Arial"/>
                <a:sym typeface="Arial"/>
              </a:defRPr>
            </a:lvl2pPr>
            <a:lvl3pPr marL="1371600" marR="0" lvl="2" indent="-381000" algn="l" rtl="0">
              <a:lnSpc>
                <a:spcPct val="100000"/>
              </a:lnSpc>
              <a:spcBef>
                <a:spcPts val="500"/>
              </a:spcBef>
              <a:spcAft>
                <a:spcPts val="0"/>
              </a:spcAft>
              <a:buClr>
                <a:srgbClr val="092E5C"/>
              </a:buClr>
              <a:buSzPts val="2400"/>
              <a:buFont typeface="Arial"/>
              <a:buChar char="•"/>
              <a:defRPr sz="1900" b="0" i="0" u="none" strike="noStrike" cap="none">
                <a:solidFill>
                  <a:srgbClr val="092E5C"/>
                </a:solidFill>
                <a:latin typeface="Arial"/>
                <a:ea typeface="Arial"/>
                <a:cs typeface="Arial"/>
                <a:sym typeface="Arial"/>
              </a:defRPr>
            </a:lvl3pPr>
            <a:lvl4pPr marL="1828800" marR="0" lvl="3"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4pPr>
            <a:lvl5pPr marL="2286000" marR="0" lvl="4"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5pPr>
            <a:lvl6pPr marL="2743200" marR="0" lvl="5"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6pPr>
            <a:lvl7pPr marL="3200400" marR="0" lvl="6"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7pPr>
            <a:lvl8pPr marL="3657600" marR="0" lvl="7"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8pPr>
            <a:lvl9pPr marL="4114800" marR="0" lvl="8"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9pPr>
          </a:lstStyle>
          <a:p>
            <a:pPr marL="12700" indent="0">
              <a:buNone/>
            </a:pPr>
            <a:r>
              <a:rPr lang="en-DE" sz="2800" dirty="0">
                <a:solidFill>
                  <a:srgbClr val="092745"/>
                </a:solidFill>
                <a:latin typeface="Arial" panose="020B0604020202020204" pitchFamily="34" charset="0"/>
                <a:ea typeface="+mn-ea"/>
                <a:cs typeface="Arial" panose="020B0604020202020204" pitchFamily="34" charset="0"/>
              </a:rPr>
              <a:t>INSPIRE</a:t>
            </a:r>
            <a:r>
              <a:rPr lang="en-DE" dirty="0"/>
              <a:t>:</a:t>
            </a:r>
          </a:p>
          <a:p>
            <a:r>
              <a:rPr lang="en-GB" sz="1800" dirty="0">
                <a:solidFill>
                  <a:srgbClr val="092745"/>
                </a:solidFill>
                <a:latin typeface="Arial" panose="020B0604020202020204" pitchFamily="34" charset="0"/>
                <a:ea typeface="+mn-ea"/>
                <a:cs typeface="Arial" panose="020B0604020202020204" pitchFamily="34" charset="0"/>
              </a:rPr>
              <a:t>The </a:t>
            </a:r>
            <a:r>
              <a:rPr lang="en-GB" sz="1800" dirty="0" err="1">
                <a:solidFill>
                  <a:srgbClr val="092745"/>
                </a:solidFill>
                <a:latin typeface="Arial" panose="020B0604020202020204" pitchFamily="34" charset="0"/>
                <a:ea typeface="+mn-ea"/>
                <a:cs typeface="Arial" panose="020B0604020202020204" pitchFamily="34" charset="0"/>
              </a:rPr>
              <a:t>FeatureOfInterest</a:t>
            </a:r>
            <a:r>
              <a:rPr lang="en-GB" sz="1800" dirty="0">
                <a:solidFill>
                  <a:srgbClr val="092745"/>
                </a:solidFill>
                <a:latin typeface="Arial" panose="020B0604020202020204" pitchFamily="34" charset="0"/>
                <a:ea typeface="+mn-ea"/>
                <a:cs typeface="Arial" panose="020B0604020202020204" pitchFamily="34" charset="0"/>
              </a:rPr>
              <a:t> is a sampling feature which is also the ultimate </a:t>
            </a:r>
            <a:r>
              <a:rPr lang="en-GB" sz="1800" dirty="0" err="1">
                <a:solidFill>
                  <a:srgbClr val="092745"/>
                </a:solidFill>
                <a:latin typeface="Arial" panose="020B0604020202020204" pitchFamily="34" charset="0"/>
                <a:ea typeface="+mn-ea"/>
                <a:cs typeface="Arial" panose="020B0604020202020204" pitchFamily="34" charset="0"/>
              </a:rPr>
              <a:t>FeatureOfInterest</a:t>
            </a:r>
            <a:r>
              <a:rPr lang="en-GB" sz="1800" dirty="0">
                <a:solidFill>
                  <a:srgbClr val="092745"/>
                </a:solidFill>
                <a:latin typeface="Arial" panose="020B0604020202020204" pitchFamily="34" charset="0"/>
                <a:ea typeface="+mn-ea"/>
                <a:cs typeface="Arial" panose="020B0604020202020204" pitchFamily="34" charset="0"/>
              </a:rPr>
              <a:t> (i.e. the </a:t>
            </a:r>
            <a:r>
              <a:rPr lang="en-GB" sz="1800" dirty="0" err="1">
                <a:solidFill>
                  <a:srgbClr val="092745"/>
                </a:solidFill>
                <a:latin typeface="Arial" panose="020B0604020202020204" pitchFamily="34" charset="0"/>
                <a:ea typeface="+mn-ea"/>
                <a:cs typeface="Arial" panose="020B0604020202020204" pitchFamily="34" charset="0"/>
              </a:rPr>
              <a:t>sampledFeature</a:t>
            </a:r>
            <a:r>
              <a:rPr lang="en-GB" sz="1800" dirty="0">
                <a:solidFill>
                  <a:srgbClr val="092745"/>
                </a:solidFill>
                <a:latin typeface="Arial" panose="020B0604020202020204" pitchFamily="34" charset="0"/>
                <a:ea typeface="+mn-ea"/>
                <a:cs typeface="Arial" panose="020B0604020202020204" pitchFamily="34" charset="0"/>
              </a:rPr>
              <a:t>).</a:t>
            </a:r>
            <a:endParaRPr lang="en-DE" sz="1800" dirty="0">
              <a:solidFill>
                <a:srgbClr val="092745"/>
              </a:solidFill>
              <a:latin typeface="Arial" panose="020B0604020202020204" pitchFamily="34" charset="0"/>
              <a:ea typeface="+mn-ea"/>
              <a:cs typeface="Arial" panose="020B0604020202020204" pitchFamily="34" charset="0"/>
            </a:endParaRPr>
          </a:p>
        </p:txBody>
      </p:sp>
      <p:sp>
        <p:nvSpPr>
          <p:cNvPr id="10" name="Text Placeholder 2">
            <a:extLst>
              <a:ext uri="{FF2B5EF4-FFF2-40B4-BE49-F238E27FC236}">
                <a16:creationId xmlns:a16="http://schemas.microsoft.com/office/drawing/2014/main" id="{D7AC1061-CF9D-5A4A-B5D7-E3A269F289F1}"/>
              </a:ext>
            </a:extLst>
          </p:cNvPr>
          <p:cNvSpPr txBox="1">
            <a:spLocks/>
          </p:cNvSpPr>
          <p:nvPr/>
        </p:nvSpPr>
        <p:spPr>
          <a:xfrm>
            <a:off x="223709" y="1753731"/>
            <a:ext cx="11277600" cy="2521492"/>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290513" marR="0" lvl="0" indent="-277813" algn="l" rtl="0">
              <a:lnSpc>
                <a:spcPct val="100000"/>
              </a:lnSpc>
              <a:spcBef>
                <a:spcPts val="600"/>
              </a:spcBef>
              <a:spcAft>
                <a:spcPts val="0"/>
              </a:spcAft>
              <a:buClr>
                <a:srgbClr val="092E5C"/>
              </a:buClr>
              <a:buSzPct val="100000"/>
              <a:buFont typeface="Arial"/>
              <a:buChar char="•"/>
              <a:tabLst/>
              <a:defRPr sz="2400" b="0" i="0" u="none" strike="noStrike" cap="none">
                <a:solidFill>
                  <a:srgbClr val="092E5C"/>
                </a:solidFill>
                <a:latin typeface="Arial"/>
                <a:ea typeface="Arial"/>
                <a:cs typeface="Arial"/>
                <a:sym typeface="Arial"/>
              </a:defRPr>
            </a:lvl1pPr>
            <a:lvl2pPr marL="914400" marR="0" lvl="1" indent="-400050" algn="l" rtl="0">
              <a:lnSpc>
                <a:spcPct val="100000"/>
              </a:lnSpc>
              <a:spcBef>
                <a:spcPts val="500"/>
              </a:spcBef>
              <a:spcAft>
                <a:spcPts val="0"/>
              </a:spcAft>
              <a:buClr>
                <a:srgbClr val="092E5C"/>
              </a:buClr>
              <a:buSzPts val="2700"/>
              <a:buFont typeface="Arial"/>
              <a:buChar char="–"/>
              <a:defRPr sz="1900" b="0" i="0" u="none" strike="noStrike" cap="none">
                <a:solidFill>
                  <a:srgbClr val="092E5C"/>
                </a:solidFill>
                <a:latin typeface="Arial"/>
                <a:ea typeface="Arial"/>
                <a:cs typeface="Arial"/>
                <a:sym typeface="Arial"/>
              </a:defRPr>
            </a:lvl2pPr>
            <a:lvl3pPr marL="1371600" marR="0" lvl="2" indent="-381000" algn="l" rtl="0">
              <a:lnSpc>
                <a:spcPct val="100000"/>
              </a:lnSpc>
              <a:spcBef>
                <a:spcPts val="500"/>
              </a:spcBef>
              <a:spcAft>
                <a:spcPts val="0"/>
              </a:spcAft>
              <a:buClr>
                <a:srgbClr val="092E5C"/>
              </a:buClr>
              <a:buSzPts val="2400"/>
              <a:buFont typeface="Arial"/>
              <a:buChar char="•"/>
              <a:defRPr sz="1900" b="0" i="0" u="none" strike="noStrike" cap="none">
                <a:solidFill>
                  <a:srgbClr val="092E5C"/>
                </a:solidFill>
                <a:latin typeface="Arial"/>
                <a:ea typeface="Arial"/>
                <a:cs typeface="Arial"/>
                <a:sym typeface="Arial"/>
              </a:defRPr>
            </a:lvl3pPr>
            <a:lvl4pPr marL="1828800" marR="0" lvl="3"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4pPr>
            <a:lvl5pPr marL="2286000" marR="0" lvl="4"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5pPr>
            <a:lvl6pPr marL="2743200" marR="0" lvl="5"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6pPr>
            <a:lvl7pPr marL="3200400" marR="0" lvl="6"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7pPr>
            <a:lvl8pPr marL="3657600" marR="0" lvl="7"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8pPr>
            <a:lvl9pPr marL="4114800" marR="0" lvl="8"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9pPr>
          </a:lstStyle>
          <a:p>
            <a:pPr marL="12700" indent="0">
              <a:buNone/>
            </a:pPr>
            <a:r>
              <a:rPr lang="en-DE" sz="2800" dirty="0">
                <a:solidFill>
                  <a:srgbClr val="092745"/>
                </a:solidFill>
                <a:latin typeface="Arial" panose="020B0604020202020204" pitchFamily="34" charset="0"/>
                <a:ea typeface="+mn-ea"/>
                <a:cs typeface="Arial" panose="020B0604020202020204" pitchFamily="34" charset="0"/>
              </a:rPr>
              <a:t>NASA</a:t>
            </a:r>
            <a:r>
              <a:rPr lang="en-DE" dirty="0"/>
              <a:t>:</a:t>
            </a:r>
          </a:p>
          <a:p>
            <a:r>
              <a:rPr lang="en-GB" sz="1800" dirty="0">
                <a:solidFill>
                  <a:srgbClr val="092745"/>
                </a:solidFill>
                <a:latin typeface="Arial" panose="020B0604020202020204" pitchFamily="34" charset="0"/>
                <a:ea typeface="+mn-ea"/>
                <a:cs typeface="Arial" panose="020B0604020202020204" pitchFamily="34" charset="0"/>
              </a:rPr>
              <a:t>The technology of acquiring data and information about an object or phenomena by a device that is not in physical contact with it. </a:t>
            </a:r>
            <a:r>
              <a:rPr lang="en-GB" sz="1200" dirty="0">
                <a:solidFill>
                  <a:srgbClr val="092745"/>
                </a:solidFill>
                <a:latin typeface="Arial" panose="020B0604020202020204" pitchFamily="34" charset="0"/>
                <a:ea typeface="+mn-ea"/>
                <a:cs typeface="Arial" panose="020B0604020202020204" pitchFamily="34" charset="0"/>
              </a:rPr>
              <a:t>In other words, remote sensing refers to gathering information about the Earth and its environment from a distance, a critical capability of the Earth Observing System. For example, spacecraft in low-Earth orbit pass through the outer thermosphere, enabling direct sampling of chemical species there. These samples have been used extensively to develop an understanding of </a:t>
            </a:r>
            <a:r>
              <a:rPr lang="en-GB" sz="1200" dirty="0" err="1">
                <a:solidFill>
                  <a:srgbClr val="092745"/>
                </a:solidFill>
                <a:latin typeface="Arial" panose="020B0604020202020204" pitchFamily="34" charset="0"/>
                <a:ea typeface="+mn-ea"/>
                <a:cs typeface="Arial" panose="020B0604020202020204" pitchFamily="34" charset="0"/>
              </a:rPr>
              <a:t>thermospheric</a:t>
            </a:r>
            <a:r>
              <a:rPr lang="en-GB" sz="1200" dirty="0">
                <a:solidFill>
                  <a:srgbClr val="092745"/>
                </a:solidFill>
                <a:latin typeface="Arial" panose="020B0604020202020204" pitchFamily="34" charset="0"/>
                <a:ea typeface="+mn-ea"/>
                <a:cs typeface="Arial" panose="020B0604020202020204" pitchFamily="34" charset="0"/>
              </a:rPr>
              <a:t> properties. Explorer-17, launched in 1963, was the first satellite to return quantitative measurements of gaseous stratification in the thermosphere. However, the mesosphere and lower layers cannot be probed directly in this way--global observations from space require remote sensing from a spacecraft at an altitude well above the mesopause. The formidable technological challenges of atmospheric remote sensing, many of which are now being overcome, have delayed detailed study of the stratosphere and mesosphere by comparison with </a:t>
            </a:r>
            <a:r>
              <a:rPr lang="en-GB" sz="1200" dirty="0" err="1">
                <a:solidFill>
                  <a:srgbClr val="092745"/>
                </a:solidFill>
                <a:latin typeface="Arial" panose="020B0604020202020204" pitchFamily="34" charset="0"/>
                <a:ea typeface="+mn-ea"/>
                <a:cs typeface="Arial" panose="020B0604020202020204" pitchFamily="34" charset="0"/>
              </a:rPr>
              <a:t>thermospheric</a:t>
            </a:r>
            <a:r>
              <a:rPr lang="en-GB" sz="1200" dirty="0">
                <a:solidFill>
                  <a:srgbClr val="092745"/>
                </a:solidFill>
                <a:latin typeface="Arial" panose="020B0604020202020204" pitchFamily="34" charset="0"/>
                <a:ea typeface="+mn-ea"/>
                <a:cs typeface="Arial" panose="020B0604020202020204" pitchFamily="34" charset="0"/>
              </a:rPr>
              <a:t> research advances.</a:t>
            </a:r>
            <a:br>
              <a:rPr lang="en-GB" sz="1200" dirty="0">
                <a:solidFill>
                  <a:srgbClr val="092745"/>
                </a:solidFill>
                <a:latin typeface="Arial" panose="020B0604020202020204" pitchFamily="34" charset="0"/>
                <a:ea typeface="+mn-ea"/>
                <a:cs typeface="Arial" panose="020B0604020202020204" pitchFamily="34" charset="0"/>
              </a:rPr>
            </a:br>
            <a:r>
              <a:rPr lang="en-GB" sz="1200" dirty="0">
                <a:solidFill>
                  <a:srgbClr val="092745"/>
                </a:solidFill>
                <a:latin typeface="Arial" panose="020B0604020202020204" pitchFamily="34" charset="0"/>
                <a:ea typeface="+mn-ea"/>
                <a:cs typeface="Arial" panose="020B0604020202020204" pitchFamily="34" charset="0"/>
              </a:rPr>
              <a:t>Some remote-sensing systems encountered in everyday life include the human eye and brain, and photographic and video cameras. </a:t>
            </a:r>
          </a:p>
        </p:txBody>
      </p:sp>
      <p:sp>
        <p:nvSpPr>
          <p:cNvPr id="7" name="Text Placeholder 2">
            <a:extLst>
              <a:ext uri="{FF2B5EF4-FFF2-40B4-BE49-F238E27FC236}">
                <a16:creationId xmlns:a16="http://schemas.microsoft.com/office/drawing/2014/main" id="{44753027-B587-A747-8593-B405B22BE1FD}"/>
              </a:ext>
            </a:extLst>
          </p:cNvPr>
          <p:cNvSpPr txBox="1">
            <a:spLocks/>
          </p:cNvSpPr>
          <p:nvPr/>
        </p:nvSpPr>
        <p:spPr>
          <a:xfrm>
            <a:off x="223709" y="5053793"/>
            <a:ext cx="11277600" cy="1531568"/>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290513" marR="0" lvl="0" indent="-277813" algn="l" rtl="0">
              <a:lnSpc>
                <a:spcPct val="100000"/>
              </a:lnSpc>
              <a:spcBef>
                <a:spcPts val="600"/>
              </a:spcBef>
              <a:spcAft>
                <a:spcPts val="0"/>
              </a:spcAft>
              <a:buClr>
                <a:srgbClr val="092E5C"/>
              </a:buClr>
              <a:buSzPct val="100000"/>
              <a:buFont typeface="Arial"/>
              <a:buChar char="•"/>
              <a:tabLst/>
              <a:defRPr sz="2400" b="0" i="0" u="none" strike="noStrike" cap="none">
                <a:solidFill>
                  <a:srgbClr val="092E5C"/>
                </a:solidFill>
                <a:latin typeface="Arial"/>
                <a:ea typeface="Arial"/>
                <a:cs typeface="Arial"/>
                <a:sym typeface="Arial"/>
              </a:defRPr>
            </a:lvl1pPr>
            <a:lvl2pPr marL="914400" marR="0" lvl="1" indent="-400050" algn="l" rtl="0">
              <a:lnSpc>
                <a:spcPct val="100000"/>
              </a:lnSpc>
              <a:spcBef>
                <a:spcPts val="500"/>
              </a:spcBef>
              <a:spcAft>
                <a:spcPts val="0"/>
              </a:spcAft>
              <a:buClr>
                <a:srgbClr val="092E5C"/>
              </a:buClr>
              <a:buSzPts val="2700"/>
              <a:buFont typeface="Arial"/>
              <a:buChar char="–"/>
              <a:defRPr sz="1900" b="0" i="0" u="none" strike="noStrike" cap="none">
                <a:solidFill>
                  <a:srgbClr val="092E5C"/>
                </a:solidFill>
                <a:latin typeface="Arial"/>
                <a:ea typeface="Arial"/>
                <a:cs typeface="Arial"/>
                <a:sym typeface="Arial"/>
              </a:defRPr>
            </a:lvl2pPr>
            <a:lvl3pPr marL="1371600" marR="0" lvl="2" indent="-381000" algn="l" rtl="0">
              <a:lnSpc>
                <a:spcPct val="100000"/>
              </a:lnSpc>
              <a:spcBef>
                <a:spcPts val="500"/>
              </a:spcBef>
              <a:spcAft>
                <a:spcPts val="0"/>
              </a:spcAft>
              <a:buClr>
                <a:srgbClr val="092E5C"/>
              </a:buClr>
              <a:buSzPts val="2400"/>
              <a:buFont typeface="Arial"/>
              <a:buChar char="•"/>
              <a:defRPr sz="1900" b="0" i="0" u="none" strike="noStrike" cap="none">
                <a:solidFill>
                  <a:srgbClr val="092E5C"/>
                </a:solidFill>
                <a:latin typeface="Arial"/>
                <a:ea typeface="Arial"/>
                <a:cs typeface="Arial"/>
                <a:sym typeface="Arial"/>
              </a:defRPr>
            </a:lvl3pPr>
            <a:lvl4pPr marL="1828800" marR="0" lvl="3"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4pPr>
            <a:lvl5pPr marL="2286000" marR="0" lvl="4"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5pPr>
            <a:lvl6pPr marL="2743200" marR="0" lvl="5"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6pPr>
            <a:lvl7pPr marL="3200400" marR="0" lvl="6"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7pPr>
            <a:lvl8pPr marL="3657600" marR="0" lvl="7"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8pPr>
            <a:lvl9pPr marL="4114800" marR="0" lvl="8"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9pPr>
          </a:lstStyle>
          <a:p>
            <a:pPr marL="12700" indent="0">
              <a:buNone/>
            </a:pPr>
            <a:r>
              <a:rPr lang="en-DE" sz="2800" dirty="0">
                <a:solidFill>
                  <a:srgbClr val="092745"/>
                </a:solidFill>
                <a:latin typeface="Arial" panose="020B0604020202020204" pitchFamily="34" charset="0"/>
                <a:ea typeface="+mn-ea"/>
                <a:cs typeface="Arial" panose="020B0604020202020204" pitchFamily="34" charset="0"/>
              </a:rPr>
              <a:t>OGC</a:t>
            </a:r>
            <a:r>
              <a:rPr lang="en-DE" dirty="0"/>
              <a:t>:</a:t>
            </a:r>
            <a:endParaRPr lang="en-DE" sz="1800" dirty="0">
              <a:solidFill>
                <a:srgbClr val="092745"/>
              </a:solidFill>
              <a:latin typeface="Arial" panose="020B0604020202020204" pitchFamily="34" charset="0"/>
              <a:ea typeface="+mn-ea"/>
              <a:cs typeface="Arial" panose="020B0604020202020204" pitchFamily="34" charset="0"/>
            </a:endParaRPr>
          </a:p>
          <a:p>
            <a:r>
              <a:rPr lang="en-DE" sz="1800" dirty="0">
                <a:solidFill>
                  <a:srgbClr val="092745"/>
                </a:solidFill>
                <a:latin typeface="Arial" panose="020B0604020202020204" pitchFamily="34" charset="0"/>
                <a:ea typeface="+mn-ea"/>
                <a:cs typeface="Arial" panose="020B0604020202020204" pitchFamily="34" charset="0"/>
              </a:rPr>
              <a:t>Acquisition of raster images of the Earth, often involving spectral frequencies other than the visible band, by devices typically carried on airborne or satellite platforms. Sometimes refers also to image analysis of these images </a:t>
            </a:r>
          </a:p>
        </p:txBody>
      </p:sp>
    </p:spTree>
    <p:extLst>
      <p:ext uri="{BB962C8B-B14F-4D97-AF65-F5344CB8AC3E}">
        <p14:creationId xmlns:p14="http://schemas.microsoft.com/office/powerpoint/2010/main" val="120782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06982-53BB-AB40-8E8F-01D63EA5F820}"/>
              </a:ext>
            </a:extLst>
          </p:cNvPr>
          <p:cNvSpPr>
            <a:spLocks noGrp="1"/>
          </p:cNvSpPr>
          <p:nvPr>
            <p:ph type="title"/>
          </p:nvPr>
        </p:nvSpPr>
        <p:spPr/>
        <p:txBody>
          <a:bodyPr/>
          <a:lstStyle/>
          <a:p>
            <a:r>
              <a:rPr lang="en-GB" dirty="0"/>
              <a:t>Example: “In-situ”</a:t>
            </a:r>
          </a:p>
        </p:txBody>
      </p:sp>
      <p:sp>
        <p:nvSpPr>
          <p:cNvPr id="2" name="Slide Number Placeholder 1">
            <a:extLst>
              <a:ext uri="{FF2B5EF4-FFF2-40B4-BE49-F238E27FC236}">
                <a16:creationId xmlns:a16="http://schemas.microsoft.com/office/drawing/2014/main" id="{1EB13816-400C-FA44-BFF4-7A7F709B2A23}"/>
              </a:ext>
            </a:extLst>
          </p:cNvPr>
          <p:cNvSpPr>
            <a:spLocks noGrp="1"/>
          </p:cNvSpPr>
          <p:nvPr>
            <p:ph type="sldNum" sz="quarter" idx="4294967295"/>
          </p:nvPr>
        </p:nvSpPr>
        <p:spPr>
          <a:xfrm>
            <a:off x="0" y="0"/>
            <a:ext cx="0" cy="0"/>
          </a:xfrm>
        </p:spPr>
        <p:txBody>
          <a:bodyPr/>
          <a:lstStyle/>
          <a:p>
            <a:pPr defTabSz="457200"/>
            <a:fld id="{86CB4B4D-7CA3-9044-876B-883B54F8677D}" type="slidenum">
              <a:rPr lang="en-US" kern="0" smtClean="0">
                <a:solidFill>
                  <a:srgbClr val="002569"/>
                </a:solidFill>
              </a:rPr>
              <a:pPr defTabSz="457200"/>
              <a:t>18</a:t>
            </a:fld>
            <a:endParaRPr lang="en-US" kern="0">
              <a:solidFill>
                <a:srgbClr val="002569"/>
              </a:solidFill>
            </a:endParaRPr>
          </a:p>
        </p:txBody>
      </p:sp>
      <p:sp>
        <p:nvSpPr>
          <p:cNvPr id="4" name="Text Placeholder 2">
            <a:extLst>
              <a:ext uri="{FF2B5EF4-FFF2-40B4-BE49-F238E27FC236}">
                <a16:creationId xmlns:a16="http://schemas.microsoft.com/office/drawing/2014/main" id="{12CE8E1A-7539-8F48-B957-9D896E3056A7}"/>
              </a:ext>
            </a:extLst>
          </p:cNvPr>
          <p:cNvSpPr txBox="1">
            <a:spLocks/>
          </p:cNvSpPr>
          <p:nvPr/>
        </p:nvSpPr>
        <p:spPr>
          <a:xfrm>
            <a:off x="271304" y="1175662"/>
            <a:ext cx="11277600" cy="4618399"/>
          </a:xfr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2700" indent="0">
              <a:buFont typeface="Arial"/>
              <a:buNone/>
            </a:pPr>
            <a:r>
              <a:rPr lang="en-GB" kern="0" dirty="0"/>
              <a:t>ISO</a:t>
            </a:r>
            <a:endParaRPr lang="en-GB" sz="2000" b="1" kern="0" dirty="0"/>
          </a:p>
          <a:p>
            <a:r>
              <a:rPr lang="en-GB" sz="1800" dirty="0"/>
              <a:t>direct measurement of the measurand in its original place</a:t>
            </a:r>
          </a:p>
          <a:p>
            <a:pPr marL="12700" indent="0">
              <a:buNone/>
            </a:pPr>
            <a:r>
              <a:rPr lang="en-GB" kern="0" dirty="0"/>
              <a:t>CEOS</a:t>
            </a:r>
          </a:p>
          <a:p>
            <a:pPr lvl="1">
              <a:buFont typeface="+mj-lt"/>
              <a:buAutoNum type="arabicParenR"/>
            </a:pPr>
            <a:r>
              <a:rPr lang="en-GB" sz="1800" dirty="0"/>
              <a:t>direct measurement of the measurand in its original place</a:t>
            </a:r>
          </a:p>
          <a:p>
            <a:pPr lvl="1">
              <a:buFont typeface="+mj-lt"/>
              <a:buAutoNum type="arabicParenR"/>
            </a:pPr>
            <a:r>
              <a:rPr lang="en-GB" sz="1800" dirty="0"/>
              <a:t>any sub-orbital measurement of the measurand</a:t>
            </a:r>
          </a:p>
          <a:p>
            <a:pPr marL="0" indent="0">
              <a:buNone/>
            </a:pPr>
            <a:endParaRPr lang="en-GB" sz="1800" kern="0" dirty="0"/>
          </a:p>
        </p:txBody>
      </p:sp>
      <p:sp>
        <p:nvSpPr>
          <p:cNvPr id="5" name="Text Placeholder 2">
            <a:extLst>
              <a:ext uri="{FF2B5EF4-FFF2-40B4-BE49-F238E27FC236}">
                <a16:creationId xmlns:a16="http://schemas.microsoft.com/office/drawing/2014/main" id="{4579122F-2D1E-8D46-AD51-8A77DC7CFFD5}"/>
              </a:ext>
            </a:extLst>
          </p:cNvPr>
          <p:cNvSpPr txBox="1">
            <a:spLocks/>
          </p:cNvSpPr>
          <p:nvPr/>
        </p:nvSpPr>
        <p:spPr>
          <a:xfrm>
            <a:off x="223709" y="4009287"/>
            <a:ext cx="11277600" cy="1286686"/>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290513" marR="0" lvl="0" indent="-277813" algn="l" rtl="0">
              <a:lnSpc>
                <a:spcPct val="100000"/>
              </a:lnSpc>
              <a:spcBef>
                <a:spcPts val="600"/>
              </a:spcBef>
              <a:spcAft>
                <a:spcPts val="0"/>
              </a:spcAft>
              <a:buClr>
                <a:srgbClr val="092E5C"/>
              </a:buClr>
              <a:buSzPct val="100000"/>
              <a:buFont typeface="Arial"/>
              <a:buChar char="•"/>
              <a:tabLst/>
              <a:defRPr sz="2400" b="0" i="0" u="none" strike="noStrike" cap="none">
                <a:solidFill>
                  <a:srgbClr val="092E5C"/>
                </a:solidFill>
                <a:latin typeface="Arial"/>
                <a:ea typeface="Arial"/>
                <a:cs typeface="Arial"/>
                <a:sym typeface="Arial"/>
              </a:defRPr>
            </a:lvl1pPr>
            <a:lvl2pPr marL="914400" marR="0" lvl="1" indent="-400050" algn="l" rtl="0">
              <a:lnSpc>
                <a:spcPct val="100000"/>
              </a:lnSpc>
              <a:spcBef>
                <a:spcPts val="500"/>
              </a:spcBef>
              <a:spcAft>
                <a:spcPts val="0"/>
              </a:spcAft>
              <a:buClr>
                <a:srgbClr val="092E5C"/>
              </a:buClr>
              <a:buSzPts val="2700"/>
              <a:buFont typeface="Arial"/>
              <a:buChar char="–"/>
              <a:defRPr sz="1900" b="0" i="0" u="none" strike="noStrike" cap="none">
                <a:solidFill>
                  <a:srgbClr val="092E5C"/>
                </a:solidFill>
                <a:latin typeface="Arial"/>
                <a:ea typeface="Arial"/>
                <a:cs typeface="Arial"/>
                <a:sym typeface="Arial"/>
              </a:defRPr>
            </a:lvl2pPr>
            <a:lvl3pPr marL="1371600" marR="0" lvl="2" indent="-381000" algn="l" rtl="0">
              <a:lnSpc>
                <a:spcPct val="100000"/>
              </a:lnSpc>
              <a:spcBef>
                <a:spcPts val="500"/>
              </a:spcBef>
              <a:spcAft>
                <a:spcPts val="0"/>
              </a:spcAft>
              <a:buClr>
                <a:srgbClr val="092E5C"/>
              </a:buClr>
              <a:buSzPts val="2400"/>
              <a:buFont typeface="Arial"/>
              <a:buChar char="•"/>
              <a:defRPr sz="1900" b="0" i="0" u="none" strike="noStrike" cap="none">
                <a:solidFill>
                  <a:srgbClr val="092E5C"/>
                </a:solidFill>
                <a:latin typeface="Arial"/>
                <a:ea typeface="Arial"/>
                <a:cs typeface="Arial"/>
                <a:sym typeface="Arial"/>
              </a:defRPr>
            </a:lvl3pPr>
            <a:lvl4pPr marL="1828800" marR="0" lvl="3"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4pPr>
            <a:lvl5pPr marL="2286000" marR="0" lvl="4"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5pPr>
            <a:lvl6pPr marL="2743200" marR="0" lvl="5"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6pPr>
            <a:lvl7pPr marL="3200400" marR="0" lvl="6"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7pPr>
            <a:lvl8pPr marL="3657600" marR="0" lvl="7"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8pPr>
            <a:lvl9pPr marL="4114800" marR="0" lvl="8"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9pPr>
          </a:lstStyle>
          <a:p>
            <a:pPr marL="12700" indent="0">
              <a:buNone/>
            </a:pPr>
            <a:r>
              <a:rPr lang="en-DE" sz="2800" dirty="0">
                <a:solidFill>
                  <a:srgbClr val="092745"/>
                </a:solidFill>
                <a:latin typeface="Arial" panose="020B0604020202020204" pitchFamily="34" charset="0"/>
                <a:ea typeface="+mn-ea"/>
                <a:cs typeface="Arial" panose="020B0604020202020204" pitchFamily="34" charset="0"/>
              </a:rPr>
              <a:t>INSPIRE</a:t>
            </a:r>
            <a:r>
              <a:rPr lang="en-DE" dirty="0"/>
              <a:t>:</a:t>
            </a:r>
          </a:p>
          <a:p>
            <a:r>
              <a:rPr lang="en-GB" sz="1800" dirty="0"/>
              <a:t>The </a:t>
            </a:r>
            <a:r>
              <a:rPr lang="en-GB" sz="1800" dirty="0" err="1"/>
              <a:t>FeatureOfInterest</a:t>
            </a:r>
            <a:r>
              <a:rPr lang="en-GB" sz="1800" dirty="0"/>
              <a:t> is a sampling feature which is co-located with the ultimate </a:t>
            </a:r>
            <a:r>
              <a:rPr lang="en-GB" sz="1800" dirty="0" err="1"/>
              <a:t>FeatureOfInterest</a:t>
            </a:r>
            <a:r>
              <a:rPr lang="en-GB" sz="1800" dirty="0"/>
              <a:t> (i.e. the </a:t>
            </a:r>
            <a:r>
              <a:rPr lang="en-GB" sz="1800" dirty="0" err="1"/>
              <a:t>sampledFeature</a:t>
            </a:r>
            <a:r>
              <a:rPr lang="en-GB" sz="1800" dirty="0"/>
              <a:t>).</a:t>
            </a:r>
            <a:endParaRPr lang="en-DE" sz="1800" dirty="0">
              <a:solidFill>
                <a:srgbClr val="092745"/>
              </a:solidFill>
              <a:latin typeface="Arial" panose="020B0604020202020204" pitchFamily="34" charset="0"/>
              <a:ea typeface="+mn-ea"/>
              <a:cs typeface="Arial" panose="020B0604020202020204" pitchFamily="34" charset="0"/>
            </a:endParaRPr>
          </a:p>
        </p:txBody>
      </p:sp>
      <p:sp>
        <p:nvSpPr>
          <p:cNvPr id="6" name="Text Placeholder 2">
            <a:extLst>
              <a:ext uri="{FF2B5EF4-FFF2-40B4-BE49-F238E27FC236}">
                <a16:creationId xmlns:a16="http://schemas.microsoft.com/office/drawing/2014/main" id="{240D3BA2-F3B2-2D46-B541-5F30A62BEFC6}"/>
              </a:ext>
            </a:extLst>
          </p:cNvPr>
          <p:cNvSpPr txBox="1">
            <a:spLocks/>
          </p:cNvSpPr>
          <p:nvPr/>
        </p:nvSpPr>
        <p:spPr>
          <a:xfrm>
            <a:off x="223709" y="2899755"/>
            <a:ext cx="11277600" cy="1431459"/>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290513" marR="0" lvl="0" indent="-277813" algn="l" rtl="0">
              <a:lnSpc>
                <a:spcPct val="100000"/>
              </a:lnSpc>
              <a:spcBef>
                <a:spcPts val="600"/>
              </a:spcBef>
              <a:spcAft>
                <a:spcPts val="0"/>
              </a:spcAft>
              <a:buClr>
                <a:srgbClr val="092E5C"/>
              </a:buClr>
              <a:buSzPct val="100000"/>
              <a:buFont typeface="Arial"/>
              <a:buChar char="•"/>
              <a:tabLst/>
              <a:defRPr sz="2400" b="0" i="0" u="none" strike="noStrike" cap="none">
                <a:solidFill>
                  <a:srgbClr val="092E5C"/>
                </a:solidFill>
                <a:latin typeface="Arial"/>
                <a:ea typeface="Arial"/>
                <a:cs typeface="Arial"/>
                <a:sym typeface="Arial"/>
              </a:defRPr>
            </a:lvl1pPr>
            <a:lvl2pPr marL="914400" marR="0" lvl="1" indent="-400050" algn="l" rtl="0">
              <a:lnSpc>
                <a:spcPct val="100000"/>
              </a:lnSpc>
              <a:spcBef>
                <a:spcPts val="500"/>
              </a:spcBef>
              <a:spcAft>
                <a:spcPts val="0"/>
              </a:spcAft>
              <a:buClr>
                <a:srgbClr val="092E5C"/>
              </a:buClr>
              <a:buSzPts val="2700"/>
              <a:buFont typeface="Arial"/>
              <a:buChar char="–"/>
              <a:defRPr sz="1900" b="0" i="0" u="none" strike="noStrike" cap="none">
                <a:solidFill>
                  <a:srgbClr val="092E5C"/>
                </a:solidFill>
                <a:latin typeface="Arial"/>
                <a:ea typeface="Arial"/>
                <a:cs typeface="Arial"/>
                <a:sym typeface="Arial"/>
              </a:defRPr>
            </a:lvl2pPr>
            <a:lvl3pPr marL="1371600" marR="0" lvl="2" indent="-381000" algn="l" rtl="0">
              <a:lnSpc>
                <a:spcPct val="100000"/>
              </a:lnSpc>
              <a:spcBef>
                <a:spcPts val="500"/>
              </a:spcBef>
              <a:spcAft>
                <a:spcPts val="0"/>
              </a:spcAft>
              <a:buClr>
                <a:srgbClr val="092E5C"/>
              </a:buClr>
              <a:buSzPts val="2400"/>
              <a:buFont typeface="Arial"/>
              <a:buChar char="•"/>
              <a:defRPr sz="1900" b="0" i="0" u="none" strike="noStrike" cap="none">
                <a:solidFill>
                  <a:srgbClr val="092E5C"/>
                </a:solidFill>
                <a:latin typeface="Arial"/>
                <a:ea typeface="Arial"/>
                <a:cs typeface="Arial"/>
                <a:sym typeface="Arial"/>
              </a:defRPr>
            </a:lvl3pPr>
            <a:lvl4pPr marL="1828800" marR="0" lvl="3"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4pPr>
            <a:lvl5pPr marL="2286000" marR="0" lvl="4"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5pPr>
            <a:lvl6pPr marL="2743200" marR="0" lvl="5"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6pPr>
            <a:lvl7pPr marL="3200400" marR="0" lvl="6"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7pPr>
            <a:lvl8pPr marL="3657600" marR="0" lvl="7"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8pPr>
            <a:lvl9pPr marL="4114800" marR="0" lvl="8"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9pPr>
          </a:lstStyle>
          <a:p>
            <a:pPr marL="12700" indent="0">
              <a:buNone/>
            </a:pPr>
            <a:r>
              <a:rPr lang="en-DE" sz="2800" dirty="0">
                <a:solidFill>
                  <a:srgbClr val="092745"/>
                </a:solidFill>
                <a:latin typeface="Arial" panose="020B0604020202020204" pitchFamily="34" charset="0"/>
                <a:ea typeface="+mn-ea"/>
                <a:cs typeface="Arial" panose="020B0604020202020204" pitchFamily="34" charset="0"/>
              </a:rPr>
              <a:t>NASA</a:t>
            </a:r>
            <a:r>
              <a:rPr lang="en-DE" dirty="0"/>
              <a:t>:</a:t>
            </a:r>
          </a:p>
          <a:p>
            <a:r>
              <a:rPr lang="en-GB" sz="1800" dirty="0"/>
              <a:t>Latin for 'in original place.' Refers to measurements made at the actual location of the object or material measured. Compare remote sensing. </a:t>
            </a:r>
            <a:endParaRPr lang="en-GB" sz="1200" dirty="0">
              <a:solidFill>
                <a:srgbClr val="092745"/>
              </a:solidFill>
              <a:latin typeface="Arial" panose="020B0604020202020204" pitchFamily="34" charset="0"/>
              <a:ea typeface="+mn-ea"/>
              <a:cs typeface="Arial" panose="020B0604020202020204" pitchFamily="34" charset="0"/>
            </a:endParaRPr>
          </a:p>
        </p:txBody>
      </p:sp>
      <p:sp>
        <p:nvSpPr>
          <p:cNvPr id="7" name="Text Placeholder 2">
            <a:extLst>
              <a:ext uri="{FF2B5EF4-FFF2-40B4-BE49-F238E27FC236}">
                <a16:creationId xmlns:a16="http://schemas.microsoft.com/office/drawing/2014/main" id="{AC01F96D-3B44-6743-9A22-15D9658B2B76}"/>
              </a:ext>
            </a:extLst>
          </p:cNvPr>
          <p:cNvSpPr txBox="1">
            <a:spLocks/>
          </p:cNvSpPr>
          <p:nvPr/>
        </p:nvSpPr>
        <p:spPr>
          <a:xfrm>
            <a:off x="223709" y="5188826"/>
            <a:ext cx="11277600" cy="1358025"/>
          </a:xfrm>
          <a:prstGeom prst="rect">
            <a:avLst/>
          </a:prstGeom>
          <a:noFill/>
          <a:ln>
            <a:noFill/>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L="290513" marR="0" lvl="0" indent="-277813" algn="l" rtl="0">
              <a:lnSpc>
                <a:spcPct val="100000"/>
              </a:lnSpc>
              <a:spcBef>
                <a:spcPts val="600"/>
              </a:spcBef>
              <a:spcAft>
                <a:spcPts val="0"/>
              </a:spcAft>
              <a:buClr>
                <a:srgbClr val="092E5C"/>
              </a:buClr>
              <a:buSzPct val="100000"/>
              <a:buFont typeface="Arial"/>
              <a:buChar char="•"/>
              <a:tabLst/>
              <a:defRPr sz="2400" b="0" i="0" u="none" strike="noStrike" cap="none">
                <a:solidFill>
                  <a:srgbClr val="092E5C"/>
                </a:solidFill>
                <a:latin typeface="Arial"/>
                <a:ea typeface="Arial"/>
                <a:cs typeface="Arial"/>
                <a:sym typeface="Arial"/>
              </a:defRPr>
            </a:lvl1pPr>
            <a:lvl2pPr marL="914400" marR="0" lvl="1" indent="-400050" algn="l" rtl="0">
              <a:lnSpc>
                <a:spcPct val="100000"/>
              </a:lnSpc>
              <a:spcBef>
                <a:spcPts val="500"/>
              </a:spcBef>
              <a:spcAft>
                <a:spcPts val="0"/>
              </a:spcAft>
              <a:buClr>
                <a:srgbClr val="092E5C"/>
              </a:buClr>
              <a:buSzPts val="2700"/>
              <a:buFont typeface="Arial"/>
              <a:buChar char="–"/>
              <a:defRPr sz="1900" b="0" i="0" u="none" strike="noStrike" cap="none">
                <a:solidFill>
                  <a:srgbClr val="092E5C"/>
                </a:solidFill>
                <a:latin typeface="Arial"/>
                <a:ea typeface="Arial"/>
                <a:cs typeface="Arial"/>
                <a:sym typeface="Arial"/>
              </a:defRPr>
            </a:lvl2pPr>
            <a:lvl3pPr marL="1371600" marR="0" lvl="2" indent="-381000" algn="l" rtl="0">
              <a:lnSpc>
                <a:spcPct val="100000"/>
              </a:lnSpc>
              <a:spcBef>
                <a:spcPts val="500"/>
              </a:spcBef>
              <a:spcAft>
                <a:spcPts val="0"/>
              </a:spcAft>
              <a:buClr>
                <a:srgbClr val="092E5C"/>
              </a:buClr>
              <a:buSzPts val="2400"/>
              <a:buFont typeface="Arial"/>
              <a:buChar char="•"/>
              <a:defRPr sz="1900" b="0" i="0" u="none" strike="noStrike" cap="none">
                <a:solidFill>
                  <a:srgbClr val="092E5C"/>
                </a:solidFill>
                <a:latin typeface="Arial"/>
                <a:ea typeface="Arial"/>
                <a:cs typeface="Arial"/>
                <a:sym typeface="Arial"/>
              </a:defRPr>
            </a:lvl3pPr>
            <a:lvl4pPr marL="1828800" marR="0" lvl="3"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4pPr>
            <a:lvl5pPr marL="2286000" marR="0" lvl="4" indent="-361950" algn="l" rtl="0">
              <a:lnSpc>
                <a:spcPct val="100000"/>
              </a:lnSpc>
              <a:spcBef>
                <a:spcPts val="400"/>
              </a:spcBef>
              <a:spcAft>
                <a:spcPts val="0"/>
              </a:spcAft>
              <a:buClr>
                <a:srgbClr val="092E5C"/>
              </a:buClr>
              <a:buSzPts val="2100"/>
              <a:buFont typeface="Arial"/>
              <a:buChar char="»"/>
              <a:defRPr sz="1900" b="0" i="0" u="none" strike="noStrike" cap="none">
                <a:solidFill>
                  <a:srgbClr val="092E5C"/>
                </a:solidFill>
                <a:latin typeface="Arial"/>
                <a:ea typeface="Arial"/>
                <a:cs typeface="Arial"/>
                <a:sym typeface="Arial"/>
              </a:defRPr>
            </a:lvl5pPr>
            <a:lvl6pPr marL="2743200" marR="0" lvl="5"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6pPr>
            <a:lvl7pPr marL="3200400" marR="0" lvl="6"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7pPr>
            <a:lvl8pPr marL="3657600" marR="0" lvl="7"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8pPr>
            <a:lvl9pPr marL="4114800" marR="0" lvl="8" indent="-381000" algn="l" rtl="0">
              <a:lnSpc>
                <a:spcPct val="100000"/>
              </a:lnSpc>
              <a:spcBef>
                <a:spcPts val="500"/>
              </a:spcBef>
              <a:spcAft>
                <a:spcPts val="0"/>
              </a:spcAft>
              <a:buClr>
                <a:srgbClr val="092E5C"/>
              </a:buClr>
              <a:buSzPts val="2400"/>
              <a:buFont typeface="Arial"/>
              <a:buChar char="»"/>
              <a:defRPr sz="1900" b="0" i="0" u="none" strike="noStrike" cap="none">
                <a:solidFill>
                  <a:schemeClr val="dk2"/>
                </a:solidFill>
                <a:latin typeface="Arial"/>
                <a:ea typeface="Arial"/>
                <a:cs typeface="Arial"/>
                <a:sym typeface="Arial"/>
              </a:defRPr>
            </a:lvl9pPr>
          </a:lstStyle>
          <a:p>
            <a:pPr marL="12700" indent="0">
              <a:buNone/>
            </a:pPr>
            <a:r>
              <a:rPr lang="en-DE" sz="2800" dirty="0">
                <a:solidFill>
                  <a:srgbClr val="092745"/>
                </a:solidFill>
                <a:latin typeface="Arial" panose="020B0604020202020204" pitchFamily="34" charset="0"/>
                <a:ea typeface="+mn-ea"/>
                <a:cs typeface="Arial" panose="020B0604020202020204" pitchFamily="34" charset="0"/>
              </a:rPr>
              <a:t>OGC</a:t>
            </a:r>
            <a:r>
              <a:rPr lang="en-DE" dirty="0"/>
              <a:t>:</a:t>
            </a:r>
            <a:endParaRPr lang="en-DE" sz="1800" dirty="0">
              <a:solidFill>
                <a:srgbClr val="092745"/>
              </a:solidFill>
              <a:latin typeface="Arial" panose="020B0604020202020204" pitchFamily="34" charset="0"/>
              <a:ea typeface="+mn-ea"/>
              <a:cs typeface="Arial" panose="020B0604020202020204" pitchFamily="34" charset="0"/>
            </a:endParaRPr>
          </a:p>
          <a:p>
            <a:r>
              <a:rPr lang="en-GB" sz="1800" dirty="0">
                <a:solidFill>
                  <a:srgbClr val="092745"/>
                </a:solidFill>
                <a:latin typeface="Arial" panose="020B0604020202020204" pitchFamily="34" charset="0"/>
                <a:ea typeface="+mn-ea"/>
                <a:cs typeface="Arial" panose="020B0604020202020204" pitchFamily="34" charset="0"/>
              </a:rPr>
              <a:t>N</a:t>
            </a:r>
            <a:r>
              <a:rPr lang="en-DE" sz="1800" dirty="0">
                <a:solidFill>
                  <a:srgbClr val="092745"/>
                </a:solidFill>
                <a:latin typeface="Arial" panose="020B0604020202020204" pitchFamily="34" charset="0"/>
                <a:ea typeface="+mn-ea"/>
                <a:cs typeface="Arial" panose="020B0604020202020204" pitchFamily="34" charset="0"/>
              </a:rPr>
              <a:t>ot available</a:t>
            </a:r>
          </a:p>
          <a:p>
            <a:pPr algn="r">
              <a:buFont typeface="Wingdings" pitchFamily="2" charset="2"/>
              <a:buChar char="Ø"/>
            </a:pPr>
            <a:r>
              <a:rPr lang="en-GB" sz="1800" dirty="0">
                <a:solidFill>
                  <a:srgbClr val="092745"/>
                </a:solidFill>
                <a:latin typeface="Arial" panose="020B0604020202020204" pitchFamily="34" charset="0"/>
                <a:ea typeface="+mn-ea"/>
                <a:cs typeface="Arial" panose="020B0604020202020204" pitchFamily="34" charset="0"/>
              </a:rPr>
              <a:t>N</a:t>
            </a:r>
            <a:r>
              <a:rPr lang="en-DE" sz="1800" dirty="0">
                <a:solidFill>
                  <a:srgbClr val="092745"/>
                </a:solidFill>
                <a:latin typeface="Arial" panose="020B0604020202020204" pitchFamily="34" charset="0"/>
                <a:ea typeface="+mn-ea"/>
                <a:cs typeface="Arial" panose="020B0604020202020204" pitchFamily="34" charset="0"/>
              </a:rPr>
              <a:t>o consistent spelling: in</a:t>
            </a:r>
            <a:r>
              <a:rPr lang="en-DE" sz="1800" dirty="0">
                <a:solidFill>
                  <a:srgbClr val="FF0000"/>
                </a:solidFill>
                <a:latin typeface="Arial" panose="020B0604020202020204" pitchFamily="34" charset="0"/>
                <a:ea typeface="+mn-ea"/>
                <a:cs typeface="Arial" panose="020B0604020202020204" pitchFamily="34" charset="0"/>
              </a:rPr>
              <a:t>_</a:t>
            </a:r>
            <a:r>
              <a:rPr lang="en-DE" sz="1800" dirty="0">
                <a:solidFill>
                  <a:srgbClr val="092745"/>
                </a:solidFill>
                <a:latin typeface="Arial" panose="020B0604020202020204" pitchFamily="34" charset="0"/>
                <a:ea typeface="+mn-ea"/>
                <a:cs typeface="Arial" panose="020B0604020202020204" pitchFamily="34" charset="0"/>
              </a:rPr>
              <a:t>situ, in</a:t>
            </a:r>
            <a:r>
              <a:rPr lang="en-DE" sz="1800" dirty="0">
                <a:solidFill>
                  <a:srgbClr val="FF0000"/>
                </a:solidFill>
                <a:latin typeface="Arial" panose="020B0604020202020204" pitchFamily="34" charset="0"/>
                <a:ea typeface="+mn-ea"/>
                <a:cs typeface="Arial" panose="020B0604020202020204" pitchFamily="34" charset="0"/>
              </a:rPr>
              <a:t>-</a:t>
            </a:r>
            <a:r>
              <a:rPr lang="en-DE" sz="1800" dirty="0">
                <a:solidFill>
                  <a:srgbClr val="092745"/>
                </a:solidFill>
                <a:latin typeface="Arial" panose="020B0604020202020204" pitchFamily="34" charset="0"/>
                <a:ea typeface="+mn-ea"/>
                <a:cs typeface="Arial" panose="020B0604020202020204" pitchFamily="34" charset="0"/>
              </a:rPr>
              <a:t>situ, in</a:t>
            </a:r>
            <a:r>
              <a:rPr lang="en-DE" sz="1800" dirty="0">
                <a:solidFill>
                  <a:srgbClr val="092745"/>
                </a:solidFill>
                <a:highlight>
                  <a:srgbClr val="FF0000"/>
                </a:highlight>
                <a:latin typeface="Arial" panose="020B0604020202020204" pitchFamily="34" charset="0"/>
                <a:ea typeface="+mn-ea"/>
                <a:cs typeface="Arial" panose="020B0604020202020204" pitchFamily="34" charset="0"/>
              </a:rPr>
              <a:t> </a:t>
            </a:r>
            <a:r>
              <a:rPr lang="en-DE" sz="1800" dirty="0">
                <a:solidFill>
                  <a:srgbClr val="092745"/>
                </a:solidFill>
                <a:latin typeface="Arial" panose="020B0604020202020204" pitchFamily="34" charset="0"/>
                <a:ea typeface="+mn-ea"/>
                <a:cs typeface="Arial" panose="020B0604020202020204" pitchFamily="34" charset="0"/>
              </a:rPr>
              <a:t>situ, in</a:t>
            </a:r>
            <a:r>
              <a:rPr lang="en-DE" sz="1800" dirty="0">
                <a:solidFill>
                  <a:srgbClr val="FF0000"/>
                </a:solidFill>
                <a:latin typeface="Arial" panose="020B0604020202020204" pitchFamily="34" charset="0"/>
                <a:ea typeface="+mn-ea"/>
                <a:cs typeface="Arial" panose="020B0604020202020204" pitchFamily="34" charset="0"/>
              </a:rPr>
              <a:t>-S</a:t>
            </a:r>
            <a:r>
              <a:rPr lang="en-DE" sz="1800" dirty="0">
                <a:solidFill>
                  <a:srgbClr val="092745"/>
                </a:solidFill>
                <a:latin typeface="Arial" panose="020B0604020202020204" pitchFamily="34" charset="0"/>
                <a:ea typeface="+mn-ea"/>
                <a:cs typeface="Arial" panose="020B0604020202020204" pitchFamily="34" charset="0"/>
              </a:rPr>
              <a:t>itu, insitu, …</a:t>
            </a:r>
          </a:p>
        </p:txBody>
      </p:sp>
    </p:spTree>
    <p:extLst>
      <p:ext uri="{BB962C8B-B14F-4D97-AF65-F5344CB8AC3E}">
        <p14:creationId xmlns:p14="http://schemas.microsoft.com/office/powerpoint/2010/main" val="300130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6F5412-DFD4-DABA-3EF0-494132B86C06}"/>
              </a:ext>
            </a:extLst>
          </p:cNvPr>
          <p:cNvSpPr>
            <a:spLocks noGrp="1"/>
          </p:cNvSpPr>
          <p:nvPr>
            <p:ph type="body" idx="1"/>
          </p:nvPr>
        </p:nvSpPr>
        <p:spPr>
          <a:xfrm>
            <a:off x="123816" y="1182753"/>
            <a:ext cx="12068183" cy="4662871"/>
          </a:xfrm>
        </p:spPr>
        <p:txBody>
          <a:bodyPr/>
          <a:lstStyle/>
          <a:p>
            <a:pPr marL="50800" indent="0">
              <a:buNone/>
            </a:pPr>
            <a:r>
              <a:rPr lang="en-GB" dirty="0"/>
              <a:t>‘in-situ’ and ‘remote’ to be understood as contrary concepts of observations where ‘remote’ denotes the influence of distance on the observed value</a:t>
            </a:r>
          </a:p>
        </p:txBody>
      </p:sp>
      <p:sp>
        <p:nvSpPr>
          <p:cNvPr id="3" name="Title 2">
            <a:extLst>
              <a:ext uri="{FF2B5EF4-FFF2-40B4-BE49-F238E27FC236}">
                <a16:creationId xmlns:a16="http://schemas.microsoft.com/office/drawing/2014/main" id="{E4577818-3A17-79C7-C715-0870460559F7}"/>
              </a:ext>
            </a:extLst>
          </p:cNvPr>
          <p:cNvSpPr>
            <a:spLocks noGrp="1"/>
          </p:cNvSpPr>
          <p:nvPr>
            <p:ph type="title"/>
          </p:nvPr>
        </p:nvSpPr>
        <p:spPr/>
        <p:txBody>
          <a:bodyPr/>
          <a:lstStyle/>
          <a:p>
            <a:r>
              <a:rPr lang="en-GB" dirty="0"/>
              <a:t>Proposal for a solution</a:t>
            </a:r>
          </a:p>
        </p:txBody>
      </p:sp>
      <p:pic>
        <p:nvPicPr>
          <p:cNvPr id="7" name="Picture 6">
            <a:extLst>
              <a:ext uri="{FF2B5EF4-FFF2-40B4-BE49-F238E27FC236}">
                <a16:creationId xmlns:a16="http://schemas.microsoft.com/office/drawing/2014/main" id="{29C8F143-FD08-63BF-3567-837B278FA7DF}"/>
              </a:ext>
            </a:extLst>
          </p:cNvPr>
          <p:cNvPicPr>
            <a:picLocks noChangeAspect="1"/>
          </p:cNvPicPr>
          <p:nvPr/>
        </p:nvPicPr>
        <p:blipFill>
          <a:blip r:embed="rId2"/>
          <a:stretch>
            <a:fillRect/>
          </a:stretch>
        </p:blipFill>
        <p:spPr>
          <a:xfrm>
            <a:off x="2848971" y="2141951"/>
            <a:ext cx="8106926" cy="4243564"/>
          </a:xfrm>
          <a:prstGeom prst="rect">
            <a:avLst/>
          </a:prstGeom>
        </p:spPr>
      </p:pic>
    </p:spTree>
    <p:extLst>
      <p:ext uri="{BB962C8B-B14F-4D97-AF65-F5344CB8AC3E}">
        <p14:creationId xmlns:p14="http://schemas.microsoft.com/office/powerpoint/2010/main" val="413313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18EA1-D27F-1484-A89E-05CBBA5EC8F1}"/>
              </a:ext>
            </a:extLst>
          </p:cNvPr>
          <p:cNvPicPr>
            <a:picLocks noChangeAspect="1"/>
          </p:cNvPicPr>
          <p:nvPr/>
        </p:nvPicPr>
        <p:blipFill>
          <a:blip r:embed="rId2"/>
          <a:stretch>
            <a:fillRect/>
          </a:stretch>
        </p:blipFill>
        <p:spPr>
          <a:xfrm>
            <a:off x="8868975" y="1097279"/>
            <a:ext cx="3279995" cy="1886801"/>
          </a:xfrm>
          <a:prstGeom prst="rect">
            <a:avLst/>
          </a:prstGeom>
        </p:spPr>
      </p:pic>
      <p:sp>
        <p:nvSpPr>
          <p:cNvPr id="3" name="Text Placeholder 2">
            <a:extLst>
              <a:ext uri="{FF2B5EF4-FFF2-40B4-BE49-F238E27FC236}">
                <a16:creationId xmlns:a16="http://schemas.microsoft.com/office/drawing/2014/main" id="{8744C0FC-6DBB-4A10-72F1-5F3E2DECC486}"/>
              </a:ext>
            </a:extLst>
          </p:cNvPr>
          <p:cNvSpPr>
            <a:spLocks noGrp="1"/>
          </p:cNvSpPr>
          <p:nvPr>
            <p:ph type="body" idx="1"/>
          </p:nvPr>
        </p:nvSpPr>
        <p:spPr>
          <a:xfrm>
            <a:off x="75304" y="1129553"/>
            <a:ext cx="11897957" cy="5282005"/>
          </a:xfrm>
        </p:spPr>
        <p:txBody>
          <a:bodyPr/>
          <a:lstStyle/>
          <a:p>
            <a:pPr>
              <a:spcBef>
                <a:spcPts val="600"/>
              </a:spcBef>
              <a:spcAft>
                <a:spcPts val="600"/>
              </a:spcAft>
              <a:buFont typeface="Wingdings" panose="05000000000000000000" pitchFamily="2" charset="2"/>
              <a:buChar char="§"/>
            </a:pPr>
            <a:r>
              <a:rPr lang="de-DE" dirty="0" err="1"/>
              <a:t>Done</a:t>
            </a:r>
            <a:r>
              <a:rPr lang="de-DE" dirty="0"/>
              <a:t>: </a:t>
            </a:r>
            <a:r>
              <a:rPr lang="de-DE" dirty="0" err="1"/>
              <a:t>merged</a:t>
            </a:r>
            <a:r>
              <a:rPr lang="de-DE" dirty="0"/>
              <a:t> WGCV and WGISS </a:t>
            </a:r>
            <a:r>
              <a:rPr lang="de-DE" dirty="0" err="1"/>
              <a:t>glossaries</a:t>
            </a:r>
            <a:r>
              <a:rPr lang="de-DE" dirty="0"/>
              <a:t> and </a:t>
            </a:r>
            <a:br>
              <a:rPr lang="de-DE" dirty="0"/>
            </a:br>
            <a:r>
              <a:rPr lang="de-DE" dirty="0"/>
              <a:t>NOAA NESDIS </a:t>
            </a:r>
            <a:r>
              <a:rPr lang="de-DE" dirty="0" err="1"/>
              <a:t>Lexicon</a:t>
            </a:r>
            <a:r>
              <a:rPr lang="de-DE" dirty="0"/>
              <a:t> on a </a:t>
            </a:r>
            <a:r>
              <a:rPr lang="de-DE" dirty="0" err="1"/>
              <a:t>technical</a:t>
            </a:r>
            <a:r>
              <a:rPr lang="de-DE" dirty="0"/>
              <a:t> </a:t>
            </a:r>
            <a:r>
              <a:rPr lang="de-DE" dirty="0" err="1"/>
              <a:t>level</a:t>
            </a:r>
            <a:r>
              <a:rPr lang="de-DE" dirty="0"/>
              <a:t> </a:t>
            </a:r>
            <a:r>
              <a:rPr lang="de-DE" dirty="0" err="1"/>
              <a:t>into</a:t>
            </a:r>
            <a:r>
              <a:rPr lang="de-DE" dirty="0"/>
              <a:t> a </a:t>
            </a:r>
            <a:br>
              <a:rPr lang="de-DE" dirty="0"/>
            </a:br>
            <a:r>
              <a:rPr lang="de-DE" dirty="0" err="1"/>
              <a:t>temporary</a:t>
            </a:r>
            <a:r>
              <a:rPr lang="de-DE" dirty="0"/>
              <a:t> Wiki </a:t>
            </a:r>
            <a:r>
              <a:rPr lang="de-DE" dirty="0" err="1"/>
              <a:t>solution</a:t>
            </a:r>
            <a:r>
              <a:rPr lang="de-DE" dirty="0"/>
              <a:t> (</a:t>
            </a:r>
            <a:r>
              <a:rPr lang="de-DE" sz="1600" dirty="0">
                <a:sym typeface="Wingdings" panose="05000000000000000000" pitchFamily="2" charset="2"/>
                <a:hlinkClick r:id="rId3"/>
              </a:rPr>
              <a:t>http://calvalportal.ceos.org/ca/t-d_wiki</a:t>
            </a:r>
            <a:r>
              <a:rPr lang="de-DE" dirty="0">
                <a:sym typeface="Wingdings" panose="05000000000000000000" pitchFamily="2" charset="2"/>
              </a:rPr>
              <a:t>)</a:t>
            </a:r>
            <a:endParaRPr lang="de-DE" dirty="0"/>
          </a:p>
          <a:p>
            <a:pPr>
              <a:spcBef>
                <a:spcPts val="600"/>
              </a:spcBef>
              <a:spcAft>
                <a:spcPts val="600"/>
              </a:spcAft>
              <a:buFont typeface="Wingdings" panose="05000000000000000000" pitchFamily="2" charset="2"/>
              <a:buChar char="§"/>
            </a:pPr>
            <a:r>
              <a:rPr lang="de-DE" dirty="0" err="1"/>
              <a:t>To</a:t>
            </a:r>
            <a:r>
              <a:rPr lang="de-DE" dirty="0"/>
              <a:t> do – </a:t>
            </a:r>
            <a:r>
              <a:rPr lang="de-DE" dirty="0" err="1"/>
              <a:t>the</a:t>
            </a:r>
            <a:r>
              <a:rPr lang="de-DE" dirty="0"/>
              <a:t> </a:t>
            </a:r>
            <a:r>
              <a:rPr lang="de-DE" i="1" dirty="0"/>
              <a:t>real</a:t>
            </a:r>
            <a:r>
              <a:rPr lang="de-DE" dirty="0"/>
              <a:t> </a:t>
            </a:r>
            <a:r>
              <a:rPr lang="de-DE" dirty="0" err="1"/>
              <a:t>task</a:t>
            </a:r>
            <a:r>
              <a:rPr lang="de-DE" dirty="0"/>
              <a:t>: </a:t>
            </a:r>
            <a:r>
              <a:rPr lang="de-DE" dirty="0" err="1"/>
              <a:t>to</a:t>
            </a:r>
            <a:r>
              <a:rPr lang="de-DE" dirty="0"/>
              <a:t> </a:t>
            </a:r>
            <a:r>
              <a:rPr lang="de-DE" dirty="0" err="1"/>
              <a:t>harmonise</a:t>
            </a:r>
            <a:r>
              <a:rPr lang="de-DE" dirty="0"/>
              <a:t> </a:t>
            </a:r>
            <a:r>
              <a:rPr lang="de-DE" dirty="0" err="1"/>
              <a:t>the</a:t>
            </a:r>
            <a:r>
              <a:rPr lang="de-DE" dirty="0"/>
              <a:t> </a:t>
            </a:r>
            <a:r>
              <a:rPr lang="de-DE" dirty="0" err="1"/>
              <a:t>concepts</a:t>
            </a:r>
            <a:r>
              <a:rPr lang="de-DE" dirty="0"/>
              <a:t> </a:t>
            </a:r>
            <a:br>
              <a:rPr lang="de-DE" dirty="0"/>
            </a:br>
            <a:r>
              <a:rPr lang="de-DE" dirty="0" err="1"/>
              <a:t>across</a:t>
            </a:r>
            <a:r>
              <a:rPr lang="de-DE" dirty="0"/>
              <a:t> </a:t>
            </a:r>
            <a:r>
              <a:rPr lang="de-DE" dirty="0" err="1"/>
              <a:t>domains</a:t>
            </a:r>
            <a:r>
              <a:rPr lang="de-DE" dirty="0"/>
              <a:t> and </a:t>
            </a:r>
            <a:r>
              <a:rPr lang="de-DE" dirty="0" err="1"/>
              <a:t>build</a:t>
            </a:r>
            <a:r>
              <a:rPr lang="de-DE" dirty="0"/>
              <a:t> </a:t>
            </a:r>
            <a:r>
              <a:rPr lang="de-DE" dirty="0" err="1"/>
              <a:t>consistent</a:t>
            </a:r>
            <a:r>
              <a:rPr lang="de-DE" dirty="0"/>
              <a:t> </a:t>
            </a:r>
            <a:r>
              <a:rPr lang="de-DE" dirty="0" err="1"/>
              <a:t>ontologies</a:t>
            </a:r>
            <a:r>
              <a:rPr lang="de-DE" dirty="0"/>
              <a:t> and </a:t>
            </a:r>
            <a:r>
              <a:rPr lang="de-DE" dirty="0" err="1"/>
              <a:t>taxonomies</a:t>
            </a:r>
            <a:endParaRPr lang="en-US" dirty="0"/>
          </a:p>
          <a:p>
            <a:pPr>
              <a:spcBef>
                <a:spcPts val="600"/>
              </a:spcBef>
              <a:spcAft>
                <a:spcPts val="600"/>
              </a:spcAft>
              <a:buFont typeface="Wingdings" panose="05000000000000000000" pitchFamily="2" charset="2"/>
              <a:buChar char="§"/>
            </a:pPr>
            <a:r>
              <a:rPr lang="en-US" dirty="0"/>
              <a:t>Intervention during revision of ISO standard 19156 “Geographic information - Observations, measurements and samples” - not successful</a:t>
            </a:r>
            <a:endParaRPr lang="en-US" dirty="0">
              <a:sym typeface="Wingdings" panose="05000000000000000000" pitchFamily="2" charset="2"/>
            </a:endParaRPr>
          </a:p>
          <a:p>
            <a:pPr lvl="1">
              <a:spcBef>
                <a:spcPts val="600"/>
              </a:spcBef>
              <a:spcAft>
                <a:spcPts val="600"/>
              </a:spcAft>
              <a:buFont typeface="Wingdings" panose="05000000000000000000" pitchFamily="2" charset="2"/>
              <a:buChar char="§"/>
            </a:pPr>
            <a:r>
              <a:rPr lang="en-US" dirty="0"/>
              <a:t>Definition of “Observation” includes model outputs, e.g. “simulation”, ”forecast” </a:t>
            </a:r>
            <a:endParaRPr lang="en-US" dirty="0">
              <a:sym typeface="Wingdings" panose="05000000000000000000" pitchFamily="2" charset="2"/>
            </a:endParaRPr>
          </a:p>
          <a:p>
            <a:pPr lvl="1">
              <a:spcBef>
                <a:spcPts val="600"/>
              </a:spcBef>
              <a:spcAft>
                <a:spcPts val="600"/>
              </a:spcAft>
              <a:buFont typeface="Wingdings" panose="05000000000000000000" pitchFamily="2" charset="2"/>
              <a:buChar char="§"/>
            </a:pPr>
            <a:r>
              <a:rPr lang="en-US" dirty="0"/>
              <a:t>1:1 use of ISO definitions in C</a:t>
            </a:r>
            <a:r>
              <a:rPr lang="en-US" sz="2800" dirty="0"/>
              <a:t>EO</a:t>
            </a:r>
            <a:r>
              <a:rPr lang="en-US" dirty="0"/>
              <a:t>S context questionable</a:t>
            </a:r>
          </a:p>
          <a:p>
            <a:pPr>
              <a:spcBef>
                <a:spcPts val="600"/>
              </a:spcBef>
              <a:spcAft>
                <a:spcPts val="600"/>
              </a:spcAft>
              <a:buFont typeface="Wingdings" panose="05000000000000000000" pitchFamily="2" charset="2"/>
              <a:buChar char="§"/>
            </a:pPr>
            <a:r>
              <a:rPr lang="en-US" dirty="0"/>
              <a:t>Strategy proposed for next steps</a:t>
            </a:r>
          </a:p>
        </p:txBody>
      </p:sp>
      <p:sp>
        <p:nvSpPr>
          <p:cNvPr id="2" name="Title 1">
            <a:extLst>
              <a:ext uri="{FF2B5EF4-FFF2-40B4-BE49-F238E27FC236}">
                <a16:creationId xmlns:a16="http://schemas.microsoft.com/office/drawing/2014/main" id="{F078FAD7-C2E4-D1F4-2FB7-C7AB995AB5D4}"/>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3151675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92BBB1-323A-4E34-71A4-CC6A36D31BDC}"/>
              </a:ext>
            </a:extLst>
          </p:cNvPr>
          <p:cNvSpPr>
            <a:spLocks noGrp="1"/>
          </p:cNvSpPr>
          <p:nvPr>
            <p:ph type="body" idx="1"/>
          </p:nvPr>
        </p:nvSpPr>
        <p:spPr/>
        <p:txBody>
          <a:bodyPr/>
          <a:lstStyle/>
          <a:p>
            <a:r>
              <a:rPr lang="en-GB" dirty="0"/>
              <a:t>Harmonised terminology is a pre-requisite and a major pillar for any interoperability effort</a:t>
            </a:r>
          </a:p>
          <a:p>
            <a:r>
              <a:rPr lang="en-GB" dirty="0"/>
              <a:t>EO is a particular challenging domain due to its multi-disciplinarity</a:t>
            </a:r>
          </a:p>
          <a:p>
            <a:r>
              <a:rPr lang="en-GB" dirty="0"/>
              <a:t>Current effort cannot be more than a pilot and demonstrator</a:t>
            </a:r>
          </a:p>
          <a:p>
            <a:endParaRPr lang="en-GB" dirty="0"/>
          </a:p>
          <a:p>
            <a:r>
              <a:rPr lang="en-GB" dirty="0"/>
              <a:t>Terminology is not stand-alone and needs to be linked with other interoperability efforts </a:t>
            </a:r>
          </a:p>
          <a:p>
            <a:r>
              <a:rPr lang="en-GB" dirty="0"/>
              <a:t>Ideally as part of a comprehensive Interoperability Framework!</a:t>
            </a:r>
            <a:br>
              <a:rPr lang="en-GB" dirty="0"/>
            </a:br>
            <a:r>
              <a:rPr lang="en-GB" dirty="0"/>
              <a:t>(next presentation)</a:t>
            </a:r>
          </a:p>
          <a:p>
            <a:endParaRPr lang="en-GB" dirty="0"/>
          </a:p>
        </p:txBody>
      </p:sp>
      <p:sp>
        <p:nvSpPr>
          <p:cNvPr id="3" name="Title 2">
            <a:extLst>
              <a:ext uri="{FF2B5EF4-FFF2-40B4-BE49-F238E27FC236}">
                <a16:creationId xmlns:a16="http://schemas.microsoft.com/office/drawing/2014/main" id="{EF0C3DB3-6EB4-AD24-E1EF-8A225A889AFC}"/>
              </a:ext>
            </a:extLst>
          </p:cNvPr>
          <p:cNvSpPr>
            <a:spLocks noGrp="1"/>
          </p:cNvSpPr>
          <p:nvPr>
            <p:ph type="title"/>
          </p:nvPr>
        </p:nvSpPr>
        <p:spPr/>
        <p:txBody>
          <a:bodyPr/>
          <a:lstStyle/>
          <a:p>
            <a:r>
              <a:rPr lang="en-GB" dirty="0"/>
              <a:t>Conclusion &amp; way forward</a:t>
            </a:r>
          </a:p>
        </p:txBody>
      </p:sp>
    </p:spTree>
    <p:extLst>
      <p:ext uri="{BB962C8B-B14F-4D97-AF65-F5344CB8AC3E}">
        <p14:creationId xmlns:p14="http://schemas.microsoft.com/office/powerpoint/2010/main" val="215841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6267D-4DC9-EB85-267B-D007658B27A4}"/>
              </a:ext>
            </a:extLst>
          </p:cNvPr>
          <p:cNvSpPr>
            <a:spLocks noGrp="1"/>
          </p:cNvSpPr>
          <p:nvPr>
            <p:ph type="title"/>
          </p:nvPr>
        </p:nvSpPr>
        <p:spPr>
          <a:xfrm>
            <a:off x="2327563" y="2351314"/>
            <a:ext cx="5228827" cy="1310380"/>
          </a:xfrm>
        </p:spPr>
        <p:txBody>
          <a:bodyPr/>
          <a:lstStyle/>
          <a:p>
            <a:r>
              <a:rPr lang="en-GB" dirty="0"/>
              <a:t>Thank you!</a:t>
            </a:r>
          </a:p>
        </p:txBody>
      </p:sp>
      <p:sp>
        <p:nvSpPr>
          <p:cNvPr id="5" name="Title 3">
            <a:extLst>
              <a:ext uri="{FF2B5EF4-FFF2-40B4-BE49-F238E27FC236}">
                <a16:creationId xmlns:a16="http://schemas.microsoft.com/office/drawing/2014/main" id="{ADBAB584-F195-DB3D-541D-C11DC7C85E06}"/>
              </a:ext>
            </a:extLst>
          </p:cNvPr>
          <p:cNvSpPr txBox="1">
            <a:spLocks/>
          </p:cNvSpPr>
          <p:nvPr/>
        </p:nvSpPr>
        <p:spPr>
          <a:xfrm>
            <a:off x="7398327" y="5308269"/>
            <a:ext cx="4793673" cy="8609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5400" dirty="0">
                <a:solidFill>
                  <a:schemeClr val="tx1"/>
                </a:solidFill>
              </a:rPr>
              <a:t>any questions?</a:t>
            </a:r>
          </a:p>
        </p:txBody>
      </p:sp>
    </p:spTree>
    <p:extLst>
      <p:ext uri="{BB962C8B-B14F-4D97-AF65-F5344CB8AC3E}">
        <p14:creationId xmlns:p14="http://schemas.microsoft.com/office/powerpoint/2010/main" val="46333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4B3628-9F76-B2E6-274A-DB1FC3C4469F}"/>
              </a:ext>
            </a:extLst>
          </p:cNvPr>
          <p:cNvPicPr>
            <a:picLocks noChangeAspect="1"/>
          </p:cNvPicPr>
          <p:nvPr/>
        </p:nvPicPr>
        <p:blipFill>
          <a:blip r:embed="rId2"/>
          <a:stretch>
            <a:fillRect/>
          </a:stretch>
        </p:blipFill>
        <p:spPr>
          <a:xfrm>
            <a:off x="2560322" y="1099968"/>
            <a:ext cx="9530250" cy="5341314"/>
          </a:xfrm>
          <a:prstGeom prst="rect">
            <a:avLst/>
          </a:prstGeom>
        </p:spPr>
      </p:pic>
      <p:sp>
        <p:nvSpPr>
          <p:cNvPr id="14" name="Text Placeholder 13">
            <a:extLst>
              <a:ext uri="{FF2B5EF4-FFF2-40B4-BE49-F238E27FC236}">
                <a16:creationId xmlns:a16="http://schemas.microsoft.com/office/drawing/2014/main" id="{1A477BF0-F6D3-9E3B-0585-15C82041987E}"/>
              </a:ext>
            </a:extLst>
          </p:cNvPr>
          <p:cNvSpPr>
            <a:spLocks noGrp="1"/>
          </p:cNvSpPr>
          <p:nvPr>
            <p:ph type="body" idx="1"/>
          </p:nvPr>
        </p:nvSpPr>
        <p:spPr>
          <a:xfrm>
            <a:off x="1" y="1099969"/>
            <a:ext cx="2560322" cy="5121436"/>
          </a:xfrm>
        </p:spPr>
        <p:txBody>
          <a:bodyPr/>
          <a:lstStyle/>
          <a:p>
            <a:pPr marL="50800" indent="0">
              <a:buNone/>
            </a:pPr>
            <a:r>
              <a:rPr lang="en-GB" dirty="0"/>
              <a:t>CEOS-WGCV deliverable on ‘Terms and Definitions’</a:t>
            </a:r>
          </a:p>
          <a:p>
            <a:pPr marL="50800" indent="0">
              <a:buNone/>
            </a:pPr>
            <a:r>
              <a:rPr lang="en-GB" dirty="0"/>
              <a:t>(Feb 2022)</a:t>
            </a:r>
          </a:p>
        </p:txBody>
      </p:sp>
      <p:sp>
        <p:nvSpPr>
          <p:cNvPr id="13" name="Title 2">
            <a:extLst>
              <a:ext uri="{FF2B5EF4-FFF2-40B4-BE49-F238E27FC236}">
                <a16:creationId xmlns:a16="http://schemas.microsoft.com/office/drawing/2014/main" id="{4C153BA7-F54C-D58C-9977-7C50A44E1F7E}"/>
              </a:ext>
            </a:extLst>
          </p:cNvPr>
          <p:cNvSpPr>
            <a:spLocks noGrp="1"/>
          </p:cNvSpPr>
          <p:nvPr>
            <p:ph type="title"/>
          </p:nvPr>
        </p:nvSpPr>
        <p:spPr/>
        <p:txBody>
          <a:bodyPr/>
          <a:lstStyle/>
          <a:p>
            <a:r>
              <a:rPr lang="en-GB" dirty="0">
                <a:solidFill>
                  <a:schemeClr val="bg1"/>
                </a:solidFill>
              </a:rPr>
              <a:t>Background</a:t>
            </a:r>
          </a:p>
        </p:txBody>
      </p:sp>
    </p:spTree>
    <p:extLst>
      <p:ext uri="{BB962C8B-B14F-4D97-AF65-F5344CB8AC3E}">
        <p14:creationId xmlns:p14="http://schemas.microsoft.com/office/powerpoint/2010/main" val="130038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515617-5286-5910-35DD-B08FA1A32DAA}"/>
              </a:ext>
            </a:extLst>
          </p:cNvPr>
          <p:cNvSpPr>
            <a:spLocks noGrp="1"/>
          </p:cNvSpPr>
          <p:nvPr>
            <p:ph type="title"/>
          </p:nvPr>
        </p:nvSpPr>
        <p:spPr/>
        <p:txBody>
          <a:bodyPr/>
          <a:lstStyle/>
          <a:p>
            <a:r>
              <a:rPr lang="en-GB" dirty="0"/>
              <a:t>Glossaries</a:t>
            </a:r>
          </a:p>
        </p:txBody>
      </p:sp>
      <p:sp>
        <p:nvSpPr>
          <p:cNvPr id="6" name="Text Placeholder 2">
            <a:extLst>
              <a:ext uri="{FF2B5EF4-FFF2-40B4-BE49-F238E27FC236}">
                <a16:creationId xmlns:a16="http://schemas.microsoft.com/office/drawing/2014/main" id="{2DAB7D77-A93B-2C38-2203-1A9DDF49CD9D}"/>
              </a:ext>
            </a:extLst>
          </p:cNvPr>
          <p:cNvSpPr txBox="1">
            <a:spLocks/>
          </p:cNvSpPr>
          <p:nvPr/>
        </p:nvSpPr>
        <p:spPr>
          <a:xfrm>
            <a:off x="173037" y="1349562"/>
            <a:ext cx="11845925" cy="51006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r>
              <a:rPr lang="en-GB" sz="2400" dirty="0"/>
              <a:t>Definition: (</a:t>
            </a:r>
            <a:r>
              <a:rPr lang="en-GB" sz="2400" dirty="0">
                <a:hlinkClick r:id="rId2"/>
              </a:rPr>
              <a:t>https://en.wikipedia.org/wiki/Glossary</a:t>
            </a:r>
            <a:r>
              <a:rPr lang="en-GB" sz="2400" dirty="0"/>
              <a:t>)</a:t>
            </a:r>
          </a:p>
          <a:p>
            <a:pPr marL="12700"/>
            <a:r>
              <a:rPr lang="en-GB" sz="2400" dirty="0"/>
              <a:t>A </a:t>
            </a:r>
            <a:r>
              <a:rPr lang="en-GB" sz="2400" b="1" dirty="0"/>
              <a:t>glossary</a:t>
            </a:r>
            <a:r>
              <a:rPr lang="en-GB" sz="2400" dirty="0"/>
              <a:t>, also known as a </a:t>
            </a:r>
            <a:r>
              <a:rPr lang="en-GB" sz="2400" b="1" dirty="0"/>
              <a:t>vocabulary</a:t>
            </a:r>
            <a:r>
              <a:rPr lang="en-GB" sz="2400" dirty="0"/>
              <a:t> or </a:t>
            </a:r>
            <a:r>
              <a:rPr lang="en-GB" sz="2400" b="1" dirty="0" err="1"/>
              <a:t>clavis</a:t>
            </a:r>
            <a:r>
              <a:rPr lang="en-GB" sz="2400" dirty="0"/>
              <a:t>, is an alphabetical list of </a:t>
            </a:r>
            <a:r>
              <a:rPr lang="en-GB" sz="2400" dirty="0">
                <a:hlinkClick r:id="rId3" tooltip="Term (language)"/>
              </a:rPr>
              <a:t>terms</a:t>
            </a:r>
            <a:r>
              <a:rPr lang="en-GB" sz="2400" dirty="0"/>
              <a:t> in a particular </a:t>
            </a:r>
            <a:r>
              <a:rPr lang="en-GB" sz="2400" dirty="0">
                <a:hlinkClick r:id="rId4" tooltip="Domain of knowledge"/>
              </a:rPr>
              <a:t>domain of knowledge</a:t>
            </a:r>
            <a:r>
              <a:rPr lang="en-GB" sz="2400" dirty="0"/>
              <a:t> with the </a:t>
            </a:r>
            <a:r>
              <a:rPr lang="en-GB" sz="2400" dirty="0">
                <a:hlinkClick r:id="rId5" tooltip="Definition"/>
              </a:rPr>
              <a:t>definitions</a:t>
            </a:r>
            <a:r>
              <a:rPr lang="en-GB" sz="2400" dirty="0"/>
              <a:t> for those terms. </a:t>
            </a:r>
            <a:r>
              <a:rPr lang="en-GB" sz="1200" dirty="0"/>
              <a:t>Traditionally, a glossary appears at the end of a </a:t>
            </a:r>
            <a:r>
              <a:rPr lang="en-GB" sz="1200" dirty="0">
                <a:hlinkClick r:id="rId6" tooltip="Book"/>
              </a:rPr>
              <a:t>book</a:t>
            </a:r>
            <a:r>
              <a:rPr lang="en-GB" sz="1200" dirty="0"/>
              <a:t> and includes terms within that book that are either newly introduced, uncommon, or specialized. While glossaries are most commonly associated with </a:t>
            </a:r>
            <a:r>
              <a:rPr lang="en-GB" sz="1200" dirty="0">
                <a:hlinkClick r:id="rId7" tooltip="Non-fiction"/>
              </a:rPr>
              <a:t>non-fiction</a:t>
            </a:r>
            <a:r>
              <a:rPr lang="en-GB" sz="1200" dirty="0"/>
              <a:t> books, in some cases, </a:t>
            </a:r>
            <a:r>
              <a:rPr lang="en-GB" sz="1200" dirty="0">
                <a:hlinkClick r:id="rId8" tooltip="Fiction"/>
              </a:rPr>
              <a:t>fiction</a:t>
            </a:r>
            <a:r>
              <a:rPr lang="en-GB" sz="1200" dirty="0"/>
              <a:t> novels may come with a glossary for unfamiliar terms.</a:t>
            </a:r>
            <a:br>
              <a:rPr lang="en-GB" sz="1600" dirty="0"/>
            </a:br>
            <a:r>
              <a:rPr lang="en-GB" sz="1200" dirty="0"/>
              <a:t>A bilingual glossary is a list of terms in one language defined in a second language or </a:t>
            </a:r>
            <a:r>
              <a:rPr lang="en-GB" sz="1200" dirty="0">
                <a:hlinkClick r:id="rId9" tooltip="Gloss (annotation)"/>
              </a:rPr>
              <a:t>glossed</a:t>
            </a:r>
            <a:r>
              <a:rPr lang="en-GB" sz="1200" dirty="0"/>
              <a:t> by </a:t>
            </a:r>
            <a:r>
              <a:rPr lang="en-GB" sz="1200" dirty="0">
                <a:hlinkClick r:id="rId10" tooltip="Synonym"/>
              </a:rPr>
              <a:t>synonyms</a:t>
            </a:r>
            <a:r>
              <a:rPr lang="en-GB" sz="1200" dirty="0"/>
              <a:t> (or at least near-synonyms) in another language.</a:t>
            </a:r>
            <a:br>
              <a:rPr lang="en-GB" sz="1200" dirty="0"/>
            </a:br>
            <a:r>
              <a:rPr lang="en-GB" sz="1600" dirty="0"/>
              <a:t>In a general sense, a glossary contains explanations of </a:t>
            </a:r>
            <a:r>
              <a:rPr lang="en-GB" sz="1600" dirty="0">
                <a:hlinkClick r:id="rId11" tooltip="Concept"/>
              </a:rPr>
              <a:t>concepts</a:t>
            </a:r>
            <a:r>
              <a:rPr lang="en-GB" sz="1600" dirty="0"/>
              <a:t> relevant to a certain field of study or action. In this sense, the term is related to the notion of </a:t>
            </a:r>
            <a:r>
              <a:rPr lang="en-GB" sz="1600" dirty="0">
                <a:hlinkClick r:id="rId12" tooltip="Ontology"/>
              </a:rPr>
              <a:t>ontology</a:t>
            </a:r>
            <a:r>
              <a:rPr lang="en-GB" sz="1600" dirty="0"/>
              <a:t>. Automatic methods have been also provided that transform a glossary into an ontology</a:t>
            </a:r>
            <a:r>
              <a:rPr lang="en-GB" sz="1600" baseline="30000" dirty="0">
                <a:hlinkClick r:id="rId13"/>
              </a:rPr>
              <a:t>[1]</a:t>
            </a:r>
            <a:r>
              <a:rPr lang="en-GB" sz="1600" dirty="0"/>
              <a:t> or a computational lexicon</a:t>
            </a:r>
          </a:p>
          <a:p>
            <a:pPr marL="12700"/>
            <a:endParaRPr lang="en-GB" sz="1600" dirty="0"/>
          </a:p>
          <a:p>
            <a:pPr marL="285750" indent="-285750">
              <a:buFont typeface="Arial" panose="020B0604020202020204" pitchFamily="34" charset="0"/>
              <a:buChar char="•"/>
            </a:pPr>
            <a:r>
              <a:rPr lang="en-GB" sz="1800" dirty="0"/>
              <a:t>With the advent of ‘Big Data’, </a:t>
            </a:r>
            <a:r>
              <a:rPr lang="en-GB" sz="1800" b="1" dirty="0"/>
              <a:t>Earth Observation, Geospatial Sciences and many of their fields of application</a:t>
            </a:r>
            <a:r>
              <a:rPr lang="en-GB" sz="1800" dirty="0"/>
              <a:t> become increasingly intertwined, i.e. they become a </a:t>
            </a:r>
            <a:r>
              <a:rPr lang="en-GB" sz="1800" b="1" dirty="0"/>
              <a:t>single ‘domain of knowledge’</a:t>
            </a:r>
          </a:p>
          <a:p>
            <a:pPr marL="285750" indent="-285750">
              <a:buFont typeface="Arial" panose="020B0604020202020204" pitchFamily="34" charset="0"/>
              <a:buChar char="•"/>
            </a:pPr>
            <a:r>
              <a:rPr lang="en-GB" sz="1800" dirty="0"/>
              <a:t>Traditions and legacy usage make their vocabularies increasingly </a:t>
            </a:r>
            <a:r>
              <a:rPr lang="en-GB" sz="1800" b="1" dirty="0"/>
              <a:t>complex and confusing</a:t>
            </a:r>
            <a:r>
              <a:rPr lang="en-GB" sz="1800" dirty="0"/>
              <a:t> as soon as previous ‘communities’ are crossed.</a:t>
            </a:r>
          </a:p>
          <a:p>
            <a:pPr marL="285750" indent="-285750">
              <a:buFont typeface="Arial" panose="020B0604020202020204" pitchFamily="34" charset="0"/>
              <a:buChar char="•"/>
            </a:pPr>
            <a:r>
              <a:rPr lang="en-GB" sz="1800" dirty="0"/>
              <a:t>Multidisciplinary working groups need to agree on terminology when starting their work, often struggling with diverging practices and then starting own tailored versions (often as “</a:t>
            </a:r>
            <a:r>
              <a:rPr lang="en-GB" sz="1800" b="1" dirty="0"/>
              <a:t>least common denominator</a:t>
            </a:r>
            <a:r>
              <a:rPr lang="en-GB" sz="1800" dirty="0"/>
              <a:t>”)</a:t>
            </a:r>
          </a:p>
        </p:txBody>
      </p:sp>
    </p:spTree>
    <p:extLst>
      <p:ext uri="{BB962C8B-B14F-4D97-AF65-F5344CB8AC3E}">
        <p14:creationId xmlns:p14="http://schemas.microsoft.com/office/powerpoint/2010/main" val="57506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3C8A4A-86AC-9143-A258-36C667E60A28}"/>
              </a:ext>
            </a:extLst>
          </p:cNvPr>
          <p:cNvSpPr>
            <a:spLocks noGrp="1"/>
          </p:cNvSpPr>
          <p:nvPr>
            <p:ph type="body" idx="1"/>
          </p:nvPr>
        </p:nvSpPr>
        <p:spPr>
          <a:xfrm>
            <a:off x="176048" y="1285401"/>
            <a:ext cx="11495400" cy="4662871"/>
          </a:xfrm>
        </p:spPr>
        <p:txBody>
          <a:bodyPr>
            <a:normAutofit fontScale="70000" lnSpcReduction="20000"/>
          </a:bodyPr>
          <a:lstStyle/>
          <a:p>
            <a:pPr marL="50800" indent="0">
              <a:lnSpc>
                <a:spcPct val="150000"/>
              </a:lnSpc>
              <a:buNone/>
            </a:pPr>
            <a:r>
              <a:rPr lang="en-GB" dirty="0"/>
              <a:t>The variety of glossaries in EO is huge, some key ones:</a:t>
            </a:r>
          </a:p>
          <a:p>
            <a:pPr>
              <a:lnSpc>
                <a:spcPct val="150000"/>
              </a:lnSpc>
            </a:pPr>
            <a:r>
              <a:rPr lang="en-GB" dirty="0"/>
              <a:t>ISO/TC 211 terminology management group: </a:t>
            </a:r>
            <a:r>
              <a:rPr lang="en-GB" dirty="0">
                <a:hlinkClick r:id="rId3"/>
              </a:rPr>
              <a:t>https://isotc211.geolexica.org/</a:t>
            </a:r>
            <a:endParaRPr lang="en-GB" dirty="0"/>
          </a:p>
          <a:p>
            <a:pPr>
              <a:lnSpc>
                <a:spcPct val="150000"/>
              </a:lnSpc>
            </a:pPr>
            <a:r>
              <a:rPr lang="en-GB" dirty="0"/>
              <a:t>OGC: </a:t>
            </a:r>
            <a:r>
              <a:rPr lang="en-GB" dirty="0">
                <a:hlinkClick r:id="rId4"/>
              </a:rPr>
              <a:t>https://www.ogc.org/ogc/glossary/</a:t>
            </a:r>
            <a:r>
              <a:rPr lang="en-GB" dirty="0"/>
              <a:t>, </a:t>
            </a:r>
            <a:r>
              <a:rPr lang="en-GB" u="sng" dirty="0">
                <a:hlinkClick r:id="rId5"/>
              </a:rPr>
              <a:t>http://www.opengis.net/def/glossary/</a:t>
            </a:r>
            <a:endParaRPr lang="en-GB" dirty="0"/>
          </a:p>
          <a:p>
            <a:pPr>
              <a:lnSpc>
                <a:spcPct val="150000"/>
              </a:lnSpc>
            </a:pPr>
            <a:r>
              <a:rPr lang="en-GB" dirty="0"/>
              <a:t>INSPIRE glossary: </a:t>
            </a:r>
            <a:r>
              <a:rPr lang="en-GB" dirty="0">
                <a:hlinkClick r:id="rId6"/>
              </a:rPr>
              <a:t>https://inspire.ec.europa.eu/glossary</a:t>
            </a:r>
            <a:r>
              <a:rPr lang="en-GB" dirty="0"/>
              <a:t> </a:t>
            </a:r>
          </a:p>
          <a:p>
            <a:pPr>
              <a:lnSpc>
                <a:spcPct val="150000"/>
              </a:lnSpc>
            </a:pPr>
            <a:r>
              <a:rPr lang="en-GB" dirty="0"/>
              <a:t>CEOS: </a:t>
            </a:r>
            <a:r>
              <a:rPr lang="en-GB" sz="1200" dirty="0">
                <a:hlinkClick r:id="rId7"/>
              </a:rPr>
              <a:t>http://ceos.org/document_management/Working_Groups/WGISS/Interest_Groups/Data_Stewardship/White_Papers/EO-DataStewardshipGlossary_v1.2.pdf</a:t>
            </a:r>
            <a:endParaRPr lang="en-GB" sz="1200" dirty="0"/>
          </a:p>
          <a:p>
            <a:pPr>
              <a:lnSpc>
                <a:spcPct val="150000"/>
              </a:lnSpc>
            </a:pPr>
            <a:r>
              <a:rPr lang="en-GB" dirty="0"/>
              <a:t>NASA: </a:t>
            </a:r>
            <a:r>
              <a:rPr lang="en-DE" u="sng" dirty="0">
                <a:hlinkClick r:id="rId8"/>
              </a:rPr>
              <a:t>https://earthobservatory.nasa.gov/glossary</a:t>
            </a:r>
            <a:endParaRPr lang="en-DE" u="sng" dirty="0"/>
          </a:p>
          <a:p>
            <a:pPr marL="12700" indent="0">
              <a:buNone/>
            </a:pPr>
            <a:endParaRPr lang="en-GB" dirty="0"/>
          </a:p>
          <a:p>
            <a:pPr>
              <a:buFont typeface="Wingdings" pitchFamily="2" charset="2"/>
              <a:buChar char="Ø"/>
            </a:pPr>
            <a:r>
              <a:rPr lang="en-GB" dirty="0"/>
              <a:t>Of these only the ‘</a:t>
            </a:r>
            <a:r>
              <a:rPr lang="en-GB" dirty="0" err="1"/>
              <a:t>Geolexica</a:t>
            </a:r>
            <a:r>
              <a:rPr lang="en-GB" dirty="0"/>
              <a:t>’ is interlinked and addressable (per term)!</a:t>
            </a:r>
          </a:p>
          <a:p>
            <a:pPr>
              <a:buFont typeface="Wingdings" pitchFamily="2" charset="2"/>
              <a:buChar char="Ø"/>
            </a:pPr>
            <a:r>
              <a:rPr lang="en-GB" dirty="0"/>
              <a:t>None shows structure or ontology</a:t>
            </a:r>
          </a:p>
          <a:p>
            <a:pPr>
              <a:buFont typeface="Wingdings" pitchFamily="2" charset="2"/>
              <a:buChar char="Ø"/>
            </a:pPr>
            <a:r>
              <a:rPr lang="en-GB" dirty="0"/>
              <a:t>All have gaps and inconsistencies!</a:t>
            </a:r>
          </a:p>
        </p:txBody>
      </p:sp>
      <p:sp>
        <p:nvSpPr>
          <p:cNvPr id="2" name="Title 1">
            <a:extLst>
              <a:ext uri="{FF2B5EF4-FFF2-40B4-BE49-F238E27FC236}">
                <a16:creationId xmlns:a16="http://schemas.microsoft.com/office/drawing/2014/main" id="{01B5D635-ABC8-0E43-BBDB-1C5328974A02}"/>
              </a:ext>
            </a:extLst>
          </p:cNvPr>
          <p:cNvSpPr>
            <a:spLocks noGrp="1"/>
          </p:cNvSpPr>
          <p:nvPr>
            <p:ph type="title"/>
          </p:nvPr>
        </p:nvSpPr>
        <p:spPr/>
        <p:txBody>
          <a:bodyPr/>
          <a:lstStyle/>
          <a:p>
            <a:r>
              <a:rPr lang="en-GB" dirty="0"/>
              <a:t>The ‘big’ ones in EO/Geosciences:</a:t>
            </a:r>
          </a:p>
        </p:txBody>
      </p:sp>
    </p:spTree>
    <p:extLst>
      <p:ext uri="{BB962C8B-B14F-4D97-AF65-F5344CB8AC3E}">
        <p14:creationId xmlns:p14="http://schemas.microsoft.com/office/powerpoint/2010/main" val="126425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9BE02-2C95-C26F-9113-3A676079F746}"/>
              </a:ext>
            </a:extLst>
          </p:cNvPr>
          <p:cNvSpPr>
            <a:spLocks noGrp="1"/>
          </p:cNvSpPr>
          <p:nvPr>
            <p:ph type="body" idx="1"/>
          </p:nvPr>
        </p:nvSpPr>
        <p:spPr>
          <a:xfrm>
            <a:off x="176048" y="1097564"/>
            <a:ext cx="11926304" cy="5324751"/>
          </a:xfrm>
        </p:spPr>
        <p:txBody>
          <a:bodyPr/>
          <a:lstStyle/>
          <a:p>
            <a:pPr marL="12700" indent="0">
              <a:buNone/>
            </a:pPr>
            <a:r>
              <a:rPr lang="en-GB" dirty="0"/>
              <a:t>ISO 19156:2022 / OGC OMS:</a:t>
            </a:r>
          </a:p>
          <a:p>
            <a:pPr marL="438727" lvl="1" indent="0">
              <a:spcBef>
                <a:spcPts val="0"/>
              </a:spcBef>
              <a:buNone/>
            </a:pPr>
            <a:r>
              <a:rPr lang="en-GB" sz="1800" dirty="0">
                <a:latin typeface="Cambria" panose="02040503050406030204" pitchFamily="18" charset="0"/>
              </a:rPr>
              <a:t>3.13 observation</a:t>
            </a:r>
          </a:p>
          <a:p>
            <a:pPr marL="438727" lvl="1" indent="0">
              <a:spcBef>
                <a:spcPts val="0"/>
              </a:spcBef>
              <a:buNone/>
            </a:pPr>
            <a:r>
              <a:rPr lang="en-GB" sz="1800" dirty="0">
                <a:latin typeface="Cambria" panose="02040503050406030204" pitchFamily="18" charset="0"/>
              </a:rPr>
              <a:t>act carried out by an observer to determine the value of an observable property of an object (feature-of-interest) by using a procedure, with the value is provided as the result</a:t>
            </a:r>
          </a:p>
          <a:p>
            <a:pPr marL="438727" lvl="1" indent="0">
              <a:spcBef>
                <a:spcPts val="0"/>
              </a:spcBef>
              <a:buNone/>
            </a:pPr>
            <a:r>
              <a:rPr lang="en-GB" sz="1800" dirty="0">
                <a:latin typeface="Cambria" panose="02040503050406030204" pitchFamily="18" charset="0"/>
              </a:rPr>
              <a:t>3.14 observer</a:t>
            </a:r>
          </a:p>
          <a:p>
            <a:pPr marL="438727" lvl="1" indent="0">
              <a:spcBef>
                <a:spcPts val="0"/>
              </a:spcBef>
              <a:buNone/>
            </a:pPr>
            <a:r>
              <a:rPr lang="en-GB" sz="1800" dirty="0">
                <a:latin typeface="Cambria" panose="02040503050406030204" pitchFamily="18" charset="0"/>
              </a:rPr>
              <a:t>identifiable entity that can generate observations pertaining to an observable property by implementing a procedure</a:t>
            </a:r>
          </a:p>
          <a:p>
            <a:pPr marL="438727" lvl="1" indent="0">
              <a:spcBef>
                <a:spcPts val="0"/>
              </a:spcBef>
              <a:buNone/>
            </a:pPr>
            <a:r>
              <a:rPr lang="en-GB" sz="1800" dirty="0">
                <a:latin typeface="Cambria" panose="02040503050406030204" pitchFamily="18" charset="0"/>
              </a:rPr>
              <a:t>Note 1 to entry: An observer is an instance of a sensor, instrument, </a:t>
            </a:r>
            <a:r>
              <a:rPr lang="en-GB" sz="1800" u="sng" dirty="0">
                <a:latin typeface="Cambria" panose="02040503050406030204" pitchFamily="18" charset="0"/>
              </a:rPr>
              <a:t>implementation of an algorithm</a:t>
            </a:r>
            <a:r>
              <a:rPr lang="en-GB" sz="1800" dirty="0">
                <a:latin typeface="Cambria" panose="02040503050406030204" pitchFamily="18" charset="0"/>
              </a:rPr>
              <a:t> or a being such as a person.</a:t>
            </a:r>
          </a:p>
          <a:p>
            <a:pPr marL="438727" lvl="1" indent="0">
              <a:spcBef>
                <a:spcPts val="0"/>
              </a:spcBef>
              <a:buNone/>
            </a:pPr>
            <a:endParaRPr lang="en-GB" sz="1800" dirty="0">
              <a:latin typeface="Cambria" panose="02040503050406030204" pitchFamily="18" charset="0"/>
            </a:endParaRPr>
          </a:p>
          <a:p>
            <a:pPr marL="12700" indent="0">
              <a:buNone/>
            </a:pPr>
            <a:r>
              <a:rPr lang="en-DE" dirty="0"/>
              <a:t>INSPIRE/CEOS/NASA:</a:t>
            </a:r>
          </a:p>
          <a:p>
            <a:pPr marL="438727" lvl="1" indent="0">
              <a:spcBef>
                <a:spcPts val="0"/>
              </a:spcBef>
              <a:buNone/>
            </a:pPr>
            <a:r>
              <a:rPr lang="en-GB" sz="1800" dirty="0">
                <a:latin typeface="Cambria" panose="02040503050406030204" pitchFamily="18" charset="0"/>
              </a:rPr>
              <a:t>not available</a:t>
            </a:r>
            <a:endParaRPr lang="en-DE" dirty="0"/>
          </a:p>
          <a:p>
            <a:pPr marL="355600">
              <a:spcBef>
                <a:spcPts val="2300"/>
              </a:spcBef>
              <a:buFont typeface="Wingdings" pitchFamily="2" charset="2"/>
              <a:buChar char="Ø"/>
            </a:pPr>
            <a:r>
              <a:rPr lang="en-DE" sz="2400" dirty="0"/>
              <a:t>How to distinguish results of ‘simulation’ from those of ‘observation’?</a:t>
            </a:r>
          </a:p>
          <a:p>
            <a:pPr marL="355600">
              <a:buFont typeface="Wingdings" pitchFamily="2" charset="2"/>
              <a:buChar char="Ø"/>
            </a:pPr>
            <a:r>
              <a:rPr lang="en-DE" sz="2400" dirty="0"/>
              <a:t>Are properties which can be simulated also automatically observable (e.g. MSL)?</a:t>
            </a:r>
          </a:p>
          <a:p>
            <a:pPr marL="355600">
              <a:buFont typeface="Wingdings" pitchFamily="2" charset="2"/>
              <a:buChar char="Ø"/>
            </a:pPr>
            <a:r>
              <a:rPr lang="en-DE" sz="2400" dirty="0"/>
              <a:t>Are a model and a sensor both ‘observers’?</a:t>
            </a:r>
          </a:p>
          <a:p>
            <a:pPr marL="12700" indent="0">
              <a:spcBef>
                <a:spcPts val="0"/>
              </a:spcBef>
              <a:buNone/>
            </a:pPr>
            <a:endParaRPr lang="en-GB" sz="1800" dirty="0">
              <a:latin typeface="Cambria" panose="02040503050406030204" pitchFamily="18" charset="0"/>
            </a:endParaRPr>
          </a:p>
        </p:txBody>
      </p:sp>
      <p:sp>
        <p:nvSpPr>
          <p:cNvPr id="3" name="Title 2">
            <a:extLst>
              <a:ext uri="{FF2B5EF4-FFF2-40B4-BE49-F238E27FC236}">
                <a16:creationId xmlns:a16="http://schemas.microsoft.com/office/drawing/2014/main" id="{94515617-5286-5910-35DD-B08FA1A32DAA}"/>
              </a:ext>
            </a:extLst>
          </p:cNvPr>
          <p:cNvSpPr>
            <a:spLocks noGrp="1"/>
          </p:cNvSpPr>
          <p:nvPr>
            <p:ph type="title"/>
          </p:nvPr>
        </p:nvSpPr>
        <p:spPr/>
        <p:txBody>
          <a:bodyPr/>
          <a:lstStyle/>
          <a:p>
            <a:r>
              <a:rPr lang="en-GB" dirty="0"/>
              <a:t>Example: “Observation”</a:t>
            </a:r>
          </a:p>
        </p:txBody>
      </p:sp>
      <p:sp>
        <p:nvSpPr>
          <p:cNvPr id="4" name="Rectangular Callout 3">
            <a:extLst>
              <a:ext uri="{FF2B5EF4-FFF2-40B4-BE49-F238E27FC236}">
                <a16:creationId xmlns:a16="http://schemas.microsoft.com/office/drawing/2014/main" id="{796F2838-72D0-E4BB-EFCA-D7E1595738D7}"/>
              </a:ext>
            </a:extLst>
          </p:cNvPr>
          <p:cNvSpPr/>
          <p:nvPr/>
        </p:nvSpPr>
        <p:spPr>
          <a:xfrm>
            <a:off x="4691523" y="3654277"/>
            <a:ext cx="7401362" cy="452285"/>
          </a:xfrm>
          <a:prstGeom prst="wedgeRectCallout">
            <a:avLst>
              <a:gd name="adj1" fmla="val 2938"/>
              <a:gd name="adj2" fmla="val -11342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This includes models and essentially qualifies a ‘simulation’ as ‘observation’ </a:t>
            </a:r>
          </a:p>
        </p:txBody>
      </p:sp>
    </p:spTree>
    <p:extLst>
      <p:ext uri="{BB962C8B-B14F-4D97-AF65-F5344CB8AC3E}">
        <p14:creationId xmlns:p14="http://schemas.microsoft.com/office/powerpoint/2010/main" val="273427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6E59E-267F-73AC-182A-8EAA3F144992}"/>
              </a:ext>
            </a:extLst>
          </p:cNvPr>
          <p:cNvSpPr>
            <a:spLocks noGrp="1"/>
          </p:cNvSpPr>
          <p:nvPr>
            <p:ph type="body" idx="1"/>
          </p:nvPr>
        </p:nvSpPr>
        <p:spPr/>
        <p:txBody>
          <a:bodyPr/>
          <a:lstStyle/>
          <a:p>
            <a:pPr marL="50800" indent="0" algn="ctr">
              <a:buNone/>
            </a:pPr>
            <a:r>
              <a:rPr lang="en-GB" sz="3600" i="1" dirty="0">
                <a:effectLst/>
                <a:latin typeface="Calibri" panose="020F0502020204030204" pitchFamily="34" charset="0"/>
                <a:ea typeface="Calibri" panose="020F0502020204030204" pitchFamily="34" charset="0"/>
                <a:cs typeface="Arial" panose="020B0604020202020204" pitchFamily="34" charset="0"/>
              </a:rPr>
              <a:t>There were ten different dictionaries that were all different,</a:t>
            </a:r>
            <a:br>
              <a:rPr lang="en-GB" sz="3600" i="1" dirty="0">
                <a:effectLst/>
                <a:latin typeface="Calibri" panose="020F0502020204030204" pitchFamily="34" charset="0"/>
                <a:ea typeface="Calibri" panose="020F0502020204030204" pitchFamily="34" charset="0"/>
                <a:cs typeface="Arial" panose="020B0604020202020204" pitchFamily="34" charset="0"/>
              </a:rPr>
            </a:br>
            <a:r>
              <a:rPr lang="en-GB" sz="3600" i="1" dirty="0">
                <a:effectLst/>
                <a:latin typeface="Calibri" panose="020F0502020204030204" pitchFamily="34" charset="0"/>
                <a:ea typeface="Calibri" panose="020F0502020204030204" pitchFamily="34" charset="0"/>
                <a:cs typeface="Arial" panose="020B0604020202020204" pitchFamily="34" charset="0"/>
              </a:rPr>
              <a:t>so we set up a committee to consolidate them.</a:t>
            </a:r>
          </a:p>
          <a:p>
            <a:pPr marL="50800" indent="0" algn="ctr">
              <a:buNone/>
            </a:pPr>
            <a:br>
              <a:rPr lang="en-GB" sz="3600" i="1" dirty="0">
                <a:effectLst/>
                <a:latin typeface="Calibri" panose="020F0502020204030204" pitchFamily="34" charset="0"/>
                <a:ea typeface="Calibri" panose="020F0502020204030204" pitchFamily="34" charset="0"/>
                <a:cs typeface="Arial" panose="020B0604020202020204" pitchFamily="34" charset="0"/>
              </a:rPr>
            </a:br>
            <a:r>
              <a:rPr lang="en-GB" sz="3600" i="1" dirty="0">
                <a:effectLst/>
                <a:latin typeface="Calibri" panose="020F0502020204030204" pitchFamily="34" charset="0"/>
                <a:ea typeface="Calibri" panose="020F0502020204030204" pitchFamily="34" charset="0"/>
                <a:cs typeface="Arial" panose="020B0604020202020204" pitchFamily="34" charset="0"/>
              </a:rPr>
              <a:t>– and now we have eleven different dictionaries …. </a:t>
            </a:r>
            <a:br>
              <a:rPr lang="en-GB" sz="3600" i="1" dirty="0">
                <a:effectLst/>
                <a:latin typeface="Calibri" panose="020F0502020204030204" pitchFamily="34" charset="0"/>
                <a:ea typeface="Calibri" panose="020F0502020204030204" pitchFamily="34" charset="0"/>
                <a:cs typeface="Arial" panose="020B0604020202020204" pitchFamily="34" charset="0"/>
              </a:rPr>
            </a:br>
            <a:endParaRPr lang="en-GB" sz="3600" i="1" dirty="0">
              <a:effectLst/>
              <a:latin typeface="Calibri" panose="020F0502020204030204" pitchFamily="34" charset="0"/>
              <a:ea typeface="Calibri" panose="020F0502020204030204" pitchFamily="34" charset="0"/>
              <a:cs typeface="Arial" panose="020B0604020202020204" pitchFamily="34" charset="0"/>
            </a:endParaRPr>
          </a:p>
          <a:p>
            <a:pPr marL="50800" indent="0" algn="ctr">
              <a:buNone/>
            </a:pPr>
            <a:r>
              <a:rPr lang="en-GB" sz="36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How do we avoid this scenario?</a:t>
            </a:r>
            <a:r>
              <a:rPr lang="en-DE" sz="3600" dirty="0">
                <a:solidFill>
                  <a:srgbClr val="FFC000"/>
                </a:solidFill>
                <a:effectLst/>
              </a:rPr>
              <a:t> </a:t>
            </a:r>
            <a:endParaRPr lang="en-GB" sz="3600" dirty="0">
              <a:solidFill>
                <a:srgbClr val="FFC000"/>
              </a:solidFill>
            </a:endParaRPr>
          </a:p>
        </p:txBody>
      </p:sp>
      <p:sp>
        <p:nvSpPr>
          <p:cNvPr id="3" name="Title 2">
            <a:extLst>
              <a:ext uri="{FF2B5EF4-FFF2-40B4-BE49-F238E27FC236}">
                <a16:creationId xmlns:a16="http://schemas.microsoft.com/office/drawing/2014/main" id="{382187A7-53A0-4745-B35E-C3AA89F8A78F}"/>
              </a:ext>
            </a:extLst>
          </p:cNvPr>
          <p:cNvSpPr>
            <a:spLocks noGrp="1"/>
          </p:cNvSpPr>
          <p:nvPr>
            <p:ph type="title"/>
          </p:nvPr>
        </p:nvSpPr>
        <p:spPr/>
        <p:txBody>
          <a:bodyPr/>
          <a:lstStyle/>
          <a:p>
            <a:r>
              <a:rPr lang="en-GB" dirty="0"/>
              <a:t>Why another one?</a:t>
            </a:r>
          </a:p>
        </p:txBody>
      </p:sp>
    </p:spTree>
    <p:extLst>
      <p:ext uri="{BB962C8B-B14F-4D97-AF65-F5344CB8AC3E}">
        <p14:creationId xmlns:p14="http://schemas.microsoft.com/office/powerpoint/2010/main" val="311827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A5A5AC-9556-EB72-5A7F-46E0C32EBB6A}"/>
              </a:ext>
            </a:extLst>
          </p:cNvPr>
          <p:cNvSpPr>
            <a:spLocks noGrp="1"/>
          </p:cNvSpPr>
          <p:nvPr>
            <p:ph type="body" idx="1"/>
          </p:nvPr>
        </p:nvSpPr>
        <p:spPr>
          <a:xfrm>
            <a:off x="324232" y="1192770"/>
            <a:ext cx="11867768" cy="5100454"/>
          </a:xfrm>
        </p:spPr>
        <p:txBody>
          <a:bodyPr/>
          <a:lstStyle/>
          <a:p>
            <a:r>
              <a:rPr lang="en-GB" dirty="0"/>
              <a:t>Consolidate consensus on necessity to act (within CEOS and beyond)</a:t>
            </a:r>
          </a:p>
          <a:p>
            <a:r>
              <a:rPr lang="en-GB" dirty="0"/>
              <a:t>Solicit support and build a coalition of the willing</a:t>
            </a:r>
          </a:p>
          <a:p>
            <a:r>
              <a:rPr lang="en-GB" dirty="0"/>
              <a:t>Outline scope, principles and purpose of the new dictionary</a:t>
            </a:r>
          </a:p>
          <a:p>
            <a:r>
              <a:rPr lang="en-GB" dirty="0"/>
              <a:t>Issue a clear mandate</a:t>
            </a:r>
          </a:p>
          <a:p>
            <a:r>
              <a:rPr lang="en-GB" dirty="0"/>
              <a:t>Agree on common rules and platform</a:t>
            </a:r>
          </a:p>
          <a:p>
            <a:r>
              <a:rPr lang="en-GB" dirty="0"/>
              <a:t>Set realistic short-term (half yearly) and mid-term (1-2 yearly) goals</a:t>
            </a:r>
          </a:p>
          <a:p>
            <a:r>
              <a:rPr lang="en-GB" dirty="0"/>
              <a:t>Ensure commitment and resources (!!!)</a:t>
            </a:r>
          </a:p>
          <a:p>
            <a:r>
              <a:rPr lang="en-GB" dirty="0"/>
              <a:t>Actively organise the transition (e.g. discourage use of ‘one-off linear’ glossaries, encourage collaboration on common glossary) </a:t>
            </a:r>
          </a:p>
          <a:p>
            <a:endParaRPr lang="en-GB" dirty="0"/>
          </a:p>
          <a:p>
            <a:endParaRPr lang="en-GB" dirty="0"/>
          </a:p>
        </p:txBody>
      </p:sp>
      <p:sp>
        <p:nvSpPr>
          <p:cNvPr id="3" name="Title 2">
            <a:extLst>
              <a:ext uri="{FF2B5EF4-FFF2-40B4-BE49-F238E27FC236}">
                <a16:creationId xmlns:a16="http://schemas.microsoft.com/office/drawing/2014/main" id="{382187A7-53A0-4745-B35E-C3AA89F8A78F}"/>
              </a:ext>
            </a:extLst>
          </p:cNvPr>
          <p:cNvSpPr>
            <a:spLocks noGrp="1"/>
          </p:cNvSpPr>
          <p:nvPr>
            <p:ph type="title"/>
          </p:nvPr>
        </p:nvSpPr>
        <p:spPr/>
        <p:txBody>
          <a:bodyPr/>
          <a:lstStyle/>
          <a:p>
            <a:r>
              <a:rPr lang="en-GB" dirty="0"/>
              <a:t>How can we do better? </a:t>
            </a:r>
          </a:p>
        </p:txBody>
      </p:sp>
    </p:spTree>
    <p:extLst>
      <p:ext uri="{BB962C8B-B14F-4D97-AF65-F5344CB8AC3E}">
        <p14:creationId xmlns:p14="http://schemas.microsoft.com/office/powerpoint/2010/main" val="328293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609349-B77B-979E-EBF3-F48746266446}"/>
              </a:ext>
            </a:extLst>
          </p:cNvPr>
          <p:cNvSpPr>
            <a:spLocks noGrp="1"/>
          </p:cNvSpPr>
          <p:nvPr>
            <p:ph type="body" idx="1"/>
          </p:nvPr>
        </p:nvSpPr>
        <p:spPr/>
        <p:txBody>
          <a:bodyPr/>
          <a:lstStyle/>
          <a:p>
            <a:pPr marL="342900" lvl="0" indent="-342900">
              <a:lnSpc>
                <a:spcPct val="107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Consistent</a:t>
            </a:r>
            <a:r>
              <a:rPr lang="en-GB" sz="1800" dirty="0">
                <a:effectLst/>
                <a:latin typeface="Calibri" panose="020F0502020204030204" pitchFamily="34" charset="0"/>
                <a:ea typeface="Calibri" panose="020F0502020204030204" pitchFamily="34" charset="0"/>
                <a:cs typeface="Arial" panose="020B0604020202020204" pitchFamily="34" charset="0"/>
              </a:rPr>
              <a:t> and based on a firm foundation. We will define ‘base terms’ that will be used in other definitions. Those base terms will form a consistent set, with each uniquely identifying a concept and making an unambiguous distinction with other base terms</a:t>
            </a:r>
            <a:endParaRPr lang="en-DE"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Hierarchical</a:t>
            </a:r>
            <a:r>
              <a:rPr lang="en-GB" sz="1800" dirty="0">
                <a:effectLst/>
                <a:latin typeface="Calibri" panose="020F0502020204030204" pitchFamily="34" charset="0"/>
                <a:ea typeface="Calibri" panose="020F0502020204030204" pitchFamily="34" charset="0"/>
                <a:cs typeface="Arial" panose="020B0604020202020204" pitchFamily="34" charset="0"/>
              </a:rPr>
              <a:t>. More complex concepts are built on ‘base terms’ with clear parent-child relationships defined between them. Circular relations are avoided. Definitions are complete (building on base terms and everyday language that requires no special interpretation)</a:t>
            </a:r>
            <a:endParaRPr lang="en-DE"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Understandable</a:t>
            </a:r>
            <a:r>
              <a:rPr lang="en-GB" sz="1800" dirty="0">
                <a:effectLst/>
                <a:latin typeface="Calibri" panose="020F0502020204030204" pitchFamily="34" charset="0"/>
                <a:ea typeface="Calibri" panose="020F0502020204030204" pitchFamily="34" charset="0"/>
                <a:cs typeface="Arial" panose="020B0604020202020204" pitchFamily="34" charset="0"/>
              </a:rPr>
              <a:t> by non-specialists. To improve communication within cross-disciplinary teams it should be written so that a wide range of different experts can understand it, and it should not use specialist jargon from data and information curation.</a:t>
            </a:r>
            <a:endParaRPr lang="en-DE"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Enlightening</a:t>
            </a:r>
            <a:r>
              <a:rPr lang="en-GB" sz="1800" dirty="0">
                <a:effectLst/>
                <a:latin typeface="Calibri" panose="020F0502020204030204" pitchFamily="34" charset="0"/>
                <a:ea typeface="Calibri" panose="020F0502020204030204" pitchFamily="34" charset="0"/>
                <a:cs typeface="Arial" panose="020B0604020202020204" pitchFamily="34" charset="0"/>
              </a:rPr>
              <a:t>. It should help highlight where terms are used in different ways in different communities</a:t>
            </a:r>
            <a:endParaRPr lang="en-DE"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Interesting</a:t>
            </a:r>
            <a:r>
              <a:rPr lang="en-GB" sz="1800" dirty="0">
                <a:effectLst/>
                <a:latin typeface="Calibri" panose="020F0502020204030204" pitchFamily="34" charset="0"/>
                <a:ea typeface="Calibri" panose="020F0502020204030204" pitchFamily="34" charset="0"/>
                <a:cs typeface="Arial" panose="020B0604020202020204" pitchFamily="34" charset="0"/>
              </a:rPr>
              <a:t>. As far as possible, we want to produce something that people “enjoy” reviewing!</a:t>
            </a:r>
            <a:endParaRPr lang="en-DE"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D06BE1FD-BFBC-2CB8-A27B-47FE354CDBAE}"/>
              </a:ext>
            </a:extLst>
          </p:cNvPr>
          <p:cNvSpPr>
            <a:spLocks noGrp="1"/>
          </p:cNvSpPr>
          <p:nvPr>
            <p:ph type="title"/>
          </p:nvPr>
        </p:nvSpPr>
        <p:spPr/>
        <p:txBody>
          <a:bodyPr/>
          <a:lstStyle/>
          <a:p>
            <a:r>
              <a:rPr lang="en-GB" dirty="0"/>
              <a:t>Principles and Ambition (proposal)</a:t>
            </a:r>
          </a:p>
        </p:txBody>
      </p:sp>
    </p:spTree>
    <p:extLst>
      <p:ext uri="{BB962C8B-B14F-4D97-AF65-F5344CB8AC3E}">
        <p14:creationId xmlns:p14="http://schemas.microsoft.com/office/powerpoint/2010/main" val="331697300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2147</TotalTime>
  <Words>2022</Words>
  <Application>Microsoft Macintosh PowerPoint</Application>
  <PresentationFormat>Widescreen</PresentationFormat>
  <Paragraphs>149</Paragraphs>
  <Slides>21</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Bold</vt:lpstr>
      <vt:lpstr>Calibri</vt:lpstr>
      <vt:lpstr>Cambria</vt:lpstr>
      <vt:lpstr>Courier New</vt:lpstr>
      <vt:lpstr>Noto Sans Symbols</vt:lpstr>
      <vt:lpstr>Wingdings</vt:lpstr>
      <vt:lpstr>ceos</vt:lpstr>
      <vt:lpstr>CEOS Common Online Dictionary</vt:lpstr>
      <vt:lpstr>Executive Summary</vt:lpstr>
      <vt:lpstr>Background</vt:lpstr>
      <vt:lpstr>Glossaries</vt:lpstr>
      <vt:lpstr>The ‘big’ ones in EO/Geosciences:</vt:lpstr>
      <vt:lpstr>Example: “Observation”</vt:lpstr>
      <vt:lpstr>Why another one?</vt:lpstr>
      <vt:lpstr>How can we do better? </vt:lpstr>
      <vt:lpstr>Principles and Ambition (proposal)</vt:lpstr>
      <vt:lpstr>Terminology good practice (proposal)</vt:lpstr>
      <vt:lpstr>What do we call this?</vt:lpstr>
      <vt:lpstr>Way forward: Pragmatic Realism </vt:lpstr>
      <vt:lpstr>ISO-Geolexica Metaverse</vt:lpstr>
      <vt:lpstr>Proposed ‘base term’ concept for EO</vt:lpstr>
      <vt:lpstr>Hierarchy of terms</vt:lpstr>
      <vt:lpstr>Example of ‘high impact’ terms</vt:lpstr>
      <vt:lpstr>Example: “Remote sensing”</vt:lpstr>
      <vt:lpstr>Example: “In-situ”</vt:lpstr>
      <vt:lpstr>Proposal for a solution</vt:lpstr>
      <vt:lpstr>Conclusion &amp; way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 Presentation Template and Guidance</dc:title>
  <dc:creator>Michelle Piepgrass</dc:creator>
  <cp:lastModifiedBy>P. Strobl, EC-JRC</cp:lastModifiedBy>
  <cp:revision>21</cp:revision>
  <dcterms:modified xsi:type="dcterms:W3CDTF">2022-10-05T01:58:04Z</dcterms:modified>
</cp:coreProperties>
</file>