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Arial Narr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IGNqrZ66bp/oqoi7s8/WXDKg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alNarrow-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ArialNarrow-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Parameter: definitions such as ‘clouds’, land cover’, ‘spectral reflectance’, maybe also ‘Level 2’, or resolution classes (MR, HR, VHR), quality parameters etc.</a:t>
            </a:r>
            <a:endParaRPr/>
          </a:p>
          <a:p>
            <a:pPr indent="-298450" lvl="0" marL="457200" rtl="0" algn="l">
              <a:lnSpc>
                <a:spcPct val="100000"/>
              </a:lnSpc>
              <a:spcBef>
                <a:spcPts val="0"/>
              </a:spcBef>
              <a:spcAft>
                <a:spcPts val="0"/>
              </a:spcAft>
              <a:buSzPts val="1100"/>
              <a:buChar char="●"/>
            </a:pPr>
            <a:r>
              <a:rPr lang="en-GB"/>
              <a:t>Binary, continous, discontinuous, categorical,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 </a:t>
            </a:r>
            <a:endParaRPr/>
          </a:p>
        </p:txBody>
      </p:sp>
      <p:sp>
        <p:nvSpPr>
          <p:cNvPr id="194" name="Google Shape;194;p17: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7</a:t>
            </a:r>
            <a:endParaRPr/>
          </a:p>
        </p:txBody>
      </p:sp>
      <p:sp>
        <p:nvSpPr>
          <p:cNvPr id="211" name="Google Shape;211;p18: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WGISS-54, 4-7 October 2022</a:t>
            </a:r>
            <a:endParaRPr b="0" i="0" sz="1400" u="none" cap="none" strike="noStrike">
              <a:solidFill>
                <a:srgbClr val="000000"/>
              </a:solidFill>
              <a:latin typeface="Arial"/>
              <a:ea typeface="Arial"/>
              <a:cs typeface="Arial"/>
              <a:sym typeface="Arial"/>
            </a:endParaRPr>
          </a:p>
        </p:txBody>
      </p:sp>
      <p:sp>
        <p:nvSpPr>
          <p:cNvPr id="29" name="Google Shape;29;p2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0" name="Shape 40"/>
        <p:cNvGrpSpPr/>
        <p:nvPr/>
      </p:nvGrpSpPr>
      <p:grpSpPr>
        <a:xfrm>
          <a:off x="0" y="0"/>
          <a:ext cx="0" cy="0"/>
          <a:chOff x="0" y="0"/>
          <a:chExt cx="0" cy="0"/>
        </a:xfrm>
      </p:grpSpPr>
      <p:sp>
        <p:nvSpPr>
          <p:cNvPr id="41" name="Google Shape;41;p2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2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2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5" name="Google Shape;55;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2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9" name="Google Shape;59;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0" name="Google Shape;60;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1" name="Google Shape;61;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5" name="Google Shape;65;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6" name="Google Shape;66;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2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3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3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1" name="Google Shape;71;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hyperlink" Target="https://eur-lex.europa.eu/resource.html?uri=cellar:2c2f2554-0faf-11e7-8a35-01aa75ed71a1.0017.02/DOC_3&amp;forma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op.europa.eu/en/publication-detail/-/publication/d787ea54-6a87-11eb-aeb5-01aa75ed71a1/language-en" TargetMode="Externa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hyperlink" Target="https://www.researchgate.net/publication/321385814_The_Six_Faces_of_the_Data_Cu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5.jpg"/><Relationship Id="rId5"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ublications.europa.eu/en/publication-detail/-/publication/78a7f64a-d3ee-11e7-a5b9-01aa75ed71a1/language-en" TargetMode="External"/><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sko.org/cyclo/interoperability#ref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https://ceos.org/document_management/Meetings/Plenary/34/Documents/CEOS_Interoperability_Terminology_Repor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eos.org/document_management/Meetings/SIT-Technical-Workshop/2017-SIT-Tech-Workshop/Presentations/04_SITTWS2017_MRI%20Framework%20Document%20v1.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type="title"/>
          </p:nvPr>
        </p:nvSpPr>
        <p:spPr>
          <a:xfrm>
            <a:off x="176047" y="175938"/>
            <a:ext cx="653672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CEOS Interoperability Framework Initiative</a:t>
            </a:r>
            <a:endParaRPr/>
          </a:p>
        </p:txBody>
      </p:sp>
      <p:sp>
        <p:nvSpPr>
          <p:cNvPr id="77" name="Google Shape;77;p1"/>
          <p:cNvSpPr/>
          <p:nvPr/>
        </p:nvSpPr>
        <p:spPr>
          <a:xfrm>
            <a:off x="7222284" y="4408793"/>
            <a:ext cx="4832943" cy="2201779"/>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Peter Strobl, EC-JRC</a:t>
            </a:r>
            <a:endParaRPr/>
          </a:p>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Matt Steventon, Symbioscomms</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Agenda ID: 2022.10.05_16.20</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WGISS-54/WGCV-51</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Tokyo, Japan (JAXA)</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GB" sz="1800" u="none" cap="none" strike="noStrike">
                <a:solidFill>
                  <a:schemeClr val="accent1"/>
                </a:solidFill>
                <a:latin typeface="Arial"/>
                <a:ea typeface="Arial"/>
                <a:cs typeface="Arial"/>
                <a:sym typeface="Arial"/>
              </a:rPr>
              <a:t>3-7 October 2022</a:t>
            </a:r>
            <a:endParaRPr b="1" i="0" sz="18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0" lvl="0" marL="152396" rtl="0" algn="l">
              <a:lnSpc>
                <a:spcPct val="90000"/>
              </a:lnSpc>
              <a:spcBef>
                <a:spcPts val="1000"/>
              </a:spcBef>
              <a:spcAft>
                <a:spcPts val="0"/>
              </a:spcAft>
              <a:buSzPts val="2800"/>
              <a:buNone/>
            </a:pPr>
            <a:r>
              <a:rPr lang="en-GB"/>
              <a:t>However, we are not acting in free space:</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Interoperability is a major common concern in all modern societies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Interoperability has been extensively studied in areas ranging from public administration, to transportation, supply chains, health care and of course IT-systems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hierarchical models exist side by side with sequential and transversal approaches, certain elements are common, others differ</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a few examples:</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146" name="Google Shape;146;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a:t>(n)one fits all?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Various (non-EO-specific) frameworks exist…</a:t>
            </a:r>
            <a:endParaRPr/>
          </a:p>
        </p:txBody>
      </p:sp>
      <p:sp>
        <p:nvSpPr>
          <p:cNvPr id="152" name="Google Shape;152;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A bit of brainstorming…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2"/>
          <p:cNvPicPr preferRelativeResize="0"/>
          <p:nvPr/>
        </p:nvPicPr>
        <p:blipFill rotWithShape="1">
          <a:blip r:embed="rId3">
            <a:alphaModFix/>
          </a:blip>
          <a:srcRect b="0" l="0" r="0" t="0"/>
          <a:stretch/>
        </p:blipFill>
        <p:spPr>
          <a:xfrm>
            <a:off x="1421652" y="1047375"/>
            <a:ext cx="9348695" cy="5261429"/>
          </a:xfrm>
          <a:prstGeom prst="rect">
            <a:avLst/>
          </a:prstGeom>
          <a:noFill/>
          <a:ln>
            <a:noFill/>
          </a:ln>
        </p:spPr>
      </p:pic>
      <p:sp>
        <p:nvSpPr>
          <p:cNvPr id="158" name="Google Shape;158;p12"/>
          <p:cNvSpPr txBox="1"/>
          <p:nvPr/>
        </p:nvSpPr>
        <p:spPr>
          <a:xfrm>
            <a:off x="141515" y="6221928"/>
            <a:ext cx="119637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https://eur-lex.europa.eu/resource.html?uri=cellar:2c2f2554-0faf-11e7-8a35-01aa75ed71a1.0017.02/DOC_3&amp;format=PDF</a:t>
            </a:r>
            <a:endParaRPr b="0" i="0" sz="1600" u="none" cap="none" strike="noStrike">
              <a:solidFill>
                <a:srgbClr val="000000"/>
              </a:solidFill>
              <a:latin typeface="Arial"/>
              <a:ea typeface="Arial"/>
              <a:cs typeface="Arial"/>
              <a:sym typeface="Arial"/>
            </a:endParaRPr>
          </a:p>
        </p:txBody>
      </p:sp>
      <p:sp>
        <p:nvSpPr>
          <p:cNvPr id="159" name="Google Shape;159;p12"/>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Interoperability Framework</a:t>
            </a:r>
            <a:endParaRPr/>
          </a:p>
        </p:txBody>
      </p:sp>
      <p:sp>
        <p:nvSpPr>
          <p:cNvPr id="160" name="Google Shape;160;p12"/>
          <p:cNvSpPr/>
          <p:nvPr/>
        </p:nvSpPr>
        <p:spPr>
          <a:xfrm>
            <a:off x="3344193" y="4758332"/>
            <a:ext cx="5894100" cy="864300"/>
          </a:xfrm>
          <a:prstGeom prst="rect">
            <a:avLst/>
          </a:prstGeom>
          <a:solidFill>
            <a:schemeClr val="accent1">
              <a:alpha val="17647"/>
            </a:scheme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70C0"/>
              </a:solidFill>
              <a:latin typeface="Arial"/>
              <a:ea typeface="Arial"/>
              <a:cs typeface="Arial"/>
              <a:sym typeface="Arial"/>
            </a:endParaRPr>
          </a:p>
        </p:txBody>
      </p:sp>
      <p:sp>
        <p:nvSpPr>
          <p:cNvPr id="161" name="Google Shape;161;p12"/>
          <p:cNvSpPr/>
          <p:nvPr/>
        </p:nvSpPr>
        <p:spPr>
          <a:xfrm>
            <a:off x="3344193" y="2193309"/>
            <a:ext cx="5894100" cy="763500"/>
          </a:xfrm>
          <a:prstGeom prst="rect">
            <a:avLst/>
          </a:prstGeom>
          <a:solidFill>
            <a:srgbClr val="7030A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2" name="Google Shape;162;p12"/>
          <p:cNvSpPr/>
          <p:nvPr/>
        </p:nvSpPr>
        <p:spPr>
          <a:xfrm>
            <a:off x="3344193" y="2977616"/>
            <a:ext cx="5894100" cy="874800"/>
          </a:xfrm>
          <a:prstGeom prst="rect">
            <a:avLst/>
          </a:prstGeom>
          <a:solidFill>
            <a:srgbClr val="FF000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3" name="Google Shape;163;p12"/>
          <p:cNvSpPr/>
          <p:nvPr/>
        </p:nvSpPr>
        <p:spPr>
          <a:xfrm>
            <a:off x="3344193" y="3873151"/>
            <a:ext cx="5894100" cy="864300"/>
          </a:xfrm>
          <a:prstGeom prst="rect">
            <a:avLst/>
          </a:prstGeom>
          <a:solidFill>
            <a:srgbClr val="00B05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Interoperability (IEKO)" id="168" name="Google Shape;168;p13"/>
          <p:cNvPicPr preferRelativeResize="0"/>
          <p:nvPr/>
        </p:nvPicPr>
        <p:blipFill rotWithShape="1">
          <a:blip r:embed="rId3">
            <a:alphaModFix/>
          </a:blip>
          <a:srcRect b="0" l="0" r="0" t="0"/>
          <a:stretch/>
        </p:blipFill>
        <p:spPr>
          <a:xfrm>
            <a:off x="1304151" y="1047999"/>
            <a:ext cx="9583698" cy="5303251"/>
          </a:xfrm>
          <a:prstGeom prst="rect">
            <a:avLst/>
          </a:prstGeom>
          <a:noFill/>
          <a:ln>
            <a:noFill/>
          </a:ln>
        </p:spPr>
      </p:pic>
      <p:sp>
        <p:nvSpPr>
          <p:cNvPr id="169" name="Google Shape;169;p13"/>
          <p:cNvSpPr txBox="1"/>
          <p:nvPr/>
        </p:nvSpPr>
        <p:spPr>
          <a:xfrm>
            <a:off x="1304151" y="6168096"/>
            <a:ext cx="98127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Example from knowledge organisation (KO), https://www.isko.org/cyclo/interoperability</a:t>
            </a:r>
            <a:endParaRPr b="0" i="0" sz="1900" u="none" cap="none" strike="noStrike">
              <a:solidFill>
                <a:srgbClr val="000000"/>
              </a:solidFill>
              <a:latin typeface="Arial"/>
              <a:ea typeface="Arial"/>
              <a:cs typeface="Arial"/>
              <a:sym typeface="Arial"/>
            </a:endParaRPr>
          </a:p>
        </p:txBody>
      </p:sp>
      <p:sp>
        <p:nvSpPr>
          <p:cNvPr id="170" name="Google Shape;170;p13"/>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IF for Knowledge Management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nvSpPr>
        <p:spPr>
          <a:xfrm>
            <a:off x="141515" y="5952985"/>
            <a:ext cx="11963700" cy="61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3">
                  <a:extLst>
                    <a:ext uri="{A12FA001-AC4F-418D-AE19-62706E023703}">
                      <ahyp:hlinkClr val="tx"/>
                    </a:ext>
                  </a:extLst>
                </a:hlinkClick>
              </a:rPr>
              <a:t>https://op.europa.eu/en/publication-detail/-/publication/d787ea54-6a87-11eb-aeb5-01aa75ed71a1/language-en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*https://joinup.ec.europa.eu/collection/nifo-national-interoperability-framework-observatory/glossary</a:t>
            </a:r>
            <a:endParaRPr b="0" i="0" sz="1600" u="none" cap="none" strike="noStrike">
              <a:solidFill>
                <a:srgbClr val="000000"/>
              </a:solidFill>
              <a:latin typeface="Arial"/>
              <a:ea typeface="Arial"/>
              <a:cs typeface="Arial"/>
              <a:sym typeface="Arial"/>
            </a:endParaRPr>
          </a:p>
        </p:txBody>
      </p:sp>
      <p:sp>
        <p:nvSpPr>
          <p:cNvPr id="176" name="Google Shape;176;p14"/>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IF of the European Open Science Cloud</a:t>
            </a:r>
            <a:endParaRPr/>
          </a:p>
        </p:txBody>
      </p:sp>
      <p:sp>
        <p:nvSpPr>
          <p:cNvPr id="177" name="Google Shape;177;p14"/>
          <p:cNvSpPr txBox="1"/>
          <p:nvPr/>
        </p:nvSpPr>
        <p:spPr>
          <a:xfrm>
            <a:off x="0" y="1057265"/>
            <a:ext cx="11702100" cy="5109020"/>
          </a:xfrm>
          <a:prstGeom prst="rect">
            <a:avLst/>
          </a:prstGeom>
          <a:noFill/>
          <a:ln>
            <a:noFill/>
          </a:ln>
        </p:spPr>
        <p:txBody>
          <a:bodyPr anchorCtr="0" anchor="t" bIns="60925" lIns="121900" spcFirstLastPara="1" rIns="121900" wrap="square" tIns="60925">
            <a:spAutoFit/>
          </a:bodyPr>
          <a:lstStyle/>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7030A0"/>
                </a:solidFill>
                <a:latin typeface="Verdana"/>
                <a:ea typeface="Verdana"/>
                <a:cs typeface="Verdana"/>
                <a:sym typeface="Verdana"/>
              </a:rPr>
              <a:t>Legal interoperability</a:t>
            </a:r>
            <a:r>
              <a:rPr b="1" baseline="30000" i="0" lang="en-GB" sz="1800" u="none" cap="none" strike="noStrike">
                <a:solidFill>
                  <a:srgbClr val="7030A0"/>
                </a:solidFill>
                <a:latin typeface="Verdana"/>
                <a:ea typeface="Verdana"/>
                <a:cs typeface="Verdana"/>
                <a:sym typeface="Verdana"/>
              </a:rPr>
              <a:t>*</a:t>
            </a:r>
            <a:r>
              <a:rPr b="1" i="0" lang="en-GB" sz="1800" u="none" cap="none" strike="noStrike">
                <a:solidFill>
                  <a:srgbClr val="7030A0"/>
                </a:solidFill>
                <a:latin typeface="Verdana"/>
                <a:ea typeface="Verdana"/>
                <a:cs typeface="Verdana"/>
                <a:sym typeface="Verdana"/>
              </a:rPr>
              <a:t> </a:t>
            </a:r>
            <a:r>
              <a:rPr b="0" i="0" lang="en-GB" sz="1800" u="none" cap="none" strike="noStrike">
                <a:solidFill>
                  <a:srgbClr val="7030A0"/>
                </a:solidFill>
                <a:latin typeface="Verdana"/>
                <a:ea typeface="Verdana"/>
                <a:cs typeface="Verdana"/>
                <a:sym typeface="Verdana"/>
              </a:rPr>
              <a:t>is about ensuring that organisations operating under different legal frameworks, policies and strategies are able to work together. This might require that legislation does not block the establishment of European public services within and between Member States and that there are clear agreements about how to deal with differences in legislation across borders, including the option of putting in place new legislation.</a:t>
            </a:r>
            <a:r>
              <a:rPr b="0" i="0" lang="en-GB" sz="1800" u="none" cap="none" strike="noStrike">
                <a:solidFill>
                  <a:srgbClr val="00000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FF0000"/>
                </a:solidFill>
                <a:latin typeface="Verdana"/>
                <a:ea typeface="Verdana"/>
                <a:cs typeface="Verdana"/>
                <a:sym typeface="Verdana"/>
              </a:rPr>
              <a:t>Organisational interoperability </a:t>
            </a:r>
            <a:r>
              <a:rPr b="0" i="0" lang="en-GB" sz="1800" u="none" cap="none" strike="noStrike">
                <a:solidFill>
                  <a:srgbClr val="FF0000"/>
                </a:solidFill>
                <a:latin typeface="Verdana"/>
                <a:ea typeface="Verdana"/>
                <a:cs typeface="Verdana"/>
                <a:sym typeface="Verdana"/>
              </a:rPr>
              <a:t>refers to the way in which organisations align their business processes, responsibilities and expectations to achieve commonly agreed and mutually beneficial goals (source: European Interoperability Framework).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00B050"/>
                </a:solidFill>
                <a:latin typeface="Verdana"/>
                <a:ea typeface="Verdana"/>
                <a:cs typeface="Verdana"/>
                <a:sym typeface="Verdana"/>
              </a:rPr>
              <a:t>Semantic Interoperability. </a:t>
            </a:r>
            <a:r>
              <a:rPr b="0" i="0" lang="en-GB" sz="1800" u="none" cap="none" strike="noStrike">
                <a:solidFill>
                  <a:srgbClr val="00B050"/>
                </a:solidFill>
                <a:latin typeface="Verdana"/>
                <a:ea typeface="Verdana"/>
                <a:cs typeface="Verdana"/>
                <a:sym typeface="Verdana"/>
              </a:rPr>
              <a:t>It ensures that the precise format and meaning of exchanged data and information is preserved and understood throughout exchanges between parties, in other words ‘what is sent is what is understood’.</a:t>
            </a:r>
            <a:r>
              <a:rPr b="0" baseline="30000" i="0" lang="en-GB" sz="1800" u="none" cap="none" strike="noStrike">
                <a:solidFill>
                  <a:srgbClr val="00B05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74650" lvl="1" marL="723900" marR="0" rtl="0" algn="l">
              <a:lnSpc>
                <a:spcPct val="100000"/>
              </a:lnSpc>
              <a:spcBef>
                <a:spcPts val="0"/>
              </a:spcBef>
              <a:spcAft>
                <a:spcPts val="0"/>
              </a:spcAft>
              <a:buClr>
                <a:srgbClr val="000000"/>
              </a:buClr>
              <a:buSzPts val="1900"/>
              <a:buFont typeface="Arial"/>
              <a:buChar char="•"/>
            </a:pPr>
            <a:r>
              <a:rPr b="1" i="0" lang="en-GB" sz="1800" u="none" cap="none" strike="noStrike">
                <a:solidFill>
                  <a:srgbClr val="92D050"/>
                </a:solidFill>
                <a:latin typeface="Verdana"/>
                <a:ea typeface="Verdana"/>
                <a:cs typeface="Verdana"/>
                <a:sym typeface="Verdana"/>
              </a:rPr>
              <a:t>Syntactic interoperability. </a:t>
            </a:r>
            <a:r>
              <a:rPr b="0" i="0" lang="en-GB" sz="1800" u="none" cap="none" strike="noStrike">
                <a:solidFill>
                  <a:srgbClr val="92D050"/>
                </a:solidFill>
                <a:latin typeface="Verdana"/>
                <a:ea typeface="Verdana"/>
                <a:cs typeface="Verdana"/>
                <a:sym typeface="Verdana"/>
              </a:rPr>
              <a:t>If two or more systems use common data formats and communication protocols and are capable of communicating with each other using open standards (source: Interoperability - Wikipedia)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Symbols"/>
              <a:buChar char="❑"/>
            </a:pPr>
            <a:r>
              <a:rPr b="1" i="0" lang="en-GB" sz="1800" u="none" cap="none" strike="noStrike">
                <a:solidFill>
                  <a:srgbClr val="0C5ADB"/>
                </a:solidFill>
                <a:latin typeface="Verdana"/>
                <a:ea typeface="Verdana"/>
                <a:cs typeface="Verdana"/>
                <a:sym typeface="Verdana"/>
              </a:rPr>
              <a:t>Technical interoperability</a:t>
            </a:r>
            <a:r>
              <a:rPr b="0" i="0" lang="en-GB" sz="1800" u="none" cap="none" strike="noStrike">
                <a:solidFill>
                  <a:srgbClr val="0C5ADB"/>
                </a:solidFill>
                <a:latin typeface="Verdana"/>
                <a:ea typeface="Verdana"/>
                <a:cs typeface="Verdana"/>
                <a:sym typeface="Verdana"/>
              </a:rPr>
              <a:t>. A characteristic of an Information Technology (IT) system, whose interfaces are completely understood, to work with other IT systems, at present or in the future, in either implementation or access, without any restrictions or with a controlled access (source: Interoperability - Wikipedia).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 and a preliminary EO adaptation …</a:t>
            </a:r>
            <a:endParaRPr/>
          </a:p>
        </p:txBody>
      </p:sp>
      <p:sp>
        <p:nvSpPr>
          <p:cNvPr id="183" name="Google Shape;183;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An early EO IF?</a:t>
            </a:r>
            <a:endParaRPr/>
          </a:p>
        </p:txBody>
      </p:sp>
      <p:pic>
        <p:nvPicPr>
          <p:cNvPr id="189" name="Google Shape;189;p16"/>
          <p:cNvPicPr preferRelativeResize="0"/>
          <p:nvPr>
            <p:ph idx="1" type="body"/>
          </p:nvPr>
        </p:nvPicPr>
        <p:blipFill rotWithShape="1">
          <a:blip r:embed="rId3">
            <a:alphaModFix/>
          </a:blip>
          <a:srcRect b="0" l="0" r="0" t="0"/>
          <a:stretch/>
        </p:blipFill>
        <p:spPr>
          <a:xfrm>
            <a:off x="1509996" y="1097281"/>
            <a:ext cx="8763557" cy="5013064"/>
          </a:xfrm>
          <a:prstGeom prst="rect">
            <a:avLst/>
          </a:prstGeom>
          <a:noFill/>
          <a:ln>
            <a:noFill/>
          </a:ln>
        </p:spPr>
      </p:pic>
      <p:sp>
        <p:nvSpPr>
          <p:cNvPr id="190" name="Google Shape;190;p16"/>
          <p:cNvSpPr txBox="1"/>
          <p:nvPr/>
        </p:nvSpPr>
        <p:spPr>
          <a:xfrm>
            <a:off x="2485020" y="6166621"/>
            <a:ext cx="66912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https://www.researchgate.net/publication/321385814_The_Six_Faces_of_the_Data_Cube</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17"/>
          <p:cNvGrpSpPr/>
          <p:nvPr/>
        </p:nvGrpSpPr>
        <p:grpSpPr>
          <a:xfrm>
            <a:off x="3551768" y="943112"/>
            <a:ext cx="5268270" cy="5040000"/>
            <a:chOff x="1118300" y="-271656"/>
            <a:chExt cx="6950600" cy="6649435"/>
          </a:xfrm>
        </p:grpSpPr>
        <p:sp>
          <p:nvSpPr>
            <p:cNvPr id="198" name="Google Shape;198;p17"/>
            <p:cNvSpPr/>
            <p:nvPr/>
          </p:nvSpPr>
          <p:spPr>
            <a:xfrm>
              <a:off x="2635258" y="-271656"/>
              <a:ext cx="3916685" cy="3941545"/>
            </a:xfrm>
            <a:prstGeom prst="roundRect">
              <a:avLst>
                <a:gd fmla="val 16667" name="adj"/>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199" name="Google Shape;199;p17"/>
            <p:cNvGrpSpPr/>
            <p:nvPr/>
          </p:nvGrpSpPr>
          <p:grpSpPr>
            <a:xfrm>
              <a:off x="1118300" y="2436234"/>
              <a:ext cx="6950600" cy="3941545"/>
              <a:chOff x="1106088" y="2436234"/>
              <a:chExt cx="6950600" cy="3941545"/>
            </a:xfrm>
          </p:grpSpPr>
          <p:sp>
            <p:nvSpPr>
              <p:cNvPr id="200" name="Google Shape;200;p17"/>
              <p:cNvSpPr/>
              <p:nvPr/>
            </p:nvSpPr>
            <p:spPr>
              <a:xfrm>
                <a:off x="1106088" y="2436234"/>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01" name="Google Shape;201;p17"/>
              <p:cNvSpPr/>
              <p:nvPr/>
            </p:nvSpPr>
            <p:spPr>
              <a:xfrm>
                <a:off x="4140003"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02" name="Google Shape;202;p17"/>
          <p:cNvSpPr/>
          <p:nvPr/>
        </p:nvSpPr>
        <p:spPr>
          <a:xfrm>
            <a:off x="2105044" y="1438533"/>
            <a:ext cx="3410856"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Parametrisation</a:t>
            </a:r>
            <a:endParaRPr b="0" i="1" sz="2800" u="none" cap="none" strike="noStrike">
              <a:solidFill>
                <a:srgbClr val="263347"/>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Semantics</a:t>
            </a:r>
            <a:endParaRPr/>
          </a:p>
        </p:txBody>
      </p:sp>
      <p:sp>
        <p:nvSpPr>
          <p:cNvPr id="203" name="Google Shape;203;p17"/>
          <p:cNvSpPr/>
          <p:nvPr/>
        </p:nvSpPr>
        <p:spPr>
          <a:xfrm>
            <a:off x="7178095" y="1340965"/>
            <a:ext cx="3410856"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Quality metrics</a:t>
            </a:r>
            <a:endParaRPr/>
          </a:p>
          <a:p>
            <a:pPr indent="-252412" lvl="0" marL="887413"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Metadata</a:t>
            </a:r>
            <a:endParaRPr/>
          </a:p>
        </p:txBody>
      </p:sp>
      <p:sp>
        <p:nvSpPr>
          <p:cNvPr id="204" name="Google Shape;204;p17"/>
          <p:cNvSpPr/>
          <p:nvPr/>
        </p:nvSpPr>
        <p:spPr>
          <a:xfrm>
            <a:off x="1272560" y="3051816"/>
            <a:ext cx="2793998" cy="22467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Discretisation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Digitisation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Binning (1D)</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Gridding (2D) </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Encoding</a:t>
            </a:r>
            <a:endParaRPr/>
          </a:p>
        </p:txBody>
      </p:sp>
      <p:sp>
        <p:nvSpPr>
          <p:cNvPr id="205" name="Google Shape;205;p17"/>
          <p:cNvSpPr/>
          <p:nvPr/>
        </p:nvSpPr>
        <p:spPr>
          <a:xfrm>
            <a:off x="8446270" y="3062675"/>
            <a:ext cx="2881532" cy="22467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Formats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File systems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Databases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Tiling</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Organisation</a:t>
            </a:r>
            <a:endParaRPr b="0" i="1" sz="2800" u="none" cap="none" strike="noStrike">
              <a:solidFill>
                <a:schemeClr val="accent3"/>
              </a:solidFill>
              <a:latin typeface="Arial"/>
              <a:ea typeface="Arial"/>
              <a:cs typeface="Arial"/>
              <a:sym typeface="Arial"/>
            </a:endParaRPr>
          </a:p>
        </p:txBody>
      </p:sp>
      <p:sp>
        <p:nvSpPr>
          <p:cNvPr id="206" name="Google Shape;206;p17"/>
          <p:cNvSpPr txBox="1"/>
          <p:nvPr/>
        </p:nvSpPr>
        <p:spPr>
          <a:xfrm>
            <a:off x="6815514" y="6202441"/>
            <a:ext cx="3865946" cy="233014"/>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[some illustrations courtesy: </a:t>
            </a:r>
            <a:r>
              <a:rPr b="0" i="1" lang="en-GB" sz="900" u="none" cap="none" strike="noStrike">
                <a:solidFill>
                  <a:srgbClr val="000000"/>
                </a:solidFill>
                <a:latin typeface="Arial"/>
                <a:ea typeface="Arial"/>
                <a:cs typeface="Arial"/>
                <a:sym typeface="Arial"/>
              </a:rPr>
              <a:t>R. Gibb; P. Baumann/rasdaman</a:t>
            </a:r>
            <a:r>
              <a:rPr b="0" i="0" lang="en-GB"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Narrow"/>
              <a:ea typeface="Arial Narrow"/>
              <a:cs typeface="Arial Narrow"/>
              <a:sym typeface="Arial Narrow"/>
            </a:endParaRPr>
          </a:p>
        </p:txBody>
      </p:sp>
      <p:sp>
        <p:nvSpPr>
          <p:cNvPr id="207" name="Google Shape;207;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nvSpPr>
        <p:spPr>
          <a:xfrm>
            <a:off x="1522440" y="5947435"/>
            <a:ext cx="8219587" cy="510012"/>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Times New Roman"/>
                <a:ea typeface="Times New Roman"/>
                <a:cs typeface="Times New Roman"/>
                <a:sym typeface="Times New Roman"/>
              </a:rPr>
              <a:t>P. Strobl, P. Baumann, A. Lewis, Z. Szantoi, B. Killough, M. Purss,</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M. Craglia, S. Nativi, A. Held and T. Dhu, (2017), "The Six Faces of the Data Cube”</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BiDS’17, Toulouse (France), </a:t>
            </a:r>
            <a:r>
              <a:rPr b="0" i="0" lang="en-GB" sz="9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https://publications.europa.eu/en/publication-detail/-/publication/78a7f64a-d3ee-11e7-a5b9-01aa75ed71a1/language-en</a:t>
            </a:r>
            <a:endParaRPr b="0" i="0" sz="900" u="none" cap="none" strike="noStrike">
              <a:solidFill>
                <a:srgbClr val="000000"/>
              </a:solidFill>
              <a:latin typeface="Times New Roman"/>
              <a:ea typeface="Times New Roman"/>
              <a:cs typeface="Times New Roman"/>
              <a:sym typeface="Times New Roman"/>
            </a:endParaRPr>
          </a:p>
        </p:txBody>
      </p:sp>
      <p:grpSp>
        <p:nvGrpSpPr>
          <p:cNvPr id="215" name="Google Shape;215;p18"/>
          <p:cNvGrpSpPr/>
          <p:nvPr/>
        </p:nvGrpSpPr>
        <p:grpSpPr>
          <a:xfrm>
            <a:off x="3556006" y="943225"/>
            <a:ext cx="5268270" cy="5040000"/>
            <a:chOff x="1118300" y="-271656"/>
            <a:chExt cx="6950600" cy="6649435"/>
          </a:xfrm>
        </p:grpSpPr>
        <p:sp>
          <p:nvSpPr>
            <p:cNvPr id="216" name="Google Shape;216;p18"/>
            <p:cNvSpPr/>
            <p:nvPr/>
          </p:nvSpPr>
          <p:spPr>
            <a:xfrm>
              <a:off x="2635258" y="-271656"/>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217" name="Google Shape;217;p18"/>
            <p:cNvGrpSpPr/>
            <p:nvPr/>
          </p:nvGrpSpPr>
          <p:grpSpPr>
            <a:xfrm>
              <a:off x="1118300" y="2436234"/>
              <a:ext cx="6950600" cy="3941545"/>
              <a:chOff x="1106088" y="2436234"/>
              <a:chExt cx="6950600" cy="3941545"/>
            </a:xfrm>
          </p:grpSpPr>
          <p:sp>
            <p:nvSpPr>
              <p:cNvPr id="218" name="Google Shape;218;p18"/>
              <p:cNvSpPr/>
              <p:nvPr/>
            </p:nvSpPr>
            <p:spPr>
              <a:xfrm>
                <a:off x="1106088"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19" name="Google Shape;219;p18"/>
              <p:cNvSpPr/>
              <p:nvPr/>
            </p:nvSpPr>
            <p:spPr>
              <a:xfrm>
                <a:off x="4140003" y="2436234"/>
                <a:ext cx="3916685" cy="3941545"/>
              </a:xfrm>
              <a:prstGeom prst="roundRect">
                <a:avLst>
                  <a:gd fmla="val 16667" name="adj"/>
                </a:avLst>
              </a:prstGeom>
              <a:blipFill rotWithShape="1">
                <a:blip r:embed="rId6">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20" name="Google Shape;220;p18"/>
          <p:cNvSpPr/>
          <p:nvPr/>
        </p:nvSpPr>
        <p:spPr>
          <a:xfrm>
            <a:off x="1302918" y="2727594"/>
            <a:ext cx="3025289" cy="31085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Functionality:</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Querying</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I/O</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Manipulation</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Analysis</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Visualisation</a:t>
            </a:r>
            <a:endParaRPr b="0" i="1" sz="2800" u="none" cap="none" strike="noStrike">
              <a:solidFill>
                <a:srgbClr val="AF1CFF"/>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APIs</a:t>
            </a:r>
            <a:endParaRPr/>
          </a:p>
        </p:txBody>
      </p:sp>
      <p:sp>
        <p:nvSpPr>
          <p:cNvPr id="221" name="Google Shape;221;p18"/>
          <p:cNvSpPr/>
          <p:nvPr/>
        </p:nvSpPr>
        <p:spPr>
          <a:xfrm>
            <a:off x="7653332" y="5460005"/>
            <a:ext cx="2652040" cy="5232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Noto Sans Symbols"/>
              <a:buChar char="⮚"/>
            </a:pPr>
            <a:r>
              <a:rPr b="0" i="1" lang="en-GB" sz="2800" u="none" cap="none" strike="noStrike">
                <a:solidFill>
                  <a:srgbClr val="C6A625"/>
                </a:solidFill>
                <a:latin typeface="Arial"/>
                <a:ea typeface="Arial"/>
                <a:cs typeface="Arial"/>
                <a:sym typeface="Arial"/>
              </a:rPr>
              <a:t>Standards</a:t>
            </a:r>
            <a:endParaRPr/>
          </a:p>
        </p:txBody>
      </p:sp>
      <p:sp>
        <p:nvSpPr>
          <p:cNvPr id="222" name="Google Shape;222;p18"/>
          <p:cNvSpPr/>
          <p:nvPr/>
        </p:nvSpPr>
        <p:spPr>
          <a:xfrm>
            <a:off x="2534519" y="977794"/>
            <a:ext cx="3693211" cy="138499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IT Hardware</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(storage, proc.</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network)</a:t>
            </a:r>
            <a:endParaRPr/>
          </a:p>
        </p:txBody>
      </p:sp>
      <p:sp>
        <p:nvSpPr>
          <p:cNvPr id="223" name="Google Shape;223;p18"/>
          <p:cNvSpPr/>
          <p:nvPr/>
        </p:nvSpPr>
        <p:spPr>
          <a:xfrm>
            <a:off x="7291983" y="1143040"/>
            <a:ext cx="3968237"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Facilities</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(buildings, power, …)</a:t>
            </a:r>
            <a:endParaRPr/>
          </a:p>
        </p:txBody>
      </p:sp>
      <p:cxnSp>
        <p:nvCxnSpPr>
          <p:cNvPr id="224" name="Google Shape;224;p18"/>
          <p:cNvCxnSpPr/>
          <p:nvPr/>
        </p:nvCxnSpPr>
        <p:spPr>
          <a:xfrm flipH="1" rot="10800000">
            <a:off x="6524693" y="5207431"/>
            <a:ext cx="1472432" cy="628706"/>
          </a:xfrm>
          <a:prstGeom prst="straightConnector1">
            <a:avLst/>
          </a:prstGeom>
          <a:noFill/>
          <a:ln cap="flat" cmpd="sng" w="38100">
            <a:solidFill>
              <a:srgbClr val="FF0000"/>
            </a:solidFill>
            <a:prstDash val="solid"/>
            <a:round/>
            <a:headEnd len="sm" w="sm" type="none"/>
            <a:tailEnd len="sm" w="sm" type="none"/>
          </a:ln>
        </p:spPr>
      </p:cxnSp>
      <p:cxnSp>
        <p:nvCxnSpPr>
          <p:cNvPr id="225" name="Google Shape;225;p18"/>
          <p:cNvCxnSpPr/>
          <p:nvPr/>
        </p:nvCxnSpPr>
        <p:spPr>
          <a:xfrm flipH="1" rot="10800000">
            <a:off x="6679769" y="4990454"/>
            <a:ext cx="1317356" cy="992771"/>
          </a:xfrm>
          <a:prstGeom prst="straightConnector1">
            <a:avLst/>
          </a:prstGeom>
          <a:noFill/>
          <a:ln cap="flat" cmpd="sng" w="38100">
            <a:solidFill>
              <a:srgbClr val="FF0000"/>
            </a:solidFill>
            <a:prstDash val="solid"/>
            <a:round/>
            <a:headEnd len="sm" w="sm" type="none"/>
            <a:tailEnd len="sm" w="sm" type="none"/>
          </a:ln>
        </p:spPr>
      </p:cxnSp>
      <p:sp>
        <p:nvSpPr>
          <p:cNvPr id="226" name="Google Shape;226;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4-6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9"/>
          <p:cNvSpPr txBox="1"/>
          <p:nvPr>
            <p:ph idx="1" type="body"/>
          </p:nvPr>
        </p:nvSpPr>
        <p:spPr>
          <a:xfrm>
            <a:off x="324233" y="1558533"/>
            <a:ext cx="11495400" cy="25293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Interoperability of everything (data) with everything else is neither possible nor necessary</a:t>
            </a:r>
            <a:endParaRPr/>
          </a:p>
          <a:p>
            <a:pPr indent="-406400" lvl="0" marL="457200" rtl="0" algn="l">
              <a:lnSpc>
                <a:spcPct val="90000"/>
              </a:lnSpc>
              <a:spcBef>
                <a:spcPts val="1000"/>
              </a:spcBef>
              <a:spcAft>
                <a:spcPts val="0"/>
              </a:spcAft>
              <a:buSzPts val="2800"/>
              <a:buFont typeface="Noto Sans Symbols"/>
              <a:buChar char="⮚"/>
            </a:pPr>
            <a:r>
              <a:rPr lang="en-GB"/>
              <a:t>Interoperability requires communalities, i.e. a certain structure or organisation</a:t>
            </a:r>
            <a:endParaRPr/>
          </a:p>
          <a:p>
            <a:pPr indent="-406400" lvl="0" marL="457200" rtl="0" algn="l">
              <a:lnSpc>
                <a:spcPct val="90000"/>
              </a:lnSpc>
              <a:spcBef>
                <a:spcPts val="1000"/>
              </a:spcBef>
              <a:spcAft>
                <a:spcPts val="0"/>
              </a:spcAft>
              <a:buSzPts val="2800"/>
              <a:buFont typeface="Courier New"/>
              <a:buChar char="o"/>
            </a:pPr>
            <a:r>
              <a:rPr lang="en-GB"/>
              <a:t>For EO data that is traditionally the ‘CEOS Levels’</a:t>
            </a:r>
            <a:endParaRPr/>
          </a:p>
        </p:txBody>
      </p:sp>
      <p:sp>
        <p:nvSpPr>
          <p:cNvPr id="232" name="Google Shape;232;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Thoughts on face 3 (organisation)</a:t>
            </a:r>
            <a:endParaRPr/>
          </a:p>
        </p:txBody>
      </p:sp>
      <p:grpSp>
        <p:nvGrpSpPr>
          <p:cNvPr id="233" name="Google Shape;233;p19"/>
          <p:cNvGrpSpPr/>
          <p:nvPr/>
        </p:nvGrpSpPr>
        <p:grpSpPr>
          <a:xfrm>
            <a:off x="1170225" y="5113466"/>
            <a:ext cx="9803410" cy="602428"/>
            <a:chOff x="176048" y="5425440"/>
            <a:chExt cx="9803410" cy="602428"/>
          </a:xfrm>
        </p:grpSpPr>
        <p:sp>
          <p:nvSpPr>
            <p:cNvPr id="234" name="Google Shape;234;p19"/>
            <p:cNvSpPr/>
            <p:nvPr/>
          </p:nvSpPr>
          <p:spPr>
            <a:xfrm>
              <a:off x="176048" y="5425440"/>
              <a:ext cx="1663510"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reconstructing</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supplementing</a:t>
              </a:r>
              <a:endParaRPr/>
            </a:p>
          </p:txBody>
        </p:sp>
        <p:sp>
          <p:nvSpPr>
            <p:cNvPr id="235" name="Google Shape;235;p19"/>
            <p:cNvSpPr/>
            <p:nvPr/>
          </p:nvSpPr>
          <p:spPr>
            <a:xfrm>
              <a:off x="2211023" y="5425440"/>
              <a:ext cx="1663510"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reformatting</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calibration</a:t>
              </a:r>
              <a:endParaRPr/>
            </a:p>
          </p:txBody>
        </p:sp>
        <p:sp>
          <p:nvSpPr>
            <p:cNvPr id="236" name="Google Shape;236;p19"/>
            <p:cNvSpPr/>
            <p:nvPr/>
          </p:nvSpPr>
          <p:spPr>
            <a:xfrm>
              <a:off x="4245998" y="5425440"/>
              <a:ext cx="1663510"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correction</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orthorectification</a:t>
              </a:r>
              <a:endParaRPr/>
            </a:p>
          </p:txBody>
        </p:sp>
        <p:sp>
          <p:nvSpPr>
            <p:cNvPr id="237" name="Google Shape;237;p19"/>
            <p:cNvSpPr/>
            <p:nvPr/>
          </p:nvSpPr>
          <p:spPr>
            <a:xfrm>
              <a:off x="6280973" y="5425440"/>
              <a:ext cx="1663510"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harmonisation</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resampling</a:t>
              </a:r>
              <a:endParaRPr/>
            </a:p>
          </p:txBody>
        </p:sp>
        <p:sp>
          <p:nvSpPr>
            <p:cNvPr id="238" name="Google Shape;238;p19"/>
            <p:cNvSpPr/>
            <p:nvPr/>
          </p:nvSpPr>
          <p:spPr>
            <a:xfrm>
              <a:off x="8315948" y="5425440"/>
              <a:ext cx="1663510"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modelling</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fusion</a:t>
              </a:r>
              <a:endParaRPr/>
            </a:p>
          </p:txBody>
        </p:sp>
      </p:grpSp>
      <p:grpSp>
        <p:nvGrpSpPr>
          <p:cNvPr id="239" name="Google Shape;239;p19"/>
          <p:cNvGrpSpPr/>
          <p:nvPr/>
        </p:nvGrpSpPr>
        <p:grpSpPr>
          <a:xfrm>
            <a:off x="152739" y="4520634"/>
            <a:ext cx="11838387" cy="602428"/>
            <a:chOff x="176048" y="5425440"/>
            <a:chExt cx="11838387" cy="602428"/>
          </a:xfrm>
        </p:grpSpPr>
        <p:sp>
          <p:nvSpPr>
            <p:cNvPr id="240" name="Google Shape;240;p19"/>
            <p:cNvSpPr/>
            <p:nvPr/>
          </p:nvSpPr>
          <p:spPr>
            <a:xfrm>
              <a:off x="176048"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Raw Data</a:t>
              </a:r>
              <a:endParaRPr/>
            </a:p>
          </p:txBody>
        </p:sp>
        <p:sp>
          <p:nvSpPr>
            <p:cNvPr id="241" name="Google Shape;241;p19"/>
            <p:cNvSpPr/>
            <p:nvPr/>
          </p:nvSpPr>
          <p:spPr>
            <a:xfrm>
              <a:off x="2211023"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Level 0</a:t>
              </a:r>
              <a:endParaRPr/>
            </a:p>
          </p:txBody>
        </p:sp>
        <p:sp>
          <p:nvSpPr>
            <p:cNvPr id="242" name="Google Shape;242;p19"/>
            <p:cNvSpPr/>
            <p:nvPr/>
          </p:nvSpPr>
          <p:spPr>
            <a:xfrm>
              <a:off x="4245998"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Level 1</a:t>
              </a:r>
              <a:endParaRPr/>
            </a:p>
          </p:txBody>
        </p:sp>
        <p:sp>
          <p:nvSpPr>
            <p:cNvPr id="243" name="Google Shape;243;p19"/>
            <p:cNvSpPr/>
            <p:nvPr/>
          </p:nvSpPr>
          <p:spPr>
            <a:xfrm>
              <a:off x="6280973"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Level 2</a:t>
              </a:r>
              <a:endParaRPr/>
            </a:p>
          </p:txBody>
        </p:sp>
        <p:sp>
          <p:nvSpPr>
            <p:cNvPr id="244" name="Google Shape;244;p19"/>
            <p:cNvSpPr/>
            <p:nvPr/>
          </p:nvSpPr>
          <p:spPr>
            <a:xfrm>
              <a:off x="8315948"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Level 3</a:t>
              </a:r>
              <a:endParaRPr/>
            </a:p>
          </p:txBody>
        </p:sp>
        <p:sp>
          <p:nvSpPr>
            <p:cNvPr id="245" name="Google Shape;245;p19"/>
            <p:cNvSpPr/>
            <p:nvPr/>
          </p:nvSpPr>
          <p:spPr>
            <a:xfrm>
              <a:off x="10350925" y="5425440"/>
              <a:ext cx="1663510" cy="602428"/>
            </a:xfrm>
            <a:prstGeom prst="roundRect">
              <a:avLst>
                <a:gd fmla="val 16667" name="adj"/>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Level4</a:t>
              </a:r>
              <a:endParaRPr/>
            </a:p>
          </p:txBody>
        </p:sp>
      </p:grpSp>
      <p:cxnSp>
        <p:nvCxnSpPr>
          <p:cNvPr id="246" name="Google Shape;246;p19"/>
          <p:cNvCxnSpPr>
            <a:stCxn id="240" idx="3"/>
            <a:endCxn id="241" idx="1"/>
          </p:cNvCxnSpPr>
          <p:nvPr/>
        </p:nvCxnSpPr>
        <p:spPr>
          <a:xfrm>
            <a:off x="1816249" y="4821848"/>
            <a:ext cx="371400" cy="0"/>
          </a:xfrm>
          <a:prstGeom prst="straightConnector1">
            <a:avLst/>
          </a:prstGeom>
          <a:noFill/>
          <a:ln cap="flat" cmpd="sng" w="63500">
            <a:solidFill>
              <a:srgbClr val="2F415D"/>
            </a:solidFill>
            <a:prstDash val="solid"/>
            <a:round/>
            <a:headEnd len="sm" w="sm" type="none"/>
            <a:tailEnd len="med" w="med" type="triangle"/>
          </a:ln>
        </p:spPr>
      </p:cxnSp>
      <p:cxnSp>
        <p:nvCxnSpPr>
          <p:cNvPr id="247" name="Google Shape;247;p19"/>
          <p:cNvCxnSpPr/>
          <p:nvPr/>
        </p:nvCxnSpPr>
        <p:spPr>
          <a:xfrm>
            <a:off x="3851224" y="4823263"/>
            <a:ext cx="371465" cy="0"/>
          </a:xfrm>
          <a:prstGeom prst="straightConnector1">
            <a:avLst/>
          </a:prstGeom>
          <a:noFill/>
          <a:ln cap="flat" cmpd="sng" w="63500">
            <a:solidFill>
              <a:srgbClr val="2F415D"/>
            </a:solidFill>
            <a:prstDash val="solid"/>
            <a:round/>
            <a:headEnd len="sm" w="sm" type="none"/>
            <a:tailEnd len="med" w="med" type="triangle"/>
          </a:ln>
        </p:spPr>
      </p:cxnSp>
      <p:cxnSp>
        <p:nvCxnSpPr>
          <p:cNvPr id="248" name="Google Shape;248;p19"/>
          <p:cNvCxnSpPr/>
          <p:nvPr/>
        </p:nvCxnSpPr>
        <p:spPr>
          <a:xfrm>
            <a:off x="5897741" y="4834374"/>
            <a:ext cx="371465" cy="0"/>
          </a:xfrm>
          <a:prstGeom prst="straightConnector1">
            <a:avLst/>
          </a:prstGeom>
          <a:noFill/>
          <a:ln cap="flat" cmpd="sng" w="63500">
            <a:solidFill>
              <a:srgbClr val="2F415D"/>
            </a:solidFill>
            <a:prstDash val="solid"/>
            <a:round/>
            <a:headEnd len="sm" w="sm" type="none"/>
            <a:tailEnd len="med" w="med" type="triangle"/>
          </a:ln>
        </p:spPr>
      </p:cxnSp>
      <p:cxnSp>
        <p:nvCxnSpPr>
          <p:cNvPr id="249" name="Google Shape;249;p19"/>
          <p:cNvCxnSpPr/>
          <p:nvPr/>
        </p:nvCxnSpPr>
        <p:spPr>
          <a:xfrm>
            <a:off x="7921174" y="4852491"/>
            <a:ext cx="371465" cy="0"/>
          </a:xfrm>
          <a:prstGeom prst="straightConnector1">
            <a:avLst/>
          </a:prstGeom>
          <a:noFill/>
          <a:ln cap="flat" cmpd="sng" w="63500">
            <a:solidFill>
              <a:srgbClr val="2F415D"/>
            </a:solidFill>
            <a:prstDash val="solid"/>
            <a:round/>
            <a:headEnd len="sm" w="sm" type="none"/>
            <a:tailEnd len="med" w="med" type="triangle"/>
          </a:ln>
        </p:spPr>
      </p:cxnSp>
      <p:cxnSp>
        <p:nvCxnSpPr>
          <p:cNvPr id="250" name="Google Shape;250;p19"/>
          <p:cNvCxnSpPr/>
          <p:nvPr/>
        </p:nvCxnSpPr>
        <p:spPr>
          <a:xfrm>
            <a:off x="9956149" y="4821848"/>
            <a:ext cx="371465" cy="0"/>
          </a:xfrm>
          <a:prstGeom prst="straightConnector1">
            <a:avLst/>
          </a:prstGeom>
          <a:noFill/>
          <a:ln cap="flat" cmpd="sng" w="63500">
            <a:solidFill>
              <a:srgbClr val="2F415D"/>
            </a:solidFill>
            <a:prstDash val="solid"/>
            <a:round/>
            <a:headEnd len="sm" w="sm" type="none"/>
            <a:tailEnd len="med" w="med" type="triangle"/>
          </a:ln>
        </p:spPr>
      </p:cxnSp>
      <p:sp>
        <p:nvSpPr>
          <p:cNvPr id="251" name="Google Shape;251;p19"/>
          <p:cNvSpPr/>
          <p:nvPr/>
        </p:nvSpPr>
        <p:spPr>
          <a:xfrm>
            <a:off x="4126793"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GB" sz="1600" u="none" cap="none" strike="noStrike">
                <a:solidFill>
                  <a:srgbClr val="C00000"/>
                </a:solidFill>
                <a:latin typeface="Arial"/>
                <a:ea typeface="Arial"/>
                <a:cs typeface="Arial"/>
                <a:sym typeface="Arial"/>
              </a:rPr>
              <a:t>Level-1</a:t>
            </a:r>
            <a:endParaRPr/>
          </a:p>
          <a:p>
            <a:pPr indent="0" lvl="0" marL="0" marR="0" rtl="0" algn="ctr">
              <a:lnSpc>
                <a:spcPct val="100000"/>
              </a:lnSpc>
              <a:spcBef>
                <a:spcPts val="0"/>
              </a:spcBef>
              <a:spcAft>
                <a:spcPts val="0"/>
              </a:spcAft>
              <a:buNone/>
            </a:pPr>
            <a:r>
              <a:rPr b="1" i="1" lang="en-GB" sz="1600" u="none" cap="none" strike="noStrike">
                <a:solidFill>
                  <a:srgbClr val="C00000"/>
                </a:solidFill>
                <a:latin typeface="Arial"/>
                <a:ea typeface="Arial"/>
                <a:cs typeface="Arial"/>
                <a:sym typeface="Arial"/>
              </a:rPr>
              <a:t>Interoperability</a:t>
            </a:r>
            <a:endParaRPr/>
          </a:p>
        </p:txBody>
      </p:sp>
      <p:sp>
        <p:nvSpPr>
          <p:cNvPr id="252" name="Google Shape;252;p19"/>
          <p:cNvSpPr/>
          <p:nvPr/>
        </p:nvSpPr>
        <p:spPr>
          <a:xfrm>
            <a:off x="6161768"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GB" sz="1600" u="none" cap="none" strike="noStrike">
                <a:solidFill>
                  <a:srgbClr val="C00000"/>
                </a:solidFill>
                <a:latin typeface="Arial"/>
                <a:ea typeface="Arial"/>
                <a:cs typeface="Arial"/>
                <a:sym typeface="Arial"/>
              </a:rPr>
              <a:t>Analysis Ready Data</a:t>
            </a:r>
            <a:endParaRPr/>
          </a:p>
        </p:txBody>
      </p:sp>
      <p:sp>
        <p:nvSpPr>
          <p:cNvPr id="253" name="Google Shape;253;p19"/>
          <p:cNvSpPr/>
          <p:nvPr/>
        </p:nvSpPr>
        <p:spPr>
          <a:xfrm>
            <a:off x="8196743"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GB" sz="1600" u="none" cap="none" strike="noStrike">
                <a:solidFill>
                  <a:srgbClr val="D9A2A5"/>
                </a:solidFill>
                <a:latin typeface="Arial"/>
                <a:ea typeface="Arial"/>
                <a:cs typeface="Arial"/>
                <a:sym typeface="Arial"/>
              </a:rPr>
              <a:t>“AI Ready Data”</a:t>
            </a:r>
            <a:endParaRPr/>
          </a:p>
        </p:txBody>
      </p:sp>
      <p:sp>
        <p:nvSpPr>
          <p:cNvPr id="254" name="Google Shape;254;p19"/>
          <p:cNvSpPr/>
          <p:nvPr/>
        </p:nvSpPr>
        <p:spPr>
          <a:xfrm>
            <a:off x="10231718"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GB" sz="1600" u="none" cap="none" strike="noStrike">
                <a:solidFill>
                  <a:srgbClr val="D9A2A5"/>
                </a:solidFill>
                <a:latin typeface="Arial"/>
                <a:ea typeface="Arial"/>
                <a:cs typeface="Arial"/>
                <a:sym typeface="Arial"/>
              </a:rPr>
              <a:t>“Inference Ready Information”</a:t>
            </a:r>
            <a:endParaRPr/>
          </a:p>
        </p:txBody>
      </p:sp>
      <p:sp>
        <p:nvSpPr>
          <p:cNvPr id="255" name="Google Shape;255;p19"/>
          <p:cNvSpPr/>
          <p:nvPr/>
        </p:nvSpPr>
        <p:spPr>
          <a:xfrm>
            <a:off x="12266693"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inference</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fusion</a:t>
            </a:r>
            <a:endParaRPr/>
          </a:p>
        </p:txBody>
      </p:sp>
      <p:sp>
        <p:nvSpPr>
          <p:cNvPr id="256" name="Google Shape;256;p19"/>
          <p:cNvSpPr/>
          <p:nvPr/>
        </p:nvSpPr>
        <p:spPr>
          <a:xfrm>
            <a:off x="2001979" y="5715894"/>
            <a:ext cx="2034978" cy="602428"/>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GB" sz="1600" u="none" cap="none" strike="noStrike">
                <a:solidFill>
                  <a:srgbClr val="C0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Noto Sans Symbols"/>
              <a:buChar char="❖"/>
            </a:pPr>
            <a:r>
              <a:rPr lang="en-GB"/>
              <a:t>An Interoperability Framework should help coordinate and streamline CEOS efforts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Support by LSI-VC and SIT decisions(Sep 2022)</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Primarily now outreach</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Involvement sought especially of WGISS ‘data interoperability and use interest group’</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Any other contributors welcome</a:t>
            </a:r>
            <a:endParaRPr/>
          </a:p>
        </p:txBody>
      </p:sp>
      <p:sp>
        <p:nvSpPr>
          <p:cNvPr id="83" name="Google Shape;8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Executive 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176048" y="175939"/>
            <a:ext cx="9386864" cy="779002"/>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re-thinking CEOS Processing Levels</a:t>
            </a:r>
            <a:endParaRPr/>
          </a:p>
        </p:txBody>
      </p:sp>
      <p:sp>
        <p:nvSpPr>
          <p:cNvPr id="262" name="Google Shape;262;p20"/>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263" name="Google Shape;263;p20"/>
          <p:cNvSpPr txBox="1"/>
          <p:nvPr/>
        </p:nvSpPr>
        <p:spPr>
          <a:xfrm>
            <a:off x="912473" y="1297075"/>
            <a:ext cx="10835593" cy="1856968"/>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Processing Levels were so far defined as a more or less generic chain of refinement regarding the radiometry (or more general the 'measurand') and the geometry of the (satellite) observation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If one considers these two types of refinements separate, a matrix could be built in which classical Processing Levels would (roughly) appear as below: </a:t>
            </a:r>
            <a:endParaRPr b="0" i="0" sz="1400" u="none" cap="none" strike="noStrike">
              <a:solidFill>
                <a:srgbClr val="000000"/>
              </a:solidFill>
              <a:latin typeface="Arial"/>
              <a:ea typeface="Arial"/>
              <a:cs typeface="Arial"/>
              <a:sym typeface="Arial"/>
            </a:endParaRPr>
          </a:p>
        </p:txBody>
      </p:sp>
      <p:pic>
        <p:nvPicPr>
          <p:cNvPr id="264" name="Google Shape;264;p20"/>
          <p:cNvPicPr preferRelativeResize="0"/>
          <p:nvPr/>
        </p:nvPicPr>
        <p:blipFill rotWithShape="1">
          <a:blip r:embed="rId3">
            <a:alphaModFix/>
          </a:blip>
          <a:srcRect b="0" l="0" r="0" t="0"/>
          <a:stretch/>
        </p:blipFill>
        <p:spPr>
          <a:xfrm>
            <a:off x="970722" y="3333172"/>
            <a:ext cx="10563992" cy="24580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type="title"/>
          </p:nvPr>
        </p:nvSpPr>
        <p:spPr>
          <a:xfrm>
            <a:off x="176048" y="175939"/>
            <a:ext cx="9386864" cy="779002"/>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A new Processing Level matrix</a:t>
            </a:r>
            <a:endParaRPr/>
          </a:p>
        </p:txBody>
      </p:sp>
      <p:sp>
        <p:nvSpPr>
          <p:cNvPr id="270" name="Google Shape;270;p21"/>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271" name="Google Shape;271;p21"/>
          <p:cNvSpPr txBox="1"/>
          <p:nvPr/>
        </p:nvSpPr>
        <p:spPr>
          <a:xfrm>
            <a:off x="912473" y="1339206"/>
            <a:ext cx="10835593" cy="1703500"/>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0"/>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For the discussion of 'Analysis Readiness' of data, a clearer separation of these two 'dimensions' of processing yields a chance to obtain a transparent scheme in which also recommendations about best possible paths (processing sequences) are feasible. This would be advantageous for defining 'Analysis Ready Data' standards at different processing Levels and for their respective interoperability.</a:t>
            </a:r>
            <a:endParaRPr b="0" i="0" sz="1400" u="none" cap="none" strike="noStrike">
              <a:solidFill>
                <a:srgbClr val="000000"/>
              </a:solidFill>
              <a:latin typeface="Arial"/>
              <a:ea typeface="Arial"/>
              <a:cs typeface="Arial"/>
              <a:sym typeface="Arial"/>
            </a:endParaRPr>
          </a:p>
        </p:txBody>
      </p:sp>
      <p:pic>
        <p:nvPicPr>
          <p:cNvPr id="272" name="Google Shape;272;p21"/>
          <p:cNvPicPr preferRelativeResize="0"/>
          <p:nvPr/>
        </p:nvPicPr>
        <p:blipFill rotWithShape="1">
          <a:blip r:embed="rId3">
            <a:alphaModFix/>
          </a:blip>
          <a:srcRect b="0" l="0" r="0" t="0"/>
          <a:stretch/>
        </p:blipFill>
        <p:spPr>
          <a:xfrm>
            <a:off x="986360" y="3361572"/>
            <a:ext cx="10569033" cy="31223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2327563" y="2351314"/>
            <a:ext cx="5228827" cy="13103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a:buNone/>
            </a:pPr>
            <a:r>
              <a:rPr lang="en-GB"/>
              <a:t>Thank you!</a:t>
            </a:r>
            <a:endParaRPr/>
          </a:p>
        </p:txBody>
      </p:sp>
      <p:sp>
        <p:nvSpPr>
          <p:cNvPr id="278" name="Google Shape;278;p22"/>
          <p:cNvSpPr txBox="1"/>
          <p:nvPr/>
        </p:nvSpPr>
        <p:spPr>
          <a:xfrm>
            <a:off x="7398327" y="5308269"/>
            <a:ext cx="4793673" cy="8609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a:buNone/>
            </a:pPr>
            <a:r>
              <a:rPr b="0" i="0" lang="en-GB" sz="5400" u="none" cap="none" strike="noStrike">
                <a:solidFill>
                  <a:schemeClr val="dk1"/>
                </a:solidFill>
                <a:latin typeface="Arial"/>
                <a:ea typeface="Arial"/>
                <a:cs typeface="Arial"/>
                <a:sym typeface="Arial"/>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idx="1" type="body"/>
          </p:nvPr>
        </p:nvSpPr>
        <p:spPr>
          <a:xfrm>
            <a:off x="324233" y="1558533"/>
            <a:ext cx="11495400" cy="48530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1600"/>
              <a:buNone/>
            </a:pPr>
            <a:r>
              <a:rPr lang="en-GB" sz="2000">
                <a:solidFill>
                  <a:schemeClr val="dk1"/>
                </a:solidFill>
                <a:latin typeface="Arial"/>
                <a:ea typeface="Arial"/>
                <a:cs typeface="Arial"/>
                <a:sym typeface="Arial"/>
              </a:rPr>
              <a:t>From WGISS presenters guidelines (“WGISS-54 Presentation Template and Guidelines.pptx”)</a:t>
            </a:r>
            <a:endParaRPr/>
          </a:p>
          <a:p>
            <a:pPr indent="-214313" lvl="0" marL="214313" marR="0" rtl="0" algn="l">
              <a:lnSpc>
                <a:spcPct val="150000"/>
              </a:lnSpc>
              <a:spcBef>
                <a:spcPts val="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Presenters should </a:t>
            </a:r>
            <a:r>
              <a:rPr b="1" lang="en-GB" sz="1600">
                <a:solidFill>
                  <a:schemeClr val="dk1"/>
                </a:solidFill>
                <a:latin typeface="Arial"/>
                <a:ea typeface="Arial"/>
                <a:cs typeface="Arial"/>
                <a:sym typeface="Arial"/>
              </a:rPr>
              <a:t>name their file </a:t>
            </a:r>
            <a:r>
              <a:rPr lang="en-GB" sz="1600">
                <a:solidFill>
                  <a:schemeClr val="dk1"/>
                </a:solidFill>
                <a:latin typeface="Arial"/>
                <a:ea typeface="Arial"/>
                <a:cs typeface="Arial"/>
                <a:sym typeface="Arial"/>
              </a:rPr>
              <a:t>using the following </a:t>
            </a:r>
            <a:r>
              <a:rPr b="1" lang="en-GB" sz="1600">
                <a:solidFill>
                  <a:schemeClr val="dk1"/>
                </a:solidFill>
                <a:latin typeface="Arial"/>
                <a:ea typeface="Arial"/>
                <a:cs typeface="Arial"/>
                <a:sym typeface="Arial"/>
              </a:rPr>
              <a:t>convention</a:t>
            </a:r>
            <a:r>
              <a:rPr lang="en-GB" sz="1600">
                <a:solidFill>
                  <a:schemeClr val="dk1"/>
                </a:solidFill>
                <a:latin typeface="Arial"/>
                <a:ea typeface="Arial"/>
                <a:cs typeface="Arial"/>
                <a:sym typeface="Arial"/>
              </a:rPr>
              <a:t>:</a:t>
            </a:r>
            <a:endParaRPr/>
          </a:p>
          <a:p>
            <a:pPr indent="-214311" lvl="1" marL="671513" marR="0" rtl="0" algn="l">
              <a:lnSpc>
                <a:spcPct val="150000"/>
              </a:lnSpc>
              <a:spcBef>
                <a:spcPts val="0"/>
              </a:spcBef>
              <a:spcAft>
                <a:spcPts val="0"/>
              </a:spcAft>
              <a:buClr>
                <a:schemeClr val="dk1"/>
              </a:buClr>
              <a:buSzPts val="1600"/>
              <a:buFont typeface="Noto Sans Symbols"/>
              <a:buChar char="❖"/>
            </a:pPr>
            <a:r>
              <a:rPr lang="en-GB" sz="1600" u="none" cap="none" strike="noStrike">
                <a:solidFill>
                  <a:schemeClr val="dk1"/>
                </a:solidFill>
                <a:latin typeface="Arial"/>
                <a:ea typeface="Arial"/>
                <a:cs typeface="Arial"/>
                <a:sym typeface="Arial"/>
              </a:rPr>
              <a:t>Agenda date/time and presentation title (e.g., 2022.10.04_</a:t>
            </a:r>
            <a:r>
              <a:rPr lang="en-GB" sz="1600">
                <a:latin typeface="Arial"/>
                <a:ea typeface="Arial"/>
                <a:cs typeface="Arial"/>
                <a:sym typeface="Arial"/>
              </a:rPr>
              <a:t>10.00_WGISS Chair Report</a:t>
            </a:r>
            <a:r>
              <a:rPr lang="en-GB" sz="1600" u="none" cap="none" strike="noStrike">
                <a:solidFill>
                  <a:schemeClr val="dk1"/>
                </a:solidFill>
                <a:latin typeface="Arial"/>
                <a:ea typeface="Arial"/>
                <a:cs typeface="Arial"/>
                <a:sym typeface="Arial"/>
              </a:rPr>
              <a:t>)</a:t>
            </a:r>
            <a:endParaRPr/>
          </a:p>
          <a:p>
            <a:pPr indent="-214311" lvl="1" marL="671513" marR="0" rtl="0" algn="l">
              <a:lnSpc>
                <a:spcPct val="150000"/>
              </a:lnSpc>
              <a:spcBef>
                <a:spcPts val="0"/>
              </a:spcBef>
              <a:spcAft>
                <a:spcPts val="0"/>
              </a:spcAft>
              <a:buClr>
                <a:schemeClr val="dk1"/>
              </a:buClr>
              <a:buSzPts val="1600"/>
              <a:buFont typeface="Noto Sans Symbols"/>
              <a:buChar char="❖"/>
            </a:pPr>
            <a:r>
              <a:rPr lang="en-GB" sz="1600">
                <a:solidFill>
                  <a:schemeClr val="dk1"/>
                </a:solidFill>
              </a:rPr>
              <a:t>If an updated version is submitted, please do not change the file name.</a:t>
            </a:r>
            <a:endParaRPr sz="2000">
              <a:solidFill>
                <a:schemeClr val="dk1"/>
              </a:solidFill>
              <a:latin typeface="Arial"/>
              <a:ea typeface="Arial"/>
              <a:cs typeface="Arial"/>
              <a:sym typeface="Arial"/>
            </a:endParaRPr>
          </a:p>
          <a:p>
            <a:pPr indent="-112711" lvl="1" marL="671513" marR="0" rtl="0" algn="l">
              <a:lnSpc>
                <a:spcPct val="150000"/>
              </a:lnSpc>
              <a:spcBef>
                <a:spcPts val="0"/>
              </a:spcBef>
              <a:spcAft>
                <a:spcPts val="0"/>
              </a:spcAft>
              <a:buClr>
                <a:schemeClr val="dk1"/>
              </a:buClr>
              <a:buSzPts val="1600"/>
              <a:buFont typeface="Noto Sans Symbols"/>
              <a:buNone/>
            </a:pPr>
            <a:r>
              <a:t/>
            </a:r>
            <a:endParaRPr i="1" sz="2000"/>
          </a:p>
          <a:p>
            <a:pPr indent="0" lvl="0" marL="1" rtl="0" algn="l">
              <a:lnSpc>
                <a:spcPct val="150000"/>
              </a:lnSpc>
              <a:spcBef>
                <a:spcPts val="0"/>
              </a:spcBef>
              <a:spcAft>
                <a:spcPts val="0"/>
              </a:spcAft>
              <a:buSzPts val="1600"/>
              <a:buNone/>
            </a:pPr>
            <a:r>
              <a:rPr lang="en-GB" sz="2000">
                <a:solidFill>
                  <a:schemeClr val="dk1"/>
                </a:solidFill>
                <a:latin typeface="Arial"/>
                <a:ea typeface="Arial"/>
                <a:cs typeface="Arial"/>
                <a:sym typeface="Arial"/>
              </a:rPr>
              <a:t>From WGCV presenters guidelines (“</a:t>
            </a:r>
            <a:r>
              <a:rPr lang="en-GB" sz="2000"/>
              <a:t>2022_CEOS_WGCV-51_Template.pptx”)</a:t>
            </a:r>
            <a:endParaRPr/>
          </a:p>
          <a:p>
            <a:pPr indent="-214313" lvl="0" marL="214313" rtl="0" algn="l">
              <a:lnSpc>
                <a:spcPct val="150000"/>
              </a:lnSpc>
              <a:spcBef>
                <a:spcPts val="0"/>
              </a:spcBef>
              <a:spcAft>
                <a:spcPts val="0"/>
              </a:spcAft>
              <a:buSzPts val="1600"/>
              <a:buChar char="❖"/>
            </a:pPr>
            <a:r>
              <a:rPr lang="en-GB" sz="1600"/>
              <a:t>Presenters should </a:t>
            </a:r>
            <a:r>
              <a:rPr b="1" lang="en-GB" sz="1600"/>
              <a:t>name their file </a:t>
            </a:r>
            <a:r>
              <a:rPr lang="en-GB" sz="1600"/>
              <a:t>using the following </a:t>
            </a:r>
            <a:r>
              <a:rPr b="1" lang="en-GB" sz="1600"/>
              <a:t>convention</a:t>
            </a:r>
            <a:r>
              <a:rPr lang="en-GB" sz="1600"/>
              <a:t>:</a:t>
            </a:r>
            <a:endParaRPr/>
          </a:p>
          <a:p>
            <a:pPr indent="-214311" lvl="1" marL="671513"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chemeClr val="dk1"/>
                </a:solidFill>
                <a:latin typeface="Arial"/>
                <a:ea typeface="Arial"/>
                <a:cs typeface="Arial"/>
                <a:sym typeface="Arial"/>
              </a:rPr>
              <a:t>AgendaItemNumber_LastName_Subject_Version </a:t>
            </a:r>
            <a:r>
              <a:rPr b="0" i="1" lang="en-GB" sz="1600" u="none" cap="none" strike="noStrike">
                <a:solidFill>
                  <a:schemeClr val="dk1"/>
                </a:solidFill>
                <a:latin typeface="Arial"/>
                <a:ea typeface="Arial"/>
                <a:cs typeface="Arial"/>
                <a:sym typeface="Arial"/>
              </a:rPr>
              <a:t>(e.g., </a:t>
            </a:r>
            <a:r>
              <a:rPr i="1" lang="en-GB" sz="1600">
                <a:solidFill>
                  <a:schemeClr val="dk1"/>
                </a:solidFill>
              </a:rPr>
              <a:t>1.1_Kuze_WGCV-51_Welcome_v1</a:t>
            </a:r>
            <a:r>
              <a:rPr b="0" i="1" lang="en-GB" sz="1600" u="none" cap="none" strike="noStrike">
                <a:solidFill>
                  <a:schemeClr val="dk1"/>
                </a:solidFill>
                <a:latin typeface="Arial"/>
                <a:ea typeface="Arial"/>
                <a:cs typeface="Arial"/>
                <a:sym typeface="Arial"/>
              </a:rPr>
              <a:t>)</a:t>
            </a:r>
            <a:endParaRPr/>
          </a:p>
          <a:p>
            <a:pPr indent="0" lvl="0" marL="1" rtl="0" algn="l">
              <a:lnSpc>
                <a:spcPct val="150000"/>
              </a:lnSpc>
              <a:spcBef>
                <a:spcPts val="0"/>
              </a:spcBef>
              <a:spcAft>
                <a:spcPts val="0"/>
              </a:spcAft>
              <a:buSzPts val="1600"/>
              <a:buNone/>
            </a:pPr>
            <a:r>
              <a:t/>
            </a:r>
            <a:endParaRPr sz="1600"/>
          </a:p>
          <a:p>
            <a:pPr indent="0" lvl="0" marL="1" rtl="0" algn="l">
              <a:lnSpc>
                <a:spcPct val="150000"/>
              </a:lnSpc>
              <a:spcBef>
                <a:spcPts val="0"/>
              </a:spcBef>
              <a:spcAft>
                <a:spcPts val="0"/>
              </a:spcAft>
              <a:buSzPts val="1600"/>
              <a:buNone/>
            </a:pPr>
            <a:r>
              <a:rPr lang="en-GB" sz="3600"/>
              <a:t>Because they might make your life a little easier! 😉</a:t>
            </a:r>
            <a:br>
              <a:rPr lang="en-GB" sz="2000"/>
            </a:br>
            <a:r>
              <a:rPr lang="en-GB" sz="2000"/>
              <a:t>				… especially if you are supposed to deliver a file for a joint session</a:t>
            </a:r>
            <a:endParaRPr sz="4800"/>
          </a:p>
          <a:p>
            <a:pPr indent="-241300" lvl="0" marL="342901" rtl="0" algn="l">
              <a:lnSpc>
                <a:spcPct val="150000"/>
              </a:lnSpc>
              <a:spcBef>
                <a:spcPts val="0"/>
              </a:spcBef>
              <a:spcAft>
                <a:spcPts val="0"/>
              </a:spcAft>
              <a:buSzPts val="1600"/>
              <a:buFont typeface="Noto Sans Symbols"/>
              <a:buNone/>
            </a:pPr>
            <a:r>
              <a:t/>
            </a:r>
            <a:endParaRPr sz="2000"/>
          </a:p>
        </p:txBody>
      </p:sp>
      <p:sp>
        <p:nvSpPr>
          <p:cNvPr id="89" name="Google Shape;89;p3"/>
          <p:cNvSpPr txBox="1"/>
          <p:nvPr>
            <p:ph type="title"/>
          </p:nvPr>
        </p:nvSpPr>
        <p:spPr>
          <a:xfrm>
            <a:off x="176048" y="175939"/>
            <a:ext cx="968871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Why interoperability (and standards)?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idx="1" type="body"/>
          </p:nvPr>
        </p:nvSpPr>
        <p:spPr>
          <a:xfrm>
            <a:off x="324233" y="3926541"/>
            <a:ext cx="11495400" cy="2294863"/>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600"/>
              </a:spcBef>
              <a:spcAft>
                <a:spcPts val="0"/>
              </a:spcAft>
              <a:buSzPts val="2800"/>
              <a:buNone/>
            </a:pPr>
            <a:r>
              <a:rPr lang="en-GB" sz="2600">
                <a:solidFill>
                  <a:schemeClr val="dk1"/>
                </a:solidFill>
              </a:rPr>
              <a:t>Interoperability has several aspects with different requirements, e.g:</a:t>
            </a:r>
            <a:endParaRPr/>
          </a:p>
          <a:p>
            <a:pPr indent="-457200" lvl="0" marL="457200" rtl="0" algn="l">
              <a:lnSpc>
                <a:spcPct val="90000"/>
              </a:lnSpc>
              <a:spcBef>
                <a:spcPts val="1200"/>
              </a:spcBef>
              <a:spcAft>
                <a:spcPts val="0"/>
              </a:spcAft>
              <a:buSzPts val="2800"/>
              <a:buFont typeface="Arial"/>
              <a:buChar char="•"/>
            </a:pPr>
            <a:r>
              <a:rPr lang="en-GB" sz="2600">
                <a:solidFill>
                  <a:srgbClr val="FF0000"/>
                </a:solidFill>
              </a:rPr>
              <a:t>Exchange</a:t>
            </a:r>
            <a:r>
              <a:rPr lang="en-GB" sz="2600">
                <a:solidFill>
                  <a:schemeClr val="dk1"/>
                </a:solidFill>
              </a:rPr>
              <a:t> requires technical and organisational connectivity</a:t>
            </a:r>
            <a:endParaRPr/>
          </a:p>
          <a:p>
            <a:pPr indent="-457200" lvl="0" marL="457200" rtl="0" algn="l">
              <a:lnSpc>
                <a:spcPct val="90000"/>
              </a:lnSpc>
              <a:spcBef>
                <a:spcPts val="1200"/>
              </a:spcBef>
              <a:spcAft>
                <a:spcPts val="0"/>
              </a:spcAft>
              <a:buSzPts val="2800"/>
              <a:buFont typeface="Arial"/>
              <a:buChar char="•"/>
            </a:pPr>
            <a:r>
              <a:rPr lang="en-GB" sz="2600">
                <a:solidFill>
                  <a:srgbClr val="FF0000"/>
                </a:solidFill>
              </a:rPr>
              <a:t>Use</a:t>
            </a:r>
            <a:r>
              <a:rPr lang="en-GB" sz="2600">
                <a:solidFill>
                  <a:schemeClr val="dk1"/>
                </a:solidFill>
              </a:rPr>
              <a:t> requires common understanding and legal agreement</a:t>
            </a:r>
            <a:endParaRPr/>
          </a:p>
          <a:p>
            <a:pPr indent="-406400" lvl="0" marL="457200" rtl="0" algn="l">
              <a:lnSpc>
                <a:spcPct val="90000"/>
              </a:lnSpc>
              <a:spcBef>
                <a:spcPts val="1200"/>
              </a:spcBef>
              <a:spcAft>
                <a:spcPts val="600"/>
              </a:spcAft>
              <a:buSzPts val="2800"/>
              <a:buFont typeface="Noto Sans Symbols"/>
              <a:buChar char="⮚"/>
            </a:pPr>
            <a:r>
              <a:rPr lang="en-GB" sz="2400">
                <a:solidFill>
                  <a:schemeClr val="dk1"/>
                </a:solidFill>
              </a:rPr>
              <a:t>… and what exactly is ‘information’ btw?</a:t>
            </a:r>
            <a:endParaRPr/>
          </a:p>
        </p:txBody>
      </p:sp>
      <p:sp>
        <p:nvSpPr>
          <p:cNvPr id="95" name="Google Shape;95;p4"/>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a:t>What is Interoperability?</a:t>
            </a:r>
            <a:endParaRPr/>
          </a:p>
        </p:txBody>
      </p:sp>
      <p:sp>
        <p:nvSpPr>
          <p:cNvPr id="96" name="Google Shape;96;p4"/>
          <p:cNvSpPr txBox="1"/>
          <p:nvPr/>
        </p:nvSpPr>
        <p:spPr>
          <a:xfrm>
            <a:off x="279790" y="1868753"/>
            <a:ext cx="11434711" cy="1673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792" u="none" cap="none" strike="noStrike">
                <a:solidFill>
                  <a:srgbClr val="000000"/>
                </a:solidFill>
                <a:latin typeface="Arial"/>
                <a:ea typeface="Arial"/>
                <a:cs typeface="Arial"/>
                <a:sym typeface="Arial"/>
              </a:rPr>
              <a:t>Interoperability</a:t>
            </a:r>
            <a:r>
              <a:rPr b="0" i="0" lang="en-GB" sz="2792" u="none" cap="none" strike="noStrike">
                <a:solidFill>
                  <a:srgbClr val="000000"/>
                </a:solidFill>
                <a:latin typeface="Arial"/>
                <a:ea typeface="Arial"/>
                <a:cs typeface="Arial"/>
                <a:sym typeface="Arial"/>
              </a:rPr>
              <a:t> is the</a:t>
            </a:r>
            <a:br>
              <a:rPr b="0" i="0" lang="en-GB" sz="2792" u="none" cap="none" strike="noStrike">
                <a:solidFill>
                  <a:srgbClr val="000000"/>
                </a:solidFill>
                <a:latin typeface="Arial"/>
                <a:ea typeface="Arial"/>
                <a:cs typeface="Arial"/>
                <a:sym typeface="Arial"/>
              </a:rPr>
            </a:br>
            <a:r>
              <a:rPr b="0" i="0" lang="en-GB" sz="2792" u="none" cap="none" strike="noStrike">
                <a:solidFill>
                  <a:srgbClr val="000000"/>
                </a:solidFill>
                <a:latin typeface="Arial"/>
                <a:ea typeface="Arial"/>
                <a:cs typeface="Arial"/>
                <a:sym typeface="Arial"/>
              </a:rPr>
              <a:t>“</a:t>
            </a:r>
            <a:r>
              <a:rPr b="0" i="1" lang="en-GB" sz="2792" u="none" cap="none" strike="noStrike">
                <a:solidFill>
                  <a:srgbClr val="000000"/>
                </a:solidFill>
                <a:latin typeface="Arial"/>
                <a:ea typeface="Arial"/>
                <a:cs typeface="Arial"/>
                <a:sym typeface="Arial"/>
              </a:rPr>
              <a:t>ability of two or more systems or components to </a:t>
            </a:r>
            <a:r>
              <a:rPr b="0" i="1" lang="en-GB" sz="2792" u="none" cap="none" strike="noStrike">
                <a:solidFill>
                  <a:srgbClr val="FF0000"/>
                </a:solidFill>
                <a:latin typeface="Arial"/>
                <a:ea typeface="Arial"/>
                <a:cs typeface="Arial"/>
                <a:sym typeface="Arial"/>
              </a:rPr>
              <a:t>exchange</a:t>
            </a:r>
            <a:r>
              <a:rPr b="0" i="1" lang="en-GB" sz="2792" u="none" cap="none" strike="noStrike">
                <a:solidFill>
                  <a:srgbClr val="000000"/>
                </a:solidFill>
                <a:latin typeface="Arial"/>
                <a:ea typeface="Arial"/>
                <a:cs typeface="Arial"/>
                <a:sym typeface="Arial"/>
              </a:rPr>
              <a:t> information</a:t>
            </a:r>
            <a:br>
              <a:rPr b="0" i="1" lang="en-GB" sz="2792" u="none" cap="none" strike="noStrike">
                <a:solidFill>
                  <a:srgbClr val="000000"/>
                </a:solidFill>
                <a:latin typeface="Arial"/>
                <a:ea typeface="Arial"/>
                <a:cs typeface="Arial"/>
                <a:sym typeface="Arial"/>
              </a:rPr>
            </a:br>
            <a:r>
              <a:rPr b="0" i="1" lang="en-GB" sz="2792" u="none" cap="none" strike="noStrike">
                <a:solidFill>
                  <a:srgbClr val="000000"/>
                </a:solidFill>
                <a:latin typeface="Arial"/>
                <a:ea typeface="Arial"/>
                <a:cs typeface="Arial"/>
                <a:sym typeface="Arial"/>
              </a:rPr>
              <a:t> and to </a:t>
            </a:r>
            <a:r>
              <a:rPr b="0" i="1" lang="en-GB" sz="2792" u="none" cap="none" strike="noStrike">
                <a:solidFill>
                  <a:srgbClr val="FF0000"/>
                </a:solidFill>
                <a:latin typeface="Arial"/>
                <a:ea typeface="Arial"/>
                <a:cs typeface="Arial"/>
                <a:sym typeface="Arial"/>
              </a:rPr>
              <a:t>use</a:t>
            </a:r>
            <a:r>
              <a:rPr b="0" i="1" lang="en-GB" sz="2792" u="none" cap="none" strike="noStrike">
                <a:solidFill>
                  <a:srgbClr val="000000"/>
                </a:solidFill>
                <a:latin typeface="Arial"/>
                <a:ea typeface="Arial"/>
                <a:cs typeface="Arial"/>
                <a:sym typeface="Arial"/>
              </a:rPr>
              <a:t> the information that has been exchanged</a:t>
            </a:r>
            <a:r>
              <a:rPr b="0" i="0" lang="en-GB" sz="2792" u="none" cap="none" strike="noStrike">
                <a:solidFill>
                  <a:srgbClr val="000000"/>
                </a:solidFill>
                <a:latin typeface="Arial"/>
                <a:ea typeface="Arial"/>
                <a:cs typeface="Arial"/>
                <a:sym typeface="Arial"/>
              </a:rPr>
              <a:t>.”</a:t>
            </a:r>
            <a:endParaRPr/>
          </a:p>
          <a:p>
            <a:pPr indent="0" lvl="0" marL="0" marR="0" rtl="0" algn="r">
              <a:lnSpc>
                <a:spcPct val="100000"/>
              </a:lnSpc>
              <a:spcBef>
                <a:spcPts val="599"/>
              </a:spcBef>
              <a:spcAft>
                <a:spcPts val="0"/>
              </a:spcAft>
              <a:buNone/>
            </a:pPr>
            <a:r>
              <a:rPr b="0" i="0" lang="en-GB" sz="1396" u="none" cap="none" strike="noStrike">
                <a:solidFill>
                  <a:srgbClr val="000000"/>
                </a:solidFill>
                <a:latin typeface="Arial"/>
                <a:ea typeface="Arial"/>
                <a:cs typeface="Arial"/>
                <a:sym typeface="Arial"/>
              </a:rPr>
              <a:t>ISO 25964 </a:t>
            </a:r>
            <a:r>
              <a:rPr b="0" i="1" lang="en-GB" sz="1396" u="none" cap="none" strike="noStrike">
                <a:solidFill>
                  <a:srgbClr val="000000"/>
                </a:solidFill>
                <a:latin typeface="Arial"/>
                <a:ea typeface="Arial"/>
                <a:cs typeface="Arial"/>
                <a:sym typeface="Arial"/>
              </a:rPr>
              <a:t>Thesauri and Interoperability with other Vocabularies</a:t>
            </a:r>
            <a:r>
              <a:rPr b="0" i="0" lang="en-GB" sz="1396" u="none" cap="none" strike="noStrike">
                <a:solidFill>
                  <a:srgbClr val="000000"/>
                </a:solidFill>
                <a:latin typeface="Arial"/>
                <a:ea typeface="Arial"/>
                <a:cs typeface="Arial"/>
                <a:sym typeface="Arial"/>
              </a:rPr>
              <a:t> (</a:t>
            </a:r>
            <a:r>
              <a:rPr b="0" i="0" lang="en-GB" sz="1396" u="sng" cap="none" strike="noStrike">
                <a:solidFill>
                  <a:srgbClr val="000000"/>
                </a:solidFill>
                <a:latin typeface="Arial"/>
                <a:ea typeface="Arial"/>
                <a:cs typeface="Arial"/>
                <a:sym typeface="Arial"/>
                <a:hlinkClick r:id="rId3">
                  <a:extLst>
                    <a:ext uri="{A12FA001-AC4F-418D-AE19-62706E023703}">
                      <ahyp:hlinkClr val="tx"/>
                    </a:ext>
                  </a:extLst>
                </a:hlinkClick>
              </a:rPr>
              <a:t>ISO 25964-2:2013</a:t>
            </a:r>
            <a:r>
              <a:rPr b="0" i="0" lang="en-GB" sz="1396" u="none" cap="none" strike="noStrike">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Font typeface="Noto Sans Symbols"/>
              <a:buNone/>
            </a:pPr>
            <a:r>
              <a:rPr lang="en-GB"/>
              <a:t>CEOS Analysis-Ready Data (CEOS-ARD) suite of specs aims at increasing the interoperability of Earth observation datasets. </a:t>
            </a:r>
            <a:endParaRPr/>
          </a:p>
          <a:p>
            <a:pPr indent="0" lvl="0" marL="0" rtl="0" algn="l">
              <a:lnSpc>
                <a:spcPct val="90000"/>
              </a:lnSpc>
              <a:spcBef>
                <a:spcPts val="0"/>
              </a:spcBef>
              <a:spcAft>
                <a:spcPts val="0"/>
              </a:spcAft>
              <a:buClr>
                <a:schemeClr val="dk1"/>
              </a:buClr>
              <a:buSzPts val="2800"/>
              <a:buFont typeface="Noto Sans Symbols"/>
              <a:buNone/>
            </a:pPr>
            <a:r>
              <a:t/>
            </a:r>
            <a:endParaRPr/>
          </a:p>
          <a:p>
            <a:pPr indent="0" lvl="0" marL="177800" rtl="0" algn="l">
              <a:lnSpc>
                <a:spcPct val="90000"/>
              </a:lnSpc>
              <a:spcBef>
                <a:spcPts val="0"/>
              </a:spcBef>
              <a:spcAft>
                <a:spcPts val="0"/>
              </a:spcAft>
              <a:buClr>
                <a:schemeClr val="dk1"/>
              </a:buClr>
              <a:buSzPts val="2800"/>
              <a:buFont typeface="Noto Sans Symbols"/>
              <a:buNone/>
            </a:pPr>
            <a:r>
              <a:rPr lang="en-GB"/>
              <a:t>CEOS-ARD is a first step on the interoperability spectrum :</a:t>
            </a:r>
            <a:endParaRPr/>
          </a:p>
        </p:txBody>
      </p:sp>
      <p:sp>
        <p:nvSpPr>
          <p:cNvPr id="102" name="Google Shape;102;p5"/>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pic>
        <p:nvPicPr>
          <p:cNvPr id="103" name="Google Shape;103;p5"/>
          <p:cNvPicPr preferRelativeResize="0"/>
          <p:nvPr/>
        </p:nvPicPr>
        <p:blipFill rotWithShape="1">
          <a:blip r:embed="rId3">
            <a:alphaModFix/>
          </a:blip>
          <a:srcRect b="0" l="0" r="0" t="0"/>
          <a:stretch/>
        </p:blipFill>
        <p:spPr>
          <a:xfrm>
            <a:off x="2269150" y="3781373"/>
            <a:ext cx="7653700" cy="1864125"/>
          </a:xfrm>
          <a:prstGeom prst="rect">
            <a:avLst/>
          </a:prstGeom>
          <a:noFill/>
          <a:ln>
            <a:noFill/>
          </a:ln>
        </p:spPr>
      </p:pic>
      <p:sp>
        <p:nvSpPr>
          <p:cNvPr id="104" name="Google Shape;104;p5"/>
          <p:cNvSpPr txBox="1"/>
          <p:nvPr/>
        </p:nvSpPr>
        <p:spPr>
          <a:xfrm>
            <a:off x="4703500" y="6130375"/>
            <a:ext cx="690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From WGISS &amp; LSI developed </a:t>
            </a:r>
            <a:r>
              <a:rPr b="1" i="0" lang="en-GB" sz="1400" u="sng" cap="none" strike="noStrike">
                <a:solidFill>
                  <a:schemeClr val="hlink"/>
                </a:solidFill>
                <a:latin typeface="Arial"/>
                <a:ea typeface="Arial"/>
                <a:cs typeface="Arial"/>
                <a:sym typeface="Arial"/>
                <a:hlinkClick r:id="rId4"/>
              </a:rPr>
              <a:t>CEOS Interoperability Terminology Report (2020)</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nvSpPr>
        <p:spPr>
          <a:xfrm rot="-5400000">
            <a:off x="-1491587" y="3431394"/>
            <a:ext cx="41973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Interoperability Blocks / Activity Areas </a:t>
            </a:r>
            <a:endParaRPr b="0" i="0" sz="1600" u="none" cap="none" strike="noStrike">
              <a:solidFill>
                <a:srgbClr val="000000"/>
              </a:solidFill>
              <a:latin typeface="Arial"/>
              <a:ea typeface="Arial"/>
              <a:cs typeface="Arial"/>
              <a:sym typeface="Arial"/>
            </a:endParaRPr>
          </a:p>
        </p:txBody>
      </p:sp>
      <p:grpSp>
        <p:nvGrpSpPr>
          <p:cNvPr id="110" name="Google Shape;110;p6"/>
          <p:cNvGrpSpPr/>
          <p:nvPr/>
        </p:nvGrpSpPr>
        <p:grpSpPr>
          <a:xfrm>
            <a:off x="940535" y="954941"/>
            <a:ext cx="9795598" cy="5586852"/>
            <a:chOff x="703865" y="741566"/>
            <a:chExt cx="10281603" cy="6065179"/>
          </a:xfrm>
        </p:grpSpPr>
        <p:sp>
          <p:nvSpPr>
            <p:cNvPr id="111" name="Google Shape;111;p6"/>
            <p:cNvSpPr txBox="1"/>
            <p:nvPr/>
          </p:nvSpPr>
          <p:spPr>
            <a:xfrm>
              <a:off x="703868" y="741566"/>
              <a:ext cx="10281600" cy="18385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Arial"/>
                  <a:ea typeface="Arial"/>
                  <a:cs typeface="Arial"/>
                  <a:sym typeface="Arial"/>
                </a:rPr>
                <a:t>CEOS LSI-VC Vision:</a:t>
              </a:r>
              <a:endParaRPr b="1" i="0" sz="19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Sensor Agnostic Land Surface Data from all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Total Interoperability, straight from data providers – increased transparency and openness vs downstream efforts (e.g., GEE, Sinergise), for all users, and taking advantage of broad range of CEOS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Enable the use of complementary sensors to achieve a coherent single data stream to enable characterization of change on the Earth’s surface through time.</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Harmonisation vs homogenisation?</a:t>
              </a:r>
              <a:endParaRPr b="1" i="0" sz="1300" u="none" cap="none" strike="noStrike">
                <a:solidFill>
                  <a:schemeClr val="lt1"/>
                </a:solidFill>
                <a:latin typeface="Arial"/>
                <a:ea typeface="Arial"/>
                <a:cs typeface="Arial"/>
                <a:sym typeface="Arial"/>
              </a:endParaRPr>
            </a:p>
          </p:txBody>
        </p:sp>
        <p:sp>
          <p:nvSpPr>
            <p:cNvPr id="112" name="Google Shape;112;p6"/>
            <p:cNvSpPr txBox="1"/>
            <p:nvPr/>
          </p:nvSpPr>
          <p:spPr>
            <a:xfrm>
              <a:off x="703868" y="4784641"/>
              <a:ext cx="10281600" cy="538800"/>
            </a:xfrm>
            <a:prstGeom prst="rect">
              <a:avLst/>
            </a:prstGeom>
            <a:solidFill>
              <a:srgbClr val="92D05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Terminology / Semantics / Data Context</a:t>
              </a:r>
              <a:endParaRPr b="1" i="0" sz="1900" u="none" cap="none" strike="noStrike">
                <a:solidFill>
                  <a:srgbClr val="000000"/>
                </a:solidFill>
                <a:latin typeface="Arial"/>
                <a:ea typeface="Arial"/>
                <a:cs typeface="Arial"/>
                <a:sym typeface="Arial"/>
              </a:endParaRPr>
            </a:p>
          </p:txBody>
        </p:sp>
        <p:sp>
          <p:nvSpPr>
            <p:cNvPr id="113" name="Google Shape;113;p6"/>
            <p:cNvSpPr txBox="1"/>
            <p:nvPr/>
          </p:nvSpPr>
          <p:spPr>
            <a:xfrm>
              <a:off x="703868" y="2493957"/>
              <a:ext cx="10281600" cy="15393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Structural / Data Architecture</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CEOS-ARD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Minimum Data Processing Level + Documented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Uncertainty measures</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Consistent / Interoperable Metadata</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sng" cap="none" strike="noStrike">
                  <a:solidFill>
                    <a:schemeClr val="hlink"/>
                  </a:solidFill>
                  <a:latin typeface="Arial"/>
                  <a:ea typeface="Arial"/>
                  <a:cs typeface="Arial"/>
                  <a:sym typeface="Arial"/>
                  <a:hlinkClick r:id="rId3"/>
                </a:rPr>
                <a:t>MRI Framework</a:t>
              </a:r>
              <a:r>
                <a:rPr b="0" i="0" lang="en-GB" sz="1300" u="none" cap="none" strike="noStrike">
                  <a:solidFill>
                    <a:srgbClr val="000000"/>
                  </a:solidFill>
                  <a:latin typeface="Arial"/>
                  <a:ea typeface="Arial"/>
                  <a:cs typeface="Arial"/>
                  <a:sym typeface="Arial"/>
                </a:rPr>
                <a:t> and PFS parameters?</a:t>
              </a:r>
              <a:endParaRPr b="0" i="0" sz="1300" u="none" cap="none" strike="noStrike">
                <a:solidFill>
                  <a:srgbClr val="000000"/>
                </a:solidFill>
                <a:latin typeface="Arial"/>
                <a:ea typeface="Arial"/>
                <a:cs typeface="Arial"/>
                <a:sym typeface="Arial"/>
              </a:endParaRPr>
            </a:p>
          </p:txBody>
        </p:sp>
        <p:sp>
          <p:nvSpPr>
            <p:cNvPr id="114" name="Google Shape;114;p6"/>
            <p:cNvSpPr txBox="1"/>
            <p:nvPr/>
          </p:nvSpPr>
          <p:spPr>
            <a:xfrm>
              <a:off x="703867" y="6067845"/>
              <a:ext cx="10281600" cy="738900"/>
            </a:xfrm>
            <a:prstGeom prst="rect">
              <a:avLst/>
            </a:prstGeom>
            <a:solidFill>
              <a:srgbClr val="B2FBF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Accessibility / System / Data Presentation</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STAC</a:t>
              </a:r>
              <a:endParaRPr b="0" i="0" sz="1300" u="none" cap="none" strike="noStrike">
                <a:solidFill>
                  <a:srgbClr val="000000"/>
                </a:solidFill>
                <a:latin typeface="Arial"/>
                <a:ea typeface="Arial"/>
                <a:cs typeface="Arial"/>
                <a:sym typeface="Arial"/>
              </a:endParaRPr>
            </a:p>
          </p:txBody>
        </p:sp>
        <p:sp>
          <p:nvSpPr>
            <p:cNvPr id="115" name="Google Shape;115;p6"/>
            <p:cNvSpPr txBox="1"/>
            <p:nvPr/>
          </p:nvSpPr>
          <p:spPr>
            <a:xfrm>
              <a:off x="703867" y="5323651"/>
              <a:ext cx="10281600" cy="738900"/>
            </a:xfrm>
            <a:prstGeom prst="rect">
              <a:avLst/>
            </a:prstGeom>
            <a:solidFill>
              <a:srgbClr val="97FFA6"/>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Formats / Syntactic / Data Language </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COG / Cloud-enabling</a:t>
              </a:r>
              <a:endParaRPr b="0" i="0" sz="1300" u="none" cap="none" strike="noStrike">
                <a:solidFill>
                  <a:srgbClr val="000000"/>
                </a:solidFill>
                <a:latin typeface="Arial"/>
                <a:ea typeface="Arial"/>
                <a:cs typeface="Arial"/>
                <a:sym typeface="Arial"/>
              </a:endParaRPr>
            </a:p>
          </p:txBody>
        </p:sp>
        <p:sp>
          <p:nvSpPr>
            <p:cNvPr id="116" name="Google Shape;116;p6"/>
            <p:cNvSpPr txBox="1"/>
            <p:nvPr/>
          </p:nvSpPr>
          <p:spPr>
            <a:xfrm>
              <a:off x="703865" y="4042664"/>
              <a:ext cx="10281600" cy="738900"/>
            </a:xfrm>
            <a:prstGeom prst="rect">
              <a:avLst/>
            </a:prstGeom>
            <a:solidFill>
              <a:srgbClr val="F7FFB3"/>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Common References: Grids, DEM, GCP(?)</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Discrete Global Grid System (DGGS)</a:t>
              </a:r>
              <a:endParaRPr b="0" i="0" sz="1300" u="none" cap="none" strike="noStrike">
                <a:solidFill>
                  <a:srgbClr val="000000"/>
                </a:solidFill>
                <a:latin typeface="Arial"/>
                <a:ea typeface="Arial"/>
                <a:cs typeface="Arial"/>
                <a:sym typeface="Arial"/>
              </a:endParaRPr>
            </a:p>
          </p:txBody>
        </p:sp>
        <p:sp>
          <p:nvSpPr>
            <p:cNvPr id="117" name="Google Shape;117;p6"/>
            <p:cNvSpPr txBox="1"/>
            <p:nvPr/>
          </p:nvSpPr>
          <p:spPr>
            <a:xfrm>
              <a:off x="8403285" y="6182324"/>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Hanson / USGS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18" name="Google Shape;118;p6"/>
            <p:cNvSpPr txBox="1"/>
            <p:nvPr/>
          </p:nvSpPr>
          <p:spPr>
            <a:xfrm>
              <a:off x="8403285" y="5518376"/>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19" name="Google Shape;119;p6"/>
            <p:cNvSpPr txBox="1"/>
            <p:nvPr/>
          </p:nvSpPr>
          <p:spPr>
            <a:xfrm>
              <a:off x="8403285" y="420459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WGCV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6"/>
            <p:cNvSpPr txBox="1"/>
            <p:nvPr/>
          </p:nvSpPr>
          <p:spPr>
            <a:xfrm>
              <a:off x="8403285" y="478486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Molch / Woolliams / WGCV</a:t>
              </a:r>
              <a:endParaRPr b="0" i="0" sz="1100" u="none" cap="none" strike="noStrike">
                <a:solidFill>
                  <a:srgbClr val="000000"/>
                </a:solidFill>
                <a:latin typeface="Arial"/>
                <a:ea typeface="Arial"/>
                <a:cs typeface="Arial"/>
                <a:sym typeface="Arial"/>
              </a:endParaRPr>
            </a:p>
          </p:txBody>
        </p:sp>
        <p:sp>
          <p:nvSpPr>
            <p:cNvPr id="121" name="Google Shape;121;p6"/>
            <p:cNvSpPr txBox="1"/>
            <p:nvPr/>
          </p:nvSpPr>
          <p:spPr>
            <a:xfrm>
              <a:off x="8403285" y="3067407"/>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LSI-VC / CEOS-ARD OG</a:t>
              </a:r>
              <a:endParaRPr b="0" i="0" sz="1100" u="none" cap="none" strike="noStrike">
                <a:solidFill>
                  <a:srgbClr val="000000"/>
                </a:solidFill>
                <a:latin typeface="Arial"/>
                <a:ea typeface="Arial"/>
                <a:cs typeface="Arial"/>
                <a:sym typeface="Arial"/>
              </a:endParaRPr>
            </a:p>
          </p:txBody>
        </p:sp>
      </p:grpSp>
      <p:sp>
        <p:nvSpPr>
          <p:cNvPr id="122" name="Google Shape;122;p6"/>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0810"/>
              <a:buNone/>
            </a:pPr>
            <a:r>
              <a:rPr lang="en-GB">
                <a:solidFill>
                  <a:schemeClr val="lt1"/>
                </a:solidFill>
              </a:rPr>
              <a:t>CEOS (LSI) ‘Interoperability Spectrum’</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Graphical user interface, application&#10;&#10;Description automatically generated with medium confidence" id="127" name="Google Shape;127;p7"/>
          <p:cNvPicPr preferRelativeResize="0"/>
          <p:nvPr/>
        </p:nvPicPr>
        <p:blipFill rotWithShape="1">
          <a:blip r:embed="rId3">
            <a:alphaModFix/>
          </a:blip>
          <a:srcRect b="7702" l="3454" r="5625" t="14211"/>
          <a:stretch/>
        </p:blipFill>
        <p:spPr>
          <a:xfrm>
            <a:off x="1516409" y="2220312"/>
            <a:ext cx="9159182" cy="3005958"/>
          </a:xfrm>
          <a:prstGeom prst="rect">
            <a:avLst/>
          </a:prstGeom>
          <a:noFill/>
          <a:ln>
            <a:noFill/>
          </a:ln>
        </p:spPr>
      </p:pic>
      <p:sp>
        <p:nvSpPr>
          <p:cNvPr id="128" name="Google Shape;128;p7"/>
          <p:cNvSpPr txBox="1"/>
          <p:nvPr>
            <p:ph type="title"/>
          </p:nvPr>
        </p:nvSpPr>
        <p:spPr>
          <a:xfrm>
            <a:off x="176048" y="214721"/>
            <a:ext cx="9386864" cy="701438"/>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LSI-VC-12 Decisions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0" lvl="0" marL="152396" rtl="0" algn="l">
              <a:lnSpc>
                <a:spcPct val="90000"/>
              </a:lnSpc>
              <a:spcBef>
                <a:spcPts val="1000"/>
              </a:spcBef>
              <a:spcAft>
                <a:spcPts val="0"/>
              </a:spcAft>
              <a:buSzPts val="2800"/>
              <a:buNone/>
            </a:pPr>
            <a:r>
              <a:rPr lang="en-GB"/>
              <a:t>Complex issues are best tackled by breaking them down to simpler and related sub-parts: “</a:t>
            </a:r>
            <a:r>
              <a:rPr b="1" lang="en-GB">
                <a:solidFill>
                  <a:schemeClr val="dk1"/>
                </a:solidFill>
              </a:rPr>
              <a:t>Separation of Concerns</a:t>
            </a:r>
            <a:r>
              <a:rPr lang="en-GB"/>
              <a:t>”</a:t>
            </a:r>
            <a:endParaRPr/>
          </a:p>
          <a:p>
            <a:pPr indent="0" lvl="0" marL="152396" rtl="0" algn="l">
              <a:lnSpc>
                <a:spcPct val="90000"/>
              </a:lnSpc>
              <a:spcBef>
                <a:spcPts val="1000"/>
              </a:spcBef>
              <a:spcAft>
                <a:spcPts val="0"/>
              </a:spcAft>
              <a:buSzPts val="2800"/>
              <a:buNone/>
            </a:pPr>
            <a:r>
              <a:rPr lang="en-GB"/>
              <a:t>Sub-division should:</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help to treat the issue comprehensively (no gaps) and efficiently (no overlaps)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be as much as possible independent from each other and with clear delineations and interfaces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have the right granularity to distribute the effort equally and assemble enough contributors</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134" name="Google Shape;134;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a:t>Why a framework?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sz="2600"/>
              <a:t>Addressing the full scope of interoperability requires a framework that captures all aspects of the problem.</a:t>
            </a:r>
            <a:endParaRPr sz="2600"/>
          </a:p>
          <a:p>
            <a:pPr indent="0" lvl="0" marL="0" rtl="0" algn="l">
              <a:lnSpc>
                <a:spcPct val="90000"/>
              </a:lnSpc>
              <a:spcBef>
                <a:spcPts val="1000"/>
              </a:spcBef>
              <a:spcAft>
                <a:spcPts val="0"/>
              </a:spcAft>
              <a:buClr>
                <a:schemeClr val="dk1"/>
              </a:buClr>
              <a:buSzPts val="1100"/>
              <a:buFont typeface="Arial"/>
              <a:buNone/>
            </a:pPr>
            <a:r>
              <a:rPr lang="en-GB" sz="2600"/>
              <a:t>The following (non-exhaustive list) are equally important factors to consider, and each have a number of component pieces:</a:t>
            </a:r>
            <a:endParaRPr sz="2600"/>
          </a:p>
          <a:p>
            <a:pPr indent="-393700" lvl="0" marL="457200" rtl="0" algn="l">
              <a:lnSpc>
                <a:spcPct val="90000"/>
              </a:lnSpc>
              <a:spcBef>
                <a:spcPts val="1000"/>
              </a:spcBef>
              <a:spcAft>
                <a:spcPts val="0"/>
              </a:spcAft>
              <a:buSzPts val="2600"/>
              <a:buChar char="❖"/>
            </a:pPr>
            <a:r>
              <a:rPr lang="en-GB" sz="2600"/>
              <a:t>Structural / Data Architecture</a:t>
            </a:r>
            <a:endParaRPr sz="2600"/>
          </a:p>
          <a:p>
            <a:pPr indent="-393700" lvl="0" marL="457200" rtl="0" algn="l">
              <a:lnSpc>
                <a:spcPct val="90000"/>
              </a:lnSpc>
              <a:spcBef>
                <a:spcPts val="0"/>
              </a:spcBef>
              <a:spcAft>
                <a:spcPts val="0"/>
              </a:spcAft>
              <a:buSzPts val="2600"/>
              <a:buChar char="❖"/>
            </a:pPr>
            <a:r>
              <a:rPr lang="en-GB" sz="2600"/>
              <a:t>Accessibility / System / Data Presentation</a:t>
            </a:r>
            <a:endParaRPr sz="2600"/>
          </a:p>
          <a:p>
            <a:pPr indent="-393700" lvl="0" marL="457200" rtl="0" algn="l">
              <a:lnSpc>
                <a:spcPct val="90000"/>
              </a:lnSpc>
              <a:spcBef>
                <a:spcPts val="0"/>
              </a:spcBef>
              <a:spcAft>
                <a:spcPts val="0"/>
              </a:spcAft>
              <a:buSzPts val="2600"/>
              <a:buChar char="❖"/>
            </a:pPr>
            <a:r>
              <a:rPr lang="en-GB" sz="2600"/>
              <a:t>Formats / Syntactic / Data Language</a:t>
            </a:r>
            <a:endParaRPr sz="2600"/>
          </a:p>
          <a:p>
            <a:pPr indent="-393700" lvl="0" marL="457200" rtl="0" algn="l">
              <a:lnSpc>
                <a:spcPct val="90000"/>
              </a:lnSpc>
              <a:spcBef>
                <a:spcPts val="0"/>
              </a:spcBef>
              <a:spcAft>
                <a:spcPts val="0"/>
              </a:spcAft>
              <a:buSzPts val="2600"/>
              <a:buChar char="❖"/>
            </a:pPr>
            <a:r>
              <a:rPr lang="en-GB" sz="2600"/>
              <a:t>Terminology / Semantics / Data Context</a:t>
            </a:r>
            <a:endParaRPr sz="2600"/>
          </a:p>
          <a:p>
            <a:pPr indent="0" lvl="0" marL="0" rtl="0" algn="l">
              <a:lnSpc>
                <a:spcPct val="90000"/>
              </a:lnSpc>
              <a:spcBef>
                <a:spcPts val="1000"/>
              </a:spcBef>
              <a:spcAft>
                <a:spcPts val="0"/>
              </a:spcAft>
              <a:buSzPts val="2800"/>
              <a:buNone/>
            </a:pPr>
            <a:r>
              <a:rPr lang="en-GB" sz="2600"/>
              <a:t>Factors and components are distributed across many CEOS groups (e.g., LSI-VC, WGISS, WGCV, etc.), and therefore a robust framework and coordination mechanisms are needed to address all of the necessary pieces. </a:t>
            </a:r>
            <a:endParaRPr sz="2600"/>
          </a:p>
        </p:txBody>
      </p:sp>
      <p:sp>
        <p:nvSpPr>
          <p:cNvPr id="140" name="Google Shape;140;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Why a framework?</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