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4" r:id="rId6"/>
    <p:sldId id="265" r:id="rId7"/>
    <p:sldId id="263" r:id="rId8"/>
    <p:sldId id="266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WGCV-51, 3-6 October 2022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257557" y="6491870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+mn-lt"/>
              </a:rPr>
              <a:t>Slide </a:t>
            </a:r>
            <a:fld id="{51A781E7-6089-440A-BC2D-EA2F408FBBE0}" type="slidenum">
              <a:rPr lang="en-GB" sz="1600" smtClean="0">
                <a:latin typeface="+mn-lt"/>
              </a:rPr>
              <a:t>‹#›</a:t>
            </a:fld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77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1;p6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WGCV-51, 3-6 October 2022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isar.org.uk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://www.isar.org.uk/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638112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WGCV-51</a:t>
            </a:r>
            <a:endParaRPr sz="7500" dirty="0"/>
          </a:p>
          <a:p>
            <a:pPr lvl="0"/>
            <a:r>
              <a:rPr lang="en-GB" sz="3200" dirty="0"/>
              <a:t>Role of WGCV to provide guidance similar to CEOS-ARD for conducting self-assessment of </a:t>
            </a:r>
            <a:r>
              <a:rPr lang="en-GB" sz="3200" u="sng" dirty="0"/>
              <a:t>Fiducial Reference Measurements </a:t>
            </a:r>
            <a:endParaRPr sz="3200" i="1" u="sng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Philippe Goryl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ESA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2.4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WGCV-51, Tokyo, Japan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3rd - 6th October 2022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9130" y="1383768"/>
            <a:ext cx="11487966" cy="467882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2400" dirty="0"/>
              <a:t>The calibration and validation (Cal/Val) activities are a </a:t>
            </a:r>
            <a:r>
              <a:rPr lang="en-GB" sz="2400" b="1" i="1" dirty="0"/>
              <a:t>key component of an EO mission</a:t>
            </a:r>
            <a:r>
              <a:rPr lang="en-GB" sz="2400" dirty="0"/>
              <a:t>, as it is the foundation for </a:t>
            </a:r>
            <a:r>
              <a:rPr lang="en-GB" sz="2400" b="1" i="1" dirty="0"/>
              <a:t>credibility</a:t>
            </a:r>
            <a:r>
              <a:rPr lang="en-GB" sz="2400" dirty="0"/>
              <a:t> for the mission data. Cal/Val activities require continuous efforts during and after the mission life time.  </a:t>
            </a:r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2400" dirty="0"/>
              <a:t>The Cal/Val activities have two main objectives: </a:t>
            </a:r>
          </a:p>
          <a:p>
            <a:pPr marL="457189" indent="-336542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to provide data products with documented and associated </a:t>
            </a:r>
            <a:r>
              <a:rPr lang="en-GB" sz="2400" b="1" i="1" dirty="0"/>
              <a:t>traceable uncertainty estimates</a:t>
            </a:r>
            <a:r>
              <a:rPr lang="en-GB" sz="2400" dirty="0"/>
              <a:t>;</a:t>
            </a:r>
          </a:p>
          <a:p>
            <a:pPr marL="457189" indent="-336542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to gain knowledge in the sensor performance and the algorithms characteristics in order to improve their quality and reliability.</a:t>
            </a:r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2400" dirty="0"/>
              <a:t>The understanding of the uncertainties has a long term impact for most EO products and in particular for downstream and climate applications. </a:t>
            </a:r>
          </a:p>
        </p:txBody>
      </p:sp>
      <p:sp>
        <p:nvSpPr>
          <p:cNvPr id="5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and Validation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9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4020" y="1139755"/>
            <a:ext cx="11930966" cy="5448935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1800" dirty="0" smtClean="0"/>
          </a:p>
          <a:p>
            <a:pPr marL="0" indent="0" algn="just">
              <a:buNone/>
            </a:pPr>
            <a:endParaRPr lang="en-GB" sz="1800" dirty="0"/>
          </a:p>
          <a:p>
            <a:pPr marL="0" indent="0" algn="just">
              <a:buNone/>
            </a:pPr>
            <a:r>
              <a:rPr lang="en-GB" sz="1800" dirty="0" smtClean="0"/>
              <a:t>A </a:t>
            </a:r>
            <a:r>
              <a:rPr lang="en-GB" sz="1800" dirty="0"/>
              <a:t>Calibration and Validation programme is composed of different complementary activities that need to be combined together to produce fully documented and consolidated performances. </a:t>
            </a:r>
          </a:p>
          <a:p>
            <a:pPr marL="0" indent="0" algn="just">
              <a:buNone/>
            </a:pPr>
            <a:r>
              <a:rPr lang="en-GB" sz="1800" dirty="0"/>
              <a:t>In general terms the different Cal/Val components are as follows: </a:t>
            </a:r>
          </a:p>
          <a:p>
            <a:pPr marL="376238" indent="-196850">
              <a:lnSpc>
                <a:spcPct val="10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GB" sz="1800" dirty="0"/>
              <a:t>Inter-comparison against tailored and precise </a:t>
            </a:r>
            <a:r>
              <a:rPr lang="en-GB" sz="1800" b="1" i="1" u="sng" dirty="0"/>
              <a:t>Fiducial Reference Measurements (FRM)</a:t>
            </a:r>
            <a:r>
              <a:rPr lang="en-GB" sz="1800" u="sng" dirty="0"/>
              <a:t>: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few points but precise;</a:t>
            </a:r>
          </a:p>
          <a:p>
            <a:pPr marL="376238" indent="-196850" algn="just">
              <a:lnSpc>
                <a:spcPct val="10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GB" sz="1800" dirty="0"/>
              <a:t>Inter-comparisons against </a:t>
            </a:r>
            <a:r>
              <a:rPr lang="en-GB" sz="1800" b="1" i="1" dirty="0"/>
              <a:t>in-situ data</a:t>
            </a:r>
            <a:r>
              <a:rPr lang="en-GB" sz="1800" dirty="0"/>
              <a:t>: more points less precise;</a:t>
            </a:r>
          </a:p>
          <a:p>
            <a:pPr marL="376238" indent="-196850" algn="just">
              <a:lnSpc>
                <a:spcPct val="10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GB" sz="1800" dirty="0"/>
              <a:t>Inter-comparisons against others sources: </a:t>
            </a:r>
            <a:r>
              <a:rPr lang="en-GB" sz="1800" b="1" i="1" dirty="0"/>
              <a:t>inter-satellite comparisons, mono-sensor L3, </a:t>
            </a:r>
            <a:r>
              <a:rPr lang="en-GB" sz="1800" b="1" i="1" dirty="0" err="1"/>
              <a:t>climatologies</a:t>
            </a:r>
            <a:r>
              <a:rPr lang="en-GB" sz="1800" b="1" i="1" dirty="0"/>
              <a:t>, etc.</a:t>
            </a:r>
            <a:r>
              <a:rPr lang="en-GB" sz="1800" dirty="0"/>
              <a:t>;</a:t>
            </a:r>
          </a:p>
          <a:p>
            <a:pPr marL="376238" indent="-196850" algn="just">
              <a:lnSpc>
                <a:spcPct val="10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GB" sz="1800" dirty="0"/>
              <a:t>Inter-comparisons against </a:t>
            </a:r>
            <a:r>
              <a:rPr lang="en-GB" sz="1800" b="1" i="1" dirty="0"/>
              <a:t>models</a:t>
            </a:r>
            <a:r>
              <a:rPr lang="en-GB" sz="1800" dirty="0"/>
              <a:t>: data assimilation rejection statistics, integrated model analyses, forward modelling, etc.;</a:t>
            </a:r>
          </a:p>
          <a:p>
            <a:pPr marL="376238" indent="-196850" algn="just">
              <a:lnSpc>
                <a:spcPct val="100000"/>
              </a:lnSpc>
              <a:spcBef>
                <a:spcPts val="600"/>
              </a:spcBef>
              <a:tabLst>
                <a:tab pos="539750" algn="l"/>
              </a:tabLst>
            </a:pPr>
            <a:r>
              <a:rPr lang="en-GB" sz="1800" dirty="0"/>
              <a:t>Inter-calibration between operational satellites (e.g. using GSICS best practises).</a:t>
            </a:r>
          </a:p>
          <a:p>
            <a:pPr marL="0" indent="0" algn="just">
              <a:buNone/>
            </a:pPr>
            <a:r>
              <a:rPr lang="en-GB" sz="1800" dirty="0"/>
              <a:t>All the above components are important and necessary; the </a:t>
            </a:r>
            <a:r>
              <a:rPr lang="en-GB" sz="1800" b="1" i="1" dirty="0"/>
              <a:t>first component (FRM) </a:t>
            </a:r>
            <a:r>
              <a:rPr lang="en-GB" sz="1800" dirty="0"/>
              <a:t>is of particular importance because it gives a reference properly characterised and traceable to standards and/or community best practises on which the Cal/Val results can be anchored. </a:t>
            </a:r>
            <a:endParaRPr lang="en-US" sz="1800" dirty="0"/>
          </a:p>
        </p:txBody>
      </p:sp>
      <p:sp>
        <p:nvSpPr>
          <p:cNvPr id="3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and Validation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978940" y="1164694"/>
            <a:ext cx="70899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n-lt"/>
              </a:rPr>
              <a:t>Cal/Val </a:t>
            </a:r>
            <a:r>
              <a:rPr lang="en-GB" sz="2400" b="1" dirty="0" smtClean="0">
                <a:latin typeface="+mn-lt"/>
              </a:rPr>
              <a:t>activities – Generic Approach</a:t>
            </a:r>
            <a:endParaRPr lang="en-GB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3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FRM – Generic definition</a:t>
            </a:r>
            <a:endParaRPr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020" y="1251274"/>
            <a:ext cx="11574341" cy="461090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The defining </a:t>
            </a:r>
            <a:r>
              <a:rPr lang="en-GB" sz="2000" b="1" dirty="0"/>
              <a:t>mandatory characteristics for FRM</a:t>
            </a:r>
            <a:r>
              <a:rPr lang="en-GB" sz="2000" dirty="0"/>
              <a:t> are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</a:pPr>
            <a:r>
              <a:rPr lang="en-GB" sz="2000" dirty="0"/>
              <a:t>FRM measurements should ideally have </a:t>
            </a:r>
            <a:r>
              <a:rPr lang="en-GB" sz="2000" b="1" i="1" dirty="0">
                <a:solidFill>
                  <a:srgbClr val="00549F"/>
                </a:solidFill>
              </a:rPr>
              <a:t>documented SI traceability</a:t>
            </a:r>
            <a:r>
              <a:rPr lang="en-GB" sz="2000" dirty="0">
                <a:solidFill>
                  <a:srgbClr val="00549F"/>
                </a:solidFill>
              </a:rPr>
              <a:t> </a:t>
            </a:r>
            <a:r>
              <a:rPr lang="en-GB" sz="2000" dirty="0"/>
              <a:t>(e.g. via round-robin characterisation and regular pre-and post deployment calibration of instruments) using metrology standards and/or community recognised best practices;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</a:pPr>
            <a:r>
              <a:rPr lang="en-GB" sz="2000" dirty="0"/>
              <a:t>FRM measurements are </a:t>
            </a:r>
            <a:r>
              <a:rPr lang="en-GB" sz="2000" b="1" i="1" dirty="0">
                <a:solidFill>
                  <a:srgbClr val="00549F"/>
                </a:solidFill>
              </a:rPr>
              <a:t>independent</a:t>
            </a:r>
            <a:r>
              <a:rPr lang="en-GB" sz="2000" dirty="0"/>
              <a:t> from the satellite geophysical retrieval process;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</a:pPr>
            <a:r>
              <a:rPr lang="en-GB" sz="2000" dirty="0"/>
              <a:t>An </a:t>
            </a:r>
            <a:r>
              <a:rPr lang="en-GB" sz="2000" b="1" i="1" dirty="0">
                <a:solidFill>
                  <a:srgbClr val="00549F"/>
                </a:solidFill>
              </a:rPr>
              <a:t>uncertainty budget</a:t>
            </a:r>
            <a:r>
              <a:rPr lang="en-GB" sz="2000" dirty="0">
                <a:solidFill>
                  <a:srgbClr val="00549F"/>
                </a:solidFill>
              </a:rPr>
              <a:t> </a:t>
            </a:r>
            <a:r>
              <a:rPr lang="en-GB" sz="2000" dirty="0"/>
              <a:t>for all FRM instruments, and derived measurements, is available and maintained;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</a:pPr>
            <a:r>
              <a:rPr lang="en-GB" sz="2000" dirty="0"/>
              <a:t>FRM measurement</a:t>
            </a:r>
            <a:r>
              <a:rPr lang="en-GB" sz="2000" b="1" i="1" dirty="0">
                <a:solidFill>
                  <a:srgbClr val="00549F"/>
                </a:solidFill>
              </a:rPr>
              <a:t> protocols, procedures</a:t>
            </a:r>
            <a:r>
              <a:rPr lang="en-GB" sz="2000" dirty="0">
                <a:solidFill>
                  <a:srgbClr val="00549F"/>
                </a:solidFill>
              </a:rPr>
              <a:t> </a:t>
            </a:r>
            <a:r>
              <a:rPr lang="en-GB" sz="2000" dirty="0"/>
              <a:t>and community-wide management practices (measurement, processing, archive, documents, etc.) are defined, published and adhered to by FRM instrument deployments;</a:t>
            </a:r>
          </a:p>
          <a:p>
            <a:pPr marL="171450" lvl="0" indent="-171450">
              <a:lnSpc>
                <a:spcPct val="100000"/>
              </a:lnSpc>
              <a:spcBef>
                <a:spcPts val="300"/>
              </a:spcBef>
            </a:pPr>
            <a:r>
              <a:rPr lang="en-GB" sz="2000" dirty="0"/>
              <a:t>FRM are </a:t>
            </a:r>
            <a:r>
              <a:rPr lang="en-GB" sz="2000" b="1" i="1" dirty="0">
                <a:solidFill>
                  <a:srgbClr val="00549F"/>
                </a:solidFill>
              </a:rPr>
              <a:t>accessible</a:t>
            </a:r>
            <a:r>
              <a:rPr lang="en-GB" sz="2000" dirty="0"/>
              <a:t> to other researchers allowing independent verification of processing systems;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</a:pPr>
            <a:r>
              <a:rPr lang="en-GB" sz="2000" dirty="0"/>
              <a:t>FRM are </a:t>
            </a:r>
            <a:r>
              <a:rPr lang="en-GB" sz="2000" b="1" i="1" dirty="0">
                <a:solidFill>
                  <a:srgbClr val="00549F"/>
                </a:solidFill>
              </a:rPr>
              <a:t>required</a:t>
            </a:r>
            <a:r>
              <a:rPr lang="en-GB" sz="2000" dirty="0"/>
              <a:t> to determine the on-orbit uncertainty characteristics of satellite geophysical measurements via independent validation activities. </a:t>
            </a:r>
          </a:p>
        </p:txBody>
      </p:sp>
    </p:spTree>
    <p:extLst>
      <p:ext uri="{BB962C8B-B14F-4D97-AF65-F5344CB8AC3E}">
        <p14:creationId xmlns:p14="http://schemas.microsoft.com/office/powerpoint/2010/main" val="26451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OES5397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8727" b="14001"/>
          <a:stretch/>
        </p:blipFill>
        <p:spPr bwMode="auto">
          <a:xfrm>
            <a:off x="7844646" y="1131262"/>
            <a:ext cx="350214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1444122" y="3395353"/>
            <a:ext cx="9178705" cy="3184090"/>
            <a:chOff x="-4082521" y="3160071"/>
            <a:chExt cx="9178705" cy="3185424"/>
          </a:xfrm>
        </p:grpSpPr>
        <p:grpSp>
          <p:nvGrpSpPr>
            <p:cNvPr id="16390" name="Group 4"/>
            <p:cNvGrpSpPr>
              <a:grpSpLocks/>
            </p:cNvGrpSpPr>
            <p:nvPr/>
          </p:nvGrpSpPr>
          <p:grpSpPr bwMode="auto">
            <a:xfrm>
              <a:off x="-4082521" y="3160071"/>
              <a:ext cx="7426106" cy="3185424"/>
              <a:chOff x="-9823990" y="1150479"/>
              <a:chExt cx="9099409" cy="4300866"/>
            </a:xfrm>
          </p:grpSpPr>
          <p:pic>
            <p:nvPicPr>
              <p:cNvPr id="1639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823990" y="1150479"/>
                <a:ext cx="6754063" cy="4183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6394" name="TextBox 7"/>
              <p:cNvSpPr txBox="1">
                <a:spLocks noChangeArrowheads="1"/>
              </p:cNvSpPr>
              <p:nvPr/>
            </p:nvSpPr>
            <p:spPr bwMode="auto">
              <a:xfrm>
                <a:off x="-6162621" y="5077192"/>
                <a:ext cx="5438040" cy="374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GB" sz="1200" i="1" dirty="0">
                    <a:latin typeface="+mn-lt"/>
                    <a:ea typeface="ＭＳ Ｐゴシック" charset="0"/>
                    <a:cs typeface="ＭＳ Ｐゴシック" charset="0"/>
                  </a:rPr>
                  <a:t>Pride of Bilbao  (Bay of Biscay and English Channel)</a:t>
                </a:r>
              </a:p>
            </p:txBody>
          </p:sp>
        </p:grpSp>
        <p:pic>
          <p:nvPicPr>
            <p:cNvPr id="16391" name="Picture 2" descr="105_056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984" y="3394933"/>
              <a:ext cx="3505200" cy="262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843201" y="3968434"/>
              <a:ext cx="1002287" cy="960360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67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-90797" y="988997"/>
            <a:ext cx="7559661" cy="5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D8F9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Sea Surface Temperature accuracy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028064" y="3098175"/>
            <a:ext cx="246833" cy="995256"/>
          </a:xfrm>
          <a:prstGeom prst="straightConnector1">
            <a:avLst/>
          </a:prstGeom>
          <a:ln w="28575">
            <a:solidFill>
              <a:srgbClr val="00FF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1" y="1665941"/>
            <a:ext cx="7992117" cy="2452023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Sea Surface Temperature accuracy experiences from Envisat</a:t>
            </a:r>
          </a:p>
          <a:p>
            <a:pPr marL="239178" indent="-239178">
              <a:lnSpc>
                <a:spcPct val="90000"/>
              </a:lnSpc>
              <a:defRPr/>
            </a:pPr>
            <a:r>
              <a:rPr lang="en-GB" sz="1800" dirty="0"/>
              <a:t>High quality, calibrated, radiometer mimicking satellite measurements (</a:t>
            </a:r>
            <a:r>
              <a:rPr lang="en-GB" sz="1800" dirty="0">
                <a:hlinkClick r:id="rId5"/>
              </a:rPr>
              <a:t>http://www.isar.org.uk</a:t>
            </a:r>
            <a:r>
              <a:rPr lang="en-GB" sz="1800" dirty="0"/>
              <a:t> )</a:t>
            </a:r>
          </a:p>
          <a:p>
            <a:pPr marL="239178" indent="-239178">
              <a:lnSpc>
                <a:spcPct val="90000"/>
              </a:lnSpc>
              <a:defRPr/>
            </a:pPr>
            <a:r>
              <a:rPr lang="en-GB" sz="1800" dirty="0"/>
              <a:t>Follows well defined calibration and measurement protocols</a:t>
            </a:r>
            <a:br>
              <a:rPr lang="en-GB" sz="1800" dirty="0"/>
            </a:br>
            <a:r>
              <a:rPr lang="en-GB" sz="1800" dirty="0"/>
              <a:t>traceable to </a:t>
            </a:r>
            <a:r>
              <a:rPr lang="en-GB" sz="1800" b="1" dirty="0"/>
              <a:t>National Metrology Institutes </a:t>
            </a:r>
            <a:r>
              <a:rPr lang="en-GB" sz="1800" dirty="0"/>
              <a:t>(NMIs): NPL (UK), NIST (USA)</a:t>
            </a:r>
            <a:endParaRPr lang="en-GB" sz="1800" dirty="0">
              <a:cs typeface="ＭＳ Ｐゴシック" charset="0"/>
            </a:endParaRPr>
          </a:p>
          <a:p>
            <a:pPr marL="239178" indent="-239178">
              <a:lnSpc>
                <a:spcPct val="90000"/>
              </a:lnSpc>
              <a:defRPr/>
            </a:pPr>
            <a:r>
              <a:rPr lang="en-GB" sz="1800" dirty="0"/>
              <a:t>Deployed as self-contained packages on ferries</a:t>
            </a:r>
          </a:p>
        </p:txBody>
      </p:sp>
      <p:sp>
        <p:nvSpPr>
          <p:cNvPr id="15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FRM – Historical example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OES5397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8727" b="14001"/>
          <a:stretch/>
        </p:blipFill>
        <p:spPr bwMode="auto">
          <a:xfrm>
            <a:off x="7844646" y="1131262"/>
            <a:ext cx="350214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1444122" y="3395353"/>
            <a:ext cx="9178705" cy="3184090"/>
            <a:chOff x="-4082521" y="3160071"/>
            <a:chExt cx="9178705" cy="3185424"/>
          </a:xfrm>
        </p:grpSpPr>
        <p:grpSp>
          <p:nvGrpSpPr>
            <p:cNvPr id="16390" name="Group 4"/>
            <p:cNvGrpSpPr>
              <a:grpSpLocks/>
            </p:cNvGrpSpPr>
            <p:nvPr/>
          </p:nvGrpSpPr>
          <p:grpSpPr bwMode="auto">
            <a:xfrm>
              <a:off x="-4082521" y="3160071"/>
              <a:ext cx="7426106" cy="3185424"/>
              <a:chOff x="-9823990" y="1150479"/>
              <a:chExt cx="9099409" cy="4300866"/>
            </a:xfrm>
          </p:grpSpPr>
          <p:pic>
            <p:nvPicPr>
              <p:cNvPr id="1639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823990" y="1150479"/>
                <a:ext cx="6754063" cy="4183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6394" name="TextBox 7"/>
              <p:cNvSpPr txBox="1">
                <a:spLocks noChangeArrowheads="1"/>
              </p:cNvSpPr>
              <p:nvPr/>
            </p:nvSpPr>
            <p:spPr bwMode="auto">
              <a:xfrm>
                <a:off x="-6162621" y="5077192"/>
                <a:ext cx="5438040" cy="374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/>
                <a:r>
                  <a:rPr lang="en-GB" sz="1200" i="1" dirty="0">
                    <a:latin typeface="+mn-lt"/>
                    <a:ea typeface="ＭＳ Ｐゴシック" charset="0"/>
                    <a:cs typeface="ＭＳ Ｐゴシック" charset="0"/>
                  </a:rPr>
                  <a:t>Pride of Bilbao  (Bay of Biscay and English Channel)</a:t>
                </a:r>
              </a:p>
            </p:txBody>
          </p:sp>
        </p:grpSp>
        <p:pic>
          <p:nvPicPr>
            <p:cNvPr id="16391" name="Picture 2" descr="105_056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984" y="3394933"/>
              <a:ext cx="3505200" cy="262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843201" y="3968434"/>
              <a:ext cx="1002287" cy="960360"/>
            </a:xfrm>
            <a:prstGeom prst="ellipse">
              <a:avLst/>
            </a:prstGeom>
            <a:noFill/>
            <a:ln w="635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67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-90797" y="988997"/>
            <a:ext cx="9760890" cy="5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D8F9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8D8F9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Sea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Surface and Land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Temperature accuracy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028064" y="3098175"/>
            <a:ext cx="246833" cy="995256"/>
          </a:xfrm>
          <a:prstGeom prst="straightConnector1">
            <a:avLst/>
          </a:prstGeom>
          <a:ln w="28575">
            <a:solidFill>
              <a:srgbClr val="00FF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1" y="1665941"/>
            <a:ext cx="7992117" cy="2452023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Sea Surface Temperature accuracy experiences from Envisat</a:t>
            </a:r>
          </a:p>
          <a:p>
            <a:pPr marL="239178" indent="-239178">
              <a:lnSpc>
                <a:spcPct val="90000"/>
              </a:lnSpc>
              <a:defRPr/>
            </a:pPr>
            <a:r>
              <a:rPr lang="en-GB" sz="1800" dirty="0"/>
              <a:t>High quality, calibrated, radiometer mimicking satellite measurements (</a:t>
            </a:r>
            <a:r>
              <a:rPr lang="en-GB" sz="1800" dirty="0">
                <a:hlinkClick r:id="rId5"/>
              </a:rPr>
              <a:t>http://www.isar.org.uk</a:t>
            </a:r>
            <a:r>
              <a:rPr lang="en-GB" sz="1800" dirty="0"/>
              <a:t> )</a:t>
            </a:r>
          </a:p>
          <a:p>
            <a:pPr marL="239178" indent="-239178">
              <a:lnSpc>
                <a:spcPct val="90000"/>
              </a:lnSpc>
              <a:defRPr/>
            </a:pPr>
            <a:r>
              <a:rPr lang="en-GB" sz="1800" dirty="0"/>
              <a:t>Follows well defined calibration and measurement protocols</a:t>
            </a:r>
            <a:br>
              <a:rPr lang="en-GB" sz="1800" dirty="0"/>
            </a:br>
            <a:r>
              <a:rPr lang="en-GB" sz="1800" dirty="0"/>
              <a:t>traceable to </a:t>
            </a:r>
            <a:r>
              <a:rPr lang="en-GB" sz="1800" b="1" dirty="0"/>
              <a:t>National Metrology Institutes </a:t>
            </a:r>
            <a:r>
              <a:rPr lang="en-GB" sz="1800" dirty="0"/>
              <a:t>(NMIs): NPL (UK), NIST (USA)</a:t>
            </a:r>
            <a:endParaRPr lang="en-GB" sz="1800" dirty="0">
              <a:cs typeface="ＭＳ Ｐゴシック" charset="0"/>
            </a:endParaRPr>
          </a:p>
          <a:p>
            <a:pPr marL="239178" indent="-239178">
              <a:lnSpc>
                <a:spcPct val="90000"/>
              </a:lnSpc>
              <a:defRPr/>
            </a:pPr>
            <a:r>
              <a:rPr lang="en-GB" sz="1800" dirty="0"/>
              <a:t>Deployed as self-contained packages on ferries</a:t>
            </a:r>
          </a:p>
        </p:txBody>
      </p:sp>
      <p:sp>
        <p:nvSpPr>
          <p:cNvPr id="15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FRM – Historical example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4020" y="1585092"/>
            <a:ext cx="1152394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ym typeface="Wingdings" panose="05000000000000000000" pitchFamily="2" charset="2"/>
              </a:rPr>
              <a:t> </a:t>
            </a:r>
            <a:r>
              <a:rPr lang="en-GB" sz="3600" dirty="0" smtClean="0"/>
              <a:t>Started with MIAMI experiment under CEOS auspice</a:t>
            </a:r>
          </a:p>
          <a:p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>
                <a:sym typeface="Wingdings" panose="05000000000000000000" pitchFamily="2" charset="2"/>
              </a:rPr>
              <a:t> </a:t>
            </a:r>
            <a:r>
              <a:rPr lang="en-GB" sz="3600" dirty="0" smtClean="0"/>
              <a:t>Followed by FRM4STS  </a:t>
            </a:r>
            <a:endParaRPr lang="en-GB" sz="36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5" y="3992345"/>
            <a:ext cx="4176721" cy="23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37" y="3938691"/>
            <a:ext cx="5570938" cy="2642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 - Issues</a:t>
            </a:r>
            <a:endParaRPr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4020" y="1251274"/>
            <a:ext cx="11879444" cy="499425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There is a growing interest in FRM concept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000" dirty="0" smtClean="0">
                <a:sym typeface="Wingdings" panose="05000000000000000000" pitchFamily="2" charset="2"/>
              </a:rPr>
              <a:t>improving the quality and knowledge of the measurements</a:t>
            </a:r>
          </a:p>
          <a:p>
            <a:pPr marL="0" indent="0">
              <a:buNone/>
            </a:pPr>
            <a:endParaRPr lang="en-GB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b="1" u="sng" dirty="0" smtClean="0">
                <a:sym typeface="Wingdings" panose="05000000000000000000" pitchFamily="2" charset="2"/>
              </a:rPr>
              <a:t>QUESTION: </a:t>
            </a:r>
          </a:p>
          <a:p>
            <a:pPr marL="0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How do I know if my measurement is FRM compliant ? (question coming from various forum, including the CCVS project)  </a:t>
            </a: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Who is “certifying” </a:t>
            </a:r>
            <a:r>
              <a:rPr lang="en-GB" sz="2000" dirty="0" smtClean="0">
                <a:sym typeface="Wingdings" panose="05000000000000000000" pitchFamily="2" charset="2"/>
              </a:rPr>
              <a:t>? </a:t>
            </a: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Role of CEOS ? </a:t>
            </a: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31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u="sng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Proposition</a:t>
            </a:r>
            <a:r>
              <a:rPr lang="en-GB" sz="4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discussion</a:t>
            </a:r>
            <a:endParaRPr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4020" y="1130504"/>
            <a:ext cx="11879444" cy="514952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CEOS WGCV is a natural place for coordinating</a:t>
            </a:r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800" u="sng" dirty="0" smtClean="0">
                <a:sym typeface="Wingdings" panose="05000000000000000000" pitchFamily="2" charset="2"/>
              </a:rPr>
              <a:t>Approach can follow the ARD model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 smtClean="0">
                <a:sym typeface="Wingdings" panose="05000000000000000000" pitchFamily="2" charset="2"/>
              </a:rPr>
              <a:t>Self assessment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 smtClean="0">
                <a:sym typeface="Wingdings" panose="05000000000000000000" pitchFamily="2" charset="2"/>
              </a:rPr>
              <a:t>Check by a board from CEOS WGCV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 smtClean="0">
                <a:sym typeface="Wingdings" panose="05000000000000000000" pitchFamily="2" charset="2"/>
              </a:rPr>
              <a:t>Publication in </a:t>
            </a:r>
            <a:r>
              <a:rPr lang="en-GB" sz="1800" dirty="0" err="1" smtClean="0">
                <a:sym typeface="Wingdings" panose="05000000000000000000" pitchFamily="2" charset="2"/>
              </a:rPr>
              <a:t>CalVal</a:t>
            </a:r>
            <a:r>
              <a:rPr lang="en-GB" sz="1800" dirty="0" smtClean="0">
                <a:sym typeface="Wingdings" panose="05000000000000000000" pitchFamily="2" charset="2"/>
              </a:rPr>
              <a:t> portal 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1800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800" u="sng" dirty="0" smtClean="0">
                <a:sym typeface="Wingdings" panose="05000000000000000000" pitchFamily="2" charset="2"/>
              </a:rPr>
              <a:t>Open points: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 smtClean="0">
                <a:sym typeface="Wingdings" panose="05000000000000000000" pitchFamily="2" charset="2"/>
              </a:rPr>
              <a:t>Should allow some flexibility for not excluding/discouraging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 smtClean="0">
                <a:sym typeface="Wingdings" panose="05000000000000000000" pitchFamily="2" charset="2"/>
              </a:rPr>
              <a:t>Could be based on Maturity Matrix with Level (not binary)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800" u="sng" dirty="0" smtClean="0">
                <a:sym typeface="Wingdings" panose="05000000000000000000" pitchFamily="2" charset="2"/>
              </a:rPr>
              <a:t>Issue: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u="sng" dirty="0" smtClean="0">
                <a:sym typeface="Wingdings" panose="05000000000000000000" pitchFamily="2" charset="2"/>
              </a:rPr>
              <a:t>Resource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u="sng" dirty="0" smtClean="0">
                <a:sym typeface="Wingdings" panose="05000000000000000000" pitchFamily="2" charset="2"/>
              </a:rPr>
              <a:t>Other ???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1800" u="sng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800" u="sng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78" y="2609756"/>
            <a:ext cx="4616479" cy="25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Courier New</vt:lpstr>
      <vt:lpstr>Noto Sans Symbols</vt:lpstr>
      <vt:lpstr>Wingdings</vt:lpstr>
      <vt:lpstr>ceos</vt:lpstr>
      <vt:lpstr>WGCV-51 Role of WGCV to provide guidance similar to CEOS-ARD for conducting self-assessment of Fiducial Reference Measurements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WGCV-51 Presentation Template and Guidance</dc:title>
  <dc:creator>Philippe Goryl</dc:creator>
  <cp:lastModifiedBy>Philippe Goryl</cp:lastModifiedBy>
  <cp:revision>11</cp:revision>
  <dcterms:modified xsi:type="dcterms:W3CDTF">2022-09-29T09:59:46Z</dcterms:modified>
</cp:coreProperties>
</file>