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4"/>
  </p:sldMasterIdLst>
  <p:notesMasterIdLst>
    <p:notesMasterId r:id="rId14"/>
  </p:notesMasterIdLst>
  <p:sldIdLst>
    <p:sldId id="256" r:id="rId5"/>
    <p:sldId id="263" r:id="rId6"/>
    <p:sldId id="269" r:id="rId7"/>
    <p:sldId id="261" r:id="rId8"/>
    <p:sldId id="262" r:id="rId9"/>
    <p:sldId id="264" r:id="rId10"/>
    <p:sldId id="266" r:id="rId11"/>
    <p:sldId id="268" r:id="rId12"/>
    <p:sldId id="265"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86" autoAdjust="0"/>
  </p:normalViewPr>
  <p:slideViewPr>
    <p:cSldViewPr snapToGrid="0">
      <p:cViewPr varScale="1">
        <p:scale>
          <a:sx n="117" d="100"/>
          <a:sy n="117" d="100"/>
        </p:scale>
        <p:origin x="80" y="5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d3d187dc3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11d3d187dc3_0_30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1545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197dc3f28_8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g7197dc3f28_8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922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1d56a5427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11d56a54271_0_1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6406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1d56a5427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11d56a54271_0_1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377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832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smtClean="0">
                <a:solidFill>
                  <a:schemeClr val="accent1"/>
                </a:solidFill>
                <a:latin typeface="Arial"/>
                <a:ea typeface="Arial"/>
                <a:cs typeface="Arial"/>
                <a:sym typeface="Arial"/>
              </a:rPr>
              <a:t>WGCV 51 Plenary 3-6 October Tokyo 2022</a:t>
            </a:r>
            <a:endParaRPr dirty="0"/>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4"/>
          <p:cNvSpPr txBox="1"/>
          <p:nvPr/>
        </p:nvSpPr>
        <p:spPr>
          <a:xfrm>
            <a:off x="-24384" y="6562799"/>
            <a:ext cx="492556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400" b="1" i="0" u="none" strike="noStrike" cap="none" dirty="0" smtClean="0">
                <a:solidFill>
                  <a:schemeClr val="accent1"/>
                </a:solidFill>
                <a:latin typeface="Arial"/>
                <a:ea typeface="Arial"/>
                <a:cs typeface="Arial"/>
                <a:sym typeface="Arial"/>
              </a:rPr>
              <a:t>WGCV 51 Plenary 3-6 October Tokyo 2022</a:t>
            </a:r>
            <a:endParaRPr lang="en-AU" dirty="0" smtClean="0"/>
          </a:p>
          <a:p>
            <a:pPr marL="0" marR="0" lvl="0" indent="0" algn="l"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5"/>
          <p:cNvSpPr txBox="1"/>
          <p:nvPr/>
        </p:nvSpPr>
        <p:spPr>
          <a:xfrm>
            <a:off x="-24384" y="6562799"/>
            <a:ext cx="4925568"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i="0" u="none" strike="noStrike" cap="none" dirty="0" smtClean="0">
                <a:solidFill>
                  <a:schemeClr val="accent1"/>
                </a:solidFill>
                <a:latin typeface="Arial"/>
                <a:ea typeface="Arial"/>
                <a:cs typeface="Arial"/>
                <a:sym typeface="Arial"/>
              </a:rPr>
              <a:t>WGCV 51 Plenary 3-6 October Tokyo 2022</a:t>
            </a:r>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i="0" u="none" strike="noStrike" cap="none" dirty="0" smtClean="0">
                <a:solidFill>
                  <a:schemeClr val="accent1"/>
                </a:solidFill>
                <a:latin typeface="Arial"/>
                <a:ea typeface="Arial"/>
                <a:cs typeface="Arial"/>
                <a:sym typeface="Arial"/>
              </a:rPr>
              <a:t>WGCV 51 Plenary 3-6 October Tokyo 2022</a:t>
            </a:r>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475405" y="2527253"/>
            <a:ext cx="6157185" cy="8309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4800" dirty="0" smtClean="0"/>
              <a:t>CARD4L Assessments</a:t>
            </a:r>
            <a:endParaRPr sz="4800" dirty="0"/>
          </a:p>
        </p:txBody>
      </p:sp>
      <p:sp>
        <p:nvSpPr>
          <p:cNvPr id="67" name="Google Shape;67;p7"/>
          <p:cNvSpPr/>
          <p:nvPr/>
        </p:nvSpPr>
        <p:spPr>
          <a:xfrm>
            <a:off x="6847115" y="4245429"/>
            <a:ext cx="4930528" cy="2356757"/>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r>
              <a:rPr lang="en-GB" sz="2000" b="1" i="0" u="none" strike="noStrike" cap="none" dirty="0" smtClean="0">
                <a:solidFill>
                  <a:schemeClr val="accent1"/>
                </a:solidFill>
                <a:latin typeface="Arial"/>
                <a:ea typeface="Arial"/>
                <a:cs typeface="Arial"/>
                <a:sym typeface="Arial"/>
              </a:rPr>
              <a:t>Medhavy Thankappan</a:t>
            </a:r>
          </a:p>
          <a:p>
            <a:pPr marL="0" marR="0" lvl="0" indent="0" algn="r" rtl="0">
              <a:lnSpc>
                <a:spcPct val="150000"/>
              </a:lnSpc>
              <a:spcBef>
                <a:spcPts val="0"/>
              </a:spcBef>
              <a:spcAft>
                <a:spcPts val="0"/>
              </a:spcAft>
              <a:buNone/>
            </a:pPr>
            <a:r>
              <a:rPr lang="en-GB" sz="2000" b="1" i="0" u="none" strike="noStrike" cap="none" dirty="0" smtClean="0">
                <a:solidFill>
                  <a:schemeClr val="accent1"/>
                </a:solidFill>
                <a:latin typeface="Arial"/>
                <a:ea typeface="Arial"/>
                <a:cs typeface="Arial"/>
                <a:sym typeface="Arial"/>
              </a:rPr>
              <a:t>Geoscience Australia</a:t>
            </a:r>
          </a:p>
          <a:p>
            <a:pPr marL="0" marR="0" lvl="0" indent="0" algn="r" rtl="0">
              <a:lnSpc>
                <a:spcPct val="150000"/>
              </a:lnSpc>
              <a:spcBef>
                <a:spcPts val="0"/>
              </a:spcBef>
              <a:spcAft>
                <a:spcPts val="0"/>
              </a:spcAft>
              <a:buNone/>
            </a:pPr>
            <a:r>
              <a:rPr lang="en-AU" sz="2000" b="1" i="0" u="none" strike="noStrike" cap="none" dirty="0" smtClean="0">
                <a:solidFill>
                  <a:schemeClr val="accent1"/>
                </a:solidFill>
                <a:latin typeface="Arial"/>
                <a:ea typeface="Arial"/>
                <a:cs typeface="Arial"/>
                <a:sym typeface="Arial"/>
              </a:rPr>
              <a:t>Agenda Item # 2.3</a:t>
            </a:r>
            <a:endParaRPr sz="1200" dirty="0"/>
          </a:p>
          <a:p>
            <a:pPr marL="0" marR="0" lvl="0" indent="0" algn="r" rtl="0">
              <a:lnSpc>
                <a:spcPct val="150000"/>
              </a:lnSpc>
              <a:spcBef>
                <a:spcPts val="0"/>
              </a:spcBef>
              <a:spcAft>
                <a:spcPts val="0"/>
              </a:spcAft>
              <a:buNone/>
            </a:pPr>
            <a:r>
              <a:rPr lang="en-AU" sz="2000" b="1" i="0" u="none" strike="noStrike" cap="none" dirty="0" smtClean="0">
                <a:solidFill>
                  <a:schemeClr val="accent1"/>
                </a:solidFill>
                <a:latin typeface="Arial"/>
                <a:ea typeface="Arial"/>
                <a:cs typeface="Arial"/>
                <a:sym typeface="Arial"/>
              </a:rPr>
              <a:t>WGCV 51 Plenary</a:t>
            </a:r>
            <a:endParaRPr sz="1200" dirty="0"/>
          </a:p>
          <a:p>
            <a:pPr marL="0" marR="0" lvl="0" indent="0" algn="r" rtl="0">
              <a:lnSpc>
                <a:spcPct val="150000"/>
              </a:lnSpc>
              <a:spcBef>
                <a:spcPts val="0"/>
              </a:spcBef>
              <a:spcAft>
                <a:spcPts val="0"/>
              </a:spcAft>
              <a:buNone/>
            </a:pPr>
            <a:r>
              <a:rPr lang="en-GB" sz="2000" b="1" i="0" u="none" strike="noStrike" cap="none" dirty="0" smtClean="0">
                <a:solidFill>
                  <a:schemeClr val="accent1"/>
                </a:solidFill>
                <a:latin typeface="Arial"/>
                <a:ea typeface="Arial"/>
                <a:cs typeface="Arial"/>
                <a:sym typeface="Arial"/>
              </a:rPr>
              <a:t>Tokyo, 3-6 October 2022</a:t>
            </a:r>
            <a:endParaRPr sz="2000" b="1" i="0" u="none" strike="noStrike" cap="none" dirty="0">
              <a:solidFill>
                <a:schemeClr val="accen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0"/>
          <p:cNvSpPr txBox="1">
            <a:spLocks noGrp="1"/>
          </p:cNvSpPr>
          <p:nvPr>
            <p:ph type="body" idx="4294967295"/>
          </p:nvPr>
        </p:nvSpPr>
        <p:spPr>
          <a:xfrm>
            <a:off x="237671" y="1475447"/>
            <a:ext cx="6255657" cy="4218213"/>
          </a:xfrm>
          <a:prstGeom prst="rect">
            <a:avLst/>
          </a:prstGeom>
          <a:noFill/>
          <a:ln>
            <a:noFill/>
          </a:ln>
        </p:spPr>
        <p:txBody>
          <a:bodyPr spcFirstLastPara="1" wrap="square" lIns="91425" tIns="91425" rIns="91425" bIns="91425" anchor="ctr" anchorCtr="0">
            <a:noAutofit/>
          </a:bodyPr>
          <a:lstStyle/>
          <a:p>
            <a:pPr marL="457200" marR="0" lvl="0" indent="-374650" algn="l" rtl="0">
              <a:lnSpc>
                <a:spcPct val="100000"/>
              </a:lnSpc>
              <a:spcBef>
                <a:spcPts val="1200"/>
              </a:spcBef>
              <a:spcAft>
                <a:spcPts val="0"/>
              </a:spcAft>
              <a:buClr>
                <a:srgbClr val="000000"/>
              </a:buClr>
              <a:buSzPts val="2300"/>
              <a:buFont typeface="Wingdings" panose="05000000000000000000" pitchFamily="2" charset="2"/>
              <a:buChar char="v"/>
            </a:pPr>
            <a:r>
              <a:rPr lang="en-GB" sz="1800" b="0" i="0" u="none" strike="noStrike" cap="none" dirty="0">
                <a:solidFill>
                  <a:srgbClr val="000000"/>
                </a:solidFill>
                <a:sym typeface="Arial"/>
              </a:rPr>
              <a:t>Identified as a core component of the CEOS</a:t>
            </a:r>
            <a:r>
              <a:rPr lang="en-GB" sz="1800" dirty="0"/>
              <a:t>-</a:t>
            </a:r>
            <a:r>
              <a:rPr lang="en-GB" sz="1800" b="0" i="0" u="none" strike="noStrike" cap="none" dirty="0">
                <a:solidFill>
                  <a:srgbClr val="000000"/>
                </a:solidFill>
                <a:sym typeface="Arial"/>
              </a:rPr>
              <a:t>ARD Governance Framework.</a:t>
            </a:r>
            <a:endParaRPr sz="1800" b="0" i="0" u="none" strike="noStrike" cap="none" dirty="0">
              <a:solidFill>
                <a:srgbClr val="000000"/>
              </a:solidFill>
              <a:sym typeface="Arial"/>
            </a:endParaRPr>
          </a:p>
          <a:p>
            <a:pPr marL="457200" marR="0" lvl="0" indent="-374650" algn="l" rtl="0">
              <a:lnSpc>
                <a:spcPct val="100000"/>
              </a:lnSpc>
              <a:spcBef>
                <a:spcPts val="1200"/>
              </a:spcBef>
              <a:spcAft>
                <a:spcPts val="0"/>
              </a:spcAft>
              <a:buClr>
                <a:srgbClr val="000000"/>
              </a:buClr>
              <a:buSzPts val="2300"/>
              <a:buFont typeface="Wingdings" panose="05000000000000000000" pitchFamily="2" charset="2"/>
              <a:buChar char="v"/>
            </a:pPr>
            <a:r>
              <a:rPr lang="en-GB" sz="1800" b="0" i="0" u="none" strike="noStrike" cap="none" dirty="0">
                <a:solidFill>
                  <a:srgbClr val="000000"/>
                </a:solidFill>
                <a:sym typeface="Arial"/>
              </a:rPr>
              <a:t>Act as a forum for all matters related to CEOS</a:t>
            </a:r>
            <a:r>
              <a:rPr lang="en-GB" sz="1800" dirty="0"/>
              <a:t>-</a:t>
            </a:r>
            <a:r>
              <a:rPr lang="en-GB" sz="1800" b="0" i="0" u="none" strike="noStrike" cap="none" dirty="0">
                <a:solidFill>
                  <a:srgbClr val="000000"/>
                </a:solidFill>
                <a:sym typeface="Arial"/>
              </a:rPr>
              <a:t>ARD.</a:t>
            </a:r>
            <a:endParaRPr sz="1800" b="0" i="0" u="none" strike="noStrike" cap="none" dirty="0">
              <a:solidFill>
                <a:srgbClr val="000000"/>
              </a:solidFill>
              <a:sym typeface="Arial"/>
            </a:endParaRPr>
          </a:p>
          <a:p>
            <a:pPr marL="457200" marR="0" lvl="0" indent="-374650" algn="l" rtl="0">
              <a:lnSpc>
                <a:spcPct val="100000"/>
              </a:lnSpc>
              <a:spcBef>
                <a:spcPts val="1200"/>
              </a:spcBef>
              <a:spcAft>
                <a:spcPts val="0"/>
              </a:spcAft>
              <a:buClr>
                <a:srgbClr val="000000"/>
              </a:buClr>
              <a:buSzPts val="2300"/>
              <a:buFont typeface="Wingdings" panose="05000000000000000000" pitchFamily="2" charset="2"/>
              <a:buChar char="v"/>
            </a:pPr>
            <a:r>
              <a:rPr lang="en-GB" sz="1800" b="0" i="0" u="none" strike="noStrike" cap="none" dirty="0">
                <a:solidFill>
                  <a:srgbClr val="000000"/>
                </a:solidFill>
                <a:sym typeface="Arial"/>
              </a:rPr>
              <a:t>Representatives from the CEOS Virtual Constellations are integral to the effort going forward, as these are the CEOS entities with the technical expertise to recommend, develop and maintain Product Family Specifications.</a:t>
            </a:r>
            <a:endParaRPr sz="1800" b="0" i="0" u="none" strike="noStrike" cap="none" dirty="0">
              <a:solidFill>
                <a:srgbClr val="000000"/>
              </a:solidFill>
              <a:sym typeface="Arial"/>
            </a:endParaRPr>
          </a:p>
          <a:p>
            <a:pPr marL="457200" marR="0" lvl="0" indent="-374650" algn="l" rtl="0">
              <a:lnSpc>
                <a:spcPct val="100000"/>
              </a:lnSpc>
              <a:spcBef>
                <a:spcPts val="1200"/>
              </a:spcBef>
              <a:spcAft>
                <a:spcPts val="0"/>
              </a:spcAft>
              <a:buClr>
                <a:srgbClr val="000000"/>
              </a:buClr>
              <a:buSzPts val="2300"/>
              <a:buFont typeface="Wingdings" panose="05000000000000000000" pitchFamily="2" charset="2"/>
              <a:buChar char="v"/>
            </a:pPr>
            <a:r>
              <a:rPr lang="en-GB" sz="1800" b="0" i="0" u="none" strike="noStrike" cap="none" dirty="0" smtClean="0">
                <a:solidFill>
                  <a:srgbClr val="000000"/>
                </a:solidFill>
                <a:sym typeface="Arial"/>
              </a:rPr>
              <a:t>Provide strong </a:t>
            </a:r>
            <a:r>
              <a:rPr lang="en-GB" sz="1800" b="0" i="0" u="none" strike="noStrike" cap="none" dirty="0">
                <a:solidFill>
                  <a:srgbClr val="000000"/>
                </a:solidFill>
                <a:sym typeface="Arial"/>
              </a:rPr>
              <a:t>coordination across </a:t>
            </a:r>
            <a:r>
              <a:rPr lang="en-GB" sz="1800" b="0" i="0" u="none" strike="noStrike" cap="none" dirty="0" smtClean="0">
                <a:solidFill>
                  <a:srgbClr val="000000"/>
                </a:solidFill>
                <a:sym typeface="Arial"/>
              </a:rPr>
              <a:t>CEOS and promote </a:t>
            </a:r>
            <a:r>
              <a:rPr lang="en-GB" sz="1800" b="0" i="0" u="none" strike="noStrike" cap="none" dirty="0">
                <a:solidFill>
                  <a:srgbClr val="000000"/>
                </a:solidFill>
                <a:sym typeface="Arial"/>
              </a:rPr>
              <a:t>CEOS</a:t>
            </a:r>
            <a:r>
              <a:rPr lang="en-GB" sz="1800" dirty="0"/>
              <a:t>-</a:t>
            </a:r>
            <a:r>
              <a:rPr lang="en-GB" sz="1800" b="0" i="0" u="none" strike="noStrike" cap="none" dirty="0">
                <a:solidFill>
                  <a:srgbClr val="000000"/>
                </a:solidFill>
                <a:sym typeface="Arial"/>
              </a:rPr>
              <a:t>ARD in a unified </a:t>
            </a:r>
            <a:r>
              <a:rPr lang="en-GB" sz="1800" b="0" i="0" u="none" strike="noStrike" cap="none" dirty="0" smtClean="0">
                <a:solidFill>
                  <a:srgbClr val="000000"/>
                </a:solidFill>
                <a:sym typeface="Arial"/>
              </a:rPr>
              <a:t>way</a:t>
            </a:r>
          </a:p>
          <a:p>
            <a:pPr marL="457200" lvl="0" indent="-374650">
              <a:spcBef>
                <a:spcPts val="1200"/>
              </a:spcBef>
              <a:buSzPts val="2300"/>
              <a:buFont typeface="Wingdings" panose="05000000000000000000" pitchFamily="2" charset="2"/>
              <a:buChar char="v"/>
            </a:pPr>
            <a:r>
              <a:rPr lang="en-AU" sz="1800" dirty="0"/>
              <a:t>CEOS-ARD Oversight Group Terms of Reference </a:t>
            </a:r>
            <a:r>
              <a:rPr lang="en-AU" sz="1800" dirty="0" smtClean="0"/>
              <a:t>(</a:t>
            </a:r>
            <a:r>
              <a:rPr lang="en-AU" sz="1800" i="1" dirty="0" smtClean="0"/>
              <a:t>Endorsed at SIT-37</a:t>
            </a:r>
            <a:r>
              <a:rPr lang="en-AU" sz="1800" dirty="0" smtClean="0"/>
              <a:t>)</a:t>
            </a:r>
            <a:endParaRPr lang="en-AU" sz="1800" dirty="0"/>
          </a:p>
          <a:p>
            <a:pPr marL="457200" marR="0" lvl="0" indent="-374650" algn="l" rtl="0">
              <a:lnSpc>
                <a:spcPct val="100000"/>
              </a:lnSpc>
              <a:spcBef>
                <a:spcPts val="1200"/>
              </a:spcBef>
              <a:spcAft>
                <a:spcPts val="0"/>
              </a:spcAft>
              <a:buClr>
                <a:srgbClr val="000000"/>
              </a:buClr>
              <a:buSzPts val="2300"/>
              <a:buFont typeface="Wingdings" panose="05000000000000000000" pitchFamily="2" charset="2"/>
              <a:buChar char="v"/>
            </a:pPr>
            <a:endParaRPr lang="en-GB" sz="1800" b="0" i="0" u="none" strike="noStrike" cap="none" dirty="0" smtClean="0">
              <a:solidFill>
                <a:srgbClr val="000000"/>
              </a:solidFill>
              <a:sym typeface="Arial"/>
            </a:endParaRPr>
          </a:p>
        </p:txBody>
      </p:sp>
      <p:sp>
        <p:nvSpPr>
          <p:cNvPr id="85" name="Google Shape;85;p10"/>
          <p:cNvSpPr txBox="1">
            <a:spLocks noGrp="1"/>
          </p:cNvSpPr>
          <p:nvPr>
            <p:ph type="title"/>
          </p:nvPr>
        </p:nvSpPr>
        <p:spPr>
          <a:xfrm>
            <a:off x="237671" y="195049"/>
            <a:ext cx="9419100" cy="77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GB" dirty="0"/>
              <a:t>CEOS-ARD Oversight </a:t>
            </a:r>
            <a:r>
              <a:rPr lang="en-GB" dirty="0" smtClean="0"/>
              <a:t>Group</a:t>
            </a:r>
            <a:endParaRPr dirty="0"/>
          </a:p>
        </p:txBody>
      </p:sp>
      <p:sp>
        <p:nvSpPr>
          <p:cNvPr id="4" name="Google Shape;91;p11"/>
          <p:cNvSpPr txBox="1"/>
          <p:nvPr/>
        </p:nvSpPr>
        <p:spPr>
          <a:xfrm>
            <a:off x="6379029" y="1030022"/>
            <a:ext cx="5753097" cy="5109061"/>
          </a:xfrm>
          <a:prstGeom prst="rect">
            <a:avLst/>
          </a:prstGeom>
          <a:noFill/>
          <a:ln>
            <a:noFill/>
          </a:ln>
        </p:spPr>
        <p:txBody>
          <a:bodyPr spcFirstLastPara="1" wrap="square" lIns="91425" tIns="91425" rIns="91425" bIns="91425" anchor="t" anchorCtr="0">
            <a:spAutoFit/>
          </a:bodyPr>
          <a:lstStyle/>
          <a:p>
            <a:pPr marL="514350" lvl="0" indent="0" algn="just" rtl="0">
              <a:spcBef>
                <a:spcPts val="0"/>
              </a:spcBef>
              <a:spcAft>
                <a:spcPts val="0"/>
              </a:spcAft>
              <a:buNone/>
            </a:pPr>
            <a:r>
              <a:rPr lang="en-GB" sz="2000" b="1" i="1" dirty="0" smtClean="0">
                <a:solidFill>
                  <a:schemeClr val="dk1"/>
                </a:solidFill>
                <a:latin typeface="Calibri"/>
                <a:ea typeface="Calibri"/>
                <a:cs typeface="Calibri"/>
                <a:sym typeface="Calibri"/>
              </a:rPr>
              <a:t>Members</a:t>
            </a:r>
          </a:p>
          <a:p>
            <a:pPr marL="514350" lvl="0" indent="0" algn="just" rtl="0">
              <a:spcBef>
                <a:spcPts val="0"/>
              </a:spcBef>
              <a:spcAft>
                <a:spcPts val="0"/>
              </a:spcAft>
              <a:buNone/>
            </a:pPr>
            <a:endParaRPr lang="en-GB" sz="2000" i="1" dirty="0" smtClean="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err="1" smtClean="0">
                <a:solidFill>
                  <a:schemeClr val="dk1"/>
                </a:solidFill>
                <a:latin typeface="Calibri"/>
                <a:ea typeface="Calibri"/>
                <a:cs typeface="Calibri"/>
                <a:sym typeface="Calibri"/>
              </a:rPr>
              <a:t>Ferran</a:t>
            </a:r>
            <a:r>
              <a:rPr lang="en-GB" sz="2000" i="1" dirty="0" smtClean="0">
                <a:solidFill>
                  <a:schemeClr val="dk1"/>
                </a:solidFill>
                <a:latin typeface="Calibri"/>
                <a:ea typeface="Calibri"/>
                <a:cs typeface="Calibri"/>
                <a:sym typeface="Calibri"/>
              </a:rPr>
              <a:t> </a:t>
            </a:r>
            <a:r>
              <a:rPr lang="en-GB" sz="2000" i="1" dirty="0" err="1">
                <a:solidFill>
                  <a:schemeClr val="dk1"/>
                </a:solidFill>
                <a:latin typeface="Calibri"/>
                <a:ea typeface="Calibri"/>
                <a:cs typeface="Calibri"/>
                <a:sym typeface="Calibri"/>
              </a:rPr>
              <a:t>Gascon</a:t>
            </a:r>
            <a:r>
              <a:rPr lang="en-GB" sz="2000" i="1" dirty="0">
                <a:solidFill>
                  <a:schemeClr val="dk1"/>
                </a:solidFill>
                <a:latin typeface="Calibri"/>
                <a:ea typeface="Calibri"/>
                <a:cs typeface="Calibri"/>
                <a:sym typeface="Calibri"/>
              </a:rPr>
              <a:t> (Lead</a:t>
            </a:r>
            <a:r>
              <a:rPr lang="en-GB" sz="2000" i="1" dirty="0" smtClean="0">
                <a:solidFill>
                  <a:schemeClr val="dk1"/>
                </a:solidFill>
                <a:latin typeface="Calibri"/>
                <a:ea typeface="Calibri"/>
                <a:cs typeface="Calibri"/>
                <a:sym typeface="Calibri"/>
              </a:rPr>
              <a:t>)</a:t>
            </a:r>
            <a:r>
              <a:rPr lang="en-GB" sz="2000" i="1" dirty="0">
                <a:solidFill>
                  <a:schemeClr val="dk1"/>
                </a:solidFill>
                <a:latin typeface="Calibri"/>
                <a:ea typeface="Calibri"/>
                <a:cs typeface="Calibri"/>
                <a:sym typeface="Calibri"/>
              </a:rPr>
              <a:t>	</a:t>
            </a:r>
            <a:r>
              <a:rPr lang="en-GB" sz="2000" i="1" dirty="0" smtClean="0">
                <a:solidFill>
                  <a:schemeClr val="dk1"/>
                </a:solidFill>
                <a:latin typeface="Calibri"/>
                <a:ea typeface="Calibri"/>
                <a:cs typeface="Calibri"/>
                <a:sym typeface="Calibri"/>
              </a:rPr>
              <a:t>	SIT </a:t>
            </a:r>
            <a:r>
              <a:rPr lang="en-GB" sz="2000" i="1" dirty="0">
                <a:solidFill>
                  <a:schemeClr val="dk1"/>
                </a:solidFill>
                <a:latin typeface="Calibri"/>
                <a:ea typeface="Calibri"/>
                <a:cs typeface="Calibri"/>
                <a:sym typeface="Calibri"/>
              </a:rPr>
              <a:t>Chair Team</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Andreia Siqueira		LSI-VC</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Steve </a:t>
            </a:r>
            <a:r>
              <a:rPr lang="en-GB" sz="2000" i="1" dirty="0" err="1">
                <a:solidFill>
                  <a:schemeClr val="dk1"/>
                </a:solidFill>
                <a:latin typeface="Calibri"/>
                <a:ea typeface="Calibri"/>
                <a:cs typeface="Calibri"/>
                <a:sym typeface="Calibri"/>
              </a:rPr>
              <a:t>Labahn</a:t>
            </a:r>
            <a:r>
              <a:rPr lang="en-GB" sz="2000" i="1" dirty="0">
                <a:solidFill>
                  <a:schemeClr val="dk1"/>
                </a:solidFill>
                <a:latin typeface="Calibri"/>
                <a:ea typeface="Calibri"/>
                <a:cs typeface="Calibri"/>
                <a:sym typeface="Calibri"/>
              </a:rPr>
              <a:t>		</a:t>
            </a:r>
            <a:r>
              <a:rPr lang="en-GB" sz="2000" i="1" dirty="0" smtClean="0">
                <a:solidFill>
                  <a:schemeClr val="dk1"/>
                </a:solidFill>
                <a:latin typeface="Calibri"/>
                <a:ea typeface="Calibri"/>
                <a:cs typeface="Calibri"/>
                <a:sym typeface="Calibri"/>
              </a:rPr>
              <a:t>LSI-VC</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Peter </a:t>
            </a:r>
            <a:r>
              <a:rPr lang="en-GB" sz="2000" i="1" dirty="0" err="1">
                <a:solidFill>
                  <a:schemeClr val="dk1"/>
                </a:solidFill>
                <a:latin typeface="Calibri"/>
                <a:ea typeface="Calibri"/>
                <a:cs typeface="Calibri"/>
                <a:sym typeface="Calibri"/>
              </a:rPr>
              <a:t>Strobl</a:t>
            </a:r>
            <a:r>
              <a:rPr lang="en-GB" sz="2000" i="1" dirty="0">
                <a:solidFill>
                  <a:schemeClr val="dk1"/>
                </a:solidFill>
                <a:latin typeface="Calibri"/>
                <a:ea typeface="Calibri"/>
                <a:cs typeface="Calibri"/>
                <a:sym typeface="Calibri"/>
              </a:rPr>
              <a:t>			</a:t>
            </a:r>
            <a:r>
              <a:rPr lang="en-GB" sz="2000" i="1" dirty="0" smtClean="0">
                <a:solidFill>
                  <a:schemeClr val="dk1"/>
                </a:solidFill>
                <a:latin typeface="Calibri"/>
                <a:ea typeface="Calibri"/>
                <a:cs typeface="Calibri"/>
                <a:sym typeface="Calibri"/>
              </a:rPr>
              <a:t>LSI-VC</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err="1">
                <a:solidFill>
                  <a:schemeClr val="dk1"/>
                </a:solidFill>
                <a:latin typeface="Calibri"/>
                <a:ea typeface="Calibri"/>
                <a:cs typeface="Calibri"/>
                <a:sym typeface="Calibri"/>
              </a:rPr>
              <a:t>Maycira</a:t>
            </a:r>
            <a:r>
              <a:rPr lang="en-GB" sz="2000" i="1" dirty="0">
                <a:solidFill>
                  <a:schemeClr val="dk1"/>
                </a:solidFill>
                <a:latin typeface="Calibri"/>
                <a:ea typeface="Calibri"/>
                <a:cs typeface="Calibri"/>
                <a:sym typeface="Calibri"/>
              </a:rPr>
              <a:t> Costa		</a:t>
            </a:r>
            <a:r>
              <a:rPr lang="en-GB" sz="2000" i="1" dirty="0" smtClean="0">
                <a:solidFill>
                  <a:schemeClr val="dk1"/>
                </a:solidFill>
                <a:latin typeface="Calibri"/>
                <a:ea typeface="Calibri"/>
                <a:cs typeface="Calibri"/>
                <a:sym typeface="Calibri"/>
              </a:rPr>
              <a:t>OCR-VC</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Mark Higgins	</a:t>
            </a:r>
            <a:r>
              <a:rPr lang="en-GB" sz="2000" i="1" dirty="0" smtClean="0">
                <a:solidFill>
                  <a:schemeClr val="dk1"/>
                </a:solidFill>
                <a:latin typeface="Calibri"/>
                <a:ea typeface="Calibri"/>
                <a:cs typeface="Calibri"/>
                <a:sym typeface="Calibri"/>
              </a:rPr>
              <a:t>	OST-VC</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Raj Kumar Sharma		OSVW-VC</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Chris Kidd			</a:t>
            </a:r>
            <a:r>
              <a:rPr lang="en-GB" sz="2000" i="1" dirty="0" smtClean="0">
                <a:solidFill>
                  <a:schemeClr val="dk1"/>
                </a:solidFill>
                <a:latin typeface="Calibri"/>
                <a:ea typeface="Calibri"/>
                <a:cs typeface="Calibri"/>
                <a:sym typeface="Calibri"/>
              </a:rPr>
              <a:t>P-VC</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Matthew </a:t>
            </a:r>
            <a:r>
              <a:rPr lang="en-GB" sz="2000" i="1" dirty="0" err="1">
                <a:solidFill>
                  <a:schemeClr val="dk1"/>
                </a:solidFill>
                <a:latin typeface="Calibri"/>
                <a:ea typeface="Calibri"/>
                <a:cs typeface="Calibri"/>
                <a:sym typeface="Calibri"/>
              </a:rPr>
              <a:t>Steventon</a:t>
            </a:r>
            <a:r>
              <a:rPr lang="en-GB" sz="2000" i="1" dirty="0">
                <a:solidFill>
                  <a:schemeClr val="dk1"/>
                </a:solidFill>
                <a:latin typeface="Calibri"/>
                <a:ea typeface="Calibri"/>
                <a:cs typeface="Calibri"/>
                <a:sym typeface="Calibri"/>
              </a:rPr>
              <a:t>		Secretariat</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Ed Armstrong		</a:t>
            </a:r>
            <a:r>
              <a:rPr lang="en-GB" sz="2000" i="1" dirty="0" smtClean="0">
                <a:solidFill>
                  <a:schemeClr val="dk1"/>
                </a:solidFill>
                <a:latin typeface="Calibri"/>
                <a:ea typeface="Calibri"/>
                <a:cs typeface="Calibri"/>
                <a:sym typeface="Calibri"/>
              </a:rPr>
              <a:t>SST-VC</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Medhavy </a:t>
            </a:r>
            <a:r>
              <a:rPr lang="en-GB" sz="2000" i="1" dirty="0" smtClean="0">
                <a:solidFill>
                  <a:schemeClr val="dk1"/>
                </a:solidFill>
                <a:latin typeface="Calibri"/>
                <a:ea typeface="Calibri"/>
                <a:cs typeface="Calibri"/>
                <a:sym typeface="Calibri"/>
              </a:rPr>
              <a:t>Thankappan</a:t>
            </a:r>
            <a:r>
              <a:rPr lang="en-GB" sz="2000" i="1" dirty="0">
                <a:solidFill>
                  <a:schemeClr val="dk1"/>
                </a:solidFill>
                <a:latin typeface="Calibri"/>
                <a:ea typeface="Calibri"/>
                <a:cs typeface="Calibri"/>
                <a:sym typeface="Calibri"/>
              </a:rPr>
              <a:t>	WGCV</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Philippe Goryl		</a:t>
            </a:r>
            <a:r>
              <a:rPr lang="en-GB" sz="2000" i="1" dirty="0" smtClean="0">
                <a:solidFill>
                  <a:schemeClr val="dk1"/>
                </a:solidFill>
                <a:latin typeface="Calibri"/>
                <a:ea typeface="Calibri"/>
                <a:cs typeface="Calibri"/>
                <a:sym typeface="Calibri"/>
              </a:rPr>
              <a:t>WGCV</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Makoto </a:t>
            </a:r>
            <a:r>
              <a:rPr lang="en-GB" sz="2000" i="1" dirty="0" err="1">
                <a:solidFill>
                  <a:schemeClr val="dk1"/>
                </a:solidFill>
                <a:latin typeface="Calibri"/>
                <a:ea typeface="Calibri"/>
                <a:cs typeface="Calibri"/>
                <a:sym typeface="Calibri"/>
              </a:rPr>
              <a:t>Natsuisaka</a:t>
            </a:r>
            <a:r>
              <a:rPr lang="en-GB" sz="2000" i="1" dirty="0">
                <a:solidFill>
                  <a:schemeClr val="dk1"/>
                </a:solidFill>
                <a:latin typeface="Calibri"/>
                <a:ea typeface="Calibri"/>
                <a:cs typeface="Calibri"/>
                <a:sym typeface="Calibri"/>
              </a:rPr>
              <a:t>		WGISS</a:t>
            </a:r>
            <a:endParaRPr sz="2000" i="1" dirty="0">
              <a:solidFill>
                <a:schemeClr val="dk1"/>
              </a:solidFill>
              <a:latin typeface="Calibri"/>
              <a:ea typeface="Calibri"/>
              <a:cs typeface="Calibri"/>
              <a:sym typeface="Calibri"/>
            </a:endParaRPr>
          </a:p>
          <a:p>
            <a:pPr marL="514350" lvl="0" indent="0" algn="just" rtl="0">
              <a:spcBef>
                <a:spcPts val="0"/>
              </a:spcBef>
              <a:spcAft>
                <a:spcPts val="0"/>
              </a:spcAft>
              <a:buNone/>
            </a:pPr>
            <a:r>
              <a:rPr lang="en-GB" sz="2000" i="1" dirty="0">
                <a:solidFill>
                  <a:schemeClr val="dk1"/>
                </a:solidFill>
                <a:latin typeface="Calibri"/>
                <a:ea typeface="Calibri"/>
                <a:cs typeface="Calibri"/>
                <a:sym typeface="Calibri"/>
              </a:rPr>
              <a:t>Jorge Del Rio Vera		</a:t>
            </a:r>
            <a:r>
              <a:rPr lang="en-GB" sz="2000" i="1" dirty="0" err="1">
                <a:solidFill>
                  <a:schemeClr val="dk1"/>
                </a:solidFill>
                <a:latin typeface="Calibri"/>
                <a:ea typeface="Calibri"/>
                <a:cs typeface="Calibri"/>
                <a:sym typeface="Calibri"/>
              </a:rPr>
              <a:t>WGCapD</a:t>
            </a:r>
            <a:endParaRPr sz="2000" i="1" dirty="0">
              <a:solidFill>
                <a:schemeClr val="dk1"/>
              </a:solidFill>
              <a:latin typeface="Calibri"/>
              <a:ea typeface="Calibri"/>
              <a:cs typeface="Calibri"/>
              <a:sym typeface="Calibri"/>
            </a:endParaRPr>
          </a:p>
        </p:txBody>
      </p:sp>
      <p:sp>
        <p:nvSpPr>
          <p:cNvPr id="5" name="Google Shape;92;p11"/>
          <p:cNvSpPr txBox="1"/>
          <p:nvPr/>
        </p:nvSpPr>
        <p:spPr>
          <a:xfrm>
            <a:off x="6760027" y="6009513"/>
            <a:ext cx="4860472"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dirty="0">
                <a:solidFill>
                  <a:srgbClr val="0070C0"/>
                </a:solidFill>
                <a:latin typeface="Calibri"/>
                <a:ea typeface="Calibri"/>
                <a:cs typeface="Calibri"/>
                <a:sym typeface="Calibri"/>
              </a:rPr>
              <a:t>Mailing list: ard-oversight-group@lists.ceos.org</a:t>
            </a:r>
            <a:endParaRPr sz="1800" b="1" dirty="0">
              <a:solidFill>
                <a:srgbClr val="0070C0"/>
              </a:solidFill>
              <a:latin typeface="Calibri"/>
              <a:ea typeface="Calibri"/>
              <a:cs typeface="Calibri"/>
              <a:sym typeface="Calibri"/>
            </a:endParaRPr>
          </a:p>
        </p:txBody>
      </p:sp>
    </p:spTree>
    <p:extLst>
      <p:ext uri="{BB962C8B-B14F-4D97-AF65-F5344CB8AC3E}">
        <p14:creationId xmlns:p14="http://schemas.microsoft.com/office/powerpoint/2010/main" val="1644219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CARD4L Reviews: WGCV Role</a:t>
            </a:r>
            <a:endParaRPr lang="en-AU" dirty="0"/>
          </a:p>
        </p:txBody>
      </p:sp>
      <p:pic>
        <p:nvPicPr>
          <p:cNvPr id="3" name="Picture 2">
            <a:extLst>
              <a:ext uri="{FF2B5EF4-FFF2-40B4-BE49-F238E27FC236}">
                <a16:creationId xmlns:a16="http://schemas.microsoft.com/office/drawing/2014/main" id="{C1848FE9-F30E-4837-9A8E-FB12B2A8D628}"/>
              </a:ext>
            </a:extLst>
          </p:cNvPr>
          <p:cNvPicPr>
            <a:picLocks noChangeAspect="1"/>
          </p:cNvPicPr>
          <p:nvPr/>
        </p:nvPicPr>
        <p:blipFill>
          <a:blip r:embed="rId2"/>
          <a:stretch>
            <a:fillRect/>
          </a:stretch>
        </p:blipFill>
        <p:spPr>
          <a:xfrm>
            <a:off x="299357" y="1171657"/>
            <a:ext cx="4181467" cy="5078889"/>
          </a:xfrm>
          <a:prstGeom prst="rect">
            <a:avLst/>
          </a:prstGeom>
        </p:spPr>
      </p:pic>
      <p:sp>
        <p:nvSpPr>
          <p:cNvPr id="4" name="Rectangle 3"/>
          <p:cNvSpPr/>
          <p:nvPr/>
        </p:nvSpPr>
        <p:spPr>
          <a:xfrm>
            <a:off x="5241471" y="1527602"/>
            <a:ext cx="6096000" cy="4154984"/>
          </a:xfrm>
          <a:prstGeom prst="rect">
            <a:avLst/>
          </a:prstGeom>
        </p:spPr>
        <p:txBody>
          <a:bodyPr>
            <a:spAutoFit/>
          </a:bodyPr>
          <a:lstStyle/>
          <a:p>
            <a:pPr marL="342900" lvl="0" indent="-342900">
              <a:buFont typeface="Wingdings" panose="05000000000000000000" pitchFamily="2" charset="2"/>
              <a:buChar char="v"/>
            </a:pPr>
            <a:r>
              <a:rPr lang="en-AU" sz="2400" dirty="0" smtClean="0"/>
              <a:t>After feedback from initial assessments, changes were made to streamline the CARD4L assessment process for quicker turnaround</a:t>
            </a:r>
          </a:p>
          <a:p>
            <a:pPr marL="342900" lvl="0" indent="-342900">
              <a:buFont typeface="Wingdings" panose="05000000000000000000" pitchFamily="2" charset="2"/>
              <a:buChar char="v"/>
            </a:pPr>
            <a:r>
              <a:rPr lang="en-AU" sz="2400" dirty="0" smtClean="0"/>
              <a:t>Simpler process for Threshold level submissions</a:t>
            </a:r>
          </a:p>
          <a:p>
            <a:pPr marL="342900" lvl="0" indent="-342900">
              <a:buFont typeface="Wingdings" panose="05000000000000000000" pitchFamily="2" charset="2"/>
              <a:buChar char="v"/>
            </a:pPr>
            <a:r>
              <a:rPr lang="en-AU" sz="2400" dirty="0" smtClean="0"/>
              <a:t>No requirement for voting by WGCV members on CARD4L assessment outcome, only communication of outcome</a:t>
            </a:r>
          </a:p>
          <a:p>
            <a:pPr marL="342900" lvl="0" indent="-342900">
              <a:buFont typeface="Wingdings" panose="05000000000000000000" pitchFamily="2" charset="2"/>
              <a:buChar char="v"/>
            </a:pPr>
            <a:endParaRPr lang="en-AU" sz="2400" dirty="0"/>
          </a:p>
        </p:txBody>
      </p:sp>
    </p:spTree>
    <p:extLst>
      <p:ext uri="{BB962C8B-B14F-4D97-AF65-F5344CB8AC3E}">
        <p14:creationId xmlns:p14="http://schemas.microsoft.com/office/powerpoint/2010/main" val="212446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6" name="Google Shape;374;p58"/>
          <p:cNvSpPr txBox="1">
            <a:spLocks noGrp="1"/>
          </p:cNvSpPr>
          <p:nvPr>
            <p:ph type="body" idx="1"/>
          </p:nvPr>
        </p:nvSpPr>
        <p:spPr>
          <a:xfrm>
            <a:off x="307819" y="1048725"/>
            <a:ext cx="11571497" cy="2626241"/>
          </a:xfrm>
          <a:prstGeom prst="rect">
            <a:avLst/>
          </a:prstGeom>
        </p:spPr>
        <p:txBody>
          <a:bodyPr spcFirstLastPara="1" wrap="square" lIns="91425" tIns="91425" rIns="91425" bIns="91425" anchor="t" anchorCtr="0">
            <a:noAutofit/>
          </a:bodyPr>
          <a:lstStyle/>
          <a:p>
            <a:pPr indent="-368300">
              <a:spcBef>
                <a:spcPts val="0"/>
              </a:spcBef>
              <a:buSzPts val="2200"/>
              <a:buFont typeface="Wingdings" panose="05000000000000000000" pitchFamily="2" charset="2"/>
              <a:buChar char="v"/>
            </a:pPr>
            <a:r>
              <a:rPr lang="en-AU" sz="1400" dirty="0" smtClean="0"/>
              <a:t>CARD4L Review Panels are only used for ‘Target’ level submissions (agreed at WGCV-49)</a:t>
            </a:r>
          </a:p>
          <a:p>
            <a:pPr indent="-368300">
              <a:spcBef>
                <a:spcPts val="0"/>
              </a:spcBef>
              <a:buSzPts val="2200"/>
              <a:buFont typeface="Wingdings" panose="05000000000000000000" pitchFamily="2" charset="2"/>
              <a:buChar char="v"/>
            </a:pPr>
            <a:endParaRPr lang="en-AU" sz="1400" dirty="0" smtClean="0"/>
          </a:p>
          <a:p>
            <a:pPr indent="-368300">
              <a:spcBef>
                <a:spcPts val="0"/>
              </a:spcBef>
              <a:buSzPts val="2200"/>
              <a:buFont typeface="Wingdings" panose="05000000000000000000" pitchFamily="2" charset="2"/>
              <a:buChar char="v"/>
            </a:pPr>
            <a:r>
              <a:rPr lang="en-AU" sz="1400" dirty="0" smtClean="0"/>
              <a:t>CARD4L peer review guidelines: </a:t>
            </a:r>
            <a:r>
              <a:rPr lang="en-AU" sz="1400" dirty="0"/>
              <a:t>suggested total of five members on the </a:t>
            </a:r>
            <a:r>
              <a:rPr lang="en-AU" sz="1400" dirty="0" smtClean="0"/>
              <a:t>Review Panel</a:t>
            </a:r>
          </a:p>
          <a:p>
            <a:pPr indent="-368300">
              <a:spcBef>
                <a:spcPts val="0"/>
              </a:spcBef>
              <a:buSzPts val="2200"/>
              <a:buFont typeface="Wingdings" panose="05000000000000000000" pitchFamily="2" charset="2"/>
              <a:buChar char="v"/>
            </a:pPr>
            <a:endParaRPr lang="en-AU" sz="1400" dirty="0"/>
          </a:p>
          <a:p>
            <a:pPr lvl="1" indent="-368300">
              <a:spcBef>
                <a:spcPts val="0"/>
              </a:spcBef>
              <a:buSzPts val="2200"/>
              <a:buFont typeface="Courier New" panose="02070309020205020404" pitchFamily="49" charset="0"/>
              <a:buChar char="o"/>
            </a:pPr>
            <a:r>
              <a:rPr lang="en-AU" sz="1100" dirty="0"/>
              <a:t>One WGCV member</a:t>
            </a:r>
          </a:p>
          <a:p>
            <a:pPr lvl="1" indent="-368300">
              <a:spcBef>
                <a:spcPts val="0"/>
              </a:spcBef>
              <a:buSzPts val="2200"/>
              <a:buFont typeface="Courier New" panose="02070309020205020404" pitchFamily="49" charset="0"/>
              <a:buChar char="o"/>
            </a:pPr>
            <a:r>
              <a:rPr lang="en-AU" sz="1100" dirty="0"/>
              <a:t>Three members who are either WGCV members or sub-group members nominated by </a:t>
            </a:r>
            <a:r>
              <a:rPr lang="en-AU" sz="1100" dirty="0" smtClean="0"/>
              <a:t>their </a:t>
            </a:r>
            <a:r>
              <a:rPr lang="en-AU" sz="1100" dirty="0"/>
              <a:t>Chairs</a:t>
            </a:r>
          </a:p>
          <a:p>
            <a:pPr lvl="1" indent="-368300">
              <a:spcBef>
                <a:spcPts val="0"/>
              </a:spcBef>
              <a:buSzPts val="2200"/>
              <a:buFont typeface="Courier New" panose="02070309020205020404" pitchFamily="49" charset="0"/>
              <a:buChar char="o"/>
            </a:pPr>
            <a:r>
              <a:rPr lang="en-AU" sz="1100" dirty="0"/>
              <a:t>Not more than one member from a given sub-group</a:t>
            </a:r>
          </a:p>
          <a:p>
            <a:pPr lvl="1" indent="-368300">
              <a:spcBef>
                <a:spcPts val="0"/>
              </a:spcBef>
              <a:buSzPts val="2200"/>
              <a:buFont typeface="Courier New" panose="02070309020205020404" pitchFamily="49" charset="0"/>
              <a:buChar char="o"/>
            </a:pPr>
            <a:r>
              <a:rPr lang="en-AU" sz="1100" dirty="0">
                <a:solidFill>
                  <a:srgbClr val="FF0000"/>
                </a:solidFill>
              </a:rPr>
              <a:t>Two-year terms for all </a:t>
            </a:r>
            <a:r>
              <a:rPr lang="en-AU" sz="1100" dirty="0" smtClean="0">
                <a:solidFill>
                  <a:srgbClr val="FF0000"/>
                </a:solidFill>
              </a:rPr>
              <a:t>members (</a:t>
            </a:r>
            <a:r>
              <a:rPr lang="en-AU" sz="1100" b="1" dirty="0" smtClean="0">
                <a:solidFill>
                  <a:srgbClr val="FF0000"/>
                </a:solidFill>
              </a:rPr>
              <a:t>needs to be reviewed</a:t>
            </a:r>
            <a:r>
              <a:rPr lang="en-AU" sz="1100" dirty="0" smtClean="0">
                <a:solidFill>
                  <a:srgbClr val="FF0000"/>
                </a:solidFill>
              </a:rPr>
              <a:t>)</a:t>
            </a:r>
            <a:endParaRPr lang="en-AU" sz="1100" dirty="0" smtClean="0">
              <a:solidFill>
                <a:srgbClr val="FF0000"/>
              </a:solidFill>
            </a:endParaRPr>
          </a:p>
          <a:p>
            <a:pPr marL="546100" lvl="1" indent="0">
              <a:spcBef>
                <a:spcPts val="0"/>
              </a:spcBef>
              <a:buSzPts val="2200"/>
              <a:buNone/>
            </a:pPr>
            <a:endParaRPr lang="en-AU" sz="1100" dirty="0" smtClean="0"/>
          </a:p>
          <a:p>
            <a:pPr lvl="1" indent="-368300">
              <a:spcBef>
                <a:spcPts val="0"/>
              </a:spcBef>
              <a:buSzPts val="2200"/>
              <a:buFont typeface="Wingdings" panose="05000000000000000000" pitchFamily="2" charset="2"/>
              <a:buChar char="v"/>
            </a:pPr>
            <a:endParaRPr lang="en-AU" sz="1100" dirty="0" smtClean="0"/>
          </a:p>
          <a:p>
            <a:pPr indent="-368300">
              <a:spcBef>
                <a:spcPts val="0"/>
              </a:spcBef>
              <a:buSzPts val="2200"/>
              <a:buFont typeface="Wingdings" panose="05000000000000000000" pitchFamily="2" charset="2"/>
              <a:buChar char="v"/>
            </a:pPr>
            <a:r>
              <a:rPr lang="en-AU" sz="1400" dirty="0" smtClean="0"/>
              <a:t>Threshold level CARD4L submissions evaluated through one-on-one interactions between data provider and </a:t>
            </a:r>
            <a:r>
              <a:rPr lang="en-AU" sz="1400" dirty="0" err="1" smtClean="0"/>
              <a:t>PoCs</a:t>
            </a:r>
            <a:r>
              <a:rPr lang="en-AU" sz="1400" dirty="0" smtClean="0"/>
              <a:t> for WGCV and LSI-VC</a:t>
            </a:r>
          </a:p>
          <a:p>
            <a:pPr indent="-368300">
              <a:spcBef>
                <a:spcPts val="0"/>
              </a:spcBef>
              <a:buSzPts val="2200"/>
              <a:buFont typeface="Wingdings" panose="05000000000000000000" pitchFamily="2" charset="2"/>
              <a:buChar char="v"/>
            </a:pPr>
            <a:endParaRPr lang="en-AU" sz="1400" dirty="0"/>
          </a:p>
          <a:p>
            <a:pPr marL="88900" indent="0">
              <a:spcBef>
                <a:spcPts val="0"/>
              </a:spcBef>
              <a:buSzPts val="2200"/>
              <a:buNone/>
            </a:pPr>
            <a:endParaRPr lang="en-AU" sz="1400" dirty="0"/>
          </a:p>
          <a:p>
            <a:pPr indent="-368300">
              <a:spcBef>
                <a:spcPts val="0"/>
              </a:spcBef>
              <a:buSzPts val="2200"/>
              <a:buFont typeface="Wingdings" panose="05000000000000000000" pitchFamily="2" charset="2"/>
              <a:buChar char="v"/>
            </a:pPr>
            <a:r>
              <a:rPr lang="en-AU" sz="1400" i="1" dirty="0"/>
              <a:t>Need a Review Panel to cover the SAR domain (seeking self-nominations)</a:t>
            </a:r>
          </a:p>
          <a:p>
            <a:pPr marL="88900" indent="0">
              <a:spcBef>
                <a:spcPts val="0"/>
              </a:spcBef>
              <a:buSzPts val="2200"/>
              <a:buNone/>
            </a:pPr>
            <a:endParaRPr lang="en-AU" sz="1400" dirty="0"/>
          </a:p>
        </p:txBody>
      </p:sp>
      <p:sp>
        <p:nvSpPr>
          <p:cNvPr id="2" name="Rectangle 1"/>
          <p:cNvSpPr/>
          <p:nvPr/>
        </p:nvSpPr>
        <p:spPr>
          <a:xfrm>
            <a:off x="446315" y="4273781"/>
            <a:ext cx="3357155" cy="21031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704472" y="3813035"/>
            <a:ext cx="2840842" cy="307777"/>
          </a:xfrm>
          <a:prstGeom prst="rect">
            <a:avLst/>
          </a:prstGeom>
          <a:noFill/>
        </p:spPr>
        <p:txBody>
          <a:bodyPr wrap="none" rtlCol="0">
            <a:spAutoFit/>
          </a:bodyPr>
          <a:lstStyle/>
          <a:p>
            <a:r>
              <a:rPr lang="en-AU" b="1" dirty="0"/>
              <a:t>Landsat CARD4L Review Panel</a:t>
            </a:r>
          </a:p>
        </p:txBody>
      </p:sp>
      <p:sp>
        <p:nvSpPr>
          <p:cNvPr id="7" name="TextBox 6"/>
          <p:cNvSpPr txBox="1"/>
          <p:nvPr/>
        </p:nvSpPr>
        <p:spPr>
          <a:xfrm>
            <a:off x="802444" y="4773035"/>
            <a:ext cx="1954381" cy="1169551"/>
          </a:xfrm>
          <a:prstGeom prst="rect">
            <a:avLst/>
          </a:prstGeom>
          <a:noFill/>
        </p:spPr>
        <p:txBody>
          <a:bodyPr wrap="none" rtlCol="0">
            <a:spAutoFit/>
          </a:bodyPr>
          <a:lstStyle/>
          <a:p>
            <a:r>
              <a:rPr lang="en-AU" dirty="0"/>
              <a:t>Nigel Fox</a:t>
            </a:r>
          </a:p>
          <a:p>
            <a:r>
              <a:rPr lang="en-AU" dirty="0"/>
              <a:t>Valentina </a:t>
            </a:r>
            <a:r>
              <a:rPr lang="en-AU" dirty="0" err="1"/>
              <a:t>Boccia</a:t>
            </a:r>
            <a:endParaRPr lang="en-AU" dirty="0"/>
          </a:p>
          <a:p>
            <a:r>
              <a:rPr lang="en-AU" dirty="0"/>
              <a:t>Darren Ghent</a:t>
            </a:r>
          </a:p>
          <a:p>
            <a:r>
              <a:rPr lang="en-AU" dirty="0"/>
              <a:t>Jeffrey </a:t>
            </a:r>
            <a:r>
              <a:rPr lang="en-AU" dirty="0" err="1"/>
              <a:t>Czapla</a:t>
            </a:r>
            <a:r>
              <a:rPr lang="en-AU" dirty="0"/>
              <a:t>-Myers</a:t>
            </a:r>
          </a:p>
          <a:p>
            <a:r>
              <a:rPr lang="en-AU" dirty="0"/>
              <a:t>Medhavy Thankappan</a:t>
            </a:r>
          </a:p>
        </p:txBody>
      </p:sp>
      <p:sp>
        <p:nvSpPr>
          <p:cNvPr id="8" name="Rectangle 7"/>
          <p:cNvSpPr/>
          <p:nvPr/>
        </p:nvSpPr>
        <p:spPr>
          <a:xfrm>
            <a:off x="4237800" y="4273781"/>
            <a:ext cx="3357155" cy="21031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4410998" y="3820485"/>
            <a:ext cx="3010761" cy="307777"/>
          </a:xfrm>
          <a:prstGeom prst="rect">
            <a:avLst/>
          </a:prstGeom>
          <a:noFill/>
        </p:spPr>
        <p:txBody>
          <a:bodyPr wrap="none" rtlCol="0">
            <a:spAutoFit/>
          </a:bodyPr>
          <a:lstStyle/>
          <a:p>
            <a:r>
              <a:rPr lang="en-AU" b="1" dirty="0"/>
              <a:t>Sentinel-2 CARD4L Review Panel</a:t>
            </a:r>
          </a:p>
        </p:txBody>
      </p:sp>
      <p:sp>
        <p:nvSpPr>
          <p:cNvPr id="10" name="TextBox 9"/>
          <p:cNvSpPr txBox="1"/>
          <p:nvPr/>
        </p:nvSpPr>
        <p:spPr>
          <a:xfrm>
            <a:off x="4411000" y="4778524"/>
            <a:ext cx="1954381" cy="1169551"/>
          </a:xfrm>
          <a:prstGeom prst="rect">
            <a:avLst/>
          </a:prstGeom>
          <a:noFill/>
        </p:spPr>
        <p:txBody>
          <a:bodyPr wrap="none" rtlCol="0">
            <a:spAutoFit/>
          </a:bodyPr>
          <a:lstStyle/>
          <a:p>
            <a:r>
              <a:rPr lang="en-AU" dirty="0"/>
              <a:t>Nigel Fox</a:t>
            </a:r>
          </a:p>
          <a:p>
            <a:r>
              <a:rPr lang="en-AU" dirty="0"/>
              <a:t>Cody Anderson</a:t>
            </a:r>
          </a:p>
          <a:p>
            <a:r>
              <a:rPr lang="en-AU" dirty="0"/>
              <a:t>Darren Ghent</a:t>
            </a:r>
          </a:p>
          <a:p>
            <a:r>
              <a:rPr lang="en-AU" dirty="0"/>
              <a:t>Fernando Camacho</a:t>
            </a:r>
          </a:p>
          <a:p>
            <a:r>
              <a:rPr lang="en-AU" dirty="0"/>
              <a:t>Medhavy Thankappan</a:t>
            </a:r>
          </a:p>
        </p:txBody>
      </p:sp>
      <p:sp>
        <p:nvSpPr>
          <p:cNvPr id="13" name="Google Shape;409;p64"/>
          <p:cNvSpPr txBox="1">
            <a:spLocks noGrp="1"/>
          </p:cNvSpPr>
          <p:nvPr>
            <p:ph type="title"/>
          </p:nvPr>
        </p:nvSpPr>
        <p:spPr>
          <a:xfrm>
            <a:off x="307819" y="190933"/>
            <a:ext cx="7733200" cy="781307"/>
          </a:xfrm>
          <a:prstGeom prst="rect">
            <a:avLst/>
          </a:prstGeom>
          <a:noFill/>
          <a:ln>
            <a:noFill/>
          </a:ln>
        </p:spPr>
        <p:txBody>
          <a:bodyPr spcFirstLastPara="1" wrap="square" lIns="91425" tIns="45700" rIns="91425" bIns="45700" anchor="t" anchorCtr="0">
            <a:noAutofit/>
          </a:bodyPr>
          <a:lstStyle/>
          <a:p>
            <a:r>
              <a:rPr lang="en" dirty="0">
                <a:sym typeface="Helvetica Neue"/>
              </a:rPr>
              <a:t>CARD4L Review Process</a:t>
            </a:r>
            <a:endParaRPr dirty="0">
              <a:sym typeface="Helvetica Neue"/>
            </a:endParaRPr>
          </a:p>
        </p:txBody>
      </p:sp>
      <p:sp>
        <p:nvSpPr>
          <p:cNvPr id="11" name="Rectangle 10"/>
          <p:cNvSpPr/>
          <p:nvPr/>
        </p:nvSpPr>
        <p:spPr>
          <a:xfrm>
            <a:off x="8037788" y="4273781"/>
            <a:ext cx="3357155" cy="21031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8129468" y="3829976"/>
            <a:ext cx="3350597" cy="307777"/>
          </a:xfrm>
          <a:prstGeom prst="rect">
            <a:avLst/>
          </a:prstGeom>
          <a:noFill/>
        </p:spPr>
        <p:txBody>
          <a:bodyPr wrap="none" rtlCol="0">
            <a:spAutoFit/>
          </a:bodyPr>
          <a:lstStyle/>
          <a:p>
            <a:r>
              <a:rPr lang="en-AU" b="1" dirty="0" smtClean="0"/>
              <a:t>Hyperspectral </a:t>
            </a:r>
            <a:r>
              <a:rPr lang="en-AU" b="1" dirty="0"/>
              <a:t>CARD4L Review Panel</a:t>
            </a:r>
          </a:p>
        </p:txBody>
      </p:sp>
      <p:sp>
        <p:nvSpPr>
          <p:cNvPr id="14" name="TextBox 13"/>
          <p:cNvSpPr txBox="1"/>
          <p:nvPr/>
        </p:nvSpPr>
        <p:spPr>
          <a:xfrm>
            <a:off x="8302666" y="4789411"/>
            <a:ext cx="1954381" cy="1169551"/>
          </a:xfrm>
          <a:prstGeom prst="rect">
            <a:avLst/>
          </a:prstGeom>
          <a:noFill/>
        </p:spPr>
        <p:txBody>
          <a:bodyPr wrap="none" rtlCol="0">
            <a:spAutoFit/>
          </a:bodyPr>
          <a:lstStyle/>
          <a:p>
            <a:r>
              <a:rPr lang="en-AU" dirty="0"/>
              <a:t>Nigel Fox</a:t>
            </a:r>
          </a:p>
          <a:p>
            <a:r>
              <a:rPr lang="en-AU" dirty="0" smtClean="0"/>
              <a:t>Kurt Thome</a:t>
            </a:r>
          </a:p>
          <a:p>
            <a:r>
              <a:rPr lang="en-AU" dirty="0" smtClean="0"/>
              <a:t>Cindy Ong</a:t>
            </a:r>
          </a:p>
          <a:p>
            <a:r>
              <a:rPr lang="en-AU" dirty="0" err="1" smtClean="0"/>
              <a:t>Hirokuza</a:t>
            </a:r>
            <a:r>
              <a:rPr lang="en-AU" dirty="0" smtClean="0"/>
              <a:t> Yamamoto</a:t>
            </a:r>
            <a:endParaRPr lang="en-AU" dirty="0"/>
          </a:p>
          <a:p>
            <a:r>
              <a:rPr lang="en-AU" dirty="0"/>
              <a:t>Medhavy Thankappan</a:t>
            </a:r>
          </a:p>
        </p:txBody>
      </p:sp>
    </p:spTree>
    <p:extLst>
      <p:ext uri="{BB962C8B-B14F-4D97-AF65-F5344CB8AC3E}">
        <p14:creationId xmlns:p14="http://schemas.microsoft.com/office/powerpoint/2010/main" val="1359409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7176" y="170496"/>
            <a:ext cx="9386864" cy="779002"/>
          </a:xfrm>
        </p:spPr>
        <p:txBody>
          <a:bodyPr/>
          <a:lstStyle/>
          <a:p>
            <a:r>
              <a:rPr lang="en-AU" dirty="0" smtClean="0"/>
              <a:t>CARD4L Assessments (complete)</a:t>
            </a:r>
            <a:endParaRPr lang="en-AU" dirty="0"/>
          </a:p>
        </p:txBody>
      </p:sp>
      <p:pic>
        <p:nvPicPr>
          <p:cNvPr id="7" name="Picture 6"/>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50882" y="3509345"/>
            <a:ext cx="488053" cy="401441"/>
          </a:xfrm>
          <a:prstGeom prst="rect">
            <a:avLst/>
          </a:prstGeom>
        </p:spPr>
      </p:pic>
      <p:pic>
        <p:nvPicPr>
          <p:cNvPr id="8" name="Picture 7"/>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1181" y="4177485"/>
            <a:ext cx="488053" cy="401441"/>
          </a:xfrm>
          <a:prstGeom prst="rect">
            <a:avLst/>
          </a:prstGeom>
        </p:spPr>
      </p:pic>
      <p:sp>
        <p:nvSpPr>
          <p:cNvPr id="2" name="Oval 1"/>
          <p:cNvSpPr/>
          <p:nvPr/>
        </p:nvSpPr>
        <p:spPr>
          <a:xfrm>
            <a:off x="1238250" y="5584370"/>
            <a:ext cx="190500" cy="1850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59" y="1217669"/>
            <a:ext cx="9821529" cy="4786411"/>
          </a:xfrm>
          <a:prstGeom prst="rect">
            <a:avLst/>
          </a:prstGeom>
        </p:spPr>
      </p:pic>
      <p:sp>
        <p:nvSpPr>
          <p:cNvPr id="5" name="Rectangle 4"/>
          <p:cNvSpPr/>
          <p:nvPr/>
        </p:nvSpPr>
        <p:spPr>
          <a:xfrm>
            <a:off x="1034247" y="3331029"/>
            <a:ext cx="9916841" cy="267305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1182" y="4889169"/>
            <a:ext cx="488053" cy="401441"/>
          </a:xfrm>
          <a:prstGeom prst="rect">
            <a:avLst/>
          </a:prstGeom>
        </p:spPr>
      </p:pic>
      <p:pic>
        <p:nvPicPr>
          <p:cNvPr id="12" name="Picture 11"/>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1182" y="5519208"/>
            <a:ext cx="488053" cy="401441"/>
          </a:xfrm>
          <a:prstGeom prst="rect">
            <a:avLst/>
          </a:prstGeom>
        </p:spPr>
      </p:pic>
    </p:spTree>
    <p:extLst>
      <p:ext uri="{BB962C8B-B14F-4D97-AF65-F5344CB8AC3E}">
        <p14:creationId xmlns:p14="http://schemas.microsoft.com/office/powerpoint/2010/main" val="1890363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371992" y="170507"/>
            <a:ext cx="9843300" cy="779100"/>
          </a:xfrm>
          <a:prstGeom prst="rect">
            <a:avLst/>
          </a:prstGeom>
          <a:noFill/>
          <a:ln>
            <a:noFill/>
          </a:ln>
        </p:spPr>
        <p:txBody>
          <a:bodyPr spcFirstLastPara="1" wrap="square" lIns="91425" tIns="45700" rIns="91425" bIns="45700" anchor="t" anchorCtr="0">
            <a:noAutofit/>
          </a:bodyPr>
          <a:lstStyle/>
          <a:p>
            <a:r>
              <a:rPr lang="en-AU" dirty="0" smtClean="0"/>
              <a:t>CARD4L Assessments (in progress)</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28" y="1764029"/>
            <a:ext cx="10499272" cy="2853880"/>
          </a:xfrm>
          <a:prstGeom prst="rect">
            <a:avLst/>
          </a:prstGeom>
        </p:spPr>
      </p:pic>
      <p:sp>
        <p:nvSpPr>
          <p:cNvPr id="5" name="Rectangle 4"/>
          <p:cNvSpPr/>
          <p:nvPr/>
        </p:nvSpPr>
        <p:spPr>
          <a:xfrm>
            <a:off x="778328" y="2922816"/>
            <a:ext cx="10450286" cy="566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410936" y="3098440"/>
            <a:ext cx="190500" cy="1850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404132" y="2580524"/>
            <a:ext cx="190500" cy="18505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427264" y="3656508"/>
            <a:ext cx="190500" cy="18505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432707" y="4168577"/>
            <a:ext cx="190500" cy="18505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6278336" y="5247274"/>
            <a:ext cx="190500" cy="1850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a:off x="1760765" y="5247273"/>
            <a:ext cx="190500" cy="18505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2053459" y="5185912"/>
            <a:ext cx="2533066" cy="307777"/>
          </a:xfrm>
          <a:prstGeom prst="rect">
            <a:avLst/>
          </a:prstGeom>
        </p:spPr>
        <p:txBody>
          <a:bodyPr wrap="none">
            <a:spAutoFit/>
          </a:bodyPr>
          <a:lstStyle/>
          <a:p>
            <a:r>
              <a:rPr lang="en-GB" dirty="0" smtClean="0"/>
              <a:t>Recently submitted for review</a:t>
            </a:r>
            <a:endParaRPr lang="en-AU" dirty="0"/>
          </a:p>
        </p:txBody>
      </p:sp>
      <p:sp>
        <p:nvSpPr>
          <p:cNvPr id="13" name="Rectangle 12"/>
          <p:cNvSpPr/>
          <p:nvPr/>
        </p:nvSpPr>
        <p:spPr>
          <a:xfrm>
            <a:off x="6581916" y="5185911"/>
            <a:ext cx="3905236" cy="307777"/>
          </a:xfrm>
          <a:prstGeom prst="rect">
            <a:avLst/>
          </a:prstGeom>
        </p:spPr>
        <p:txBody>
          <a:bodyPr wrap="none">
            <a:spAutoFit/>
          </a:bodyPr>
          <a:lstStyle/>
          <a:p>
            <a:r>
              <a:rPr lang="en-GB" dirty="0" smtClean="0"/>
              <a:t>Review pending clarification from data provider</a:t>
            </a:r>
            <a:endParaRPr lang="en-AU" dirty="0"/>
          </a:p>
        </p:txBody>
      </p:sp>
    </p:spTree>
    <p:extLst>
      <p:ext uri="{BB962C8B-B14F-4D97-AF65-F5344CB8AC3E}">
        <p14:creationId xmlns:p14="http://schemas.microsoft.com/office/powerpoint/2010/main" val="1998879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225034" y="159622"/>
            <a:ext cx="9843300" cy="779100"/>
          </a:xfrm>
          <a:prstGeom prst="rect">
            <a:avLst/>
          </a:prstGeom>
          <a:noFill/>
          <a:ln>
            <a:noFill/>
          </a:ln>
        </p:spPr>
        <p:txBody>
          <a:bodyPr spcFirstLastPara="1" wrap="square" lIns="91425" tIns="45700" rIns="91425" bIns="45700" anchor="t" anchorCtr="0">
            <a:noAutofit/>
          </a:bodyPr>
          <a:lstStyle/>
          <a:p>
            <a:r>
              <a:rPr lang="en-AU" dirty="0" smtClean="0"/>
              <a:t>Turnaround and Support</a:t>
            </a:r>
            <a:endParaRPr dirty="0"/>
          </a:p>
        </p:txBody>
      </p:sp>
      <p:sp>
        <p:nvSpPr>
          <p:cNvPr id="2" name="Rectangle 1"/>
          <p:cNvSpPr/>
          <p:nvPr/>
        </p:nvSpPr>
        <p:spPr>
          <a:xfrm>
            <a:off x="285927" y="1332012"/>
            <a:ext cx="11641328" cy="4154984"/>
          </a:xfrm>
          <a:prstGeom prst="rect">
            <a:avLst/>
          </a:prstGeom>
        </p:spPr>
        <p:txBody>
          <a:bodyPr wrap="none">
            <a:spAutoFit/>
          </a:bodyPr>
          <a:lstStyle/>
          <a:p>
            <a:pPr marL="342900" indent="-342900">
              <a:buFont typeface="Wingdings" panose="05000000000000000000" pitchFamily="2" charset="2"/>
              <a:buChar char="v"/>
            </a:pPr>
            <a:r>
              <a:rPr lang="en-AU" sz="2400" dirty="0" smtClean="0"/>
              <a:t>Steady </a:t>
            </a:r>
            <a:r>
              <a:rPr lang="en-AU" sz="2400" dirty="0"/>
              <a:t>stream of CARD4L submissions coming through now</a:t>
            </a:r>
          </a:p>
          <a:p>
            <a:pPr marL="342900" indent="-342900">
              <a:buFont typeface="Wingdings" panose="05000000000000000000" pitchFamily="2" charset="2"/>
              <a:buChar char="v"/>
            </a:pPr>
            <a:endParaRPr lang="en-AU" sz="2400" dirty="0" smtClean="0"/>
          </a:p>
          <a:p>
            <a:pPr marL="342900" indent="-342900">
              <a:buFont typeface="Wingdings" panose="05000000000000000000" pitchFamily="2" charset="2"/>
              <a:buChar char="v"/>
            </a:pPr>
            <a:r>
              <a:rPr lang="en-AU" sz="2400" dirty="0" smtClean="0"/>
              <a:t>Expected gains yet to be realised from streamlining CARD4L evaluation process  </a:t>
            </a:r>
            <a:endParaRPr lang="en-AU" sz="2400" dirty="0"/>
          </a:p>
          <a:p>
            <a:pPr marL="342900" indent="-342900">
              <a:buFont typeface="Wingdings" panose="05000000000000000000" pitchFamily="2" charset="2"/>
              <a:buChar char="v"/>
            </a:pPr>
            <a:endParaRPr lang="en-AU" sz="2400" dirty="0" smtClean="0"/>
          </a:p>
          <a:p>
            <a:pPr marL="342900" indent="-342900">
              <a:buFont typeface="Wingdings" panose="05000000000000000000" pitchFamily="2" charset="2"/>
              <a:buChar char="v"/>
            </a:pPr>
            <a:r>
              <a:rPr lang="en-AU" sz="2400" dirty="0" smtClean="0"/>
              <a:t>WGCV </a:t>
            </a:r>
            <a:r>
              <a:rPr lang="en-AU" sz="2400" dirty="0" err="1" smtClean="0"/>
              <a:t>PoC</a:t>
            </a:r>
            <a:r>
              <a:rPr lang="en-AU" sz="2400" dirty="0" smtClean="0"/>
              <a:t> - role change at GA, extended leave and delays since June</a:t>
            </a:r>
          </a:p>
          <a:p>
            <a:pPr marL="342900" indent="-342900">
              <a:buFont typeface="Wingdings" panose="05000000000000000000" pitchFamily="2" charset="2"/>
              <a:buChar char="v"/>
            </a:pPr>
            <a:endParaRPr lang="en-AU" sz="2400" dirty="0" smtClean="0"/>
          </a:p>
          <a:p>
            <a:pPr marL="342900" indent="-342900">
              <a:buFont typeface="Wingdings" panose="05000000000000000000" pitchFamily="2" charset="2"/>
              <a:buChar char="v"/>
            </a:pPr>
            <a:r>
              <a:rPr lang="en-AU" sz="2400" dirty="0" smtClean="0"/>
              <a:t>No redundancy or back-up identified for WGCV </a:t>
            </a:r>
            <a:r>
              <a:rPr lang="en-AU" sz="2400" dirty="0" err="1" smtClean="0"/>
              <a:t>PoC</a:t>
            </a:r>
            <a:endParaRPr lang="en-AU" sz="2400" dirty="0" smtClean="0"/>
          </a:p>
          <a:p>
            <a:pPr marL="342900" indent="-342900">
              <a:buFont typeface="Wingdings" panose="05000000000000000000" pitchFamily="2" charset="2"/>
              <a:buChar char="v"/>
            </a:pPr>
            <a:endParaRPr lang="en-AU" sz="2400" dirty="0" smtClean="0"/>
          </a:p>
          <a:p>
            <a:pPr marL="342900" indent="-342900">
              <a:buFont typeface="Wingdings" panose="05000000000000000000" pitchFamily="2" charset="2"/>
              <a:buChar char="v"/>
            </a:pPr>
            <a:r>
              <a:rPr lang="en-AU" sz="2400" dirty="0" smtClean="0"/>
              <a:t>Recruitment for assistance with CARD4L evaluations in progress at GA</a:t>
            </a:r>
          </a:p>
          <a:p>
            <a:pPr marL="342900" indent="-342900">
              <a:buFont typeface="Wingdings" panose="05000000000000000000" pitchFamily="2" charset="2"/>
              <a:buChar char="v"/>
            </a:pPr>
            <a:endParaRPr lang="en-AU" sz="2400" dirty="0" smtClean="0"/>
          </a:p>
          <a:p>
            <a:pPr marL="342900" indent="-342900">
              <a:buFont typeface="Wingdings" panose="05000000000000000000" pitchFamily="2" charset="2"/>
              <a:buChar char="v"/>
            </a:pPr>
            <a:r>
              <a:rPr lang="en-AU" sz="2400" dirty="0" smtClean="0"/>
              <a:t>Seeking back-up for WGCV </a:t>
            </a:r>
            <a:r>
              <a:rPr lang="en-AU" sz="2400" dirty="0" err="1" smtClean="0"/>
              <a:t>PoC</a:t>
            </a:r>
            <a:r>
              <a:rPr lang="en-AU" sz="2400" dirty="0" smtClean="0"/>
              <a:t>, new CARD4L Review Panel for SAR</a:t>
            </a:r>
          </a:p>
        </p:txBody>
      </p:sp>
    </p:spTree>
    <p:extLst>
      <p:ext uri="{BB962C8B-B14F-4D97-AF65-F5344CB8AC3E}">
        <p14:creationId xmlns:p14="http://schemas.microsoft.com/office/powerpoint/2010/main" val="1689906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Discussion / Decision</a:t>
            </a:r>
            <a:endParaRPr lang="en-AU" dirty="0"/>
          </a:p>
        </p:txBody>
      </p:sp>
      <p:sp>
        <p:nvSpPr>
          <p:cNvPr id="3" name="Rectangle 2"/>
          <p:cNvSpPr/>
          <p:nvPr/>
        </p:nvSpPr>
        <p:spPr>
          <a:xfrm>
            <a:off x="576943" y="1953633"/>
            <a:ext cx="11000014" cy="1692771"/>
          </a:xfrm>
          <a:prstGeom prst="rect">
            <a:avLst/>
          </a:prstGeom>
        </p:spPr>
        <p:txBody>
          <a:bodyPr wrap="square">
            <a:spAutoFit/>
          </a:bodyPr>
          <a:lstStyle/>
          <a:p>
            <a:pPr marL="457200" lvl="0" indent="-374650">
              <a:spcBef>
                <a:spcPts val="1200"/>
              </a:spcBef>
              <a:buSzPts val="2300"/>
              <a:buFont typeface="Wingdings" panose="05000000000000000000" pitchFamily="2" charset="2"/>
              <a:buChar char="v"/>
            </a:pPr>
            <a:r>
              <a:rPr lang="en-AU" sz="2800" dirty="0" smtClean="0"/>
              <a:t>Identify additional WGCV </a:t>
            </a:r>
            <a:r>
              <a:rPr lang="en-AU" sz="2800" dirty="0" err="1" smtClean="0"/>
              <a:t>PoC</a:t>
            </a:r>
            <a:r>
              <a:rPr lang="en-AU" sz="2800" dirty="0" smtClean="0"/>
              <a:t> to support CARD4L evaluations</a:t>
            </a:r>
          </a:p>
          <a:p>
            <a:pPr marL="457200" lvl="0" indent="-374650">
              <a:spcBef>
                <a:spcPts val="1200"/>
              </a:spcBef>
              <a:buSzPts val="2300"/>
              <a:buFont typeface="Wingdings" panose="05000000000000000000" pitchFamily="2" charset="2"/>
              <a:buChar char="v"/>
            </a:pPr>
            <a:r>
              <a:rPr lang="en-AU" sz="2800" dirty="0" smtClean="0"/>
              <a:t>Establish a CARD4L Review Panel for SAR submissions</a:t>
            </a:r>
          </a:p>
          <a:p>
            <a:pPr marL="457200" lvl="0" indent="-374650">
              <a:spcBef>
                <a:spcPts val="1200"/>
              </a:spcBef>
              <a:buSzPts val="2300"/>
              <a:buFont typeface="Wingdings" panose="05000000000000000000" pitchFamily="2" charset="2"/>
              <a:buChar char="v"/>
            </a:pPr>
            <a:r>
              <a:rPr lang="en-AU" sz="2800" dirty="0" smtClean="0"/>
              <a:t>Review tenure of Review Panel members and </a:t>
            </a:r>
            <a:r>
              <a:rPr lang="en-AU" sz="2800" dirty="0" err="1" smtClean="0"/>
              <a:t>PoCs</a:t>
            </a:r>
            <a:endParaRPr lang="en-AU" sz="2800" dirty="0"/>
          </a:p>
        </p:txBody>
      </p:sp>
    </p:spTree>
    <p:extLst>
      <p:ext uri="{BB962C8B-B14F-4D97-AF65-F5344CB8AC3E}">
        <p14:creationId xmlns:p14="http://schemas.microsoft.com/office/powerpoint/2010/main" val="3357086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469964" y="2407508"/>
            <a:ext cx="4809607" cy="11575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7500" dirty="0" smtClean="0"/>
              <a:t>Thank you</a:t>
            </a:r>
            <a:endParaRPr sz="7500" dirty="0"/>
          </a:p>
        </p:txBody>
      </p:sp>
      <p:sp>
        <p:nvSpPr>
          <p:cNvPr id="4" name="Google Shape;93;p11"/>
          <p:cNvSpPr txBox="1">
            <a:spLocks/>
          </p:cNvSpPr>
          <p:nvPr/>
        </p:nvSpPr>
        <p:spPr>
          <a:xfrm>
            <a:off x="287114" y="3708459"/>
            <a:ext cx="5807726" cy="5913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50800">
              <a:lnSpc>
                <a:spcPct val="90000"/>
              </a:lnSpc>
              <a:buClr>
                <a:schemeClr val="dk1"/>
              </a:buClr>
              <a:buSzPts val="2800"/>
              <a:buFont typeface="Noto Sans Symbols"/>
              <a:buNone/>
            </a:pPr>
            <a:r>
              <a:rPr lang="en-AU" sz="2800" dirty="0" smtClean="0">
                <a:solidFill>
                  <a:schemeClr val="bg1"/>
                </a:solidFill>
              </a:rPr>
              <a:t>medhavy.thankappan@ga.gov.au</a:t>
            </a:r>
            <a:endParaRPr lang="en-AU" sz="2800" dirty="0">
              <a:solidFill>
                <a:schemeClr val="bg1"/>
              </a:solidFill>
            </a:endParaRPr>
          </a:p>
        </p:txBody>
      </p:sp>
    </p:spTree>
    <p:extLst>
      <p:ext uri="{BB962C8B-B14F-4D97-AF65-F5344CB8AC3E}">
        <p14:creationId xmlns:p14="http://schemas.microsoft.com/office/powerpoint/2010/main" val="1317728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A21667C929994E9BEB133DF720CF2C" ma:contentTypeVersion="13" ma:contentTypeDescription="Create a new document." ma:contentTypeScope="" ma:versionID="1f1020976f7c43c371d5da6ccb93c73d">
  <xsd:schema xmlns:xsd="http://www.w3.org/2001/XMLSchema" xmlns:xs="http://www.w3.org/2001/XMLSchema" xmlns:p="http://schemas.microsoft.com/office/2006/metadata/properties" xmlns:ns3="548fe1dd-5fee-477c-a68d-78f4b036e278" xmlns:ns4="8a1adab6-5ced-4108-89bb-057419a09146" targetNamespace="http://schemas.microsoft.com/office/2006/metadata/properties" ma:root="true" ma:fieldsID="c70f7d95e76898bad15dd15e351ecb4f" ns3:_="" ns4:_="">
    <xsd:import namespace="548fe1dd-5fee-477c-a68d-78f4b036e278"/>
    <xsd:import namespace="8a1adab6-5ced-4108-89bb-057419a0914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8fe1dd-5fee-477c-a68d-78f4b036e2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1adab6-5ced-4108-89bb-057419a091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0252D7-1C01-4A20-AFFD-797687E09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8fe1dd-5fee-477c-a68d-78f4b036e278"/>
    <ds:schemaRef ds:uri="8a1adab6-5ced-4108-89bb-057419a091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EE58CE-C19C-4F70-8136-BC14A08EF134}">
  <ds:schemaRefs>
    <ds:schemaRef ds:uri="http://schemas.microsoft.com/sharepoint/v3/contenttype/forms"/>
  </ds:schemaRefs>
</ds:datastoreItem>
</file>

<file path=customXml/itemProps3.xml><?xml version="1.0" encoding="utf-8"?>
<ds:datastoreItem xmlns:ds="http://schemas.openxmlformats.org/officeDocument/2006/customXml" ds:itemID="{8CC500C1-DC3D-4E3B-BF8D-3971902F073F}">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a1adab6-5ced-4108-89bb-057419a09146"/>
    <ds:schemaRef ds:uri="548fe1dd-5fee-477c-a68d-78f4b036e278"/>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2368</TotalTime>
  <Words>489</Words>
  <Application>Microsoft Office PowerPoint</Application>
  <PresentationFormat>Widescreen</PresentationFormat>
  <Paragraphs>88</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Courier New</vt:lpstr>
      <vt:lpstr>Helvetica Neue</vt:lpstr>
      <vt:lpstr>Noto Sans Symbols</vt:lpstr>
      <vt:lpstr>Wingdings</vt:lpstr>
      <vt:lpstr>ceos</vt:lpstr>
      <vt:lpstr>CARD4L Assessments</vt:lpstr>
      <vt:lpstr>CEOS-ARD Oversight Group</vt:lpstr>
      <vt:lpstr>CARD4L Reviews: WGCV Role</vt:lpstr>
      <vt:lpstr>CARD4L Review Process</vt:lpstr>
      <vt:lpstr>CARD4L Assessments (complete)</vt:lpstr>
      <vt:lpstr>CARD4L Assessments (in progress)</vt:lpstr>
      <vt:lpstr>Turnaround and Support</vt:lpstr>
      <vt:lpstr>Discussion / Decision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ARD Update</dc:title>
  <dc:creator>Medhavy Thankappan</dc:creator>
  <cp:lastModifiedBy>Medhavy Thankappan</cp:lastModifiedBy>
  <cp:revision>37</cp:revision>
  <dcterms:modified xsi:type="dcterms:W3CDTF">2022-10-04T21:37:50Z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0x010100EFA21667C929994E9BEB133DF720CF2C</vt:lpwstr>
  </property>
</Properties>
</file>