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4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d2ilCuzc+Zdz3g5QKyVKJPY4/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font" Target="fonts/HelveticaNeue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bb34f6cfd_0_4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15bb34f6cfd_0_4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bb34f6cfd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15bb34f6cfd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bb34f6cfd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15bb34f6cfd_0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bb34f6cfd_0_3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15bb34f6cfd_0_3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bb34f6cfd_0_3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15bb34f6cfd_0_3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bb34f6cfd_0_3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5bb34f6cfd_0_3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bb34f6cfd_0_3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15bb34f6cfd_0_3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bb34f6cfd_0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15bb34f6cfd_0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bb34f6cfd_0_4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5bb34f6cfd_0_4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bb34f6cfd_0_443"/>
          <p:cNvSpPr txBox="1"/>
          <p:nvPr>
            <p:ph idx="1" type="body"/>
          </p:nvPr>
        </p:nvSpPr>
        <p:spPr>
          <a:xfrm>
            <a:off x="838200" y="1861457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15bb34f6cfd_0_443"/>
          <p:cNvSpPr txBox="1"/>
          <p:nvPr>
            <p:ph idx="2" type="body"/>
          </p:nvPr>
        </p:nvSpPr>
        <p:spPr>
          <a:xfrm>
            <a:off x="6379028" y="1861456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15bb34f6cfd_0_443"/>
          <p:cNvSpPr txBox="1"/>
          <p:nvPr>
            <p:ph type="title"/>
          </p:nvPr>
        </p:nvSpPr>
        <p:spPr>
          <a:xfrm>
            <a:off x="838200" y="930729"/>
            <a:ext cx="10515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bb34f6cfd_0_447"/>
          <p:cNvSpPr/>
          <p:nvPr>
            <p:ph idx="12" type="sldNum"/>
          </p:nvPr>
        </p:nvSpPr>
        <p:spPr>
          <a:xfrm>
            <a:off x="11684000" y="6629403"/>
            <a:ext cx="406500" cy="140400"/>
          </a:xfrm>
          <a:prstGeom prst="roundRect">
            <a:avLst>
              <a:gd fmla="val 16667" name="adj"/>
            </a:avLst>
          </a:prstGeom>
          <a:solidFill>
            <a:schemeClr val="lt1">
              <a:alpha val="4745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g15bb34f6cfd_0_447"/>
          <p:cNvSpPr txBox="1"/>
          <p:nvPr>
            <p:ph idx="1" type="body"/>
          </p:nvPr>
        </p:nvSpPr>
        <p:spPr>
          <a:xfrm>
            <a:off x="166255" y="1402773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15bb34f6cfd_0_447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Slide">
  <p:cSld name="1_Content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5bb34f6cfd_0_4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42163"/>
            <a:ext cx="12192000" cy="9184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5bb34f6cfd_0_451"/>
          <p:cNvSpPr txBox="1"/>
          <p:nvPr/>
        </p:nvSpPr>
        <p:spPr>
          <a:xfrm>
            <a:off x="5681299" y="6298804"/>
            <a:ext cx="72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15bb34f6cfd_0_4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9" y="6184629"/>
            <a:ext cx="843888" cy="31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pos="74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bb34f6cfd_0_455"/>
          <p:cNvSpPr txBox="1"/>
          <p:nvPr>
            <p:ph idx="1" type="body"/>
          </p:nvPr>
        </p:nvSpPr>
        <p:spPr>
          <a:xfrm>
            <a:off x="467784" y="2305050"/>
            <a:ext cx="11106000" cy="4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g15bb34f6cfd_0_455"/>
          <p:cNvSpPr txBox="1"/>
          <p:nvPr>
            <p:ph type="title"/>
          </p:nvPr>
        </p:nvSpPr>
        <p:spPr>
          <a:xfrm>
            <a:off x="467784" y="1089060"/>
            <a:ext cx="111060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3-6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bb34f6cfd_0_425"/>
          <p:cNvSpPr txBox="1"/>
          <p:nvPr>
            <p:ph idx="1" type="body"/>
          </p:nvPr>
        </p:nvSpPr>
        <p:spPr>
          <a:xfrm>
            <a:off x="838200" y="1861457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g15bb34f6cfd_0_425"/>
          <p:cNvSpPr txBox="1"/>
          <p:nvPr>
            <p:ph idx="2" type="body"/>
          </p:nvPr>
        </p:nvSpPr>
        <p:spPr>
          <a:xfrm>
            <a:off x="6379028" y="1861456"/>
            <a:ext cx="49749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15bb34f6cfd_0_425"/>
          <p:cNvSpPr txBox="1"/>
          <p:nvPr>
            <p:ph type="title"/>
          </p:nvPr>
        </p:nvSpPr>
        <p:spPr>
          <a:xfrm>
            <a:off x="838200" y="930729"/>
            <a:ext cx="10515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bb34f6cfd_0_429"/>
          <p:cNvSpPr/>
          <p:nvPr>
            <p:ph idx="12" type="sldNum"/>
          </p:nvPr>
        </p:nvSpPr>
        <p:spPr>
          <a:xfrm>
            <a:off x="11684000" y="6629403"/>
            <a:ext cx="406500" cy="140400"/>
          </a:xfrm>
          <a:prstGeom prst="roundRect">
            <a:avLst>
              <a:gd fmla="val 16667" name="adj"/>
            </a:avLst>
          </a:prstGeom>
          <a:solidFill>
            <a:schemeClr val="lt1">
              <a:alpha val="4784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1" sz="825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g15bb34f6cfd_0_429"/>
          <p:cNvSpPr txBox="1"/>
          <p:nvPr>
            <p:ph idx="1" type="body"/>
          </p:nvPr>
        </p:nvSpPr>
        <p:spPr>
          <a:xfrm>
            <a:off x="166255" y="1402773"/>
            <a:ext cx="118455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g15bb34f6cfd_0_429"/>
          <p:cNvSpPr txBox="1"/>
          <p:nvPr>
            <p:ph idx="2" type="body"/>
          </p:nvPr>
        </p:nvSpPr>
        <p:spPr>
          <a:xfrm>
            <a:off x="2743200" y="304800"/>
            <a:ext cx="6603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Slide">
  <p:cSld name="1_Content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15bb34f6cfd_0_4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942163"/>
            <a:ext cx="12192000" cy="91846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5bb34f6cfd_0_433"/>
          <p:cNvSpPr txBox="1"/>
          <p:nvPr/>
        </p:nvSpPr>
        <p:spPr>
          <a:xfrm>
            <a:off x="5681299" y="6298804"/>
            <a:ext cx="721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fld id="{00000000-1234-1234-1234-123412341234}" type="slidenum">
              <a:rPr b="0" i="0" lang="en-GB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g15bb34f6cfd_0_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9" y="6184629"/>
            <a:ext cx="843887" cy="319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2">
          <p15:clr>
            <a:srgbClr val="FBAE40"/>
          </p15:clr>
        </p15:guide>
        <p15:guide id="2" pos="74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bb34f6cfd_0_437"/>
          <p:cNvSpPr txBox="1"/>
          <p:nvPr>
            <p:ph idx="1" type="body"/>
          </p:nvPr>
        </p:nvSpPr>
        <p:spPr>
          <a:xfrm>
            <a:off x="467784" y="2305050"/>
            <a:ext cx="11106000" cy="4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g15bb34f6cfd_0_437"/>
          <p:cNvSpPr txBox="1"/>
          <p:nvPr>
            <p:ph type="title"/>
          </p:nvPr>
        </p:nvSpPr>
        <p:spPr>
          <a:xfrm>
            <a:off x="467784" y="1089060"/>
            <a:ext cx="111060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bb34f6cfd_0_422"/>
          <p:cNvSpPr txBox="1"/>
          <p:nvPr/>
        </p:nvSpPr>
        <p:spPr>
          <a:xfrm>
            <a:off x="11558823" y="6426240"/>
            <a:ext cx="6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bb34f6cfd_0_440"/>
          <p:cNvSpPr txBox="1"/>
          <p:nvPr/>
        </p:nvSpPr>
        <p:spPr>
          <a:xfrm>
            <a:off x="11558823" y="6426240"/>
            <a:ext cx="61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EO-AIM: EO Assurance and Integrity Monitoring</a:t>
            </a:r>
            <a:endParaRPr i="1" sz="4000"/>
          </a:p>
        </p:txBody>
      </p:sp>
      <p:sp>
        <p:nvSpPr>
          <p:cNvPr id="101" name="Google Shape;101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#2.2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WGCV-51, Tokyo, Japan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3rd - 6th October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33445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bb34f6cfd_0_415"/>
          <p:cNvSpPr txBox="1"/>
          <p:nvPr>
            <p:ph idx="1" type="body"/>
          </p:nvPr>
        </p:nvSpPr>
        <p:spPr>
          <a:xfrm>
            <a:off x="553409" y="1319663"/>
            <a:ext cx="110853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Documentation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/>
              <a:t>relevant EO QA schemes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/>
              <a:t>calval toolkits</a:t>
            </a:r>
            <a:endParaRPr b="1" sz="1900"/>
          </a:p>
          <a:p>
            <a:pPr indent="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-3492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Contacts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/>
              <a:t>Space agencies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/>
              <a:t>QA specialist companies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/>
              <a:t>EO data providers (IcEye, Planet, Satellogic, Axelspace…)</a:t>
            </a:r>
            <a:endParaRPr b="1" sz="19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</p:txBody>
      </p:sp>
      <p:sp>
        <p:nvSpPr>
          <p:cNvPr id="219" name="Google Shape;219;g15bb34f6cfd_0_415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5bb34f6cfd_0_415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15bb34f6cfd_0_415"/>
          <p:cNvSpPr txBox="1"/>
          <p:nvPr/>
        </p:nvSpPr>
        <p:spPr>
          <a:xfrm>
            <a:off x="616764" y="291350"/>
            <a:ext cx="813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Inputs to follow up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bb34f6cfd_0_311"/>
          <p:cNvSpPr txBox="1"/>
          <p:nvPr>
            <p:ph idx="1" type="body"/>
          </p:nvPr>
        </p:nvSpPr>
        <p:spPr>
          <a:xfrm>
            <a:off x="553409" y="1302063"/>
            <a:ext cx="110853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-GB" sz="2400"/>
              <a:t>Australia has announced its first National Satellite Program for Earth Observation, the SCR series of cal-val satellites</a:t>
            </a:r>
            <a:endParaRPr b="1" sz="24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b="1" lang="en-GB" sz="2400"/>
              <a:t>SCR will support improved characterisation and calibration of other satellites - making them fit for more uses more of the time</a:t>
            </a:r>
            <a:endParaRPr b="1" sz="24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b="1" lang="en-GB" sz="2400"/>
              <a:t>More broadly, Australia is proposing programmes to support improved data quality of the many smallsat missions expected in the coming decade</a:t>
            </a:r>
            <a:endParaRPr b="1" sz="2400"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b="1" lang="en-GB" sz="2400"/>
              <a:t>For maximum benefit, this would ideally be undertaken in cooperation with our CEOS partners and under a CEOS banner - benefiting from their extensive experience and supporting their individual commercial sector operators</a:t>
            </a:r>
            <a:endParaRPr>
              <a:solidFill>
                <a:srgbClr val="00FF00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7" name="Google Shape;107;g15bb34f6cfd_0_311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5bb34f6cfd_0_311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5bb34f6cfd_0_311"/>
          <p:cNvSpPr txBox="1"/>
          <p:nvPr/>
        </p:nvSpPr>
        <p:spPr>
          <a:xfrm>
            <a:off x="616771" y="291350"/>
            <a:ext cx="483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bb34f6cfd_0_318"/>
          <p:cNvSpPr txBox="1"/>
          <p:nvPr>
            <p:ph idx="1" type="body"/>
          </p:nvPr>
        </p:nvSpPr>
        <p:spPr>
          <a:xfrm>
            <a:off x="553409" y="1078888"/>
            <a:ext cx="110853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b="1" lang="en-GB" sz="1900"/>
              <a:t>EO AIM aims to </a:t>
            </a:r>
            <a:r>
              <a:rPr b="1" lang="en-GB" sz="1900">
                <a:solidFill>
                  <a:srgbClr val="00FF00"/>
                </a:solidFill>
              </a:rPr>
              <a:t>improve confidence and trust</a:t>
            </a:r>
            <a:r>
              <a:rPr b="1" lang="en-GB" sz="1900"/>
              <a:t> in more EO data sources and to thereby </a:t>
            </a:r>
            <a:r>
              <a:rPr b="1" lang="en-GB" sz="1900">
                <a:solidFill>
                  <a:srgbClr val="00FF00"/>
                </a:solidFill>
              </a:rPr>
              <a:t>provide increased commercial opportunities</a:t>
            </a:r>
            <a:r>
              <a:rPr b="1" lang="en-GB" sz="1900"/>
              <a:t> for New Space companies and associated societal benefit for many applications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EO AIM will provide </a:t>
            </a:r>
            <a:r>
              <a:rPr b="1" lang="en-GB" sz="1900">
                <a:solidFill>
                  <a:srgbClr val="00FF00"/>
                </a:solidFill>
              </a:rPr>
              <a:t>access to legacy public cal-val ground sites and an automated open source toolkit </a:t>
            </a:r>
            <a:r>
              <a:rPr b="1" lang="en-GB" sz="1900"/>
              <a:t>to participating data providers to allow them to </a:t>
            </a:r>
            <a:r>
              <a:rPr b="1" lang="en-GB" sz="1900">
                <a:solidFill>
                  <a:srgbClr val="00FF00"/>
                </a:solidFill>
              </a:rPr>
              <a:t>undertake routine checks on fundamental data quality measures</a:t>
            </a:r>
            <a:endParaRPr b="1" sz="1900">
              <a:solidFill>
                <a:srgbClr val="00FF00"/>
              </a:solidFill>
            </a:endParaRPr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>
                <a:solidFill>
                  <a:srgbClr val="00FF00"/>
                </a:solidFill>
              </a:rPr>
              <a:t>Frequent characterisation and reporting</a:t>
            </a:r>
            <a:r>
              <a:rPr b="1" lang="en-GB" sz="1900"/>
              <a:t> of these measures is assumed to foster improved trust in the data and its fitness for new purposes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Ideally we would </a:t>
            </a:r>
            <a:r>
              <a:rPr b="1" lang="en-GB" sz="1900">
                <a:solidFill>
                  <a:srgbClr val="00FF00"/>
                </a:solidFill>
              </a:rPr>
              <a:t>integrate checks required by CEOS partners</a:t>
            </a:r>
            <a:r>
              <a:rPr b="1" lang="en-GB" sz="1900"/>
              <a:t> such that their qualification schemes (eg JACIE, EDAP) might be available as part of the process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This process would </a:t>
            </a:r>
            <a:r>
              <a:rPr b="1" lang="en-GB" sz="1900">
                <a:solidFill>
                  <a:srgbClr val="00FF00"/>
                </a:solidFill>
              </a:rPr>
              <a:t>open new commercial opportunities </a:t>
            </a:r>
            <a:r>
              <a:rPr b="1" lang="en-GB" sz="1900"/>
              <a:t>to providers and enable them to participate in agency data buys etc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EO AIM seeks to </a:t>
            </a:r>
            <a:r>
              <a:rPr b="1" lang="en-GB" sz="1900">
                <a:solidFill>
                  <a:srgbClr val="00FF00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mainstream application of regular cal-val </a:t>
            </a:r>
            <a:r>
              <a:rPr b="1" lang="en-GB" sz="19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to New Space missions and to provide free, open and transparent tools (as automated as possible) to incentivise uptake </a:t>
            </a:r>
            <a:endParaRPr b="1" sz="1900"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4925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Cal-Val as a service (CVAAS)</a:t>
            </a:r>
            <a:endParaRPr sz="19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FF9900"/>
                </a:solidFill>
              </a:rPr>
              <a:t>In an exploratory phase only – budget application in progress in Australia</a:t>
            </a:r>
            <a:endParaRPr b="1" sz="24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FF9900"/>
                </a:solidFill>
              </a:rPr>
              <a:t>Building on Australia’s strong heritage in the cal / val and data quality domains</a:t>
            </a:r>
            <a:endParaRPr b="1" sz="24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24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>
              <a:solidFill>
                <a:srgbClr val="FF9900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>
              <a:solidFill>
                <a:srgbClr val="FF9900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>
              <a:solidFill>
                <a:srgbClr val="FF9900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>
              <a:solidFill>
                <a:srgbClr val="FF9900"/>
              </a:solidFill>
            </a:endParaRPr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>
              <a:solidFill>
                <a:srgbClr val="FF9900"/>
              </a:solidFill>
            </a:endParaRPr>
          </a:p>
        </p:txBody>
      </p:sp>
      <p:sp>
        <p:nvSpPr>
          <p:cNvPr id="115" name="Google Shape;115;g15bb34f6cfd_0_318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5bb34f6cfd_0_318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5bb34f6cfd_0_318"/>
          <p:cNvSpPr txBox="1"/>
          <p:nvPr/>
        </p:nvSpPr>
        <p:spPr>
          <a:xfrm>
            <a:off x="616771" y="291350"/>
            <a:ext cx="483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 overview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bb34f6cfd_0_325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5bb34f6cfd_0_325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5bb34f6cfd_0_325"/>
          <p:cNvSpPr txBox="1"/>
          <p:nvPr/>
        </p:nvSpPr>
        <p:spPr>
          <a:xfrm>
            <a:off x="616767" y="291350"/>
            <a:ext cx="87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 Overview (</a:t>
            </a:r>
            <a:r>
              <a:rPr b="1" lang="en-GB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Freemium model)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15bb34f6cfd_0_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67" y="1128188"/>
            <a:ext cx="1293650" cy="11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5bb34f6cfd_0_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620" y="3439613"/>
            <a:ext cx="783741" cy="747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5bb34f6cfd_0_325"/>
          <p:cNvSpPr txBox="1"/>
          <p:nvPr/>
        </p:nvSpPr>
        <p:spPr>
          <a:xfrm>
            <a:off x="483217" y="3113225"/>
            <a:ext cx="17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Cal-Val Sites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8" name="Google Shape;128;g15bb34f6cfd_0_325"/>
          <p:cNvCxnSpPr/>
          <p:nvPr/>
        </p:nvCxnSpPr>
        <p:spPr>
          <a:xfrm flipH="1">
            <a:off x="1241667" y="2434625"/>
            <a:ext cx="327900" cy="6846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29" name="Google Shape;129;g15bb34f6cfd_0_325"/>
          <p:cNvPicPr preferRelativeResize="0"/>
          <p:nvPr/>
        </p:nvPicPr>
        <p:blipFill rotWithShape="1">
          <a:blip r:embed="rId5">
            <a:alphaModFix/>
          </a:blip>
          <a:srcRect b="0" l="0" r="0" t="63702"/>
          <a:stretch/>
        </p:blipFill>
        <p:spPr>
          <a:xfrm rot="10800000">
            <a:off x="4901845" y="1334625"/>
            <a:ext cx="1614100" cy="7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5bb34f6cfd_0_325"/>
          <p:cNvSpPr txBox="1"/>
          <p:nvPr/>
        </p:nvSpPr>
        <p:spPr>
          <a:xfrm>
            <a:off x="4699500" y="2585425"/>
            <a:ext cx="68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EO AIM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31" name="Google Shape;131;g15bb34f6cfd_0_325"/>
          <p:cNvSpPr/>
          <p:nvPr/>
        </p:nvSpPr>
        <p:spPr>
          <a:xfrm>
            <a:off x="3581733" y="3103200"/>
            <a:ext cx="1724700" cy="8472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/>
              <a:t>Satellite </a:t>
            </a:r>
            <a:br>
              <a:rPr b="1" lang="en-GB" sz="1000"/>
            </a:br>
            <a:r>
              <a:rPr b="1" lang="en-GB" sz="1000"/>
              <a:t>Systems Database &amp; Assurance Dashboard</a:t>
            </a:r>
            <a:endParaRPr b="1" sz="1000"/>
          </a:p>
        </p:txBody>
      </p:sp>
      <p:sp>
        <p:nvSpPr>
          <p:cNvPr id="132" name="Google Shape;132;g15bb34f6cfd_0_325"/>
          <p:cNvSpPr txBox="1"/>
          <p:nvPr/>
        </p:nvSpPr>
        <p:spPr>
          <a:xfrm>
            <a:off x="5448600" y="3049650"/>
            <a:ext cx="6849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Satellite characterisation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Satellite Status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Check history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Performance against</a:t>
            </a:r>
            <a:br>
              <a:rPr lang="en-GB" sz="1000">
                <a:solidFill>
                  <a:schemeClr val="lt1"/>
                </a:solidFill>
              </a:rPr>
            </a:br>
            <a:r>
              <a:rPr lang="en-GB" sz="1000">
                <a:solidFill>
                  <a:schemeClr val="lt1"/>
                </a:solidFill>
              </a:rPr>
              <a:t>  select thresholds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33" name="Google Shape;133;g15bb34f6cfd_0_325"/>
          <p:cNvSpPr/>
          <p:nvPr/>
        </p:nvSpPr>
        <p:spPr>
          <a:xfrm>
            <a:off x="3581733" y="4017600"/>
            <a:ext cx="1724700" cy="8472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Access to Australian and CEOS Cal-Val Sites &amp; Datasets</a:t>
            </a:r>
            <a:endParaRPr b="1" sz="1100"/>
          </a:p>
        </p:txBody>
      </p:sp>
      <p:sp>
        <p:nvSpPr>
          <p:cNvPr id="134" name="Google Shape;134;g15bb34f6cfd_0_325"/>
          <p:cNvSpPr txBox="1"/>
          <p:nvPr/>
        </p:nvSpPr>
        <p:spPr>
          <a:xfrm>
            <a:off x="5448600" y="4040250"/>
            <a:ext cx="684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Network of participating sites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Range of calibration and </a:t>
            </a:r>
            <a:br>
              <a:rPr lang="en-GB" sz="1000">
                <a:solidFill>
                  <a:schemeClr val="lt1"/>
                </a:solidFill>
              </a:rPr>
            </a:br>
            <a:r>
              <a:rPr lang="en-GB" sz="1000">
                <a:solidFill>
                  <a:schemeClr val="lt1"/>
                </a:solidFill>
              </a:rPr>
              <a:t>  validation infrastructure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35" name="Google Shape;135;g15bb34f6cfd_0_325"/>
          <p:cNvSpPr/>
          <p:nvPr/>
        </p:nvSpPr>
        <p:spPr>
          <a:xfrm>
            <a:off x="3581733" y="4932000"/>
            <a:ext cx="1724700" cy="8472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Open Source Cal-Val Toolkit</a:t>
            </a:r>
            <a:endParaRPr b="1" sz="1100"/>
          </a:p>
        </p:txBody>
      </p:sp>
      <p:sp>
        <p:nvSpPr>
          <p:cNvPr id="136" name="Google Shape;136;g15bb34f6cfd_0_325"/>
          <p:cNvSpPr txBox="1"/>
          <p:nvPr/>
        </p:nvSpPr>
        <p:spPr>
          <a:xfrm>
            <a:off x="5448600" y="4801500"/>
            <a:ext cx="684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Mainstream &amp; automate CVAAS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Radiometric, Geometric, Spatial checks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Results to data providers and optionally</a:t>
            </a:r>
            <a:br>
              <a:rPr lang="en-GB" sz="1000">
                <a:solidFill>
                  <a:schemeClr val="lt1"/>
                </a:solidFill>
              </a:rPr>
            </a:br>
            <a:r>
              <a:rPr lang="en-GB" sz="1000">
                <a:solidFill>
                  <a:schemeClr val="lt1"/>
                </a:solidFill>
              </a:rPr>
              <a:t>  to the dashboard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Indicates whether thresholds met for </a:t>
            </a:r>
            <a:br>
              <a:rPr lang="en-GB" sz="1000">
                <a:solidFill>
                  <a:schemeClr val="lt1"/>
                </a:solidFill>
              </a:rPr>
            </a:br>
            <a:r>
              <a:rPr lang="en-GB" sz="1000">
                <a:solidFill>
                  <a:schemeClr val="lt1"/>
                </a:solidFill>
              </a:rPr>
              <a:t>  given applications or agency data buy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37" name="Google Shape;137;g15bb34f6cfd_0_325"/>
          <p:cNvSpPr/>
          <p:nvPr/>
        </p:nvSpPr>
        <p:spPr>
          <a:xfrm>
            <a:off x="2806133" y="2493600"/>
            <a:ext cx="5898000" cy="4248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cxnSp>
        <p:nvCxnSpPr>
          <p:cNvPr id="138" name="Google Shape;138;g15bb34f6cfd_0_325"/>
          <p:cNvCxnSpPr/>
          <p:nvPr/>
        </p:nvCxnSpPr>
        <p:spPr>
          <a:xfrm flipH="1" rot="10800000">
            <a:off x="3091600" y="1756825"/>
            <a:ext cx="1581600" cy="13380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39" name="Google Shape;139;g15bb34f6cfd_0_3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3300" y="3179623"/>
            <a:ext cx="1918774" cy="116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5bb34f6cfd_0_3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23300" y="4472151"/>
            <a:ext cx="1918776" cy="1018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5bb34f6cfd_0_325"/>
          <p:cNvSpPr/>
          <p:nvPr/>
        </p:nvSpPr>
        <p:spPr>
          <a:xfrm>
            <a:off x="3581733" y="5819750"/>
            <a:ext cx="1724700" cy="8472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/>
              <a:t>Operations Team</a:t>
            </a:r>
            <a:endParaRPr b="1" sz="1100"/>
          </a:p>
        </p:txBody>
      </p:sp>
      <p:sp>
        <p:nvSpPr>
          <p:cNvPr id="142" name="Google Shape;142;g15bb34f6cfd_0_325"/>
          <p:cNvSpPr txBox="1"/>
          <p:nvPr/>
        </p:nvSpPr>
        <p:spPr>
          <a:xfrm>
            <a:off x="5395633" y="5958425"/>
            <a:ext cx="6849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On call engagement and support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- Coordination of facility providers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43" name="Google Shape;143;g15bb34f6cfd_0_325"/>
          <p:cNvSpPr/>
          <p:nvPr/>
        </p:nvSpPr>
        <p:spPr>
          <a:xfrm>
            <a:off x="8893717" y="4003950"/>
            <a:ext cx="440100" cy="8472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5bb34f6cfd_0_325"/>
          <p:cNvSpPr/>
          <p:nvPr/>
        </p:nvSpPr>
        <p:spPr>
          <a:xfrm rot="5400000">
            <a:off x="5533417" y="1851072"/>
            <a:ext cx="237600" cy="813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g15bb34f6cfd_0_3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060" y="4250780"/>
            <a:ext cx="1210576" cy="103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5bb34f6cfd_0_3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317" y="5381491"/>
            <a:ext cx="1186200" cy="106953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5bb34f6cfd_0_325"/>
          <p:cNvSpPr/>
          <p:nvPr/>
        </p:nvSpPr>
        <p:spPr>
          <a:xfrm>
            <a:off x="7675200" y="1658575"/>
            <a:ext cx="2396100" cy="1238100"/>
          </a:xfrm>
          <a:prstGeom prst="roundRect">
            <a:avLst>
              <a:gd fmla="val 16667" name="adj"/>
            </a:avLst>
          </a:prstGeom>
          <a:solidFill>
            <a:srgbClr val="1F497D"/>
          </a:solidFill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5bb34f6cfd_0_325"/>
          <p:cNvSpPr/>
          <p:nvPr/>
        </p:nvSpPr>
        <p:spPr>
          <a:xfrm>
            <a:off x="8163367" y="1479675"/>
            <a:ext cx="2396100" cy="1238100"/>
          </a:xfrm>
          <a:prstGeom prst="roundRect">
            <a:avLst>
              <a:gd fmla="val 16667" name="adj"/>
            </a:avLst>
          </a:prstGeom>
          <a:solidFill>
            <a:srgbClr val="1F497D"/>
          </a:solidFill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5bb34f6cfd_0_325"/>
          <p:cNvSpPr/>
          <p:nvPr/>
        </p:nvSpPr>
        <p:spPr>
          <a:xfrm>
            <a:off x="8644133" y="1214825"/>
            <a:ext cx="2396100" cy="1238100"/>
          </a:xfrm>
          <a:prstGeom prst="roundRect">
            <a:avLst>
              <a:gd fmla="val 16667" name="adj"/>
            </a:avLst>
          </a:prstGeom>
          <a:solidFill>
            <a:srgbClr val="1F497D"/>
          </a:solidFill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5bb34f6cfd_0_325"/>
          <p:cNvSpPr txBox="1"/>
          <p:nvPr/>
        </p:nvSpPr>
        <p:spPr>
          <a:xfrm>
            <a:off x="8787933" y="1310525"/>
            <a:ext cx="210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Marketplace</a:t>
            </a:r>
            <a:r>
              <a:rPr lang="en-GB">
                <a:solidFill>
                  <a:schemeClr val="lt1"/>
                </a:solidFill>
              </a:rPr>
              <a:t> of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commercial services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bb34f6cfd_0_357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5bb34f6cfd_0_357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5bb34f6cfd_0_357"/>
          <p:cNvSpPr txBox="1"/>
          <p:nvPr/>
        </p:nvSpPr>
        <p:spPr>
          <a:xfrm>
            <a:off x="616764" y="291350"/>
            <a:ext cx="8136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Concept Overview Draft v0 (to be revised)</a:t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8" name="Google Shape;158;g15bb34f6cfd_0_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490450"/>
            <a:ext cx="8839199" cy="4755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bb34f6cfd_0_364"/>
          <p:cNvSpPr txBox="1"/>
          <p:nvPr>
            <p:ph idx="1" type="body"/>
          </p:nvPr>
        </p:nvSpPr>
        <p:spPr>
          <a:xfrm>
            <a:off x="553409" y="1426688"/>
            <a:ext cx="110853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How will it work?</a:t>
            </a:r>
            <a:endParaRPr b="1"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Characterising and naming the modules</a:t>
            </a:r>
            <a:endParaRPr b="1"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Their functionality</a:t>
            </a:r>
            <a:endParaRPr b="1"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Open-source toolkit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1" lang="en-GB" sz="2000"/>
              <a:t>Metadata, Radiometric, Geometric, Spatial…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1" lang="en-GB" sz="2000"/>
              <a:t>What exists for inclusion?</a:t>
            </a:r>
            <a:endParaRPr b="1" sz="2000"/>
          </a:p>
          <a:p>
            <a:pPr indent="-3556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b="1" lang="en-GB" sz="2000"/>
              <a:t>Whats feasible for automation? </a:t>
            </a:r>
            <a:endParaRPr b="1" sz="20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</p:txBody>
      </p:sp>
      <p:sp>
        <p:nvSpPr>
          <p:cNvPr id="164" name="Google Shape;164;g15bb34f6cfd_0_364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5bb34f6cfd_0_364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5bb34f6cfd_0_364"/>
          <p:cNvSpPr txBox="1"/>
          <p:nvPr/>
        </p:nvSpPr>
        <p:spPr>
          <a:xfrm>
            <a:off x="616764" y="291350"/>
            <a:ext cx="813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AIM modules and functions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bb34f6cfd_0_371"/>
          <p:cNvSpPr txBox="1"/>
          <p:nvPr>
            <p:ph idx="1" type="body"/>
          </p:nvPr>
        </p:nvSpPr>
        <p:spPr>
          <a:xfrm>
            <a:off x="553409" y="1426688"/>
            <a:ext cx="110853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b="1" lang="en-GB" sz="2000"/>
              <a:t>ESA SIT Chair is promoting initiatives to support consideration of significant sectoral changes and of New Space sector</a:t>
            </a:r>
            <a:endParaRPr b="1"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Emphasis on societal benefits</a:t>
            </a:r>
            <a:endParaRPr b="1"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Individual CEOS agencies are all reflecting on similar issues</a:t>
            </a:r>
            <a:endParaRPr b="1"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Legacy cal-val infrastructure identified as a key tool for CEOS - supporting increased quality and application of smallsats</a:t>
            </a:r>
            <a:endParaRPr b="1" sz="2000"/>
          </a:p>
          <a:p>
            <a:pPr indent="-317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•"/>
            </a:pPr>
            <a:r>
              <a:rPr b="1" lang="en-GB" sz="2000"/>
              <a:t>Australian team will aim to coordinate with SIT Chair Team and with WGCV to identify synergies and how best the EO AIM concept can support</a:t>
            </a:r>
            <a:endParaRPr b="1" sz="20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/>
          </a:p>
        </p:txBody>
      </p:sp>
      <p:sp>
        <p:nvSpPr>
          <p:cNvPr id="172" name="Google Shape;172;g15bb34f6cfd_0_371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5bb34f6cfd_0_371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5bb34f6cfd_0_371"/>
          <p:cNvSpPr txBox="1"/>
          <p:nvPr/>
        </p:nvSpPr>
        <p:spPr>
          <a:xfrm>
            <a:off x="616764" y="291350"/>
            <a:ext cx="813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the </a:t>
            </a:r>
            <a:r>
              <a:rPr b="1" i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“New Space Future CEOS activity”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bb34f6cfd_0_378"/>
          <p:cNvSpPr txBox="1"/>
          <p:nvPr>
            <p:ph idx="1" type="body"/>
          </p:nvPr>
        </p:nvSpPr>
        <p:spPr>
          <a:xfrm>
            <a:off x="553400" y="1078890"/>
            <a:ext cx="1108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b="1" lang="en-GB" sz="1900"/>
              <a:t>Emphasising communication with data providers of targets for data utility and supporting their achievement and confirmation</a:t>
            </a:r>
            <a:endParaRPr b="1" sz="19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</p:txBody>
      </p:sp>
      <p:sp>
        <p:nvSpPr>
          <p:cNvPr id="180" name="Google Shape;180;g15bb34f6cfd_0_378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5bb34f6cfd_0_378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5bb34f6cfd_0_378"/>
          <p:cNvSpPr txBox="1"/>
          <p:nvPr/>
        </p:nvSpPr>
        <p:spPr>
          <a:xfrm>
            <a:off x="616764" y="291350"/>
            <a:ext cx="813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Agencies collaboration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3" name="Google Shape;183;g15bb34f6cfd_0_378"/>
          <p:cNvGrpSpPr/>
          <p:nvPr/>
        </p:nvGrpSpPr>
        <p:grpSpPr>
          <a:xfrm>
            <a:off x="8394774" y="2027331"/>
            <a:ext cx="2140346" cy="864218"/>
            <a:chOff x="2791350" y="3379950"/>
            <a:chExt cx="1605300" cy="1844256"/>
          </a:xfrm>
        </p:grpSpPr>
        <p:sp>
          <p:nvSpPr>
            <p:cNvPr id="184" name="Google Shape;184;g15bb34f6cfd_0_378"/>
            <p:cNvSpPr/>
            <p:nvPr/>
          </p:nvSpPr>
          <p:spPr>
            <a:xfrm>
              <a:off x="2791350" y="3379950"/>
              <a:ext cx="1605300" cy="12663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g15bb34f6cfd_0_378"/>
            <p:cNvSpPr txBox="1"/>
            <p:nvPr/>
          </p:nvSpPr>
          <p:spPr>
            <a:xfrm>
              <a:off x="2987550" y="3450606"/>
              <a:ext cx="1212900" cy="177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CEOS</a:t>
              </a:r>
              <a:br>
                <a:rPr lang="en-GB"/>
              </a:br>
              <a:r>
                <a:rPr lang="en-GB"/>
                <a:t>Agencies 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g15bb34f6cfd_0_378"/>
          <p:cNvGrpSpPr/>
          <p:nvPr/>
        </p:nvGrpSpPr>
        <p:grpSpPr>
          <a:xfrm>
            <a:off x="1493740" y="2183452"/>
            <a:ext cx="2140346" cy="492591"/>
            <a:chOff x="2791350" y="3379950"/>
            <a:chExt cx="1605300" cy="1266300"/>
          </a:xfrm>
        </p:grpSpPr>
        <p:sp>
          <p:nvSpPr>
            <p:cNvPr id="187" name="Google Shape;187;g15bb34f6cfd_0_378"/>
            <p:cNvSpPr/>
            <p:nvPr/>
          </p:nvSpPr>
          <p:spPr>
            <a:xfrm>
              <a:off x="2791350" y="3379950"/>
              <a:ext cx="1605300" cy="12663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15bb34f6cfd_0_378"/>
            <p:cNvSpPr txBox="1"/>
            <p:nvPr/>
          </p:nvSpPr>
          <p:spPr>
            <a:xfrm>
              <a:off x="2983475" y="3521250"/>
              <a:ext cx="1212900" cy="102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EO AIM</a:t>
              </a:r>
              <a:endParaRPr/>
            </a:p>
          </p:txBody>
        </p:sp>
      </p:grpSp>
      <p:sp>
        <p:nvSpPr>
          <p:cNvPr id="189" name="Google Shape;189;g15bb34f6cfd_0_378"/>
          <p:cNvSpPr/>
          <p:nvPr/>
        </p:nvSpPr>
        <p:spPr>
          <a:xfrm>
            <a:off x="8282433" y="2875575"/>
            <a:ext cx="2544900" cy="64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5bb34f6cfd_0_378"/>
          <p:cNvSpPr txBox="1"/>
          <p:nvPr/>
        </p:nvSpPr>
        <p:spPr>
          <a:xfrm>
            <a:off x="8341300" y="2875575"/>
            <a:ext cx="2746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Data characteristics and quality targets for opportunities</a:t>
            </a:r>
            <a:br>
              <a:rPr lang="en-GB" sz="1000"/>
            </a:br>
            <a:r>
              <a:rPr lang="en-GB" sz="1000"/>
              <a:t>eg specific ECVs, SDGs etc</a:t>
            </a:r>
            <a:endParaRPr sz="1000"/>
          </a:p>
        </p:txBody>
      </p:sp>
      <p:sp>
        <p:nvSpPr>
          <p:cNvPr id="191" name="Google Shape;191;g15bb34f6cfd_0_378"/>
          <p:cNvSpPr/>
          <p:nvPr/>
        </p:nvSpPr>
        <p:spPr>
          <a:xfrm>
            <a:off x="8282433" y="4166175"/>
            <a:ext cx="2544900" cy="43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5bb34f6cfd_0_378"/>
          <p:cNvSpPr txBox="1"/>
          <p:nvPr/>
        </p:nvSpPr>
        <p:spPr>
          <a:xfrm>
            <a:off x="8282433" y="4135413"/>
            <a:ext cx="27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Data characteristics and quality</a:t>
            </a:r>
            <a:br>
              <a:rPr lang="en-GB" sz="1000"/>
            </a:br>
            <a:r>
              <a:rPr lang="en-GB" sz="1000"/>
              <a:t>targets for data buys</a:t>
            </a:r>
            <a:endParaRPr sz="1000"/>
          </a:p>
        </p:txBody>
      </p:sp>
      <p:sp>
        <p:nvSpPr>
          <p:cNvPr id="193" name="Google Shape;193;g15bb34f6cfd_0_378"/>
          <p:cNvSpPr/>
          <p:nvPr/>
        </p:nvSpPr>
        <p:spPr>
          <a:xfrm>
            <a:off x="8282433" y="3628125"/>
            <a:ext cx="2544900" cy="43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5bb34f6cfd_0_378"/>
          <p:cNvSpPr txBox="1"/>
          <p:nvPr/>
        </p:nvSpPr>
        <p:spPr>
          <a:xfrm>
            <a:off x="8234867" y="3551925"/>
            <a:ext cx="27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US JACIE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ESA TPM etc </a:t>
            </a:r>
            <a:endParaRPr sz="1000"/>
          </a:p>
        </p:txBody>
      </p:sp>
      <p:sp>
        <p:nvSpPr>
          <p:cNvPr id="195" name="Google Shape;195;g15bb34f6cfd_0_378"/>
          <p:cNvSpPr/>
          <p:nvPr/>
        </p:nvSpPr>
        <p:spPr>
          <a:xfrm rot="10800000">
            <a:off x="7194867" y="2905700"/>
            <a:ext cx="713700" cy="1266300"/>
          </a:xfrm>
          <a:prstGeom prst="chevron">
            <a:avLst>
              <a:gd fmla="val 50000" name="adj"/>
            </a:avLst>
          </a:prstGeom>
          <a:solidFill>
            <a:srgbClr val="F591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5bb34f6cfd_0_378"/>
          <p:cNvSpPr/>
          <p:nvPr/>
        </p:nvSpPr>
        <p:spPr>
          <a:xfrm>
            <a:off x="1423567" y="2921650"/>
            <a:ext cx="2544900" cy="43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5bb34f6cfd_0_378"/>
          <p:cNvSpPr txBox="1"/>
          <p:nvPr/>
        </p:nvSpPr>
        <p:spPr>
          <a:xfrm>
            <a:off x="1423567" y="2890900"/>
            <a:ext cx="27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Satellite characterisation database and dashboard</a:t>
            </a:r>
            <a:endParaRPr sz="1000"/>
          </a:p>
        </p:txBody>
      </p:sp>
      <p:sp>
        <p:nvSpPr>
          <p:cNvPr id="198" name="Google Shape;198;g15bb34f6cfd_0_378"/>
          <p:cNvSpPr/>
          <p:nvPr/>
        </p:nvSpPr>
        <p:spPr>
          <a:xfrm>
            <a:off x="1423567" y="3581900"/>
            <a:ext cx="2544900" cy="43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5bb34f6cfd_0_378"/>
          <p:cNvSpPr txBox="1"/>
          <p:nvPr/>
        </p:nvSpPr>
        <p:spPr>
          <a:xfrm>
            <a:off x="1423567" y="3598100"/>
            <a:ext cx="274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Access to CEOS cal-val sites</a:t>
            </a:r>
            <a:endParaRPr sz="1000"/>
          </a:p>
        </p:txBody>
      </p:sp>
      <p:sp>
        <p:nvSpPr>
          <p:cNvPr id="200" name="Google Shape;200;g15bb34f6cfd_0_378"/>
          <p:cNvSpPr/>
          <p:nvPr/>
        </p:nvSpPr>
        <p:spPr>
          <a:xfrm>
            <a:off x="1423567" y="4211400"/>
            <a:ext cx="2544900" cy="431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5bb34f6cfd_0_378"/>
          <p:cNvSpPr txBox="1"/>
          <p:nvPr/>
        </p:nvSpPr>
        <p:spPr>
          <a:xfrm>
            <a:off x="1493833" y="4242150"/>
            <a:ext cx="274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Open Source CalVal Toolkit</a:t>
            </a:r>
            <a:endParaRPr sz="1000"/>
          </a:p>
        </p:txBody>
      </p:sp>
      <p:sp>
        <p:nvSpPr>
          <p:cNvPr id="202" name="Google Shape;202;g15bb34f6cfd_0_378"/>
          <p:cNvSpPr/>
          <p:nvPr/>
        </p:nvSpPr>
        <p:spPr>
          <a:xfrm>
            <a:off x="4240633" y="2936475"/>
            <a:ext cx="713700" cy="1266300"/>
          </a:xfrm>
          <a:prstGeom prst="chevron">
            <a:avLst>
              <a:gd fmla="val 50000" name="adj"/>
            </a:avLst>
          </a:prstGeom>
          <a:solidFill>
            <a:srgbClr val="F5913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15bb34f6cfd_0_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52" y="2943988"/>
            <a:ext cx="1468574" cy="11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5bb34f6cfd_0_378"/>
          <p:cNvSpPr txBox="1"/>
          <p:nvPr/>
        </p:nvSpPr>
        <p:spPr>
          <a:xfrm>
            <a:off x="4040800" y="4302975"/>
            <a:ext cx="41691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FF00"/>
                </a:solidFill>
              </a:rPr>
              <a:t>Satellite operators provided with guidance on possible space agency data buy and thematic observing gaps and required data characteristics associated with each</a:t>
            </a:r>
            <a:endParaRPr sz="1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FF00"/>
                </a:solidFill>
              </a:rPr>
              <a:t>EO AIM offers opportunity for operators to test and prove their data meets required standards</a:t>
            </a:r>
            <a:endParaRPr sz="1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FF00"/>
                </a:solidFill>
              </a:rPr>
              <a:t>Opens up data supply opportunities and participation</a:t>
            </a:r>
            <a:endParaRPr sz="1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FF00"/>
                </a:solidFill>
              </a:rPr>
              <a:t>Long term impact on improved data quality and utility</a:t>
            </a:r>
            <a:endParaRPr sz="1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FFD966"/>
                </a:solidFill>
              </a:rPr>
              <a:t>SCR brings further support when available!</a:t>
            </a:r>
            <a:endParaRPr sz="1000">
              <a:solidFill>
                <a:srgbClr val="FFD966"/>
              </a:solidFill>
            </a:endParaRPr>
          </a:p>
        </p:txBody>
      </p:sp>
      <p:sp>
        <p:nvSpPr>
          <p:cNvPr id="205" name="Google Shape;205;g15bb34f6cfd_0_378"/>
          <p:cNvSpPr txBox="1"/>
          <p:nvPr/>
        </p:nvSpPr>
        <p:spPr>
          <a:xfrm>
            <a:off x="204467" y="5038725"/>
            <a:ext cx="684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445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bb34f6cfd_0_408"/>
          <p:cNvSpPr txBox="1"/>
          <p:nvPr>
            <p:ph idx="1" type="body"/>
          </p:nvPr>
        </p:nvSpPr>
        <p:spPr>
          <a:xfrm>
            <a:off x="553409" y="1259213"/>
            <a:ext cx="110853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General feedback and suggestions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What functions should be at the core of EO AIM?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What type of checks and measurements are possible? Categories and details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What tools and systems are you aware of that could be an early building block for a CEOS approach?</a:t>
            </a:r>
            <a:endParaRPr b="1" sz="1900"/>
          </a:p>
          <a:p>
            <a:pPr indent="-34925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/>
              <a:t>QA4EO, EDAP, JACIE, EOSure…</a:t>
            </a:r>
            <a:endParaRPr b="1" sz="1900"/>
          </a:p>
          <a:p>
            <a:pPr indent="-349250" lvl="1" marL="914400" rtl="0" algn="l">
              <a:spcBef>
                <a:spcPts val="480"/>
              </a:spcBef>
              <a:spcAft>
                <a:spcPts val="0"/>
              </a:spcAft>
              <a:buSzPts val="1900"/>
              <a:buChar char="–"/>
            </a:pPr>
            <a:r>
              <a:rPr b="1" lang="en-GB" sz="1900"/>
              <a:t>documentation that we can consult and learn from?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How realistic is automation? 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How real is the ‘so what?’ risk from industry?</a:t>
            </a:r>
            <a:endParaRPr b="1" sz="1900"/>
          </a:p>
          <a:p>
            <a:pPr indent="-31115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b="1" lang="en-GB" sz="1900"/>
              <a:t>Any stakeholders to speak to?</a:t>
            </a:r>
            <a:endParaRPr b="1" sz="1900"/>
          </a:p>
          <a:p>
            <a:pPr indent="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9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300"/>
          </a:p>
        </p:txBody>
      </p:sp>
      <p:sp>
        <p:nvSpPr>
          <p:cNvPr id="211" name="Google Shape;211;g15bb34f6cfd_0_408"/>
          <p:cNvSpPr txBox="1"/>
          <p:nvPr/>
        </p:nvSpPr>
        <p:spPr>
          <a:xfrm>
            <a:off x="1132885" y="453154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5bb34f6cfd_0_408"/>
          <p:cNvSpPr txBox="1"/>
          <p:nvPr/>
        </p:nvSpPr>
        <p:spPr>
          <a:xfrm>
            <a:off x="2136297" y="315589"/>
            <a:ext cx="2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5bb34f6cfd_0_408"/>
          <p:cNvSpPr txBox="1"/>
          <p:nvPr/>
        </p:nvSpPr>
        <p:spPr>
          <a:xfrm>
            <a:off x="616764" y="291350"/>
            <a:ext cx="8136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GB" sz="1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 Questions</a:t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