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8" r:id="rId4"/>
    <p:sldMasterId id="2147483956" r:id="rId5"/>
  </p:sldMasterIdLst>
  <p:notesMasterIdLst>
    <p:notesMasterId r:id="rId14"/>
  </p:notesMasterIdLst>
  <p:handoutMasterIdLst>
    <p:handoutMasterId r:id="rId15"/>
  </p:handoutMasterIdLst>
  <p:sldIdLst>
    <p:sldId id="257" r:id="rId6"/>
    <p:sldId id="295" r:id="rId7"/>
    <p:sldId id="342" r:id="rId8"/>
    <p:sldId id="330" r:id="rId9"/>
    <p:sldId id="329" r:id="rId10"/>
    <p:sldId id="332" r:id="rId11"/>
    <p:sldId id="340" r:id="rId12"/>
    <p:sldId id="341" r:id="rId13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78"/>
    <a:srgbClr val="EBEBEB"/>
    <a:srgbClr val="1F3278"/>
    <a:srgbClr val="FF9300"/>
    <a:srgbClr val="FFFFFF"/>
    <a:srgbClr val="D5FC79"/>
    <a:srgbClr val="047FFF"/>
    <a:srgbClr val="941651"/>
    <a:srgbClr val="FF2F92"/>
    <a:srgbClr val="74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81625" autoAdjust="0"/>
  </p:normalViewPr>
  <p:slideViewPr>
    <p:cSldViewPr snapToGrid="0">
      <p:cViewPr varScale="1">
        <p:scale>
          <a:sx n="135" d="100"/>
          <a:sy n="135" d="100"/>
        </p:scale>
        <p:origin x="96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E93507-EFF1-A04D-ACA1-7ECCA24D64E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36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dirty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FC3C5-4C6C-DD4E-ABD3-E2DF36C0DCA0}" type="datetimeFigureOut">
              <a:rPr lang="en-US"/>
              <a:pPr>
                <a:defRPr/>
              </a:pPr>
              <a:t>10/3/22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dirty="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539507-45D2-D44D-901E-2033D7F83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0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0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3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6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of the longest operating and frequency diverse SAR calibration arrays is operated for airborne instruments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8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9507-45D2-D44D-901E-2033D7F831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9134602-4943-0340-AB11-B91A9AD19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C3B293-6D71-6C41-9FCC-136788C6F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22218" y="128030"/>
            <a:ext cx="77979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116DCA35-C86C-F04A-A834-769BDB92912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22218" y="1127523"/>
            <a:ext cx="7797949" cy="37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3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8800-D3A8-76AD-BADD-B8FE413F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F83FB-4187-A30C-7F70-F1760A57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5D6BD-75D2-215B-F045-E3AB0B49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4F05-5FB4-5E0E-8AF9-5AF59688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792DC-37AF-98AA-AEAE-33B9C15B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8C13D-354E-4AAA-7EE9-ED5BF838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01F0-7887-B14A-F99E-1908D0F6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D3192-710F-03D1-33D0-162C46E0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83504-48DF-7517-FBBB-C58BA34A9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2BA0-CD4E-1F7C-0D59-B0BDAEFD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CB62C-AD1F-613A-A106-A501B1BB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448FE-C369-2774-FEF4-266ADE7B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67AE-80CD-D821-273D-3826C25A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A3AC-F26C-7D3C-FED5-A0781A66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00B5-0978-4123-7AFD-F628130C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0DDC-CA8E-F138-138B-3A07CDA0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C2CA2-B926-1BF3-7088-A92FE94B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9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59A1D-851F-784C-99FF-A3E1451AC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BF376-69E5-8240-2303-CD6F51BDC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E75C-E33F-56CC-32D7-EBF03264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E0C38-E5D9-DAE5-9842-151DC2C3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F953-A7EF-D336-34C4-03FE3938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52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354C-58E3-D13A-61F3-EB47F789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47184-8412-6265-AEBE-F26100655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0F1E-11E2-F9E6-E5BB-4A504C2B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BDCC-B9FA-27C7-E000-080A5B5C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15B1-26E9-2B7D-AD36-9AD9320C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7B69-461F-1CE1-367C-C5FDCF81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97E1-85E5-37D8-D148-52D377F8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6A31-9764-9A4B-FA1E-799FDB2D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4874-E02B-20A2-2190-E9504059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0B466-272D-70A9-6214-39BA56CD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34E0-3B6D-1667-DD9E-0B9B93CF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70190-7ADD-0121-4A05-941DFA9C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CA92-C60A-FB9A-5C1C-DDC81AAF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A6EAA-543D-DA95-9A8C-D16171E3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6D8AC-055B-8465-C7A0-AF3FFF1D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1631-F908-97F4-98E3-D0C548E0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E871-F0A2-5FC5-9330-54064A837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D3C23-32F7-A441-C196-EC4843CC1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A90B-549F-7991-0D19-CA9F67AA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A9557-0E60-2BAC-9CC9-16544878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E63FB-FD58-9355-0E38-994BEF14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1DF5-9C55-8838-86C5-B94DA980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98D38-7CDE-45AB-AEAB-FE9C7ABC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8659F-2AE0-798F-DCD0-B25D4E70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32552-162A-177C-20B8-323E31423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E434A-31BC-5609-4BD8-022E325AA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A5A91-AA44-4E10-126C-41A48383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A8FBF-DDB6-2929-58B4-D2AC8500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12AA6-A3D0-CFFB-5931-32605AD8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0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8AB0-95D9-7035-955B-9F15C30A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F3AB1-78AC-AFFE-4DA8-DD597142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8EDF4-4FCF-1D59-22E9-46E5BF1E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141F5-BEE8-9805-1A5B-070AD70D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42AAB-3530-B5AA-D6B5-883608E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1784F-19FC-EE1C-3FB4-17AE0D99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9E262-C97E-A4F7-997B-039F8150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DG"/>
          <p:cNvSpPr txBox="1">
            <a:spLocks noChangeArrowheads="1"/>
          </p:cNvSpPr>
          <p:nvPr/>
        </p:nvSpPr>
        <p:spPr bwMode="auto">
          <a:xfrm>
            <a:off x="577850" y="2512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22217" y="128030"/>
            <a:ext cx="77979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3" name="Rectangle 2"/>
          <p:cNvSpPr/>
          <p:nvPr/>
        </p:nvSpPr>
        <p:spPr>
          <a:xfrm>
            <a:off x="173041" y="647701"/>
            <a:ext cx="8747125" cy="400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1034" name="Picture 36" descr="PPT_Header01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5" descr="PPT_Header02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2" descr="signature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3"/>
          <a:stretch>
            <a:fillRect/>
          </a:stretch>
        </p:blipFill>
        <p:spPr bwMode="auto">
          <a:xfrm>
            <a:off x="7705728" y="4793457"/>
            <a:ext cx="1438275" cy="1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Placeholder 36"/>
          <p:cNvSpPr>
            <a:spLocks noGrp="1"/>
          </p:cNvSpPr>
          <p:nvPr>
            <p:ph type="body" idx="1"/>
          </p:nvPr>
        </p:nvSpPr>
        <p:spPr bwMode="auto">
          <a:xfrm>
            <a:off x="1122217" y="647700"/>
            <a:ext cx="7797949" cy="42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BD90C1-8986-E046-81F8-DECFBEF955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4241" y="1045463"/>
            <a:ext cx="2632844" cy="10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1" dirty="0">
          <a:solidFill>
            <a:srgbClr val="0070C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Verdan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9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4065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20050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6019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5280D-3923-B9D4-C5DD-594071CB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0032B-0F26-A0AC-512D-A14B2B29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5F6B-762C-E366-65C0-B92BC116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483E-F239-CD49-B39D-72999156A1CE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4BE68-754A-E645-C858-DABD9BB9E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C5DB-2481-7741-DABE-47D2CAB44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615E-6BD4-334B-9D75-48753A25CD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A1991-8CE7-2385-84BF-D54DA80EB2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57350" y="0"/>
            <a:ext cx="6273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lvalportal.ceos.org/point-distributed-targets-d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0286-A1AC-0A44-935B-5F747EE6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438" y="632969"/>
            <a:ext cx="5915461" cy="3611245"/>
          </a:xfrm>
        </p:spPr>
        <p:txBody>
          <a:bodyPr/>
          <a:lstStyle/>
          <a:p>
            <a:pPr algn="ctr"/>
            <a:r>
              <a:rPr lang="en-US" sz="3600" dirty="0"/>
              <a:t>The Development of CEOS SARCalNet</a:t>
            </a:r>
            <a:br>
              <a:rPr lang="en-GB" sz="2800" b="1" dirty="0"/>
            </a:br>
            <a:br>
              <a:rPr lang="en-GB" sz="2800" b="1" dirty="0"/>
            </a:br>
            <a:r>
              <a:rPr lang="en-US" sz="1600" dirty="0">
                <a:solidFill>
                  <a:schemeClr val="tx1"/>
                </a:solidFill>
              </a:rPr>
              <a:t>Bruce Chapman and Dirk </a:t>
            </a:r>
            <a:r>
              <a:rPr lang="en-US" sz="1600" dirty="0" err="1">
                <a:solidFill>
                  <a:schemeClr val="tx1"/>
                </a:solidFill>
              </a:rPr>
              <a:t>Geudtner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Jet Propulsion Laboratory California Institute of Technology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European Space Agency</a:t>
            </a:r>
            <a:br>
              <a:rPr lang="en-US" sz="1600" baseline="30000" dirty="0"/>
            </a:br>
            <a:br>
              <a:rPr lang="en-US" sz="1600" baseline="30000" dirty="0"/>
            </a:br>
            <a:br>
              <a:rPr lang="en-US" sz="1600" dirty="0"/>
            </a:br>
            <a:endParaRPr lang="en-GB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E4254-6869-EF6A-BCB6-FB36950DD931}"/>
              </a:ext>
            </a:extLst>
          </p:cNvPr>
          <p:cNvSpPr txBox="1"/>
          <p:nvPr/>
        </p:nvSpPr>
        <p:spPr>
          <a:xfrm>
            <a:off x="2835092" y="3776311"/>
            <a:ext cx="47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CEOS WGCV - SAR Subgroup</a:t>
            </a:r>
          </a:p>
        </p:txBody>
      </p:sp>
    </p:spTree>
    <p:extLst>
      <p:ext uri="{BB962C8B-B14F-4D97-AF65-F5344CB8AC3E}">
        <p14:creationId xmlns:p14="http://schemas.microsoft.com/office/powerpoint/2010/main" val="53140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A49-3B55-7A48-B89A-45C5241F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DC8D-EA9B-8742-BAD2-FBF6CF050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587525"/>
            <a:ext cx="7797946" cy="3968450"/>
          </a:xfrm>
        </p:spPr>
        <p:txBody>
          <a:bodyPr/>
          <a:lstStyle/>
          <a:p>
            <a:r>
              <a:rPr lang="en-US" dirty="0"/>
              <a:t>SAR instruments need external calibration targets in order to calibrate imagery and for long term monitoring of image calibration stability</a:t>
            </a:r>
          </a:p>
          <a:p>
            <a:r>
              <a:rPr lang="en-US" dirty="0"/>
              <a:t>Currently, most missions design their own external targets, typically a combination of natural and artificial calibration targets</a:t>
            </a:r>
          </a:p>
          <a:p>
            <a:r>
              <a:rPr lang="en-US" dirty="0"/>
              <a:t>There is a strong desire by CEOS and the SAR community to have an established network of calibration sites that </a:t>
            </a:r>
            <a:r>
              <a:rPr lang="en-US" dirty="0">
                <a:highlight>
                  <a:srgbClr val="FFFF00"/>
                </a:highlight>
              </a:rPr>
              <a:t>would facilitate collaboration between sensors by using the same calibration references.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EA5B97-BB7B-72E0-144F-4D2243E4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384" y="2887413"/>
            <a:ext cx="2577231" cy="19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79B45-FF00-0BB3-DA44-8A862A3FB896}"/>
              </a:ext>
            </a:extLst>
          </p:cNvPr>
          <p:cNvSpPr txBox="1"/>
          <p:nvPr/>
        </p:nvSpPr>
        <p:spPr>
          <a:xfrm>
            <a:off x="3069842" y="4884665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Australian Geophysical Observing System </a:t>
            </a:r>
          </a:p>
        </p:txBody>
      </p:sp>
    </p:spTree>
    <p:extLst>
      <p:ext uri="{BB962C8B-B14F-4D97-AF65-F5344CB8AC3E}">
        <p14:creationId xmlns:p14="http://schemas.microsoft.com/office/powerpoint/2010/main" val="40342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AFCB-67CA-334A-61F5-228A23AB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SARCalNet?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7953-3C0A-A83B-2E82-4C83F3E9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6" y="672149"/>
            <a:ext cx="7797949" cy="3799201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SARCalNet is an initiative of the SAR subgroup of the Working Group on Calibration and Validation (WGCV) of the Committee on Earth Observation Satellites (CEOS). </a:t>
            </a: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is the next step in decades-long efforts to coordinate SAR multi-sensor Cal/Val.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SARCalNet, when fully implemented, will provide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reliable, pre-defined information about SAR calibration targets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both natural and artificial, to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 joint calibration and performance evaluations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well as assist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post-launch Cal/Val of any operating SAR sensor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operating at typical SAR frequencies and polarizations.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possible, SARCalNet will also provide access to the calibration data sets that were used to either calibrate or monitor calibration and performance of specific sensors.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2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E55F-949E-B645-A2E0-A2067D1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SARCalNet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8AB3-7076-8C4B-88E8-BD6AB127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6" y="750449"/>
            <a:ext cx="7797949" cy="3799201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Currently, the CEOS WGCV SAR subgroup hosts a target database</a:t>
            </a:r>
          </a:p>
          <a:p>
            <a:pPr marL="390525" lvl="1" indent="0">
              <a:buNone/>
            </a:pPr>
            <a:r>
              <a:rPr lang="en-US" dirty="0">
                <a:hlinkClick r:id="rId3"/>
              </a:rPr>
              <a:t>http://calvalportal.ceos.org/point-distributed-targets-db</a:t>
            </a:r>
            <a:endParaRPr lang="en-US" dirty="0"/>
          </a:p>
          <a:p>
            <a:pPr indent="0">
              <a:buNone/>
            </a:pPr>
            <a:r>
              <a:rPr lang="en-US" dirty="0"/>
              <a:t>However, while information is earnestly provided, the information on this site is lacking in some ways:</a:t>
            </a:r>
          </a:p>
          <a:p>
            <a:pPr indent="0">
              <a:buNone/>
            </a:pPr>
            <a:endParaRPr lang="en-US" sz="900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85EE7-5E13-9844-6574-630F585A9E12}"/>
              </a:ext>
            </a:extLst>
          </p:cNvPr>
          <p:cNvSpPr txBox="1"/>
          <p:nvPr/>
        </p:nvSpPr>
        <p:spPr>
          <a:xfrm>
            <a:off x="706037" y="2161202"/>
            <a:ext cx="575132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b="1" dirty="0"/>
              <a:t>Natural targets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not curated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Regions are broadly specified, and sensor frame based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Incomplete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 reporting of image backscatter</a:t>
            </a:r>
          </a:p>
          <a:p>
            <a:pPr lvl="1"/>
            <a:r>
              <a:rPr lang="en-US" sz="1400" b="1" dirty="0"/>
              <a:t>Artificial targets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User submitted, but not curated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Can be out of 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Varying degrees of measurement specificity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Different measurement techniques and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No reporting of RCS or background clutter</a:t>
            </a:r>
          </a:p>
          <a:p>
            <a:pPr marL="390525" lvl="1" indent="0">
              <a:buNone/>
            </a:pP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FB493-8C59-FE3E-F7DE-02DEF5C1F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4" y="1884723"/>
            <a:ext cx="2213450" cy="29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F6FF3D-93BC-45CC-9F45-A97F32720F18}"/>
              </a:ext>
            </a:extLst>
          </p:cNvPr>
          <p:cNvSpPr txBox="1"/>
          <p:nvPr/>
        </p:nvSpPr>
        <p:spPr>
          <a:xfrm>
            <a:off x="7106064" y="4835723"/>
            <a:ext cx="172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DLR Transponder</a:t>
            </a:r>
          </a:p>
        </p:txBody>
      </p:sp>
    </p:spTree>
    <p:extLst>
      <p:ext uri="{BB962C8B-B14F-4D97-AF65-F5344CB8AC3E}">
        <p14:creationId xmlns:p14="http://schemas.microsoft.com/office/powerpoint/2010/main" val="238684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7D63-D8FE-7A4A-A5BF-CDBE17D2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SARCalNet a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490A3-C329-E040-9378-49AA5333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6" y="558917"/>
            <a:ext cx="7797949" cy="388794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Establish requirements for inclusion in SARCalNet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Guidelines for artificial and natural targets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Recommended minimum analysis to facilitate intercomparison of results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Handbook that describes procedures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Curate the content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Submission protocols</a:t>
            </a:r>
          </a:p>
          <a:p>
            <a:pPr lvl="1"/>
            <a:r>
              <a:rPr lang="en-US" sz="1400" dirty="0">
                <a:highlight>
                  <a:srgbClr val="FFFF00"/>
                </a:highlight>
              </a:rPr>
              <a:t>Annual review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Annual summary report on SARCalNet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F4A1D-D24B-FDEB-92F3-92BF7330A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447" y="3054285"/>
            <a:ext cx="5015725" cy="2066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A8692-42F7-8AA8-9FDA-83AF8CB75F58}"/>
              </a:ext>
            </a:extLst>
          </p:cNvPr>
          <p:cNvSpPr txBox="1"/>
          <p:nvPr/>
        </p:nvSpPr>
        <p:spPr>
          <a:xfrm>
            <a:off x="4430323" y="4844121"/>
            <a:ext cx="4109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JPL P-band reflector 4.8 m at Rosamond Dry Lake </a:t>
            </a:r>
          </a:p>
        </p:txBody>
      </p:sp>
    </p:spTree>
    <p:extLst>
      <p:ext uri="{BB962C8B-B14F-4D97-AF65-F5344CB8AC3E}">
        <p14:creationId xmlns:p14="http://schemas.microsoft.com/office/powerpoint/2010/main" val="221145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7E3F-EDC8-D247-A273-00207D0C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</a:t>
            </a:r>
            <a:r>
              <a:rPr lang="en-US" dirty="0" err="1"/>
              <a:t>SARCalNet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8340-A0FC-014F-82CB-B3CE3BF44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2430347"/>
            <a:ext cx="7797949" cy="3799201"/>
          </a:xfrm>
        </p:spPr>
        <p:txBody>
          <a:bodyPr/>
          <a:lstStyle/>
          <a:p>
            <a:pPr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Writing committee:</a:t>
            </a:r>
          </a:p>
          <a:p>
            <a:pPr indent="0">
              <a:buNone/>
            </a:pPr>
            <a:r>
              <a:rPr lang="en-US" sz="1200" dirty="0"/>
              <a:t>Marc </a:t>
            </a:r>
            <a:r>
              <a:rPr lang="en-US" sz="1200" dirty="0" err="1"/>
              <a:t>Thibeault</a:t>
            </a:r>
            <a:r>
              <a:rPr lang="en-US" sz="1200" dirty="0"/>
              <a:t> (CONAE)</a:t>
            </a:r>
          </a:p>
          <a:p>
            <a:pPr indent="0">
              <a:buNone/>
            </a:pPr>
            <a:r>
              <a:rPr lang="en-US" sz="1200" dirty="0"/>
              <a:t>Muriel Pinheiro (ESA)</a:t>
            </a:r>
          </a:p>
          <a:p>
            <a:pPr indent="0">
              <a:buNone/>
            </a:pPr>
            <a:r>
              <a:rPr lang="en-US" sz="1200" dirty="0"/>
              <a:t>Shweta  Sharma (ISRO)</a:t>
            </a:r>
          </a:p>
          <a:p>
            <a:pPr indent="0">
              <a:buNone/>
            </a:pPr>
            <a:r>
              <a:rPr lang="en-US" sz="1200" dirty="0"/>
              <a:t>Jens Reimann (DLR)</a:t>
            </a:r>
          </a:p>
          <a:p>
            <a:pPr indent="0">
              <a:buNone/>
            </a:pPr>
            <a:r>
              <a:rPr lang="en-US" sz="1200" dirty="0"/>
              <a:t>Dirk </a:t>
            </a:r>
            <a:r>
              <a:rPr lang="en-US" sz="1200" dirty="0" err="1"/>
              <a:t>Geudtner</a:t>
            </a:r>
            <a:r>
              <a:rPr lang="en-US" sz="1200" dirty="0"/>
              <a:t> (ESA)</a:t>
            </a:r>
          </a:p>
          <a:p>
            <a:pPr indent="0">
              <a:buNone/>
            </a:pPr>
            <a:r>
              <a:rPr lang="en-US" sz="1200" dirty="0" err="1"/>
              <a:t>Medhavy</a:t>
            </a:r>
            <a:r>
              <a:rPr lang="en-US" sz="1200" dirty="0"/>
              <a:t> </a:t>
            </a:r>
            <a:r>
              <a:rPr lang="en-US" sz="1200" dirty="0" err="1"/>
              <a:t>Thankappan</a:t>
            </a:r>
            <a:r>
              <a:rPr lang="en-US" sz="1200" dirty="0"/>
              <a:t> (GA)</a:t>
            </a:r>
          </a:p>
          <a:p>
            <a:pPr indent="0">
              <a:buNone/>
            </a:pPr>
            <a:r>
              <a:rPr lang="en-US" sz="1200" dirty="0"/>
              <a:t>Ron </a:t>
            </a:r>
            <a:r>
              <a:rPr lang="en-US" sz="1200" dirty="0" err="1"/>
              <a:t>Muellerschoen</a:t>
            </a:r>
            <a:r>
              <a:rPr lang="en-US" sz="1200" dirty="0"/>
              <a:t> (NASA/JPL)</a:t>
            </a:r>
          </a:p>
          <a:p>
            <a:pPr indent="0">
              <a:buNone/>
            </a:pPr>
            <a:r>
              <a:rPr lang="en-US" sz="1200" dirty="0"/>
              <a:t>Matt Garthwaite (CSIRO)</a:t>
            </a:r>
          </a:p>
          <a:p>
            <a:pPr indent="0">
              <a:buNone/>
            </a:pPr>
            <a:r>
              <a:rPr lang="en-US" sz="1200" dirty="0"/>
              <a:t>Nuria </a:t>
            </a:r>
            <a:r>
              <a:rPr lang="en-US" sz="1200" dirty="0" err="1"/>
              <a:t>Casal</a:t>
            </a:r>
            <a:r>
              <a:rPr lang="en-US" sz="1200" dirty="0"/>
              <a:t> Vazquez (INTA)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38A2B-DC66-C140-BF9E-390B6D722E90}"/>
              </a:ext>
            </a:extLst>
          </p:cNvPr>
          <p:cNvSpPr txBox="1">
            <a:spLocks/>
          </p:cNvSpPr>
          <p:nvPr/>
        </p:nvSpPr>
        <p:spPr bwMode="auto">
          <a:xfrm>
            <a:off x="3687881" y="2430347"/>
            <a:ext cx="7797949" cy="37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09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4065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20050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6019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None/>
            </a:pPr>
            <a:r>
              <a:rPr lang="en-US" sz="1200" dirty="0"/>
              <a:t>Takeshi </a:t>
            </a:r>
            <a:r>
              <a:rPr lang="en-US" sz="1200" dirty="0" err="1"/>
              <a:t>Motohka</a:t>
            </a:r>
            <a:r>
              <a:rPr lang="en-US" sz="1200" dirty="0"/>
              <a:t> (JAXA)</a:t>
            </a:r>
          </a:p>
          <a:p>
            <a:pPr indent="0">
              <a:buNone/>
            </a:pPr>
            <a:r>
              <a:rPr lang="en-US" sz="1200" dirty="0"/>
              <a:t>Stephane Cote (CSA)</a:t>
            </a:r>
          </a:p>
          <a:p>
            <a:pPr indent="0">
              <a:buNone/>
            </a:pPr>
            <a:r>
              <a:rPr lang="en-US" sz="1200" dirty="0"/>
              <a:t>Juan Manuel </a:t>
            </a:r>
            <a:r>
              <a:rPr lang="en-US" sz="1200" dirty="0" err="1"/>
              <a:t>Cuerda</a:t>
            </a:r>
            <a:r>
              <a:rPr lang="en-US" sz="1200" dirty="0"/>
              <a:t> (INTA)</a:t>
            </a:r>
          </a:p>
          <a:p>
            <a:pPr indent="0">
              <a:buNone/>
            </a:pPr>
            <a:r>
              <a:rPr lang="en-US" sz="1200" dirty="0"/>
              <a:t>Patrick </a:t>
            </a:r>
            <a:r>
              <a:rPr lang="en-US" sz="1200" dirty="0" err="1"/>
              <a:t>Klenk</a:t>
            </a:r>
            <a:r>
              <a:rPr lang="en-US" sz="1200" dirty="0"/>
              <a:t> (DLR)</a:t>
            </a:r>
          </a:p>
          <a:p>
            <a:pPr indent="0">
              <a:buNone/>
            </a:pPr>
            <a:r>
              <a:rPr lang="en-US" sz="1200" dirty="0"/>
              <a:t>Michael </a:t>
            </a:r>
            <a:r>
              <a:rPr lang="en-US" sz="1200" dirty="0" err="1"/>
              <a:t>Duersch</a:t>
            </a:r>
            <a:r>
              <a:rPr lang="en-US" sz="1200" dirty="0"/>
              <a:t> (Capella)</a:t>
            </a:r>
          </a:p>
          <a:p>
            <a:pPr indent="0">
              <a:buNone/>
            </a:pPr>
            <a:r>
              <a:rPr lang="en-US" sz="1200" dirty="0"/>
              <a:t>Paolo </a:t>
            </a:r>
            <a:r>
              <a:rPr lang="en-US" sz="1200" dirty="0" err="1"/>
              <a:t>Castracane</a:t>
            </a:r>
            <a:r>
              <a:rPr lang="en-US" sz="1200" dirty="0"/>
              <a:t> (ESA)</a:t>
            </a:r>
          </a:p>
          <a:p>
            <a:pPr indent="0">
              <a:buNone/>
            </a:pPr>
            <a:r>
              <a:rPr lang="en-US" sz="1200" dirty="0"/>
              <a:t>Antonio Valentino (ESA)</a:t>
            </a:r>
          </a:p>
          <a:p>
            <a:pPr indent="0">
              <a:buNone/>
            </a:pPr>
            <a:r>
              <a:rPr lang="en-US" sz="1200" dirty="0"/>
              <a:t>Wang Yu (China)</a:t>
            </a:r>
          </a:p>
          <a:p>
            <a:pPr indent="0">
              <a:buNone/>
            </a:pPr>
            <a:r>
              <a:rPr lang="en-US" sz="1200" dirty="0"/>
              <a:t>Patricia Cifuentes </a:t>
            </a:r>
            <a:r>
              <a:rPr lang="en-US" sz="1200" dirty="0" err="1"/>
              <a:t>Revenga</a:t>
            </a:r>
            <a:r>
              <a:rPr lang="en-US" sz="1200" dirty="0"/>
              <a:t> (INTA)</a:t>
            </a:r>
          </a:p>
          <a:p>
            <a:pPr indent="0">
              <a:buNone/>
            </a:pPr>
            <a:r>
              <a:rPr lang="en-US" sz="1200" dirty="0"/>
              <a:t>Bruce Chapman (NASA/JPL)</a:t>
            </a:r>
          </a:p>
          <a:p>
            <a:endParaRPr lang="en-US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85F8F-59F8-798C-4D20-32DFE165599D}"/>
              </a:ext>
            </a:extLst>
          </p:cNvPr>
          <p:cNvSpPr txBox="1"/>
          <p:nvPr/>
        </p:nvSpPr>
        <p:spPr>
          <a:xfrm>
            <a:off x="1122218" y="694412"/>
            <a:ext cx="70983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the past year, the CEOS WGCV SAR subgroup has been meeting regularly to write guiding requirements documents: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Requirements and guidelines for Artificial and Natural calibration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Guidelines for image calibration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handbook that describes how SARCalNet operates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Requirements for the web portal that will host SARCalNet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4DBF2D-F6F0-9047-17F5-B6AE0BE168C2}"/>
              </a:ext>
            </a:extLst>
          </p:cNvPr>
          <p:cNvCxnSpPr>
            <a:cxnSpLocks/>
          </p:cNvCxnSpPr>
          <p:nvPr/>
        </p:nvCxnSpPr>
        <p:spPr>
          <a:xfrm>
            <a:off x="1122218" y="2351412"/>
            <a:ext cx="80217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F9EEA90-0FD6-7C90-9DBE-F5665D320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11" y="2656593"/>
            <a:ext cx="2014589" cy="218236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9DCC74-C856-2EDC-F1E1-F3E0CEA2E0FF}"/>
              </a:ext>
            </a:extLst>
          </p:cNvPr>
          <p:cNvSpPr txBox="1"/>
          <p:nvPr/>
        </p:nvSpPr>
        <p:spPr>
          <a:xfrm>
            <a:off x="7135903" y="4838954"/>
            <a:ext cx="1718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ESA Transponder</a:t>
            </a:r>
          </a:p>
        </p:txBody>
      </p:sp>
    </p:spTree>
    <p:extLst>
      <p:ext uri="{BB962C8B-B14F-4D97-AF65-F5344CB8AC3E}">
        <p14:creationId xmlns:p14="http://schemas.microsoft.com/office/powerpoint/2010/main" val="418171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6E0E-8A93-3377-E185-4FB38078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Coordinating SAR Cal/Val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A4067-C031-FD30-8D38-F5C69AE0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672149"/>
            <a:ext cx="7797949" cy="447135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Many SAR Cal/Val activities are associated with individual SAR projects and in particular with those needed during the commissioning phase of the instrument</a:t>
            </a:r>
          </a:p>
          <a:p>
            <a:pPr lvl="1"/>
            <a:r>
              <a:rPr lang="en-US" dirty="0"/>
              <a:t>Often this entails a large initial investment in resources</a:t>
            </a:r>
          </a:p>
          <a:p>
            <a:pPr lvl="1"/>
            <a:r>
              <a:rPr lang="en-US" dirty="0"/>
              <a:t>But – when the commissioning phase has completed, project resources often become more limited, and the calibration arrays may not have sufficient long-term support (such as that needed for monitoring long term SAR system performance)</a:t>
            </a:r>
          </a:p>
          <a:p>
            <a:pPr>
              <a:buFont typeface="+mj-lt"/>
              <a:buAutoNum type="arabicPeriod"/>
            </a:pPr>
            <a:r>
              <a:rPr lang="en-US" dirty="0"/>
              <a:t>SAR missions often build resources specifically designed for their instrument only</a:t>
            </a:r>
          </a:p>
          <a:p>
            <a:pPr lvl="1"/>
            <a:r>
              <a:rPr lang="en-US" dirty="0"/>
              <a:t>Support for multi-sensor or multi-agency Cal/Val is rare</a:t>
            </a:r>
          </a:p>
          <a:p>
            <a:pPr>
              <a:buFont typeface="+mj-lt"/>
              <a:buAutoNum type="arabicPeriod"/>
            </a:pPr>
            <a:r>
              <a:rPr lang="en-US" dirty="0"/>
              <a:t>Frequency and polarization diversity necessitate different standards and requirements for different missions.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8447-9B6C-2C2C-90BD-C266A4AE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DB31-7B09-2E20-A2A4-389CBA94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6" y="845545"/>
            <a:ext cx="7797949" cy="379920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Long-term support directly from the space agencies rather than the projects themselves for international SAR calibration arrays and their maintenance.</a:t>
            </a:r>
          </a:p>
          <a:p>
            <a:pPr>
              <a:buFont typeface="+mj-lt"/>
              <a:buAutoNum type="arabicPeriod"/>
            </a:pPr>
            <a:r>
              <a:rPr lang="en-US" dirty="0"/>
              <a:t>Coordination of regular multi-sensor and multi-agency calibration campaigns over the same natural and artificial target sites.</a:t>
            </a:r>
          </a:p>
          <a:p>
            <a:pPr>
              <a:buFont typeface="+mj-lt"/>
              <a:buAutoNum type="arabicPeriod"/>
            </a:pPr>
            <a:r>
              <a:rPr lang="en-US" dirty="0"/>
              <a:t>Freely sharing of all data and results from calibration sites through a single, reliable and long term data archive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C93A0-C951-A7AF-E779-DAD0EA9E0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5" t="11407" r="70200" b="36129"/>
          <a:stretch/>
        </p:blipFill>
        <p:spPr>
          <a:xfrm>
            <a:off x="6674176" y="2707437"/>
            <a:ext cx="2432116" cy="2398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C89EE-9D22-6A25-DB22-35D45442C0C4}"/>
              </a:ext>
            </a:extLst>
          </p:cNvPr>
          <p:cNvSpPr txBox="1"/>
          <p:nvPr/>
        </p:nvSpPr>
        <p:spPr>
          <a:xfrm>
            <a:off x="5368118" y="4876970"/>
            <a:ext cx="1343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ESA Sentinel-1</a:t>
            </a:r>
          </a:p>
        </p:txBody>
      </p:sp>
    </p:spTree>
    <p:extLst>
      <p:ext uri="{BB962C8B-B14F-4D97-AF65-F5344CB8AC3E}">
        <p14:creationId xmlns:p14="http://schemas.microsoft.com/office/powerpoint/2010/main" val="3194054421"/>
      </p:ext>
    </p:extLst>
  </p:cSld>
  <p:clrMapOvr>
    <a:masterClrMapping/>
  </p:clrMapOvr>
</p:sld>
</file>

<file path=ppt/theme/theme1.xml><?xml version="1.0" encoding="utf-8"?>
<a:theme xmlns:a="http://schemas.openxmlformats.org/drawingml/2006/main" name="20190710 Sentinel-1 Template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20190710 Sentinel-1 Template.potx</Template>
  <TotalTime>7045</TotalTime>
  <Words>736</Words>
  <Application>Microsoft Macintosh PowerPoint</Application>
  <PresentationFormat>On-screen Show (16:9)</PresentationFormat>
  <Paragraphs>86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Wingdings</vt:lpstr>
      <vt:lpstr>20190710 Sentinel-1 Template</vt:lpstr>
      <vt:lpstr>Custom Design</vt:lpstr>
      <vt:lpstr>The Development of CEOS SARCalNet  Bruce Chapman and Dirk Geudtner  Jet Propulsion Laboratory California Institute of Technology European Space Agency   </vt:lpstr>
      <vt:lpstr>Introduction</vt:lpstr>
      <vt:lpstr>What is SARCalNet?</vt:lpstr>
      <vt:lpstr>SARCalNet</vt:lpstr>
      <vt:lpstr>Making SARCalNet a reality</vt:lpstr>
      <vt:lpstr>Current status of SARCalNet</vt:lpstr>
      <vt:lpstr>Challenges for Coordinating SAR Cal/Val</vt:lpstr>
      <vt:lpstr>Recommendations: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Bruce Chapman</cp:lastModifiedBy>
  <cp:revision>732</cp:revision>
  <cp:lastPrinted>2008-08-26T16:26:23Z</cp:lastPrinted>
  <dcterms:created xsi:type="dcterms:W3CDTF">2009-03-03T09:28:14Z</dcterms:created>
  <dcterms:modified xsi:type="dcterms:W3CDTF">2022-10-04T03:01:39Z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