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6"/>
  </p:notesMasterIdLst>
  <p:sldIdLst>
    <p:sldId id="256" r:id="rId2"/>
    <p:sldId id="260" r:id="rId3"/>
    <p:sldId id="273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9" r:id="rId19"/>
    <p:sldId id="281" r:id="rId20"/>
    <p:sldId id="283" r:id="rId21"/>
    <p:sldId id="284" r:id="rId22"/>
    <p:sldId id="280" r:id="rId23"/>
    <p:sldId id="282" r:id="rId24"/>
    <p:sldId id="272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61"/>
    <p:restoredTop sz="94765"/>
  </p:normalViewPr>
  <p:slideViewPr>
    <p:cSldViewPr snapToGrid="0">
      <p:cViewPr varScale="1">
        <p:scale>
          <a:sx n="118" d="100"/>
          <a:sy n="118" d="100"/>
        </p:scale>
        <p:origin x="22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51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3-6 October 2022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olinsar-biomass2021.esa.int/brix-2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s41597-021-01024-4" TargetMode="External"/><Relationship Id="rId2" Type="http://schemas.openxmlformats.org/officeDocument/2006/relationships/hyperlink" Target="https://doi.org/10.5281/zenodo.509125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tif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WGCV-51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/>
              <a:t>Land Product Validation</a:t>
            </a:r>
            <a:br>
              <a:rPr lang="en-GB" sz="4000" i="1" dirty="0"/>
            </a:br>
            <a:r>
              <a:rPr lang="en-GB" sz="4000" i="1"/>
              <a:t>Sub Group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183010" y="37700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</a:rPr>
              <a:t>Michael Cosh, USDA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</a:rPr>
              <a:t>Fabrizio Niro, ESA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1.6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WGCV-51, Tokyo, Japan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3rd - 6th October 2022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Second Biomass Retrieval Inter-comparison </a:t>
            </a:r>
            <a:r>
              <a:rPr lang="en-GB" sz="2000" dirty="0" err="1"/>
              <a:t>eXperiment</a:t>
            </a:r>
            <a:r>
              <a:rPr lang="en-GB" sz="2000" dirty="0"/>
              <a:t> (BRIX-2) - </a:t>
            </a:r>
            <a:r>
              <a:rPr lang="fr-FR" sz="2000" b="1" dirty="0" err="1"/>
              <a:t>Approach</a:t>
            </a:r>
            <a:r>
              <a:rPr lang="fr-FR" sz="2000" b="1" dirty="0"/>
              <a:t> and </a:t>
            </a:r>
            <a:r>
              <a:rPr lang="fr-FR" sz="2000" b="1" dirty="0" err="1"/>
              <a:t>datasets</a:t>
            </a:r>
            <a:endParaRPr lang="en-US" sz="2000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7B6EAD9-3453-C2FA-D274-9512886252DF}"/>
              </a:ext>
            </a:extLst>
          </p:cNvPr>
          <p:cNvSpPr txBox="1">
            <a:spLocks/>
          </p:cNvSpPr>
          <p:nvPr/>
        </p:nvSpPr>
        <p:spPr>
          <a:xfrm>
            <a:off x="216425" y="1628186"/>
            <a:ext cx="6207524" cy="360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>
              <a:buFont typeface="Arial" panose="020B0604020202020204" pitchFamily="34" charset="0"/>
              <a:buChar char="•"/>
            </a:pPr>
            <a:r>
              <a:rPr lang="en-GB" sz="2000"/>
              <a:t>Participants shall generate a biomass map and an uncertainty map within a given geographic bounding box using a pre-determined BRIX-2 dataset that includes radar, lidar and field data.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2000"/>
              <a:t>Participants are not requested to use all datasets.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000">
              <a:solidFill>
                <a:schemeClr val="tx1"/>
              </a:solidFill>
            </a:endParaRPr>
          </a:p>
          <a:p>
            <a:pPr marL="380990" indent="-380990">
              <a:buFont typeface="Wingdings" pitchFamily="2" charset="2"/>
              <a:buChar char="Ø"/>
            </a:pPr>
            <a:r>
              <a:rPr lang="en-GB" sz="2000">
                <a:solidFill>
                  <a:schemeClr val="tx1"/>
                </a:solidFill>
              </a:rPr>
              <a:t>Data that has been acquired during the ESA-NASA AfriSAR campaign in Gabon.</a:t>
            </a:r>
          </a:p>
          <a:p>
            <a:pPr marL="380990" indent="-380990">
              <a:buFont typeface="Wingdings" pitchFamily="2" charset="2"/>
              <a:buChar char="Ø"/>
            </a:pPr>
            <a:r>
              <a:rPr lang="en-GB" sz="2000">
                <a:solidFill>
                  <a:schemeClr val="tx1"/>
                </a:solidFill>
              </a:rPr>
              <a:t>Additional relevant data is to be considered.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118CD-F504-0887-A610-C6E32930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986" y="1224563"/>
            <a:ext cx="5553016" cy="472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83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Second Biomass Retrieval Inter-comparison </a:t>
            </a:r>
            <a:r>
              <a:rPr lang="en-GB" sz="2800" dirty="0" err="1"/>
              <a:t>eXperiment</a:t>
            </a:r>
            <a:r>
              <a:rPr lang="en-GB" sz="2800" dirty="0"/>
              <a:t> (BRIX-2)</a:t>
            </a:r>
            <a:endParaRPr lang="en-US" sz="28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6BF3D7-C921-26D9-0C7A-82A114823C81}"/>
              </a:ext>
            </a:extLst>
          </p:cNvPr>
          <p:cNvSpPr txBox="1">
            <a:spLocks/>
          </p:cNvSpPr>
          <p:nvPr/>
        </p:nvSpPr>
        <p:spPr>
          <a:xfrm>
            <a:off x="470452" y="1293200"/>
            <a:ext cx="8061820" cy="508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u="sng"/>
              <a:t>Status: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The participants are currently integrating/developing their biomass retrieval algorithms on the MAAP.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Joint-paper in preparation.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Since the beginning, 2 new teams joined the exercise.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/>
          </a:p>
          <a:p>
            <a:pPr>
              <a:buFont typeface="Arial" panose="020B0604020202020204" pitchFamily="34" charset="0"/>
              <a:buChar char="•"/>
            </a:pPr>
            <a:r>
              <a:rPr lang="en-GB" sz="2000">
                <a:highlight>
                  <a:srgbClr val="FFFF00"/>
                </a:highlight>
              </a:rPr>
              <a:t>The deadline for results submission was </a:t>
            </a:r>
            <a:r>
              <a:rPr lang="en-GB" sz="2000" b="1">
                <a:highlight>
                  <a:srgbClr val="FFFF00"/>
                </a:highlight>
              </a:rPr>
              <a:t>extended from December 2021 to October 2022 </a:t>
            </a:r>
            <a:r>
              <a:rPr lang="en-GB" sz="2000"/>
              <a:t>(and could be further extended).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The exercise being best-effort, it is difficult to keep the participants involved.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Today, only half a dozen of teams are still active.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3 to 6 contributions are expected at the end.</a:t>
            </a:r>
            <a:endParaRPr lang="en-GB" sz="2000" dirty="0"/>
          </a:p>
        </p:txBody>
      </p:sp>
      <p:grpSp>
        <p:nvGrpSpPr>
          <p:cNvPr id="4" name="Groupe 12">
            <a:extLst>
              <a:ext uri="{FF2B5EF4-FFF2-40B4-BE49-F238E27FC236}">
                <a16:creationId xmlns:a16="http://schemas.microsoft.com/office/drawing/2014/main" id="{5FE1E921-BEC3-F7DD-0E27-0F4D0B582833}"/>
              </a:ext>
            </a:extLst>
          </p:cNvPr>
          <p:cNvGrpSpPr/>
          <p:nvPr/>
        </p:nvGrpSpPr>
        <p:grpSpPr>
          <a:xfrm>
            <a:off x="8671420" y="1555833"/>
            <a:ext cx="3285438" cy="3746333"/>
            <a:chOff x="5735742" y="1177359"/>
            <a:chExt cx="3285438" cy="37463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C819DA-20DC-C514-9AC2-8A88FAAAEF2E}"/>
                </a:ext>
              </a:extLst>
            </p:cNvPr>
            <p:cNvSpPr/>
            <p:nvPr/>
          </p:nvSpPr>
          <p:spPr>
            <a:xfrm>
              <a:off x="5735742" y="1177359"/>
              <a:ext cx="3285438" cy="37463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14">
              <a:extLst>
                <a:ext uri="{FF2B5EF4-FFF2-40B4-BE49-F238E27FC236}">
                  <a16:creationId xmlns:a16="http://schemas.microsoft.com/office/drawing/2014/main" id="{960628A6-1572-D745-ED66-6DA6847720DE}"/>
                </a:ext>
              </a:extLst>
            </p:cNvPr>
            <p:cNvSpPr txBox="1"/>
            <p:nvPr/>
          </p:nvSpPr>
          <p:spPr>
            <a:xfrm>
              <a:off x="5739828" y="4256205"/>
              <a:ext cx="3281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GB" sz="1600" kern="0" dirty="0">
                  <a:solidFill>
                    <a:srgbClr val="0070C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http://polinsar-biomass2021.esa.int/brix-2/</a:t>
              </a:r>
              <a:endParaRPr lang="en-GB" sz="1600" kern="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15">
              <a:extLst>
                <a:ext uri="{FF2B5EF4-FFF2-40B4-BE49-F238E27FC236}">
                  <a16:creationId xmlns:a16="http://schemas.microsoft.com/office/drawing/2014/main" id="{79941889-CA56-D13D-07A7-F4095E1A8B9A}"/>
                </a:ext>
              </a:extLst>
            </p:cNvPr>
            <p:cNvSpPr txBox="1"/>
            <p:nvPr/>
          </p:nvSpPr>
          <p:spPr>
            <a:xfrm>
              <a:off x="5880414" y="1223766"/>
              <a:ext cx="3001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400"/>
                </a:spcAft>
                <a:buClr>
                  <a:schemeClr val="accent1"/>
                </a:buClr>
              </a:pPr>
              <a:r>
                <a:rPr lang="fr-FR" sz="2000" dirty="0"/>
                <a:t>BRIX-2:</a:t>
              </a:r>
            </a:p>
          </p:txBody>
        </p:sp>
        <p:pic>
          <p:nvPicPr>
            <p:cNvPr id="8" name="Image 16">
              <a:extLst>
                <a:ext uri="{FF2B5EF4-FFF2-40B4-BE49-F238E27FC236}">
                  <a16:creationId xmlns:a16="http://schemas.microsoft.com/office/drawing/2014/main" id="{4AAD8FB6-DBAF-CF21-83C0-8CF689BC5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35" t="9675" r="10073" b="9666"/>
            <a:stretch/>
          </p:blipFill>
          <p:spPr>
            <a:xfrm>
              <a:off x="6147922" y="1670283"/>
              <a:ext cx="2461077" cy="242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83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86099"/>
            <a:ext cx="9386864" cy="779002"/>
          </a:xfrm>
        </p:spPr>
        <p:txBody>
          <a:bodyPr/>
          <a:lstStyle/>
          <a:p>
            <a:r>
              <a:rPr lang="en-GB" sz="4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Surface Radiation </a:t>
            </a:r>
            <a:br>
              <a:rPr lang="en-GB" sz="4400" b="0" i="0" u="none" strike="noStrike" cap="none" dirty="0">
                <a:latin typeface="Arial"/>
                <a:ea typeface="Arial"/>
                <a:cs typeface="Arial"/>
                <a:sym typeface="Arial"/>
              </a:rPr>
            </a:br>
            <a:endParaRPr lang="en-US" dirty="0"/>
          </a:p>
        </p:txBody>
      </p:sp>
      <p:sp>
        <p:nvSpPr>
          <p:cNvPr id="2" name="Google Shape;79;g15a38221640_0_0">
            <a:extLst>
              <a:ext uri="{FF2B5EF4-FFF2-40B4-BE49-F238E27FC236}">
                <a16:creationId xmlns:a16="http://schemas.microsoft.com/office/drawing/2014/main" id="{932F0367-C4A5-1FCF-BF28-9A68140C4D28}"/>
              </a:ext>
            </a:extLst>
          </p:cNvPr>
          <p:cNvSpPr/>
          <p:nvPr/>
        </p:nvSpPr>
        <p:spPr>
          <a:xfrm>
            <a:off x="8940960" y="6381720"/>
            <a:ext cx="2844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0;g15a38221640_0_0">
            <a:extLst>
              <a:ext uri="{FF2B5EF4-FFF2-40B4-BE49-F238E27FC236}">
                <a16:creationId xmlns:a16="http://schemas.microsoft.com/office/drawing/2014/main" id="{FFA328B3-CDCA-E2F1-135F-C3EB4F9FF299}"/>
              </a:ext>
            </a:extLst>
          </p:cNvPr>
          <p:cNvSpPr/>
          <p:nvPr/>
        </p:nvSpPr>
        <p:spPr>
          <a:xfrm>
            <a:off x="720000" y="792000"/>
            <a:ext cx="10972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81;g15a38221640_0_0">
            <a:extLst>
              <a:ext uri="{FF2B5EF4-FFF2-40B4-BE49-F238E27FC236}">
                <a16:creationId xmlns:a16="http://schemas.microsoft.com/office/drawing/2014/main" id="{F7B1B11F-A7F5-1D1A-AD41-317942AEAF77}"/>
              </a:ext>
            </a:extLst>
          </p:cNvPr>
          <p:cNvSpPr txBox="1"/>
          <p:nvPr/>
        </p:nvSpPr>
        <p:spPr>
          <a:xfrm>
            <a:off x="587700" y="953000"/>
            <a:ext cx="11604300" cy="67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•</a:t>
            </a:r>
            <a:r>
              <a:rPr lang="en-GB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Albedo Validation tool (SALVAL) published in the CEOS  CAL/VAL portal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82;g15a38221640_0_0">
            <a:extLst>
              <a:ext uri="{FF2B5EF4-FFF2-40B4-BE49-F238E27FC236}">
                <a16:creationId xmlns:a16="http://schemas.microsoft.com/office/drawing/2014/main" id="{A0A6EC6C-C847-5230-A1E4-DCDBC3B505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1715" y="1863298"/>
            <a:ext cx="9228569" cy="22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3;g15a38221640_0_0">
            <a:extLst>
              <a:ext uri="{FF2B5EF4-FFF2-40B4-BE49-F238E27FC236}">
                <a16:creationId xmlns:a16="http://schemas.microsoft.com/office/drawing/2014/main" id="{D894B9E0-448A-6CD2-9CAF-CA91F179FA90}"/>
              </a:ext>
            </a:extLst>
          </p:cNvPr>
          <p:cNvSpPr txBox="1"/>
          <p:nvPr/>
        </p:nvSpPr>
        <p:spPr>
          <a:xfrm>
            <a:off x="648491" y="4222075"/>
            <a:ext cx="11090400" cy="67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•</a:t>
            </a:r>
            <a:r>
              <a:rPr lang="en-GB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draft article on Albedo validation using SALVAL is in internal review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84;g15a38221640_0_0">
            <a:extLst>
              <a:ext uri="{FF2B5EF4-FFF2-40B4-BE49-F238E27FC236}">
                <a16:creationId xmlns:a16="http://schemas.microsoft.com/office/drawing/2014/main" id="{7CD6C3DB-7DE4-F248-E8A3-CA374AF2B2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495" y="4987514"/>
            <a:ext cx="6977037" cy="1402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04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Surface Phenology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54F586C-2E8F-8493-5A0F-5E3CB1207AB7}"/>
              </a:ext>
            </a:extLst>
          </p:cNvPr>
          <p:cNvSpPr txBox="1">
            <a:spLocks/>
          </p:cNvSpPr>
          <p:nvPr/>
        </p:nvSpPr>
        <p:spPr>
          <a:xfrm>
            <a:off x="8940800" y="6381751"/>
            <a:ext cx="284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69281-AAA4-FA70-1FE9-536CBEB93ADE}"/>
              </a:ext>
            </a:extLst>
          </p:cNvPr>
          <p:cNvSpPr txBox="1"/>
          <p:nvPr/>
        </p:nvSpPr>
        <p:spPr>
          <a:xfrm>
            <a:off x="1019436" y="2852936"/>
            <a:ext cx="10153128" cy="3231654"/>
          </a:xfrm>
          <a:prstGeom prst="rect">
            <a:avLst/>
          </a:prstGeom>
          <a:solidFill>
            <a:srgbClr val="345D4F"/>
          </a:solidFill>
        </p:spPr>
        <p:txBody>
          <a:bodyPr wrap="square" anchor="ctr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5A7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Accomplishments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sessions in conferences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Developments and Applications of Land Surface Phenology (LSP) (A3.2). 44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COSPAR Scientific Assembly 2022. Main organizers: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Dash and Victor Rodriguez-Galiano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Conferences on phenology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PHENOLOGY 2022 - Phenology at the crossroads - Avignon, France - 20 - 24 June 2022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Keynote: Land surface phenology as indicator of global terrestrial ecosystem dynamics. Victor Rodriguez-Galiano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on CEOS LPV LSP Protocol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chapters now have leads, uneven but tangible progress across the chapters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9DA09-A342-2EED-3417-355ED38792C9}"/>
              </a:ext>
            </a:extLst>
          </p:cNvPr>
          <p:cNvSpPr txBox="1"/>
          <p:nvPr/>
        </p:nvSpPr>
        <p:spPr>
          <a:xfrm>
            <a:off x="1019436" y="1252102"/>
            <a:ext cx="10153128" cy="1569660"/>
          </a:xfrm>
          <a:prstGeom prst="rect">
            <a:avLst/>
          </a:prstGeom>
          <a:solidFill>
            <a:srgbClr val="345D4F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5A7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Validation &amp; Intercomparison Initiatives</a:t>
            </a:r>
          </a:p>
          <a:p>
            <a:pPr marL="285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Intercomparison between the Copernicus product “Vegetation Phenology and Productivity Parameters” and the following “new” ground observational networks in Southern Europe:</a:t>
            </a:r>
          </a:p>
          <a:p>
            <a:pPr marL="742950" lvl="3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phenological network of the meteorological survey of Spain (AEMET)</a:t>
            </a:r>
          </a:p>
          <a:p>
            <a:pPr marL="742950" lvl="3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phenological network of France (INRAE)</a:t>
            </a:r>
          </a:p>
        </p:txBody>
      </p:sp>
    </p:spTree>
    <p:extLst>
      <p:ext uri="{BB962C8B-B14F-4D97-AF65-F5344CB8AC3E}">
        <p14:creationId xmlns:p14="http://schemas.microsoft.com/office/powerpoint/2010/main" val="381615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Moisture</a:t>
            </a:r>
            <a:r>
              <a:rPr lang="de-DE" dirty="0"/>
              <a:t>: The ISMN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49E0E98-C758-1F95-C731-AB33BCB26A92}"/>
              </a:ext>
            </a:extLst>
          </p:cNvPr>
          <p:cNvSpPr txBox="1">
            <a:spLocks/>
          </p:cNvSpPr>
          <p:nvPr/>
        </p:nvSpPr>
        <p:spPr>
          <a:xfrm>
            <a:off x="6960344" y="1109641"/>
            <a:ext cx="4393456" cy="271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de-DE"/>
              <a:t>Long-term service ensured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C0CA7A-3189-3E65-8166-B2D7B048A599}"/>
              </a:ext>
            </a:extLst>
          </p:cNvPr>
          <p:cNvSpPr txBox="1">
            <a:spLocks/>
          </p:cNvSpPr>
          <p:nvPr/>
        </p:nvSpPr>
        <p:spPr>
          <a:xfrm>
            <a:off x="8940800" y="6381751"/>
            <a:ext cx="284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F1C7169E-D339-BEE8-CEC7-24205942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30" y="1214595"/>
            <a:ext cx="5887828" cy="5148889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95433005-6612-2C79-278C-36124575A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80" y="2288105"/>
            <a:ext cx="5152455" cy="24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SM: </a:t>
            </a:r>
            <a:r>
              <a:rPr lang="de-DE" sz="3600" dirty="0"/>
              <a:t>QA4SM – An online </a:t>
            </a:r>
            <a:r>
              <a:rPr lang="de-DE" sz="3600" dirty="0" err="1"/>
              <a:t>validation</a:t>
            </a:r>
            <a:r>
              <a:rPr lang="de-DE" sz="3600" dirty="0"/>
              <a:t> </a:t>
            </a:r>
            <a:r>
              <a:rPr lang="de-DE" sz="3600" dirty="0" err="1"/>
              <a:t>tool</a:t>
            </a:r>
            <a:endParaRPr lang="en-US" sz="3600" dirty="0"/>
          </a:p>
        </p:txBody>
      </p:sp>
      <p:pic>
        <p:nvPicPr>
          <p:cNvPr id="2" name="Grafik 4">
            <a:extLst>
              <a:ext uri="{FF2B5EF4-FFF2-40B4-BE49-F238E27FC236}">
                <a16:creationId xmlns:a16="http://schemas.microsoft.com/office/drawing/2014/main" id="{43E76292-20DD-3A6C-69C0-DCF2D24B1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701" y="1102185"/>
            <a:ext cx="7088597" cy="53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2E26C-BD66-9579-F41C-BD84BD0A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SM: Python 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toolbox</a:t>
            </a:r>
            <a:endParaRPr lang="en-US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7504F57-71F5-0684-5666-B649E1E3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074518"/>
            <a:ext cx="7427664" cy="53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5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9C9C40-428C-9C2A-3D54-80EB2EAA4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Biophysical: DIRECT 2.1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28D4E08-05CA-AB6A-C4BC-8DB3A073D3BE}"/>
              </a:ext>
            </a:extLst>
          </p:cNvPr>
          <p:cNvSpPr txBox="1">
            <a:spLocks/>
          </p:cNvSpPr>
          <p:nvPr/>
        </p:nvSpPr>
        <p:spPr>
          <a:xfrm>
            <a:off x="0" y="954941"/>
            <a:ext cx="82296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altLang="zh-CN" dirty="0" err="1"/>
              <a:t>Updated</a:t>
            </a:r>
            <a:r>
              <a:rPr lang="fr-FR" altLang="zh-CN" dirty="0"/>
              <a:t> CEOS DIRECT 2.1 </a:t>
            </a:r>
            <a:r>
              <a:rPr lang="fr-FR" altLang="zh-CN" dirty="0" err="1"/>
              <a:t>database</a:t>
            </a:r>
            <a:r>
              <a:rPr lang="fr-FR" altLang="zh-CN" dirty="0"/>
              <a:t> (new sites </a:t>
            </a:r>
            <a:r>
              <a:rPr lang="fr-FR" altLang="zh-CN" dirty="0" err="1"/>
              <a:t>from</a:t>
            </a:r>
            <a:r>
              <a:rPr lang="fr-FR" altLang="zh-CN" dirty="0"/>
              <a:t> Asia &amp; FRM4VEG)</a:t>
            </a:r>
          </a:p>
          <a:p>
            <a:pPr lvl="1"/>
            <a:r>
              <a:rPr lang="fr-FR" altLang="zh-CN" sz="1800" dirty="0"/>
              <a:t>NECC: Field and </a:t>
            </a:r>
            <a:r>
              <a:rPr lang="fr-FR" altLang="zh-CN" sz="1800" dirty="0" err="1"/>
              <a:t>upscaled</a:t>
            </a:r>
            <a:r>
              <a:rPr lang="fr-FR" altLang="zh-CN" sz="1800" dirty="0"/>
              <a:t> </a:t>
            </a:r>
            <a:r>
              <a:rPr lang="fr-FR" altLang="zh-CN" sz="1800" dirty="0" err="1"/>
              <a:t>biophysical</a:t>
            </a:r>
            <a:r>
              <a:rPr lang="fr-FR" altLang="zh-CN" sz="1800" dirty="0"/>
              <a:t> data (</a:t>
            </a:r>
            <a:r>
              <a:rPr lang="fr-FR" altLang="zh-CN" sz="1800" dirty="0" err="1"/>
              <a:t>from</a:t>
            </a:r>
            <a:r>
              <a:rPr lang="fr-FR" altLang="zh-CN" sz="1800" dirty="0"/>
              <a:t> HJ-1, L7/L8 &amp; S2) for 2 </a:t>
            </a:r>
            <a:r>
              <a:rPr lang="en-US" altLang="zh-CN" sz="1800" dirty="0"/>
              <a:t>sites (30 ESUs) in </a:t>
            </a:r>
            <a:r>
              <a:rPr lang="fr-FR" altLang="zh-CN" sz="1800" dirty="0"/>
              <a:t>NE China </a:t>
            </a:r>
            <a:r>
              <a:rPr lang="fr-FR" altLang="zh-CN" sz="1800" dirty="0" err="1"/>
              <a:t>crops</a:t>
            </a:r>
            <a:r>
              <a:rPr lang="fr-FR" altLang="zh-CN" sz="1800" dirty="0"/>
              <a:t> (LAI, CI, FAPAR, and FVC), 2012-13, 2016, 2019.</a:t>
            </a:r>
          </a:p>
          <a:p>
            <a:pPr lvl="1"/>
            <a:r>
              <a:rPr lang="fr-FR" altLang="zh-CN" sz="1800" dirty="0" err="1"/>
              <a:t>ValLAI_Crop</a:t>
            </a:r>
            <a:r>
              <a:rPr lang="fr-FR" altLang="zh-CN" sz="1800" dirty="0"/>
              <a:t>: LAI </a:t>
            </a:r>
            <a:r>
              <a:rPr lang="fr-FR" altLang="zh-CN" sz="1800" dirty="0" err="1"/>
              <a:t>field</a:t>
            </a:r>
            <a:r>
              <a:rPr lang="fr-FR" altLang="zh-CN" sz="1800" dirty="0"/>
              <a:t> destructive </a:t>
            </a:r>
            <a:r>
              <a:rPr lang="fr-FR" altLang="zh-CN" sz="1800" dirty="0" err="1"/>
              <a:t>measurment</a:t>
            </a:r>
            <a:r>
              <a:rPr lang="fr-FR" altLang="zh-CN" sz="1800" dirty="0"/>
              <a:t> over 5 </a:t>
            </a:r>
            <a:r>
              <a:rPr lang="fr-FR" altLang="zh-CN" sz="1800" dirty="0" err="1"/>
              <a:t>crops</a:t>
            </a:r>
            <a:r>
              <a:rPr lang="fr-FR" altLang="zh-CN" sz="1800" dirty="0"/>
              <a:t> sites (1010 </a:t>
            </a:r>
            <a:r>
              <a:rPr lang="fr-FR" altLang="zh-CN" sz="1800" dirty="0" err="1"/>
              <a:t>ESUs</a:t>
            </a:r>
            <a:r>
              <a:rPr lang="fr-FR" altLang="zh-CN" sz="1800" dirty="0"/>
              <a:t>) in China, 2003-2017 (</a:t>
            </a:r>
            <a:r>
              <a:rPr lang="en-US" altLang="zh-CN" sz="1800" dirty="0">
                <a:hlinkClick r:id="rId2"/>
              </a:rPr>
              <a:t>https://doi.org/10.5281/zenodo.5091251</a:t>
            </a:r>
            <a:r>
              <a:rPr lang="fr-FR" altLang="zh-CN" sz="1800" dirty="0"/>
              <a:t>).</a:t>
            </a:r>
          </a:p>
          <a:p>
            <a:pPr lvl="1"/>
            <a:r>
              <a:rPr lang="fr-FR" altLang="zh-CN" sz="1800" dirty="0" err="1"/>
              <a:t>ValLAI_Crop</a:t>
            </a:r>
            <a:r>
              <a:rPr lang="fr-FR" altLang="zh-CN" sz="1800" dirty="0"/>
              <a:t>: </a:t>
            </a:r>
            <a:r>
              <a:rPr lang="fr-FR" altLang="zh-CN" sz="1800" dirty="0" err="1"/>
              <a:t>Corresponding</a:t>
            </a:r>
            <a:r>
              <a:rPr lang="fr-FR" altLang="zh-CN" sz="1800" dirty="0"/>
              <a:t> 80 </a:t>
            </a:r>
            <a:r>
              <a:rPr lang="fr-FR" altLang="zh-CN" sz="1800" dirty="0" err="1"/>
              <a:t>upscaled</a:t>
            </a:r>
            <a:r>
              <a:rPr lang="fr-FR" altLang="zh-CN" sz="1800" dirty="0"/>
              <a:t> </a:t>
            </a:r>
            <a:r>
              <a:rPr lang="fr-FR" altLang="zh-CN" sz="1800" dirty="0" err="1"/>
              <a:t>reference</a:t>
            </a:r>
            <a:r>
              <a:rPr lang="fr-FR" altLang="zh-CN" sz="1800" dirty="0"/>
              <a:t> data (3 km * 3 km, </a:t>
            </a:r>
            <a:r>
              <a:rPr lang="fr-FR" altLang="zh-CN" sz="1800" dirty="0" err="1"/>
              <a:t>from</a:t>
            </a:r>
            <a:r>
              <a:rPr lang="fr-FR" altLang="zh-CN" sz="1800" dirty="0"/>
              <a:t> Landsat)  (</a:t>
            </a:r>
            <a:r>
              <a:rPr lang="en-US" altLang="zh-CN" sz="1800" dirty="0">
                <a:hlinkClick r:id="rId3"/>
              </a:rPr>
              <a:t>http://www.nature.com/articles/s41597-021-01024-4</a:t>
            </a:r>
            <a:r>
              <a:rPr lang="en-US" altLang="zh-CN" sz="1800" dirty="0"/>
              <a:t>)</a:t>
            </a:r>
          </a:p>
          <a:p>
            <a:pPr marL="0" indent="0">
              <a:buFont typeface="Noto Sans Symbols"/>
              <a:buNone/>
            </a:pPr>
            <a:endParaRPr lang="fr-FR" altLang="zh-CN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49EBF78-2C8A-C639-410F-B5BCF7EA3F96}"/>
              </a:ext>
            </a:extLst>
          </p:cNvPr>
          <p:cNvSpPr txBox="1">
            <a:spLocks/>
          </p:cNvSpPr>
          <p:nvPr/>
        </p:nvSpPr>
        <p:spPr>
          <a:xfrm>
            <a:off x="6705600" y="6381750"/>
            <a:ext cx="21336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80CF00C8-1BBD-ED64-442E-E3850F9B5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00" y="4188370"/>
            <a:ext cx="4940300" cy="2080249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87E118EB-A613-28E4-6729-6822A6DBCFA4}"/>
              </a:ext>
            </a:extLst>
          </p:cNvPr>
          <p:cNvSpPr txBox="1"/>
          <p:nvPr/>
        </p:nvSpPr>
        <p:spPr>
          <a:xfrm>
            <a:off x="2668242" y="6497220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https://calvalportal.ceos.org/lpv-direct-v2.1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2122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E42FCB-8690-54BF-FE2C-6CD6B235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99739"/>
            <a:ext cx="9386864" cy="779002"/>
          </a:xfrm>
        </p:spPr>
        <p:txBody>
          <a:bodyPr/>
          <a:lstStyle/>
          <a:p>
            <a:r>
              <a:rPr lang="en-US" sz="3200" dirty="0"/>
              <a:t>LC: Validation Stage 4 of Copernicus Land Cover product</a:t>
            </a:r>
          </a:p>
        </p:txBody>
      </p:sp>
      <p:pic>
        <p:nvPicPr>
          <p:cNvPr id="29" name="Picture 28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84F93253-C15B-B153-7C20-37D8320C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139990"/>
            <a:ext cx="9525000" cy="51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8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378367-8553-2597-69B9-E5AD66C3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Fire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12D2-E973-0DCB-0697-D58798FAF8B0}"/>
              </a:ext>
            </a:extLst>
          </p:cNvPr>
          <p:cNvSpPr txBox="1">
            <a:spLocks/>
          </p:cNvSpPr>
          <p:nvPr/>
        </p:nvSpPr>
        <p:spPr>
          <a:xfrm>
            <a:off x="8940800" y="6381751"/>
            <a:ext cx="284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EBF30-E3D8-D7DF-12E1-203A5C936DEB}"/>
              </a:ext>
            </a:extLst>
          </p:cNvPr>
          <p:cNvSpPr txBox="1"/>
          <p:nvPr/>
        </p:nvSpPr>
        <p:spPr>
          <a:xfrm>
            <a:off x="285207" y="998121"/>
            <a:ext cx="79429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b="0" i="0" dirty="0">
              <a:effectLst/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0" dirty="0">
                <a:effectLst/>
                <a:latin typeface="+mn-lt"/>
                <a:cs typeface="Arial" panose="020B0604020202020204" pitchFamily="34" charset="0"/>
              </a:rPr>
              <a:t>Contemporaneous</a:t>
            </a:r>
            <a:r>
              <a:rPr lang="en-GB" sz="2400" b="0" dirty="0">
                <a:effectLst/>
                <a:latin typeface="+mn-lt"/>
              </a:rPr>
              <a:t> </a:t>
            </a:r>
            <a:r>
              <a:rPr lang="en-GB" sz="2400" dirty="0">
                <a:latin typeface="+mn-lt"/>
              </a:rPr>
              <a:t>product inter-comparison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i="1" dirty="0">
                <a:latin typeface="+mn-lt"/>
              </a:rPr>
              <a:t>Moderate (m) resolution data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Fire omission/commission as a function of fire size (e.g.)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ASTER, Landsat &amp; Sentinel-2 active fire</a:t>
            </a:r>
            <a:endParaRPr lang="en-GB" sz="2400" i="1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i="1" dirty="0">
                <a:latin typeface="+mn-lt"/>
              </a:rPr>
              <a:t>Coarse (km) resolution data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Fire omission/commission (e.g.)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MODIS/VIIRS inter-comparison with geostationary products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Prescribed fire programmes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Few global locations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</a:rPr>
              <a:t>Typically small fires</a:t>
            </a:r>
          </a:p>
        </p:txBody>
      </p:sp>
      <p:pic>
        <p:nvPicPr>
          <p:cNvPr id="6" name="Picture 4" descr="https://ars.els-cdn.com/content/image/1-s2.0-S0034425716300827-gr8_lrg.jpg">
            <a:extLst>
              <a:ext uri="{FF2B5EF4-FFF2-40B4-BE49-F238E27FC236}">
                <a16:creationId xmlns:a16="http://schemas.microsoft.com/office/drawing/2014/main" id="{5C3DC2CB-78D7-B93E-834D-E0138F84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422" y="1092518"/>
            <a:ext cx="373537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0C7FD7-F32A-46D5-20A6-EC716DD92C6F}"/>
              </a:ext>
            </a:extLst>
          </p:cNvPr>
          <p:cNvSpPr/>
          <p:nvPr/>
        </p:nvSpPr>
        <p:spPr>
          <a:xfrm>
            <a:off x="10200456" y="4028321"/>
            <a:ext cx="1781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/>
              <a:t>Giglio</a:t>
            </a:r>
            <a:r>
              <a:rPr lang="en-GB" sz="1200" dirty="0"/>
              <a:t> et al., 2016; 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862FB-C6BC-8E82-47A3-3B5810F5A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474" y="4402937"/>
            <a:ext cx="4287239" cy="1901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5C5D40-4B1F-C93D-678B-EB30262E4521}"/>
              </a:ext>
            </a:extLst>
          </p:cNvPr>
          <p:cNvSpPr txBox="1"/>
          <p:nvPr/>
        </p:nvSpPr>
        <p:spPr>
          <a:xfrm>
            <a:off x="9809787" y="6223753"/>
            <a:ext cx="2591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Schroeder, W., et al., 2016. RSE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0491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E6430-63A7-62C9-28B9-D1527445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Stages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31AB569-9BF6-AE19-342B-0B16CCA25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550" y="1121405"/>
            <a:ext cx="7454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E38878-E705-B7E6-F52B-D87C0811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38" y="25473"/>
            <a:ext cx="9386864" cy="77900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Dashboard for COP26 – Explore 2020 Biomass Products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7892CD8-189F-351D-A580-1E874E34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8" y="1159353"/>
            <a:ext cx="11817614" cy="5283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236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E38878-E705-B7E6-F52B-D87C0811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02" y="82582"/>
            <a:ext cx="9386864" cy="779002"/>
          </a:xfrm>
        </p:spPr>
        <p:txBody>
          <a:bodyPr/>
          <a:lstStyle/>
          <a:p>
            <a:r>
              <a:rPr lang="en-US" sz="3200" b="1" dirty="0"/>
              <a:t>Toward Harmonization of Global Biomass Products for Policy Applications</a:t>
            </a:r>
            <a:br>
              <a:rPr lang="en-US" sz="3200" b="1" dirty="0"/>
            </a:b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C5309-6E0D-ABC5-F23E-8104F2CB0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99" y="1161999"/>
            <a:ext cx="4704762" cy="4390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E6498-9B06-487D-57D8-515AAEFBEE1E}"/>
              </a:ext>
            </a:extLst>
          </p:cNvPr>
          <p:cNvSpPr txBox="1"/>
          <p:nvPr/>
        </p:nvSpPr>
        <p:spPr>
          <a:xfrm>
            <a:off x="4775857" y="4652303"/>
            <a:ext cx="49964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Science Activity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aimed at country and biome-level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 and validation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new biomass products to increase uptake for national reporting and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Stocktake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Harmonization with country definitions of forests increases correlation with national reporting to FAO. All data are code are open and analysis is conducted on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ESA-NASA MAAP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FF5D0-4000-686A-6D80-00C8F561BBAF}"/>
              </a:ext>
            </a:extLst>
          </p:cNvPr>
          <p:cNvSpPr txBox="1"/>
          <p:nvPr/>
        </p:nvSpPr>
        <p:spPr>
          <a:xfrm>
            <a:off x="917919" y="5849830"/>
            <a:ext cx="3152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Hunka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Leitold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Minor, Duncanson et al., in prep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A7AD20-C020-7401-B9CE-0217BDF253EF}"/>
              </a:ext>
            </a:extLst>
          </p:cNvPr>
          <p:cNvGrpSpPr/>
          <p:nvPr/>
        </p:nvGrpSpPr>
        <p:grpSpPr>
          <a:xfrm>
            <a:off x="9923283" y="4523444"/>
            <a:ext cx="1790601" cy="1864378"/>
            <a:chOff x="3780264" y="1285875"/>
            <a:chExt cx="5155349" cy="4714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F615DD-5EEC-52E4-03E3-E9CFB36B02EE}"/>
                </a:ext>
              </a:extLst>
            </p:cNvPr>
            <p:cNvGrpSpPr/>
            <p:nvPr/>
          </p:nvGrpSpPr>
          <p:grpSpPr>
            <a:xfrm>
              <a:off x="3780264" y="1285875"/>
              <a:ext cx="5155349" cy="4714875"/>
              <a:chOff x="5204436" y="433403"/>
              <a:chExt cx="6987575" cy="599119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234FF6-1024-734C-E55F-681B80046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4436" y="433403"/>
                <a:ext cx="6987575" cy="5991191"/>
              </a:xfrm>
              <a:prstGeom prst="rect">
                <a:avLst/>
              </a:prstGeom>
            </p:spPr>
          </p:pic>
          <p:pic>
            <p:nvPicPr>
              <p:cNvPr id="11" name="Picture 8" descr="Silhouette, girl, people, human, black - free image from needpix.com">
                <a:extLst>
                  <a:ext uri="{FF2B5EF4-FFF2-40B4-BE49-F238E27FC236}">
                    <a16:creationId xmlns:a16="http://schemas.microsoft.com/office/drawing/2014/main" id="{6259F474-BEB7-E8C1-168E-2B60F5D66B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054966" y="4980449"/>
                <a:ext cx="559757" cy="1172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0080365-4CE4-CF77-EA9F-71C988044278}"/>
                </a:ext>
              </a:extLst>
            </p:cNvPr>
            <p:cNvSpPr/>
            <p:nvPr/>
          </p:nvSpPr>
          <p:spPr>
            <a:xfrm>
              <a:off x="6278972" y="5177379"/>
              <a:ext cx="147837" cy="34289"/>
            </a:xfrm>
            <a:custGeom>
              <a:avLst/>
              <a:gdLst>
                <a:gd name="connsiteX0" fmla="*/ 0 w 197116"/>
                <a:gd name="connsiteY0" fmla="*/ 0 h 0"/>
                <a:gd name="connsiteX1" fmla="*/ 180689 w 197116"/>
                <a:gd name="connsiteY1" fmla="*/ 0 h 0"/>
                <a:gd name="connsiteX2" fmla="*/ 197116 w 197116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16">
                  <a:moveTo>
                    <a:pt x="0" y="0"/>
                  </a:moveTo>
                  <a:lnTo>
                    <a:pt x="180689" y="0"/>
                  </a:lnTo>
                  <a:lnTo>
                    <a:pt x="197116" y="0"/>
                  </a:ln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8B056-C57E-FBB0-6E4A-C42A20AFE449}"/>
              </a:ext>
            </a:extLst>
          </p:cNvPr>
          <p:cNvGrpSpPr/>
          <p:nvPr/>
        </p:nvGrpSpPr>
        <p:grpSpPr>
          <a:xfrm>
            <a:off x="5097661" y="1190481"/>
            <a:ext cx="6661157" cy="3253987"/>
            <a:chOff x="1975493" y="679222"/>
            <a:chExt cx="10679412" cy="5883114"/>
          </a:xfrm>
        </p:grpSpPr>
        <p:sp>
          <p:nvSpPr>
            <p:cNvPr id="13" name="Straight Connector 22">
              <a:extLst>
                <a:ext uri="{FF2B5EF4-FFF2-40B4-BE49-F238E27FC236}">
                  <a16:creationId xmlns:a16="http://schemas.microsoft.com/office/drawing/2014/main" id="{91C4F688-84B8-1774-4198-E84D8EA7E5A4}"/>
                </a:ext>
              </a:extLst>
            </p:cNvPr>
            <p:cNvSpPr/>
            <p:nvPr/>
          </p:nvSpPr>
          <p:spPr>
            <a:xfrm>
              <a:off x="12259140" y="919430"/>
              <a:ext cx="395765" cy="1"/>
            </a:xfrm>
            <a:prstGeom prst="line">
              <a:avLst/>
            </a:prstGeom>
            <a:ln w="6350">
              <a:solidFill>
                <a:srgbClr val="000000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6238015-717D-C6D0-C94E-9E03A2B6A436}"/>
                </a:ext>
              </a:extLst>
            </p:cNvPr>
            <p:cNvGrpSpPr/>
            <p:nvPr/>
          </p:nvGrpSpPr>
          <p:grpSpPr>
            <a:xfrm>
              <a:off x="1975493" y="679222"/>
              <a:ext cx="10679411" cy="5883113"/>
              <a:chOff x="2754616" y="1238303"/>
              <a:chExt cx="6346786" cy="32207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C650C7-7DC5-BFA1-D523-F2CEE2325369}"/>
                  </a:ext>
                </a:extLst>
              </p:cNvPr>
              <p:cNvSpPr/>
              <p:nvPr/>
            </p:nvSpPr>
            <p:spPr>
              <a:xfrm>
                <a:off x="2754616" y="1238303"/>
                <a:ext cx="6346786" cy="32207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endParaRPr lang="en-US" sz="1944" dirty="0"/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Aboveground Biomass Density (Mg/ha)</a:t>
                </a:r>
              </a:p>
            </p:txBody>
          </p:sp>
          <p:sp>
            <p:nvSpPr>
              <p:cNvPr id="17" name="Folded Corner 16">
                <a:extLst>
                  <a:ext uri="{FF2B5EF4-FFF2-40B4-BE49-F238E27FC236}">
                    <a16:creationId xmlns:a16="http://schemas.microsoft.com/office/drawing/2014/main" id="{07077A87-904D-75E3-82B1-8D2B7E0A8DF6}"/>
                  </a:ext>
                </a:extLst>
              </p:cNvPr>
              <p:cNvSpPr/>
              <p:nvPr/>
            </p:nvSpPr>
            <p:spPr>
              <a:xfrm rot="5400000">
                <a:off x="5133231" y="1875435"/>
                <a:ext cx="1269704" cy="118485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44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E27F06-5288-DAEB-7BB8-976AF2A2218D}"/>
                  </a:ext>
                </a:extLst>
              </p:cNvPr>
              <p:cNvGrpSpPr/>
              <p:nvPr/>
            </p:nvGrpSpPr>
            <p:grpSpPr>
              <a:xfrm>
                <a:off x="2754616" y="1238303"/>
                <a:ext cx="6267672" cy="2493967"/>
                <a:chOff x="2797858" y="4139421"/>
                <a:chExt cx="3660595" cy="1269706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E4407214-E890-1BFB-C4BB-9896BA50FB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97858" y="4139425"/>
                  <a:ext cx="3569432" cy="1269702"/>
                </a:xfrm>
                <a:prstGeom prst="rect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sp>
              <p:nvSpPr>
                <p:cNvPr id="24" name="Folded Corner 23">
                  <a:extLst>
                    <a:ext uri="{FF2B5EF4-FFF2-40B4-BE49-F238E27FC236}">
                      <a16:creationId xmlns:a16="http://schemas.microsoft.com/office/drawing/2014/main" id="{342F48B5-339B-1499-FFD0-AF2C45400FBB}"/>
                    </a:ext>
                  </a:extLst>
                </p:cNvPr>
                <p:cNvSpPr/>
                <p:nvPr/>
              </p:nvSpPr>
              <p:spPr>
                <a:xfrm flipH="1">
                  <a:off x="5281131" y="4139421"/>
                  <a:ext cx="1177322" cy="1269706"/>
                </a:xfrm>
                <a:prstGeom prst="foldedCorner">
                  <a:avLst>
                    <a:gd name="adj" fmla="val 50000"/>
                  </a:avLst>
                </a:prstGeom>
                <a:blipFill dpi="0" rotWithShape="0"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 l="-267537" t="-46666" r="-2" b="-67969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944" dirty="0">
                      <a:solidFill>
                        <a:schemeClr val="bg2">
                          <a:lumMod val="50000"/>
                        </a:schemeClr>
                      </a:solidFill>
                    </a:rPr>
                    <a:t>             	 </a:t>
                  </a:r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JPL 	Biomass</a:t>
                  </a:r>
                </a:p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             	 2020</a:t>
                  </a:r>
                </a:p>
              </p:txBody>
            </p:sp>
            <p:sp>
              <p:nvSpPr>
                <p:cNvPr id="25" name="Folded Corner 24">
                  <a:extLst>
                    <a:ext uri="{FF2B5EF4-FFF2-40B4-BE49-F238E27FC236}">
                      <a16:creationId xmlns:a16="http://schemas.microsoft.com/office/drawing/2014/main" id="{49C5DABF-B60E-5974-ED36-CA349F14A8F4}"/>
                    </a:ext>
                  </a:extLst>
                </p:cNvPr>
                <p:cNvSpPr/>
                <p:nvPr/>
              </p:nvSpPr>
              <p:spPr>
                <a:xfrm>
                  <a:off x="2797858" y="4139423"/>
                  <a:ext cx="1492168" cy="1269704"/>
                </a:xfrm>
                <a:prstGeom prst="foldedCorner">
                  <a:avLst>
                    <a:gd name="adj" fmla="val 44903"/>
                  </a:avLst>
                </a:prstGeom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pPr algn="ctr"/>
                  <a:endParaRPr lang="en-US" sz="1944" dirty="0"/>
                </a:p>
                <a:p>
                  <a:r>
                    <a:rPr lang="en-US" sz="1200" dirty="0"/>
                    <a:t>CCI Biomass</a:t>
                  </a:r>
                </a:p>
                <a:p>
                  <a:r>
                    <a:rPr lang="en-US" sz="1200" dirty="0"/>
                    <a:t>     2020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54A4D1-560B-3B12-D697-19CFFFAC0479}"/>
                  </a:ext>
                </a:extLst>
              </p:cNvPr>
              <p:cNvSpPr txBox="1"/>
              <p:nvPr/>
            </p:nvSpPr>
            <p:spPr>
              <a:xfrm>
                <a:off x="6122658" y="3102715"/>
                <a:ext cx="1242659" cy="560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GEDI Biomass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2020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AE72EE-A760-4443-C7A5-77B4FF849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5687841" y="3088350"/>
                <a:ext cx="316109" cy="179618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A8C1809-B9F4-DC4C-E1C7-A8CEBD26A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715" t="75016" r="22542" b="12378"/>
              <a:stretch/>
            </p:blipFill>
            <p:spPr>
              <a:xfrm>
                <a:off x="7018330" y="3790024"/>
                <a:ext cx="2003958" cy="28643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1A81BAE-FAC7-BF9A-0E1B-1AACDCBB8D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3616344" y="3017937"/>
                <a:ext cx="366836" cy="1911010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6C8EB6-4E4C-9930-A6F8-D5AAF3F8BF72}"/>
                </a:ext>
              </a:extLst>
            </p:cNvPr>
            <p:cNvSpPr/>
            <p:nvPr/>
          </p:nvSpPr>
          <p:spPr>
            <a:xfrm>
              <a:off x="1975493" y="679223"/>
              <a:ext cx="10679411" cy="588311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0127780-1EDA-4DED-EF9F-9F5A50C60D9B}"/>
              </a:ext>
            </a:extLst>
          </p:cNvPr>
          <p:cNvSpPr txBox="1"/>
          <p:nvPr/>
        </p:nvSpPr>
        <p:spPr>
          <a:xfrm>
            <a:off x="917919" y="5455633"/>
            <a:ext cx="3152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National Reported Biomass (Pg)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9D2478-BF18-ACC3-7D83-A920FE2DB343}"/>
              </a:ext>
            </a:extLst>
          </p:cNvPr>
          <p:cNvSpPr txBox="1"/>
          <p:nvPr/>
        </p:nvSpPr>
        <p:spPr>
          <a:xfrm rot="16200000">
            <a:off x="-1065875" y="2922392"/>
            <a:ext cx="24824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EO Product Biomass (Pg)</a:t>
            </a:r>
          </a:p>
        </p:txBody>
      </p:sp>
    </p:spTree>
    <p:extLst>
      <p:ext uri="{BB962C8B-B14F-4D97-AF65-F5344CB8AC3E}">
        <p14:creationId xmlns:p14="http://schemas.microsoft.com/office/powerpoint/2010/main" val="95917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E42FCB-8690-54BF-FE2C-6CD6B235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Supersites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2AB04F-993E-EDF6-A0A7-BFF228201F73}"/>
              </a:ext>
            </a:extLst>
          </p:cNvPr>
          <p:cNvSpPr txBox="1">
            <a:spLocks/>
          </p:cNvSpPr>
          <p:nvPr/>
        </p:nvSpPr>
        <p:spPr>
          <a:xfrm>
            <a:off x="558800" y="469404"/>
            <a:ext cx="1097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3A2ADFE-307A-1AD9-58AC-155F32CB347D}"/>
              </a:ext>
            </a:extLst>
          </p:cNvPr>
          <p:cNvSpPr txBox="1">
            <a:spLocks/>
          </p:cNvSpPr>
          <p:nvPr/>
        </p:nvSpPr>
        <p:spPr>
          <a:xfrm>
            <a:off x="441400" y="1307604"/>
            <a:ext cx="4104456" cy="424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Super characterized (canopy structure and bio-geophysical variables) site following well- established protocols useful for the validation of at least 3 satellite land products and for radiative transfer modeling approaches.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Active, long-term operations, supported by appropriate funding and infrastructural capacity.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Supported by airborne LiDAR and hyperspectral acquisitions (desirable).</a:t>
            </a:r>
          </a:p>
          <a:p>
            <a:endParaRPr lang="de-DE" sz="1800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F1E19FFE-C72A-1051-E97D-05E2779FC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864" y="1309227"/>
            <a:ext cx="7115150" cy="4188758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75050EC7-77E8-1AA1-344D-54CA9A1BA6F2}"/>
              </a:ext>
            </a:extLst>
          </p:cNvPr>
          <p:cNvSpPr txBox="1"/>
          <p:nvPr/>
        </p:nvSpPr>
        <p:spPr>
          <a:xfrm>
            <a:off x="1377504" y="5778996"/>
            <a:ext cx="9289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/>
              <a:t>The supersites were selected primarily from well known and established networks</a:t>
            </a:r>
          </a:p>
          <a:p>
            <a:pPr marL="0" indent="0" algn="ctr">
              <a:buNone/>
            </a:pPr>
            <a:r>
              <a:rPr lang="en-US" dirty="0"/>
              <a:t>=&gt; Quite biased towards forest sites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5354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5D839A-B740-A6A9-8DBA-A67884CB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AED5E-0DBA-0D77-D7CA-3B99FD3C1C88}"/>
              </a:ext>
            </a:extLst>
          </p:cNvPr>
          <p:cNvSpPr txBox="1"/>
          <p:nvPr/>
        </p:nvSpPr>
        <p:spPr>
          <a:xfrm>
            <a:off x="1104900" y="1625600"/>
            <a:ext cx="955582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turnover of FA leads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Where does Solar Induced </a:t>
            </a:r>
            <a:r>
              <a:rPr lang="en-US" sz="2000" dirty="0" err="1"/>
              <a:t>Flourescence</a:t>
            </a:r>
            <a:r>
              <a:rPr lang="en-US" sz="2000" dirty="0"/>
              <a:t> fall within LPV hierarchy?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Where does Evapotranspiration fall within LPV hierarchy?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Interacting with ICOS for updating of protocols for supersites and LPV products.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Discussion with IVOS on TOA calibration of LST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does Stage 4 validation look like for many LPV products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1179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LPV Plenary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F9C80-B7BA-C86E-13DC-CC4C44ED3640}"/>
              </a:ext>
            </a:extLst>
          </p:cNvPr>
          <p:cNvSpPr txBox="1"/>
          <p:nvPr/>
        </p:nvSpPr>
        <p:spPr>
          <a:xfrm>
            <a:off x="749290" y="1798893"/>
            <a:ext cx="41713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March 2018, Frascati, Italy</a:t>
            </a:r>
          </a:p>
          <a:p>
            <a:r>
              <a:rPr lang="en-US" sz="2400" dirty="0"/>
              <a:t>April 2019, Milan Italy</a:t>
            </a:r>
          </a:p>
          <a:p>
            <a:r>
              <a:rPr lang="en-US" sz="2400" dirty="0"/>
              <a:t>May 2021, Virtual</a:t>
            </a:r>
          </a:p>
          <a:p>
            <a:r>
              <a:rPr lang="en-US" sz="2400" dirty="0"/>
              <a:t>Sep 2022 Virtual</a:t>
            </a:r>
          </a:p>
          <a:p>
            <a:endParaRPr lang="en-US" sz="2400" dirty="0"/>
          </a:p>
          <a:p>
            <a:r>
              <a:rPr lang="en-US" sz="2400" dirty="0"/>
              <a:t>Summer 2023</a:t>
            </a:r>
          </a:p>
          <a:p>
            <a:r>
              <a:rPr lang="en-US" sz="2400" dirty="0"/>
              <a:t>	ESRIN,LPVE June ‘23</a:t>
            </a:r>
          </a:p>
        </p:txBody>
      </p:sp>
    </p:spTree>
    <p:extLst>
      <p:ext uri="{BB962C8B-B14F-4D97-AF65-F5344CB8AC3E}">
        <p14:creationId xmlns:p14="http://schemas.microsoft.com/office/powerpoint/2010/main" val="234802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Progress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856C027-E156-8D0D-59D4-8E786D91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38430"/>
              </p:ext>
            </p:extLst>
          </p:nvPr>
        </p:nvGraphicFramePr>
        <p:xfrm>
          <a:off x="2391508" y="1308295"/>
          <a:ext cx="6101938" cy="490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969">
                  <a:extLst>
                    <a:ext uri="{9D8B030D-6E8A-4147-A177-3AD203B41FA5}">
                      <a16:colId xmlns:a16="http://schemas.microsoft.com/office/drawing/2014/main" val="3778869648"/>
                    </a:ext>
                  </a:extLst>
                </a:gridCol>
                <a:gridCol w="3050969">
                  <a:extLst>
                    <a:ext uri="{9D8B030D-6E8A-4147-A177-3AD203B41FA5}">
                      <a16:colId xmlns:a16="http://schemas.microsoft.com/office/drawing/2014/main" val="3264030641"/>
                    </a:ext>
                  </a:extLst>
                </a:gridCol>
              </a:tblGrid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Protocol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2565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Biophysical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LAI(2014)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550835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Fire/Burn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Targeting summer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19606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Phenology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Targeting summer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533794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Vegetation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Targeting summer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51959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Land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Targeting spring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5737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Snow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57600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Surface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Albedo(2019)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952095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Soil Moisture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SM(2020)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5008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LST and Emissivity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LST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364891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r>
                        <a:rPr lang="en-US" dirty="0"/>
                        <a:t>Aboveground Biomass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AGWB(2021)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075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31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Area Leads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7F5FA1-9FA4-252D-5B67-EAF99CC25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01068"/>
              </p:ext>
            </p:extLst>
          </p:nvPr>
        </p:nvGraphicFramePr>
        <p:xfrm>
          <a:off x="1025249" y="1308296"/>
          <a:ext cx="10141502" cy="5021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3058">
                  <a:extLst>
                    <a:ext uri="{9D8B030D-6E8A-4147-A177-3AD203B41FA5}">
                      <a16:colId xmlns:a16="http://schemas.microsoft.com/office/drawing/2014/main" val="3917518616"/>
                    </a:ext>
                  </a:extLst>
                </a:gridCol>
                <a:gridCol w="1067528">
                  <a:extLst>
                    <a:ext uri="{9D8B030D-6E8A-4147-A177-3AD203B41FA5}">
                      <a16:colId xmlns:a16="http://schemas.microsoft.com/office/drawing/2014/main" val="4213085733"/>
                    </a:ext>
                  </a:extLst>
                </a:gridCol>
                <a:gridCol w="1708042">
                  <a:extLst>
                    <a:ext uri="{9D8B030D-6E8A-4147-A177-3AD203B41FA5}">
                      <a16:colId xmlns:a16="http://schemas.microsoft.com/office/drawing/2014/main" val="3149675327"/>
                    </a:ext>
                  </a:extLst>
                </a:gridCol>
                <a:gridCol w="2732868">
                  <a:extLst>
                    <a:ext uri="{9D8B030D-6E8A-4147-A177-3AD203B41FA5}">
                      <a16:colId xmlns:a16="http://schemas.microsoft.com/office/drawing/2014/main" val="3432593076"/>
                    </a:ext>
                  </a:extLst>
                </a:gridCol>
                <a:gridCol w="928747">
                  <a:extLst>
                    <a:ext uri="{9D8B030D-6E8A-4147-A177-3AD203B41FA5}">
                      <a16:colId xmlns:a16="http://schemas.microsoft.com/office/drawing/2014/main" val="1213569619"/>
                    </a:ext>
                  </a:extLst>
                </a:gridCol>
                <a:gridCol w="2391259">
                  <a:extLst>
                    <a:ext uri="{9D8B030D-6E8A-4147-A177-3AD203B41FA5}">
                      <a16:colId xmlns:a16="http://schemas.microsoft.com/office/drawing/2014/main" val="3670493023"/>
                    </a:ext>
                  </a:extLst>
                </a:gridCol>
              </a:tblGrid>
              <a:tr h="1931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First Name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Last 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Institution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Location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End of Term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007675727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Main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Michael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Cosh 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USDA 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 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Apr 2025 (final)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026334344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Main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Fabrizio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Niro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ESA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Italy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Apr 2025(promotion to Chair)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703547665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Main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Jaime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Nickeson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GSFC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never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163871829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Land Cover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Alexandra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Tyukavina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University of Maryland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March 2024 (1st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913787318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Land Cover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Sophie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Bontemps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Université Catholique de Louvain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Belgium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Oct 2023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714963294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Biophysical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Marie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Weiss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INRA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France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Sep 2023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109977788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Biophysical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Sylvain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Leblanc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Natural Resources Canada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Canada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Sept 2023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957592432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Biophysical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Hongliang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Fang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CAS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China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806917960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Fire/Burn Area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Louis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Giglio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University of Maryland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Sep 2023 (1st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670516502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Fire/Burn Are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Gareth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Roberts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University of Southampton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 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70820093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Surface Rad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Zhuosen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Wang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UMD/GSFC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018719199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Surface Rad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Dominique 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Carrer 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Météo-France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France 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Sept 2022 (1.5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895915471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Soil Moisture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John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Bolten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NASA GSFC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Apr 2023 (1st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884836026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Soil Moisture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Carsten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Montzka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Jülich Research Centre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Germany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Sept 2023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723607564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LST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Glynn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Hulley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NASA/JPL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July 2024 (2</a:t>
                      </a:r>
                      <a:r>
                        <a:rPr lang="en-US" sz="1200" u="none" strike="noStrike" baseline="30000" dirty="0">
                          <a:effectLst/>
                          <a:latin typeface="+mn-lt"/>
                        </a:rPr>
                        <a:t>nd</a:t>
                      </a: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203766134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LST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Frank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Goettsche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Karlsruhe Institute of Technology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45988128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Phenology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Joshua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Gray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North Carolina State University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Jan 2025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721088554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Phenology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Victor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Rodríguez-Galiano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University of Seville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Spain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Aug 2025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589747193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>
                          <a:effectLst/>
                          <a:latin typeface="+mn-lt"/>
                        </a:rPr>
                        <a:t>Snow Cover</a:t>
                      </a:r>
                      <a:endParaRPr lang="en-US" sz="1200" b="0" i="0" u="none" strike="sng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>
                          <a:effectLst/>
                          <a:latin typeface="+mn-lt"/>
                        </a:rPr>
                        <a:t>Simon</a:t>
                      </a:r>
                      <a:endParaRPr lang="en-US" sz="1200" b="0" i="0" u="none" strike="sng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>
                          <a:effectLst/>
                          <a:latin typeface="+mn-lt"/>
                        </a:rPr>
                        <a:t>Gascon</a:t>
                      </a:r>
                      <a:endParaRPr lang="en-US" sz="1200" b="0" i="0" u="none" strike="sng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>
                          <a:effectLst/>
                          <a:latin typeface="+mn-lt"/>
                        </a:rPr>
                        <a:t>cesbio</a:t>
                      </a:r>
                      <a:endParaRPr lang="en-US" sz="1200" b="0" i="0" u="none" strike="sng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>
                          <a:effectLst/>
                          <a:latin typeface="+mn-lt"/>
                        </a:rPr>
                        <a:t>France</a:t>
                      </a:r>
                      <a:endParaRPr lang="en-US" sz="1200" b="0" i="0" u="none" strike="sng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sngStrike" dirty="0">
                          <a:effectLst/>
                          <a:latin typeface="+mn-lt"/>
                        </a:rPr>
                        <a:t>May 2023 (1st term)</a:t>
                      </a:r>
                      <a:endParaRPr lang="en-US" sz="1200" b="0" i="0" u="none" strike="sng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44445151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Snow Cover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Chris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Crawford 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USGS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May 2023 (1st term) 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336702701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Veg Index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Tomoaki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Miura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University of Hawai'i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USA 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282096181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Veg Index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Else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Swinnen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VITO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Belgium</a:t>
                      </a:r>
                      <a:endParaRPr lang="en-US" sz="1200" b="0" i="0" u="none" strike="noStrike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Apr 2023 (2nd term)</a:t>
                      </a:r>
                      <a:endParaRPr lang="en-US" sz="1200" b="0" i="0" u="none" strike="noStrike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346528033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Biomass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Laura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Duncanson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UMD/GSFC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677416835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Biomass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John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Armston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UMD/GSFC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 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479277081"/>
                  </a:ext>
                </a:extLst>
              </a:tr>
              <a:tr h="193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Biomass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Mat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Disney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UCL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 2022 (2nd term) 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262768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66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SALVAL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9E3C3-C731-EFDD-234F-BF59E6220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00" y="1170750"/>
            <a:ext cx="8424985" cy="52412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200">
                <a:solidFill>
                  <a:schemeClr val="bg1">
                    <a:lumMod val="95000"/>
                  </a:schemeClr>
                </a:solidFill>
              </a:rPr>
              <a:t>SRIX4Veg: Context, Motivations and Objectives</a:t>
            </a:r>
            <a:endParaRPr lang="en-US" sz="32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AF018D-04C9-D098-6BA2-60C2CBD1D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95754"/>
            <a:ext cx="7751300" cy="5340126"/>
          </a:xfrm>
        </p:spPr>
        <p:txBody>
          <a:bodyPr>
            <a:noAutofit/>
          </a:bodyPr>
          <a:lstStyle/>
          <a:p>
            <a:pPr marL="0" indent="0"/>
            <a:r>
              <a:rPr lang="en-GB" sz="1800" b="1" dirty="0">
                <a:solidFill>
                  <a:schemeClr val="tx1"/>
                </a:solidFill>
                <a:sym typeface="Arial Bold"/>
              </a:rPr>
              <a:t>Context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sym typeface="Arial Bold"/>
              </a:rPr>
              <a:t>SRIX4Veg represents a joint effort to ensure consensus on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Surface Reflectance (SR) 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validation protocols using drones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sym typeface="Arial Bold"/>
              </a:rPr>
              <a:t>It has been endorsed by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CEOS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 and conducted in the framework of ESA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FRM4Veg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 project</a:t>
            </a:r>
          </a:p>
          <a:p>
            <a:pPr marL="0" indent="0"/>
            <a:r>
              <a:rPr lang="en-GB" sz="1800" b="1" dirty="0">
                <a:solidFill>
                  <a:schemeClr val="tx1"/>
                </a:solidFill>
                <a:sym typeface="Arial Bold"/>
              </a:rPr>
              <a:t>Motivations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sym typeface="Arial Bold"/>
              </a:rPr>
              <a:t>Growing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interest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 in UAV-based optical sensors for SR Cal/Val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sym typeface="Arial Bold"/>
              </a:rPr>
              <a:t>UAV provide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flexible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 and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cost-effective 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solution for SR Cal/Val: cover greater areas, survey of inaccessible sites, complement in-situ infrastructure, enhanced spatial sampling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sym typeface="Arial Bold"/>
              </a:rPr>
              <a:t>However,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protocols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 around this are </a:t>
            </a:r>
            <a:r>
              <a:rPr lang="en-GB" sz="1800" b="1" dirty="0">
                <a:solidFill>
                  <a:schemeClr val="tx1"/>
                </a:solidFill>
                <a:sym typeface="Arial Bold"/>
              </a:rPr>
              <a:t>yet to be developed </a:t>
            </a:r>
            <a:r>
              <a:rPr lang="en-GB" sz="1800" dirty="0">
                <a:solidFill>
                  <a:schemeClr val="tx1"/>
                </a:solidFill>
                <a:sym typeface="Arial Bold"/>
              </a:rPr>
              <a:t>and lots of people are developing different procedures </a:t>
            </a:r>
          </a:p>
          <a:p>
            <a:pPr marL="0" indent="0"/>
            <a:r>
              <a:rPr lang="en-GB" sz="1800" b="1" dirty="0">
                <a:solidFill>
                  <a:schemeClr val="tx1"/>
                </a:solidFill>
                <a:sym typeface="Arial Bold"/>
              </a:rPr>
              <a:t>Objective</a:t>
            </a:r>
          </a:p>
          <a:p>
            <a:pPr algn="just" eaLnBrk="0" hangingPunct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249"/>
                </a:solidFill>
                <a:ea typeface="MS PGothic" charset="-128"/>
              </a:rPr>
              <a:t>Contribute towards defining global </a:t>
            </a:r>
            <a:r>
              <a:rPr lang="en-US" sz="1800" b="1" dirty="0">
                <a:solidFill>
                  <a:srgbClr val="003249"/>
                </a:solidFill>
                <a:ea typeface="MS PGothic" charset="-128"/>
              </a:rPr>
              <a:t>community-agreed</a:t>
            </a:r>
            <a:r>
              <a:rPr lang="en-US" sz="1800" dirty="0">
                <a:solidFill>
                  <a:srgbClr val="003249"/>
                </a:solidFill>
                <a:ea typeface="MS PGothic" charset="-128"/>
              </a:rPr>
              <a:t> guidelines, protocols and procedures for UAV-based SR product validation</a:t>
            </a:r>
            <a:endParaRPr lang="en-GB" sz="1800" dirty="0">
              <a:solidFill>
                <a:schemeClr val="tx1"/>
              </a:solidFill>
              <a:sym typeface="Arial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0E913-CC08-1B59-75BF-1592BDC3C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980796"/>
            <a:ext cx="1782535" cy="755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91968-1163-3B08-7A04-795E5CE43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396" y="3996920"/>
            <a:ext cx="3409473" cy="19907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2897B-616B-1000-78EF-73E739E8E781}"/>
              </a:ext>
            </a:extLst>
          </p:cNvPr>
          <p:cNvSpPr/>
          <p:nvPr/>
        </p:nvSpPr>
        <p:spPr>
          <a:xfrm>
            <a:off x="8631249" y="5987687"/>
            <a:ext cx="323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800" u="sng" dirty="0">
                <a:solidFill>
                  <a:srgbClr val="003249"/>
                </a:solidFill>
                <a:ea typeface="MS PGothic" charset="-128"/>
                <a:cs typeface="+mn-cs"/>
              </a:rPr>
              <a:t>https://frm4veg.org/srix4veg/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0FFF8-DB66-5EEA-8626-A47946121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473" y="1786103"/>
            <a:ext cx="4534527" cy="19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64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7955FC-BC5D-F659-9360-F19F9FFF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048" y="1161654"/>
            <a:ext cx="5976239" cy="20108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6110FCB-74DD-544C-6650-4D398276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2400">
                <a:solidFill>
                  <a:schemeClr val="bg1"/>
                </a:solidFill>
              </a:rPr>
              <a:t>SRIX4Veg intercomparison excercise </a:t>
            </a:r>
            <a:br>
              <a:rPr lang="en-IT" sz="2400">
                <a:solidFill>
                  <a:schemeClr val="bg1"/>
                </a:solidFill>
              </a:rPr>
            </a:br>
            <a:r>
              <a:rPr lang="en-IT" sz="2400">
                <a:solidFill>
                  <a:schemeClr val="bg1"/>
                </a:solidFill>
              </a:rPr>
              <a:t>(</a:t>
            </a:r>
            <a:r>
              <a:rPr lang="en-GB" sz="2400" dirty="0">
                <a:solidFill>
                  <a:schemeClr val="bg1"/>
                </a:solidFill>
              </a:rPr>
              <a:t>18-22 July 2022, </a:t>
            </a:r>
            <a:r>
              <a:rPr lang="en-GB" sz="2400" dirty="0" err="1">
                <a:solidFill>
                  <a:schemeClr val="bg1"/>
                </a:solidFill>
              </a:rPr>
              <a:t>Barrax</a:t>
            </a:r>
            <a:r>
              <a:rPr lang="en-GB" sz="2400" dirty="0">
                <a:solidFill>
                  <a:schemeClr val="bg1"/>
                </a:solidFill>
              </a:rPr>
              <a:t>, Spain</a:t>
            </a:r>
            <a:r>
              <a:rPr lang="en-IT" sz="2400">
                <a:solidFill>
                  <a:schemeClr val="bg1"/>
                </a:solidFill>
              </a:rPr>
              <a:t>)</a:t>
            </a:r>
            <a:endParaRPr lang="en-US" sz="2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94D4A4-4267-8E97-B6FC-541C745F5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82" y="1028699"/>
            <a:ext cx="6823952" cy="537348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teams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EU, Canada, US; 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UAV flights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GB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UAV-based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hyper- and multi-spectral sensors in VNIR/SWIR range + </a:t>
            </a:r>
            <a:r>
              <a:rPr lang="en-GB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ground based 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ASD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FieldSpec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reflectance panels, GPS base station,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icrotops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AOT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Round-robin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each participant flew back-to-back with every other in turn, common flight plan, pairwise comparison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I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7B88A-0A2B-BAF8-90B8-681D6B26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67" y="3710737"/>
            <a:ext cx="2278244" cy="2026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6ADE584-FC58-D8DA-6FE0-6B3BA0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775" y="3342499"/>
            <a:ext cx="2632963" cy="2866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6BE4B8-1DD9-FB42-1BBF-0EF0880527C4}"/>
              </a:ext>
            </a:extLst>
          </p:cNvPr>
          <p:cNvSpPr txBox="1"/>
          <p:nvPr/>
        </p:nvSpPr>
        <p:spPr>
          <a:xfrm>
            <a:off x="9050987" y="1117474"/>
            <a:ext cx="116313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6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Participants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985BD-3836-1F98-0D34-BBDEC310475B}"/>
              </a:ext>
            </a:extLst>
          </p:cNvPr>
          <p:cNvSpPr txBox="1"/>
          <p:nvPr/>
        </p:nvSpPr>
        <p:spPr>
          <a:xfrm>
            <a:off x="10187898" y="6070875"/>
            <a:ext cx="9387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Flight Plan</a:t>
            </a:r>
          </a:p>
        </p:txBody>
      </p:sp>
      <p:pic>
        <p:nvPicPr>
          <p:cNvPr id="11" name="Picture 10" descr="A picture containing grass, outdoor, green, field&#10;&#10;Description automatically generated">
            <a:extLst>
              <a:ext uri="{FF2B5EF4-FFF2-40B4-BE49-F238E27FC236}">
                <a16:creationId xmlns:a16="http://schemas.microsoft.com/office/drawing/2014/main" id="{3152D918-A26B-AE23-C9D2-01EF0F7ED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260" y="3947206"/>
            <a:ext cx="1733909" cy="2026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925FE5-0C61-7AF5-9A98-5D271C901B38}"/>
              </a:ext>
            </a:extLst>
          </p:cNvPr>
          <p:cNvSpPr txBox="1"/>
          <p:nvPr/>
        </p:nvSpPr>
        <p:spPr>
          <a:xfrm>
            <a:off x="2657260" y="5393303"/>
            <a:ext cx="175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Corn field</a:t>
            </a:r>
          </a:p>
          <a:p>
            <a:r>
              <a:rPr lang="en-GB" sz="1400" b="1" dirty="0">
                <a:solidFill>
                  <a:srgbClr val="FFFF00"/>
                </a:solidFill>
              </a:rPr>
              <a:t> (250 m x 250 m)</a:t>
            </a:r>
          </a:p>
        </p:txBody>
      </p:sp>
      <p:pic>
        <p:nvPicPr>
          <p:cNvPr id="13" name="Picture 12" descr="A helicopter flying over a road&#10;&#10;Description automatically generated with medium confidence">
            <a:extLst>
              <a:ext uri="{FF2B5EF4-FFF2-40B4-BE49-F238E27FC236}">
                <a16:creationId xmlns:a16="http://schemas.microsoft.com/office/drawing/2014/main" id="{A434C2BD-95D1-E388-302C-AC5AC25D3A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20" y="3530579"/>
            <a:ext cx="2296424" cy="15299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building, brick, stone, building material&#10;&#10;Description automatically generated">
            <a:extLst>
              <a:ext uri="{FF2B5EF4-FFF2-40B4-BE49-F238E27FC236}">
                <a16:creationId xmlns:a16="http://schemas.microsoft.com/office/drawing/2014/main" id="{EAFF8469-9B24-2231-1AF8-083B0339F9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6903" y="4094511"/>
            <a:ext cx="1933340" cy="22884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D5BF0-E18D-8410-B16D-29286881DB4C}"/>
              </a:ext>
            </a:extLst>
          </p:cNvPr>
          <p:cNvSpPr txBox="1"/>
          <p:nvPr/>
        </p:nvSpPr>
        <p:spPr>
          <a:xfrm>
            <a:off x="7102201" y="5941817"/>
            <a:ext cx="311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Reflectance panels</a:t>
            </a:r>
          </a:p>
        </p:txBody>
      </p:sp>
    </p:spTree>
    <p:extLst>
      <p:ext uri="{BB962C8B-B14F-4D97-AF65-F5344CB8AC3E}">
        <p14:creationId xmlns:p14="http://schemas.microsoft.com/office/powerpoint/2010/main" val="252444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solidFill>
                  <a:schemeClr val="bg1"/>
                </a:solidFill>
              </a:rPr>
              <a:t>SRIX4Veg status and way forward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9F7F367-E810-2C58-ABCA-B44D9F752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263" y="1014695"/>
            <a:ext cx="5683774" cy="5458841"/>
          </a:xfrm>
        </p:spPr>
        <p:txBody>
          <a:bodyPr>
            <a:noAutofit/>
          </a:bodyPr>
          <a:lstStyle/>
          <a:p>
            <a:pPr marL="0" indent="0"/>
            <a:r>
              <a:rPr lang="en-GB" sz="1800" b="1" dirty="0">
                <a:solidFill>
                  <a:schemeClr val="tx1"/>
                </a:solidFill>
              </a:rPr>
              <a:t>Status and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Processing</a:t>
            </a:r>
            <a:r>
              <a:rPr lang="en-GB" sz="1800" dirty="0">
                <a:solidFill>
                  <a:schemeClr val="tx1"/>
                </a:solidFill>
              </a:rPr>
              <a:t> UAV data on-going; after gathering the results, </a:t>
            </a:r>
            <a:r>
              <a:rPr lang="en-GB" sz="1800" b="1" dirty="0">
                <a:solidFill>
                  <a:schemeClr val="tx1"/>
                </a:solidFill>
              </a:rPr>
              <a:t>comparison</a:t>
            </a:r>
            <a:r>
              <a:rPr lang="en-GB" sz="1800" dirty="0">
                <a:solidFill>
                  <a:schemeClr val="tx1"/>
                </a:solidFill>
              </a:rPr>
              <a:t> over integrated spectral bands matching S2 will be undertaken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Variability among results will be analysed and </a:t>
            </a:r>
            <a:r>
              <a:rPr lang="en-GB" sz="1800" b="1" dirty="0">
                <a:solidFill>
                  <a:schemeClr val="tx1"/>
                </a:solidFill>
              </a:rPr>
              <a:t>discussed in a WS</a:t>
            </a:r>
            <a:r>
              <a:rPr lang="en-GB" sz="1800" dirty="0">
                <a:solidFill>
                  <a:schemeClr val="tx1"/>
                </a:solidFill>
              </a:rPr>
              <a:t> planned in Q1 2023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Inter-comparison results will be </a:t>
            </a:r>
            <a:r>
              <a:rPr lang="en-GB" sz="1800" b="1" dirty="0">
                <a:solidFill>
                  <a:schemeClr val="tx1"/>
                </a:solidFill>
              </a:rPr>
              <a:t>published</a:t>
            </a:r>
            <a:r>
              <a:rPr lang="en-GB" sz="1800" dirty="0">
                <a:solidFill>
                  <a:schemeClr val="tx1"/>
                </a:solidFill>
              </a:rPr>
              <a:t> in a peer-reviewed journal (Q2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Best practices </a:t>
            </a:r>
            <a:r>
              <a:rPr lang="en-GB" sz="1800" b="1" dirty="0">
                <a:solidFill>
                  <a:schemeClr val="tx1"/>
                </a:solidFill>
              </a:rPr>
              <a:t>protocol</a:t>
            </a:r>
            <a:r>
              <a:rPr lang="en-GB" sz="1800" dirty="0">
                <a:solidFill>
                  <a:schemeClr val="tx1"/>
                </a:solidFill>
              </a:rPr>
              <a:t> for </a:t>
            </a:r>
            <a:r>
              <a:rPr lang="en-US" sz="1800" dirty="0">
                <a:solidFill>
                  <a:srgbClr val="003249"/>
                </a:solidFill>
                <a:ea typeface="MS PGothic" charset="-128"/>
              </a:rPr>
              <a:t>UAV-based SR product validation</a:t>
            </a:r>
            <a:r>
              <a:rPr lang="en-GB" sz="1800" dirty="0">
                <a:solidFill>
                  <a:schemeClr val="tx1"/>
                </a:solidFill>
                <a:ea typeface="MS PGothic" charset="-128"/>
                <a:sym typeface="Arial Bold"/>
              </a:rPr>
              <a:t> will be prepared and agreed; first version expected in Q2 2023 for </a:t>
            </a:r>
            <a:r>
              <a:rPr lang="en-GB" sz="1800" b="1" dirty="0">
                <a:solidFill>
                  <a:schemeClr val="tx1"/>
                </a:solidFill>
                <a:ea typeface="MS PGothic" charset="-128"/>
                <a:sym typeface="Arial Bold"/>
              </a:rPr>
              <a:t>endorsement</a:t>
            </a:r>
            <a:r>
              <a:rPr lang="en-GB" sz="1800" dirty="0">
                <a:solidFill>
                  <a:schemeClr val="tx1"/>
                </a:solidFill>
                <a:ea typeface="MS PGothic" charset="-128"/>
                <a:sym typeface="Arial Bold"/>
              </a:rPr>
              <a:t> by CEOS</a:t>
            </a:r>
            <a:endParaRPr lang="en-GB" sz="1800" dirty="0">
              <a:solidFill>
                <a:schemeClr val="tx1"/>
              </a:solidFill>
            </a:endParaRPr>
          </a:p>
          <a:p>
            <a:pPr marL="0" indent="0"/>
            <a:r>
              <a:rPr lang="en-GB" sz="1800" b="1" dirty="0">
                <a:solidFill>
                  <a:schemeClr val="tx1"/>
                </a:solidFill>
              </a:rPr>
              <a:t>Outlook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Plans to perform new campaign and repeat the inter-comparison exercise in different site, </a:t>
            </a:r>
            <a:r>
              <a:rPr lang="en-GB" sz="1800" b="1" dirty="0">
                <a:solidFill>
                  <a:schemeClr val="tx1"/>
                </a:solidFill>
              </a:rPr>
              <a:t>dialogue</a:t>
            </a:r>
            <a:r>
              <a:rPr lang="en-GB" sz="1800" dirty="0">
                <a:solidFill>
                  <a:schemeClr val="tx1"/>
                </a:solidFill>
              </a:rPr>
              <a:t> on-going at international level</a:t>
            </a:r>
            <a:endParaRPr lang="en-IT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662E-50FE-AC9F-FEB5-4439D13A52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274" y="2497863"/>
            <a:ext cx="4848299" cy="363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sky, outdoor, tent, outdoor object&#10;&#10;Description automatically generated">
            <a:extLst>
              <a:ext uri="{FF2B5EF4-FFF2-40B4-BE49-F238E27FC236}">
                <a16:creationId xmlns:a16="http://schemas.microsoft.com/office/drawing/2014/main" id="{0BEE5F46-474F-4D07-9952-97AE34B6E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0233" y="1307432"/>
            <a:ext cx="2843504" cy="18808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3FB98A7-52E2-26A2-BA3E-7B560AB9A2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04928"/>
            <a:ext cx="2358690" cy="169989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78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0AD8E2-F76C-0208-363F-19F9DFF0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Second Biomass Retrieval Inter-comparison </a:t>
            </a:r>
            <a:r>
              <a:rPr lang="en-GB" sz="2400" dirty="0" err="1"/>
              <a:t>eXperiment</a:t>
            </a:r>
            <a:r>
              <a:rPr lang="en-GB" sz="2400" dirty="0"/>
              <a:t> (BRIX-2) - Overview</a:t>
            </a:r>
            <a:endParaRPr lang="en-US" sz="2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DB88B9-EE6C-6473-A4D7-77FBAD6576CA}"/>
              </a:ext>
            </a:extLst>
          </p:cNvPr>
          <p:cNvSpPr txBox="1">
            <a:spLocks/>
          </p:cNvSpPr>
          <p:nvPr/>
        </p:nvSpPr>
        <p:spPr>
          <a:xfrm>
            <a:off x="88488" y="1481559"/>
            <a:ext cx="6492255" cy="4882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i="1"/>
              <a:t>Co-lead by ESA (Clement Albinet), NASA-JPL (Marco Lavalle) and university of Maryland (Laura Duncanson)</a:t>
            </a:r>
          </a:p>
          <a:p>
            <a:endParaRPr lang="en-GB" sz="2000" u="sng"/>
          </a:p>
          <a:p>
            <a:r>
              <a:rPr lang="en-GB" sz="2000" u="sng"/>
              <a:t>Overview: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Intercomparison of biomass algorithms based on a test dataset, and comparison with ground-truth (representative of BIOMASS, NISAR and GEDI mission data).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Use of the ESA-NASA joint-MAAP.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18 teams were originally participating (12 teams on ESA element, 6 teams on NASA element).</a:t>
            </a:r>
            <a:endParaRPr lang="en-GB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6BC73B-4BF8-65BD-7184-3923A013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07" y="1116665"/>
            <a:ext cx="5134012" cy="519643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7D528B5-1F7D-81C5-3368-17B4C7E00F89}"/>
              </a:ext>
            </a:extLst>
          </p:cNvPr>
          <p:cNvSpPr/>
          <p:nvPr/>
        </p:nvSpPr>
        <p:spPr>
          <a:xfrm>
            <a:off x="10543985" y="3173987"/>
            <a:ext cx="1384663" cy="1335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1702</Words>
  <Application>Microsoft Macintosh PowerPoint</Application>
  <PresentationFormat>Widescreen</PresentationFormat>
  <Paragraphs>346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Noto Sans Symbols</vt:lpstr>
      <vt:lpstr>Times New Roman</vt:lpstr>
      <vt:lpstr>Wingdings</vt:lpstr>
      <vt:lpstr>ceos</vt:lpstr>
      <vt:lpstr>WGCV-51 Land Product Validation Sub Group</vt:lpstr>
      <vt:lpstr>Validation Stages</vt:lpstr>
      <vt:lpstr>Protocols Progress</vt:lpstr>
      <vt:lpstr>Focus Area Leads</vt:lpstr>
      <vt:lpstr>SALVAL</vt:lpstr>
      <vt:lpstr>SRIX4Veg: Context, Motivations and Objectives</vt:lpstr>
      <vt:lpstr>SRIX4Veg intercomparison excercise  (18-22 July 2022, Barrax, Spain)</vt:lpstr>
      <vt:lpstr>SRIX4Veg status and way forward</vt:lpstr>
      <vt:lpstr>Second Biomass Retrieval Inter-comparison eXperiment (BRIX-2) - Overview</vt:lpstr>
      <vt:lpstr>Second Biomass Retrieval Inter-comparison eXperiment (BRIX-2) - Approach and datasets</vt:lpstr>
      <vt:lpstr>Second Biomass Retrieval Inter-comparison eXperiment (BRIX-2)</vt:lpstr>
      <vt:lpstr>Surface Radiation  </vt:lpstr>
      <vt:lpstr>Land Surface Phenology</vt:lpstr>
      <vt:lpstr>Soil Moisture: The ISMN</vt:lpstr>
      <vt:lpstr>SM: QA4SM – An online validation tool</vt:lpstr>
      <vt:lpstr>SM: Python validation toolbox</vt:lpstr>
      <vt:lpstr>Biophysical: DIRECT 2.1</vt:lpstr>
      <vt:lpstr>LC: Validation Stage 4 of Copernicus Land Cover product</vt:lpstr>
      <vt:lpstr>Active Fire Validation</vt:lpstr>
      <vt:lpstr>Dashboard for COP26 – Explore 2020 Biomass Products! </vt:lpstr>
      <vt:lpstr>Toward Harmonization of Global Biomass Products for Policy Applications </vt:lpstr>
      <vt:lpstr>Supersites</vt:lpstr>
      <vt:lpstr>Questions</vt:lpstr>
      <vt:lpstr>Proposed LPV Plenary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WGCV-51 Presentation Template and Guidance</dc:title>
  <cp:lastModifiedBy>Mike Cosh</cp:lastModifiedBy>
  <cp:revision>10</cp:revision>
  <dcterms:modified xsi:type="dcterms:W3CDTF">2022-10-04T02:49:07Z</dcterms:modified>
</cp:coreProperties>
</file>