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7"/>
  </p:notesMasterIdLst>
  <p:sldIdLst>
    <p:sldId id="3035" r:id="rId2"/>
    <p:sldId id="715" r:id="rId3"/>
    <p:sldId id="3960" r:id="rId4"/>
    <p:sldId id="3969" r:id="rId5"/>
    <p:sldId id="3029" r:id="rId6"/>
  </p:sldIdLst>
  <p:sldSz cx="12192000" cy="6858000"/>
  <p:notesSz cx="6858000" cy="9144000"/>
  <p:embeddedFontLst>
    <p:embeddedFont>
      <p:font typeface="Helvetica" panose="020B0604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bjNkJcbtBNy5aCq7AViUG9Hah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ED5B8F-8405-4F51-9066-369EEBF489D2}">
  <a:tblStyle styleId="{7DED5B8F-8405-4F51-9066-369EEBF489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232370-1395-4992-8E7F-EE0F9C0B00D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49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f256babac_6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11f256babac_6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59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Kurucz</a:t>
            </a:r>
            <a:r>
              <a:rPr lang="en-US" dirty="0"/>
              <a:t>, The Solar Irradiance by Computation, 1997 is a </a:t>
            </a:r>
            <a:r>
              <a:rPr lang="en-US" sz="1200" dirty="0"/>
              <a:t>“purely theoretical model photosphere that reproduces the irradiance measurements of </a:t>
            </a:r>
            <a:r>
              <a:rPr lang="en-US" sz="1200" dirty="0" err="1"/>
              <a:t>Neckel</a:t>
            </a:r>
            <a:r>
              <a:rPr lang="en-US" sz="1200" dirty="0"/>
              <a:t> and Labs in the visible for bandpasses of approximately 2 nm. That model </a:t>
            </a:r>
            <a:r>
              <a:rPr lang="en-US" dirty="0"/>
              <a:t>and </a:t>
            </a:r>
            <a:r>
              <a:rPr lang="en-US" dirty="0" err="1"/>
              <a:t>Avrett's</a:t>
            </a:r>
            <a:r>
              <a:rPr lang="en-US" dirty="0"/>
              <a:t> empirical quiet sun model (</a:t>
            </a:r>
            <a:r>
              <a:rPr lang="en-US" dirty="0" err="1"/>
              <a:t>Fontenla</a:t>
            </a:r>
            <a:r>
              <a:rPr lang="en-US" dirty="0"/>
              <a:t>, </a:t>
            </a:r>
            <a:r>
              <a:rPr lang="en-US" dirty="0" err="1"/>
              <a:t>Avrett</a:t>
            </a:r>
            <a:r>
              <a:rPr lang="en-US" dirty="0"/>
              <a:t>, and </a:t>
            </a:r>
            <a:r>
              <a:rPr lang="en-US" dirty="0" err="1"/>
              <a:t>Loeser</a:t>
            </a:r>
            <a:r>
              <a:rPr lang="en-US" dirty="0"/>
              <a:t> 1993) (which includes a chromosphere) are used to predict irradiance out to 200 microns.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B0B62-731F-724A-A7DB-91FC1612BB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7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11f256babac_6_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g11f256babac_6_8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11f256babac_6_8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11f256babac_6_8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11f256babac_6_8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g11f256babac_6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3" name="Google Shape;53;g11f256babac_6_8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4" name="Google Shape;54;g11f256babac_6_8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55" name="Google Shape;55;g11f256babac_6_8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とコンテンツ">
  <p:cSld name="1_タイトルとコンテンツ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1f256babac_6_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g11f256babac_6_0"/>
          <p:cNvPicPr preferRelativeResize="0"/>
          <p:nvPr/>
        </p:nvPicPr>
        <p:blipFill rotWithShape="1">
          <a:blip r:embed="rId5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11f256babac_6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2" name="Google Shape;42;g11f256babac_6_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1f256babac_6_0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11f256babac_6_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11f256babac_6_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WGCV-51 October 2022, Tokyo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f256babac_6_4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dirty="0">
                <a:latin typeface="Arial"/>
                <a:ea typeface="Arial"/>
                <a:cs typeface="Arial"/>
                <a:sym typeface="Arial"/>
              </a:rPr>
              <a:t>WGCV</a:t>
            </a:r>
            <a:br>
              <a:rPr lang="en-US" sz="54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5400" dirty="0">
                <a:latin typeface="Arial"/>
                <a:ea typeface="Arial"/>
                <a:cs typeface="Arial"/>
                <a:sym typeface="Arial"/>
              </a:rPr>
              <a:t>1.5 TSIS updates</a:t>
            </a:r>
            <a:endParaRPr dirty="0"/>
          </a:p>
        </p:txBody>
      </p:sp>
      <p:sp>
        <p:nvSpPr>
          <p:cNvPr id="90" name="Google Shape;90;g11f256babac_6_47"/>
          <p:cNvSpPr/>
          <p:nvPr/>
        </p:nvSpPr>
        <p:spPr>
          <a:xfrm>
            <a:off x="7126901" y="5524521"/>
            <a:ext cx="4832943" cy="17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Akihiko KUZE and Odele Codington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October 4, 2022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(Tokyo)</a:t>
            </a:r>
            <a:endParaRPr sz="22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62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884" y="299195"/>
            <a:ext cx="5673013" cy="457200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TSIS updates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793" y="1354331"/>
            <a:ext cx="10899347" cy="3053152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1800" dirty="0"/>
              <a:t>(1) WGCV-50 in March : WGCV recommend TSIS-</a:t>
            </a:r>
            <a:r>
              <a:rPr lang="en-US" altLang="ja-JP" sz="1800" dirty="0"/>
              <a:t>HSRS</a:t>
            </a:r>
            <a:endParaRPr lang="en-US" sz="1800" dirty="0"/>
          </a:p>
          <a:p>
            <a:pPr marL="342900" indent="-342900">
              <a:lnSpc>
                <a:spcPct val="150000"/>
              </a:lnSpc>
              <a:buAutoNum type="arabicParenBoth" startAt="2"/>
            </a:pPr>
            <a:r>
              <a:rPr lang="en-US" sz="1800" dirty="0"/>
              <a:t>CEOS CAL-VAL portal News on TSIS</a:t>
            </a:r>
          </a:p>
          <a:p>
            <a:pPr marL="342900" indent="-342900">
              <a:lnSpc>
                <a:spcPct val="150000"/>
              </a:lnSpc>
              <a:buAutoNum type="arabicParenBoth" startAt="2"/>
            </a:pPr>
            <a:r>
              <a:rPr lang="en-US" sz="1800" dirty="0"/>
              <a:t>The direct TSIS-1 observations continue in good form, producing high quality daily SSI and TSI.</a:t>
            </a:r>
          </a:p>
          <a:p>
            <a:pPr marL="342900" indent="-342900">
              <a:lnSpc>
                <a:spcPct val="150000"/>
              </a:lnSpc>
              <a:buAutoNum type="arabicParenBoth" startAt="2"/>
            </a:pPr>
            <a:r>
              <a:rPr lang="en-US" sz="1800" dirty="0"/>
              <a:t>A paper on version 2 of the TSIS-1 HSRS (the hybrid, composite, spectrum), plus extension in wavelength from .115 to 200 micron using independent observations and theory has bee submitted.  </a:t>
            </a:r>
          </a:p>
          <a:p>
            <a:pPr marL="342900" indent="-342900">
              <a:lnSpc>
                <a:spcPct val="150000"/>
              </a:lnSpc>
              <a:buAutoNum type="arabicParenBoth" startAt="2"/>
            </a:pPr>
            <a:r>
              <a:rPr lang="en-US" sz="1800" dirty="0"/>
              <a:t>This latter work has a change in the UV between 202 and 210 nm. It also updates solar lines in the JPL/SPTS database, primarily impacting around 1.3 microns. </a:t>
            </a:r>
          </a:p>
          <a:p>
            <a:pPr marL="342900" indent="-342900">
              <a:lnSpc>
                <a:spcPct val="150000"/>
              </a:lnSpc>
              <a:buAutoNum type="arabicParenBoth" startAt="2"/>
            </a:pPr>
            <a:r>
              <a:rPr lang="en-US" sz="1800" dirty="0"/>
              <a:t>Secondly, with the extension to the "full spectrum", we have provided a reference spectrum that integrates to TSI, within uncertainties. For climate studies that require a solar spectrum that integrates to TSI, a &lt;0.1% adjustment (for all wavelengths) to identically match TSIS-1 TIM observations for that period is recommended.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1853-AE1A-BD43-AC4F-3F24ABE9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91" y="1676874"/>
            <a:ext cx="4768349" cy="38207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000" dirty="0"/>
              <a:t>…is an </a:t>
            </a:r>
            <a:r>
              <a:rPr lang="en-US" sz="3000" u="sng" dirty="0"/>
              <a:t>incremental update</a:t>
            </a:r>
            <a:r>
              <a:rPr lang="en-US" sz="3000" dirty="0"/>
              <a:t>.</a:t>
            </a:r>
          </a:p>
          <a:p>
            <a:pPr lvl="1">
              <a:lnSpc>
                <a:spcPct val="170000"/>
              </a:lnSpc>
            </a:pPr>
            <a:r>
              <a:rPr lang="en-US" sz="2400" dirty="0"/>
              <a:t>A reprocessing changes the radiometric baseline between 202 and 210 nm.</a:t>
            </a:r>
          </a:p>
          <a:p>
            <a:pPr lvl="1">
              <a:lnSpc>
                <a:spcPct val="170000"/>
              </a:lnSpc>
            </a:pPr>
            <a:r>
              <a:rPr lang="en-US" sz="2400" dirty="0"/>
              <a:t>Updates the JPL SPTS high spectral resolution lines to the latest version </a:t>
            </a:r>
          </a:p>
          <a:p>
            <a:pPr marL="457200" lvl="1">
              <a:lnSpc>
                <a:spcPct val="170000"/>
              </a:lnSpc>
            </a:pPr>
            <a:r>
              <a:rPr lang="en-US" sz="2400" dirty="0"/>
              <a:t>[G. Toon, https://mark4sun.jpl.nasa.gov/toon/solar/</a:t>
            </a:r>
            <a:r>
              <a:rPr lang="en-US" sz="2400" dirty="0" err="1"/>
              <a:t>solar_spectrum.html</a:t>
            </a:r>
            <a:r>
              <a:rPr lang="en-US" sz="2400" dirty="0"/>
              <a:t>]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47A5AF-A153-6746-BB81-DEECC848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4A6B9-CF50-D24E-92DD-258D87F7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A7A9B7-6526-BF43-B048-6BE06301C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530" y="1468560"/>
            <a:ext cx="5888489" cy="470833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8856064-4001-8B47-A7BD-BA6040F4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950" y="239305"/>
            <a:ext cx="6198870" cy="79989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Version 2 of the TSIS-1 HSRS</a:t>
            </a:r>
          </a:p>
        </p:txBody>
      </p:sp>
    </p:spTree>
    <p:extLst>
      <p:ext uri="{BB962C8B-B14F-4D97-AF65-F5344CB8AC3E}">
        <p14:creationId xmlns:p14="http://schemas.microsoft.com/office/powerpoint/2010/main" val="195744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E17D2E-CD98-8247-AEAD-ED93BDBF9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59" y="1024605"/>
            <a:ext cx="9144000" cy="248574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7033F-9F5D-204F-9AF0-77570999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62FC9-174D-3748-A26D-4B5CD5E2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DEAA6C-AFCE-214A-96E3-1BFE988DFC26}"/>
              </a:ext>
            </a:extLst>
          </p:cNvPr>
          <p:cNvGrpSpPr/>
          <p:nvPr/>
        </p:nvGrpSpPr>
        <p:grpSpPr>
          <a:xfrm>
            <a:off x="1688807" y="3633893"/>
            <a:ext cx="8320433" cy="2075619"/>
            <a:chOff x="332444" y="3199550"/>
            <a:chExt cx="8320433" cy="207561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267120-2DCF-884B-8AE1-D8F668D7CC23}"/>
                </a:ext>
              </a:extLst>
            </p:cNvPr>
            <p:cNvSpPr txBox="1"/>
            <p:nvPr/>
          </p:nvSpPr>
          <p:spPr>
            <a:xfrm>
              <a:off x="2251937" y="3320586"/>
              <a:ext cx="173316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TSIS-1 HSRS (version 2)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0.202-2.73 </a:t>
              </a:r>
              <a:r>
                <a:rPr lang="en-US" sz="1050" b="1" dirty="0" err="1">
                  <a:solidFill>
                    <a:srgbClr val="FF0000"/>
                  </a:solidFill>
                </a:rPr>
                <a:t>μm</a:t>
              </a:r>
              <a:endParaRPr lang="en-US" sz="1050" b="1" dirty="0">
                <a:solidFill>
                  <a:srgbClr val="FF0000"/>
                </a:solidFill>
              </a:endParaRP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∑SSI = 1327.03 W/m</a:t>
              </a:r>
              <a:r>
                <a:rPr lang="en-US" sz="1050" b="1" baseline="30000" dirty="0">
                  <a:solidFill>
                    <a:srgbClr val="FF0000"/>
                  </a:solidFill>
                </a:rPr>
                <a:t>2</a:t>
              </a:r>
              <a:r>
                <a:rPr lang="en-US" sz="1050" b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(97.5% of TSI)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49023D-869B-0C4A-9828-4B5D79DEB8EC}"/>
                </a:ext>
              </a:extLst>
            </p:cNvPr>
            <p:cNvSpPr txBox="1"/>
            <p:nvPr/>
          </p:nvSpPr>
          <p:spPr>
            <a:xfrm>
              <a:off x="332444" y="3320586"/>
              <a:ext cx="216597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SORCE SOLSTICE (version 18)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0.115-0.202 </a:t>
              </a:r>
              <a:r>
                <a:rPr lang="en-US" sz="1050" b="1" dirty="0" err="1">
                  <a:solidFill>
                    <a:srgbClr val="FF0000"/>
                  </a:solidFill>
                </a:rPr>
                <a:t>μm</a:t>
              </a:r>
              <a:endParaRPr lang="en-US" sz="1050" b="1" dirty="0">
                <a:solidFill>
                  <a:srgbClr val="FF0000"/>
                </a:solidFill>
              </a:endParaRP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∑SSI = 0.12 W/m</a:t>
              </a:r>
              <a:r>
                <a:rPr lang="en-US" sz="1050" b="1" baseline="30000" dirty="0">
                  <a:solidFill>
                    <a:srgbClr val="FF0000"/>
                  </a:solidFill>
                </a:rPr>
                <a:t>2 </a:t>
              </a:r>
              <a:r>
                <a:rPr lang="en-US" sz="1050" b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(&lt;0.01% of TSI)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63DA84-BB1D-7848-925C-E02DAE36DF92}"/>
                </a:ext>
              </a:extLst>
            </p:cNvPr>
            <p:cNvSpPr txBox="1"/>
            <p:nvPr/>
          </p:nvSpPr>
          <p:spPr>
            <a:xfrm>
              <a:off x="6469266" y="3323088"/>
              <a:ext cx="2183611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IR Extension ‘B’</a:t>
              </a:r>
            </a:p>
            <a:p>
              <a:r>
                <a:rPr lang="en-US" sz="1050" b="1" dirty="0" err="1">
                  <a:solidFill>
                    <a:srgbClr val="FF0000"/>
                  </a:solidFill>
                </a:rPr>
                <a:t>Kurucz</a:t>
              </a:r>
              <a:r>
                <a:rPr lang="en-US" sz="1050" b="1" dirty="0">
                  <a:solidFill>
                    <a:srgbClr val="FF0000"/>
                  </a:solidFill>
                </a:rPr>
                <a:t> [1997] irradiance model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16.5-200 </a:t>
              </a:r>
              <a:r>
                <a:rPr lang="en-US" sz="1050" b="1" dirty="0" err="1">
                  <a:solidFill>
                    <a:srgbClr val="FF0000"/>
                  </a:solidFill>
                </a:rPr>
                <a:t>μm</a:t>
              </a:r>
              <a:endParaRPr lang="en-US" sz="1050" b="1" dirty="0">
                <a:solidFill>
                  <a:srgbClr val="FF0000"/>
                </a:solidFill>
              </a:endParaRP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Scaled (reduced) by ~0.6%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∑SSI = 0.19 W/m</a:t>
              </a:r>
              <a:r>
                <a:rPr lang="en-US" sz="1050" b="1" baseline="30000" dirty="0">
                  <a:solidFill>
                    <a:srgbClr val="FF0000"/>
                  </a:solidFill>
                </a:rPr>
                <a:t>2 </a:t>
              </a:r>
              <a:r>
                <a:rPr lang="en-US" sz="1050" b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(0.01% of TSI)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D100BE-5FF6-2640-9CDC-639649BFD74C}"/>
                </a:ext>
              </a:extLst>
            </p:cNvPr>
            <p:cNvSpPr txBox="1"/>
            <p:nvPr/>
          </p:nvSpPr>
          <p:spPr>
            <a:xfrm>
              <a:off x="4345104" y="3306436"/>
              <a:ext cx="1887055" cy="1223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IR Extension ‘A’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2.73-16.5 </a:t>
              </a:r>
              <a:r>
                <a:rPr lang="en-US" sz="1050" b="1" dirty="0" err="1">
                  <a:solidFill>
                    <a:srgbClr val="FF0000"/>
                  </a:solidFill>
                </a:rPr>
                <a:t>μm</a:t>
              </a:r>
              <a:endParaRPr lang="en-US" sz="1050" b="1" dirty="0">
                <a:solidFill>
                  <a:srgbClr val="FF0000"/>
                </a:solidFill>
              </a:endParaRP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JPL/SPTS solar lines 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     scaled to </a:t>
              </a:r>
              <a:r>
                <a:rPr lang="en-US" sz="1050" b="1" dirty="0" err="1">
                  <a:solidFill>
                    <a:srgbClr val="FF0000"/>
                  </a:solidFill>
                </a:rPr>
                <a:t>Kurucz</a:t>
              </a:r>
              <a:r>
                <a:rPr lang="en-US" sz="1050" b="1" dirty="0">
                  <a:solidFill>
                    <a:srgbClr val="FF0000"/>
                  </a:solidFill>
                </a:rPr>
                <a:t> [1997]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Scaled (reduced) by ~0.6%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∑SSI = 35.46 W/m</a:t>
              </a:r>
              <a:r>
                <a:rPr lang="en-US" sz="1050" b="1" baseline="30000" dirty="0">
                  <a:solidFill>
                    <a:srgbClr val="FF0000"/>
                  </a:solidFill>
                </a:rPr>
                <a:t>2 </a:t>
              </a:r>
              <a:r>
                <a:rPr lang="en-US" sz="1050" b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(2.6 % of TSI)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3477921-9BA8-3644-93A4-8E7223A5D53F}"/>
                </a:ext>
              </a:extLst>
            </p:cNvPr>
            <p:cNvCxnSpPr/>
            <p:nvPr/>
          </p:nvCxnSpPr>
          <p:spPr>
            <a:xfrm>
              <a:off x="969371" y="3199550"/>
              <a:ext cx="627609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D7270ED-4684-4A4F-85BB-5DF80239A6E0}"/>
                </a:ext>
              </a:extLst>
            </p:cNvPr>
            <p:cNvCxnSpPr>
              <a:cxnSpLocks/>
            </p:cNvCxnSpPr>
            <p:nvPr/>
          </p:nvCxnSpPr>
          <p:spPr>
            <a:xfrm>
              <a:off x="1558828" y="3199550"/>
              <a:ext cx="2485138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71BEB39-4375-1B46-8B9B-AAC72581458D}"/>
                </a:ext>
              </a:extLst>
            </p:cNvPr>
            <p:cNvCxnSpPr>
              <a:cxnSpLocks/>
            </p:cNvCxnSpPr>
            <p:nvPr/>
          </p:nvCxnSpPr>
          <p:spPr>
            <a:xfrm>
              <a:off x="3972812" y="3199550"/>
              <a:ext cx="1925712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AF8D9D9-8114-5F4F-96C4-DE49B34CC988}"/>
                </a:ext>
              </a:extLst>
            </p:cNvPr>
            <p:cNvCxnSpPr>
              <a:cxnSpLocks/>
            </p:cNvCxnSpPr>
            <p:nvPr/>
          </p:nvCxnSpPr>
          <p:spPr>
            <a:xfrm>
              <a:off x="5898524" y="3199550"/>
              <a:ext cx="2318197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6D8B5F-6F12-DD40-90E8-A43AA5CF361F}"/>
                </a:ext>
              </a:extLst>
            </p:cNvPr>
            <p:cNvSpPr txBox="1"/>
            <p:nvPr/>
          </p:nvSpPr>
          <p:spPr>
            <a:xfrm>
              <a:off x="332444" y="4059250"/>
              <a:ext cx="170409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SORCE SOLSTICE direct measurement uncertainty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E27874-9499-2A4D-9C5F-8EC2AF7F2A42}"/>
                </a:ext>
              </a:extLst>
            </p:cNvPr>
            <p:cNvSpPr txBox="1"/>
            <p:nvPr/>
          </p:nvSpPr>
          <p:spPr>
            <a:xfrm>
              <a:off x="2251937" y="4090262"/>
              <a:ext cx="14702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TSIS-1 HSRS (v2) uncertainty</a:t>
              </a:r>
            </a:p>
            <a:p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(unchanged from original, v1)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BD815F-3FC7-6945-92BE-5C31B87D6310}"/>
                </a:ext>
              </a:extLst>
            </p:cNvPr>
            <p:cNvSpPr txBox="1"/>
            <p:nvPr/>
          </p:nvSpPr>
          <p:spPr>
            <a:xfrm>
              <a:off x="4345104" y="4536505"/>
              <a:ext cx="39572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Uncertainty </a:t>
              </a:r>
              <a:r>
                <a:rPr lang="en-US" sz="1050" b="1" u="sng" dirty="0">
                  <a:solidFill>
                    <a:schemeClr val="bg1">
                      <a:lumMod val="50000"/>
                    </a:schemeClr>
                  </a:solidFill>
                </a:rPr>
                <a:t>Estimated</a:t>
              </a:r>
            </a:p>
            <a:p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Equal to the relative difference between </a:t>
              </a:r>
              <a:r>
                <a:rPr lang="en-US" sz="1050" b="1" dirty="0" err="1">
                  <a:solidFill>
                    <a:schemeClr val="bg1">
                      <a:lumMod val="50000"/>
                    </a:schemeClr>
                  </a:solidFill>
                </a:rPr>
                <a:t>Kurucz</a:t>
              </a: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 [1995] and one </a:t>
              </a:r>
              <a:r>
                <a:rPr lang="en-US" sz="1050" b="1" dirty="0" err="1">
                  <a:solidFill>
                    <a:schemeClr val="bg1">
                      <a:lumMod val="50000"/>
                    </a:schemeClr>
                  </a:solidFill>
                </a:rPr>
                <a:t>Fontenla</a:t>
              </a: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 irradiance model [current MODTRAN default solar spectrum]; ranges from ~1-8%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4024050-0C55-604B-BBE2-F792700B9218}"/>
              </a:ext>
            </a:extLst>
          </p:cNvPr>
          <p:cNvSpPr txBox="1"/>
          <p:nvPr/>
        </p:nvSpPr>
        <p:spPr>
          <a:xfrm>
            <a:off x="6290310" y="5771493"/>
            <a:ext cx="4932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latin typeface="Helvetica" pitchFamily="2" charset="0"/>
                <a:ea typeface="Times New Roman" panose="02020603050405020304" pitchFamily="18" charset="0"/>
              </a:rPr>
              <a:t>Coddington, O., Richard, E., Harber, D., Pilewskie, P., Woods, T., Snow, M., Chance, K., Liu, X., and</a:t>
            </a:r>
            <a:r>
              <a:rPr lang="en-US" sz="1100" baseline="-25000" dirty="0">
                <a:latin typeface="Helvetica" pitchFamily="2" charset="0"/>
                <a:ea typeface="Times New Roman" panose="02020603050405020304" pitchFamily="18" charset="0"/>
              </a:rPr>
              <a:t> </a:t>
            </a:r>
            <a:r>
              <a:rPr lang="en-US" sz="1100" dirty="0">
                <a:latin typeface="Helvetica" pitchFamily="2" charset="0"/>
                <a:ea typeface="Times New Roman" panose="02020603050405020304" pitchFamily="18" charset="0"/>
              </a:rPr>
              <a:t>Sun, K, “</a:t>
            </a:r>
            <a:r>
              <a:rPr lang="en-US" sz="1100" b="1" kern="1400" spc="-50" dirty="0">
                <a:latin typeface="Helvetica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Version 2 of the TSIS-1 Hybrid Solar Reference Spectrum and Extension to the Full Spectrum ”, </a:t>
            </a:r>
            <a:r>
              <a:rPr lang="en-US" sz="1100" i="1" kern="1400" spc="-50" dirty="0">
                <a:latin typeface="Helvetica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Earth and Space Science</a:t>
            </a:r>
            <a:r>
              <a:rPr lang="en-US" sz="1100" kern="1400" spc="-50" dirty="0">
                <a:latin typeface="Helvetica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, submitted</a:t>
            </a:r>
            <a:endParaRPr lang="en-US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C6D7BB-02D6-574F-AF78-31F405FCC425}"/>
              </a:ext>
            </a:extLst>
          </p:cNvPr>
          <p:cNvSpPr txBox="1"/>
          <p:nvPr/>
        </p:nvSpPr>
        <p:spPr>
          <a:xfrm>
            <a:off x="6020052" y="1647426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Irradiance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70A84F-3E17-A244-AC20-FF60AF6D010A}"/>
              </a:ext>
            </a:extLst>
          </p:cNvPr>
          <p:cNvSpPr txBox="1"/>
          <p:nvPr/>
        </p:nvSpPr>
        <p:spPr>
          <a:xfrm>
            <a:off x="5400326" y="2408163"/>
            <a:ext cx="14542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Uncertainties</a:t>
            </a:r>
          </a:p>
        </p:txBody>
      </p:sp>
      <p:graphicFrame>
        <p:nvGraphicFramePr>
          <p:cNvPr id="30" name="Table 39">
            <a:extLst>
              <a:ext uri="{FF2B5EF4-FFF2-40B4-BE49-F238E27FC236}">
                <a16:creationId xmlns:a16="http://schemas.microsoft.com/office/drawing/2014/main" id="{BFA37455-56E1-7946-A8A7-ADE59DA76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7937"/>
              </p:ext>
            </p:extLst>
          </p:nvPr>
        </p:nvGraphicFramePr>
        <p:xfrm>
          <a:off x="1566200" y="5330564"/>
          <a:ext cx="4084198" cy="1193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415">
                  <a:extLst>
                    <a:ext uri="{9D8B030D-6E8A-4147-A177-3AD203B41FA5}">
                      <a16:colId xmlns:a16="http://schemas.microsoft.com/office/drawing/2014/main" val="1415259098"/>
                    </a:ext>
                  </a:extLst>
                </a:gridCol>
                <a:gridCol w="1107703">
                  <a:extLst>
                    <a:ext uri="{9D8B030D-6E8A-4147-A177-3AD203B41FA5}">
                      <a16:colId xmlns:a16="http://schemas.microsoft.com/office/drawing/2014/main" val="1097964415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3105759525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2035757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∑SSI </a:t>
                      </a:r>
                    </a:p>
                    <a:p>
                      <a:pPr algn="ctr"/>
                      <a:r>
                        <a:rPr lang="en-US" sz="1200" b="1" dirty="0"/>
                        <a:t>.202-2.73 </a:t>
                      </a:r>
                      <a:r>
                        <a:rPr lang="en-US" sz="1200" b="1" dirty="0" err="1"/>
                        <a:t>μm</a:t>
                      </a:r>
                      <a:endParaRPr lang="en-US" sz="1200" b="1" dirty="0"/>
                    </a:p>
                    <a:p>
                      <a:pPr algn="ctr"/>
                      <a:r>
                        <a:rPr lang="en-US" sz="1200" b="1" dirty="0"/>
                        <a:t>[W/m</a:t>
                      </a:r>
                      <a:r>
                        <a:rPr lang="en-US" sz="1200" b="1" baseline="30000" dirty="0"/>
                        <a:t>2</a:t>
                      </a:r>
                      <a:r>
                        <a:rPr lang="en-US" sz="1200" b="1" dirty="0"/>
                        <a:t>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∑SSI </a:t>
                      </a:r>
                    </a:p>
                    <a:p>
                      <a:pPr algn="ctr"/>
                      <a:r>
                        <a:rPr lang="en-US" sz="1200" b="1" dirty="0"/>
                        <a:t>.115-200 </a:t>
                      </a:r>
                      <a:r>
                        <a:rPr lang="en-US" sz="1200" b="1" dirty="0" err="1"/>
                        <a:t>μm</a:t>
                      </a:r>
                      <a:endParaRPr lang="en-US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[W/m</a:t>
                      </a:r>
                      <a:r>
                        <a:rPr lang="en-US" sz="1200" b="1" baseline="30000" dirty="0"/>
                        <a:t>2</a:t>
                      </a:r>
                      <a:r>
                        <a:rPr lang="en-US" sz="1200" b="1" dirty="0"/>
                        <a:t>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TSIS-1 TSI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[W/m</a:t>
                      </a:r>
                      <a:r>
                        <a:rPr lang="en-US" sz="1200" b="1" baseline="30000" dirty="0"/>
                        <a:t>2</a:t>
                      </a:r>
                      <a:r>
                        <a:rPr lang="en-US" sz="1200" b="1" dirty="0"/>
                        <a:t>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Difference</a:t>
                      </a:r>
                    </a:p>
                    <a:p>
                      <a:pPr algn="ctr"/>
                      <a:r>
                        <a:rPr lang="en-US" sz="1200" dirty="0"/>
                        <a:t> from TSI [%]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8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1327.0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1362.8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1361.5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&lt;0.1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234453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42726C0-2581-F44E-9A99-39057FF39A9E}"/>
              </a:ext>
            </a:extLst>
          </p:cNvPr>
          <p:cNvSpPr txBox="1"/>
          <p:nvPr/>
        </p:nvSpPr>
        <p:spPr>
          <a:xfrm>
            <a:off x="6525569" y="1865389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1-nm Binned Variant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8F97D7D-1EAF-5446-AF2B-8B3332FA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122" y="192092"/>
            <a:ext cx="6686551" cy="79989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‘</a:t>
            </a:r>
            <a:r>
              <a:rPr lang="en-US" sz="3200" u="sng" dirty="0">
                <a:solidFill>
                  <a:schemeClr val="bg1"/>
                </a:solidFill>
              </a:rPr>
              <a:t>Full-Spectrum</a:t>
            </a:r>
            <a:r>
              <a:rPr lang="en-US" sz="3200" dirty="0">
                <a:solidFill>
                  <a:schemeClr val="bg1"/>
                </a:solidFill>
              </a:rPr>
              <a:t>’ TSIS-1 HSRS</a:t>
            </a:r>
          </a:p>
        </p:txBody>
      </p:sp>
    </p:spTree>
    <p:extLst>
      <p:ext uri="{BB962C8B-B14F-4D97-AF65-F5344CB8AC3E}">
        <p14:creationId xmlns:p14="http://schemas.microsoft.com/office/powerpoint/2010/main" val="292531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9D376F-7C7F-7E58-9834-F796941EB469}"/>
              </a:ext>
            </a:extLst>
          </p:cNvPr>
          <p:cNvSpPr txBox="1"/>
          <p:nvPr/>
        </p:nvSpPr>
        <p:spPr>
          <a:xfrm>
            <a:off x="82057" y="1047519"/>
            <a:ext cx="11823590" cy="544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TSIS-SIST meeting at LASP, U. of Colorado,  Oct. 4 and 5 </a:t>
            </a:r>
          </a:p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GOSAT can provide 13-year (165 months) data 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sz="1800" dirty="0">
                <a:solidFill>
                  <a:schemeClr val="tx1"/>
                </a:solidFill>
              </a:rPr>
              <a:t>Highest spectral resolution at the top of atmosphere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sz="1800" dirty="0">
                <a:solidFill>
                  <a:schemeClr val="tx1"/>
                </a:solidFill>
              </a:rPr>
              <a:t>Simple instrument line shape function with FTS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endParaRPr lang="en-US" altLang="ja-JP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New GOSAT irradiance set for TSIS community</a:t>
            </a:r>
          </a:p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Correction of GOSAT operation and instrument specific items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sz="1800" dirty="0">
                <a:solidFill>
                  <a:schemeClr val="tx1"/>
                </a:solidFill>
              </a:rPr>
              <a:t>BRDF corrected : incident flux varies with season, output flux: fixed (pointing A: 2009-2015) pointing B (2015-)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sz="1800" dirty="0">
                <a:solidFill>
                  <a:schemeClr val="tx1"/>
                </a:solidFill>
              </a:rPr>
              <a:t>Radiance degradation of FTS excluding calibration diffuser corrected</a:t>
            </a:r>
          </a:p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Assumption</a:t>
            </a:r>
          </a:p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Space grade Spectralon: the material has no degradation and contaminant causes degradation depending on UV exposure.  </a:t>
            </a:r>
          </a:p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Front side: always exposed. Backside: shorter than 163 hour (about 0.1%) since GOSAT launch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F6D408-4124-1856-CB48-E23B18636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87" y="116438"/>
            <a:ext cx="8499423" cy="7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62737" indent="-562737" algn="ctr"/>
            <a:r>
              <a:rPr lang="en-US" altLang="ja-JP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TSIS SIST meeting this week and Long-term data from GOSAT team </a:t>
            </a:r>
            <a:endParaRPr lang="ja-JP" altLang="en-US" sz="2800" dirty="0">
              <a:latin typeface="+mn-ea"/>
              <a:ea typeface="+mn-ea"/>
            </a:endParaRPr>
          </a:p>
        </p:txBody>
      </p:sp>
      <p:pic>
        <p:nvPicPr>
          <p:cNvPr id="4" name="図 3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212464E0-2DE0-F640-19F4-E441A865B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43" y="1114975"/>
            <a:ext cx="4064904" cy="248233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49A810-474C-78B0-E472-BC809C5C2BA3}"/>
              </a:ext>
            </a:extLst>
          </p:cNvPr>
          <p:cNvSpPr txBox="1"/>
          <p:nvPr/>
        </p:nvSpPr>
        <p:spPr>
          <a:xfrm>
            <a:off x="7840743" y="3701321"/>
            <a:ext cx="3909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TSIS HYBRID (0.001nm) convoluted with GOSAT ILS vs. GOSAT solar calibration </a:t>
            </a:r>
            <a:r>
              <a: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data.</a:t>
            </a:r>
            <a:r>
              <a:rPr lang="ja-JP" alt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　</a:t>
            </a:r>
            <a:r>
              <a:rPr kumimoji="1" lang="en-US" altLang="ja-JP" sz="1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Courtesy of Odele Coddington, LASP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05955357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5877</TotalTime>
  <Words>743</Words>
  <Application>Microsoft Office PowerPoint</Application>
  <PresentationFormat>ワイド画面</PresentationFormat>
  <Paragraphs>81</Paragraphs>
  <Slides>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Helvetica</vt:lpstr>
      <vt:lpstr>ceos</vt:lpstr>
      <vt:lpstr>WGCV 1.5 TSIS updates</vt:lpstr>
      <vt:lpstr>TSIS updates </vt:lpstr>
      <vt:lpstr>Version 2 of the TSIS-1 HSRS</vt:lpstr>
      <vt:lpstr>The ‘Full-Spectrum’ TSIS-1 HSRS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</dc:title>
  <dc:creator>Elizabeth Marion Rose</dc:creator>
  <cp:lastModifiedBy>久世　暁彦</cp:lastModifiedBy>
  <cp:revision>32</cp:revision>
  <dcterms:created xsi:type="dcterms:W3CDTF">2021-10-07T09:33:41Z</dcterms:created>
  <dcterms:modified xsi:type="dcterms:W3CDTF">2022-10-04T01:52:21Z</dcterms:modified>
</cp:coreProperties>
</file>