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29" roundtripDataSignature="AMtx7mjjD86amrOSkO8kbiCIG8NjwhnUc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customschemas.google.com/relationships/presentationmetadata" Target="meta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4" name="Google Shape;64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8.jpg"/><Relationship Id="rId4" Type="http://schemas.openxmlformats.org/officeDocument/2006/relationships/image" Target="../media/image2.jpg"/><Relationship Id="rId5" Type="http://schemas.openxmlformats.org/officeDocument/2006/relationships/image" Target="../media/image5.png"/><Relationship Id="rId6" Type="http://schemas.openxmlformats.org/officeDocument/2006/relationships/image" Target="../media/image4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9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9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9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6"/>
          <p:cNvPicPr preferRelativeResize="0"/>
          <p:nvPr/>
        </p:nvPicPr>
        <p:blipFill rotWithShape="1">
          <a:blip r:embed="rId3">
            <a:alphaModFix/>
          </a:blip>
          <a:srcRect b="-113" l="0" r="0" t="0"/>
          <a:stretch/>
        </p:blipFill>
        <p:spPr>
          <a:xfrm flipH="1" rot="10800000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nature&#10;&#10;Description automatically generated" id="14" name="Google Shape;14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6"/>
          <p:cNvSpPr/>
          <p:nvPr/>
        </p:nvSpPr>
        <p:spPr>
          <a:xfrm flipH="1">
            <a:off x="5456394" y="1968439"/>
            <a:ext cx="6751471" cy="4901119"/>
          </a:xfrm>
          <a:custGeom>
            <a:rect b="b" l="l" r="r" t="t"/>
            <a:pathLst>
              <a:path extrusionOk="0" h="4901119" w="6751471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6"/>
          <p:cNvSpPr/>
          <p:nvPr/>
        </p:nvSpPr>
        <p:spPr>
          <a:xfrm flipH="1">
            <a:off x="-4784" y="-14542"/>
            <a:ext cx="12199164" cy="6874921"/>
          </a:xfrm>
          <a:custGeom>
            <a:rect b="b" l="l" r="r" t="t"/>
            <a:pathLst>
              <a:path extrusionOk="0" h="6836301" w="1476191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rotWithShape="0" algn="t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18" name="Google Shape;18;p26"/>
          <p:cNvPicPr preferRelativeResize="0"/>
          <p:nvPr/>
        </p:nvPicPr>
        <p:blipFill rotWithShape="1">
          <a:blip r:embed="rId6">
            <a:alphaModFix amt="34000"/>
          </a:blip>
          <a:srcRect b="-8773" l="32582" r="8554" t="2399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26"/>
          <p:cNvPicPr preferRelativeResize="0"/>
          <p:nvPr/>
        </p:nvPicPr>
        <p:blipFill rotWithShape="1">
          <a:blip r:embed="rId6">
            <a:alphaModFix amt="34000"/>
          </a:blip>
          <a:srcRect b="672" l="54016" r="11355" t="36081"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26"/>
          <p:cNvSpPr txBox="1"/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  <a:defRPr b="0" i="0" sz="8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27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25" name="Google Shape;25;p27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27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27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U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27"/>
          <p:cNvSpPr txBox="1"/>
          <p:nvPr/>
        </p:nvSpPr>
        <p:spPr>
          <a:xfrm>
            <a:off x="-24384" y="6562799"/>
            <a:ext cx="4925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WGCV-51, 3-6 October 2022</a:t>
            </a:r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27"/>
          <p:cNvSpPr txBox="1"/>
          <p:nvPr>
            <p:ph idx="1" type="body"/>
          </p:nvPr>
        </p:nvSpPr>
        <p:spPr>
          <a:xfrm>
            <a:off x="324233" y="1558533"/>
            <a:ext cx="11495400" cy="46628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" name="Google Shape;30;p27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8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28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35" name="Google Shape;35;p28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28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8"/>
          <p:cNvSpPr txBox="1"/>
          <p:nvPr>
            <p:ph idx="1" type="body"/>
          </p:nvPr>
        </p:nvSpPr>
        <p:spPr>
          <a:xfrm>
            <a:off x="386632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" name="Google Shape;38;p28"/>
          <p:cNvSpPr txBox="1"/>
          <p:nvPr>
            <p:ph idx="2" type="body"/>
          </p:nvPr>
        </p:nvSpPr>
        <p:spPr>
          <a:xfrm>
            <a:off x="6296361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9" name="Google Shape;39;p28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U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28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" name="Google Shape;41;p28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WGCV-51, 3-6 October 2022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9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Google Shape;44;p29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46" name="Google Shape;46;p29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29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29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U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29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0" name="Google Shape;50;p29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WGCV-51, 3-6 October 2022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0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30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55" name="Google Shape;55;p30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30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30"/>
          <p:cNvSpPr txBox="1"/>
          <p:nvPr>
            <p:ph idx="1" type="body"/>
          </p:nvPr>
        </p:nvSpPr>
        <p:spPr>
          <a:xfrm>
            <a:off x="5180012" y="1373852"/>
            <a:ext cx="6172200" cy="46944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❖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8" name="Google Shape;58;p30"/>
          <p:cNvSpPr txBox="1"/>
          <p:nvPr>
            <p:ph idx="2" type="body"/>
          </p:nvPr>
        </p:nvSpPr>
        <p:spPr>
          <a:xfrm>
            <a:off x="839788" y="1373852"/>
            <a:ext cx="3932237" cy="46305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9" name="Google Shape;59;p30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U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30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1" name="Google Shape;61;p30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WGCV-51, 3-6 October 2022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5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25"/>
          <p:cNvPicPr preferRelativeResize="0"/>
          <p:nvPr/>
        </p:nvPicPr>
        <p:blipFill rotWithShape="1">
          <a:blip r:embed="rId1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9" name="Google Shape;9;p25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25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  <p:sldLayoutId id="2147483653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3.png"/><Relationship Id="rId4" Type="http://schemas.openxmlformats.org/officeDocument/2006/relationships/image" Target="../media/image15.png"/><Relationship Id="rId5" Type="http://schemas.openxmlformats.org/officeDocument/2006/relationships/hyperlink" Target="https://www.usgs.gov/calval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Relationship Id="rId4" Type="http://schemas.openxmlformats.org/officeDocument/2006/relationships/image" Target="../media/image23.png"/><Relationship Id="rId5" Type="http://schemas.openxmlformats.org/officeDocument/2006/relationships/image" Target="../media/image14.png"/><Relationship Id="rId6" Type="http://schemas.openxmlformats.org/officeDocument/2006/relationships/image" Target="../media/image19.png"/><Relationship Id="rId7" Type="http://schemas.openxmlformats.org/officeDocument/2006/relationships/image" Target="../media/image3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8.png"/><Relationship Id="rId4" Type="http://schemas.openxmlformats.org/officeDocument/2006/relationships/image" Target="../media/image25.png"/><Relationship Id="rId10" Type="http://schemas.openxmlformats.org/officeDocument/2006/relationships/image" Target="../media/image33.png"/><Relationship Id="rId9" Type="http://schemas.openxmlformats.org/officeDocument/2006/relationships/hyperlink" Target="https://www.usgs.gov/calval/landsat-calibration-and-validation" TargetMode="External"/><Relationship Id="rId5" Type="http://schemas.openxmlformats.org/officeDocument/2006/relationships/image" Target="../media/image24.png"/><Relationship Id="rId6" Type="http://schemas.openxmlformats.org/officeDocument/2006/relationships/image" Target="../media/image22.png"/><Relationship Id="rId7" Type="http://schemas.openxmlformats.org/officeDocument/2006/relationships/image" Target="../media/image21.png"/><Relationship Id="rId8" Type="http://schemas.openxmlformats.org/officeDocument/2006/relationships/image" Target="../media/image27.png"/></Relationships>
</file>

<file path=ppt/slides/_rels/slide13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usgs.gov/calval/jacie" TargetMode="External"/><Relationship Id="rId10" Type="http://schemas.openxmlformats.org/officeDocument/2006/relationships/image" Target="../media/image35.png"/><Relationship Id="rId13" Type="http://schemas.openxmlformats.org/officeDocument/2006/relationships/image" Target="../media/image42.png"/><Relationship Id="rId1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5" Type="http://schemas.openxmlformats.org/officeDocument/2006/relationships/image" Target="../media/image37.png"/><Relationship Id="rId6" Type="http://schemas.openxmlformats.org/officeDocument/2006/relationships/image" Target="../media/image29.png"/><Relationship Id="rId7" Type="http://schemas.openxmlformats.org/officeDocument/2006/relationships/image" Target="../media/image32.png"/><Relationship Id="rId8" Type="http://schemas.openxmlformats.org/officeDocument/2006/relationships/image" Target="../media/image3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9.png"/><Relationship Id="rId4" Type="http://schemas.openxmlformats.org/officeDocument/2006/relationships/hyperlink" Target="https://calval.cr.usgs.gov/apps/compendium" TargetMode="External"/><Relationship Id="rId5" Type="http://schemas.openxmlformats.org/officeDocument/2006/relationships/hyperlink" Target="https://www.usgs.gov/calval/system-characterization" TargetMode="External"/><Relationship Id="rId6" Type="http://schemas.openxmlformats.org/officeDocument/2006/relationships/image" Target="../media/image40.png"/><Relationship Id="rId7" Type="http://schemas.openxmlformats.org/officeDocument/2006/relationships/image" Target="../media/image38.png"/><Relationship Id="rId8" Type="http://schemas.openxmlformats.org/officeDocument/2006/relationships/image" Target="../media/image3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3.png"/><Relationship Id="rId4" Type="http://schemas.openxmlformats.org/officeDocument/2006/relationships/image" Target="../media/image46.png"/><Relationship Id="rId5" Type="http://schemas.openxmlformats.org/officeDocument/2006/relationships/image" Target="../media/image45.png"/><Relationship Id="rId6" Type="http://schemas.openxmlformats.org/officeDocument/2006/relationships/image" Target="../media/image5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4.png"/><Relationship Id="rId4" Type="http://schemas.openxmlformats.org/officeDocument/2006/relationships/image" Target="../media/image52.png"/><Relationship Id="rId9" Type="http://schemas.openxmlformats.org/officeDocument/2006/relationships/hyperlink" Target="https://www.usgs.gov/data/2020-niobrara-river-topobathymetric-lidar-validation-usgs-field-survey-data" TargetMode="External"/><Relationship Id="rId5" Type="http://schemas.openxmlformats.org/officeDocument/2006/relationships/image" Target="../media/image50.png"/><Relationship Id="rId6" Type="http://schemas.openxmlformats.org/officeDocument/2006/relationships/image" Target="../media/image33.png"/><Relationship Id="rId7" Type="http://schemas.openxmlformats.org/officeDocument/2006/relationships/hyperlink" Target="https://www.usgs.gov/data/central-south-dakota-airborne-lidar-validation-field-survey-data" TargetMode="External"/><Relationship Id="rId8" Type="http://schemas.openxmlformats.org/officeDocument/2006/relationships/hyperlink" Target="https://www.usgs.gov/data/chesapeake-bay-region-virginia-river-bluff-and-wetland-extent-mapping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20" Type="http://schemas.openxmlformats.org/officeDocument/2006/relationships/image" Target="../media/image36.png"/><Relationship Id="rId11" Type="http://schemas.openxmlformats.org/officeDocument/2006/relationships/image" Target="../media/image37.png"/><Relationship Id="rId22" Type="http://schemas.openxmlformats.org/officeDocument/2006/relationships/image" Target="../media/image65.png"/><Relationship Id="rId10" Type="http://schemas.openxmlformats.org/officeDocument/2006/relationships/image" Target="../media/image55.png"/><Relationship Id="rId21" Type="http://schemas.openxmlformats.org/officeDocument/2006/relationships/image" Target="../media/image31.png"/><Relationship Id="rId13" Type="http://schemas.openxmlformats.org/officeDocument/2006/relationships/image" Target="../media/image32.png"/><Relationship Id="rId24" Type="http://schemas.openxmlformats.org/officeDocument/2006/relationships/image" Target="../media/image67.png"/><Relationship Id="rId12" Type="http://schemas.openxmlformats.org/officeDocument/2006/relationships/image" Target="../media/image29.png"/><Relationship Id="rId23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3.png"/><Relationship Id="rId4" Type="http://schemas.openxmlformats.org/officeDocument/2006/relationships/image" Target="../media/image47.png"/><Relationship Id="rId9" Type="http://schemas.openxmlformats.org/officeDocument/2006/relationships/image" Target="../media/image73.png"/><Relationship Id="rId15" Type="http://schemas.openxmlformats.org/officeDocument/2006/relationships/image" Target="../media/image59.png"/><Relationship Id="rId14" Type="http://schemas.openxmlformats.org/officeDocument/2006/relationships/image" Target="../media/image35.png"/><Relationship Id="rId17" Type="http://schemas.openxmlformats.org/officeDocument/2006/relationships/image" Target="../media/image64.png"/><Relationship Id="rId16" Type="http://schemas.openxmlformats.org/officeDocument/2006/relationships/image" Target="../media/image68.png"/><Relationship Id="rId5" Type="http://schemas.openxmlformats.org/officeDocument/2006/relationships/image" Target="../media/image41.png"/><Relationship Id="rId19" Type="http://schemas.openxmlformats.org/officeDocument/2006/relationships/image" Target="../media/image62.png"/><Relationship Id="rId6" Type="http://schemas.openxmlformats.org/officeDocument/2006/relationships/image" Target="../media/image48.png"/><Relationship Id="rId18" Type="http://schemas.openxmlformats.org/officeDocument/2006/relationships/image" Target="../media/image56.png"/><Relationship Id="rId7" Type="http://schemas.openxmlformats.org/officeDocument/2006/relationships/image" Target="../media/image60.png"/><Relationship Id="rId8" Type="http://schemas.openxmlformats.org/officeDocument/2006/relationships/image" Target="../media/image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7.png"/><Relationship Id="rId4" Type="http://schemas.openxmlformats.org/officeDocument/2006/relationships/image" Target="../media/image68.png"/><Relationship Id="rId5" Type="http://schemas.openxmlformats.org/officeDocument/2006/relationships/image" Target="../media/image65.png"/><Relationship Id="rId6" Type="http://schemas.openxmlformats.org/officeDocument/2006/relationships/image" Target="../media/image63.jpg"/><Relationship Id="rId7" Type="http://schemas.openxmlformats.org/officeDocument/2006/relationships/image" Target="../media/image64.png"/><Relationship Id="rId8" Type="http://schemas.openxmlformats.org/officeDocument/2006/relationships/image" Target="../media/image6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6.png"/><Relationship Id="rId4" Type="http://schemas.openxmlformats.org/officeDocument/2006/relationships/image" Target="../media/image62.png"/><Relationship Id="rId5" Type="http://schemas.openxmlformats.org/officeDocument/2006/relationships/image" Target="../media/image77.png"/><Relationship Id="rId6" Type="http://schemas.openxmlformats.org/officeDocument/2006/relationships/image" Target="../media/image78.jpg"/><Relationship Id="rId7" Type="http://schemas.openxmlformats.org/officeDocument/2006/relationships/image" Target="../media/image2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jpg"/><Relationship Id="rId4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Relationship Id="rId4" Type="http://schemas.openxmlformats.org/officeDocument/2006/relationships/image" Target="../media/image1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png"/><Relationship Id="rId4" Type="http://schemas.openxmlformats.org/officeDocument/2006/relationships/image" Target="../media/image3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4.jpg"/><Relationship Id="rId4" Type="http://schemas.openxmlformats.org/officeDocument/2006/relationships/image" Target="../media/image20.png"/><Relationship Id="rId5" Type="http://schemas.openxmlformats.org/officeDocument/2006/relationships/image" Target="../media/image3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"/>
          <p:cNvSpPr txBox="1"/>
          <p:nvPr>
            <p:ph type="title"/>
          </p:nvPr>
        </p:nvSpPr>
        <p:spPr>
          <a:xfrm>
            <a:off x="176047" y="175938"/>
            <a:ext cx="7046237" cy="3972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US" sz="7500"/>
              <a:t>WGCV-51</a:t>
            </a:r>
            <a:endParaRPr sz="75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i="1" lang="en-US" sz="4000"/>
              <a:t>WGCV Vice Chair 2023-2024</a:t>
            </a:r>
            <a:endParaRPr i="1" sz="4000"/>
          </a:p>
        </p:txBody>
      </p:sp>
      <p:sp>
        <p:nvSpPr>
          <p:cNvPr id="67" name="Google Shape;67;p1"/>
          <p:cNvSpPr/>
          <p:nvPr/>
        </p:nvSpPr>
        <p:spPr>
          <a:xfrm>
            <a:off x="7222284" y="4252682"/>
            <a:ext cx="4832943" cy="26053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1" i="0" sz="22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Cody Anderson, USGS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1.4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WGCV-51, Tokyo, Japan</a:t>
            </a:r>
            <a:endParaRPr b="1" i="0" sz="22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3rd - 6th October 2022</a:t>
            </a:r>
            <a:endParaRPr b="1" i="0" sz="22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0"/>
          <p:cNvSpPr txBox="1"/>
          <p:nvPr>
            <p:ph idx="1" type="body"/>
          </p:nvPr>
        </p:nvSpPr>
        <p:spPr>
          <a:xfrm>
            <a:off x="324233" y="1080228"/>
            <a:ext cx="11495400" cy="46628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en-US"/>
              <a:t>ECCOE Mission Statement: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b="0" lang="en-US"/>
              <a:t>The </a:t>
            </a:r>
            <a:r>
              <a:rPr lang="en-US"/>
              <a:t>EROS Cal/Val Center of Excellence (ECCOE) </a:t>
            </a:r>
            <a:r>
              <a:rPr b="0" lang="en-US"/>
              <a:t>is a global leader in improving the accuracy, precision, and quality of remote sensing data</a:t>
            </a:r>
            <a:endParaRPr/>
          </a:p>
          <a:p>
            <a: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sp>
        <p:nvSpPr>
          <p:cNvPr id="129" name="Google Shape;129;p10"/>
          <p:cNvSpPr txBox="1"/>
          <p:nvPr>
            <p:ph type="title"/>
          </p:nvPr>
        </p:nvSpPr>
        <p:spPr>
          <a:xfrm>
            <a:off x="176048" y="0"/>
            <a:ext cx="9386864" cy="9549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3600"/>
              <a:t>EROS Cal/Val Center of Excellence (ECCOE) </a:t>
            </a:r>
            <a:endParaRPr/>
          </a:p>
        </p:txBody>
      </p:sp>
      <p:pic>
        <p:nvPicPr>
          <p:cNvPr id="130" name="Google Shape;130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17284" y="3429000"/>
            <a:ext cx="3524250" cy="779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67348" y="2405573"/>
            <a:ext cx="4560800" cy="3995671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0"/>
          <p:cNvSpPr txBox="1"/>
          <p:nvPr/>
        </p:nvSpPr>
        <p:spPr>
          <a:xfrm>
            <a:off x="1809046" y="4208569"/>
            <a:ext cx="3340725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sng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https://www.usgs.gov/calval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1"/>
          <p:cNvSpPr txBox="1"/>
          <p:nvPr>
            <p:ph idx="1" type="body"/>
          </p:nvPr>
        </p:nvSpPr>
        <p:spPr>
          <a:xfrm>
            <a:off x="324233" y="978352"/>
            <a:ext cx="11495400" cy="46628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en-US"/>
              <a:t>Ensure Landsat Data Quality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Top of Atmosphere Reflectance and Brightness Temperature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Surface Reflectance and Temperature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Dataset Collection improvements</a:t>
            </a:r>
            <a:endParaRPr/>
          </a:p>
          <a:p>
            <a: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t/>
            </a:r>
            <a:endParaRPr/>
          </a:p>
        </p:txBody>
      </p:sp>
      <p:sp>
        <p:nvSpPr>
          <p:cNvPr id="138" name="Google Shape;138;p11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ECCOE – High Level Priorities</a:t>
            </a:r>
            <a:endParaRPr/>
          </a:p>
        </p:txBody>
      </p:sp>
      <p:pic>
        <p:nvPicPr>
          <p:cNvPr id="139" name="Google Shape;139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85897" y="2686928"/>
            <a:ext cx="7406103" cy="3698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2782046"/>
            <a:ext cx="4667986" cy="2286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5130059"/>
            <a:ext cx="2344929" cy="132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453864" y="5127603"/>
            <a:ext cx="2321737" cy="1324918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1"/>
          <p:cNvSpPr/>
          <p:nvPr/>
        </p:nvSpPr>
        <p:spPr>
          <a:xfrm>
            <a:off x="0" y="2779235"/>
            <a:ext cx="4667986" cy="2286000"/>
          </a:xfrm>
          <a:prstGeom prst="rect">
            <a:avLst/>
          </a:prstGeom>
          <a:noFill/>
          <a:ln cap="flat" cmpd="sng" w="349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11"/>
          <p:cNvSpPr/>
          <p:nvPr/>
        </p:nvSpPr>
        <p:spPr>
          <a:xfrm>
            <a:off x="0" y="5124227"/>
            <a:ext cx="4820386" cy="1328294"/>
          </a:xfrm>
          <a:prstGeom prst="rect">
            <a:avLst/>
          </a:prstGeom>
          <a:noFill/>
          <a:ln cap="flat" cmpd="sng" w="349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11"/>
          <p:cNvSpPr txBox="1"/>
          <p:nvPr/>
        </p:nvSpPr>
        <p:spPr>
          <a:xfrm>
            <a:off x="1198921" y="3022908"/>
            <a:ext cx="2292015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Per-Pixel Uncertainty</a:t>
            </a:r>
            <a:endParaRPr/>
          </a:p>
        </p:txBody>
      </p:sp>
      <p:sp>
        <p:nvSpPr>
          <p:cNvPr id="146" name="Google Shape;146;p11"/>
          <p:cNvSpPr txBox="1"/>
          <p:nvPr/>
        </p:nvSpPr>
        <p:spPr>
          <a:xfrm>
            <a:off x="1266816" y="6076905"/>
            <a:ext cx="2292015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Lunar Calibration</a:t>
            </a:r>
            <a:endParaRPr/>
          </a:p>
        </p:txBody>
      </p:sp>
      <p:pic>
        <p:nvPicPr>
          <p:cNvPr id="147" name="Google Shape;147;p1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29605" y="6023758"/>
            <a:ext cx="2316563" cy="512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2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ECCOE – High Level Priorities</a:t>
            </a:r>
            <a:endParaRPr/>
          </a:p>
        </p:txBody>
      </p:sp>
      <p:pic>
        <p:nvPicPr>
          <p:cNvPr id="153" name="Google Shape;153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49" y="1061611"/>
            <a:ext cx="6485438" cy="2263506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2"/>
          <p:cNvSpPr txBox="1"/>
          <p:nvPr/>
        </p:nvSpPr>
        <p:spPr>
          <a:xfrm>
            <a:off x="4386652" y="4778650"/>
            <a:ext cx="357469" cy="198132"/>
          </a:xfrm>
          <a:prstGeom prst="rect">
            <a:avLst/>
          </a:prstGeom>
          <a:gradFill>
            <a:gsLst>
              <a:gs pos="0">
                <a:srgbClr val="F1F5F8">
                  <a:alpha val="0"/>
                </a:srgbClr>
              </a:gs>
              <a:gs pos="5000">
                <a:srgbClr val="F7FAFD">
                  <a:alpha val="66666"/>
                </a:srgbClr>
              </a:gs>
              <a:gs pos="50000">
                <a:srgbClr val="F7FAFD">
                  <a:alpha val="66666"/>
                </a:srgbClr>
              </a:gs>
              <a:gs pos="95000">
                <a:srgbClr val="F7FAFD">
                  <a:alpha val="66666"/>
                </a:srgbClr>
              </a:gs>
              <a:gs pos="100000">
                <a:srgbClr val="F1F5F8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5" name="Google Shape;155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3219" y="3325090"/>
            <a:ext cx="2481255" cy="3228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85269" y="2850879"/>
            <a:ext cx="2650284" cy="3228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942786" y="2363914"/>
            <a:ext cx="2515219" cy="3228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365238" y="1876949"/>
            <a:ext cx="2463085" cy="3228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735554" y="1389983"/>
            <a:ext cx="2456635" cy="3228109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2"/>
          <p:cNvSpPr txBox="1"/>
          <p:nvPr/>
        </p:nvSpPr>
        <p:spPr>
          <a:xfrm>
            <a:off x="2536319" y="1806751"/>
            <a:ext cx="7199235" cy="4001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https://www.usgs.gov/calval/landsat-calibration-and-validation</a:t>
            </a: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id="161" name="Google Shape;161;p1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329605" y="6023758"/>
            <a:ext cx="2316563" cy="512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74547" y="2492936"/>
            <a:ext cx="5666382" cy="3980155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13"/>
          <p:cNvSpPr txBox="1"/>
          <p:nvPr>
            <p:ph idx="1" type="body"/>
          </p:nvPr>
        </p:nvSpPr>
        <p:spPr>
          <a:xfrm>
            <a:off x="324233" y="1050538"/>
            <a:ext cx="11495400" cy="46628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en-US"/>
              <a:t>Lead the Joint Agency Commercial Imagery Evaluation (JACIE) effort with U.S. partner agencies: NASA, NGA, NOAA,NRO, USDA, and USGS</a:t>
            </a:r>
            <a:endParaRPr/>
          </a:p>
          <a:p>
            <a: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t/>
            </a:r>
            <a:endParaRPr/>
          </a:p>
        </p:txBody>
      </p:sp>
      <p:sp>
        <p:nvSpPr>
          <p:cNvPr id="168" name="Google Shape;168;p13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ECCOE – High Level Priorities</a:t>
            </a:r>
            <a:endParaRPr/>
          </a:p>
        </p:txBody>
      </p:sp>
      <p:pic>
        <p:nvPicPr>
          <p:cNvPr descr="Text&#10;&#10;Description automatically generated with low confidence" id="169" name="Google Shape;169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2367" y="2203084"/>
            <a:ext cx="5280079" cy="708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4064" y="2878453"/>
            <a:ext cx="107696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050167" y="2962624"/>
            <a:ext cx="955696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60112" y="3766049"/>
            <a:ext cx="1169065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me Logo: NRO" id="173" name="Google Shape;173;p1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017017" y="2870839"/>
            <a:ext cx="1095375" cy="110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832968" y="3065151"/>
            <a:ext cx="1169065" cy="541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976876" y="3890468"/>
            <a:ext cx="1419225" cy="55245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13"/>
          <p:cNvSpPr txBox="1"/>
          <p:nvPr/>
        </p:nvSpPr>
        <p:spPr>
          <a:xfrm>
            <a:off x="6374547" y="1946689"/>
            <a:ext cx="566638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https://www.usgs.gov/calval/jacie</a:t>
            </a:r>
            <a:r>
              <a:rPr b="0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id="177" name="Google Shape;177;p13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372367" y="4660509"/>
            <a:ext cx="3743268" cy="1841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3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4271115" y="4055780"/>
            <a:ext cx="1886792" cy="24386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4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ECCOE – High Level Priorities</a:t>
            </a:r>
            <a:endParaRPr/>
          </a:p>
        </p:txBody>
      </p:sp>
      <p:pic>
        <p:nvPicPr>
          <p:cNvPr id="184" name="Google Shape;184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47465" y="2172085"/>
            <a:ext cx="6344535" cy="3734321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14"/>
          <p:cNvSpPr txBox="1"/>
          <p:nvPr/>
        </p:nvSpPr>
        <p:spPr>
          <a:xfrm>
            <a:off x="0" y="1015823"/>
            <a:ext cx="60198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Online Compendium </a:t>
            </a:r>
            <a:r>
              <a:rPr b="0" i="0" lang="en-US" sz="16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https://calval.cr.usgs.gov/apps/compendium</a:t>
            </a: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186" name="Google Shape;186;p14"/>
          <p:cNvSpPr txBox="1"/>
          <p:nvPr/>
        </p:nvSpPr>
        <p:spPr>
          <a:xfrm>
            <a:off x="6693269" y="1485882"/>
            <a:ext cx="549873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System Characterization Reports</a:t>
            </a:r>
            <a:endParaRPr/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https://www.usgs.gov/calval/system-characterization</a:t>
            </a: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id="187" name="Google Shape;187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1723709"/>
            <a:ext cx="5669139" cy="4255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130970" y="3510189"/>
            <a:ext cx="2061031" cy="2228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937718" y="6022800"/>
            <a:ext cx="2316563" cy="512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5"/>
          <p:cNvSpPr txBox="1"/>
          <p:nvPr>
            <p:ph idx="1" type="body"/>
          </p:nvPr>
        </p:nvSpPr>
        <p:spPr>
          <a:xfrm>
            <a:off x="324232" y="934421"/>
            <a:ext cx="6689671" cy="46628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en-US"/>
              <a:t>Validate National Elevation and Bathymetric  Dataset Accuracy</a:t>
            </a:r>
            <a:endParaRPr/>
          </a:p>
          <a:p>
            <a: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t/>
            </a:r>
            <a:endParaRPr/>
          </a:p>
        </p:txBody>
      </p:sp>
      <p:sp>
        <p:nvSpPr>
          <p:cNvPr id="195" name="Google Shape;195;p15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ECCOE – High Level Priorities</a:t>
            </a:r>
            <a:endParaRPr/>
          </a:p>
        </p:txBody>
      </p:sp>
      <p:sp>
        <p:nvSpPr>
          <p:cNvPr id="196" name="Google Shape;196;p15"/>
          <p:cNvSpPr txBox="1"/>
          <p:nvPr/>
        </p:nvSpPr>
        <p:spPr>
          <a:xfrm>
            <a:off x="4386652" y="4778650"/>
            <a:ext cx="357469" cy="198132"/>
          </a:xfrm>
          <a:prstGeom prst="rect">
            <a:avLst/>
          </a:prstGeom>
          <a:gradFill>
            <a:gsLst>
              <a:gs pos="0">
                <a:srgbClr val="F1F5F8">
                  <a:alpha val="0"/>
                </a:srgbClr>
              </a:gs>
              <a:gs pos="5000">
                <a:srgbClr val="F7FAFD">
                  <a:alpha val="66666"/>
                </a:srgbClr>
              </a:gs>
              <a:gs pos="50000">
                <a:srgbClr val="F7FAFD">
                  <a:alpha val="66666"/>
                </a:srgbClr>
              </a:gs>
              <a:gs pos="95000">
                <a:srgbClr val="F7FAFD">
                  <a:alpha val="66666"/>
                </a:srgbClr>
              </a:gs>
              <a:gs pos="100000">
                <a:srgbClr val="F1F5F8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7" name="Google Shape;19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95781" y="6052573"/>
            <a:ext cx="2316563" cy="512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15"/>
          <p:cNvPicPr preferRelativeResize="0"/>
          <p:nvPr/>
        </p:nvPicPr>
        <p:blipFill rotWithShape="1">
          <a:blip r:embed="rId4">
            <a:alphaModFix/>
          </a:blip>
          <a:srcRect b="0" l="0" r="0" t="50000"/>
          <a:stretch/>
        </p:blipFill>
        <p:spPr>
          <a:xfrm>
            <a:off x="6805078" y="1178814"/>
            <a:ext cx="5178096" cy="2324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97090" y="3525237"/>
            <a:ext cx="4194072" cy="2173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4232" y="2005544"/>
            <a:ext cx="5891108" cy="3729147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15"/>
          <p:cNvSpPr txBox="1"/>
          <p:nvPr/>
        </p:nvSpPr>
        <p:spPr>
          <a:xfrm>
            <a:off x="196386" y="5707211"/>
            <a:ext cx="61468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 Plane Geometric Intersection and Amorphous Objects</a:t>
            </a:r>
            <a:endParaRPr/>
          </a:p>
        </p:txBody>
      </p:sp>
      <p:sp>
        <p:nvSpPr>
          <p:cNvPr id="202" name="Google Shape;202;p15"/>
          <p:cNvSpPr txBox="1"/>
          <p:nvPr/>
        </p:nvSpPr>
        <p:spPr>
          <a:xfrm>
            <a:off x="7403690" y="5707211"/>
            <a:ext cx="431844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Bathymetric Targets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6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ECCOE – High Level Priorities</a:t>
            </a:r>
            <a:endParaRPr/>
          </a:p>
        </p:txBody>
      </p:sp>
      <p:pic>
        <p:nvPicPr>
          <p:cNvPr id="208" name="Google Shape;208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85680" y="4916707"/>
            <a:ext cx="6706320" cy="1950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" y="1014029"/>
            <a:ext cx="6666873" cy="1950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176780" y="2965368"/>
            <a:ext cx="6851165" cy="1950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439115" y="6022627"/>
            <a:ext cx="2316563" cy="512427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16"/>
          <p:cNvSpPr txBox="1"/>
          <p:nvPr/>
        </p:nvSpPr>
        <p:spPr>
          <a:xfrm>
            <a:off x="398207" y="1229876"/>
            <a:ext cx="410593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https://www.usgs.gov/data/central-south-dakota-airborne-lidar-validation-field-survey-data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213" name="Google Shape;213;p16"/>
          <p:cNvSpPr txBox="1"/>
          <p:nvPr/>
        </p:nvSpPr>
        <p:spPr>
          <a:xfrm>
            <a:off x="2600256" y="3290659"/>
            <a:ext cx="443472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https://www.usgs.gov/data/chesapeake-bay-region-virginia-river-bluff-and-wetland-extent-mapping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214" name="Google Shape;214;p16"/>
          <p:cNvSpPr txBox="1"/>
          <p:nvPr/>
        </p:nvSpPr>
        <p:spPr>
          <a:xfrm>
            <a:off x="5919747" y="5048820"/>
            <a:ext cx="4359879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https://www.usgs.gov/data/2020-niobrara-river-topobathymetric-lidar-validation-usgs-field-survey-data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7"/>
          <p:cNvSpPr txBox="1"/>
          <p:nvPr>
            <p:ph type="title"/>
          </p:nvPr>
        </p:nvSpPr>
        <p:spPr>
          <a:xfrm>
            <a:off x="176047" y="175938"/>
            <a:ext cx="8938924" cy="3972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US" sz="8000"/>
              <a:t>USGS CEOS/International Engagement </a:t>
            </a:r>
            <a:br>
              <a:rPr lang="en-US" sz="8000"/>
            </a:br>
            <a:r>
              <a:rPr lang="en-US" sz="8000"/>
              <a:t>and Priorities</a:t>
            </a:r>
            <a:br>
              <a:rPr lang="en-US" sz="8000"/>
            </a:b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8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Formal Partnerships/Agreements</a:t>
            </a:r>
            <a:endParaRPr/>
          </a:p>
        </p:txBody>
      </p:sp>
      <p:pic>
        <p:nvPicPr>
          <p:cNvPr id="225" name="Google Shape;225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44565" y="1483478"/>
            <a:ext cx="2587100" cy="572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3330" y="5291079"/>
            <a:ext cx="1608134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59851" y="4828382"/>
            <a:ext cx="655093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101992" y="5219316"/>
            <a:ext cx="878587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1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517776" y="4670961"/>
            <a:ext cx="2036781" cy="548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258222" y="5087194"/>
            <a:ext cx="1992796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1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18768" y="2774931"/>
            <a:ext cx="2581919" cy="192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1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436887" y="3543250"/>
            <a:ext cx="3078866" cy="640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18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191504" y="1535743"/>
            <a:ext cx="107696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18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7247418" y="3031259"/>
            <a:ext cx="955696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18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7148870" y="5064331"/>
            <a:ext cx="1169065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18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173239" y="1451578"/>
            <a:ext cx="1636449" cy="637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18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9033273" y="1479494"/>
            <a:ext cx="2733424" cy="532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18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10633138" y="2105062"/>
            <a:ext cx="1358373" cy="679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18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9260212" y="3139476"/>
            <a:ext cx="955696" cy="91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18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8696530" y="5267530"/>
            <a:ext cx="1485900" cy="74295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18"/>
          <p:cNvSpPr/>
          <p:nvPr/>
        </p:nvSpPr>
        <p:spPr>
          <a:xfrm>
            <a:off x="286327" y="1239157"/>
            <a:ext cx="6474691" cy="1006051"/>
          </a:xfrm>
          <a:prstGeom prst="rect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18"/>
          <p:cNvSpPr/>
          <p:nvPr/>
        </p:nvSpPr>
        <p:spPr>
          <a:xfrm>
            <a:off x="286619" y="2253457"/>
            <a:ext cx="6474691" cy="3857055"/>
          </a:xfrm>
          <a:prstGeom prst="rect">
            <a:avLst/>
          </a:prstGeom>
          <a:noFill/>
          <a:ln cap="flat" cmpd="sng" w="25400">
            <a:solidFill>
              <a:schemeClr val="dk1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18"/>
          <p:cNvSpPr txBox="1"/>
          <p:nvPr/>
        </p:nvSpPr>
        <p:spPr>
          <a:xfrm>
            <a:off x="1963660" y="2245208"/>
            <a:ext cx="2581919" cy="461665"/>
          </a:xfrm>
          <a:prstGeom prst="rect">
            <a:avLst/>
          </a:prstGeom>
          <a:noFill/>
          <a:ln cap="flat" cmpd="sng" w="25400">
            <a:solidFill>
              <a:schemeClr val="dk1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Funded Entities</a:t>
            </a:r>
            <a:endParaRPr/>
          </a:p>
        </p:txBody>
      </p:sp>
      <p:sp>
        <p:nvSpPr>
          <p:cNvPr id="244" name="Google Shape;244;p18"/>
          <p:cNvSpPr txBox="1"/>
          <p:nvPr/>
        </p:nvSpPr>
        <p:spPr>
          <a:xfrm>
            <a:off x="6742441" y="1111102"/>
            <a:ext cx="197508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 Agencies</a:t>
            </a:r>
            <a:endParaRPr/>
          </a:p>
        </p:txBody>
      </p:sp>
      <p:sp>
        <p:nvSpPr>
          <p:cNvPr id="245" name="Google Shape;245;p18"/>
          <p:cNvSpPr txBox="1"/>
          <p:nvPr/>
        </p:nvSpPr>
        <p:spPr>
          <a:xfrm>
            <a:off x="9296226" y="1074381"/>
            <a:ext cx="187306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International</a:t>
            </a:r>
            <a:endParaRPr/>
          </a:p>
        </p:txBody>
      </p:sp>
      <p:sp>
        <p:nvSpPr>
          <p:cNvPr id="246" name="Google Shape;246;p18"/>
          <p:cNvSpPr txBox="1"/>
          <p:nvPr/>
        </p:nvSpPr>
        <p:spPr>
          <a:xfrm>
            <a:off x="9303871" y="4836331"/>
            <a:ext cx="1857779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Commercial</a:t>
            </a:r>
            <a:endParaRPr/>
          </a:p>
        </p:txBody>
      </p:sp>
      <p:pic>
        <p:nvPicPr>
          <p:cNvPr id="247" name="Google Shape;247;p18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10277754" y="5370441"/>
            <a:ext cx="1783080" cy="54864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18"/>
          <p:cNvSpPr txBox="1"/>
          <p:nvPr/>
        </p:nvSpPr>
        <p:spPr>
          <a:xfrm>
            <a:off x="9341845" y="4403129"/>
            <a:ext cx="211628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… and others</a:t>
            </a:r>
            <a:endParaRPr/>
          </a:p>
        </p:txBody>
      </p:sp>
      <p:sp>
        <p:nvSpPr>
          <p:cNvPr id="249" name="Google Shape;249;p18"/>
          <p:cNvSpPr txBox="1"/>
          <p:nvPr/>
        </p:nvSpPr>
        <p:spPr>
          <a:xfrm>
            <a:off x="9219614" y="5919081"/>
            <a:ext cx="211628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… and others</a:t>
            </a:r>
            <a:endParaRPr/>
          </a:p>
        </p:txBody>
      </p:sp>
      <p:sp>
        <p:nvSpPr>
          <p:cNvPr id="250" name="Google Shape;250;p18"/>
          <p:cNvSpPr txBox="1"/>
          <p:nvPr/>
        </p:nvSpPr>
        <p:spPr>
          <a:xfrm>
            <a:off x="6721829" y="5784296"/>
            <a:ext cx="211628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… and others</a:t>
            </a:r>
            <a:endParaRPr/>
          </a:p>
        </p:txBody>
      </p:sp>
      <p:pic>
        <p:nvPicPr>
          <p:cNvPr descr="Home Logo: NRO" id="251" name="Google Shape;251;p18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7181232" y="3951249"/>
            <a:ext cx="1095375" cy="110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18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7140733" y="2466373"/>
            <a:ext cx="1169065" cy="5410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european commission" id="253" name="Google Shape;253;p18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8977639" y="2032538"/>
            <a:ext cx="1560161" cy="10765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geoscience australia" id="254" name="Google Shape;254;p18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10645636" y="2826957"/>
            <a:ext cx="1308665" cy="9029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eutsches Zentrum für Luft- und Raumfahrt e. V. (DLR) / German Aerospace  Center | etp4hpc" id="255" name="Google Shape;255;p18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10163897" y="3798416"/>
            <a:ext cx="2010793" cy="604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9"/>
          <p:cNvSpPr txBox="1"/>
          <p:nvPr>
            <p:ph idx="1" type="body"/>
          </p:nvPr>
        </p:nvSpPr>
        <p:spPr>
          <a:xfrm>
            <a:off x="324232" y="1050533"/>
            <a:ext cx="11867768" cy="46628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en-US"/>
              <a:t>CEOS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Tim Stryker (Principle)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Steve Labahn (Contact) </a:t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en-US"/>
              <a:t>Working Group on Capacity Building and Data Democracy (WGCapD)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Chris Barnes (Member)</a:t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en-US"/>
              <a:t>Working Group on Climate (WGClimate)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Chris Crawford (Member)</a:t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en-US"/>
              <a:t>Land Surface Imaging – Virtual Constellation (LSI-VC)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Steve Labahn (Co-Lead)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Silva Wilson (Member)</a:t>
            </a:r>
            <a:endParaRPr/>
          </a:p>
          <a:p>
            <a:pPr indent="-355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o"/>
            </a:pPr>
            <a:r>
              <a:rPr lang="en-US"/>
              <a:t>Forests and Biomass Subgroup (FBSG) 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Chris Barnes (Member)</a:t>
            </a:r>
            <a:endParaRPr/>
          </a:p>
        </p:txBody>
      </p:sp>
      <p:sp>
        <p:nvSpPr>
          <p:cNvPr id="261" name="Google Shape;261;p19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USGS CEOS Membership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"/>
          <p:cNvSpPr txBox="1"/>
          <p:nvPr>
            <p:ph idx="1" type="body"/>
          </p:nvPr>
        </p:nvSpPr>
        <p:spPr>
          <a:xfrm>
            <a:off x="324233" y="1558533"/>
            <a:ext cx="11495400" cy="46628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en-US" sz="4000"/>
              <a:t>Professional Background 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 sz="3600"/>
              <a:t>Education and Work History</a:t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en-US" sz="4000"/>
              <a:t>USGS Cal/Val </a:t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en-US" sz="4000"/>
              <a:t>USGS CEOS/International Engagement and Priorities</a:t>
            </a:r>
            <a:endParaRPr/>
          </a:p>
          <a:p>
            <a: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t/>
            </a:r>
            <a:endParaRPr sz="4000"/>
          </a:p>
        </p:txBody>
      </p:sp>
      <p:sp>
        <p:nvSpPr>
          <p:cNvPr id="73" name="Google Shape;73;p2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Outline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0"/>
          <p:cNvSpPr txBox="1"/>
          <p:nvPr>
            <p:ph idx="1" type="body"/>
          </p:nvPr>
        </p:nvSpPr>
        <p:spPr>
          <a:xfrm>
            <a:off x="348300" y="1050538"/>
            <a:ext cx="11495400" cy="46628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en-US"/>
              <a:t>Working Group on Information Systems and Services (WGISS)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Tom Sohre (Vice-chair)</a:t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en-US"/>
              <a:t>Working Group on Calibration and Validation (WGCV)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Cody Anderson (Member → Vice-chair)</a:t>
            </a:r>
            <a:endParaRPr/>
          </a:p>
          <a:p>
            <a:pPr indent="-355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o"/>
            </a:pPr>
            <a:r>
              <a:rPr lang="en-US"/>
              <a:t>Infrared and Visible Optical Sensors (IVOS)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Chris Crawford</a:t>
            </a:r>
            <a:endParaRPr/>
          </a:p>
          <a:p>
            <a:pPr indent="-355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o"/>
            </a:pPr>
            <a:r>
              <a:rPr lang="en-US"/>
              <a:t>Land Product Validation (LPV)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Dean Gesch</a:t>
            </a:r>
            <a:endParaRPr/>
          </a:p>
          <a:p>
            <a:pPr indent="-355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o"/>
            </a:pPr>
            <a:r>
              <a:rPr lang="en-US"/>
              <a:t>Terrain Mapping Subgroup (TMSG)</a:t>
            </a:r>
            <a:endParaRPr/>
          </a:p>
        </p:txBody>
      </p:sp>
      <p:sp>
        <p:nvSpPr>
          <p:cNvPr id="267" name="Google Shape;267;p20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USGS CEOS Membership (Cont.)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1"/>
          <p:cNvSpPr txBox="1"/>
          <p:nvPr>
            <p:ph idx="1" type="body"/>
          </p:nvPr>
        </p:nvSpPr>
        <p:spPr>
          <a:xfrm>
            <a:off x="324233" y="919909"/>
            <a:ext cx="11495400" cy="46628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en-US"/>
              <a:t>European Commission (EC), European Space Agency (ESA), National Aeronautics and Space Administration (NASA), and USGS</a:t>
            </a:r>
            <a:endParaRPr/>
          </a:p>
          <a:p>
            <a: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t/>
            </a:r>
            <a:endParaRPr/>
          </a:p>
          <a:p>
            <a:pPr indent="0" lvl="0" marL="50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  <a:p>
            <a:pPr indent="0" lvl="0" marL="50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1100"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en-US"/>
              <a:t>Geoscience Australia (GA)</a:t>
            </a:r>
            <a:endParaRPr/>
          </a:p>
          <a:p>
            <a: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t/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en-US"/>
              <a:t>Indian Space Research Organisation</a:t>
            </a:r>
            <a:endParaRPr/>
          </a:p>
          <a:p>
            <a: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t/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en-US"/>
              <a:t>Deutsches Zentrum für Luft- und Raumfahrt (DLR) – German Aerospace Center </a:t>
            </a:r>
            <a:endParaRPr/>
          </a:p>
        </p:txBody>
      </p:sp>
      <p:sp>
        <p:nvSpPr>
          <p:cNvPr id="273" name="Google Shape;273;p21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USGS Bi-Lateral Agreements</a:t>
            </a:r>
            <a:endParaRPr/>
          </a:p>
        </p:txBody>
      </p:sp>
      <p:pic>
        <p:nvPicPr>
          <p:cNvPr id="274" name="Google Shape;274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99597" y="2055537"/>
            <a:ext cx="107696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73396" y="2101258"/>
            <a:ext cx="1645207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european commission" id="276" name="Google Shape;276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32241" y="1974482"/>
            <a:ext cx="1560161" cy="10765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geoscience australia" id="277" name="Google Shape;277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099225" y="3200405"/>
            <a:ext cx="1438439" cy="992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783195" y="4217852"/>
            <a:ext cx="1154882" cy="11043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eutsches Zentrum für Luft- und Raumfahrt e. V. (DLR) / German Aerospace  Center | etp4hpc" id="279" name="Google Shape;279;p2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784945" y="5678529"/>
            <a:ext cx="2818765" cy="8476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2"/>
          <p:cNvSpPr txBox="1"/>
          <p:nvPr>
            <p:ph idx="1" type="body"/>
          </p:nvPr>
        </p:nvSpPr>
        <p:spPr>
          <a:xfrm>
            <a:off x="324233" y="1050537"/>
            <a:ext cx="11495400" cy="46628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en-US"/>
              <a:t>Technical Assistance Agreements with Planet and Maxar (WorldView)</a:t>
            </a:r>
            <a:endParaRPr/>
          </a:p>
          <a:p>
            <a: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t/>
            </a:r>
            <a:endParaRPr/>
          </a:p>
          <a:p>
            <a: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t/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en-US"/>
              <a:t>JACIE, Very High-resolution Radar &amp; Optical Data Assessment (VH-RODA), and Analysis Ready Data (ARD) Workshop Coordination</a:t>
            </a:r>
            <a:endParaRPr/>
          </a:p>
          <a:p>
            <a: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t/>
            </a:r>
            <a:endParaRPr/>
          </a:p>
        </p:txBody>
      </p:sp>
      <p:sp>
        <p:nvSpPr>
          <p:cNvPr id="285" name="Google Shape;285;p22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Commercial Engagement </a:t>
            </a:r>
            <a:endParaRPr/>
          </a:p>
        </p:txBody>
      </p:sp>
      <p:pic>
        <p:nvPicPr>
          <p:cNvPr id="286" name="Google Shape;286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40758" y="1823334"/>
            <a:ext cx="1942441" cy="971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80408" y="1978546"/>
            <a:ext cx="2107752" cy="648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97674" y="4230916"/>
            <a:ext cx="2712704" cy="70841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RD.ZONE" id="289" name="Google Shape;289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718183" y="3844895"/>
            <a:ext cx="1861536" cy="14804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&#10;&#10;Description automatically generated with low confidence" id="290" name="Google Shape;290;p2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72367" y="4230916"/>
            <a:ext cx="5280079" cy="7084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3"/>
          <p:cNvSpPr txBox="1"/>
          <p:nvPr>
            <p:ph idx="1" type="body"/>
          </p:nvPr>
        </p:nvSpPr>
        <p:spPr>
          <a:xfrm>
            <a:off x="324233" y="1558533"/>
            <a:ext cx="11495400" cy="46628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en-US"/>
              <a:t>Analysis Ready Data/Interoperability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CEOS ARD 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USGS is the WGISS Vice-chair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USGS is a LSI-VC Co-lead</a:t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en-US"/>
              <a:t>Reference Calibration and Validation Networks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Top Atmosphere and Surface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Reflectance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Temperature</a:t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en-US"/>
              <a:t>Commercial Engagement</a:t>
            </a:r>
            <a:endParaRPr/>
          </a:p>
          <a:p>
            <a: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t/>
            </a:r>
            <a:endParaRPr/>
          </a:p>
        </p:txBody>
      </p:sp>
      <p:sp>
        <p:nvSpPr>
          <p:cNvPr id="296" name="Google Shape;296;p23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Potential WGCV Areas of Focus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4"/>
          <p:cNvSpPr txBox="1"/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US"/>
              <a:t>Thank You</a:t>
            </a:r>
            <a:br>
              <a:rPr lang="en-US"/>
            </a:br>
            <a:br>
              <a:rPr lang="en-US"/>
            </a:br>
            <a:r>
              <a:rPr lang="en-US"/>
              <a:t>?Questions?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"/>
          <p:cNvSpPr txBox="1"/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US"/>
              <a:t>Professional Background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"/>
          <p:cNvSpPr txBox="1"/>
          <p:nvPr>
            <p:ph idx="1" type="body"/>
          </p:nvPr>
        </p:nvSpPr>
        <p:spPr>
          <a:xfrm>
            <a:off x="324233" y="900748"/>
            <a:ext cx="6491900" cy="49521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en-US"/>
              <a:t>Education: South Dakota State University (SDSU) – </a:t>
            </a:r>
            <a:r>
              <a:rPr lang="en-US" u="sng"/>
              <a:t>2005-2010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Degrees in Electrical Engineering and Mathematics 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Research Assistant for SDSU Image Processing Lab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Optical Satellite Imagery Calibration</a:t>
            </a:r>
            <a:endParaRPr/>
          </a:p>
          <a:p>
            <a:pPr indent="-355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o"/>
            </a:pPr>
            <a:r>
              <a:rPr lang="en-US"/>
              <a:t>Radiometry, Landsat, Commercial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Dennis Helder – Lab Director and Advisor</a:t>
            </a:r>
            <a:endParaRPr/>
          </a:p>
          <a:p>
            <a: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sp>
        <p:nvSpPr>
          <p:cNvPr id="84" name="Google Shape;84;p4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Professional Background</a:t>
            </a:r>
            <a:endParaRPr/>
          </a:p>
        </p:txBody>
      </p:sp>
      <p:pic>
        <p:nvPicPr>
          <p:cNvPr descr="profile image" id="85" name="Google Shape;85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16133" y="1093172"/>
            <a:ext cx="5375867" cy="5375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94240" y="4706203"/>
            <a:ext cx="5201760" cy="17901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5"/>
          <p:cNvSpPr txBox="1"/>
          <p:nvPr>
            <p:ph idx="1" type="body"/>
          </p:nvPr>
        </p:nvSpPr>
        <p:spPr>
          <a:xfrm>
            <a:off x="324233" y="930734"/>
            <a:ext cx="11495400" cy="46628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en-US"/>
              <a:t>RapidEye – Berlin, Germany  – </a:t>
            </a:r>
            <a:r>
              <a:rPr lang="en-US" u="sng"/>
              <a:t>2010-2015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BlackBridge, Planet</a:t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en-US"/>
              <a:t>Calibration Engineer</a:t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en-US"/>
              <a:t>Optical Satellite Imagery Calibration 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Radiometry</a:t>
            </a:r>
            <a:endParaRPr/>
          </a:p>
          <a:p>
            <a:pPr indent="0" lvl="0" marL="50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92" name="Google Shape;92;p5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Professional Background</a:t>
            </a:r>
            <a:endParaRPr/>
          </a:p>
        </p:txBody>
      </p:sp>
      <p:pic>
        <p:nvPicPr>
          <p:cNvPr descr="RapidEye - Wikipedia" id="93" name="Google Shape;93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92893" y="1313388"/>
            <a:ext cx="3548417" cy="49940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apidEye orbit" id="94" name="Google Shape;94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78591" y="3429000"/>
            <a:ext cx="4517409" cy="28572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6"/>
          <p:cNvSpPr txBox="1"/>
          <p:nvPr>
            <p:ph idx="1" type="body"/>
          </p:nvPr>
        </p:nvSpPr>
        <p:spPr>
          <a:xfrm>
            <a:off x="324233" y="1340165"/>
            <a:ext cx="11495400" cy="46628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en-US"/>
              <a:t>Stinger Ghaffarian Technologies (SGT), U.S. Geological Survey (USGS) Earth Resources Observation and Science (EROS) Center – </a:t>
            </a:r>
            <a:r>
              <a:rPr lang="en-US" u="sng"/>
              <a:t>2015-2018 </a:t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en-US"/>
              <a:t>Landsat 9 Calibration Lead</a:t>
            </a:r>
            <a:endParaRPr/>
          </a:p>
          <a:p>
            <a: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t/>
            </a:r>
            <a:endParaRPr/>
          </a:p>
        </p:txBody>
      </p:sp>
      <p:sp>
        <p:nvSpPr>
          <p:cNvPr id="100" name="Google Shape;100;p6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Professional Background</a:t>
            </a:r>
            <a:endParaRPr/>
          </a:p>
        </p:txBody>
      </p:sp>
      <p:pic>
        <p:nvPicPr>
          <p:cNvPr descr="Stinger Ghaffarian Technologies, Inc. - ESIP" id="101" name="Google Shape;101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8382" y="4002955"/>
            <a:ext cx="3829050" cy="11906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arth Resources Observation and Science (EROS) Center - Data &amp; Tools | U.S.  Geological Survey" id="102" name="Google Shape;102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02785" y="3057023"/>
            <a:ext cx="6164982" cy="30824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"/>
          <p:cNvSpPr txBox="1"/>
          <p:nvPr>
            <p:ph idx="1" type="body"/>
          </p:nvPr>
        </p:nvSpPr>
        <p:spPr>
          <a:xfrm>
            <a:off x="324233" y="1053559"/>
            <a:ext cx="11495400" cy="46628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en-US"/>
              <a:t>U.S. Geological Survey (USGS) – </a:t>
            </a:r>
            <a:r>
              <a:rPr lang="en-US" u="sng"/>
              <a:t>2018-Present</a:t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en-US"/>
              <a:t>EROS Cal/Val Center of Excellence (ECCOE) Project Manager</a:t>
            </a:r>
            <a:endParaRPr/>
          </a:p>
          <a:p>
            <a:pPr indent="0" lvl="0" marL="50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sp>
        <p:nvSpPr>
          <p:cNvPr id="108" name="Google Shape;108;p7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Professional Experience</a:t>
            </a:r>
            <a:endParaRPr/>
          </a:p>
        </p:txBody>
      </p:sp>
      <p:pic>
        <p:nvPicPr>
          <p:cNvPr descr="Earth Resources Observation and Science (EROS) Center - Data &amp; Tools | U.S.  Geological Survey" id="109" name="Google Shape;109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02785" y="3057023"/>
            <a:ext cx="6164982" cy="30824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.S. Geological Survey - Organizations - data.doi.gov" id="110" name="Google Shape;110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51384" y="3448909"/>
            <a:ext cx="3524250" cy="129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51384" y="5061319"/>
            <a:ext cx="3524250" cy="7795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8"/>
          <p:cNvSpPr txBox="1"/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US"/>
              <a:t>USGS Cal/Val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9"/>
          <p:cNvSpPr txBox="1"/>
          <p:nvPr>
            <p:ph idx="1" type="body"/>
          </p:nvPr>
        </p:nvSpPr>
        <p:spPr>
          <a:xfrm>
            <a:off x="324233" y="1052094"/>
            <a:ext cx="11495400" cy="46628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en-US"/>
              <a:t>Cody Anderson – ECCOE Project Manager</a:t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en-US"/>
              <a:t>Mike Choate – ECCOE Geometry Lead</a:t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en-US"/>
              <a:t>Esad Micijevic – ECCOE Radiometry Lead</a:t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en-US"/>
              <a:t>Jeff Irwin – ECCOE Field Campaign Lead </a:t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en-US"/>
              <a:t>Jeff Danielson – 3D Elevation Program Project Manager</a:t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b="1" lang="en-US"/>
              <a:t>Greg Stensaas – Emeritus </a:t>
            </a:r>
            <a:endParaRPr/>
          </a:p>
          <a:p>
            <a: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t/>
            </a:r>
            <a:endParaRPr/>
          </a:p>
        </p:txBody>
      </p:sp>
      <p:sp>
        <p:nvSpPr>
          <p:cNvPr id="122" name="Google Shape;122;p9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ECCOE Personnel </a:t>
            </a:r>
            <a:endParaRPr/>
          </a:p>
        </p:txBody>
      </p:sp>
      <p:pic>
        <p:nvPicPr>
          <p:cNvPr id="123" name="Google Shape;123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33875" y="5159326"/>
            <a:ext cx="3524250" cy="7795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Anderson, Cody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0x01010037D5D6EE138A004AB995AEEED5A5F060</vt:lpwstr>
  </property>
</Properties>
</file>