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2" r:id="rId1"/>
  </p:sldMasterIdLst>
  <p:notesMasterIdLst>
    <p:notesMasterId r:id="rId7"/>
  </p:notesMasterIdLst>
  <p:sldIdLst>
    <p:sldId id="3037" r:id="rId2"/>
    <p:sldId id="3039" r:id="rId3"/>
    <p:sldId id="3046" r:id="rId4"/>
    <p:sldId id="3045" r:id="rId5"/>
    <p:sldId id="3970" r:id="rId6"/>
  </p:sldIdLst>
  <p:sldSz cx="12192000" cy="6858000"/>
  <p:notesSz cx="6858000" cy="9144000"/>
  <p:embeddedFontLst>
    <p:embeddedFont>
      <p:font typeface="Brush Script MT" panose="03060802040406070304" pitchFamily="66" charset="0"/>
      <p:italic r:id="rId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7" roundtripDataSignature="AMtx7mjbjNkJcbtBNy5aCq7AViUG9Haha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DED5B8F-8405-4F51-9066-369EEBF489D2}">
  <a:tblStyle styleId="{7DED5B8F-8405-4F51-9066-369EEBF489D2}"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DE232370-1395-4992-8E7F-EE0F9C0B00D5}" styleName="Table_1">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56" y="3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51" Type="http://schemas.openxmlformats.org/officeDocument/2006/relationships/tableStyles" Target="tableStyles.xml"/><Relationship Id="rId3" Type="http://schemas.openxmlformats.org/officeDocument/2006/relationships/slide" Target="slides/slide2.xml"/><Relationship Id="rId47" Type="http://customschemas.google.com/relationships/presentationmetadata" Target="metadata"/><Relationship Id="rId50" Type="http://schemas.openxmlformats.org/officeDocument/2006/relationships/theme" Target="theme/theme1.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49" Type="http://schemas.openxmlformats.org/officeDocument/2006/relationships/viewProps" Target="viewProps.xml"/><Relationship Id="rId4" Type="http://schemas.openxmlformats.org/officeDocument/2006/relationships/slide" Target="slides/slide3.xml"/><Relationship Id="rId4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11f256babac_6_4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g11f256babac_6_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394366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11f256babac_6_5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 name="Google Shape;93;g11f256babac_6_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105620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11f256babac_6_5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 name="Google Shape;93;g11f256babac_6_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698054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11f256babac_6_5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 name="Google Shape;93;g11f256babac_6_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680496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11f256babac_6_5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 name="Google Shape;93;g11f256babac_6_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251827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6.png"/><Relationship Id="rId4" Type="http://schemas.openxmlformats.org/officeDocument/2006/relationships/image" Target="../media/image5.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46"/>
        <p:cNvGrpSpPr/>
        <p:nvPr/>
      </p:nvGrpSpPr>
      <p:grpSpPr>
        <a:xfrm>
          <a:off x="0" y="0"/>
          <a:ext cx="0" cy="0"/>
          <a:chOff x="0" y="0"/>
          <a:chExt cx="0" cy="0"/>
        </a:xfrm>
      </p:grpSpPr>
      <p:pic>
        <p:nvPicPr>
          <p:cNvPr id="47" name="Google Shape;47;g11f256babac_6_8"/>
          <p:cNvPicPr preferRelativeResize="0"/>
          <p:nvPr/>
        </p:nvPicPr>
        <p:blipFill rotWithShape="1">
          <a:blip r:embed="rId2">
            <a:alphaModFix/>
          </a:blip>
          <a:srcRect/>
          <a:stretch/>
        </p:blipFill>
        <p:spPr>
          <a:xfrm>
            <a:off x="3301750" y="2265730"/>
            <a:ext cx="8288157" cy="2756714"/>
          </a:xfrm>
          <a:prstGeom prst="rect">
            <a:avLst/>
          </a:prstGeom>
          <a:noFill/>
          <a:ln>
            <a:noFill/>
          </a:ln>
        </p:spPr>
      </p:pic>
      <p:pic>
        <p:nvPicPr>
          <p:cNvPr id="48" name="Google Shape;48;g11f256babac_6_8"/>
          <p:cNvPicPr preferRelativeResize="0"/>
          <p:nvPr/>
        </p:nvPicPr>
        <p:blipFill rotWithShape="1">
          <a:blip r:embed="rId3">
            <a:alphaModFix/>
          </a:blip>
          <a:srcRect b="-113"/>
          <a:stretch/>
        </p:blipFill>
        <p:spPr>
          <a:xfrm rot="10800000" flipH="1">
            <a:off x="2824280" y="4824248"/>
            <a:ext cx="5391556" cy="2038097"/>
          </a:xfrm>
          <a:prstGeom prst="rect">
            <a:avLst/>
          </a:prstGeom>
          <a:noFill/>
          <a:ln>
            <a:noFill/>
          </a:ln>
        </p:spPr>
      </p:pic>
      <p:pic>
        <p:nvPicPr>
          <p:cNvPr id="49" name="Google Shape;49;g11f256babac_6_8" descr="A picture containing nature&#10;&#10;Description automatically generated"/>
          <p:cNvPicPr preferRelativeResize="0"/>
          <p:nvPr/>
        </p:nvPicPr>
        <p:blipFill rotWithShape="1">
          <a:blip r:embed="rId4">
            <a:alphaModFix/>
          </a:blip>
          <a:srcRect/>
          <a:stretch/>
        </p:blipFill>
        <p:spPr>
          <a:xfrm>
            <a:off x="8477344" y="-1"/>
            <a:ext cx="3714656" cy="2686815"/>
          </a:xfrm>
          <a:prstGeom prst="rect">
            <a:avLst/>
          </a:prstGeom>
          <a:noFill/>
          <a:ln>
            <a:noFill/>
          </a:ln>
        </p:spPr>
      </p:pic>
      <p:sp>
        <p:nvSpPr>
          <p:cNvPr id="50" name="Google Shape;50;g11f256babac_6_8"/>
          <p:cNvSpPr/>
          <p:nvPr/>
        </p:nvSpPr>
        <p:spPr>
          <a:xfrm flipH="1">
            <a:off x="5456394" y="1968439"/>
            <a:ext cx="6751471" cy="4901119"/>
          </a:xfrm>
          <a:custGeom>
            <a:avLst/>
            <a:gdLst/>
            <a:ahLst/>
            <a:cxnLst/>
            <a:rect l="l" t="t" r="r" b="b"/>
            <a:pathLst>
              <a:path w="6751471" h="4901119" extrusionOk="0">
                <a:moveTo>
                  <a:pt x="0" y="4901119"/>
                </a:moveTo>
                <a:cubicBezTo>
                  <a:pt x="794" y="3261063"/>
                  <a:pt x="1588" y="1640056"/>
                  <a:pt x="2382" y="0"/>
                </a:cubicBezTo>
                <a:lnTo>
                  <a:pt x="6751471" y="4901119"/>
                </a:lnTo>
                <a:lnTo>
                  <a:pt x="0" y="4901119"/>
                </a:lnTo>
                <a:close/>
              </a:path>
            </a:pathLst>
          </a:custGeom>
          <a:solidFill>
            <a:schemeClr val="accent4"/>
          </a:solidFill>
          <a:ln>
            <a:noFill/>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1" name="Google Shape;51;g11f256babac_6_8"/>
          <p:cNvSpPr/>
          <p:nvPr/>
        </p:nvSpPr>
        <p:spPr>
          <a:xfrm flipH="1">
            <a:off x="-4784" y="-14542"/>
            <a:ext cx="12199164" cy="6874921"/>
          </a:xfrm>
          <a:custGeom>
            <a:avLst/>
            <a:gdLst/>
            <a:ahLst/>
            <a:cxnLst/>
            <a:rect l="l" t="t" r="r" b="b"/>
            <a:pathLst>
              <a:path w="14761910" h="6836301" extrusionOk="0">
                <a:moveTo>
                  <a:pt x="11356917" y="6833935"/>
                </a:moveTo>
                <a:lnTo>
                  <a:pt x="0" y="12611"/>
                </a:lnTo>
                <a:lnTo>
                  <a:pt x="14761631" y="0"/>
                </a:lnTo>
                <a:cubicBezTo>
                  <a:pt x="14763636" y="1138989"/>
                  <a:pt x="14754117" y="2277978"/>
                  <a:pt x="14756122" y="3416967"/>
                </a:cubicBezTo>
                <a:cubicBezTo>
                  <a:pt x="14754955" y="4555956"/>
                  <a:pt x="14759552" y="5697312"/>
                  <a:pt x="14758385" y="6836301"/>
                </a:cubicBezTo>
                <a:lnTo>
                  <a:pt x="11356917" y="6833935"/>
                </a:lnTo>
                <a:close/>
              </a:path>
            </a:pathLst>
          </a:custGeom>
          <a:solidFill>
            <a:schemeClr val="accent1"/>
          </a:solidFill>
          <a:ln>
            <a:noFill/>
          </a:ln>
          <a:effectLst>
            <a:outerShdw blurRad="50800" dist="38100" dir="27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52" name="Google Shape;52;g11f256babac_6_8"/>
          <p:cNvPicPr preferRelativeResize="0"/>
          <p:nvPr/>
        </p:nvPicPr>
        <p:blipFill rotWithShape="1">
          <a:blip r:embed="rId5">
            <a:alphaModFix/>
          </a:blip>
          <a:srcRect/>
          <a:stretch/>
        </p:blipFill>
        <p:spPr>
          <a:xfrm>
            <a:off x="138431" y="5311498"/>
            <a:ext cx="2738896" cy="1508514"/>
          </a:xfrm>
          <a:prstGeom prst="rect">
            <a:avLst/>
          </a:prstGeom>
          <a:noFill/>
          <a:ln>
            <a:noFill/>
          </a:ln>
          <a:effectLst>
            <a:outerShdw blurRad="50800" dist="38100" dir="2700000" algn="tl" rotWithShape="0">
              <a:srgbClr val="000000">
                <a:alpha val="40000"/>
              </a:srgbClr>
            </a:outerShdw>
          </a:effectLst>
        </p:spPr>
      </p:pic>
      <p:pic>
        <p:nvPicPr>
          <p:cNvPr id="53" name="Google Shape;53;g11f256babac_6_8"/>
          <p:cNvPicPr preferRelativeResize="0"/>
          <p:nvPr/>
        </p:nvPicPr>
        <p:blipFill rotWithShape="1">
          <a:blip r:embed="rId6">
            <a:alphaModFix amt="34000"/>
          </a:blip>
          <a:srcRect l="32582" t="2399" r="8554" b="-8773"/>
          <a:stretch/>
        </p:blipFill>
        <p:spPr>
          <a:xfrm rot="5400000">
            <a:off x="5734286" y="-1016167"/>
            <a:ext cx="5455273" cy="7480884"/>
          </a:xfrm>
          <a:prstGeom prst="rtTriangle">
            <a:avLst/>
          </a:prstGeom>
          <a:noFill/>
          <a:ln>
            <a:noFill/>
          </a:ln>
        </p:spPr>
      </p:pic>
      <p:pic>
        <p:nvPicPr>
          <p:cNvPr id="54" name="Google Shape;54;g11f256babac_6_8"/>
          <p:cNvPicPr preferRelativeResize="0"/>
          <p:nvPr/>
        </p:nvPicPr>
        <p:blipFill rotWithShape="1">
          <a:blip r:embed="rId6">
            <a:alphaModFix amt="34000"/>
          </a:blip>
          <a:srcRect l="54016" t="36081" r="11355" b="673"/>
          <a:stretch/>
        </p:blipFill>
        <p:spPr>
          <a:xfrm rot="-5400000">
            <a:off x="5792642" y="4819952"/>
            <a:ext cx="1719709" cy="2366806"/>
          </a:xfrm>
          <a:prstGeom prst="rtTriangle">
            <a:avLst/>
          </a:prstGeom>
          <a:noFill/>
          <a:ln>
            <a:noFill/>
          </a:ln>
        </p:spPr>
      </p:pic>
      <p:sp>
        <p:nvSpPr>
          <p:cNvPr id="55" name="Google Shape;55;g11f256babac_6_8"/>
          <p:cNvSpPr txBox="1">
            <a:spLocks noGrp="1"/>
          </p:cNvSpPr>
          <p:nvPr>
            <p:ph type="title"/>
          </p:nvPr>
        </p:nvSpPr>
        <p:spPr>
          <a:xfrm>
            <a:off x="176047" y="175938"/>
            <a:ext cx="6157185" cy="397264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8000"/>
              <a:buFont typeface="Arial"/>
              <a:buNone/>
              <a:defRPr sz="80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タイトルとコンテンツ">
  <p:cSld name="1_タイトルとコンテンツ">
    <p:spTree>
      <p:nvGrpSpPr>
        <p:cNvPr id="1" name="Shape 56"/>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8"/>
        <p:cNvGrpSpPr/>
        <p:nvPr/>
      </p:nvGrpSpPr>
      <p:grpSpPr>
        <a:xfrm>
          <a:off x="0" y="0"/>
          <a:ext cx="0" cy="0"/>
          <a:chOff x="0" y="0"/>
          <a:chExt cx="0" cy="0"/>
        </a:xfrm>
      </p:grpSpPr>
      <p:sp>
        <p:nvSpPr>
          <p:cNvPr id="39" name="Google Shape;39;g11f256babac_6_0"/>
          <p:cNvSpPr/>
          <p:nvPr/>
        </p:nvSpPr>
        <p:spPr>
          <a:xfrm>
            <a:off x="0" y="1"/>
            <a:ext cx="12192000" cy="103749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Arial"/>
              <a:ea typeface="Arial"/>
              <a:cs typeface="Arial"/>
              <a:sym typeface="Arial"/>
            </a:endParaRPr>
          </a:p>
        </p:txBody>
      </p:sp>
      <p:pic>
        <p:nvPicPr>
          <p:cNvPr id="40" name="Google Shape;40;g11f256babac_6_0"/>
          <p:cNvPicPr preferRelativeResize="0"/>
          <p:nvPr/>
        </p:nvPicPr>
        <p:blipFill rotWithShape="1">
          <a:blip r:embed="rId4">
            <a:alphaModFix amt="34000"/>
          </a:blip>
          <a:srcRect l="51339" t="39269" r="-2839" b="35419"/>
          <a:stretch/>
        </p:blipFill>
        <p:spPr>
          <a:xfrm flipH="1">
            <a:off x="9304422" y="0"/>
            <a:ext cx="2887578" cy="1037492"/>
          </a:xfrm>
          <a:prstGeom prst="rect">
            <a:avLst/>
          </a:prstGeom>
          <a:noFill/>
          <a:ln>
            <a:noFill/>
          </a:ln>
        </p:spPr>
      </p:pic>
      <p:pic>
        <p:nvPicPr>
          <p:cNvPr id="41" name="Google Shape;41;g11f256babac_6_0"/>
          <p:cNvPicPr preferRelativeResize="0"/>
          <p:nvPr/>
        </p:nvPicPr>
        <p:blipFill rotWithShape="1">
          <a:blip r:embed="rId5">
            <a:alphaModFix/>
          </a:blip>
          <a:srcRect/>
          <a:stretch/>
        </p:blipFill>
        <p:spPr>
          <a:xfrm>
            <a:off x="9791700" y="111656"/>
            <a:ext cx="2027900" cy="803439"/>
          </a:xfrm>
          <a:prstGeom prst="rect">
            <a:avLst/>
          </a:prstGeom>
          <a:noFill/>
          <a:ln>
            <a:noFill/>
          </a:ln>
          <a:effectLst>
            <a:outerShdw blurRad="50800" dist="38100" dir="2700000" algn="tl" rotWithShape="0">
              <a:srgbClr val="000000">
                <a:alpha val="40000"/>
              </a:srgbClr>
            </a:outerShdw>
          </a:effectLst>
        </p:spPr>
      </p:pic>
      <p:sp>
        <p:nvSpPr>
          <p:cNvPr id="42" name="Google Shape;42;g11f256babac_6_0"/>
          <p:cNvSpPr/>
          <p:nvPr/>
        </p:nvSpPr>
        <p:spPr>
          <a:xfrm>
            <a:off x="-1778" y="6574604"/>
            <a:ext cx="12193777" cy="28339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Arial"/>
              <a:ea typeface="Arial"/>
              <a:cs typeface="Arial"/>
              <a:sym typeface="Arial"/>
            </a:endParaRPr>
          </a:p>
        </p:txBody>
      </p:sp>
      <p:sp>
        <p:nvSpPr>
          <p:cNvPr id="43" name="Google Shape;43;g11f256babac_6_0"/>
          <p:cNvSpPr/>
          <p:nvPr/>
        </p:nvSpPr>
        <p:spPr>
          <a:xfrm rot="10800000" flipH="1">
            <a:off x="-4504" y="6540436"/>
            <a:ext cx="12196504" cy="5952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Arial"/>
              <a:ea typeface="Arial"/>
              <a:cs typeface="Arial"/>
              <a:sym typeface="Arial"/>
            </a:endParaRPr>
          </a:p>
        </p:txBody>
      </p:sp>
      <p:sp>
        <p:nvSpPr>
          <p:cNvPr id="44" name="Google Shape;44;g11f256babac_6_0"/>
          <p:cNvSpPr txBox="1"/>
          <p:nvPr/>
        </p:nvSpPr>
        <p:spPr>
          <a:xfrm>
            <a:off x="10265664" y="6574604"/>
            <a:ext cx="1925447"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400" b="1" i="0" u="none" strike="noStrike" cap="none">
                <a:solidFill>
                  <a:schemeClr val="accent1"/>
                </a:solidFill>
                <a:latin typeface="Arial"/>
                <a:ea typeface="Arial"/>
                <a:cs typeface="Arial"/>
                <a:sym typeface="Arial"/>
              </a:rPr>
              <a:t>Slide </a:t>
            </a:r>
            <a:fld id="{00000000-1234-1234-1234-123412341234}" type="slidenum">
              <a:rPr lang="en-US" sz="1400" b="1" i="0" u="none" strike="noStrike" cap="none">
                <a:solidFill>
                  <a:schemeClr val="accent1"/>
                </a:solidFill>
                <a:latin typeface="Arial"/>
                <a:ea typeface="Arial"/>
                <a:cs typeface="Arial"/>
                <a:sym typeface="Arial"/>
              </a:rPr>
              <a:t>‹#›</a:t>
            </a:fld>
            <a:endParaRPr sz="1400" b="1" i="0" u="none" strike="noStrike" cap="none">
              <a:solidFill>
                <a:schemeClr val="accent1"/>
              </a:solidFill>
              <a:latin typeface="Arial"/>
              <a:ea typeface="Arial"/>
              <a:cs typeface="Arial"/>
              <a:sym typeface="Arial"/>
            </a:endParaRPr>
          </a:p>
        </p:txBody>
      </p:sp>
      <p:sp>
        <p:nvSpPr>
          <p:cNvPr id="45" name="Google Shape;45;g11f256babac_6_0"/>
          <p:cNvSpPr txBox="1"/>
          <p:nvPr/>
        </p:nvSpPr>
        <p:spPr>
          <a:xfrm>
            <a:off x="-24384" y="6562799"/>
            <a:ext cx="4925568"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i="0" u="none" strike="noStrike" cap="none" dirty="0">
                <a:solidFill>
                  <a:schemeClr val="accent1"/>
                </a:solidFill>
                <a:latin typeface="Arial"/>
                <a:ea typeface="Arial"/>
                <a:cs typeface="Arial"/>
                <a:sym typeface="Arial"/>
              </a:rPr>
              <a:t>CEOS WGCV-51 October 2022, Tokyo</a:t>
            </a:r>
            <a:endParaRPr dirty="0"/>
          </a:p>
        </p:txBody>
      </p:sp>
    </p:spTree>
  </p:cSld>
  <p:clrMap bg1="lt1" tx1="dk1" bg2="dk2" tx2="lt2" accent1="accent1" accent2="accent2" accent3="accent3" accent4="accent4" accent5="accent5" accent6="accent6" hlink="hlink" folHlink="folHlink"/>
  <p:sldLayoutIdLst>
    <p:sldLayoutId id="2147483653" r:id="rId1"/>
    <p:sldLayoutId id="2147483654"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g11f256babac_6_47"/>
          <p:cNvSpPr txBox="1">
            <a:spLocks noGrp="1"/>
          </p:cNvSpPr>
          <p:nvPr>
            <p:ph type="title"/>
          </p:nvPr>
        </p:nvSpPr>
        <p:spPr>
          <a:xfrm>
            <a:off x="176047" y="175938"/>
            <a:ext cx="9889973" cy="397264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5400"/>
              <a:buFont typeface="Arial"/>
              <a:buNone/>
            </a:pPr>
            <a:r>
              <a:rPr lang="en-US" sz="5400" dirty="0">
                <a:latin typeface="Arial"/>
                <a:ea typeface="Arial"/>
                <a:cs typeface="Arial"/>
                <a:sym typeface="Arial"/>
              </a:rPr>
              <a:t>WGCV </a:t>
            </a:r>
            <a:br>
              <a:rPr lang="en-US" sz="5400" dirty="0">
                <a:latin typeface="Arial"/>
                <a:ea typeface="Arial"/>
                <a:cs typeface="Arial"/>
                <a:sym typeface="Arial"/>
              </a:rPr>
            </a:br>
            <a:r>
              <a:rPr lang="en-US" sz="5400" dirty="0">
                <a:latin typeface="Arial"/>
                <a:ea typeface="Arial"/>
                <a:cs typeface="Arial"/>
                <a:sym typeface="Arial"/>
              </a:rPr>
              <a:t>1.3 Vice Chair 2023-2024</a:t>
            </a:r>
            <a:endParaRPr dirty="0"/>
          </a:p>
        </p:txBody>
      </p:sp>
      <p:sp>
        <p:nvSpPr>
          <p:cNvPr id="90" name="Google Shape;90;g11f256babac_6_47"/>
          <p:cNvSpPr/>
          <p:nvPr/>
        </p:nvSpPr>
        <p:spPr>
          <a:xfrm>
            <a:off x="7126901" y="5524521"/>
            <a:ext cx="4832943" cy="1716656"/>
          </a:xfrm>
          <a:prstGeom prst="rect">
            <a:avLst/>
          </a:prstGeom>
          <a:noFill/>
          <a:ln>
            <a:noFill/>
          </a:ln>
        </p:spPr>
        <p:txBody>
          <a:bodyPr spcFirstLastPara="1" wrap="square" lIns="0" tIns="0" rIns="0" bIns="0" anchor="t" anchorCtr="0">
            <a:noAutofit/>
          </a:bodyPr>
          <a:lstStyle/>
          <a:p>
            <a:pPr marL="0" marR="0" lvl="0" indent="0" algn="r" rtl="0">
              <a:spcBef>
                <a:spcPts val="0"/>
              </a:spcBef>
              <a:spcAft>
                <a:spcPts val="0"/>
              </a:spcAft>
              <a:buNone/>
            </a:pPr>
            <a:r>
              <a:rPr lang="en-US" sz="2200" b="1" dirty="0">
                <a:solidFill>
                  <a:schemeClr val="accent1"/>
                </a:solidFill>
                <a:latin typeface="Arial"/>
                <a:ea typeface="Arial"/>
                <a:cs typeface="Arial"/>
                <a:sym typeface="Arial"/>
              </a:rPr>
              <a:t>Akihiko KUZE</a:t>
            </a:r>
            <a:endParaRPr dirty="0"/>
          </a:p>
          <a:p>
            <a:pPr marL="0" marR="0" lvl="0" indent="0" algn="r" rtl="0">
              <a:spcBef>
                <a:spcPts val="0"/>
              </a:spcBef>
              <a:spcAft>
                <a:spcPts val="0"/>
              </a:spcAft>
              <a:buNone/>
            </a:pPr>
            <a:r>
              <a:rPr lang="en-US" sz="2200" b="1" dirty="0">
                <a:solidFill>
                  <a:schemeClr val="accent1"/>
                </a:solidFill>
                <a:latin typeface="Arial"/>
                <a:ea typeface="Arial"/>
                <a:cs typeface="Arial"/>
                <a:sym typeface="Arial"/>
              </a:rPr>
              <a:t>WGCV-51</a:t>
            </a:r>
            <a:endParaRPr dirty="0"/>
          </a:p>
          <a:p>
            <a:pPr marL="0" marR="0" lvl="0" indent="0" algn="r" rtl="0">
              <a:spcBef>
                <a:spcPts val="0"/>
              </a:spcBef>
              <a:spcAft>
                <a:spcPts val="0"/>
              </a:spcAft>
              <a:buNone/>
            </a:pPr>
            <a:r>
              <a:rPr lang="en-US" sz="2200" b="1" dirty="0">
                <a:solidFill>
                  <a:schemeClr val="accent1"/>
                </a:solidFill>
                <a:latin typeface="Arial"/>
                <a:ea typeface="Arial"/>
                <a:cs typeface="Arial"/>
                <a:sym typeface="Arial"/>
              </a:rPr>
              <a:t>October 4, 2022</a:t>
            </a:r>
            <a:endParaRPr dirty="0"/>
          </a:p>
          <a:p>
            <a:pPr marL="0" marR="0" lvl="0" indent="0" algn="r" rtl="0">
              <a:spcBef>
                <a:spcPts val="0"/>
              </a:spcBef>
              <a:spcAft>
                <a:spcPts val="0"/>
              </a:spcAft>
              <a:buNone/>
            </a:pPr>
            <a:r>
              <a:rPr lang="en-US" sz="2200" b="1" dirty="0">
                <a:solidFill>
                  <a:schemeClr val="accent1"/>
                </a:solidFill>
                <a:latin typeface="Arial"/>
                <a:ea typeface="Arial"/>
                <a:cs typeface="Arial"/>
                <a:sym typeface="Arial"/>
              </a:rPr>
              <a:t>(Tokyo)</a:t>
            </a:r>
            <a:endParaRPr sz="2200" b="1" dirty="0">
              <a:solidFill>
                <a:schemeClr val="accent1"/>
              </a:solidFill>
              <a:latin typeface="Arial"/>
              <a:ea typeface="Arial"/>
              <a:cs typeface="Arial"/>
              <a:sym typeface="Arial"/>
            </a:endParaRPr>
          </a:p>
        </p:txBody>
      </p:sp>
    </p:spTree>
    <p:extLst>
      <p:ext uri="{BB962C8B-B14F-4D97-AF65-F5344CB8AC3E}">
        <p14:creationId xmlns:p14="http://schemas.microsoft.com/office/powerpoint/2010/main" val="24386220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6" name="Google Shape;96;g11f256babac_6_53"/>
          <p:cNvSpPr txBox="1"/>
          <p:nvPr/>
        </p:nvSpPr>
        <p:spPr>
          <a:xfrm>
            <a:off x="894522" y="166315"/>
            <a:ext cx="8230383"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altLang="ja-JP" sz="3600" dirty="0">
                <a:solidFill>
                  <a:schemeClr val="bg1"/>
                </a:solidFill>
                <a:latin typeface="Arial"/>
                <a:ea typeface="Arial"/>
                <a:cs typeface="Arial"/>
                <a:sym typeface="Arial"/>
              </a:rPr>
              <a:t>Vice Chair 2023-2024</a:t>
            </a:r>
            <a:endParaRPr sz="3600" dirty="0">
              <a:solidFill>
                <a:schemeClr val="bg1"/>
              </a:solidFill>
              <a:latin typeface="Arial"/>
              <a:ea typeface="Arial"/>
              <a:cs typeface="Arial"/>
              <a:sym typeface="Arial"/>
            </a:endParaRPr>
          </a:p>
        </p:txBody>
      </p:sp>
      <p:sp>
        <p:nvSpPr>
          <p:cNvPr id="5" name="テキスト ボックス 4">
            <a:extLst>
              <a:ext uri="{FF2B5EF4-FFF2-40B4-BE49-F238E27FC236}">
                <a16:creationId xmlns:a16="http://schemas.microsoft.com/office/drawing/2014/main" id="{5A3FF5C0-08AC-04D1-8F3D-6EB45B68792C}"/>
              </a:ext>
            </a:extLst>
          </p:cNvPr>
          <p:cNvSpPr txBox="1"/>
          <p:nvPr/>
        </p:nvSpPr>
        <p:spPr>
          <a:xfrm>
            <a:off x="839691" y="1305931"/>
            <a:ext cx="10512618" cy="5027017"/>
          </a:xfrm>
          <a:prstGeom prst="rect">
            <a:avLst/>
          </a:prstGeom>
          <a:noFill/>
        </p:spPr>
        <p:txBody>
          <a:bodyPr wrap="square">
            <a:spAutoFit/>
          </a:bodyPr>
          <a:lstStyle/>
          <a:p>
            <a:pPr marL="342900" marR="0" lvl="0" indent="-342900" algn="l" rtl="0">
              <a:lnSpc>
                <a:spcPct val="150000"/>
              </a:lnSpc>
              <a:spcBef>
                <a:spcPts val="0"/>
              </a:spcBef>
              <a:spcAft>
                <a:spcPts val="0"/>
              </a:spcAft>
              <a:buAutoNum type="arabicParenBoth"/>
            </a:pPr>
            <a:r>
              <a:rPr lang="en-US" altLang="ja-JP" sz="1800" dirty="0">
                <a:solidFill>
                  <a:schemeClr val="dk1"/>
                </a:solidFill>
              </a:rPr>
              <a:t>WGCV-50</a:t>
            </a:r>
          </a:p>
          <a:p>
            <a:pPr marR="0" lvl="0" algn="l" rtl="0">
              <a:lnSpc>
                <a:spcPct val="150000"/>
              </a:lnSpc>
              <a:spcBef>
                <a:spcPts val="0"/>
              </a:spcBef>
              <a:spcAft>
                <a:spcPts val="0"/>
              </a:spcAft>
            </a:pPr>
            <a:r>
              <a:rPr lang="en-US" altLang="ja-JP" sz="1800" dirty="0">
                <a:solidFill>
                  <a:schemeClr val="dk1"/>
                </a:solidFill>
              </a:rPr>
              <a:t>Two nominations and presentations : USGS and CONAE</a:t>
            </a:r>
          </a:p>
          <a:p>
            <a:pPr marL="0" marR="0" lvl="0" indent="0" algn="l" rtl="0">
              <a:lnSpc>
                <a:spcPct val="150000"/>
              </a:lnSpc>
              <a:spcBef>
                <a:spcPts val="0"/>
              </a:spcBef>
              <a:spcAft>
                <a:spcPts val="0"/>
              </a:spcAft>
              <a:buNone/>
            </a:pPr>
            <a:r>
              <a:rPr lang="en-US" altLang="ja-JP" sz="1800" dirty="0">
                <a:solidFill>
                  <a:schemeClr val="dk1"/>
                </a:solidFill>
              </a:rPr>
              <a:t>(2 ) Vice Chair nomination process since WGCV-50 March 2022 </a:t>
            </a:r>
          </a:p>
          <a:p>
            <a:pPr marL="0" marR="0" lvl="0" indent="0" algn="l" rtl="0">
              <a:lnSpc>
                <a:spcPct val="150000"/>
              </a:lnSpc>
              <a:spcBef>
                <a:spcPts val="0"/>
              </a:spcBef>
              <a:spcAft>
                <a:spcPts val="0"/>
              </a:spcAft>
              <a:buNone/>
            </a:pPr>
            <a:r>
              <a:rPr lang="en-US" altLang="ja-JP" sz="1800" dirty="0">
                <a:solidFill>
                  <a:schemeClr val="dk1"/>
                </a:solidFill>
              </a:rPr>
              <a:t>Discussion and WGCV call in August. Voting list has fixed.</a:t>
            </a:r>
          </a:p>
          <a:p>
            <a:pPr marL="0" marR="0" lvl="0" indent="0" algn="l" rtl="0">
              <a:lnSpc>
                <a:spcPct val="150000"/>
              </a:lnSpc>
              <a:spcBef>
                <a:spcPts val="0"/>
              </a:spcBef>
              <a:spcAft>
                <a:spcPts val="0"/>
              </a:spcAft>
              <a:buNone/>
            </a:pPr>
            <a:r>
              <a:rPr lang="en-US" altLang="ja-JP" sz="1800" dirty="0">
                <a:solidFill>
                  <a:schemeClr val="dk1"/>
                </a:solidFill>
              </a:rPr>
              <a:t>(3) Voting Rights  </a:t>
            </a:r>
          </a:p>
          <a:p>
            <a:pPr marL="0" marR="0" lvl="0" indent="0" algn="l" rtl="0">
              <a:lnSpc>
                <a:spcPct val="150000"/>
              </a:lnSpc>
              <a:spcBef>
                <a:spcPts val="0"/>
              </a:spcBef>
              <a:spcAft>
                <a:spcPts val="0"/>
              </a:spcAft>
              <a:buNone/>
            </a:pPr>
            <a:r>
              <a:rPr lang="en-US" altLang="ja-JP" sz="1800" dirty="0">
                <a:solidFill>
                  <a:schemeClr val="dk1"/>
                </a:solidFill>
              </a:rPr>
              <a:t>22 voting Rights.  Sub-group leader from a member agency has two votes.</a:t>
            </a:r>
          </a:p>
          <a:p>
            <a:pPr marL="0" marR="0" lvl="0" indent="0" algn="l" rtl="0">
              <a:lnSpc>
                <a:spcPct val="150000"/>
              </a:lnSpc>
              <a:spcBef>
                <a:spcPts val="0"/>
              </a:spcBef>
              <a:spcAft>
                <a:spcPts val="0"/>
              </a:spcAft>
              <a:buNone/>
            </a:pPr>
            <a:r>
              <a:rPr lang="en-US" altLang="ja-JP" sz="1800" dirty="0">
                <a:solidFill>
                  <a:schemeClr val="dk1"/>
                </a:solidFill>
              </a:rPr>
              <a:t>(4) Voting in September</a:t>
            </a:r>
          </a:p>
          <a:p>
            <a:pPr marL="0" marR="0" lvl="0" indent="0" algn="l" rtl="0">
              <a:lnSpc>
                <a:spcPct val="150000"/>
              </a:lnSpc>
              <a:spcBef>
                <a:spcPts val="0"/>
              </a:spcBef>
              <a:spcAft>
                <a:spcPts val="0"/>
              </a:spcAft>
              <a:buNone/>
            </a:pPr>
            <a:r>
              <a:rPr lang="en-US" altLang="ja-JP" sz="1800" dirty="0">
                <a:solidFill>
                  <a:schemeClr val="dk1"/>
                </a:solidFill>
              </a:rPr>
              <a:t>“Do you support Cody Anderson from USGS as WGCV Vice Chair for 2023-2024? “</a:t>
            </a:r>
          </a:p>
          <a:p>
            <a:pPr marL="0" marR="0" lvl="0" indent="0" algn="l" rtl="0">
              <a:lnSpc>
                <a:spcPct val="150000"/>
              </a:lnSpc>
              <a:spcBef>
                <a:spcPts val="0"/>
              </a:spcBef>
              <a:spcAft>
                <a:spcPts val="0"/>
              </a:spcAft>
              <a:buNone/>
            </a:pPr>
            <a:r>
              <a:rPr lang="en-US" altLang="ja-JP" sz="1800" dirty="0">
                <a:solidFill>
                  <a:schemeClr val="dk1"/>
                </a:solidFill>
              </a:rPr>
              <a:t>Voting results, 19 voted.  All agreed. </a:t>
            </a:r>
          </a:p>
          <a:p>
            <a:pPr marL="0" marR="0" lvl="0" indent="0" algn="l" rtl="0">
              <a:lnSpc>
                <a:spcPct val="150000"/>
              </a:lnSpc>
              <a:spcBef>
                <a:spcPts val="0"/>
              </a:spcBef>
              <a:spcAft>
                <a:spcPts val="0"/>
              </a:spcAft>
              <a:buNone/>
            </a:pPr>
            <a:r>
              <a:rPr lang="en-US" altLang="ja-JP" sz="1800" dirty="0">
                <a:solidFill>
                  <a:schemeClr val="dk1"/>
                </a:solidFill>
              </a:rPr>
              <a:t>(5) WGCV terms of reference must be modified</a:t>
            </a:r>
          </a:p>
          <a:p>
            <a:pPr marL="0" marR="0" lvl="0" indent="0" algn="l" rtl="0">
              <a:lnSpc>
                <a:spcPct val="150000"/>
              </a:lnSpc>
              <a:spcBef>
                <a:spcPts val="0"/>
              </a:spcBef>
              <a:spcAft>
                <a:spcPts val="0"/>
              </a:spcAft>
              <a:buNone/>
            </a:pPr>
            <a:r>
              <a:rPr lang="en-US" altLang="ja-JP" sz="1800" dirty="0">
                <a:solidFill>
                  <a:schemeClr val="dk1"/>
                </a:solidFill>
              </a:rPr>
              <a:t> Voting rights: more than 2 </a:t>
            </a:r>
            <a:r>
              <a:rPr lang="en-US" altLang="ja-JP" sz="1800" dirty="0">
                <a:solidFill>
                  <a:srgbClr val="FF0000"/>
                </a:solidFill>
              </a:rPr>
              <a:t>in-person</a:t>
            </a:r>
            <a:r>
              <a:rPr lang="en-US" altLang="ja-JP" sz="1800" dirty="0">
                <a:solidFill>
                  <a:schemeClr val="dk1"/>
                </a:solidFill>
              </a:rPr>
              <a:t> attendance of 3 WGCV plenary</a:t>
            </a:r>
          </a:p>
          <a:p>
            <a:pPr marL="0" marR="0" lvl="0" indent="0" algn="l" rtl="0">
              <a:lnSpc>
                <a:spcPct val="150000"/>
              </a:lnSpc>
              <a:spcBef>
                <a:spcPts val="0"/>
              </a:spcBef>
              <a:spcAft>
                <a:spcPts val="0"/>
              </a:spcAft>
              <a:buNone/>
            </a:pPr>
            <a:r>
              <a:rPr lang="en-US" altLang="ja-JP" sz="1800" dirty="0">
                <a:solidFill>
                  <a:srgbClr val="0000FF"/>
                </a:solidFill>
              </a:rPr>
              <a:t>At least one in-person and at least one virtual out of three  </a:t>
            </a:r>
            <a:r>
              <a:rPr lang="en-US" altLang="ja-JP" sz="1800" strike="sngStrike" dirty="0">
                <a:solidFill>
                  <a:schemeClr val="dk1"/>
                </a:solidFill>
              </a:rPr>
              <a:t>&gt; in-person and virtual </a:t>
            </a:r>
          </a:p>
        </p:txBody>
      </p:sp>
    </p:spTree>
    <p:extLst>
      <p:ext uri="{BB962C8B-B14F-4D97-AF65-F5344CB8AC3E}">
        <p14:creationId xmlns:p14="http://schemas.microsoft.com/office/powerpoint/2010/main" val="20313198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6" name="Google Shape;96;g11f256babac_6_53"/>
          <p:cNvSpPr txBox="1"/>
          <p:nvPr/>
        </p:nvSpPr>
        <p:spPr>
          <a:xfrm>
            <a:off x="1661822" y="219655"/>
            <a:ext cx="8230383"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altLang="ja-JP" sz="3600" dirty="0" err="1">
                <a:solidFill>
                  <a:srgbClr val="FFFFFF"/>
                </a:solidFill>
              </a:rPr>
              <a:t>Kuze’s</a:t>
            </a:r>
            <a:r>
              <a:rPr lang="en-US" altLang="ja-JP" sz="3600" dirty="0">
                <a:solidFill>
                  <a:srgbClr val="FFFFFF"/>
                </a:solidFill>
              </a:rPr>
              <a:t> chair term ends in November</a:t>
            </a:r>
            <a:endParaRPr sz="3600" dirty="0">
              <a:solidFill>
                <a:schemeClr val="dk1"/>
              </a:solidFill>
              <a:latin typeface="Arial"/>
              <a:ea typeface="Arial"/>
              <a:cs typeface="Arial"/>
              <a:sym typeface="Arial"/>
            </a:endParaRPr>
          </a:p>
        </p:txBody>
      </p:sp>
      <p:pic>
        <p:nvPicPr>
          <p:cNvPr id="6" name="図 5">
            <a:extLst>
              <a:ext uri="{FF2B5EF4-FFF2-40B4-BE49-F238E27FC236}">
                <a16:creationId xmlns:a16="http://schemas.microsoft.com/office/drawing/2014/main" id="{154BB84A-7DCF-5D9C-AB4B-4E8A15E0FFF8}"/>
              </a:ext>
            </a:extLst>
          </p:cNvPr>
          <p:cNvPicPr>
            <a:picLocks noChangeAspect="1"/>
          </p:cNvPicPr>
          <p:nvPr/>
        </p:nvPicPr>
        <p:blipFill>
          <a:blip r:embed="rId3"/>
          <a:stretch>
            <a:fillRect/>
          </a:stretch>
        </p:blipFill>
        <p:spPr>
          <a:xfrm>
            <a:off x="6762750" y="1287780"/>
            <a:ext cx="3897630" cy="5196840"/>
          </a:xfrm>
          <a:prstGeom prst="ellipse">
            <a:avLst/>
          </a:prstGeom>
          <a:ln>
            <a:noFill/>
          </a:ln>
          <a:effectLst>
            <a:softEdge rad="112500"/>
          </a:effectLst>
        </p:spPr>
      </p:pic>
      <p:sp>
        <p:nvSpPr>
          <p:cNvPr id="7" name="テキスト ボックス 6">
            <a:extLst>
              <a:ext uri="{FF2B5EF4-FFF2-40B4-BE49-F238E27FC236}">
                <a16:creationId xmlns:a16="http://schemas.microsoft.com/office/drawing/2014/main" id="{D9D8D552-05C0-004A-26C1-11C6E2A11033}"/>
              </a:ext>
            </a:extLst>
          </p:cNvPr>
          <p:cNvSpPr txBox="1"/>
          <p:nvPr/>
        </p:nvSpPr>
        <p:spPr>
          <a:xfrm>
            <a:off x="9892205" y="5981700"/>
            <a:ext cx="1653017" cy="369332"/>
          </a:xfrm>
          <a:prstGeom prst="rect">
            <a:avLst/>
          </a:prstGeom>
          <a:noFill/>
        </p:spPr>
        <p:txBody>
          <a:bodyPr wrap="none" rtlCol="0">
            <a:spAutoFit/>
          </a:bodyPr>
          <a:lstStyle/>
          <a:p>
            <a:r>
              <a:rPr kumimoji="1" lang="en-US" altLang="ja-JP" sz="1800" dirty="0">
                <a:latin typeface="Brush Script MT" panose="03060802040406070304" pitchFamily="66" charset="0"/>
              </a:rPr>
              <a:t>From Philippe-</a:t>
            </a:r>
            <a:r>
              <a:rPr kumimoji="1" lang="en-US" altLang="ja-JP" sz="1800" dirty="0" err="1">
                <a:latin typeface="Brush Script MT" panose="03060802040406070304" pitchFamily="66" charset="0"/>
              </a:rPr>
              <a:t>san</a:t>
            </a:r>
            <a:endParaRPr kumimoji="1" lang="ja-JP" altLang="en-US" sz="1800" dirty="0">
              <a:latin typeface="Brush Script MT" panose="03060802040406070304" pitchFamily="66" charset="0"/>
            </a:endParaRPr>
          </a:p>
        </p:txBody>
      </p:sp>
      <p:sp>
        <p:nvSpPr>
          <p:cNvPr id="11" name="テキスト ボックス 10">
            <a:extLst>
              <a:ext uri="{FF2B5EF4-FFF2-40B4-BE49-F238E27FC236}">
                <a16:creationId xmlns:a16="http://schemas.microsoft.com/office/drawing/2014/main" id="{B8A1CEB0-2938-B2E6-51E4-722731C18F04}"/>
              </a:ext>
            </a:extLst>
          </p:cNvPr>
          <p:cNvSpPr txBox="1"/>
          <p:nvPr/>
        </p:nvSpPr>
        <p:spPr>
          <a:xfrm>
            <a:off x="354330" y="1446997"/>
            <a:ext cx="6126480" cy="2118529"/>
          </a:xfrm>
          <a:prstGeom prst="rect">
            <a:avLst/>
          </a:prstGeom>
          <a:noFill/>
        </p:spPr>
        <p:txBody>
          <a:bodyPr wrap="square">
            <a:spAutoFit/>
          </a:bodyPr>
          <a:lstStyle/>
          <a:p>
            <a:pPr>
              <a:lnSpc>
                <a:spcPct val="150000"/>
              </a:lnSpc>
            </a:pPr>
            <a:r>
              <a:rPr lang="en-US" altLang="ja-JP" sz="1800" dirty="0"/>
              <a:t>The Vice Chair must be approved and endorsed by the CEOS Plenary. The terms for the Chair and Vice Chair will begin with the CEOS Plenary, normally held in October/November each year.</a:t>
            </a:r>
          </a:p>
          <a:p>
            <a:pPr>
              <a:lnSpc>
                <a:spcPct val="150000"/>
              </a:lnSpc>
            </a:pPr>
            <a:r>
              <a:rPr lang="en-US" altLang="ja-JP" sz="1800" dirty="0"/>
              <a:t>(CEOS WORKING GROUP PROCESS PAPER)</a:t>
            </a:r>
            <a:endParaRPr lang="ja-JP" altLang="en-US" sz="1800" dirty="0"/>
          </a:p>
        </p:txBody>
      </p:sp>
    </p:spTree>
    <p:extLst>
      <p:ext uri="{BB962C8B-B14F-4D97-AF65-F5344CB8AC3E}">
        <p14:creationId xmlns:p14="http://schemas.microsoft.com/office/powerpoint/2010/main" val="13199178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6" name="Google Shape;96;g11f256babac_6_53"/>
          <p:cNvSpPr txBox="1"/>
          <p:nvPr/>
        </p:nvSpPr>
        <p:spPr>
          <a:xfrm>
            <a:off x="3262022" y="173935"/>
            <a:ext cx="8230383"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altLang="ja-JP" sz="3600" b="0" i="0" u="none" strike="noStrike" dirty="0">
                <a:solidFill>
                  <a:srgbClr val="FFFFFF"/>
                </a:solidFill>
                <a:latin typeface="Arial"/>
                <a:ea typeface="Arial"/>
                <a:cs typeface="Arial"/>
                <a:sym typeface="Arial"/>
              </a:rPr>
              <a:t>Other Item</a:t>
            </a:r>
            <a:endParaRPr sz="3600" dirty="0">
              <a:solidFill>
                <a:schemeClr val="dk1"/>
              </a:solidFill>
              <a:latin typeface="Arial"/>
              <a:ea typeface="Arial"/>
              <a:cs typeface="Arial"/>
              <a:sym typeface="Arial"/>
            </a:endParaRPr>
          </a:p>
        </p:txBody>
      </p:sp>
      <p:sp>
        <p:nvSpPr>
          <p:cNvPr id="3" name="テキスト ボックス 2">
            <a:extLst>
              <a:ext uri="{FF2B5EF4-FFF2-40B4-BE49-F238E27FC236}">
                <a16:creationId xmlns:a16="http://schemas.microsoft.com/office/drawing/2014/main" id="{82B10F65-492F-C6C1-C725-38C830B1DAB1}"/>
              </a:ext>
            </a:extLst>
          </p:cNvPr>
          <p:cNvSpPr txBox="1"/>
          <p:nvPr/>
        </p:nvSpPr>
        <p:spPr>
          <a:xfrm>
            <a:off x="631335" y="1258775"/>
            <a:ext cx="10929329" cy="3365024"/>
          </a:xfrm>
          <a:prstGeom prst="rect">
            <a:avLst/>
          </a:prstGeom>
          <a:noFill/>
        </p:spPr>
        <p:txBody>
          <a:bodyPr wrap="square">
            <a:spAutoFit/>
          </a:bodyPr>
          <a:lstStyle/>
          <a:p>
            <a:pPr marL="342900" marR="0" lvl="0" indent="-342900" algn="l" rtl="0">
              <a:lnSpc>
                <a:spcPct val="150000"/>
              </a:lnSpc>
              <a:spcBef>
                <a:spcPts val="0"/>
              </a:spcBef>
              <a:spcAft>
                <a:spcPts val="0"/>
              </a:spcAft>
              <a:buAutoNum type="arabicParenBoth"/>
            </a:pPr>
            <a:r>
              <a:rPr lang="en-US" altLang="ja-JP" sz="1800" dirty="0">
                <a:solidFill>
                  <a:schemeClr val="dk1"/>
                </a:solidFill>
              </a:rPr>
              <a:t>Mailing List</a:t>
            </a:r>
          </a:p>
          <a:p>
            <a:pPr marR="0" lvl="0" algn="l" rtl="0">
              <a:lnSpc>
                <a:spcPct val="150000"/>
              </a:lnSpc>
              <a:spcBef>
                <a:spcPts val="0"/>
              </a:spcBef>
              <a:spcAft>
                <a:spcPts val="0"/>
              </a:spcAft>
            </a:pPr>
            <a:r>
              <a:rPr lang="en-US" altLang="ja-JP" sz="1800" dirty="0">
                <a:solidFill>
                  <a:schemeClr val="dk1"/>
                </a:solidFill>
              </a:rPr>
              <a:t>Member list with the first POC (necessary) and the second POC</a:t>
            </a:r>
          </a:p>
          <a:p>
            <a:pPr marL="0" marR="0" lvl="0" indent="0" algn="l" rtl="0">
              <a:lnSpc>
                <a:spcPct val="150000"/>
              </a:lnSpc>
              <a:spcBef>
                <a:spcPts val="0"/>
              </a:spcBef>
              <a:spcAft>
                <a:spcPts val="0"/>
              </a:spcAft>
              <a:buNone/>
            </a:pPr>
            <a:r>
              <a:rPr lang="en-US" altLang="ja-JP" sz="1800" dirty="0">
                <a:solidFill>
                  <a:schemeClr val="dk1"/>
                </a:solidFill>
              </a:rPr>
              <a:t>Community mailing list</a:t>
            </a:r>
          </a:p>
          <a:p>
            <a:pPr marL="0" marR="0" lvl="0" indent="0" algn="l" rtl="0">
              <a:lnSpc>
                <a:spcPct val="150000"/>
              </a:lnSpc>
              <a:spcBef>
                <a:spcPts val="0"/>
              </a:spcBef>
              <a:spcAft>
                <a:spcPts val="0"/>
              </a:spcAft>
              <a:buNone/>
            </a:pPr>
            <a:r>
              <a:rPr lang="en-US" altLang="ja-JP" sz="1800" dirty="0">
                <a:solidFill>
                  <a:schemeClr val="dk1"/>
                </a:solidFill>
              </a:rPr>
              <a:t>WGCV chair team manages mailing lists.</a:t>
            </a:r>
          </a:p>
          <a:p>
            <a:pPr marL="0" marR="0" lvl="0" indent="0" algn="l" rtl="0">
              <a:lnSpc>
                <a:spcPct val="150000"/>
              </a:lnSpc>
              <a:spcBef>
                <a:spcPts val="0"/>
              </a:spcBef>
              <a:spcAft>
                <a:spcPts val="0"/>
              </a:spcAft>
              <a:buNone/>
            </a:pPr>
            <a:endParaRPr lang="en-US" altLang="ja-JP" sz="1800" dirty="0">
              <a:solidFill>
                <a:schemeClr val="dk1"/>
              </a:solidFill>
            </a:endParaRPr>
          </a:p>
          <a:p>
            <a:pPr marL="0" marR="0" lvl="0" indent="0" algn="l" rtl="0">
              <a:lnSpc>
                <a:spcPct val="150000"/>
              </a:lnSpc>
              <a:spcBef>
                <a:spcPts val="0"/>
              </a:spcBef>
              <a:spcAft>
                <a:spcPts val="0"/>
              </a:spcAft>
              <a:buNone/>
            </a:pPr>
            <a:r>
              <a:rPr lang="en-US" altLang="ja-JP" sz="1800" dirty="0">
                <a:solidFill>
                  <a:schemeClr val="dk1"/>
                </a:solidFill>
              </a:rPr>
              <a:t>(2) WGCV-50 Minuets (Day 2)  </a:t>
            </a:r>
          </a:p>
          <a:p>
            <a:pPr marL="0" marR="0" lvl="0" indent="0" algn="l" rtl="0">
              <a:lnSpc>
                <a:spcPct val="150000"/>
              </a:lnSpc>
              <a:spcBef>
                <a:spcPts val="0"/>
              </a:spcBef>
              <a:spcAft>
                <a:spcPts val="0"/>
              </a:spcAft>
              <a:buNone/>
            </a:pPr>
            <a:r>
              <a:rPr lang="en-US" altLang="ja-JP" sz="1800" dirty="0">
                <a:solidFill>
                  <a:schemeClr val="dk1"/>
                </a:solidFill>
              </a:rPr>
              <a:t>AC subgroup Chair Bojan Bojkov stepped down in 2021 and a new Chair needs to be elected. Jean-Christopher Lambert is the interim Chair for the time being.</a:t>
            </a:r>
          </a:p>
        </p:txBody>
      </p:sp>
    </p:spTree>
    <p:extLst>
      <p:ext uri="{BB962C8B-B14F-4D97-AF65-F5344CB8AC3E}">
        <p14:creationId xmlns:p14="http://schemas.microsoft.com/office/powerpoint/2010/main" val="17244699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6" name="Google Shape;96;g11f256babac_6_53"/>
          <p:cNvSpPr txBox="1"/>
          <p:nvPr/>
        </p:nvSpPr>
        <p:spPr>
          <a:xfrm>
            <a:off x="419725" y="233896"/>
            <a:ext cx="9211455"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altLang="ja-JP" sz="3600" b="0" i="0" u="none" strike="noStrike" dirty="0">
                <a:solidFill>
                  <a:srgbClr val="FFFFFF"/>
                </a:solidFill>
                <a:latin typeface="Arial"/>
                <a:ea typeface="Arial"/>
                <a:cs typeface="Arial"/>
                <a:sym typeface="Arial"/>
              </a:rPr>
              <a:t>WGCV-50 Minuets (Day 2) on ACSG chair</a:t>
            </a:r>
          </a:p>
        </p:txBody>
      </p:sp>
      <p:sp>
        <p:nvSpPr>
          <p:cNvPr id="4" name="テキスト ボックス 3">
            <a:extLst>
              <a:ext uri="{FF2B5EF4-FFF2-40B4-BE49-F238E27FC236}">
                <a16:creationId xmlns:a16="http://schemas.microsoft.com/office/drawing/2014/main" id="{90B912B2-678A-8A96-9FFE-6ABA7529EDAE}"/>
              </a:ext>
            </a:extLst>
          </p:cNvPr>
          <p:cNvSpPr txBox="1"/>
          <p:nvPr/>
        </p:nvSpPr>
        <p:spPr>
          <a:xfrm>
            <a:off x="479684" y="1201610"/>
            <a:ext cx="11295089" cy="5047536"/>
          </a:xfrm>
          <a:prstGeom prst="rect">
            <a:avLst/>
          </a:prstGeom>
          <a:noFill/>
        </p:spPr>
        <p:txBody>
          <a:bodyPr wrap="square">
            <a:spAutoFit/>
          </a:bodyPr>
          <a:lstStyle/>
          <a:p>
            <a:r>
              <a:rPr lang="en-US" altLang="ja-JP" dirty="0"/>
              <a:t>(1) Jean-Christopher noted some election process is needed for ACSG Chair nomination to ensure legitimacy and perhaps an update on ACSG membership to better match the AC-VC membership. Cal/Val is always a part of the mission itself, it is not practical to stay with the small group of agency delegates. Should consider moving to something mimicking more to the AC-VC to ensure the needs are responded to.</a:t>
            </a:r>
          </a:p>
          <a:p>
            <a:endParaRPr lang="en-US" altLang="ja-JP" dirty="0"/>
          </a:p>
          <a:p>
            <a:r>
              <a:rPr lang="en-US" altLang="ja-JP" dirty="0"/>
              <a:t>(2) For the nomination of the ACSG chair, the minimum requirement is the endorsement by WGCV; like AC-VC, a short list of member agencies delegates have the voting rights that ensure the legitimacy of the chair.</a:t>
            </a:r>
          </a:p>
          <a:p>
            <a:endParaRPr lang="en-US" altLang="ja-JP" dirty="0"/>
          </a:p>
          <a:p>
            <a:r>
              <a:rPr lang="en-US" altLang="ja-JP" dirty="0"/>
              <a:t>(3) Philippe Goryl (ESA) noted the nomination of the ACSG Chair should be </a:t>
            </a:r>
            <a:r>
              <a:rPr lang="en-US" altLang="ja-JP" dirty="0" err="1"/>
              <a:t>organised</a:t>
            </a:r>
            <a:r>
              <a:rPr lang="en-US" altLang="ja-JP" dirty="0"/>
              <a:t> by WGCV and the </a:t>
            </a:r>
            <a:r>
              <a:rPr lang="en-US" altLang="ja-JP" dirty="0" err="1"/>
              <a:t>organisation</a:t>
            </a:r>
            <a:r>
              <a:rPr lang="en-US" altLang="ja-JP" dirty="0"/>
              <a:t> of ACSG subgroups is up to the members of the ACSG subgroups themselves.</a:t>
            </a:r>
          </a:p>
          <a:p>
            <a:endParaRPr lang="en-US" altLang="ja-JP" dirty="0"/>
          </a:p>
          <a:p>
            <a:r>
              <a:rPr lang="en-US" altLang="ja-JP" dirty="0"/>
              <a:t>(4) Cindy Ong (CSIRO) noted the LPV subgroup has a defined process for nominations and voting of leads every 2-3 years. Membership is open to everyone and not restricted to CEOS Agency representatives. Cindy clarified that the subgroups vote on the chair nominations and WGCV is responsible for endorsing their decision.</a:t>
            </a:r>
          </a:p>
          <a:p>
            <a:r>
              <a:rPr lang="en-US" altLang="ja-JP" dirty="0"/>
              <a:t>(</a:t>
            </a:r>
          </a:p>
          <a:p>
            <a:r>
              <a:rPr lang="en-US" altLang="ja-JP" dirty="0"/>
              <a:t>5) Marie-Claire Greening (CEO) shared an extract from the WGCV Terms of Reference via chat: “a sub-group is dedicated to a specific and </a:t>
            </a:r>
            <a:r>
              <a:rPr lang="en-US" altLang="ja-JP" dirty="0" err="1"/>
              <a:t>focussed</a:t>
            </a:r>
            <a:r>
              <a:rPr lang="en-US" altLang="ja-JP" dirty="0"/>
              <a:t> area of interest in order to discuss the topics on a broad scientific and technical basis. It is a discussion forum which allows action on selected topics of interest. The sub-groups are usually dedicated to sensor-oriented or thematic data product-oriented topics. The sub-group will be led by a chair and vice-chair (or co-chairs) whose specific roles are determined by each Sub-group, but both (or all) will be relied on by the CEOS WGCV Chairs to provide insight into the Sub-group’s activities. The method of nomination and selection of the chairs is at the discretion of the Sub-group membership. The length of term for the Chairs is not to exceed 5 years. The implementation of term limits and succession of Chairs is at the discretion of the Sub-group membership. A sub-group is open to CEOS members and scientific/technical experts, as well. Mission and objectives are part of the CEOS WGCV work plan. The mission and objectives and the concrete breakdown of activities are given in the CEOS WGCV work plan.”</a:t>
            </a:r>
          </a:p>
        </p:txBody>
      </p:sp>
    </p:spTree>
    <p:extLst>
      <p:ext uri="{BB962C8B-B14F-4D97-AF65-F5344CB8AC3E}">
        <p14:creationId xmlns:p14="http://schemas.microsoft.com/office/powerpoint/2010/main" val="3427304312"/>
      </p:ext>
    </p:extLst>
  </p:cSld>
  <p:clrMapOvr>
    <a:masterClrMapping/>
  </p:clrMapOvr>
</p:sld>
</file>

<file path=ppt/theme/theme1.xml><?xml version="1.0" encoding="utf-8"?>
<a:theme xmlns:a="http://schemas.openxmlformats.org/drawingml/2006/main" name="ceos">
  <a:themeElements>
    <a:clrScheme name="Custom 2">
      <a:dk1>
        <a:srgbClr val="000000"/>
      </a:dk1>
      <a:lt1>
        <a:srgbClr val="FFFFFF"/>
      </a:lt1>
      <a:dk2>
        <a:srgbClr val="44546A"/>
      </a:dk2>
      <a:lt2>
        <a:srgbClr val="E7E6E6"/>
      </a:lt2>
      <a:accent1>
        <a:srgbClr val="33445F"/>
      </a:accent1>
      <a:accent2>
        <a:srgbClr val="A3CB34"/>
      </a:accent2>
      <a:accent3>
        <a:srgbClr val="C1666B"/>
      </a:accent3>
      <a:accent4>
        <a:srgbClr val="DDDDDD"/>
      </a:accent4>
      <a:accent5>
        <a:srgbClr val="7BC0D7"/>
      </a:accent5>
      <a:accent6>
        <a:srgbClr val="D1462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5894</TotalTime>
  <Words>695</Words>
  <Application>Microsoft Office PowerPoint</Application>
  <PresentationFormat>ワイド画面</PresentationFormat>
  <Paragraphs>40</Paragraphs>
  <Slides>5</Slides>
  <Notes>5</Notes>
  <HiddenSlides>0</HiddenSlides>
  <MMClips>0</MMClips>
  <ScaleCrop>false</ScaleCrop>
  <HeadingPairs>
    <vt:vector size="6" baseType="variant">
      <vt:variant>
        <vt:lpstr>使用されているフォント</vt:lpstr>
      </vt:variant>
      <vt:variant>
        <vt:i4>2</vt:i4>
      </vt:variant>
      <vt:variant>
        <vt:lpstr>テーマ</vt:lpstr>
      </vt:variant>
      <vt:variant>
        <vt:i4>1</vt:i4>
      </vt:variant>
      <vt:variant>
        <vt:lpstr>スライド タイトル</vt:lpstr>
      </vt:variant>
      <vt:variant>
        <vt:i4>5</vt:i4>
      </vt:variant>
    </vt:vector>
  </HeadingPairs>
  <TitlesOfParts>
    <vt:vector size="8" baseType="lpstr">
      <vt:lpstr>Arial</vt:lpstr>
      <vt:lpstr>Brush Script MT</vt:lpstr>
      <vt:lpstr>ceos</vt:lpstr>
      <vt:lpstr>WGCV  1.3 Vice Chair 2023-2024</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dc:title>
  <dc:creator>Elizabeth Marion Rose</dc:creator>
  <cp:lastModifiedBy>久世　暁彦</cp:lastModifiedBy>
  <cp:revision>32</cp:revision>
  <dcterms:created xsi:type="dcterms:W3CDTF">2021-10-07T09:33:41Z</dcterms:created>
  <dcterms:modified xsi:type="dcterms:W3CDTF">2022-10-04T01:12:16Z</dcterms:modified>
</cp:coreProperties>
</file>