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f7a508d5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15f7a508d5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f7a508d5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15f7a508d5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f7a508d5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5f7a508d5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f7a508d5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5f7a508d51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f7a508d5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5f7a508d51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f7a508d51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f7a508d5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</a:rPr>
              <a:t>WGCV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lang="en-GB">
                <a:solidFill>
                  <a:schemeClr val="accent1"/>
                </a:solidFill>
              </a:rPr>
              <a:t>51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>
                <a:solidFill>
                  <a:schemeClr val="accent1"/>
                </a:solidFill>
              </a:rPr>
              <a:t>3-6 October 2022</a:t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WGCV-51</a:t>
            </a:r>
            <a:r>
              <a:rPr b="1" lang="en-GB">
                <a:solidFill>
                  <a:schemeClr val="accent1"/>
                </a:solidFill>
              </a:rPr>
              <a:t>, 3-6 October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WGCV-51</a:t>
            </a:r>
            <a:r>
              <a:rPr b="1" lang="en-GB">
                <a:solidFill>
                  <a:schemeClr val="accent1"/>
                </a:solidFill>
              </a:rPr>
              <a:t>, 3-6 October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WGCV-51</a:t>
            </a:r>
            <a:r>
              <a:rPr b="1" lang="en-GB">
                <a:solidFill>
                  <a:schemeClr val="accent1"/>
                </a:solidFill>
              </a:rPr>
              <a:t>, 3-6 October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9kswCRpY-KSt0pGPIp9ReUtfK5H7WyTO3XqDIRHLBLQ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7995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SIT TW 2022 Recap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000"/>
              <a:t>Key Points for WGCV Attention</a:t>
            </a:r>
            <a:endParaRPr i="1" sz="150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Presenter, Organi</a:t>
            </a:r>
            <a:r>
              <a:rPr b="1" lang="en-GB" sz="2200">
                <a:solidFill>
                  <a:schemeClr val="accent1"/>
                </a:solidFill>
              </a:rPr>
              <a:t>s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ation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WGCV-51, Tokyo, Japan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3rd - 6th October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6AA84F"/>
                </a:solidFill>
              </a:rPr>
              <a:t>Highlighted:</a:t>
            </a:r>
            <a:r>
              <a:rPr b="1" lang="en-GB">
                <a:solidFill>
                  <a:srgbClr val="6AA84F"/>
                </a:solidFill>
              </a:rPr>
              <a:t> </a:t>
            </a:r>
            <a:r>
              <a:rPr lang="en-GB"/>
              <a:t>Joint Draft ESA-NASA Earth Observation Mission Quality Framework Guidelines for Optical and Synthetic Aperture Radar (SAR). 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1155CC"/>
                </a:solidFill>
              </a:rPr>
              <a:t>Actioned</a:t>
            </a:r>
            <a:r>
              <a:rPr lang="en-GB" u="sng">
                <a:solidFill>
                  <a:srgbClr val="1155CC"/>
                </a:solidFill>
              </a:rPr>
              <a:t>:</a:t>
            </a:r>
            <a:r>
              <a:rPr lang="en-GB"/>
              <a:t> Expect a Plenary action on CEOS Interoperability Framework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b="1" lang="en-GB" u="sng">
                <a:solidFill>
                  <a:srgbClr val="CC0000"/>
                </a:solidFill>
              </a:rPr>
              <a:t>Suggest:</a:t>
            </a:r>
            <a:r>
              <a:rPr lang="en-GB"/>
              <a:t> WGCV signal of support and nomination at Plenary welcome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WGCV and Cal/Val a critical value add from CEOS to ‘New Space’ – legacy experience, infrastructure, tools, SITSATs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▪"/>
            </a:pPr>
            <a:r>
              <a:rPr b="1" lang="en-GB" u="sng">
                <a:solidFill>
                  <a:srgbClr val="CC0000"/>
                </a:solidFill>
              </a:rPr>
              <a:t>Suggest:</a:t>
            </a:r>
            <a:r>
              <a:rPr lang="en-GB"/>
              <a:t> WGCV should nominate to expected future Task Team on ‘New Space &amp; Future CEOS’</a:t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Notes from SIT TW 2022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1155CC"/>
                </a:solidFill>
              </a:rPr>
              <a:t>Actioned</a:t>
            </a:r>
            <a:r>
              <a:rPr lang="en-GB" u="sng">
                <a:solidFill>
                  <a:srgbClr val="1155CC"/>
                </a:solidFill>
              </a:rPr>
              <a:t>:</a:t>
            </a:r>
            <a:r>
              <a:rPr lang="en-GB"/>
              <a:t> </a:t>
            </a:r>
            <a:r>
              <a:rPr lang="en-GB"/>
              <a:t>WGCV Chair will support preparation of agenda item on Strategy for CEOS Engagement with Standards Organisations</a:t>
            </a:r>
            <a:endParaRPr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1155CC"/>
                </a:solidFill>
              </a:rPr>
              <a:t>Actioned</a:t>
            </a:r>
            <a:r>
              <a:rPr lang="en-GB" u="sng">
                <a:solidFill>
                  <a:srgbClr val="1155CC"/>
                </a:solidFill>
              </a:rPr>
              <a:t>:</a:t>
            </a:r>
            <a:r>
              <a:rPr lang="en-GB"/>
              <a:t> CEOS Agencies to consider resourcing people with CEOS-ARD heritage to join the OGC ARD Standards Working Group</a:t>
            </a:r>
            <a:endParaRPr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CEOS GST Strategy Recommendation 4: CEOS should consider…focussed observational campaigns…to understand of trends in natural GHG emissions and removals in key areas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1200"/>
              </a:spcAft>
              <a:buSzPts val="2400"/>
              <a:buChar char="▪"/>
            </a:pPr>
            <a:r>
              <a:rPr b="1" lang="en-GB" u="sng">
                <a:solidFill>
                  <a:srgbClr val="CC0000"/>
                </a:solidFill>
              </a:rPr>
              <a:t>Suggest:</a:t>
            </a:r>
            <a:r>
              <a:rPr lang="en-GB"/>
              <a:t> Potential role for WGCV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Notes from SIT TW 2022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2537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</a:t>
            </a:r>
            <a:r>
              <a:rPr lang="en-GB"/>
              <a:t>AFOLU Roadmap will have a section on “suitable cal-val networks”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b="1" lang="en-GB" u="sng">
                <a:solidFill>
                  <a:srgbClr val="CC0000"/>
                </a:solidFill>
              </a:rPr>
              <a:t>Suggest:</a:t>
            </a:r>
            <a:r>
              <a:rPr lang="en-GB"/>
              <a:t> WGCV to keep watching brief on AFOLU Roadmap development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Various </a:t>
            </a:r>
            <a:r>
              <a:rPr lang="en-GB"/>
              <a:t>GCOS IP Themes and Actions related to cal/val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1200"/>
              </a:spcAft>
              <a:buSzPts val="2400"/>
              <a:buChar char="▪"/>
            </a:pPr>
            <a:r>
              <a:rPr b="1" lang="en-GB" u="sng">
                <a:solidFill>
                  <a:srgbClr val="CC0000"/>
                </a:solidFill>
              </a:rPr>
              <a:t>Suggest:</a:t>
            </a:r>
            <a:r>
              <a:rPr lang="en-GB"/>
              <a:t> WGCV to keep watching brief on GCOS IP and satellite supplement development and engage where appropriate</a:t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Notes from SIT TW 2022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50" y="4023450"/>
            <a:ext cx="5943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350" y="5183750"/>
            <a:ext cx="2696325" cy="16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650" y="4087825"/>
            <a:ext cx="5943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</a:t>
            </a:r>
            <a:r>
              <a:rPr lang="en-GB"/>
              <a:t>IMEO-MARS Validation Concepts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b="1" lang="en-GB" u="sng">
                <a:solidFill>
                  <a:srgbClr val="CC0000"/>
                </a:solidFill>
              </a:rPr>
              <a:t>Suggest:</a:t>
            </a:r>
            <a:r>
              <a:rPr lang="en-GB"/>
              <a:t> Potential role for WGCV in inter-comparisons (of “operational” MARS algorithms, concurrent acquisitions), controlled methane release experiments, and general validation coordination</a:t>
            </a:r>
            <a:endParaRPr/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Char char="▪"/>
            </a:pPr>
            <a:r>
              <a:rPr b="1" lang="en-GB" u="sng">
                <a:solidFill>
                  <a:srgbClr val="1155CC"/>
                </a:solidFill>
              </a:rPr>
              <a:t>Actioned</a:t>
            </a:r>
            <a:r>
              <a:rPr lang="en-GB" u="sng">
                <a:solidFill>
                  <a:srgbClr val="1155CC"/>
                </a:solidFill>
              </a:rPr>
              <a:t>:</a:t>
            </a:r>
            <a:r>
              <a:rPr lang="en-GB">
                <a:solidFill>
                  <a:srgbClr val="1155CC"/>
                </a:solidFill>
              </a:rPr>
              <a:t> </a:t>
            </a:r>
            <a:r>
              <a:rPr lang="en-GB"/>
              <a:t>SIT Chair will follow up </a:t>
            </a:r>
            <a:endParaRPr sz="2000"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Numerous other GHG validation needs, incl. for WMO Coordinated Global Greenhouse Gas Monitoring</a:t>
            </a:r>
            <a:endParaRPr b="1" u="sng">
              <a:solidFill>
                <a:srgbClr val="674EA7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1200"/>
              </a:spcAft>
              <a:buSzPts val="2800"/>
              <a:buChar char="❖"/>
            </a:pPr>
            <a:r>
              <a:rPr b="1" lang="en-GB" u="sng">
                <a:solidFill>
                  <a:srgbClr val="674EA7"/>
                </a:solidFill>
              </a:rPr>
              <a:t>Suggested</a:t>
            </a:r>
            <a:r>
              <a:rPr lang="en-GB" u="sng">
                <a:solidFill>
                  <a:srgbClr val="674EA7"/>
                </a:solidFill>
              </a:rPr>
              <a:t>:</a:t>
            </a:r>
            <a:r>
              <a:rPr lang="en-GB">
                <a:solidFill>
                  <a:srgbClr val="E69138"/>
                </a:solidFill>
              </a:rPr>
              <a:t> </a:t>
            </a:r>
            <a:r>
              <a:rPr i="1" lang="en-GB"/>
              <a:t>“Include biodiversity needs in multi-thematic Cal/Val and ARD development efforts”</a:t>
            </a:r>
            <a:endParaRPr i="1"/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Notes from SIT TW 2022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324225" y="1558525"/>
            <a:ext cx="116547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E69138"/>
                </a:solidFill>
              </a:rPr>
              <a:t>Noted</a:t>
            </a:r>
            <a:r>
              <a:rPr lang="en-GB" u="sng">
                <a:solidFill>
                  <a:srgbClr val="E69138"/>
                </a:solidFill>
              </a:rPr>
              <a:t>:</a:t>
            </a:r>
            <a:r>
              <a:rPr lang="en-GB"/>
              <a:t> Various atmospheric composition cal/val activities and Validation sections of White Paper: </a:t>
            </a:r>
            <a:r>
              <a:rPr i="1" lang="en-GB"/>
              <a:t>“Monitoring Surface PM2.5: An International Constellation Approach to Enhancing the Role of Satellite Observations”</a:t>
            </a:r>
            <a:endParaRPr i="1"/>
          </a:p>
          <a:p>
            <a:pPr indent="-355600" lvl="2" marL="1371600" rtl="0" algn="l">
              <a:spcBef>
                <a:spcPts val="1200"/>
              </a:spcBef>
              <a:spcAft>
                <a:spcPts val="0"/>
              </a:spcAft>
              <a:buSzPts val="2000"/>
              <a:buChar char="o"/>
            </a:pPr>
            <a:r>
              <a:rPr b="1" lang="en-GB" sz="2400" u="sng">
                <a:solidFill>
                  <a:srgbClr val="CC0000"/>
                </a:solidFill>
              </a:rPr>
              <a:t>Suggest:</a:t>
            </a:r>
            <a:r>
              <a:rPr lang="en-GB" sz="2400"/>
              <a:t> WGCV may want to input on draft white paper by 15 Oct 2022 ?</a:t>
            </a:r>
            <a:endParaRPr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❖"/>
            </a:pPr>
            <a:r>
              <a:rPr b="1" lang="en-GB" u="sng">
                <a:solidFill>
                  <a:srgbClr val="6AA84F"/>
                </a:solidFill>
              </a:rPr>
              <a:t>Highlighted:</a:t>
            </a:r>
            <a:r>
              <a:rPr lang="en-GB"/>
              <a:t> CNES CEOS Chair cal/val priorities: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CEOS protocol to support the cross-calibration of thermal infrared measurements from future CEOS Agency missions</a:t>
            </a:r>
            <a:endParaRPr/>
          </a:p>
          <a:p>
            <a:pPr indent="-381000" lvl="1" marL="914400" rtl="0" algn="l">
              <a:spcBef>
                <a:spcPts val="1200"/>
              </a:spcBef>
              <a:spcAft>
                <a:spcPts val="1200"/>
              </a:spcAft>
              <a:buSzPts val="2400"/>
              <a:buChar char="▪"/>
            </a:pPr>
            <a:r>
              <a:rPr lang="en-GB"/>
              <a:t>Definition of a common network of in situ calibration sites to harmonize calibration methods for thermal infrared instruments taking advantage of the previous work done in the </a:t>
            </a:r>
            <a:r>
              <a:rPr i="1" lang="en-GB"/>
              <a:t>“Land Surface Temperature Product Validation Best Practice Protocol”</a:t>
            </a:r>
            <a:r>
              <a:rPr lang="en-GB"/>
              <a:t> written by LPV WGCV subgroup</a:t>
            </a:r>
            <a:endParaRPr/>
          </a:p>
        </p:txBody>
      </p:sp>
      <p:sp>
        <p:nvSpPr>
          <p:cNvPr id="100" name="Google Shape;100;p12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Notes from SIT TW 2022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Thanks!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Full reference notes here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