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1"/>
  </p:notesMasterIdLst>
  <p:sldIdLst>
    <p:sldId id="256" r:id="rId2"/>
    <p:sldId id="259" r:id="rId3"/>
    <p:sldId id="260" r:id="rId4"/>
    <p:sldId id="266" r:id="rId5"/>
    <p:sldId id="373" r:id="rId6"/>
    <p:sldId id="261" r:id="rId7"/>
    <p:sldId id="386" r:id="rId8"/>
    <p:sldId id="374" r:id="rId9"/>
    <p:sldId id="375" r:id="rId10"/>
    <p:sldId id="376" r:id="rId11"/>
    <p:sldId id="377" r:id="rId12"/>
    <p:sldId id="378" r:id="rId13"/>
    <p:sldId id="379" r:id="rId14"/>
    <p:sldId id="380" r:id="rId15"/>
    <p:sldId id="381" r:id="rId16"/>
    <p:sldId id="382" r:id="rId17"/>
    <p:sldId id="383" r:id="rId18"/>
    <p:sldId id="384" r:id="rId19"/>
    <p:sldId id="385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2E8B83-BD03-4B32-809B-F73879777C7D}" v="20" dt="2022-10-04T00:13:37.5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84" y="5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gel Fox" userId="a520e88c-5e07-4373-a1e8-9b18514070f1" providerId="ADAL" clId="{0D2E8B83-BD03-4B32-809B-F73879777C7D}"/>
    <pc:docChg chg="custSel addSld delSld modSld">
      <pc:chgData name="Nigel Fox" userId="a520e88c-5e07-4373-a1e8-9b18514070f1" providerId="ADAL" clId="{0D2E8B83-BD03-4B32-809B-F73879777C7D}" dt="2022-10-04T02:36:00.664" v="2511" actId="47"/>
      <pc:docMkLst>
        <pc:docMk/>
      </pc:docMkLst>
      <pc:sldChg chg="del">
        <pc:chgData name="Nigel Fox" userId="a520e88c-5e07-4373-a1e8-9b18514070f1" providerId="ADAL" clId="{0D2E8B83-BD03-4B32-809B-F73879777C7D}" dt="2022-10-04T02:36:00.664" v="2511" actId="47"/>
        <pc:sldMkLst>
          <pc:docMk/>
          <pc:sldMk cId="0" sldId="257"/>
        </pc:sldMkLst>
      </pc:sldChg>
      <pc:sldChg chg="del">
        <pc:chgData name="Nigel Fox" userId="a520e88c-5e07-4373-a1e8-9b18514070f1" providerId="ADAL" clId="{0D2E8B83-BD03-4B32-809B-F73879777C7D}" dt="2022-10-03T08:56:51.503" v="2335" actId="47"/>
        <pc:sldMkLst>
          <pc:docMk/>
          <pc:sldMk cId="0" sldId="258"/>
        </pc:sldMkLst>
      </pc:sldChg>
      <pc:sldChg chg="modSp mod">
        <pc:chgData name="Nigel Fox" userId="a520e88c-5e07-4373-a1e8-9b18514070f1" providerId="ADAL" clId="{0D2E8B83-BD03-4B32-809B-F73879777C7D}" dt="2022-10-03T08:15:11.028" v="880" actId="20577"/>
        <pc:sldMkLst>
          <pc:docMk/>
          <pc:sldMk cId="1656753265" sldId="266"/>
        </pc:sldMkLst>
        <pc:spChg chg="mod">
          <ac:chgData name="Nigel Fox" userId="a520e88c-5e07-4373-a1e8-9b18514070f1" providerId="ADAL" clId="{0D2E8B83-BD03-4B32-809B-F73879777C7D}" dt="2022-10-03T08:15:11.028" v="880" actId="20577"/>
          <ac:spMkLst>
            <pc:docMk/>
            <pc:sldMk cId="1656753265" sldId="266"/>
            <ac:spMk id="67588" creationId="{00000000-0000-0000-0000-000000000000}"/>
          </ac:spMkLst>
        </pc:spChg>
      </pc:sldChg>
      <pc:sldChg chg="addSp delSp modSp mod">
        <pc:chgData name="Nigel Fox" userId="a520e88c-5e07-4373-a1e8-9b18514070f1" providerId="ADAL" clId="{0D2E8B83-BD03-4B32-809B-F73879777C7D}" dt="2022-10-04T00:10:02.982" v="2364" actId="1076"/>
        <pc:sldMkLst>
          <pc:docMk/>
          <pc:sldMk cId="2299630521" sldId="373"/>
        </pc:sldMkLst>
        <pc:spChg chg="mod">
          <ac:chgData name="Nigel Fox" userId="a520e88c-5e07-4373-a1e8-9b18514070f1" providerId="ADAL" clId="{0D2E8B83-BD03-4B32-809B-F73879777C7D}" dt="2022-10-03T08:20:52.675" v="1197" actId="20577"/>
          <ac:spMkLst>
            <pc:docMk/>
            <pc:sldMk cId="2299630521" sldId="373"/>
            <ac:spMk id="64516" creationId="{00000000-0000-0000-0000-000000000000}"/>
          </ac:spMkLst>
        </pc:spChg>
        <pc:picChg chg="del">
          <ac:chgData name="Nigel Fox" userId="a520e88c-5e07-4373-a1e8-9b18514070f1" providerId="ADAL" clId="{0D2E8B83-BD03-4B32-809B-F73879777C7D}" dt="2022-10-04T00:09:48.491" v="2361" actId="478"/>
          <ac:picMkLst>
            <pc:docMk/>
            <pc:sldMk cId="2299630521" sldId="373"/>
            <ac:picMk id="5" creationId="{D772DA87-5A5A-4BC6-9F73-5382358F6144}"/>
          </ac:picMkLst>
        </pc:picChg>
        <pc:picChg chg="add mod">
          <ac:chgData name="Nigel Fox" userId="a520e88c-5e07-4373-a1e8-9b18514070f1" providerId="ADAL" clId="{0D2E8B83-BD03-4B32-809B-F73879777C7D}" dt="2022-10-04T00:10:02.982" v="2364" actId="1076"/>
          <ac:picMkLst>
            <pc:docMk/>
            <pc:sldMk cId="2299630521" sldId="373"/>
            <ac:picMk id="6" creationId="{86B976E4-615C-45F2-8A7C-162977047D7B}"/>
          </ac:picMkLst>
        </pc:picChg>
      </pc:sldChg>
      <pc:sldChg chg="addSp modSp mod">
        <pc:chgData name="Nigel Fox" userId="a520e88c-5e07-4373-a1e8-9b18514070f1" providerId="ADAL" clId="{0D2E8B83-BD03-4B32-809B-F73879777C7D}" dt="2022-10-03T07:47:05.041" v="103" actId="20577"/>
        <pc:sldMkLst>
          <pc:docMk/>
          <pc:sldMk cId="1797193969" sldId="377"/>
        </pc:sldMkLst>
        <pc:spChg chg="mod">
          <ac:chgData name="Nigel Fox" userId="a520e88c-5e07-4373-a1e8-9b18514070f1" providerId="ADAL" clId="{0D2E8B83-BD03-4B32-809B-F73879777C7D}" dt="2022-10-03T07:45:52.744" v="34" actId="1076"/>
          <ac:spMkLst>
            <pc:docMk/>
            <pc:sldMk cId="1797193969" sldId="377"/>
            <ac:spMk id="10" creationId="{26913BF9-29B8-463A-B431-7AEDA3076431}"/>
          </ac:spMkLst>
        </pc:spChg>
        <pc:spChg chg="add mod">
          <ac:chgData name="Nigel Fox" userId="a520e88c-5e07-4373-a1e8-9b18514070f1" providerId="ADAL" clId="{0D2E8B83-BD03-4B32-809B-F73879777C7D}" dt="2022-10-03T07:47:05.041" v="103" actId="20577"/>
          <ac:spMkLst>
            <pc:docMk/>
            <pc:sldMk cId="1797193969" sldId="377"/>
            <ac:spMk id="13" creationId="{E11D7811-F5F7-4212-9D2D-DC63358CA54E}"/>
          </ac:spMkLst>
        </pc:spChg>
        <pc:picChg chg="mod">
          <ac:chgData name="Nigel Fox" userId="a520e88c-5e07-4373-a1e8-9b18514070f1" providerId="ADAL" clId="{0D2E8B83-BD03-4B32-809B-F73879777C7D}" dt="2022-10-03T07:45:45.235" v="32" actId="1076"/>
          <ac:picMkLst>
            <pc:docMk/>
            <pc:sldMk cId="1797193969" sldId="377"/>
            <ac:picMk id="8" creationId="{F8580DF5-4F38-4C11-8318-BB2BDA32A7AD}"/>
          </ac:picMkLst>
        </pc:picChg>
        <pc:picChg chg="mod">
          <ac:chgData name="Nigel Fox" userId="a520e88c-5e07-4373-a1e8-9b18514070f1" providerId="ADAL" clId="{0D2E8B83-BD03-4B32-809B-F73879777C7D}" dt="2022-10-03T07:45:47.426" v="33" actId="1076"/>
          <ac:picMkLst>
            <pc:docMk/>
            <pc:sldMk cId="1797193969" sldId="377"/>
            <ac:picMk id="11" creationId="{389E90F2-BB71-421C-8F87-B900AE2EC1CC}"/>
          </ac:picMkLst>
        </pc:picChg>
      </pc:sldChg>
      <pc:sldChg chg="addSp delSp modSp mod">
        <pc:chgData name="Nigel Fox" userId="a520e88c-5e07-4373-a1e8-9b18514070f1" providerId="ADAL" clId="{0D2E8B83-BD03-4B32-809B-F73879777C7D}" dt="2022-10-03T07:52:51.290" v="115" actId="1076"/>
        <pc:sldMkLst>
          <pc:docMk/>
          <pc:sldMk cId="4051015688" sldId="381"/>
        </pc:sldMkLst>
        <pc:spChg chg="add mod">
          <ac:chgData name="Nigel Fox" userId="a520e88c-5e07-4373-a1e8-9b18514070f1" providerId="ADAL" clId="{0D2E8B83-BD03-4B32-809B-F73879777C7D}" dt="2022-10-03T07:52:51.290" v="115" actId="1076"/>
          <ac:spMkLst>
            <pc:docMk/>
            <pc:sldMk cId="4051015688" sldId="381"/>
            <ac:spMk id="17" creationId="{20099FE2-97A9-44A0-9D15-23339C10BE56}"/>
          </ac:spMkLst>
        </pc:spChg>
        <pc:picChg chg="add del mod">
          <ac:chgData name="Nigel Fox" userId="a520e88c-5e07-4373-a1e8-9b18514070f1" providerId="ADAL" clId="{0D2E8B83-BD03-4B32-809B-F73879777C7D}" dt="2022-10-03T07:52:14.046" v="107" actId="478"/>
          <ac:picMkLst>
            <pc:docMk/>
            <pc:sldMk cId="4051015688" sldId="381"/>
            <ac:picMk id="14" creationId="{4465D027-FEC7-443C-B280-F3EBA3533B81}"/>
          </ac:picMkLst>
        </pc:picChg>
        <pc:picChg chg="add mod">
          <ac:chgData name="Nigel Fox" userId="a520e88c-5e07-4373-a1e8-9b18514070f1" providerId="ADAL" clId="{0D2E8B83-BD03-4B32-809B-F73879777C7D}" dt="2022-10-03T07:52:17.875" v="108" actId="1076"/>
          <ac:picMkLst>
            <pc:docMk/>
            <pc:sldMk cId="4051015688" sldId="381"/>
            <ac:picMk id="16" creationId="{F0883C17-A4B5-4EAF-817A-E93A2FC40275}"/>
          </ac:picMkLst>
        </pc:picChg>
      </pc:sldChg>
      <pc:sldChg chg="addSp delSp modSp mod">
        <pc:chgData name="Nigel Fox" userId="a520e88c-5e07-4373-a1e8-9b18514070f1" providerId="ADAL" clId="{0D2E8B83-BD03-4B32-809B-F73879777C7D}" dt="2022-10-04T02:25:58.202" v="2510" actId="14100"/>
        <pc:sldMkLst>
          <pc:docMk/>
          <pc:sldMk cId="3127206182" sldId="382"/>
        </pc:sldMkLst>
        <pc:spChg chg="mod">
          <ac:chgData name="Nigel Fox" userId="a520e88c-5e07-4373-a1e8-9b18514070f1" providerId="ADAL" clId="{0D2E8B83-BD03-4B32-809B-F73879777C7D}" dt="2022-10-03T07:26:01.222" v="31" actId="20577"/>
          <ac:spMkLst>
            <pc:docMk/>
            <pc:sldMk cId="3127206182" sldId="382"/>
            <ac:spMk id="2" creationId="{2248E5AE-B89F-4796-ACCE-DF21C3D31AE3}"/>
          </ac:spMkLst>
        </pc:spChg>
        <pc:spChg chg="add mod">
          <ac:chgData name="Nigel Fox" userId="a520e88c-5e07-4373-a1e8-9b18514070f1" providerId="ADAL" clId="{0D2E8B83-BD03-4B32-809B-F73879777C7D}" dt="2022-10-03T08:47:15.217" v="2287" actId="1076"/>
          <ac:spMkLst>
            <pc:docMk/>
            <pc:sldMk cId="3127206182" sldId="382"/>
            <ac:spMk id="5" creationId="{922F425F-ED3C-4EC6-86DE-89E94E0C205C}"/>
          </ac:spMkLst>
        </pc:spChg>
        <pc:spChg chg="add mod">
          <ac:chgData name="Nigel Fox" userId="a520e88c-5e07-4373-a1e8-9b18514070f1" providerId="ADAL" clId="{0D2E8B83-BD03-4B32-809B-F73879777C7D}" dt="2022-10-03T08:10:11.654" v="753" actId="207"/>
          <ac:spMkLst>
            <pc:docMk/>
            <pc:sldMk cId="3127206182" sldId="382"/>
            <ac:spMk id="6" creationId="{4D43D402-26FA-4AE2-90AC-21306C75D59C}"/>
          </ac:spMkLst>
        </pc:spChg>
        <pc:spChg chg="add del mod">
          <ac:chgData name="Nigel Fox" userId="a520e88c-5e07-4373-a1e8-9b18514070f1" providerId="ADAL" clId="{0D2E8B83-BD03-4B32-809B-F73879777C7D}" dt="2022-10-03T08:49:20.297" v="2291" actId="478"/>
          <ac:spMkLst>
            <pc:docMk/>
            <pc:sldMk cId="3127206182" sldId="382"/>
            <ac:spMk id="10" creationId="{7F741587-1ECA-4450-A0C3-8FCF318F356B}"/>
          </ac:spMkLst>
        </pc:spChg>
        <pc:spChg chg="add del">
          <ac:chgData name="Nigel Fox" userId="a520e88c-5e07-4373-a1e8-9b18514070f1" providerId="ADAL" clId="{0D2E8B83-BD03-4B32-809B-F73879777C7D}" dt="2022-10-03T08:49:42.980" v="2293" actId="478"/>
          <ac:spMkLst>
            <pc:docMk/>
            <pc:sldMk cId="3127206182" sldId="382"/>
            <ac:spMk id="12" creationId="{61430E6E-1020-474B-BE97-69F5525E4DA1}"/>
          </ac:spMkLst>
        </pc:spChg>
        <pc:spChg chg="add mod">
          <ac:chgData name="Nigel Fox" userId="a520e88c-5e07-4373-a1e8-9b18514070f1" providerId="ADAL" clId="{0D2E8B83-BD03-4B32-809B-F73879777C7D}" dt="2022-10-03T08:52:09.082" v="2334" actId="1076"/>
          <ac:spMkLst>
            <pc:docMk/>
            <pc:sldMk cId="3127206182" sldId="382"/>
            <ac:spMk id="13" creationId="{C6A757D4-408E-40E0-AE26-5CCB6B18C129}"/>
          </ac:spMkLst>
        </pc:spChg>
        <pc:spChg chg="add mod">
          <ac:chgData name="Nigel Fox" userId="a520e88c-5e07-4373-a1e8-9b18514070f1" providerId="ADAL" clId="{0D2E8B83-BD03-4B32-809B-F73879777C7D}" dt="2022-10-04T00:15:19.008" v="2471" actId="207"/>
          <ac:spMkLst>
            <pc:docMk/>
            <pc:sldMk cId="3127206182" sldId="382"/>
            <ac:spMk id="14" creationId="{24911AA0-70DF-4C1C-A6B0-429011DF219D}"/>
          </ac:spMkLst>
        </pc:spChg>
        <pc:picChg chg="mod">
          <ac:chgData name="Nigel Fox" userId="a520e88c-5e07-4373-a1e8-9b18514070f1" providerId="ADAL" clId="{0D2E8B83-BD03-4B32-809B-F73879777C7D}" dt="2022-10-04T00:13:24.922" v="2368" actId="1076"/>
          <ac:picMkLst>
            <pc:docMk/>
            <pc:sldMk cId="3127206182" sldId="382"/>
            <ac:picMk id="4" creationId="{6F0CE4BC-1684-441F-83DA-A184E5D4C77B}"/>
          </ac:picMkLst>
        </pc:picChg>
        <pc:picChg chg="add mod">
          <ac:chgData name="Nigel Fox" userId="a520e88c-5e07-4373-a1e8-9b18514070f1" providerId="ADAL" clId="{0D2E8B83-BD03-4B32-809B-F73879777C7D}" dt="2022-10-03T08:51:15.781" v="2297" actId="1076"/>
          <ac:picMkLst>
            <pc:docMk/>
            <pc:sldMk cId="3127206182" sldId="382"/>
            <ac:picMk id="11" creationId="{A50A6D3F-08E4-4BBD-9E7B-94542FE26FDC}"/>
          </ac:picMkLst>
        </pc:picChg>
        <pc:picChg chg="add mod">
          <ac:chgData name="Nigel Fox" userId="a520e88c-5e07-4373-a1e8-9b18514070f1" providerId="ADAL" clId="{0D2E8B83-BD03-4B32-809B-F73879777C7D}" dt="2022-10-04T02:25:58.202" v="2510" actId="14100"/>
          <ac:picMkLst>
            <pc:docMk/>
            <pc:sldMk cId="3127206182" sldId="382"/>
            <ac:picMk id="16" creationId="{A7414958-995B-4A39-8779-2E95B95E60CE}"/>
          </ac:picMkLst>
        </pc:picChg>
        <pc:picChg chg="add mod">
          <ac:chgData name="Nigel Fox" userId="a520e88c-5e07-4373-a1e8-9b18514070f1" providerId="ADAL" clId="{0D2E8B83-BD03-4B32-809B-F73879777C7D}" dt="2022-10-04T00:12:55.971" v="2366" actId="1076"/>
          <ac:picMkLst>
            <pc:docMk/>
            <pc:sldMk cId="3127206182" sldId="382"/>
            <ac:picMk id="1026" creationId="{86203A61-DEE5-4800-B62C-26C8D53FCB4B}"/>
          </ac:picMkLst>
        </pc:picChg>
        <pc:picChg chg="add mod">
          <ac:chgData name="Nigel Fox" userId="a520e88c-5e07-4373-a1e8-9b18514070f1" providerId="ADAL" clId="{0D2E8B83-BD03-4B32-809B-F73879777C7D}" dt="2022-10-03T08:47:17.475" v="2288" actId="1076"/>
          <ac:picMkLst>
            <pc:docMk/>
            <pc:sldMk cId="3127206182" sldId="382"/>
            <ac:picMk id="1028" creationId="{4AC4B576-989E-4068-B64A-B8968884E36C}"/>
          </ac:picMkLst>
        </pc:picChg>
      </pc:sldChg>
      <pc:sldChg chg="modSp mod">
        <pc:chgData name="Nigel Fox" userId="a520e88c-5e07-4373-a1e8-9b18514070f1" providerId="ADAL" clId="{0D2E8B83-BD03-4B32-809B-F73879777C7D}" dt="2022-10-04T00:50:42.103" v="2506" actId="20577"/>
        <pc:sldMkLst>
          <pc:docMk/>
          <pc:sldMk cId="3695234566" sldId="383"/>
        </pc:sldMkLst>
        <pc:spChg chg="mod">
          <ac:chgData name="Nigel Fox" userId="a520e88c-5e07-4373-a1e8-9b18514070f1" providerId="ADAL" clId="{0D2E8B83-BD03-4B32-809B-F73879777C7D}" dt="2022-10-04T00:50:42.103" v="2506" actId="20577"/>
          <ac:spMkLst>
            <pc:docMk/>
            <pc:sldMk cId="3695234566" sldId="383"/>
            <ac:spMk id="6" creationId="{7EF73A7B-B108-4325-8202-3F41E1BB686F}"/>
          </ac:spMkLst>
        </pc:spChg>
        <pc:spChg chg="mod">
          <ac:chgData name="Nigel Fox" userId="a520e88c-5e07-4373-a1e8-9b18514070f1" providerId="ADAL" clId="{0D2E8B83-BD03-4B32-809B-F73879777C7D}" dt="2022-10-03T08:12:18.127" v="813" actId="1076"/>
          <ac:spMkLst>
            <pc:docMk/>
            <pc:sldMk cId="3695234566" sldId="383"/>
            <ac:spMk id="7" creationId="{8A6A5D22-4BF7-4475-82A2-872F16F68FDD}"/>
          </ac:spMkLst>
        </pc:spChg>
      </pc:sldChg>
      <pc:sldChg chg="addSp delSp modSp new mod">
        <pc:chgData name="Nigel Fox" userId="a520e88c-5e07-4373-a1e8-9b18514070f1" providerId="ADAL" clId="{0D2E8B83-BD03-4B32-809B-F73879777C7D}" dt="2022-10-03T08:58:15.962" v="2360" actId="1076"/>
        <pc:sldMkLst>
          <pc:docMk/>
          <pc:sldMk cId="3741508254" sldId="385"/>
        </pc:sldMkLst>
        <pc:spChg chg="mod">
          <ac:chgData name="Nigel Fox" userId="a520e88c-5e07-4373-a1e8-9b18514070f1" providerId="ADAL" clId="{0D2E8B83-BD03-4B32-809B-F73879777C7D}" dt="2022-10-03T08:12:44.446" v="821" actId="20577"/>
          <ac:spMkLst>
            <pc:docMk/>
            <pc:sldMk cId="3741508254" sldId="385"/>
            <ac:spMk id="2" creationId="{1D432BE4-C210-4573-AD94-086A9CC8F2CD}"/>
          </ac:spMkLst>
        </pc:spChg>
        <pc:spChg chg="add del mod">
          <ac:chgData name="Nigel Fox" userId="a520e88c-5e07-4373-a1e8-9b18514070f1" providerId="ADAL" clId="{0D2E8B83-BD03-4B32-809B-F73879777C7D}" dt="2022-10-03T08:14:36.540" v="826"/>
          <ac:spMkLst>
            <pc:docMk/>
            <pc:sldMk cId="3741508254" sldId="385"/>
            <ac:spMk id="3" creationId="{8640D25D-01C2-4861-AB2D-BF96DF84DA15}"/>
          </ac:spMkLst>
        </pc:spChg>
        <pc:spChg chg="add mod">
          <ac:chgData name="Nigel Fox" userId="a520e88c-5e07-4373-a1e8-9b18514070f1" providerId="ADAL" clId="{0D2E8B83-BD03-4B32-809B-F73879777C7D}" dt="2022-10-03T08:58:15.962" v="2360" actId="1076"/>
          <ac:spMkLst>
            <pc:docMk/>
            <pc:sldMk cId="3741508254" sldId="385"/>
            <ac:spMk id="4" creationId="{FEB964C3-78D0-4BB1-9463-71D4B81AA70B}"/>
          </ac:spMkLst>
        </pc:spChg>
        <pc:graphicFrameChg chg="add del mod modGraphic">
          <ac:chgData name="Nigel Fox" userId="a520e88c-5e07-4373-a1e8-9b18514070f1" providerId="ADAL" clId="{0D2E8B83-BD03-4B32-809B-F73879777C7D}" dt="2022-10-03T08:23:52.120" v="1239" actId="478"/>
          <ac:graphicFrameMkLst>
            <pc:docMk/>
            <pc:sldMk cId="3741508254" sldId="385"/>
            <ac:graphicFrameMk id="6" creationId="{48DCF0FF-7663-4F05-873B-460EDD0F133D}"/>
          </ac:graphicFrameMkLst>
        </pc:graphicFrameChg>
      </pc:sldChg>
      <pc:sldChg chg="addSp delSp modSp new mod">
        <pc:chgData name="Nigel Fox" userId="a520e88c-5e07-4373-a1e8-9b18514070f1" providerId="ADAL" clId="{0D2E8B83-BD03-4B32-809B-F73879777C7D}" dt="2022-10-04T00:30:19.746" v="2501" actId="478"/>
        <pc:sldMkLst>
          <pc:docMk/>
          <pc:sldMk cId="1650518519" sldId="386"/>
        </pc:sldMkLst>
        <pc:spChg chg="del">
          <ac:chgData name="Nigel Fox" userId="a520e88c-5e07-4373-a1e8-9b18514070f1" providerId="ADAL" clId="{0D2E8B83-BD03-4B32-809B-F73879777C7D}" dt="2022-10-04T00:30:19.746" v="2501" actId="478"/>
          <ac:spMkLst>
            <pc:docMk/>
            <pc:sldMk cId="1650518519" sldId="386"/>
            <ac:spMk id="2" creationId="{8771E223-4B15-440A-969A-26D01F043CC8}"/>
          </ac:spMkLst>
        </pc:spChg>
        <pc:spChg chg="mod">
          <ac:chgData name="Nigel Fox" userId="a520e88c-5e07-4373-a1e8-9b18514070f1" providerId="ADAL" clId="{0D2E8B83-BD03-4B32-809B-F73879777C7D}" dt="2022-10-04T00:30:02.068" v="2498" actId="20577"/>
          <ac:spMkLst>
            <pc:docMk/>
            <pc:sldMk cId="1650518519" sldId="386"/>
            <ac:spMk id="3" creationId="{6D7454DD-AA9F-4604-8229-330CECEBCB71}"/>
          </ac:spMkLst>
        </pc:spChg>
        <pc:picChg chg="add mod">
          <ac:chgData name="Nigel Fox" userId="a520e88c-5e07-4373-a1e8-9b18514070f1" providerId="ADAL" clId="{0D2E8B83-BD03-4B32-809B-F73879777C7D}" dt="2022-10-04T00:30:13.120" v="2500" actId="1076"/>
          <ac:picMkLst>
            <pc:docMk/>
            <pc:sldMk cId="1650518519" sldId="386"/>
            <ac:picMk id="5" creationId="{C108B2D0-D7DD-4F66-ABFF-E507397D368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7834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3744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3"/>
          <a:stretch/>
        </p:blipFill>
        <p:spPr>
          <a:xfrm rot="10800000" flipH="1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l="32582" t="2399" r="8554" b="-8773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l="54016" t="36081" r="11355" b="673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accent1"/>
                </a:solidFill>
              </a:rPr>
              <a:t>WGCV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GB" b="1">
                <a:solidFill>
                  <a:schemeClr val="accent1"/>
                </a:solidFill>
              </a:rPr>
              <a:t>51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b="1">
                <a:solidFill>
                  <a:schemeClr val="accent1"/>
                </a:solidFill>
              </a:rPr>
              <a:t>3-6 October 2022</a:t>
            </a:r>
            <a:endParaRPr b="1">
              <a:solidFill>
                <a:schemeClr val="accen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accen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2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4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b="1">
                <a:solidFill>
                  <a:schemeClr val="accent1"/>
                </a:solidFill>
              </a:rPr>
              <a:t>WGCV-51, 3-6 October 2022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" name="Google Shape;46;p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5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b="1">
                <a:solidFill>
                  <a:schemeClr val="accent1"/>
                </a:solidFill>
              </a:rPr>
              <a:t>WGCV-51, 3-6 October 2022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5" name="Google Shape;55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1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body" idx="2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" name="Google Shape;61;p6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b="1">
                <a:solidFill>
                  <a:schemeClr val="accent1"/>
                </a:solidFill>
              </a:rPr>
              <a:t>WGCV-51, 3-6 October 2022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9530FC-828C-402C-82E5-209179AD6F8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214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103632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C2CC4-417C-4EBB-88DD-BA6A2B0F77B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095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9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calvalportal.ceos.org/sitscos-ws" TargetMode="External"/><Relationship Id="rId7" Type="http://schemas.openxmlformats.org/officeDocument/2006/relationships/image" Target="../media/image1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doi.org/10.47120/npl.9319" TargetMode="External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 dirty="0"/>
              <a:t>WGCV-51</a:t>
            </a:r>
            <a:endParaRPr sz="75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US" sz="4000" b="1" dirty="0">
                <a:solidFill>
                  <a:srgbClr val="FFFFFF"/>
                </a:solidFill>
              </a:rPr>
              <a:t>Infrared Visible and Optical Sensors (IVOS) subgroup: </a:t>
            </a:r>
            <a:r>
              <a:rPr lang="en-US" sz="4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#34</a:t>
            </a:r>
            <a:endParaRPr sz="4000" i="1" dirty="0"/>
          </a:p>
        </p:txBody>
      </p:sp>
      <p:sp>
        <p:nvSpPr>
          <p:cNvPr id="67" name="Google Shape;67;p7"/>
          <p:cNvSpPr/>
          <p:nvPr/>
        </p:nvSpPr>
        <p:spPr>
          <a:xfrm>
            <a:off x="7222284" y="4252682"/>
            <a:ext cx="4832943" cy="2605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chemeClr val="accent1"/>
              </a:solidFill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Nigel Fox, NPL/UKSA</a:t>
            </a:r>
            <a:endParaRPr dirty="0"/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Agenda Item 1-14</a:t>
            </a:r>
            <a:endParaRPr dirty="0"/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chemeClr val="accent1"/>
                </a:solidFill>
              </a:rPr>
              <a:t>WGCV-51, Tokyo, Japan</a:t>
            </a:r>
            <a:endParaRPr sz="2200" b="1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chemeClr val="accent1"/>
                </a:solidFill>
              </a:rPr>
              <a:t>3rd - 6th October 2022</a:t>
            </a:r>
            <a:endParaRPr sz="2200" b="1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2CC26-0F28-4C36-802F-9F68D02B7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CV 17-01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EA59D0-A2B7-4ADB-A47D-666778E2FF59}"/>
              </a:ext>
            </a:extLst>
          </p:cNvPr>
          <p:cNvSpPr txBox="1"/>
          <p:nvPr/>
        </p:nvSpPr>
        <p:spPr>
          <a:xfrm>
            <a:off x="176048" y="1551398"/>
            <a:ext cx="118241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</a:rPr>
              <a:t>Establish means to achieve L1 radiometric interoperability – A community reference</a:t>
            </a:r>
          </a:p>
          <a:p>
            <a:endParaRPr lang="en-GB" sz="2000" b="1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1"/>
                </a:solidFill>
              </a:rPr>
              <a:t>Will create a template on Cal/Val portal (initially private) to record achievable uncertainties for different methods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1"/>
                </a:solidFill>
              </a:rPr>
              <a:t>IVOS team to populate template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1"/>
                </a:solidFill>
              </a:rPr>
              <a:t>Methods must be documented and be subject to peer review (IVOS team)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1"/>
                </a:solidFill>
              </a:rPr>
              <a:t>Evidence of results to specific sensors ideally to include Sensors such as S2, L8/9, S3, VIIRS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1"/>
                </a:solidFill>
              </a:rPr>
              <a:t>Any and all methods to be includable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1"/>
                </a:solidFill>
              </a:rPr>
              <a:t>Next step look to see how to combine results in most effective manner</a:t>
            </a:r>
          </a:p>
        </p:txBody>
      </p:sp>
    </p:spTree>
    <p:extLst>
      <p:ext uri="{BB962C8B-B14F-4D97-AF65-F5344CB8AC3E}">
        <p14:creationId xmlns:p14="http://schemas.microsoft.com/office/powerpoint/2010/main" val="4253105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C7BCA-97E8-4D52-8FFA-F71B27304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SITSats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70785C-338C-48D6-88B4-EAB927BE0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0646" y="1030223"/>
            <a:ext cx="2575735" cy="38470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9E1687-66D4-4E77-9ECB-55995250ADA6}"/>
              </a:ext>
            </a:extLst>
          </p:cNvPr>
          <p:cNvSpPr txBox="1"/>
          <p:nvPr/>
        </p:nvSpPr>
        <p:spPr>
          <a:xfrm>
            <a:off x="8780980" y="4784779"/>
            <a:ext cx="34110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/>
              <a:t> </a:t>
            </a:r>
            <a:r>
              <a:rPr lang="en-US" u="sng" dirty="0">
                <a:hlinkClick r:id="rId3"/>
              </a:rPr>
              <a:t>https://calvalportal.ceos.org/sitscos-ws</a:t>
            </a:r>
            <a:endParaRPr lang="en-US" u="sng" dirty="0"/>
          </a:p>
          <a:p>
            <a:pPr marL="0" indent="0" algn="ctr">
              <a:buNone/>
            </a:pPr>
            <a:r>
              <a:rPr lang="en-US" dirty="0">
                <a:hlinkClick r:id="rId4"/>
              </a:rPr>
              <a:t>doi.org/10.47120/npl.9319</a:t>
            </a:r>
            <a:r>
              <a:rPr lang="en-US" dirty="0"/>
              <a:t> 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CB42F6-F2AA-461C-A0B8-09B0761CB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490" y="5307999"/>
            <a:ext cx="1245012" cy="1245012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AF63EEA2-B2CB-4C93-8D81-611DBE578A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63" y="954941"/>
            <a:ext cx="2990231" cy="2690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F8580DF5-4F38-4C11-8318-BB2BDA32A7A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27"/>
          <a:stretch/>
        </p:blipFill>
        <p:spPr bwMode="auto">
          <a:xfrm>
            <a:off x="4397412" y="1181355"/>
            <a:ext cx="3896843" cy="22753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6D6CFF-75EC-41F1-ABFA-B57D6E0B5F78}"/>
              </a:ext>
            </a:extLst>
          </p:cNvPr>
          <p:cNvSpPr txBox="1"/>
          <p:nvPr/>
        </p:nvSpPr>
        <p:spPr>
          <a:xfrm>
            <a:off x="5188522" y="3178141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C000"/>
                </a:solidFill>
              </a:rPr>
              <a:t>TRUTHS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26913BF9-29B8-463A-B431-7AEDA3076431}"/>
              </a:ext>
            </a:extLst>
          </p:cNvPr>
          <p:cNvSpPr txBox="1">
            <a:spLocks/>
          </p:cNvSpPr>
          <p:nvPr/>
        </p:nvSpPr>
        <p:spPr>
          <a:xfrm>
            <a:off x="5188522" y="5710457"/>
            <a:ext cx="2723242" cy="243315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dirty="0"/>
              <a:t>NPL STAR-cc-OGSE</a:t>
            </a:r>
          </a:p>
          <a:p>
            <a:pPr algn="ctr"/>
            <a:r>
              <a:rPr lang="en-US" sz="1800" dirty="0"/>
              <a:t>Cal-Val System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9E90F2-BB71-421C-8F87-B900AE2EC1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1212" y="3713671"/>
            <a:ext cx="3081682" cy="1830588"/>
          </a:xfrm>
          <a:prstGeom prst="rect">
            <a:avLst/>
          </a:prstGeom>
        </p:spPr>
      </p:pic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06424C3E-165F-47E7-AD13-60A6D1DE0F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043" y="3683149"/>
            <a:ext cx="3622594" cy="27264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11D7811-F5F7-4212-9D2D-DC63358CA54E}"/>
              </a:ext>
            </a:extLst>
          </p:cNvPr>
          <p:cNvSpPr txBox="1"/>
          <p:nvPr/>
        </p:nvSpPr>
        <p:spPr>
          <a:xfrm>
            <a:off x="8294953" y="5330340"/>
            <a:ext cx="2191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Report- Recommendations</a:t>
            </a:r>
          </a:p>
          <a:p>
            <a:r>
              <a:rPr lang="en-GB" sz="1800" dirty="0"/>
              <a:t>How to get wider visibility?</a:t>
            </a:r>
          </a:p>
        </p:txBody>
      </p:sp>
    </p:spTree>
    <p:extLst>
      <p:ext uri="{BB962C8B-B14F-4D97-AF65-F5344CB8AC3E}">
        <p14:creationId xmlns:p14="http://schemas.microsoft.com/office/powerpoint/2010/main" val="1797193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7D9C9-D3A7-4842-A6A9-5CA507C50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Ocean colour: progress over 25 </a:t>
            </a:r>
            <a:r>
              <a:rPr lang="en-GB" dirty="0" err="1"/>
              <a:t>yrs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6C0778-736D-4297-9767-50414E847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0079" y="1161182"/>
            <a:ext cx="3207594" cy="1027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E1E81D-A699-46B1-BFC6-12B0FD88F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7889" y="2188316"/>
            <a:ext cx="3191838" cy="9456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7592B6-11AB-49C6-8221-BEBBF889B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0391" y="1119302"/>
            <a:ext cx="4702139" cy="2582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2812F5-B011-4061-91A4-05BB357834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95" y="3777286"/>
            <a:ext cx="4285261" cy="25160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E1DAAC-9BDF-4189-8138-C1DFCF60CD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4808" y="4196864"/>
            <a:ext cx="3664097" cy="20965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1D1BCC-15C3-496D-B1A6-5DFCA0BD1E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048" y="1119302"/>
            <a:ext cx="3676393" cy="21296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FEE2DC1-942A-45D9-B4D3-B429BC8C5FDB}"/>
              </a:ext>
            </a:extLst>
          </p:cNvPr>
          <p:cNvSpPr txBox="1"/>
          <p:nvPr/>
        </p:nvSpPr>
        <p:spPr>
          <a:xfrm>
            <a:off x="4705564" y="4045927"/>
            <a:ext cx="32980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Half day - 8 presentations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25 </a:t>
            </a:r>
            <a:r>
              <a:rPr lang="en-GB" sz="1800" dirty="0" err="1"/>
              <a:t>yrs</a:t>
            </a:r>
            <a:r>
              <a:rPr lang="en-GB" sz="1800" dirty="0"/>
              <a:t> of JRC, PACE, Use of A-OC by missions, FRMs, Moby future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Additional 30+ attendees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9346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38BCE-3A9F-4136-8913-0E1C75012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4283" y="130434"/>
            <a:ext cx="7723973" cy="779002"/>
          </a:xfrm>
        </p:spPr>
        <p:txBody>
          <a:bodyPr/>
          <a:lstStyle/>
          <a:p>
            <a:r>
              <a:rPr lang="en-GB" dirty="0"/>
              <a:t>PICS: </a:t>
            </a:r>
            <a:r>
              <a:rPr lang="en-GB" sz="2800" dirty="0"/>
              <a:t>virtual meet before end 2022)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B4EA4C-C70F-4A13-B12F-0EA69F935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3150" y="1046531"/>
            <a:ext cx="4654457" cy="26181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7B597A-70D2-434B-B815-2D2979DEA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150" y="3856661"/>
            <a:ext cx="4370206" cy="24582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2FD2FB-4824-4BCC-A94A-B08C4B74F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36" y="1088290"/>
            <a:ext cx="3288581" cy="1267307"/>
          </a:xfrm>
          <a:prstGeom prst="rect">
            <a:avLst/>
          </a:prstGeom>
        </p:spPr>
      </p:pic>
      <p:pic>
        <p:nvPicPr>
          <p:cNvPr id="7" name="Picture 2_0" descr="D:\Projets\PICSCAR\09-Technique\91-Documents-Techniques\912-Travail\Logo\logoC1.png">
            <a:extLst>
              <a:ext uri="{FF2B5EF4-FFF2-40B4-BE49-F238E27FC236}">
                <a16:creationId xmlns:a16="http://schemas.microsoft.com/office/drawing/2014/main" id="{737CD936-2600-4631-8891-8FA06D382266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226030" y="72989"/>
            <a:ext cx="945224" cy="836447"/>
          </a:xfrm>
          <a:prstGeom prst="rect">
            <a:avLst/>
          </a:prstGeom>
          <a:ln w="0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EAEA2D-0C4C-4FE4-A3EE-DC6C6375B5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5753" y="2456116"/>
            <a:ext cx="3452116" cy="19094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B62DD6-5587-4A8A-9064-CB204CCF33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0084" y="1147050"/>
            <a:ext cx="4137596" cy="12085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A666FA-6F22-4FB5-979D-080A28AB7CEF}"/>
              </a:ext>
            </a:extLst>
          </p:cNvPr>
          <p:cNvSpPr txBox="1"/>
          <p:nvPr/>
        </p:nvSpPr>
        <p:spPr>
          <a:xfrm>
            <a:off x="163535" y="2355597"/>
            <a:ext cx="352403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rgbClr val="0070C0"/>
                </a:solidFill>
              </a:rPr>
              <a:t>Access through </a:t>
            </a:r>
            <a:r>
              <a:rPr lang="en-GB" sz="1800" b="1" dirty="0" err="1">
                <a:solidFill>
                  <a:srgbClr val="0070C0"/>
                </a:solidFill>
              </a:rPr>
              <a:t>cal</a:t>
            </a:r>
            <a:r>
              <a:rPr lang="en-GB" sz="1800" b="1" dirty="0">
                <a:solidFill>
                  <a:srgbClr val="0070C0"/>
                </a:solidFill>
              </a:rPr>
              <a:t>/</a:t>
            </a:r>
            <a:r>
              <a:rPr lang="en-GB" sz="1800" b="1" dirty="0" err="1">
                <a:solidFill>
                  <a:srgbClr val="0070C0"/>
                </a:solidFill>
              </a:rPr>
              <a:t>val</a:t>
            </a:r>
            <a:r>
              <a:rPr lang="en-GB" sz="1800" b="1" dirty="0">
                <a:solidFill>
                  <a:srgbClr val="0070C0"/>
                </a:solidFill>
              </a:rPr>
              <a:t> portal</a:t>
            </a:r>
          </a:p>
          <a:p>
            <a:endParaRPr lang="en-GB" dirty="0"/>
          </a:p>
          <a:p>
            <a:r>
              <a:rPr lang="en-GB" dirty="0"/>
              <a:t>	</a:t>
            </a:r>
            <a:r>
              <a:rPr lang="en-GB" sz="1600" b="1" dirty="0"/>
              <a:t>Database update: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data 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Quick looks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Analysis tools being added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Format to </a:t>
            </a:r>
            <a:r>
              <a:rPr lang="en-GB" sz="1600" dirty="0" err="1"/>
              <a:t>NetCDF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Ready to include other PICS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Add additional sensors VIIRS, MISR, 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F1D559D-6FE5-41F7-9BAD-EABD22159B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1574" y="4502404"/>
            <a:ext cx="2577327" cy="2015501"/>
          </a:xfrm>
          <a:prstGeom prst="rect">
            <a:avLst/>
          </a:prstGeom>
        </p:spPr>
      </p:pic>
      <p:pic>
        <p:nvPicPr>
          <p:cNvPr id="15" name="Image 12_0">
            <a:extLst>
              <a:ext uri="{FF2B5EF4-FFF2-40B4-BE49-F238E27FC236}">
                <a16:creationId xmlns:a16="http://schemas.microsoft.com/office/drawing/2014/main" id="{16152028-7BD2-445D-8B74-5D3133650FCB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1784370" y="4796231"/>
            <a:ext cx="2577327" cy="1721674"/>
          </a:xfrm>
          <a:prstGeom prst="rect">
            <a:avLst/>
          </a:prstGeom>
          <a:ln w="0"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E953553-E193-4EE5-AFE5-80460BBDF7E1}"/>
              </a:ext>
            </a:extLst>
          </p:cNvPr>
          <p:cNvSpPr txBox="1"/>
          <p:nvPr/>
        </p:nvSpPr>
        <p:spPr>
          <a:xfrm>
            <a:off x="74112" y="5395458"/>
            <a:ext cx="1880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L8 vs S2A</a:t>
            </a:r>
          </a:p>
          <a:p>
            <a:r>
              <a:rPr lang="en-GB" dirty="0">
                <a:solidFill>
                  <a:srgbClr val="0070C0"/>
                </a:solidFill>
              </a:rPr>
              <a:t> 3 methods (655 nm)</a:t>
            </a:r>
          </a:p>
        </p:txBody>
      </p:sp>
    </p:spTree>
    <p:extLst>
      <p:ext uri="{BB962C8B-B14F-4D97-AF65-F5344CB8AC3E}">
        <p14:creationId xmlns:p14="http://schemas.microsoft.com/office/powerpoint/2010/main" val="2802035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2D97E-DC8A-4955-9E02-0567FE248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Sensor status and performance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C8AD0C-4E0E-4AF8-AB8C-FF685DA08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4941"/>
            <a:ext cx="4827944" cy="27159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3B9B7A-0C98-4685-AC11-6A7BB345E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8449" y="3670935"/>
            <a:ext cx="4289354" cy="25027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9A2F32-92BB-4B46-A6A8-F813654F1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4076" y="1045632"/>
            <a:ext cx="3902704" cy="14206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D9C704-D841-4392-A253-F3A5D4BDDF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3220" y="1045632"/>
            <a:ext cx="4229527" cy="22820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91C89C-0CFC-4770-92A6-C05ABEEAEF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8705" y="2120428"/>
            <a:ext cx="2419350" cy="15859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512449-4750-4DBC-8D72-1E67589764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2586" y="3611461"/>
            <a:ext cx="5371588" cy="2845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9051B2-013A-4317-855A-6A42DDB413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1116" y="3774845"/>
            <a:ext cx="4693737" cy="268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89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A7657-605B-48D3-9F2C-7B6981ED3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Hyperspectral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997817-9C9B-4884-9CE1-C57F0BCF5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8358" y="1237510"/>
            <a:ext cx="4147335" cy="21914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8BEE83-027A-4B79-9663-DD528B3EE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6023"/>
            <a:ext cx="4777110" cy="24329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033174-F589-48C7-BB94-E3C096A93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825" y="3851273"/>
            <a:ext cx="4818580" cy="26276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0D0AF8-E951-4704-89D2-7DE579087D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00402"/>
            <a:ext cx="3892678" cy="21460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3AF7E4-9449-4B6F-BB4C-5FB90236D8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6036" y="3594419"/>
            <a:ext cx="3614897" cy="24954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883C17-A4B5-4EAF-817A-E93A2FC402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0246" y="1476000"/>
            <a:ext cx="1704975" cy="11525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0099FE2-97A9-44A0-9D15-23339C10BE56}"/>
              </a:ext>
            </a:extLst>
          </p:cNvPr>
          <p:cNvSpPr txBox="1"/>
          <p:nvPr/>
        </p:nvSpPr>
        <p:spPr>
          <a:xfrm>
            <a:off x="528505" y="3234029"/>
            <a:ext cx="1417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DESIS</a:t>
            </a:r>
          </a:p>
        </p:txBody>
      </p:sp>
    </p:spTree>
    <p:extLst>
      <p:ext uri="{BB962C8B-B14F-4D97-AF65-F5344CB8AC3E}">
        <p14:creationId xmlns:p14="http://schemas.microsoft.com/office/powerpoint/2010/main" val="4051015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8E5AE-B89F-4796-ACCE-DF21C3D31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Uncertainty, Traceability and QA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0CE4BC-1684-441F-83DA-A184E5D4C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4046" y="1061319"/>
            <a:ext cx="4106238" cy="20560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2F425F-ED3C-4EC6-86DE-89E94E0C205C}"/>
              </a:ext>
            </a:extLst>
          </p:cNvPr>
          <p:cNvSpPr txBox="1"/>
          <p:nvPr/>
        </p:nvSpPr>
        <p:spPr>
          <a:xfrm>
            <a:off x="182527" y="1040820"/>
            <a:ext cx="101303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Drivers:  ARD, Per pixel </a:t>
            </a:r>
            <a:r>
              <a:rPr lang="en-GB" sz="2000" b="1" dirty="0" err="1"/>
              <a:t>Uc</a:t>
            </a:r>
            <a:r>
              <a:rPr lang="en-GB" sz="2000" b="1" dirty="0"/>
              <a:t>, Climate, New space - </a:t>
            </a:r>
          </a:p>
          <a:p>
            <a:r>
              <a:rPr lang="en-GB" sz="1800" dirty="0">
                <a:solidFill>
                  <a:srgbClr val="0070C0"/>
                </a:solidFill>
              </a:rPr>
              <a:t>What IS Traceability?</a:t>
            </a:r>
          </a:p>
          <a:p>
            <a:r>
              <a:rPr lang="en-GB" sz="1800" dirty="0">
                <a:solidFill>
                  <a:srgbClr val="0070C0"/>
                </a:solidFill>
              </a:rPr>
              <a:t>What do we have to evidence?</a:t>
            </a:r>
          </a:p>
          <a:p>
            <a:r>
              <a:rPr lang="en-GB" sz="1800" dirty="0">
                <a:solidFill>
                  <a:srgbClr val="0070C0"/>
                </a:solidFill>
              </a:rPr>
              <a:t>What is enough in terms of Uncertainty?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43D402-26FA-4AE2-90AC-21306C75D59C}"/>
              </a:ext>
            </a:extLst>
          </p:cNvPr>
          <p:cNvSpPr txBox="1"/>
          <p:nvPr/>
        </p:nvSpPr>
        <p:spPr>
          <a:xfrm>
            <a:off x="6452170" y="3962767"/>
            <a:ext cx="548811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Challenges – Next steps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70C0"/>
                </a:solidFill>
              </a:rPr>
              <a:t>Cannot quantify/assess all sources of uncertainty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70C0"/>
                </a:solidFill>
              </a:rPr>
              <a:t>Per pixel uncertainty is not easy </a:t>
            </a:r>
          </a:p>
          <a:p>
            <a:pPr lvl="2"/>
            <a:r>
              <a:rPr lang="en-GB" sz="1800" dirty="0">
                <a:solidFill>
                  <a:schemeClr val="tx1"/>
                </a:solidFill>
              </a:rPr>
              <a:t>         – accounting for adjacent pixel interactions etc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70C0"/>
                </a:solidFill>
              </a:rPr>
              <a:t>Data volume increase can be dramatic </a:t>
            </a:r>
          </a:p>
          <a:p>
            <a:r>
              <a:rPr lang="en-GB" sz="1800" dirty="0">
                <a:solidFill>
                  <a:srgbClr val="0070C0"/>
                </a:solidFill>
              </a:rPr>
              <a:t>         </a:t>
            </a:r>
            <a:r>
              <a:rPr lang="en-GB" sz="1800" dirty="0">
                <a:solidFill>
                  <a:srgbClr val="002060"/>
                </a:solidFill>
              </a:rPr>
              <a:t>– How do we deal with this for user?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70C0"/>
                </a:solidFill>
              </a:rPr>
              <a:t>Level 1 – Level 2 etc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FF0000"/>
                </a:solidFill>
              </a:rPr>
              <a:t>Follow-on workshop + interactions with WGISS on strategies for handling </a:t>
            </a:r>
            <a:r>
              <a:rPr lang="en-GB" sz="1800" dirty="0" err="1">
                <a:solidFill>
                  <a:srgbClr val="FF0000"/>
                </a:solidFill>
              </a:rPr>
              <a:t>Uc</a:t>
            </a:r>
            <a:endParaRPr lang="en-GB" sz="1800" dirty="0">
              <a:solidFill>
                <a:srgbClr val="FF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6203A61-DEE5-4800-B62C-26C8D53FC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071" y="2368177"/>
            <a:ext cx="3407532" cy="254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AC4B576-989E-4068-B64A-B8968884E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26" y="2271926"/>
            <a:ext cx="2463707" cy="261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0A6D3F-08E4-4BBD-9E7B-94542FE26F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527" y="5030664"/>
            <a:ext cx="4305139" cy="14076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6A757D4-408E-40E0-AE26-5CCB6B18C129}"/>
              </a:ext>
            </a:extLst>
          </p:cNvPr>
          <p:cNvSpPr txBox="1"/>
          <p:nvPr/>
        </p:nvSpPr>
        <p:spPr>
          <a:xfrm>
            <a:off x="4513310" y="5365169"/>
            <a:ext cx="15826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On </a:t>
            </a:r>
            <a:r>
              <a:rPr lang="en-GB" dirty="0" err="1"/>
              <a:t>CalVal</a:t>
            </a:r>
            <a:r>
              <a:rPr lang="en-GB" dirty="0"/>
              <a:t> portal</a:t>
            </a:r>
          </a:p>
          <a:p>
            <a:endParaRPr lang="en-GB" dirty="0"/>
          </a:p>
          <a:p>
            <a:r>
              <a:rPr lang="en-GB" dirty="0"/>
              <a:t>With new QA4EO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911AA0-70DF-4C1C-A6B0-429011DF219D}"/>
              </a:ext>
            </a:extLst>
          </p:cNvPr>
          <p:cNvSpPr txBox="1"/>
          <p:nvPr/>
        </p:nvSpPr>
        <p:spPr>
          <a:xfrm>
            <a:off x="6577173" y="3256810"/>
            <a:ext cx="5363111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800" b="1" dirty="0"/>
              <a:t>USGS/NASA initiative to derive per pixel </a:t>
            </a:r>
            <a:r>
              <a:rPr lang="en-GB" sz="1800" b="1" dirty="0" err="1"/>
              <a:t>Uc</a:t>
            </a:r>
            <a:r>
              <a:rPr lang="en-GB" sz="1800" b="1" dirty="0"/>
              <a:t> maps for Landsat 8 – comprehensive approach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7414958-995B-4A39-8779-2E95B95E60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9480" y="1411380"/>
            <a:ext cx="3058362" cy="170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06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04E9E-5B8A-4C2D-9D91-B9F702F87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CEOS Projects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B85AB0-C156-4940-A517-FFA825FC2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23" y="1146704"/>
            <a:ext cx="3819968" cy="21487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FC5453-6252-46A1-B198-55D3220DF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065" y="1071591"/>
            <a:ext cx="4438700" cy="24967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07111F-E4F7-4AF7-B3C8-5D2D9B265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9749" y="1244967"/>
            <a:ext cx="3822251" cy="21500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F73A7B-B108-4325-8202-3F41E1BB686F}"/>
              </a:ext>
            </a:extLst>
          </p:cNvPr>
          <p:cNvSpPr txBox="1"/>
          <p:nvPr/>
        </p:nvSpPr>
        <p:spPr>
          <a:xfrm>
            <a:off x="1667499" y="3463018"/>
            <a:ext cx="11322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CEOS comparison (5) for Surface (water/land)  brightness temperature  - Results shortly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6A5D22-4BF7-4475-82A2-872F16F68FDD}"/>
              </a:ext>
            </a:extLst>
          </p:cNvPr>
          <p:cNvSpPr txBox="1"/>
          <p:nvPr/>
        </p:nvSpPr>
        <p:spPr>
          <a:xfrm>
            <a:off x="609600" y="4124436"/>
            <a:ext cx="10972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</a:rPr>
              <a:t>LST  </a:t>
            </a:r>
            <a:r>
              <a:rPr lang="en-GB" sz="2000" b="1" dirty="0" err="1">
                <a:solidFill>
                  <a:srgbClr val="0070C0"/>
                </a:solidFill>
              </a:rPr>
              <a:t>ToA</a:t>
            </a:r>
            <a:r>
              <a:rPr lang="en-GB" sz="2000" b="1" dirty="0">
                <a:solidFill>
                  <a:srgbClr val="0070C0"/>
                </a:solidFill>
              </a:rPr>
              <a:t> brightness temperature (network)</a:t>
            </a:r>
          </a:p>
          <a:p>
            <a:endParaRPr lang="en-GB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Discussion on requirements and strategy with LPV members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Agree on </a:t>
            </a:r>
            <a:r>
              <a:rPr lang="en-GB" sz="2000" b="1" dirty="0" err="1"/>
              <a:t>ToA</a:t>
            </a:r>
            <a:r>
              <a:rPr lang="en-GB" sz="2000" b="1" dirty="0"/>
              <a:t> brightness temperature per wavelength as a priority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Focus on higher resolution &lt;100 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Target of 0.5 K as </a:t>
            </a:r>
            <a:r>
              <a:rPr lang="en-GB" sz="2000" b="1" dirty="0" err="1"/>
              <a:t>ToA</a:t>
            </a:r>
            <a:r>
              <a:rPr lang="en-GB" sz="2000" b="1" dirty="0"/>
              <a:t> uncertainty (challenging! With land Water </a:t>
            </a:r>
            <a:r>
              <a:rPr lang="en-GB" sz="2000" b="1" dirty="0" err="1"/>
              <a:t>oK</a:t>
            </a:r>
            <a:r>
              <a:rPr lang="en-GB" sz="2000" b="1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Project to start (see later)</a:t>
            </a:r>
          </a:p>
        </p:txBody>
      </p:sp>
    </p:spTree>
    <p:extLst>
      <p:ext uri="{BB962C8B-B14F-4D97-AF65-F5344CB8AC3E}">
        <p14:creationId xmlns:p14="http://schemas.microsoft.com/office/powerpoint/2010/main" val="3695234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83541-6E83-4173-8205-D37EABF6E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Solar spectral Irradiance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F52A62-BA79-4505-88A8-E5DF906AC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559" y="1172350"/>
            <a:ext cx="6304908" cy="31097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0CB47C-344F-4EE8-BEA9-893947D00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48" y="908119"/>
            <a:ext cx="4461289" cy="27112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597EC8-94AF-4088-A1C5-3EFEE0E19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48" y="3619400"/>
            <a:ext cx="4461289" cy="29189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2412ED-3987-408C-AA8B-45F99F4F2F0D}"/>
              </a:ext>
            </a:extLst>
          </p:cNvPr>
          <p:cNvSpPr txBox="1"/>
          <p:nvPr/>
        </p:nvSpPr>
        <p:spPr>
          <a:xfrm>
            <a:off x="4952145" y="4582274"/>
            <a:ext cx="69145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Make clear on Cal/</a:t>
            </a:r>
            <a:r>
              <a:rPr lang="en-GB" sz="1800" dirty="0" err="1"/>
              <a:t>val</a:t>
            </a:r>
            <a:r>
              <a:rPr lang="en-GB" sz="1800" dirty="0"/>
              <a:t> portal importance of stating reference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Make visible potential biases with using </a:t>
            </a:r>
            <a:r>
              <a:rPr lang="en-GB" sz="1800" dirty="0" err="1"/>
              <a:t>Modtran</a:t>
            </a:r>
            <a:r>
              <a:rPr lang="en-GB" sz="1800" dirty="0"/>
              <a:t> base values</a:t>
            </a:r>
          </a:p>
          <a:p>
            <a:pPr lvl="3"/>
            <a:r>
              <a:rPr lang="en-GB" sz="1800" dirty="0"/>
              <a:t>       - Look to encourage </a:t>
            </a:r>
            <a:r>
              <a:rPr lang="en-GB" sz="1800" dirty="0" err="1"/>
              <a:t>Modtran</a:t>
            </a:r>
            <a:r>
              <a:rPr lang="en-GB" sz="1800" dirty="0"/>
              <a:t> team to include TSIS spectrum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Hold workshop to discuss impact on reporting sensor </a:t>
            </a:r>
            <a:r>
              <a:rPr lang="en-GB" sz="1800" dirty="0" err="1"/>
              <a:t>cal</a:t>
            </a:r>
            <a:r>
              <a:rPr lang="en-GB" sz="1800" dirty="0"/>
              <a:t> particularly updating operational sensors</a:t>
            </a:r>
          </a:p>
        </p:txBody>
      </p:sp>
    </p:spTree>
    <p:extLst>
      <p:ext uri="{BB962C8B-B14F-4D97-AF65-F5344CB8AC3E}">
        <p14:creationId xmlns:p14="http://schemas.microsoft.com/office/powerpoint/2010/main" val="1242618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32BE4-C210-4573-AD94-086A9CC8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B964C3-78D0-4BB1-9463-71D4B81AA70B}"/>
              </a:ext>
            </a:extLst>
          </p:cNvPr>
          <p:cNvSpPr txBox="1"/>
          <p:nvPr/>
        </p:nvSpPr>
        <p:spPr>
          <a:xfrm>
            <a:off x="476036" y="1067956"/>
            <a:ext cx="1123992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0070C0"/>
                </a:solidFill>
              </a:rPr>
              <a:t>Looking for a volunteer (s) to take leadership of ‘image quality/geometric’ focus group</a:t>
            </a:r>
          </a:p>
          <a:p>
            <a:pPr lvl="3"/>
            <a:r>
              <a:rPr lang="en-GB" sz="1800" dirty="0"/>
              <a:t>	- Early meeting to define scope and priorities geolocation? Partnership with TM subgroup</a:t>
            </a:r>
          </a:p>
          <a:p>
            <a:pPr lvl="3"/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Volunteers to add to Vocabulary group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0070C0"/>
                </a:solidFill>
              </a:rPr>
              <a:t>Interoperability (radiometric) L1</a:t>
            </a:r>
          </a:p>
          <a:p>
            <a:r>
              <a:rPr lang="en-GB" sz="1800" dirty="0"/>
              <a:t>          – strategy to build a database for users to assess suitability for their application as first step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 err="1">
                <a:solidFill>
                  <a:srgbClr val="0070C0"/>
                </a:solidFill>
              </a:rPr>
              <a:t>SITSats</a:t>
            </a:r>
            <a:r>
              <a:rPr lang="en-GB" sz="1800" b="1" dirty="0">
                <a:solidFill>
                  <a:srgbClr val="0070C0"/>
                </a:solidFill>
              </a:rPr>
              <a:t>  and associated recommendations of CEOS GSICS report etc how to make visible within agencies and elsewhere?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0070C0"/>
                </a:solidFill>
              </a:rPr>
              <a:t>Uncertainties, Traceability – lot of interest further workshops include new space </a:t>
            </a:r>
          </a:p>
          <a:p>
            <a:pPr lvl="3"/>
            <a:r>
              <a:rPr lang="en-GB" sz="1800" dirty="0"/>
              <a:t>	- Engage with WGISS on strategies for communicating / appending per pixel </a:t>
            </a:r>
            <a:r>
              <a:rPr lang="en-GB" sz="1800" dirty="0" err="1"/>
              <a:t>Uc</a:t>
            </a:r>
            <a:endParaRPr lang="en-GB" sz="1800" dirty="0"/>
          </a:p>
          <a:p>
            <a:pPr lvl="3"/>
            <a:endParaRPr lang="en-GB" sz="18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0070C0"/>
                </a:solidFill>
              </a:rPr>
              <a:t>LST </a:t>
            </a:r>
            <a:r>
              <a:rPr lang="en-GB" sz="1800" b="1" dirty="0" err="1">
                <a:solidFill>
                  <a:srgbClr val="0070C0"/>
                </a:solidFill>
              </a:rPr>
              <a:t>ToA</a:t>
            </a:r>
            <a:r>
              <a:rPr lang="en-GB" sz="1800" b="1" dirty="0">
                <a:solidFill>
                  <a:srgbClr val="0070C0"/>
                </a:solidFill>
              </a:rPr>
              <a:t> brightness temperature project to start with view to future operational network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0070C0"/>
                </a:solidFill>
              </a:rPr>
              <a:t>Solar Irradiance Spectrum </a:t>
            </a:r>
          </a:p>
          <a:p>
            <a:pPr lvl="2"/>
            <a:r>
              <a:rPr lang="en-GB" sz="1800" dirty="0"/>
              <a:t>         – large potential impact on changing to TSIS spectrum workshop discussion on how best to deal with it</a:t>
            </a:r>
          </a:p>
          <a:p>
            <a:pPr lvl="2"/>
            <a:r>
              <a:rPr lang="en-GB" sz="1800" dirty="0"/>
              <a:t>         - Initial discussion to establish examples on impact to define strategy</a:t>
            </a:r>
          </a:p>
          <a:p>
            <a:pPr lvl="2"/>
            <a:r>
              <a:rPr lang="en-GB" sz="1800" dirty="0"/>
              <a:t>	- follow-up with broader community e.g. operational services  	 	 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741508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title"/>
          </p:nvPr>
        </p:nvSpPr>
        <p:spPr>
          <a:xfrm>
            <a:off x="167039" y="108373"/>
            <a:ext cx="9571546" cy="864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 dirty="0"/>
              <a:t>Terms of Reference</a:t>
            </a:r>
            <a:endParaRPr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192A6E-1DAA-434E-AE6C-2D9B48218D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99166" y="1360962"/>
            <a:ext cx="11393667" cy="466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GB" altLang="en-GB" sz="2000" b="1" kern="1200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+mn-cs"/>
              </a:rPr>
              <a:t>Promote international and national collaboration in the calibration and  validation of all IVOS member sensors.</a:t>
            </a: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altLang="en-GB" sz="800" b="1" kern="1200" dirty="0">
              <a:solidFill>
                <a:srgbClr val="3333CC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buFontTx/>
              <a:buAutoNum type="arabicPeriod" startAt="2"/>
              <a:defRPr/>
            </a:pPr>
            <a:r>
              <a:rPr lang="en-GB" altLang="en-GB" sz="20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Address all sensors (ground based, airborne, and satellite) for which there is a direct link to the calibration and validation of satellite sensors; </a:t>
            </a: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GB" altLang="en-GB" sz="800" b="1" kern="1200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buFontTx/>
              <a:buAutoNum type="arabicPeriod" startAt="3"/>
              <a:defRPr/>
            </a:pPr>
            <a:r>
              <a:rPr lang="en-GB" altLang="en-GB" sz="2000" b="1" kern="1200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+mn-cs"/>
              </a:rPr>
              <a:t>Identify and agree on calibration and validation requirements and standard specifications for IVOS members; </a:t>
            </a: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GB" altLang="en-GB" sz="800" b="1" kern="1200" dirty="0">
              <a:solidFill>
                <a:srgbClr val="3333CC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buFontTx/>
              <a:buAutoNum type="arabicPeriod" startAt="4"/>
              <a:defRPr/>
            </a:pPr>
            <a:r>
              <a:rPr lang="en-GB" altLang="en-GB" sz="20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Identify test sites and encourage continuing observations and inter</a:t>
            </a:r>
            <a:r>
              <a:rPr lang="en-US" altLang="en-GB" sz="20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-</a:t>
            </a:r>
            <a:r>
              <a:rPr lang="en-GB" altLang="en-GB" sz="20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comparison of data from these sites;</a:t>
            </a:r>
            <a:r>
              <a:rPr lang="en-GB" altLang="en-GB" sz="2000" b="1" kern="1200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GB" altLang="en-GB" sz="800" b="1" kern="1200" dirty="0">
              <a:solidFill>
                <a:srgbClr val="3333CC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buFontTx/>
              <a:buAutoNum type="arabicPeriod" startAt="5"/>
              <a:defRPr/>
            </a:pPr>
            <a:r>
              <a:rPr lang="en-GB" altLang="en-GB" sz="2000" b="1" kern="1200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+mn-cs"/>
              </a:rPr>
              <a:t>Encourage the preservation, unencumbered and timely release of data relating to calibration and validation activities including details of pre-launch and in flight parameters</a:t>
            </a:r>
            <a:r>
              <a:rPr lang="en-US" altLang="en-GB" sz="2000" b="1" kern="1200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altLang="en-GB" sz="1000" b="1" kern="1200" dirty="0">
              <a:solidFill>
                <a:srgbClr val="3333CC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pPr marL="457200" indent="-457200" algn="l" defTabSz="914400" rtl="0" fontAlgn="base">
              <a:spcAft>
                <a:spcPct val="0"/>
              </a:spcAft>
              <a:buFontTx/>
              <a:buAutoNum type="arabicPeriod" startAt="6"/>
              <a:defRPr/>
            </a:pPr>
            <a:r>
              <a:rPr lang="en-GB" sz="20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In the context of calibration and validation encourage the full consideration of “traceability” in all activities involved in the end-to-end development of an EO product including appropriate models and algorithms.</a:t>
            </a:r>
            <a:r>
              <a:rPr lang="en-US" altLang="en-GB" sz="2000" b="1" kern="1200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endParaRPr lang="en-GB" altLang="en-GB" sz="2000" b="1" kern="1200" dirty="0">
              <a:solidFill>
                <a:srgbClr val="3333CC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BA0E07-01EF-4266-9147-642C14D78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IVOS: Vision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C939342-E6D6-4349-A562-DCD4F5469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048" y="954941"/>
            <a:ext cx="11495088" cy="4662488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GB" sz="2400" b="1" i="1" dirty="0">
                <a:solidFill>
                  <a:srgbClr val="FF0000"/>
                </a:solidFill>
              </a:rPr>
              <a:t>To facilitate the provision of ‘fit for purpose’ information through enabling data interoperability and performance assessment through an ‘operational’ CEOS coordinated &amp; internationally harmonised Cal/Val infrastructure consistent with QA4EO principles.</a:t>
            </a:r>
          </a:p>
          <a:p>
            <a:pPr>
              <a:defRPr/>
            </a:pPr>
            <a:r>
              <a:rPr lang="en-GB" sz="2000" b="1" i="1" dirty="0"/>
              <a:t>Pre-flight characterisation &amp; calibration</a:t>
            </a:r>
          </a:p>
          <a:p>
            <a:pPr>
              <a:defRPr/>
            </a:pPr>
            <a:r>
              <a:rPr lang="en-GB" sz="2000" b="1" i="1" dirty="0"/>
              <a:t>Test – sites</a:t>
            </a:r>
          </a:p>
          <a:p>
            <a:pPr>
              <a:defRPr/>
            </a:pPr>
            <a:r>
              <a:rPr lang="en-GB" sz="2000" b="1" i="1" dirty="0"/>
              <a:t>Comparisons</a:t>
            </a:r>
          </a:p>
          <a:p>
            <a:pPr>
              <a:defRPr/>
            </a:pPr>
            <a:r>
              <a:rPr lang="en-GB" sz="2000" b="1" i="1" dirty="0"/>
              <a:t>Agreed methodologies</a:t>
            </a:r>
          </a:p>
          <a:p>
            <a:pPr>
              <a:defRPr/>
            </a:pPr>
            <a:r>
              <a:rPr lang="en-GB" sz="2000" b="1" i="1" dirty="0"/>
              <a:t>Community </a:t>
            </a:r>
            <a:r>
              <a:rPr lang="en-GB" sz="2000" b="1" i="1" u="sng" dirty="0"/>
              <a:t>Good </a:t>
            </a:r>
            <a:r>
              <a:rPr lang="en-GB" sz="2000" b="1" i="1" dirty="0"/>
              <a:t>Practises</a:t>
            </a:r>
          </a:p>
          <a:p>
            <a:pPr>
              <a:defRPr/>
            </a:pPr>
            <a:r>
              <a:rPr lang="en-GB" sz="2000" b="1" i="1" dirty="0"/>
              <a:t>Interchangeable/readable formats</a:t>
            </a:r>
          </a:p>
          <a:p>
            <a:pPr>
              <a:defRPr/>
            </a:pPr>
            <a:r>
              <a:rPr lang="en-GB" sz="2000" b="1" i="1" dirty="0"/>
              <a:t>Results/metadata - databases  </a:t>
            </a:r>
          </a:p>
          <a:p>
            <a:pPr>
              <a:defRPr/>
            </a:pPr>
            <a:r>
              <a:rPr lang="en-GB" sz="2000" b="1" i="1" dirty="0"/>
              <a:t>Shared learning</a:t>
            </a:r>
          </a:p>
          <a:p>
            <a:pPr>
              <a:defRPr/>
            </a:pPr>
            <a:r>
              <a:rPr lang="en-GB" sz="2000" b="1" i="1" dirty="0"/>
              <a:t>Recommendations as appropriate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E2A9F83E-D75E-4209-A7AC-CB000BE96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049" y="5949950"/>
            <a:ext cx="120159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>
                <a:solidFill>
                  <a:srgbClr val="FF0000"/>
                </a:solidFill>
              </a:rPr>
              <a:t>Key Infrastructure to be established and maintained independent of sensor specific projects and/or agencies</a:t>
            </a:r>
          </a:p>
        </p:txBody>
      </p:sp>
    </p:spTree>
    <p:extLst>
      <p:ext uri="{BB962C8B-B14F-4D97-AF65-F5344CB8AC3E}">
        <p14:creationId xmlns:p14="http://schemas.microsoft.com/office/powerpoint/2010/main" val="3287736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>
          <a:xfrm>
            <a:off x="1021424" y="164975"/>
            <a:ext cx="4175125" cy="1143000"/>
          </a:xfrm>
        </p:spPr>
        <p:txBody>
          <a:bodyPr/>
          <a:lstStyle/>
          <a:p>
            <a:r>
              <a:rPr lang="en-GB" altLang="en-US" sz="3200" b="1" dirty="0">
                <a:solidFill>
                  <a:schemeClr val="bg1"/>
                </a:solidFill>
              </a:rPr>
              <a:t>Work plan</a:t>
            </a:r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>
          <a:xfrm>
            <a:off x="1371600" y="1095376"/>
            <a:ext cx="9072562" cy="425199"/>
          </a:xfrm>
        </p:spPr>
        <p:txBody>
          <a:bodyPr/>
          <a:lstStyle/>
          <a:p>
            <a:r>
              <a:rPr lang="en-GB" altLang="en-US" sz="2000" b="1" dirty="0"/>
              <a:t>Structured into themes and led by ‘champions’ (Plus specific projects)</a:t>
            </a:r>
          </a:p>
          <a:p>
            <a:endParaRPr lang="en-GB" altLang="en-US" sz="2000" dirty="0"/>
          </a:p>
        </p:txBody>
      </p:sp>
      <p:sp>
        <p:nvSpPr>
          <p:cNvPr id="67588" name="TextBox 3"/>
          <p:cNvSpPr txBox="1">
            <a:spLocks noChangeArrowheads="1"/>
          </p:cNvSpPr>
          <p:nvPr/>
        </p:nvSpPr>
        <p:spPr bwMode="auto">
          <a:xfrm>
            <a:off x="712341" y="1520575"/>
            <a:ext cx="11061843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/>
              <a:t>Land surface reflectance     		      - </a:t>
            </a:r>
            <a:r>
              <a:rPr lang="en-GB" altLang="en-US" sz="2000" dirty="0" err="1"/>
              <a:t>Czapler</a:t>
            </a:r>
            <a:r>
              <a:rPr lang="en-GB" altLang="en-US" sz="2000" dirty="0"/>
              <a:t> Myers  (U of Arizona  USA)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/>
              <a:t>Ocean colour (link to IOCCG, VC-OCR etc)	      - </a:t>
            </a:r>
            <a:r>
              <a:rPr lang="en-GB" altLang="en-US" sz="2000" dirty="0" err="1"/>
              <a:t>Zibordi</a:t>
            </a:r>
            <a:r>
              <a:rPr lang="en-GB" altLang="en-US" sz="2000" dirty="0"/>
              <a:t> (JRC, EU) &amp; Murakami  (JAXA  JPN)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/>
              <a:t>Surface Temperature (link to VC-SST, GHRSST) - Corlett (</a:t>
            </a:r>
            <a:r>
              <a:rPr lang="en-GB" altLang="en-US" sz="2000" dirty="0" err="1"/>
              <a:t>Eumetsat</a:t>
            </a:r>
            <a:r>
              <a:rPr lang="en-GB" altLang="en-US" sz="2000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FF0000"/>
                </a:solidFill>
              </a:rPr>
              <a:t>Geo spatial image quality 	  		       - Helder (SDSU, USA) &amp; Viallefont (ONERA F)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FF0000"/>
                </a:solidFill>
              </a:rPr>
              <a:t>					        NEED TO REPLACE + hold meeting to define scope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FF0000"/>
                </a:solidFill>
              </a:rPr>
              <a:t>Atmospheric Correction (Link to AC subgroup)    - Thome  (NASA, USA)    (Activity superseded SRIX)</a:t>
            </a:r>
            <a:r>
              <a:rPr lang="en-GB" altLang="en-US" sz="200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521772-E9BC-406F-8506-6D663835AA74}"/>
              </a:ext>
            </a:extLst>
          </p:cNvPr>
          <p:cNvSpPr txBox="1"/>
          <p:nvPr/>
        </p:nvSpPr>
        <p:spPr>
          <a:xfrm>
            <a:off x="821933" y="4140485"/>
            <a:ext cx="111577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/>
              <a:t>PROJECTS</a:t>
            </a:r>
          </a:p>
          <a:p>
            <a:r>
              <a:rPr lang="en-GB" sz="1800" b="1" dirty="0">
                <a:solidFill>
                  <a:srgbClr val="0070C0"/>
                </a:solidFill>
              </a:rPr>
              <a:t>PICSCAR			P Henry (CNES)</a:t>
            </a:r>
          </a:p>
          <a:p>
            <a:r>
              <a:rPr lang="en-GB" sz="1800" b="1" dirty="0" err="1">
                <a:solidFill>
                  <a:srgbClr val="0070C0"/>
                </a:solidFill>
              </a:rPr>
              <a:t>RadCalNet</a:t>
            </a:r>
            <a:r>
              <a:rPr lang="en-GB" sz="1800" b="1" dirty="0">
                <a:solidFill>
                  <a:srgbClr val="0070C0"/>
                </a:solidFill>
              </a:rPr>
              <a:t>			M Bouvet  (ESA)</a:t>
            </a:r>
          </a:p>
          <a:p>
            <a:r>
              <a:rPr lang="en-GB" sz="1800" b="1" dirty="0">
                <a:solidFill>
                  <a:srgbClr val="0070C0"/>
                </a:solidFill>
              </a:rPr>
              <a:t>SST &amp; OC Comparisons		N Fox (NPL)</a:t>
            </a:r>
          </a:p>
          <a:p>
            <a:r>
              <a:rPr lang="en-GB" sz="1800" b="1" dirty="0">
                <a:solidFill>
                  <a:srgbClr val="0070C0"/>
                </a:solidFill>
              </a:rPr>
              <a:t>Vocabulary			E Woolliams (NPL)</a:t>
            </a:r>
          </a:p>
          <a:p>
            <a:r>
              <a:rPr lang="en-GB" sz="1800" b="1" dirty="0">
                <a:solidFill>
                  <a:srgbClr val="0070C0"/>
                </a:solidFill>
              </a:rPr>
              <a:t>Sensor pre-flight workshop	N Fox (NPL)</a:t>
            </a:r>
          </a:p>
          <a:p>
            <a:r>
              <a:rPr lang="en-GB" sz="1800" b="1" dirty="0">
                <a:solidFill>
                  <a:srgbClr val="0070C0"/>
                </a:solidFill>
              </a:rPr>
              <a:t>Uncertainty/traceability		S Hunt (NPL)</a:t>
            </a:r>
          </a:p>
          <a:p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656753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TextBox 2"/>
          <p:cNvSpPr txBox="1">
            <a:spLocks noChangeArrowheads="1"/>
          </p:cNvSpPr>
          <p:nvPr/>
        </p:nvSpPr>
        <p:spPr bwMode="auto">
          <a:xfrm>
            <a:off x="246580" y="1019735"/>
            <a:ext cx="5489988" cy="7140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Char char="•"/>
              <a:defRPr/>
            </a:pPr>
            <a:r>
              <a:rPr lang="en-GB" altLang="en-US" sz="2000" dirty="0">
                <a:solidFill>
                  <a:srgbClr val="002569"/>
                </a:solidFill>
              </a:rPr>
              <a:t>IVOS 34 @ Reston, USA</a:t>
            </a:r>
          </a:p>
          <a:p>
            <a:pPr marL="0" indent="0" eaLnBrk="1" hangingPunct="1">
              <a:spcBef>
                <a:spcPct val="0"/>
              </a:spcBef>
              <a:buClrTx/>
              <a:buNone/>
              <a:defRPr/>
            </a:pPr>
            <a:r>
              <a:rPr lang="en-GB" altLang="en-US" sz="2000" dirty="0">
                <a:solidFill>
                  <a:srgbClr val="002569"/>
                </a:solidFill>
              </a:rPr>
              <a:t>      hosted by USGS Aug/Sep 2022</a:t>
            </a:r>
          </a:p>
          <a:p>
            <a:pPr marL="0" indent="0" eaLnBrk="1" hangingPunct="1">
              <a:spcBef>
                <a:spcPct val="0"/>
              </a:spcBef>
              <a:buClrTx/>
              <a:buNone/>
              <a:defRPr/>
            </a:pPr>
            <a:r>
              <a:rPr lang="en-GB" altLang="en-US" sz="2000" dirty="0">
                <a:solidFill>
                  <a:srgbClr val="FF0000"/>
                </a:solidFill>
              </a:rPr>
              <a:t>      last in person meeting Mar 2019!</a:t>
            </a:r>
          </a:p>
          <a:p>
            <a:pPr marL="0" indent="0" eaLnBrk="1" hangingPunct="1">
              <a:spcBef>
                <a:spcPct val="0"/>
              </a:spcBef>
              <a:buClrTx/>
              <a:buNone/>
              <a:defRPr/>
            </a:pPr>
            <a:r>
              <a:rPr lang="en-GB" altLang="en-US" sz="2000" b="1" dirty="0"/>
              <a:t>(next meeting probably Europe looking for host)</a:t>
            </a:r>
          </a:p>
          <a:p>
            <a:pPr marL="0" indent="0" eaLnBrk="1" hangingPunct="1">
              <a:spcBef>
                <a:spcPct val="0"/>
              </a:spcBef>
              <a:buClrTx/>
              <a:buNone/>
              <a:defRPr/>
            </a:pPr>
            <a:r>
              <a:rPr lang="en-GB" altLang="en-US" sz="2000" b="1" dirty="0"/>
              <a:t>	May/June 2023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•"/>
              <a:defRPr/>
            </a:pPr>
            <a:endParaRPr lang="en-GB" altLang="en-US" sz="2000" dirty="0">
              <a:solidFill>
                <a:srgbClr val="002569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Char char="•"/>
              <a:defRPr/>
            </a:pPr>
            <a:r>
              <a:rPr lang="en-GB" altLang="en-US" sz="2000" dirty="0">
                <a:solidFill>
                  <a:srgbClr val="002569"/>
                </a:solidFill>
              </a:rPr>
              <a:t>24 agency/orgs represented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•"/>
              <a:defRPr/>
            </a:pPr>
            <a:endParaRPr lang="en-GB" altLang="en-US" sz="2000" dirty="0">
              <a:solidFill>
                <a:srgbClr val="002569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Char char="•"/>
              <a:defRPr/>
            </a:pPr>
            <a:r>
              <a:rPr lang="en-GB" altLang="en-US" sz="2000" dirty="0">
                <a:solidFill>
                  <a:srgbClr val="002569"/>
                </a:solidFill>
              </a:rPr>
              <a:t>34 attendees + 32 on-line  +31 OC topic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•"/>
              <a:defRPr/>
            </a:pPr>
            <a:endParaRPr lang="en-GB" altLang="en-US" sz="2000" dirty="0">
              <a:solidFill>
                <a:srgbClr val="002569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Char char="•"/>
              <a:defRPr/>
            </a:pPr>
            <a:r>
              <a:rPr lang="en-GB" altLang="en-US" sz="2000" dirty="0">
                <a:solidFill>
                  <a:srgbClr val="002569"/>
                </a:solidFill>
              </a:rPr>
              <a:t>Most themes and topics (work-plan </a:t>
            </a:r>
          </a:p>
          <a:p>
            <a:pPr marL="0" indent="0" eaLnBrk="1" hangingPunct="1">
              <a:spcBef>
                <a:spcPct val="0"/>
              </a:spcBef>
              <a:buClrTx/>
              <a:buNone/>
              <a:defRPr/>
            </a:pPr>
            <a:r>
              <a:rPr lang="en-GB" altLang="en-US" sz="2000" dirty="0">
                <a:solidFill>
                  <a:srgbClr val="002569"/>
                </a:solidFill>
              </a:rPr>
              <a:t>            discussed or summarised)</a:t>
            </a:r>
          </a:p>
          <a:p>
            <a:pPr marL="0" indent="0" eaLnBrk="1" hangingPunct="1">
              <a:spcBef>
                <a:spcPct val="0"/>
              </a:spcBef>
              <a:buClrTx/>
              <a:buNone/>
              <a:defRPr/>
            </a:pPr>
            <a:r>
              <a:rPr lang="en-GB" altLang="en-US" sz="2000" dirty="0">
                <a:solidFill>
                  <a:srgbClr val="FF0000"/>
                </a:solidFill>
              </a:rPr>
              <a:t>Interim virtual discussions: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•"/>
              <a:defRPr/>
            </a:pPr>
            <a:r>
              <a:rPr lang="en-GB" altLang="en-US" sz="2000" b="1" dirty="0">
                <a:solidFill>
                  <a:srgbClr val="9F2D20"/>
                </a:solidFill>
              </a:rPr>
              <a:t>SITSCOS workshop Sep 2019)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•"/>
              <a:defRPr/>
            </a:pPr>
            <a:r>
              <a:rPr lang="en-GB" altLang="en-US" sz="2000" b="1" dirty="0">
                <a:solidFill>
                  <a:srgbClr val="9F2D20"/>
                </a:solidFill>
              </a:rPr>
              <a:t>Solar spec irradiance 2021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•"/>
              <a:defRPr/>
            </a:pPr>
            <a:r>
              <a:rPr lang="en-GB" altLang="en-US" sz="2000" b="1" dirty="0" err="1">
                <a:solidFill>
                  <a:srgbClr val="9F2D20"/>
                </a:solidFill>
              </a:rPr>
              <a:t>Calval</a:t>
            </a:r>
            <a:r>
              <a:rPr lang="en-GB" altLang="en-US" sz="2000" b="1" dirty="0">
                <a:solidFill>
                  <a:srgbClr val="9F2D20"/>
                </a:solidFill>
              </a:rPr>
              <a:t> portal 2021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•"/>
              <a:defRPr/>
            </a:pPr>
            <a:r>
              <a:rPr lang="en-GB" altLang="en-US" sz="2000" b="1" dirty="0">
                <a:solidFill>
                  <a:srgbClr val="9F2D20"/>
                </a:solidFill>
              </a:rPr>
              <a:t>ARD/Interoperability 2021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•"/>
              <a:defRPr/>
            </a:pPr>
            <a:r>
              <a:rPr lang="en-GB" altLang="en-US" sz="2000" b="1" dirty="0">
                <a:solidFill>
                  <a:srgbClr val="9F2D20"/>
                </a:solidFill>
              </a:rPr>
              <a:t>PISCAR virtual 2021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•"/>
              <a:defRPr/>
            </a:pPr>
            <a:endParaRPr lang="en-GB" altLang="en-US" sz="2000" b="1" dirty="0">
              <a:solidFill>
                <a:srgbClr val="9F2D2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Char char="•"/>
              <a:defRPr/>
            </a:pPr>
            <a:endParaRPr lang="en-GB" altLang="en-US" sz="2000" b="1" dirty="0">
              <a:solidFill>
                <a:srgbClr val="9F2D2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Char char="•"/>
              <a:defRPr/>
            </a:pPr>
            <a:endParaRPr lang="en-GB" altLang="en-US" sz="2000" b="1" dirty="0">
              <a:solidFill>
                <a:srgbClr val="9F2D2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Char char="•"/>
              <a:defRPr/>
            </a:pPr>
            <a:endParaRPr lang="en-GB" altLang="en-US" sz="1600" b="1" dirty="0">
              <a:solidFill>
                <a:srgbClr val="9F2D20"/>
              </a:solidFill>
            </a:endParaRPr>
          </a:p>
          <a:p>
            <a:pPr marL="85725" lvl="1" indent="92075" eaLnBrk="1" hangingPunct="1">
              <a:spcBef>
                <a:spcPct val="0"/>
              </a:spcBef>
              <a:buClrTx/>
              <a:buNone/>
              <a:defRPr/>
            </a:pPr>
            <a:endParaRPr lang="en-GB" altLang="en-US" sz="1800" b="1" dirty="0">
              <a:solidFill>
                <a:srgbClr val="C00000"/>
              </a:solidFill>
            </a:endParaRPr>
          </a:p>
          <a:p>
            <a:pPr lvl="1" eaLnBrk="1" hangingPunct="1">
              <a:spcBef>
                <a:spcPct val="0"/>
              </a:spcBef>
              <a:buClrTx/>
              <a:buFontTx/>
              <a:buChar char="•"/>
              <a:defRPr/>
            </a:pPr>
            <a:r>
              <a:rPr lang="en-GB" altLang="en-US" sz="400" b="1" dirty="0" err="1">
                <a:solidFill>
                  <a:srgbClr val="9F2D20"/>
                </a:solidFill>
              </a:rPr>
              <a:t>mett</a:t>
            </a:r>
            <a:endParaRPr lang="en-GB" altLang="en-US" sz="400" b="1" dirty="0">
              <a:solidFill>
                <a:srgbClr val="9F2D2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7801" y="3487505"/>
            <a:ext cx="5262937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defRPr/>
            </a:pPr>
            <a:r>
              <a:rPr lang="en-GB" sz="1800" b="1" dirty="0">
                <a:solidFill>
                  <a:sysClr val="windowText" lastClr="000000"/>
                </a:solidFill>
              </a:rPr>
              <a:t>Special Projects: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  <a:defRPr/>
            </a:pPr>
            <a:r>
              <a:rPr lang="en-GB" sz="1800" b="1" dirty="0" err="1">
                <a:solidFill>
                  <a:srgbClr val="9F2D20"/>
                </a:solidFill>
              </a:rPr>
              <a:t>RadCalNet</a:t>
            </a:r>
            <a:r>
              <a:rPr lang="en-GB" sz="1800" b="1" dirty="0">
                <a:solidFill>
                  <a:srgbClr val="9F2D20"/>
                </a:solidFill>
              </a:rPr>
              <a:t> team met  Mar 2019/Aug 22 Various telecons since covid </a:t>
            </a:r>
            <a:r>
              <a:rPr lang="en-GB" sz="1800" b="1" dirty="0" err="1">
                <a:solidFill>
                  <a:srgbClr val="9F2D20"/>
                </a:solidFill>
              </a:rPr>
              <a:t>inc</a:t>
            </a:r>
            <a:r>
              <a:rPr lang="en-GB" sz="1800" b="1" dirty="0">
                <a:solidFill>
                  <a:srgbClr val="9F2D20"/>
                </a:solidFill>
              </a:rPr>
              <a:t> users workshop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  <a:defRPr/>
            </a:pPr>
            <a:endParaRPr lang="en-GB" sz="1800" b="1" dirty="0">
              <a:solidFill>
                <a:srgbClr val="9F2D20"/>
              </a:solidFill>
            </a:endParaRPr>
          </a:p>
          <a:p>
            <a:pPr marL="342900" indent="-342900">
              <a:buClrTx/>
              <a:buFont typeface="Arial" panose="020B0604020202020204" pitchFamily="34" charset="0"/>
              <a:buChar char="•"/>
              <a:defRPr/>
            </a:pPr>
            <a:r>
              <a:rPr lang="en-GB" sz="1800" b="1" dirty="0">
                <a:solidFill>
                  <a:srgbClr val="9F2D20"/>
                </a:solidFill>
              </a:rPr>
              <a:t>Terminology task team established and active with WGCV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  <a:defRPr/>
            </a:pPr>
            <a:endParaRPr lang="en-GB" b="1" dirty="0">
              <a:solidFill>
                <a:srgbClr val="9F2D20"/>
              </a:solidFill>
            </a:endParaRPr>
          </a:p>
          <a:p>
            <a:pPr marL="342900" indent="-342900">
              <a:buClrTx/>
              <a:buFont typeface="Arial" panose="020B0604020202020204" pitchFamily="34" charset="0"/>
              <a:buChar char="•"/>
              <a:defRPr/>
            </a:pPr>
            <a:r>
              <a:rPr lang="en-GB" sz="1800" b="1" dirty="0">
                <a:solidFill>
                  <a:srgbClr val="9F2D20"/>
                </a:solidFill>
              </a:rPr>
              <a:t>FRM4Veg Comparison (LPV) surf </a:t>
            </a:r>
            <a:r>
              <a:rPr lang="en-GB" sz="1800" b="1" dirty="0" err="1">
                <a:solidFill>
                  <a:srgbClr val="9F2D20"/>
                </a:solidFill>
              </a:rPr>
              <a:t>refl</a:t>
            </a:r>
            <a:r>
              <a:rPr lang="en-GB" sz="1800" b="1" dirty="0">
                <a:solidFill>
                  <a:srgbClr val="9F2D20"/>
                </a:solidFill>
              </a:rPr>
              <a:t> Jul 22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  <a:defRPr/>
            </a:pPr>
            <a:endParaRPr lang="en-GB" sz="1800" b="1" dirty="0">
              <a:solidFill>
                <a:srgbClr val="9F2D20"/>
              </a:solidFill>
            </a:endParaRPr>
          </a:p>
          <a:p>
            <a:pPr marL="342900" indent="-342900">
              <a:buClrTx/>
              <a:buFont typeface="Arial" panose="020B0604020202020204" pitchFamily="34" charset="0"/>
              <a:buChar char="•"/>
              <a:defRPr/>
            </a:pPr>
            <a:r>
              <a:rPr lang="en-GB" sz="1800" b="1" dirty="0">
                <a:solidFill>
                  <a:srgbClr val="9F2D20"/>
                </a:solidFill>
              </a:rPr>
              <a:t>FRM4STS  comparison Jun 22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  <a:defRPr/>
            </a:pPr>
            <a:endParaRPr lang="en-GB" sz="1800" b="1" dirty="0">
              <a:solidFill>
                <a:srgbClr val="9F2D20"/>
              </a:solidFill>
            </a:endParaRPr>
          </a:p>
          <a:p>
            <a:pPr marL="342900" indent="-342900">
              <a:buClrTx/>
              <a:buFont typeface="Arial" panose="020B0604020202020204" pitchFamily="34" charset="0"/>
              <a:buChar char="•"/>
              <a:defRPr/>
            </a:pPr>
            <a:endParaRPr lang="en-GB" sz="1800" b="1" dirty="0">
              <a:solidFill>
                <a:srgbClr val="9F2D2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05200" y="150964"/>
            <a:ext cx="4724400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atinLnBrk="1" hangingPunct="0">
              <a:buClrTx/>
              <a:defRPr/>
            </a:pPr>
            <a:r>
              <a:rPr lang="en-GB" sz="3200" b="1" dirty="0">
                <a:solidFill>
                  <a:srgbClr val="A7A7A7">
                    <a:lumMod val="20000"/>
                    <a:lumOff val="80000"/>
                  </a:srgbClr>
                </a:solidFill>
              </a:rPr>
              <a:t>Summary of activities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B976E4-615C-45F2-8A7C-162977047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6991" y="1121220"/>
            <a:ext cx="4383747" cy="245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30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841116-4870-46ED-B2C5-B4FC8F1227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048" y="1097564"/>
            <a:ext cx="11495400" cy="4662871"/>
          </a:xfrm>
        </p:spPr>
        <p:txBody>
          <a:bodyPr/>
          <a:lstStyle/>
          <a:p>
            <a:r>
              <a:rPr lang="en-GB" dirty="0"/>
              <a:t>Vocabulary</a:t>
            </a:r>
          </a:p>
          <a:p>
            <a:r>
              <a:rPr lang="en-GB" dirty="0"/>
              <a:t>Cal/Val methods</a:t>
            </a:r>
          </a:p>
          <a:p>
            <a:r>
              <a:rPr lang="en-GB" dirty="0" err="1"/>
              <a:t>SITSats</a:t>
            </a:r>
            <a:r>
              <a:rPr lang="en-GB" dirty="0"/>
              <a:t> (SI traceable satellites)</a:t>
            </a:r>
          </a:p>
          <a:p>
            <a:r>
              <a:rPr lang="en-GB" dirty="0"/>
              <a:t>Ocean Colour special session (</a:t>
            </a:r>
            <a:r>
              <a:rPr lang="en-GB" dirty="0" err="1"/>
              <a:t>Zibordi</a:t>
            </a:r>
            <a:r>
              <a:rPr lang="en-GB" dirty="0"/>
              <a:t> retirement)</a:t>
            </a:r>
          </a:p>
          <a:p>
            <a:r>
              <a:rPr lang="en-GB" dirty="0"/>
              <a:t>PICS: Calibration and characterisation</a:t>
            </a:r>
          </a:p>
          <a:p>
            <a:r>
              <a:rPr lang="en-GB" dirty="0"/>
              <a:t>Sensor performance assessment and status</a:t>
            </a:r>
          </a:p>
          <a:p>
            <a:r>
              <a:rPr lang="en-GB" dirty="0"/>
              <a:t>Hyperspectral sensors</a:t>
            </a:r>
          </a:p>
          <a:p>
            <a:r>
              <a:rPr lang="en-GB" dirty="0"/>
              <a:t>Uncertainty, Traceability, interoperability: what and how</a:t>
            </a:r>
          </a:p>
          <a:p>
            <a:r>
              <a:rPr lang="en-GB" dirty="0"/>
              <a:t>CEOS WGCV projects/Actions: </a:t>
            </a:r>
          </a:p>
          <a:p>
            <a:pPr marL="50800" indent="0">
              <a:buNone/>
            </a:pPr>
            <a:r>
              <a:rPr lang="en-GB" dirty="0"/>
              <a:t>         - SST comparison, LST network, SITSCOS, Solar Irradiance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43A55C-F12D-48C9-A507-DCC977533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IVOS 34 Topics</a:t>
            </a:r>
          </a:p>
        </p:txBody>
      </p:sp>
    </p:spTree>
    <p:extLst>
      <p:ext uri="{BB962C8B-B14F-4D97-AF65-F5344CB8AC3E}">
        <p14:creationId xmlns:p14="http://schemas.microsoft.com/office/powerpoint/2010/main" val="1743153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7454DD-AA9F-4604-8229-330CECEBC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Host overview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08B2D0-D7DD-4F66-ABFF-E507397D3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869" y="954941"/>
            <a:ext cx="9870261" cy="556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518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D3AD7-2754-417A-953B-F3740300B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vocabulary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0972C5-05CD-41E3-B248-9D9DE83B5510}"/>
              </a:ext>
            </a:extLst>
          </p:cNvPr>
          <p:cNvSpPr txBox="1"/>
          <p:nvPr/>
        </p:nvSpPr>
        <p:spPr>
          <a:xfrm>
            <a:off x="398980" y="1397286"/>
            <a:ext cx="113940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Updated IVOS on progress of CEOS wide initiative   See  Later topic)</a:t>
            </a:r>
          </a:p>
          <a:p>
            <a:endParaRPr lang="en-GB" sz="2000" dirty="0"/>
          </a:p>
          <a:p>
            <a:r>
              <a:rPr lang="en-GB" sz="2000" dirty="0"/>
              <a:t>Debated if some initial perceived priority words were in fact priorities:</a:t>
            </a:r>
          </a:p>
          <a:p>
            <a:endParaRPr lang="en-GB" sz="2000" dirty="0"/>
          </a:p>
          <a:p>
            <a:pPr marL="342900" indent="-342900">
              <a:buFontTx/>
              <a:buChar char="-"/>
            </a:pPr>
            <a:r>
              <a:rPr lang="en-GB" sz="2000" dirty="0"/>
              <a:t>Interoperability – do we actually think more helpful to keep definition lose to give more flexibility?</a:t>
            </a:r>
          </a:p>
          <a:p>
            <a:pPr marL="342900" lvl="3" indent="-342900">
              <a:buFontTx/>
              <a:buChar char="-"/>
            </a:pPr>
            <a:r>
              <a:rPr lang="en-GB" sz="2000" dirty="0"/>
              <a:t>Rather that we define what we need to do to enable it?</a:t>
            </a:r>
          </a:p>
          <a:p>
            <a:pPr marL="342900" indent="-342900">
              <a:buFontTx/>
              <a:buChar char="-"/>
            </a:pPr>
            <a:endParaRPr lang="en-GB" sz="2000" dirty="0"/>
          </a:p>
          <a:p>
            <a:pPr marL="342900" indent="-342900">
              <a:buFontTx/>
              <a:buChar char="-"/>
            </a:pPr>
            <a:r>
              <a:rPr lang="en-GB" sz="2000" dirty="0"/>
              <a:t> Same for ‘continuity’</a:t>
            </a:r>
          </a:p>
        </p:txBody>
      </p:sp>
    </p:spTree>
    <p:extLst>
      <p:ext uri="{BB962C8B-B14F-4D97-AF65-F5344CB8AC3E}">
        <p14:creationId xmlns:p14="http://schemas.microsoft.com/office/powerpoint/2010/main" val="771468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42365-337C-4EA5-AEEF-36BEE2AEA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Cal/Val Methods: </a:t>
            </a:r>
            <a:r>
              <a:rPr lang="en-GB" sz="2800" dirty="0"/>
              <a:t>critical for L1 interoperability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BA3421-C237-402C-BCC7-8C211D79C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682" y="1253447"/>
            <a:ext cx="3135090" cy="23581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3A7D9A-50CD-4A6A-B27B-6E42A4A95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947" y="1315198"/>
            <a:ext cx="3934629" cy="22346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A63AED-BAE9-47C7-B425-DB5C6C8BA7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3751" y="1253447"/>
            <a:ext cx="4268190" cy="24222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569A13-8EE1-4355-B602-F05761B8C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676" y="3880099"/>
            <a:ext cx="3962521" cy="22346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62F990-357C-4AC2-BB5E-85E65E3CEF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3046" y="3586643"/>
            <a:ext cx="4845987" cy="28927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04E4013-3AF1-4599-BDF0-E665F90CBC49}"/>
              </a:ext>
            </a:extLst>
          </p:cNvPr>
          <p:cNvSpPr txBox="1"/>
          <p:nvPr/>
        </p:nvSpPr>
        <p:spPr>
          <a:xfrm>
            <a:off x="9383005" y="4643470"/>
            <a:ext cx="2682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PICS &amp; </a:t>
            </a:r>
            <a:r>
              <a:rPr lang="en-GB" sz="2000" dirty="0" err="1"/>
              <a:t>RadCalNet</a:t>
            </a:r>
            <a:r>
              <a:rPr lang="en-GB" sz="2000" dirty="0"/>
              <a:t> independent sessions</a:t>
            </a:r>
          </a:p>
        </p:txBody>
      </p:sp>
    </p:spTree>
    <p:extLst>
      <p:ext uri="{BB962C8B-B14F-4D97-AF65-F5344CB8AC3E}">
        <p14:creationId xmlns:p14="http://schemas.microsoft.com/office/powerpoint/2010/main" val="214801181"/>
      </p:ext>
    </p:extLst>
  </p:cSld>
  <p:clrMapOvr>
    <a:masterClrMapping/>
  </p:clrMapOvr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2589</TotalTime>
  <Words>1328</Words>
  <Application>Microsoft Office PowerPoint</Application>
  <PresentationFormat>Widescreen</PresentationFormat>
  <Paragraphs>202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Courier New</vt:lpstr>
      <vt:lpstr>Noto Sans Symbols</vt:lpstr>
      <vt:lpstr>Times New Roman</vt:lpstr>
      <vt:lpstr>ceos</vt:lpstr>
      <vt:lpstr>WGCV-51 Infrared Visible and Optical Sensors (IVOS) subgroup: #34</vt:lpstr>
      <vt:lpstr>Terms of Reference</vt:lpstr>
      <vt:lpstr>IVOS: Vision</vt:lpstr>
      <vt:lpstr>Work plan</vt:lpstr>
      <vt:lpstr>PowerPoint Presentation</vt:lpstr>
      <vt:lpstr>IVOS 34 Topics</vt:lpstr>
      <vt:lpstr>Host overview</vt:lpstr>
      <vt:lpstr>vocabulary</vt:lpstr>
      <vt:lpstr>Cal/Val Methods: critical for L1 interoperability</vt:lpstr>
      <vt:lpstr>CV 17-01</vt:lpstr>
      <vt:lpstr>SITSats</vt:lpstr>
      <vt:lpstr>Ocean colour: progress over 25 yrs</vt:lpstr>
      <vt:lpstr>PICS: virtual meet before end 2022)</vt:lpstr>
      <vt:lpstr>Sensor status and performance</vt:lpstr>
      <vt:lpstr>Hyperspectral</vt:lpstr>
      <vt:lpstr>Uncertainty, Traceability and QA</vt:lpstr>
      <vt:lpstr>CEOS Projects</vt:lpstr>
      <vt:lpstr>Solar spectral Irradiance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WGCV-51 Presentation Template and Guidance</dc:title>
  <dc:creator>Nigel Fox</dc:creator>
  <cp:lastModifiedBy>Nigel Fox</cp:lastModifiedBy>
  <cp:revision>2</cp:revision>
  <dcterms:modified xsi:type="dcterms:W3CDTF">2022-10-04T02:36:09Z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df4b5af-ab42-45d5-91e7-45583bed1b2a_Enabled">
    <vt:lpwstr>true</vt:lpwstr>
  </property>
  <property fmtid="{D5CDD505-2E9C-101B-9397-08002B2CF9AE}" pid="3" name="MSIP_Label_9df4b5af-ab42-45d5-91e7-45583bed1b2a_SetDate">
    <vt:lpwstr>2022-09-30T08:15:28Z</vt:lpwstr>
  </property>
  <property fmtid="{D5CDD505-2E9C-101B-9397-08002B2CF9AE}" pid="4" name="MSIP_Label_9df4b5af-ab42-45d5-91e7-45583bed1b2a_Method">
    <vt:lpwstr>Standard</vt:lpwstr>
  </property>
  <property fmtid="{D5CDD505-2E9C-101B-9397-08002B2CF9AE}" pid="5" name="MSIP_Label_9df4b5af-ab42-45d5-91e7-45583bed1b2a_Name">
    <vt:lpwstr>9df4b5af-ab42-45d5-91e7-45583bed1b2a</vt:lpwstr>
  </property>
  <property fmtid="{D5CDD505-2E9C-101B-9397-08002B2CF9AE}" pid="6" name="MSIP_Label_9df4b5af-ab42-45d5-91e7-45583bed1b2a_SiteId">
    <vt:lpwstr>601e5460-b1bf-49c0-bd2d-e76ffc186a8d</vt:lpwstr>
  </property>
  <property fmtid="{D5CDD505-2E9C-101B-9397-08002B2CF9AE}" pid="7" name="MSIP_Label_9df4b5af-ab42-45d5-91e7-45583bed1b2a_ActionId">
    <vt:lpwstr>52abae9c-f8c9-45c5-9e89-06c734e4e77f</vt:lpwstr>
  </property>
  <property fmtid="{D5CDD505-2E9C-101B-9397-08002B2CF9AE}" pid="8" name="MSIP_Label_9df4b5af-ab42-45d5-91e7-45583bed1b2a_ContentBits">
    <vt:lpwstr>0</vt:lpwstr>
  </property>
</Properties>
</file>