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421F507-F639-44AB-AE2E-531AF1F25F65}">
  <a:tblStyle styleId="{9421F507-F639-44AB-AE2E-531AF1F25F6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e5bea7bb9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g15e5bea7bb9_2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5e5bea7bb9_2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15e5bea7bb9_2_1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5e5bea7bb9_2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15e5bea7bb9_2_1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5e5bea7bb9_2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15e5bea7bb9_2_1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5e5bea7bb9_2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15e5bea7bb9_2_1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5e5bea7bb9_2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15e5bea7bb9_2_2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5e5bea7bb9_2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15e5bea7bb9_2_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5e5bea7bb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15e5bea7bb9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5e5bea7b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15e5bea7bb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e5bea7bb9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g15e5bea7bb9_2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5e5bea7bb9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5e5bea7bb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e5bea7bb9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5e5bea7bb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e5bea7bb9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5e5bea7bb9_2_10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5e5bea7bb9_2_1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15e5bea7bb9_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1" name="Google Shape;191;g15e5bea7bb9_2_11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5e5bea7bb9_2_1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15e5bea7bb9_2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8" name="Google Shape;208;g15e5bea7bb9_2_13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5e5bea7bb9_2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5e5bea7bb9_2_1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e5bea7bb9_2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5e5bea7bb9_2_1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0.jpg"/><Relationship Id="rId4" Type="http://schemas.openxmlformats.org/officeDocument/2006/relationships/image" Target="../media/image1.jpg"/><Relationship Id="rId5" Type="http://schemas.openxmlformats.org/officeDocument/2006/relationships/image" Target="../media/image18.png"/><Relationship Id="rId6" Type="http://schemas.openxmlformats.org/officeDocument/2006/relationships/image" Target="../media/image2.png"/><Relationship Id="rId7" Type="http://schemas.openxmlformats.org/officeDocument/2006/relationships/image" Target="../media/image1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2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12" name="Google Shape;112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2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12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12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WGISS-54, 4-7 October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 type="titleOnly">
  <p:cSld name="TITLE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1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 |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</a:rPr>
              <a:t>WGCV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lang="en-GB">
                <a:solidFill>
                  <a:schemeClr val="accent1"/>
                </a:solidFill>
              </a:rPr>
              <a:t>51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GB">
                <a:solidFill>
                  <a:schemeClr val="accent1"/>
                </a:solidFill>
              </a:rPr>
              <a:t>3-6 October 2022</a:t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</a:rPr>
              <a:t>WGCV-51</a:t>
            </a:r>
            <a:r>
              <a:rPr b="1" lang="en-GB">
                <a:solidFill>
                  <a:schemeClr val="accent1"/>
                </a:solidFill>
              </a:rPr>
              <a:t>, 3-6 October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</a:rPr>
              <a:t>WGCV-51</a:t>
            </a:r>
            <a:r>
              <a:rPr b="1" lang="en-GB">
                <a:solidFill>
                  <a:schemeClr val="accent1"/>
                </a:solidFill>
              </a:rPr>
              <a:t>, 3-6 October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</a:rPr>
              <a:t>WGCV-51</a:t>
            </a:r>
            <a:r>
              <a:rPr b="1" lang="en-GB">
                <a:solidFill>
                  <a:schemeClr val="accent1"/>
                </a:solidFill>
              </a:rPr>
              <a:t>, 3-6 October 2022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71" name="Google Shape;7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75" name="Google Shape;75;p8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76" name="Google Shape;76;p8"/>
          <p:cNvPicPr preferRelativeResize="0"/>
          <p:nvPr/>
        </p:nvPicPr>
        <p:blipFill rotWithShape="1">
          <a:blip r:embed="rId7">
            <a:alphaModFix amt="34000"/>
          </a:blip>
          <a:srcRect b="0" l="0" r="0" t="0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77" name="Google Shape;77;p8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9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82" name="Google Shape;82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WGISS-54, 4-7 October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9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0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2" name="Google Shape;92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WGISS-54, 4-7 October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1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01" name="Google Shape;101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1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1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1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WGISS-54, 4-7 October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7"/>
          <p:cNvPicPr preferRelativeResize="0"/>
          <p:nvPr/>
        </p:nvPicPr>
        <p:blipFill rotWithShape="1">
          <a:blip r:embed="rId1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6" name="Google Shape;66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59.png"/><Relationship Id="rId6" Type="http://schemas.openxmlformats.org/officeDocument/2006/relationships/image" Target="../media/image51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6.png"/><Relationship Id="rId10" Type="http://schemas.openxmlformats.org/officeDocument/2006/relationships/image" Target="../media/image54.jpg"/><Relationship Id="rId13" Type="http://schemas.openxmlformats.org/officeDocument/2006/relationships/image" Target="../media/image63.png"/><Relationship Id="rId1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8.png"/><Relationship Id="rId4" Type="http://schemas.openxmlformats.org/officeDocument/2006/relationships/image" Target="../media/image64.png"/><Relationship Id="rId9" Type="http://schemas.openxmlformats.org/officeDocument/2006/relationships/image" Target="../media/image61.png"/><Relationship Id="rId14" Type="http://schemas.openxmlformats.org/officeDocument/2006/relationships/image" Target="../media/image23.png"/><Relationship Id="rId5" Type="http://schemas.openxmlformats.org/officeDocument/2006/relationships/image" Target="../media/image53.png"/><Relationship Id="rId6" Type="http://schemas.openxmlformats.org/officeDocument/2006/relationships/image" Target="../media/image60.png"/><Relationship Id="rId7" Type="http://schemas.openxmlformats.org/officeDocument/2006/relationships/image" Target="../media/image55.png"/><Relationship Id="rId8" Type="http://schemas.openxmlformats.org/officeDocument/2006/relationships/image" Target="../media/image6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10" Type="http://schemas.openxmlformats.org/officeDocument/2006/relationships/image" Target="../media/image31.png"/><Relationship Id="rId9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Relationship Id="rId4" Type="http://schemas.openxmlformats.org/officeDocument/2006/relationships/image" Target="../media/image33.png"/><Relationship Id="rId5" Type="http://schemas.openxmlformats.org/officeDocument/2006/relationships/image" Target="../media/image39.png"/><Relationship Id="rId6" Type="http://schemas.openxmlformats.org/officeDocument/2006/relationships/image" Target="../media/image41.png"/><Relationship Id="rId7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dataobservatory.net/" TargetMode="External"/><Relationship Id="rId4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0" Type="http://schemas.openxmlformats.org/officeDocument/2006/relationships/image" Target="../media/image38.jpg"/><Relationship Id="rId9" Type="http://schemas.openxmlformats.org/officeDocument/2006/relationships/image" Target="../media/image42.jpg"/><Relationship Id="rId5" Type="http://schemas.openxmlformats.org/officeDocument/2006/relationships/image" Target="../media/image36.png"/><Relationship Id="rId6" Type="http://schemas.openxmlformats.org/officeDocument/2006/relationships/image" Target="../media/image29.png"/><Relationship Id="rId7" Type="http://schemas.openxmlformats.org/officeDocument/2006/relationships/image" Target="../media/image32.jpg"/><Relationship Id="rId8" Type="http://schemas.openxmlformats.org/officeDocument/2006/relationships/image" Target="../media/image3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png"/><Relationship Id="rId4" Type="http://schemas.openxmlformats.org/officeDocument/2006/relationships/image" Target="../media/image46.png"/><Relationship Id="rId9" Type="http://schemas.openxmlformats.org/officeDocument/2006/relationships/image" Target="../media/image34.png"/><Relationship Id="rId5" Type="http://schemas.openxmlformats.org/officeDocument/2006/relationships/image" Target="../media/image50.png"/><Relationship Id="rId6" Type="http://schemas.openxmlformats.org/officeDocument/2006/relationships/image" Target="../media/image47.png"/><Relationship Id="rId7" Type="http://schemas.openxmlformats.org/officeDocument/2006/relationships/image" Target="../media/image40.png"/><Relationship Id="rId8" Type="http://schemas.openxmlformats.org/officeDocument/2006/relationships/image" Target="../media/image4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9.jpg"/><Relationship Id="rId4" Type="http://schemas.openxmlformats.org/officeDocument/2006/relationships/hyperlink" Target="https://data.eumetsat.int/product/EO:EUM:DAT:0409" TargetMode="External"/><Relationship Id="rId5" Type="http://schemas.openxmlformats.org/officeDocument/2006/relationships/hyperlink" Target="https://data.eumetsat.int/product/EO:EUM:DAT:0407" TargetMode="External"/><Relationship Id="rId6" Type="http://schemas.openxmlformats.org/officeDocument/2006/relationships/hyperlink" Target="https://data.eumetsat.int/product/EO:EUM:DAT:0556" TargetMode="External"/><Relationship Id="rId7" Type="http://schemas.openxmlformats.org/officeDocument/2006/relationships/image" Target="../media/image5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GB"/>
              <a:t>CEOS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GB"/>
              <a:t>EAIL for WGCV</a:t>
            </a:r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7222284" y="4656220"/>
            <a:ext cx="4832943" cy="2201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accent1"/>
              </a:solidFill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WGCV-51</a:t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Tokyo, Japan (JAXA)</a:t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3-7 October 2022</a:t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/>
          <p:nvPr/>
        </p:nvSpPr>
        <p:spPr>
          <a:xfrm>
            <a:off x="8316184" y="4006355"/>
            <a:ext cx="3549600" cy="2215049"/>
          </a:xfrm>
          <a:prstGeom prst="rect">
            <a:avLst/>
          </a:prstGeom>
          <a:solidFill>
            <a:srgbClr val="3F4854"/>
          </a:solidFill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titled" id="241" name="Google Shape;24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6184" y="4124935"/>
            <a:ext cx="3549600" cy="19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6184" y="4006355"/>
            <a:ext cx="3548258" cy="22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3"/>
          <p:cNvSpPr txBox="1"/>
          <p:nvPr>
            <p:ph idx="1" type="body"/>
          </p:nvPr>
        </p:nvSpPr>
        <p:spPr>
          <a:xfrm>
            <a:off x="324233" y="1558533"/>
            <a:ext cx="7991951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OWS service layer ready for implementation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WMS, WMTS and WCS services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Exposes data cube layers to the outside world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Supports multiple styling options, band combinations and index generation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Terriamap web visualization tool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Connects directly to WMS services above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Supports over 30 data and services type including time-series data and processing services (WPS)</a:t>
            </a:r>
            <a:endParaRPr/>
          </a:p>
        </p:txBody>
      </p:sp>
      <p:sp>
        <p:nvSpPr>
          <p:cNvPr id="244" name="Google Shape;244;p2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Potential application capabilities</a:t>
            </a:r>
            <a:endParaRPr/>
          </a:p>
        </p:txBody>
      </p:sp>
      <p:pic>
        <p:nvPicPr>
          <p:cNvPr id="245" name="Google Shape;24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16184" y="1558533"/>
            <a:ext cx="3551583" cy="2090505"/>
          </a:xfrm>
          <a:prstGeom prst="rect">
            <a:avLst/>
          </a:prstGeom>
          <a:noFill/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</p:pic>
      <p:pic>
        <p:nvPicPr>
          <p:cNvPr id="246" name="Google Shape;246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05520" y="1674751"/>
            <a:ext cx="2972910" cy="1858070"/>
          </a:xfrm>
          <a:prstGeom prst="rect">
            <a:avLst/>
          </a:prstGeom>
          <a:noFill/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GPU processing with AWS GPU nodes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Additional scientific programming options with R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New machine learning capabilities </a:t>
            </a:r>
            <a:endParaRPr/>
          </a:p>
        </p:txBody>
      </p:sp>
      <p:sp>
        <p:nvSpPr>
          <p:cNvPr id="252" name="Google Shape;252;p2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New &amp; potential analytics capabilities</a:t>
            </a:r>
            <a:endParaRPr/>
          </a:p>
        </p:txBody>
      </p:sp>
      <p:grpSp>
        <p:nvGrpSpPr>
          <p:cNvPr id="253" name="Google Shape;253;p24"/>
          <p:cNvGrpSpPr/>
          <p:nvPr/>
        </p:nvGrpSpPr>
        <p:grpSpPr>
          <a:xfrm>
            <a:off x="9481929" y="1558533"/>
            <a:ext cx="2082741" cy="688661"/>
            <a:chOff x="8899454" y="1558533"/>
            <a:chExt cx="2426678" cy="802384"/>
          </a:xfrm>
        </p:grpSpPr>
        <p:pic>
          <p:nvPicPr>
            <p:cNvPr id="254" name="Google Shape;254;p24"/>
            <p:cNvPicPr preferRelativeResize="0"/>
            <p:nvPr/>
          </p:nvPicPr>
          <p:blipFill rotWithShape="1">
            <a:blip r:embed="rId3">
              <a:alphaModFix/>
            </a:blip>
            <a:srcRect b="13126" l="21920" r="21920" t="13126"/>
            <a:stretch/>
          </p:blipFill>
          <p:spPr>
            <a:xfrm>
              <a:off x="10285998" y="1591475"/>
              <a:ext cx="1040134" cy="769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899454" y="1793123"/>
              <a:ext cx="926962" cy="5547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24"/>
            <p:cNvSpPr txBox="1"/>
            <p:nvPr/>
          </p:nvSpPr>
          <p:spPr>
            <a:xfrm>
              <a:off x="9872523" y="1558533"/>
              <a:ext cx="528937" cy="753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/>
            </a:p>
          </p:txBody>
        </p:sp>
      </p:grpSp>
      <p:pic>
        <p:nvPicPr>
          <p:cNvPr descr="GitHub - tensorflow/tensorflow: An Open Source Machine Learning Framework  for Everyone" id="257" name="Google Shape;25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4018" y="4319926"/>
            <a:ext cx="2576335" cy="8644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eras: the Python deep learning API" id="258" name="Google Shape;258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05671" y="4529087"/>
            <a:ext cx="1538619" cy="446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PIDS + Dask | RAPIDS" id="259" name="Google Shape;259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52224" y="4487569"/>
            <a:ext cx="1551576" cy="529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lcome to PyTorch Tutorials — PyTorch Tutorials 1.12.1+cu102 documentation" id="260" name="Google Shape;260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46160" y="4494678"/>
            <a:ext cx="1746388" cy="51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68767" y="5386255"/>
            <a:ext cx="2087300" cy="582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p 10 Python Libraries - InterviewBit" id="262" name="Google Shape;262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042452" y="5426655"/>
            <a:ext cx="878954" cy="501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" id="263" name="Google Shape;263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96996" y="5413879"/>
            <a:ext cx="1370193" cy="52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453575" y="5360660"/>
            <a:ext cx="928806" cy="6336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Google Shape;265;p24"/>
          <p:cNvGrpSpPr/>
          <p:nvPr/>
        </p:nvGrpSpPr>
        <p:grpSpPr>
          <a:xfrm>
            <a:off x="9542196" y="2520436"/>
            <a:ext cx="2005320" cy="878619"/>
            <a:chOff x="9542196" y="2520436"/>
            <a:chExt cx="2005320" cy="878619"/>
          </a:xfrm>
        </p:grpSpPr>
        <p:pic>
          <p:nvPicPr>
            <p:cNvPr id="266" name="Google Shape;266;p2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693729" y="2629551"/>
              <a:ext cx="853787" cy="660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9542196" y="2520436"/>
              <a:ext cx="758419" cy="878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24"/>
            <p:cNvSpPr txBox="1"/>
            <p:nvPr/>
          </p:nvSpPr>
          <p:spPr>
            <a:xfrm>
              <a:off x="10277511" y="2636580"/>
              <a:ext cx="45397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Detecting and resolving issues in third-party catalogues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Some data catalogues are a “best effort” initiative which inevitably can contain small but significant errors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New workflows are in development to identify and respond to these errors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Should be fixed at source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Current issues affect in particular Sentinel 2 and Landsat 8/9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GB"/>
              <a:t>User support and training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New ML and GPU capabilities bring huge opportunities but will require a deeper level of support and discussion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Financing and ongoing support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74" name="Google Shape;274;p2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Current issues and challenges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Updates to backend infrastructure in October/November 2022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Improvements to existing data holdings in October 2022, prioritising current issues with Sentinel 2 and Landsat 8/9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Addition of demonstration datasets for Sentinel 1 and Sentinel 3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Need to prioritise new data products and new capabilities based on user interests and requirements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Need to identify options for ongoing operation of EAIL</a:t>
            </a:r>
            <a:endParaRPr/>
          </a:p>
        </p:txBody>
      </p:sp>
      <p:sp>
        <p:nvSpPr>
          <p:cNvPr id="280" name="Google Shape;280;p2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What’s next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7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In addition to supporting an array of current use cases, these new capabilities could enable improved functionality, including: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Analysis, modelling and integration of Cal/Val data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Dynamic analytics via web-based processing services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Improved aquatic remote sensing products and inter-comparisons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Improved classification options (via ML as well as with new radar products)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Multi-platform analyses and product generation</a:t>
            </a:r>
            <a:endParaRPr/>
          </a:p>
        </p:txBody>
      </p:sp>
      <p:sp>
        <p:nvSpPr>
          <p:cNvPr id="286" name="Google Shape;286;p2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Future use cases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The Earth Analytics Interoperability Laboratory (EAIL) has been operating for the last two years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Significant data updates have occurred over the last 6 months including increased coverage and new products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There are a range of potential data sources, services and applications which could be added to EAIL if there is interest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New capabilities could include significant enhancements in Machine Learning and GPU capabilities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92" name="Google Shape;292;p2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Summary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WGCV asked about the CEOS Earth Analytics Interoperability Lab (EAIL).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They desire to test this system to support some of their Cal-Val projects (e.g., ACIX, OLIVA, SARCALNET).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Brian gave a summary of the EAIL, its connection to Jonathan Hodge (CSIRO-Chile) and how the system might be used for WGCV.</a:t>
            </a:r>
            <a:endParaRPr/>
          </a:p>
        </p:txBody>
      </p:sp>
      <p:sp>
        <p:nvSpPr>
          <p:cNvPr id="298" name="Google Shape;298;p2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WGCV Lunch Meeting - Sept. 13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❖"/>
            </a:pPr>
            <a:r>
              <a:rPr lang="en-GB" sz="2700"/>
              <a:t>Opportunity for WGCV</a:t>
            </a:r>
            <a:endParaRPr sz="2700"/>
          </a:p>
          <a:p>
            <a:pPr indent="-4000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❖"/>
            </a:pPr>
            <a:r>
              <a:rPr lang="en-GB" sz="2700"/>
              <a:t>Flexible analysis platform, simplified data access</a:t>
            </a:r>
            <a:endParaRPr sz="2700"/>
          </a:p>
          <a:p>
            <a:pPr indent="-4000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❖"/>
            </a:pPr>
            <a:r>
              <a:rPr lang="en-GB" sz="2700"/>
              <a:t>Ideal for pilots, experiments and collaborative intercomparison work</a:t>
            </a:r>
            <a:endParaRPr sz="2700"/>
          </a:p>
          <a:p>
            <a:pPr indent="-4000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❖"/>
            </a:pPr>
            <a:r>
              <a:rPr lang="en-GB" sz="2700"/>
              <a:t>Persistent, multiple projects, build up capabilities</a:t>
            </a:r>
            <a:endParaRPr sz="2700"/>
          </a:p>
          <a:p>
            <a:pPr indent="-4000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❖"/>
            </a:pPr>
            <a:r>
              <a:rPr lang="en-GB" sz="2700"/>
              <a:t>Extend WGCV online capacity</a:t>
            </a:r>
            <a:endParaRPr sz="2700"/>
          </a:p>
          <a:p>
            <a:pPr indent="-4000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❖"/>
            </a:pPr>
            <a:r>
              <a:rPr lang="en-GB" sz="2700"/>
              <a:t>Increase accessibility of cal/val data – for both WGCV use and others</a:t>
            </a:r>
            <a:endParaRPr sz="2700"/>
          </a:p>
          <a:p>
            <a:pPr indent="-4000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❖"/>
            </a:pPr>
            <a:r>
              <a:rPr lang="en-GB" sz="2700"/>
              <a:t>CEOS </a:t>
            </a:r>
            <a:r>
              <a:rPr lang="en-GB" sz="2700"/>
              <a:t>SEO open to supporting</a:t>
            </a:r>
            <a:endParaRPr sz="2700"/>
          </a:p>
          <a:p>
            <a:pPr indent="-4000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❖"/>
            </a:pPr>
            <a:r>
              <a:rPr lang="en-GB" sz="2700"/>
              <a:t>P</a:t>
            </a:r>
            <a:r>
              <a:rPr lang="en-GB" sz="2700"/>
              <a:t>rototype ideas: ACIX, DEMIX, …IX, OLIVE, SARCALNET, etc…</a:t>
            </a:r>
            <a:endParaRPr sz="2700"/>
          </a:p>
          <a:p>
            <a:pPr indent="-4000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0000"/>
              </a:buClr>
              <a:buSzPts val="2700"/>
              <a:buChar char="❖"/>
            </a:pPr>
            <a:r>
              <a:rPr b="1" lang="en-GB" sz="2700" u="sng">
                <a:solidFill>
                  <a:srgbClr val="CC0000"/>
                </a:solidFill>
              </a:rPr>
              <a:t>Discussion: Potential Projects, Objectives, Datasets, Capabilities</a:t>
            </a:r>
            <a:endParaRPr b="1" sz="2700" u="sng">
              <a:solidFill>
                <a:srgbClr val="CC0000"/>
              </a:solidFill>
            </a:endParaRPr>
          </a:p>
        </p:txBody>
      </p:sp>
      <p:sp>
        <p:nvSpPr>
          <p:cNvPr id="304" name="Google Shape;304;p3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Discussion for WGCV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15"/>
          <p:cNvGrpSpPr/>
          <p:nvPr/>
        </p:nvGrpSpPr>
        <p:grpSpPr>
          <a:xfrm>
            <a:off x="1558009" y="2436384"/>
            <a:ext cx="8426228" cy="3631525"/>
            <a:chOff x="0" y="680519"/>
            <a:chExt cx="8426228" cy="3631525"/>
          </a:xfrm>
        </p:grpSpPr>
        <p:sp>
          <p:nvSpPr>
            <p:cNvPr id="135" name="Google Shape;135;p15"/>
            <p:cNvSpPr/>
            <p:nvPr/>
          </p:nvSpPr>
          <p:spPr>
            <a:xfrm>
              <a:off x="1367576" y="2947680"/>
              <a:ext cx="1589186" cy="136436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32445F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5"/>
            <p:cNvSpPr txBox="1"/>
            <p:nvPr/>
          </p:nvSpPr>
          <p:spPr>
            <a:xfrm>
              <a:off x="1613705" y="3158989"/>
              <a:ext cx="1096928" cy="941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0" spcFirstLastPara="1" rIns="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Exploratory Data Analysis</a:t>
              </a: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1405494" y="3557776"/>
              <a:ext cx="185377" cy="1597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0" y="2193412"/>
              <a:ext cx="1589186" cy="1364364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1088668" y="3376563"/>
              <a:ext cx="185377" cy="1597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2735153" y="2189054"/>
              <a:ext cx="1589186" cy="136436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32445F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5"/>
            <p:cNvSpPr txBox="1"/>
            <p:nvPr/>
          </p:nvSpPr>
          <p:spPr>
            <a:xfrm>
              <a:off x="2981282" y="2400363"/>
              <a:ext cx="1096928" cy="941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0" spcFirstLastPara="1" rIns="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Web Mapping Services</a:t>
              </a: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3828878" y="3369300"/>
              <a:ext cx="185377" cy="1597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4101888" y="2944775"/>
              <a:ext cx="1589186" cy="1364364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4140648" y="3551966"/>
              <a:ext cx="185377" cy="1597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1367576" y="1439144"/>
              <a:ext cx="1589186" cy="136436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32445F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5"/>
            <p:cNvSpPr txBox="1"/>
            <p:nvPr/>
          </p:nvSpPr>
          <p:spPr>
            <a:xfrm>
              <a:off x="1613705" y="1650453"/>
              <a:ext cx="1096928" cy="941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0" spcFirstLastPara="1" rIns="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Dashboards</a:t>
              </a: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2456245" y="1464928"/>
              <a:ext cx="185377" cy="1597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2735153" y="680519"/>
              <a:ext cx="1589186" cy="1364364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2779812" y="1285168"/>
              <a:ext cx="185377" cy="1597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4101888" y="1436239"/>
              <a:ext cx="1589186" cy="136436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32445F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 txBox="1"/>
            <p:nvPr/>
          </p:nvSpPr>
          <p:spPr>
            <a:xfrm>
              <a:off x="4348017" y="1647548"/>
              <a:ext cx="1096928" cy="941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0" spcFirstLastPara="1" rIns="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Web Applications</a:t>
              </a: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5477048" y="2040888"/>
              <a:ext cx="185377" cy="1597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5469465" y="2203217"/>
              <a:ext cx="1589186" cy="1364364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5779550" y="2227912"/>
              <a:ext cx="185377" cy="1597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5469465" y="695045"/>
              <a:ext cx="1589186" cy="136436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32445F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5"/>
            <p:cNvSpPr txBox="1"/>
            <p:nvPr/>
          </p:nvSpPr>
          <p:spPr>
            <a:xfrm>
              <a:off x="5715594" y="906354"/>
              <a:ext cx="1096928" cy="941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0" spcFirstLastPara="1" rIns="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Scalable Production Workflows</a:t>
              </a: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6844625" y="1306594"/>
              <a:ext cx="185377" cy="1597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6837042" y="1456213"/>
              <a:ext cx="1589186" cy="1364364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7153868" y="1486717"/>
              <a:ext cx="185377" cy="1597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25400">
              <a:solidFill>
                <a:srgbClr val="3244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" name="Google Shape;160;p15"/>
          <p:cNvSpPr txBox="1"/>
          <p:nvPr/>
        </p:nvSpPr>
        <p:spPr>
          <a:xfrm>
            <a:off x="970591" y="6199935"/>
            <a:ext cx="9601067" cy="365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Powered by Open Data Cube and the Python data science ecosystem</a:t>
            </a:r>
            <a:endParaRPr/>
          </a:p>
        </p:txBody>
      </p:sp>
      <p:sp>
        <p:nvSpPr>
          <p:cNvPr id="161" name="Google Shape;161;p15"/>
          <p:cNvSpPr txBox="1"/>
          <p:nvPr>
            <p:ph idx="1" type="body"/>
          </p:nvPr>
        </p:nvSpPr>
        <p:spPr>
          <a:xfrm>
            <a:off x="324233" y="1269561"/>
            <a:ext cx="11495400" cy="495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EAIL is built using the Open Data Cube software and CSIRO’s Earth Analytics, Science and Innovation platform</a:t>
            </a:r>
            <a:endParaRPr/>
          </a:p>
        </p:txBody>
      </p:sp>
      <p:sp>
        <p:nvSpPr>
          <p:cNvPr id="162" name="Google Shape;162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EAIL update and vision</a:t>
            </a:r>
            <a:endParaRPr/>
          </a:p>
        </p:txBody>
      </p:sp>
      <p:pic>
        <p:nvPicPr>
          <p:cNvPr descr="Brand | Open Data Cube" id="163" name="Google Shape;163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60557" y="2695436"/>
            <a:ext cx="1309463" cy="79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836079" y="3789475"/>
            <a:ext cx="758419" cy="87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718076" y="4969410"/>
            <a:ext cx="994424" cy="619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275" y="1676625"/>
            <a:ext cx="11359451" cy="447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6125" y="132200"/>
            <a:ext cx="5925475" cy="34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7925" y="535301"/>
            <a:ext cx="4451675" cy="31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8500" y="3847662"/>
            <a:ext cx="4660638" cy="285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1725" y="3847650"/>
            <a:ext cx="5050186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399" y="2455249"/>
            <a:ext cx="5391094" cy="34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EAIL is operated by CSIRO Chile with significant support from the Chilean Data Observatory, a public-private-academic partnership founded by the Chilean Government (Ministry of Science, Ministry of Economy), Adolfo Ibáñez University and AWS.</a:t>
            </a:r>
            <a:endParaRPr/>
          </a:p>
        </p:txBody>
      </p:sp>
      <p:sp>
        <p:nvSpPr>
          <p:cNvPr id="185" name="Google Shape;185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EAIL</a:t>
            </a:r>
            <a:endParaRPr/>
          </a:p>
        </p:txBody>
      </p:sp>
      <p:sp>
        <p:nvSpPr>
          <p:cNvPr id="186" name="Google Shape;186;p18"/>
          <p:cNvSpPr txBox="1"/>
          <p:nvPr/>
        </p:nvSpPr>
        <p:spPr>
          <a:xfrm>
            <a:off x="3001073" y="5575073"/>
            <a:ext cx="61417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www.dataobservatory.net</a:t>
            </a:r>
            <a:endParaRPr b="0" i="0" sz="3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8"/>
          <p:cNvPicPr preferRelativeResize="0"/>
          <p:nvPr/>
        </p:nvPicPr>
        <p:blipFill rotWithShape="1">
          <a:blip r:embed="rId4">
            <a:alphaModFix/>
          </a:blip>
          <a:srcRect b="31572" l="6242" r="6242" t="31573"/>
          <a:stretch/>
        </p:blipFill>
        <p:spPr>
          <a:xfrm>
            <a:off x="3362960" y="4187005"/>
            <a:ext cx="5466080" cy="129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9"/>
          <p:cNvGrpSpPr/>
          <p:nvPr/>
        </p:nvGrpSpPr>
        <p:grpSpPr>
          <a:xfrm>
            <a:off x="1646314" y="2606400"/>
            <a:ext cx="8742404" cy="1729479"/>
            <a:chOff x="1646314" y="2606400"/>
            <a:chExt cx="8742404" cy="1729479"/>
          </a:xfrm>
        </p:grpSpPr>
        <p:pic>
          <p:nvPicPr>
            <p:cNvPr id="194" name="Google Shape;194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46314" y="2606400"/>
              <a:ext cx="2185200" cy="1729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31512" y="2606400"/>
              <a:ext cx="2185200" cy="1729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18320" y="2606400"/>
              <a:ext cx="2185200" cy="1729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203518" y="2606400"/>
              <a:ext cx="2185200" cy="1729479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98" name="Google Shape;198;p19"/>
          <p:cNvGraphicFramePr/>
          <p:nvPr/>
        </p:nvGraphicFramePr>
        <p:xfrm>
          <a:off x="1646314" y="12491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{9421F507-F639-44AB-AE2E-531AF1F25F65}</a:tableStyleId>
              </a:tblPr>
              <a:tblGrid>
                <a:gridCol w="2186000"/>
                <a:gridCol w="2186000"/>
                <a:gridCol w="2186000"/>
                <a:gridCol w="2186000"/>
              </a:tblGrid>
              <a:tr h="33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Landsat 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Landsat 7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Landsat 8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Landsat 9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33445F"/>
                    </a:solidFill>
                  </a:tcPr>
                </a:tc>
              </a:tr>
              <a:tr h="1009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  <a:tr h="174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00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Contiguous USA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Bay of Bengal</a:t>
                      </a:r>
                      <a:endParaRPr/>
                    </a:p>
                  </a:txBody>
                  <a:tcPr marT="45725" marB="45725" marR="91450" marL="91450" anchor="ctr"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Contiguous USA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Bay of Bengal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USA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Canada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Bay of Bengal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USA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Canada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Bay of Bengal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  <a:tr h="100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1984 – 2011</a:t>
                      </a:r>
                      <a:endParaRPr/>
                    </a:p>
                  </a:txBody>
                  <a:tcPr marT="45725" marB="45725" marR="91450" marL="91450" anchor="ctr"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1999 – 2022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2013 – 2022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updated daily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2021 – 2022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updated daily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99" name="Google Shape;199;p1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Data update</a:t>
            </a:r>
            <a:endParaRPr/>
          </a:p>
        </p:txBody>
      </p:sp>
      <p:grpSp>
        <p:nvGrpSpPr>
          <p:cNvPr id="200" name="Google Shape;200;p19"/>
          <p:cNvGrpSpPr/>
          <p:nvPr/>
        </p:nvGrpSpPr>
        <p:grpSpPr>
          <a:xfrm>
            <a:off x="2366320" y="1740199"/>
            <a:ext cx="7383151" cy="735121"/>
            <a:chOff x="2366320" y="1740199"/>
            <a:chExt cx="7383151" cy="735121"/>
          </a:xfrm>
        </p:grpSpPr>
        <p:pic>
          <p:nvPicPr>
            <p:cNvPr id="201" name="Google Shape;201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76171" y="1823377"/>
              <a:ext cx="853146" cy="568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533731" y="1823377"/>
              <a:ext cx="1079932" cy="5687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366320" y="1740199"/>
              <a:ext cx="730944" cy="735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1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739829" y="1823377"/>
              <a:ext cx="1009642" cy="5687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20"/>
          <p:cNvGrpSpPr/>
          <p:nvPr/>
        </p:nvGrpSpPr>
        <p:grpSpPr>
          <a:xfrm>
            <a:off x="1646314" y="2606400"/>
            <a:ext cx="8742404" cy="1730112"/>
            <a:chOff x="1646314" y="2606400"/>
            <a:chExt cx="8742404" cy="1730112"/>
          </a:xfrm>
        </p:grpSpPr>
        <p:pic>
          <p:nvPicPr>
            <p:cNvPr id="211" name="Google Shape;211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46314" y="2606400"/>
              <a:ext cx="2186002" cy="1730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32317" y="2606400"/>
              <a:ext cx="2185200" cy="17294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18320" y="2606400"/>
              <a:ext cx="2185200" cy="17294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203519" y="2606400"/>
              <a:ext cx="2185199" cy="1729477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15" name="Google Shape;215;p20"/>
          <p:cNvGraphicFramePr/>
          <p:nvPr/>
        </p:nvGraphicFramePr>
        <p:xfrm>
          <a:off x="1646314" y="12491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{9421F507-F639-44AB-AE2E-531AF1F25F65}</a:tableStyleId>
              </a:tblPr>
              <a:tblGrid>
                <a:gridCol w="2186000"/>
                <a:gridCol w="2186000"/>
                <a:gridCol w="2186000"/>
                <a:gridCol w="2186000"/>
              </a:tblGrid>
              <a:tr h="33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Sentinel 1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Sentinel 2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NASADEM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Copernicus DEM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33445F"/>
                    </a:solidFill>
                  </a:tcPr>
                </a:tc>
              </a:tr>
              <a:tr h="1009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  <a:tr h="174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00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Focus areas in USA, Canada, South America, eastern Europe</a:t>
                      </a:r>
                      <a:endParaRPr/>
                    </a:p>
                  </a:txBody>
                  <a:tcPr marT="45725" marB="45725" marR="91450" marL="91450" anchor="ctr"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Continental USA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Bay of Bengal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Contiguous USA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USA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Canada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  <a:tr h="100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2017 – 2021</a:t>
                      </a:r>
                      <a:endParaRPr/>
                    </a:p>
                  </a:txBody>
                  <a:tcPr marT="45725" marB="45725" marR="91450" marL="91450" anchor="ctr"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2017 – 2022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latest version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latest version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3344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16" name="Google Shape;216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Data update</a:t>
            </a:r>
            <a:endParaRPr/>
          </a:p>
        </p:txBody>
      </p:sp>
      <p:grpSp>
        <p:nvGrpSpPr>
          <p:cNvPr id="217" name="Google Shape;217;p20"/>
          <p:cNvGrpSpPr/>
          <p:nvPr/>
        </p:nvGrpSpPr>
        <p:grpSpPr>
          <a:xfrm>
            <a:off x="2373442" y="1823377"/>
            <a:ext cx="7208265" cy="568765"/>
            <a:chOff x="2373442" y="1823377"/>
            <a:chExt cx="7208265" cy="568765"/>
          </a:xfrm>
        </p:grpSpPr>
        <p:pic>
          <p:nvPicPr>
            <p:cNvPr id="218" name="Google Shape;218;p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98745" y="1863190"/>
              <a:ext cx="853146" cy="489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2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826939" y="1823377"/>
              <a:ext cx="568765" cy="5687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373442" y="1868984"/>
              <a:ext cx="730944" cy="477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2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012942" y="1823377"/>
              <a:ext cx="568765" cy="5687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8451" y="2254272"/>
            <a:ext cx="2059462" cy="81692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1"/>
          <p:cNvSpPr txBox="1"/>
          <p:nvPr>
            <p:ph idx="1" type="body"/>
          </p:nvPr>
        </p:nvSpPr>
        <p:spPr>
          <a:xfrm>
            <a:off x="324233" y="1272209"/>
            <a:ext cx="10320576" cy="4949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Sentinel 3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New data workflows to process Sentinel 3 data from EUMETSAT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Currently tested with: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GB"/>
              <a:t>OLCI Level 1B full resolution (</a:t>
            </a:r>
            <a:r>
              <a:rPr b="1" lang="en-GB"/>
              <a:t>OL_1_EFR </a:t>
            </a:r>
            <a:r>
              <a:rPr lang="en-GB"/>
              <a:t>-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EO:EUM:DAT:0409</a:t>
            </a:r>
            <a:r>
              <a:rPr lang="en-GB"/>
              <a:t>)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GB"/>
              <a:t>OLCI Level 2 full resolution (</a:t>
            </a:r>
            <a:r>
              <a:rPr b="1" lang="en-GB"/>
              <a:t>OL_2_WFR </a:t>
            </a:r>
            <a:r>
              <a:rPr lang="en-GB"/>
              <a:t>-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EO:EUM:DAT:0407</a:t>
            </a:r>
            <a:r>
              <a:rPr lang="en-GB"/>
              <a:t>)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GB"/>
              <a:t>OLCI Level 2 full resolution reprocessed (</a:t>
            </a:r>
            <a:r>
              <a:rPr b="1" lang="en-GB"/>
              <a:t>OL_2_WFR </a:t>
            </a:r>
            <a:r>
              <a:rPr lang="en-GB"/>
              <a:t>-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EO:EUM:DAT:0556</a:t>
            </a:r>
            <a:r>
              <a:rPr lang="en-GB"/>
              <a:t>)</a:t>
            </a:r>
            <a:endParaRPr/>
          </a:p>
          <a:p>
            <a: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GB"/>
              <a:t>Sentinel 1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Significant work has gone into testing and confirming new Sentinel 1 products to ensure the best possible result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New capabilities can include: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Customised RTC backscatter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GB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olarimetric decomposition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Potential data sources</a:t>
            </a:r>
            <a:endParaRPr/>
          </a:p>
        </p:txBody>
      </p:sp>
      <p:pic>
        <p:nvPicPr>
          <p:cNvPr id="229" name="Google Shape;229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90008" y="5031651"/>
            <a:ext cx="1696347" cy="110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Numerous other data sources either under development or in operation in related projects which could benefit EAIL, including: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MODIS (numerous products)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Sentinel 5P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/>
              <a:t>GEDI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GB"/>
              <a:t>Related projects (e.g. Aquawatch Australia) are improving integration with time-series data sources, enabling improved connection with sensor and cal/val data.</a:t>
            </a:r>
            <a:endParaRPr/>
          </a:p>
        </p:txBody>
      </p:sp>
      <p:sp>
        <p:nvSpPr>
          <p:cNvPr id="235" name="Google Shape;235;p2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Potential data sources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