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59"/>
  </p:notesMasterIdLst>
  <p:sldIdLst>
    <p:sldId id="256" r:id="rId2"/>
    <p:sldId id="651" r:id="rId3"/>
    <p:sldId id="530" r:id="rId4"/>
    <p:sldId id="540" r:id="rId5"/>
    <p:sldId id="632" r:id="rId6"/>
    <p:sldId id="633" r:id="rId7"/>
    <p:sldId id="568" r:id="rId8"/>
    <p:sldId id="257" r:id="rId9"/>
    <p:sldId id="658" r:id="rId10"/>
    <p:sldId id="356" r:id="rId11"/>
    <p:sldId id="946" r:id="rId12"/>
    <p:sldId id="457" r:id="rId13"/>
    <p:sldId id="460" r:id="rId14"/>
    <p:sldId id="486" r:id="rId15"/>
    <p:sldId id="478" r:id="rId16"/>
    <p:sldId id="476" r:id="rId17"/>
    <p:sldId id="462" r:id="rId18"/>
    <p:sldId id="463" r:id="rId19"/>
    <p:sldId id="485" r:id="rId20"/>
    <p:sldId id="417" r:id="rId21"/>
    <p:sldId id="464" r:id="rId22"/>
    <p:sldId id="466" r:id="rId23"/>
    <p:sldId id="458" r:id="rId24"/>
    <p:sldId id="483" r:id="rId25"/>
    <p:sldId id="424" r:id="rId26"/>
    <p:sldId id="477" r:id="rId27"/>
    <p:sldId id="425" r:id="rId28"/>
    <p:sldId id="474" r:id="rId29"/>
    <p:sldId id="469" r:id="rId30"/>
    <p:sldId id="949" r:id="rId31"/>
    <p:sldId id="259" r:id="rId32"/>
    <p:sldId id="950" r:id="rId33"/>
    <p:sldId id="951" r:id="rId34"/>
    <p:sldId id="947" r:id="rId35"/>
    <p:sldId id="948" r:id="rId36"/>
    <p:sldId id="543" r:id="rId37"/>
    <p:sldId id="541" r:id="rId38"/>
    <p:sldId id="544" r:id="rId39"/>
    <p:sldId id="545" r:id="rId40"/>
    <p:sldId id="546" r:id="rId41"/>
    <p:sldId id="953" r:id="rId42"/>
    <p:sldId id="954" r:id="rId43"/>
    <p:sldId id="549" r:id="rId44"/>
    <p:sldId id="550" r:id="rId45"/>
    <p:sldId id="937" r:id="rId46"/>
    <p:sldId id="470" r:id="rId47"/>
    <p:sldId id="471" r:id="rId48"/>
    <p:sldId id="938" r:id="rId49"/>
    <p:sldId id="634" r:id="rId50"/>
    <p:sldId id="942" r:id="rId51"/>
    <p:sldId id="655" r:id="rId52"/>
    <p:sldId id="653" r:id="rId53"/>
    <p:sldId id="654" r:id="rId54"/>
    <p:sldId id="656" r:id="rId55"/>
    <p:sldId id="943" r:id="rId56"/>
    <p:sldId id="944" r:id="rId57"/>
    <p:sldId id="952" r:id="rId5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var\folders\s7\y392d_5d0vd1bzw6q9r_xtfc0000gp\T\com.microsoft.Outlook\Outlook%20Temp\SKYCAM_MODIS_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834647788804593E-2"/>
          <c:y val="5.0925925925925923E-2"/>
          <c:w val="0.92977373765180316"/>
          <c:h val="0.73479459719394147"/>
        </c:manualLayout>
      </c:layout>
      <c:barChart>
        <c:barDir val="col"/>
        <c:grouping val="clustered"/>
        <c:varyColors val="0"/>
        <c:ser>
          <c:idx val="0"/>
          <c:order val="1"/>
          <c:tx>
            <c:v>MODIS</c:v>
          </c:tx>
          <c:spPr>
            <a:solidFill>
              <a:schemeClr val="accent1"/>
            </a:solidFill>
            <a:ln>
              <a:noFill/>
            </a:ln>
            <a:effectLst/>
          </c:spPr>
          <c:invertIfNegative val="0"/>
          <c:cat>
            <c:numRef>
              <c:f>FinalResults!$G$2:$G$122</c:f>
              <c:numCache>
                <c:formatCode>General</c:formatCode>
                <c:ptCount val="121"/>
                <c:pt idx="0">
                  <c:v>92</c:v>
                </c:pt>
                <c:pt idx="1">
                  <c:v>93</c:v>
                </c:pt>
                <c:pt idx="2">
                  <c:v>94</c:v>
                </c:pt>
                <c:pt idx="3">
                  <c:v>95</c:v>
                </c:pt>
                <c:pt idx="4">
                  <c:v>96</c:v>
                </c:pt>
                <c:pt idx="5">
                  <c:v>97</c:v>
                </c:pt>
                <c:pt idx="6">
                  <c:v>98</c:v>
                </c:pt>
                <c:pt idx="7">
                  <c:v>99</c:v>
                </c:pt>
                <c:pt idx="8">
                  <c:v>100</c:v>
                </c:pt>
                <c:pt idx="9">
                  <c:v>101</c:v>
                </c:pt>
                <c:pt idx="10">
                  <c:v>102</c:v>
                </c:pt>
                <c:pt idx="11">
                  <c:v>103</c:v>
                </c:pt>
                <c:pt idx="12">
                  <c:v>104</c:v>
                </c:pt>
                <c:pt idx="13">
                  <c:v>105</c:v>
                </c:pt>
                <c:pt idx="14">
                  <c:v>106</c:v>
                </c:pt>
                <c:pt idx="15">
                  <c:v>107</c:v>
                </c:pt>
                <c:pt idx="16">
                  <c:v>108</c:v>
                </c:pt>
                <c:pt idx="17">
                  <c:v>109</c:v>
                </c:pt>
                <c:pt idx="18">
                  <c:v>110</c:v>
                </c:pt>
                <c:pt idx="19">
                  <c:v>111</c:v>
                </c:pt>
                <c:pt idx="20">
                  <c:v>112</c:v>
                </c:pt>
                <c:pt idx="21">
                  <c:v>113</c:v>
                </c:pt>
                <c:pt idx="22">
                  <c:v>114</c:v>
                </c:pt>
                <c:pt idx="23">
                  <c:v>115</c:v>
                </c:pt>
                <c:pt idx="24">
                  <c:v>116</c:v>
                </c:pt>
                <c:pt idx="25">
                  <c:v>117</c:v>
                </c:pt>
                <c:pt idx="26">
                  <c:v>118</c:v>
                </c:pt>
                <c:pt idx="27">
                  <c:v>119</c:v>
                </c:pt>
                <c:pt idx="28">
                  <c:v>120</c:v>
                </c:pt>
                <c:pt idx="29">
                  <c:v>121</c:v>
                </c:pt>
                <c:pt idx="30">
                  <c:v>122</c:v>
                </c:pt>
                <c:pt idx="31">
                  <c:v>123</c:v>
                </c:pt>
                <c:pt idx="32">
                  <c:v>124</c:v>
                </c:pt>
                <c:pt idx="33">
                  <c:v>125</c:v>
                </c:pt>
                <c:pt idx="34">
                  <c:v>126</c:v>
                </c:pt>
                <c:pt idx="35">
                  <c:v>127</c:v>
                </c:pt>
                <c:pt idx="36">
                  <c:v>128</c:v>
                </c:pt>
                <c:pt idx="37">
                  <c:v>129</c:v>
                </c:pt>
                <c:pt idx="38">
                  <c:v>130</c:v>
                </c:pt>
                <c:pt idx="39">
                  <c:v>131</c:v>
                </c:pt>
                <c:pt idx="40">
                  <c:v>132</c:v>
                </c:pt>
                <c:pt idx="41">
                  <c:v>133</c:v>
                </c:pt>
                <c:pt idx="42">
                  <c:v>134</c:v>
                </c:pt>
                <c:pt idx="43">
                  <c:v>135</c:v>
                </c:pt>
                <c:pt idx="44">
                  <c:v>136</c:v>
                </c:pt>
                <c:pt idx="45">
                  <c:v>137</c:v>
                </c:pt>
                <c:pt idx="46">
                  <c:v>138</c:v>
                </c:pt>
                <c:pt idx="47">
                  <c:v>139</c:v>
                </c:pt>
                <c:pt idx="48">
                  <c:v>140</c:v>
                </c:pt>
                <c:pt idx="49">
                  <c:v>141</c:v>
                </c:pt>
                <c:pt idx="50">
                  <c:v>142</c:v>
                </c:pt>
                <c:pt idx="51">
                  <c:v>143</c:v>
                </c:pt>
                <c:pt idx="52">
                  <c:v>144</c:v>
                </c:pt>
                <c:pt idx="53">
                  <c:v>145</c:v>
                </c:pt>
                <c:pt idx="54">
                  <c:v>146</c:v>
                </c:pt>
                <c:pt idx="55">
                  <c:v>147</c:v>
                </c:pt>
                <c:pt idx="56">
                  <c:v>148</c:v>
                </c:pt>
                <c:pt idx="57">
                  <c:v>149</c:v>
                </c:pt>
                <c:pt idx="58">
                  <c:v>150</c:v>
                </c:pt>
                <c:pt idx="59">
                  <c:v>151</c:v>
                </c:pt>
                <c:pt idx="60">
                  <c:v>152</c:v>
                </c:pt>
                <c:pt idx="61">
                  <c:v>153</c:v>
                </c:pt>
                <c:pt idx="62">
                  <c:v>154</c:v>
                </c:pt>
                <c:pt idx="63">
                  <c:v>155</c:v>
                </c:pt>
                <c:pt idx="64">
                  <c:v>156</c:v>
                </c:pt>
                <c:pt idx="65">
                  <c:v>157</c:v>
                </c:pt>
                <c:pt idx="66">
                  <c:v>158</c:v>
                </c:pt>
                <c:pt idx="67">
                  <c:v>159</c:v>
                </c:pt>
                <c:pt idx="68">
                  <c:v>160</c:v>
                </c:pt>
                <c:pt idx="69">
                  <c:v>161</c:v>
                </c:pt>
                <c:pt idx="70">
                  <c:v>162</c:v>
                </c:pt>
                <c:pt idx="71">
                  <c:v>163</c:v>
                </c:pt>
                <c:pt idx="72">
                  <c:v>164</c:v>
                </c:pt>
                <c:pt idx="73">
                  <c:v>165</c:v>
                </c:pt>
                <c:pt idx="74">
                  <c:v>166</c:v>
                </c:pt>
                <c:pt idx="75">
                  <c:v>167</c:v>
                </c:pt>
                <c:pt idx="76">
                  <c:v>168</c:v>
                </c:pt>
                <c:pt idx="77">
                  <c:v>169</c:v>
                </c:pt>
                <c:pt idx="78">
                  <c:v>170</c:v>
                </c:pt>
                <c:pt idx="79">
                  <c:v>171</c:v>
                </c:pt>
                <c:pt idx="80">
                  <c:v>172</c:v>
                </c:pt>
                <c:pt idx="81">
                  <c:v>173</c:v>
                </c:pt>
                <c:pt idx="82">
                  <c:v>174</c:v>
                </c:pt>
                <c:pt idx="83">
                  <c:v>175</c:v>
                </c:pt>
                <c:pt idx="84">
                  <c:v>176</c:v>
                </c:pt>
                <c:pt idx="85">
                  <c:v>177</c:v>
                </c:pt>
                <c:pt idx="86">
                  <c:v>178</c:v>
                </c:pt>
                <c:pt idx="87">
                  <c:v>179</c:v>
                </c:pt>
                <c:pt idx="88">
                  <c:v>180</c:v>
                </c:pt>
                <c:pt idx="89">
                  <c:v>181</c:v>
                </c:pt>
                <c:pt idx="90">
                  <c:v>182</c:v>
                </c:pt>
                <c:pt idx="91">
                  <c:v>183</c:v>
                </c:pt>
                <c:pt idx="92">
                  <c:v>184</c:v>
                </c:pt>
                <c:pt idx="93">
                  <c:v>185</c:v>
                </c:pt>
                <c:pt idx="94">
                  <c:v>186</c:v>
                </c:pt>
                <c:pt idx="95">
                  <c:v>187</c:v>
                </c:pt>
                <c:pt idx="96">
                  <c:v>188</c:v>
                </c:pt>
                <c:pt idx="97">
                  <c:v>189</c:v>
                </c:pt>
                <c:pt idx="98">
                  <c:v>190</c:v>
                </c:pt>
                <c:pt idx="99">
                  <c:v>191</c:v>
                </c:pt>
                <c:pt idx="100">
                  <c:v>192</c:v>
                </c:pt>
                <c:pt idx="101">
                  <c:v>193</c:v>
                </c:pt>
                <c:pt idx="102">
                  <c:v>194</c:v>
                </c:pt>
                <c:pt idx="103">
                  <c:v>195</c:v>
                </c:pt>
                <c:pt idx="104">
                  <c:v>196</c:v>
                </c:pt>
                <c:pt idx="105">
                  <c:v>197</c:v>
                </c:pt>
                <c:pt idx="106">
                  <c:v>198</c:v>
                </c:pt>
                <c:pt idx="107">
                  <c:v>199</c:v>
                </c:pt>
                <c:pt idx="108">
                  <c:v>200</c:v>
                </c:pt>
                <c:pt idx="109">
                  <c:v>201</c:v>
                </c:pt>
                <c:pt idx="110">
                  <c:v>202</c:v>
                </c:pt>
                <c:pt idx="111">
                  <c:v>203</c:v>
                </c:pt>
                <c:pt idx="112">
                  <c:v>205</c:v>
                </c:pt>
                <c:pt idx="113">
                  <c:v>206</c:v>
                </c:pt>
                <c:pt idx="114">
                  <c:v>207</c:v>
                </c:pt>
                <c:pt idx="115">
                  <c:v>208</c:v>
                </c:pt>
                <c:pt idx="116">
                  <c:v>209</c:v>
                </c:pt>
                <c:pt idx="117">
                  <c:v>210</c:v>
                </c:pt>
                <c:pt idx="118">
                  <c:v>211</c:v>
                </c:pt>
                <c:pt idx="119">
                  <c:v>212</c:v>
                </c:pt>
                <c:pt idx="120">
                  <c:v>213</c:v>
                </c:pt>
              </c:numCache>
            </c:numRef>
          </c:cat>
          <c:val>
            <c:numRef>
              <c:f>FinalResults!$E$2:$E$122</c:f>
              <c:numCache>
                <c:formatCode>0.00</c:formatCode>
                <c:ptCount val="121"/>
                <c:pt idx="0">
                  <c:v>78.048780487804876</c:v>
                </c:pt>
                <c:pt idx="1">
                  <c:v>16.589861751152075</c:v>
                </c:pt>
                <c:pt idx="2">
                  <c:v>0</c:v>
                </c:pt>
                <c:pt idx="3">
                  <c:v>97.810218978102199</c:v>
                </c:pt>
                <c:pt idx="4">
                  <c:v>98.333333333333329</c:v>
                </c:pt>
                <c:pt idx="5">
                  <c:v>0</c:v>
                </c:pt>
                <c:pt idx="6">
                  <c:v>80.168776371308013</c:v>
                </c:pt>
                <c:pt idx="7">
                  <c:v>0</c:v>
                </c:pt>
                <c:pt idx="8">
                  <c:v>97.211155378486055</c:v>
                </c:pt>
                <c:pt idx="9">
                  <c:v>100</c:v>
                </c:pt>
                <c:pt idx="10">
                  <c:v>12.138728323699421</c:v>
                </c:pt>
                <c:pt idx="11">
                  <c:v>100</c:v>
                </c:pt>
                <c:pt idx="12">
                  <c:v>100</c:v>
                </c:pt>
                <c:pt idx="13">
                  <c:v>5.5813953488372094</c:v>
                </c:pt>
                <c:pt idx="14">
                  <c:v>19.512195121951219</c:v>
                </c:pt>
                <c:pt idx="15">
                  <c:v>71.705426356589157</c:v>
                </c:pt>
                <c:pt idx="16">
                  <c:v>100</c:v>
                </c:pt>
                <c:pt idx="17">
                  <c:v>98.095238095238088</c:v>
                </c:pt>
                <c:pt idx="18">
                  <c:v>0</c:v>
                </c:pt>
                <c:pt idx="19">
                  <c:v>100</c:v>
                </c:pt>
                <c:pt idx="20">
                  <c:v>88.372093023255815</c:v>
                </c:pt>
                <c:pt idx="21">
                  <c:v>1.8867924528301887</c:v>
                </c:pt>
                <c:pt idx="22">
                  <c:v>100</c:v>
                </c:pt>
                <c:pt idx="23">
                  <c:v>100</c:v>
                </c:pt>
                <c:pt idx="24">
                  <c:v>95.951417004048579</c:v>
                </c:pt>
                <c:pt idx="25">
                  <c:v>100</c:v>
                </c:pt>
                <c:pt idx="26">
                  <c:v>97.674418604651152</c:v>
                </c:pt>
                <c:pt idx="27">
                  <c:v>100</c:v>
                </c:pt>
                <c:pt idx="28">
                  <c:v>100</c:v>
                </c:pt>
                <c:pt idx="29">
                  <c:v>100</c:v>
                </c:pt>
                <c:pt idx="30">
                  <c:v>100</c:v>
                </c:pt>
                <c:pt idx="31">
                  <c:v>20.384615384615383</c:v>
                </c:pt>
                <c:pt idx="32">
                  <c:v>100</c:v>
                </c:pt>
                <c:pt idx="33">
                  <c:v>8.0568720379146921</c:v>
                </c:pt>
                <c:pt idx="34">
                  <c:v>100</c:v>
                </c:pt>
                <c:pt idx="35">
                  <c:v>100</c:v>
                </c:pt>
                <c:pt idx="36">
                  <c:v>0</c:v>
                </c:pt>
                <c:pt idx="37">
                  <c:v>100</c:v>
                </c:pt>
                <c:pt idx="38">
                  <c:v>75.806451612903231</c:v>
                </c:pt>
                <c:pt idx="39">
                  <c:v>0</c:v>
                </c:pt>
                <c:pt idx="40">
                  <c:v>50.607287449392715</c:v>
                </c:pt>
                <c:pt idx="41">
                  <c:v>84.93150684931507</c:v>
                </c:pt>
                <c:pt idx="42">
                  <c:v>0</c:v>
                </c:pt>
                <c:pt idx="43">
                  <c:v>100</c:v>
                </c:pt>
                <c:pt idx="44">
                  <c:v>100</c:v>
                </c:pt>
                <c:pt idx="45">
                  <c:v>20.487804878048781</c:v>
                </c:pt>
                <c:pt idx="46">
                  <c:v>100</c:v>
                </c:pt>
                <c:pt idx="47">
                  <c:v>98.841698841698843</c:v>
                </c:pt>
                <c:pt idx="48">
                  <c:v>95.652173913043484</c:v>
                </c:pt>
                <c:pt idx="49">
                  <c:v>98.591549295774655</c:v>
                </c:pt>
                <c:pt idx="50">
                  <c:v>100</c:v>
                </c:pt>
                <c:pt idx="51">
                  <c:v>97.744360902255636</c:v>
                </c:pt>
                <c:pt idx="52">
                  <c:v>78.698224852071007</c:v>
                </c:pt>
                <c:pt idx="53">
                  <c:v>100</c:v>
                </c:pt>
                <c:pt idx="54">
                  <c:v>100</c:v>
                </c:pt>
                <c:pt idx="55">
                  <c:v>53.571428571428569</c:v>
                </c:pt>
                <c:pt idx="56">
                  <c:v>99.173553719008268</c:v>
                </c:pt>
                <c:pt idx="57">
                  <c:v>100</c:v>
                </c:pt>
                <c:pt idx="58">
                  <c:v>100</c:v>
                </c:pt>
                <c:pt idx="59">
                  <c:v>9.7744360902255636</c:v>
                </c:pt>
                <c:pt idx="60">
                  <c:v>8.8888888888888893</c:v>
                </c:pt>
                <c:pt idx="61">
                  <c:v>3.3175355450236967</c:v>
                </c:pt>
                <c:pt idx="62">
                  <c:v>100</c:v>
                </c:pt>
                <c:pt idx="63">
                  <c:v>98.850574712643677</c:v>
                </c:pt>
                <c:pt idx="64">
                  <c:v>100</c:v>
                </c:pt>
                <c:pt idx="65">
                  <c:v>89.756097560975618</c:v>
                </c:pt>
                <c:pt idx="66">
                  <c:v>100</c:v>
                </c:pt>
                <c:pt idx="67">
                  <c:v>29.230769230769234</c:v>
                </c:pt>
                <c:pt idx="68">
                  <c:v>1.25</c:v>
                </c:pt>
                <c:pt idx="69">
                  <c:v>0</c:v>
                </c:pt>
                <c:pt idx="70">
                  <c:v>88.065843621399182</c:v>
                </c:pt>
                <c:pt idx="71">
                  <c:v>96</c:v>
                </c:pt>
                <c:pt idx="72">
                  <c:v>0.81300813008130091</c:v>
                </c:pt>
                <c:pt idx="73">
                  <c:v>17.142857142857142</c:v>
                </c:pt>
                <c:pt idx="74">
                  <c:v>0.58823529411764708</c:v>
                </c:pt>
                <c:pt idx="75">
                  <c:v>100</c:v>
                </c:pt>
                <c:pt idx="76">
                  <c:v>96.116504854368941</c:v>
                </c:pt>
                <c:pt idx="77">
                  <c:v>98.604651162790702</c:v>
                </c:pt>
                <c:pt idx="78">
                  <c:v>100</c:v>
                </c:pt>
                <c:pt idx="79">
                  <c:v>98.841698841698843</c:v>
                </c:pt>
                <c:pt idx="80">
                  <c:v>100</c:v>
                </c:pt>
                <c:pt idx="81">
                  <c:v>81.603773584905653</c:v>
                </c:pt>
                <c:pt idx="82">
                  <c:v>100</c:v>
                </c:pt>
                <c:pt idx="83">
                  <c:v>60.74074074074074</c:v>
                </c:pt>
                <c:pt idx="84">
                  <c:v>2.8901734104046244</c:v>
                </c:pt>
                <c:pt idx="85">
                  <c:v>16.43835616438356</c:v>
                </c:pt>
                <c:pt idx="86">
                  <c:v>0.40816326530612246</c:v>
                </c:pt>
                <c:pt idx="87">
                  <c:v>100</c:v>
                </c:pt>
                <c:pt idx="88">
                  <c:v>74.590163934426229</c:v>
                </c:pt>
                <c:pt idx="89">
                  <c:v>0</c:v>
                </c:pt>
                <c:pt idx="90">
                  <c:v>0.61728395061728392</c:v>
                </c:pt>
                <c:pt idx="91" formatCode="General">
                  <c:v>90.7</c:v>
                </c:pt>
                <c:pt idx="92" formatCode="General">
                  <c:v>88.24</c:v>
                </c:pt>
                <c:pt idx="93" formatCode="General">
                  <c:v>0</c:v>
                </c:pt>
                <c:pt idx="94" formatCode="General">
                  <c:v>100</c:v>
                </c:pt>
                <c:pt idx="95" formatCode="General">
                  <c:v>34.619999999999997</c:v>
                </c:pt>
                <c:pt idx="96" formatCode="General">
                  <c:v>13.51</c:v>
                </c:pt>
                <c:pt idx="97" formatCode="General">
                  <c:v>104.43</c:v>
                </c:pt>
                <c:pt idx="98" formatCode="General">
                  <c:v>81.19</c:v>
                </c:pt>
                <c:pt idx="99" formatCode="General">
                  <c:v>83.58</c:v>
                </c:pt>
                <c:pt idx="100" formatCode="General">
                  <c:v>92.86</c:v>
                </c:pt>
                <c:pt idx="101" formatCode="General">
                  <c:v>105</c:v>
                </c:pt>
                <c:pt idx="102" formatCode="General">
                  <c:v>25.91</c:v>
                </c:pt>
                <c:pt idx="103" formatCode="General">
                  <c:v>6.9</c:v>
                </c:pt>
                <c:pt idx="104" formatCode="General">
                  <c:v>0.41</c:v>
                </c:pt>
                <c:pt idx="105" formatCode="General">
                  <c:v>95.16</c:v>
                </c:pt>
                <c:pt idx="106" formatCode="General">
                  <c:v>100</c:v>
                </c:pt>
                <c:pt idx="107" formatCode="General">
                  <c:v>100</c:v>
                </c:pt>
                <c:pt idx="108" formatCode="General">
                  <c:v>1.18</c:v>
                </c:pt>
                <c:pt idx="109" formatCode="General">
                  <c:v>61.69</c:v>
                </c:pt>
                <c:pt idx="110" formatCode="General">
                  <c:v>95.24</c:v>
                </c:pt>
                <c:pt idx="111" formatCode="General">
                  <c:v>1.53</c:v>
                </c:pt>
                <c:pt idx="112" formatCode="General">
                  <c:v>104.59</c:v>
                </c:pt>
                <c:pt idx="113" formatCode="General">
                  <c:v>101.09</c:v>
                </c:pt>
                <c:pt idx="114" formatCode="General">
                  <c:v>83.33</c:v>
                </c:pt>
                <c:pt idx="115" formatCode="General">
                  <c:v>42.94</c:v>
                </c:pt>
                <c:pt idx="116" formatCode="General">
                  <c:v>43.84</c:v>
                </c:pt>
                <c:pt idx="117" formatCode="General">
                  <c:v>0.83</c:v>
                </c:pt>
                <c:pt idx="118" formatCode="General">
                  <c:v>0</c:v>
                </c:pt>
                <c:pt idx="119" formatCode="General">
                  <c:v>4.08</c:v>
                </c:pt>
                <c:pt idx="120" formatCode="General">
                  <c:v>103.57</c:v>
                </c:pt>
              </c:numCache>
            </c:numRef>
          </c:val>
          <c:extLst>
            <c:ext xmlns:c16="http://schemas.microsoft.com/office/drawing/2014/chart" uri="{C3380CC4-5D6E-409C-BE32-E72D297353CC}">
              <c16:uniqueId val="{00000000-50DC-AB4B-A41F-D037DC7205DE}"/>
            </c:ext>
          </c:extLst>
        </c:ser>
        <c:dLbls>
          <c:showLegendKey val="0"/>
          <c:showVal val="0"/>
          <c:showCatName val="0"/>
          <c:showSerName val="0"/>
          <c:showPercent val="0"/>
          <c:showBubbleSize val="0"/>
        </c:dLbls>
        <c:gapWidth val="219"/>
        <c:axId val="1786394991"/>
        <c:axId val="1785518415"/>
      </c:barChart>
      <c:lineChart>
        <c:grouping val="standard"/>
        <c:varyColors val="0"/>
        <c:ser>
          <c:idx val="1"/>
          <c:order val="0"/>
          <c:tx>
            <c:v>Ground-based</c:v>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FinalResults!$G$2:$G$122</c:f>
              <c:numCache>
                <c:formatCode>General</c:formatCode>
                <c:ptCount val="121"/>
                <c:pt idx="0">
                  <c:v>92</c:v>
                </c:pt>
                <c:pt idx="1">
                  <c:v>93</c:v>
                </c:pt>
                <c:pt idx="2">
                  <c:v>94</c:v>
                </c:pt>
                <c:pt idx="3">
                  <c:v>95</c:v>
                </c:pt>
                <c:pt idx="4">
                  <c:v>96</c:v>
                </c:pt>
                <c:pt idx="5">
                  <c:v>97</c:v>
                </c:pt>
                <c:pt idx="6">
                  <c:v>98</c:v>
                </c:pt>
                <c:pt idx="7">
                  <c:v>99</c:v>
                </c:pt>
                <c:pt idx="8">
                  <c:v>100</c:v>
                </c:pt>
                <c:pt idx="9">
                  <c:v>101</c:v>
                </c:pt>
                <c:pt idx="10">
                  <c:v>102</c:v>
                </c:pt>
                <c:pt idx="11">
                  <c:v>103</c:v>
                </c:pt>
                <c:pt idx="12">
                  <c:v>104</c:v>
                </c:pt>
                <c:pt idx="13">
                  <c:v>105</c:v>
                </c:pt>
                <c:pt idx="14">
                  <c:v>106</c:v>
                </c:pt>
                <c:pt idx="15">
                  <c:v>107</c:v>
                </c:pt>
                <c:pt idx="16">
                  <c:v>108</c:v>
                </c:pt>
                <c:pt idx="17">
                  <c:v>109</c:v>
                </c:pt>
                <c:pt idx="18">
                  <c:v>110</c:v>
                </c:pt>
                <c:pt idx="19">
                  <c:v>111</c:v>
                </c:pt>
                <c:pt idx="20">
                  <c:v>112</c:v>
                </c:pt>
                <c:pt idx="21">
                  <c:v>113</c:v>
                </c:pt>
                <c:pt idx="22">
                  <c:v>114</c:v>
                </c:pt>
                <c:pt idx="23">
                  <c:v>115</c:v>
                </c:pt>
                <c:pt idx="24">
                  <c:v>116</c:v>
                </c:pt>
                <c:pt idx="25">
                  <c:v>117</c:v>
                </c:pt>
                <c:pt idx="26">
                  <c:v>118</c:v>
                </c:pt>
                <c:pt idx="27">
                  <c:v>119</c:v>
                </c:pt>
                <c:pt idx="28">
                  <c:v>120</c:v>
                </c:pt>
                <c:pt idx="29">
                  <c:v>121</c:v>
                </c:pt>
                <c:pt idx="30">
                  <c:v>122</c:v>
                </c:pt>
                <c:pt idx="31">
                  <c:v>123</c:v>
                </c:pt>
                <c:pt idx="32">
                  <c:v>124</c:v>
                </c:pt>
                <c:pt idx="33">
                  <c:v>125</c:v>
                </c:pt>
                <c:pt idx="34">
                  <c:v>126</c:v>
                </c:pt>
                <c:pt idx="35">
                  <c:v>127</c:v>
                </c:pt>
                <c:pt idx="36">
                  <c:v>128</c:v>
                </c:pt>
                <c:pt idx="37">
                  <c:v>129</c:v>
                </c:pt>
                <c:pt idx="38">
                  <c:v>130</c:v>
                </c:pt>
                <c:pt idx="39">
                  <c:v>131</c:v>
                </c:pt>
                <c:pt idx="40">
                  <c:v>132</c:v>
                </c:pt>
                <c:pt idx="41">
                  <c:v>133</c:v>
                </c:pt>
                <c:pt idx="42">
                  <c:v>134</c:v>
                </c:pt>
                <c:pt idx="43">
                  <c:v>135</c:v>
                </c:pt>
                <c:pt idx="44">
                  <c:v>136</c:v>
                </c:pt>
                <c:pt idx="45">
                  <c:v>137</c:v>
                </c:pt>
                <c:pt idx="46">
                  <c:v>138</c:v>
                </c:pt>
                <c:pt idx="47">
                  <c:v>139</c:v>
                </c:pt>
                <c:pt idx="48">
                  <c:v>140</c:v>
                </c:pt>
                <c:pt idx="49">
                  <c:v>141</c:v>
                </c:pt>
                <c:pt idx="50">
                  <c:v>142</c:v>
                </c:pt>
                <c:pt idx="51">
                  <c:v>143</c:v>
                </c:pt>
                <c:pt idx="52">
                  <c:v>144</c:v>
                </c:pt>
                <c:pt idx="53">
                  <c:v>145</c:v>
                </c:pt>
                <c:pt idx="54">
                  <c:v>146</c:v>
                </c:pt>
                <c:pt idx="55">
                  <c:v>147</c:v>
                </c:pt>
                <c:pt idx="56">
                  <c:v>148</c:v>
                </c:pt>
                <c:pt idx="57">
                  <c:v>149</c:v>
                </c:pt>
                <c:pt idx="58">
                  <c:v>150</c:v>
                </c:pt>
                <c:pt idx="59">
                  <c:v>151</c:v>
                </c:pt>
                <c:pt idx="60">
                  <c:v>152</c:v>
                </c:pt>
                <c:pt idx="61">
                  <c:v>153</c:v>
                </c:pt>
                <c:pt idx="62">
                  <c:v>154</c:v>
                </c:pt>
                <c:pt idx="63">
                  <c:v>155</c:v>
                </c:pt>
                <c:pt idx="64">
                  <c:v>156</c:v>
                </c:pt>
                <c:pt idx="65">
                  <c:v>157</c:v>
                </c:pt>
                <c:pt idx="66">
                  <c:v>158</c:v>
                </c:pt>
                <c:pt idx="67">
                  <c:v>159</c:v>
                </c:pt>
                <c:pt idx="68">
                  <c:v>160</c:v>
                </c:pt>
                <c:pt idx="69">
                  <c:v>161</c:v>
                </c:pt>
                <c:pt idx="70">
                  <c:v>162</c:v>
                </c:pt>
                <c:pt idx="71">
                  <c:v>163</c:v>
                </c:pt>
                <c:pt idx="72">
                  <c:v>164</c:v>
                </c:pt>
                <c:pt idx="73">
                  <c:v>165</c:v>
                </c:pt>
                <c:pt idx="74">
                  <c:v>166</c:v>
                </c:pt>
                <c:pt idx="75">
                  <c:v>167</c:v>
                </c:pt>
                <c:pt idx="76">
                  <c:v>168</c:v>
                </c:pt>
                <c:pt idx="77">
                  <c:v>169</c:v>
                </c:pt>
                <c:pt idx="78">
                  <c:v>170</c:v>
                </c:pt>
                <c:pt idx="79">
                  <c:v>171</c:v>
                </c:pt>
                <c:pt idx="80">
                  <c:v>172</c:v>
                </c:pt>
                <c:pt idx="81">
                  <c:v>173</c:v>
                </c:pt>
                <c:pt idx="82">
                  <c:v>174</c:v>
                </c:pt>
                <c:pt idx="83">
                  <c:v>175</c:v>
                </c:pt>
                <c:pt idx="84">
                  <c:v>176</c:v>
                </c:pt>
                <c:pt idx="85">
                  <c:v>177</c:v>
                </c:pt>
                <c:pt idx="86">
                  <c:v>178</c:v>
                </c:pt>
                <c:pt idx="87">
                  <c:v>179</c:v>
                </c:pt>
                <c:pt idx="88">
                  <c:v>180</c:v>
                </c:pt>
                <c:pt idx="89">
                  <c:v>181</c:v>
                </c:pt>
                <c:pt idx="90">
                  <c:v>182</c:v>
                </c:pt>
                <c:pt idx="91">
                  <c:v>183</c:v>
                </c:pt>
                <c:pt idx="92">
                  <c:v>184</c:v>
                </c:pt>
                <c:pt idx="93">
                  <c:v>185</c:v>
                </c:pt>
                <c:pt idx="94">
                  <c:v>186</c:v>
                </c:pt>
                <c:pt idx="95">
                  <c:v>187</c:v>
                </c:pt>
                <c:pt idx="96">
                  <c:v>188</c:v>
                </c:pt>
                <c:pt idx="97">
                  <c:v>189</c:v>
                </c:pt>
                <c:pt idx="98">
                  <c:v>190</c:v>
                </c:pt>
                <c:pt idx="99">
                  <c:v>191</c:v>
                </c:pt>
                <c:pt idx="100">
                  <c:v>192</c:v>
                </c:pt>
                <c:pt idx="101">
                  <c:v>193</c:v>
                </c:pt>
                <c:pt idx="102">
                  <c:v>194</c:v>
                </c:pt>
                <c:pt idx="103">
                  <c:v>195</c:v>
                </c:pt>
                <c:pt idx="104">
                  <c:v>196</c:v>
                </c:pt>
                <c:pt idx="105">
                  <c:v>197</c:v>
                </c:pt>
                <c:pt idx="106">
                  <c:v>198</c:v>
                </c:pt>
                <c:pt idx="107">
                  <c:v>199</c:v>
                </c:pt>
                <c:pt idx="108">
                  <c:v>200</c:v>
                </c:pt>
                <c:pt idx="109">
                  <c:v>201</c:v>
                </c:pt>
                <c:pt idx="110">
                  <c:v>202</c:v>
                </c:pt>
                <c:pt idx="111">
                  <c:v>203</c:v>
                </c:pt>
                <c:pt idx="112">
                  <c:v>205</c:v>
                </c:pt>
                <c:pt idx="113">
                  <c:v>206</c:v>
                </c:pt>
                <c:pt idx="114">
                  <c:v>207</c:v>
                </c:pt>
                <c:pt idx="115">
                  <c:v>208</c:v>
                </c:pt>
                <c:pt idx="116">
                  <c:v>209</c:v>
                </c:pt>
                <c:pt idx="117">
                  <c:v>210</c:v>
                </c:pt>
                <c:pt idx="118">
                  <c:v>211</c:v>
                </c:pt>
                <c:pt idx="119">
                  <c:v>212</c:v>
                </c:pt>
                <c:pt idx="120">
                  <c:v>213</c:v>
                </c:pt>
              </c:numCache>
            </c:numRef>
          </c:cat>
          <c:val>
            <c:numRef>
              <c:f>FinalResults!$M$2:$M$122</c:f>
              <c:numCache>
                <c:formatCode>0.00</c:formatCode>
                <c:ptCount val="121"/>
                <c:pt idx="0">
                  <c:v>47.8887</c:v>
                </c:pt>
                <c:pt idx="1">
                  <c:v>5.9129300000000002</c:v>
                </c:pt>
                <c:pt idx="2">
                  <c:v>5.6527000000000003</c:v>
                </c:pt>
                <c:pt idx="3">
                  <c:v>99.868399999999994</c:v>
                </c:pt>
                <c:pt idx="4">
                  <c:v>80.428100000000001</c:v>
                </c:pt>
                <c:pt idx="5">
                  <c:v>0.84132899999999999</c:v>
                </c:pt>
                <c:pt idx="6">
                  <c:v>74.659300000000002</c:v>
                </c:pt>
                <c:pt idx="7">
                  <c:v>0</c:v>
                </c:pt>
                <c:pt idx="8">
                  <c:v>85.3065</c:v>
                </c:pt>
                <c:pt idx="9">
                  <c:v>98.278499999999994</c:v>
                </c:pt>
                <c:pt idx="10">
                  <c:v>5.2650899999999998</c:v>
                </c:pt>
                <c:pt idx="11">
                  <c:v>99.997200000000007</c:v>
                </c:pt>
                <c:pt idx="12">
                  <c:v>98.622799999999998</c:v>
                </c:pt>
                <c:pt idx="13">
                  <c:v>15.1972</c:v>
                </c:pt>
                <c:pt idx="14">
                  <c:v>9.4259599999999999</c:v>
                </c:pt>
                <c:pt idx="15">
                  <c:v>62.536999999999999</c:v>
                </c:pt>
                <c:pt idx="16">
                  <c:v>36.954900000000002</c:v>
                </c:pt>
                <c:pt idx="17">
                  <c:v>99.758700000000005</c:v>
                </c:pt>
                <c:pt idx="18">
                  <c:v>8.45791</c:v>
                </c:pt>
                <c:pt idx="19">
                  <c:v>100</c:v>
                </c:pt>
                <c:pt idx="20">
                  <c:v>72.124099999999999</c:v>
                </c:pt>
                <c:pt idx="21">
                  <c:v>0</c:v>
                </c:pt>
                <c:pt idx="22">
                  <c:v>100</c:v>
                </c:pt>
                <c:pt idx="23">
                  <c:v>99.999399999999994</c:v>
                </c:pt>
                <c:pt idx="24">
                  <c:v>89.005399999999995</c:v>
                </c:pt>
                <c:pt idx="25">
                  <c:v>99.999600000000001</c:v>
                </c:pt>
                <c:pt idx="26">
                  <c:v>92.081800000000001</c:v>
                </c:pt>
                <c:pt idx="27">
                  <c:v>100</c:v>
                </c:pt>
                <c:pt idx="28">
                  <c:v>66.578999999999994</c:v>
                </c:pt>
                <c:pt idx="29">
                  <c:v>99.418499999999995</c:v>
                </c:pt>
                <c:pt idx="30">
                  <c:v>71.889099999999999</c:v>
                </c:pt>
                <c:pt idx="31">
                  <c:v>34.610300000000002</c:v>
                </c:pt>
                <c:pt idx="32">
                  <c:v>99.954999999999998</c:v>
                </c:pt>
                <c:pt idx="33">
                  <c:v>4.2756999999999996</c:v>
                </c:pt>
                <c:pt idx="34">
                  <c:v>99.999600000000001</c:v>
                </c:pt>
                <c:pt idx="35">
                  <c:v>99.999799999999993</c:v>
                </c:pt>
                <c:pt idx="36">
                  <c:v>0</c:v>
                </c:pt>
                <c:pt idx="37">
                  <c:v>99.999799999999993</c:v>
                </c:pt>
                <c:pt idx="38">
                  <c:v>66.765299999999996</c:v>
                </c:pt>
                <c:pt idx="39">
                  <c:v>0</c:v>
                </c:pt>
                <c:pt idx="40">
                  <c:v>39.387999999999998</c:v>
                </c:pt>
                <c:pt idx="41">
                  <c:v>60.1614</c:v>
                </c:pt>
                <c:pt idx="42">
                  <c:v>3.65408</c:v>
                </c:pt>
                <c:pt idx="43">
                  <c:v>97.182900000000004</c:v>
                </c:pt>
                <c:pt idx="44">
                  <c:v>85.026300000000006</c:v>
                </c:pt>
                <c:pt idx="45">
                  <c:v>4.6372400000000003</c:v>
                </c:pt>
                <c:pt idx="46">
                  <c:v>99.997699999999995</c:v>
                </c:pt>
                <c:pt idx="47">
                  <c:v>100</c:v>
                </c:pt>
                <c:pt idx="48">
                  <c:v>95.075299999999999</c:v>
                </c:pt>
                <c:pt idx="49">
                  <c:v>99.984300000000005</c:v>
                </c:pt>
                <c:pt idx="50">
                  <c:v>99.339399999999998</c:v>
                </c:pt>
                <c:pt idx="51">
                  <c:v>99.979100000000003</c:v>
                </c:pt>
                <c:pt idx="52">
                  <c:v>49.153100000000002</c:v>
                </c:pt>
                <c:pt idx="53">
                  <c:v>100</c:v>
                </c:pt>
                <c:pt idx="54">
                  <c:v>99.540199999999999</c:v>
                </c:pt>
                <c:pt idx="55">
                  <c:v>44.225499999999997</c:v>
                </c:pt>
                <c:pt idx="56">
                  <c:v>90.876800000000003</c:v>
                </c:pt>
                <c:pt idx="57">
                  <c:v>99.996399999999994</c:v>
                </c:pt>
                <c:pt idx="58">
                  <c:v>97.716300000000004</c:v>
                </c:pt>
                <c:pt idx="59">
                  <c:v>26.230499999999999</c:v>
                </c:pt>
                <c:pt idx="60">
                  <c:v>8.0545100000000005</c:v>
                </c:pt>
                <c:pt idx="61">
                  <c:v>2.24884</c:v>
                </c:pt>
                <c:pt idx="62">
                  <c:v>99.956800000000001</c:v>
                </c:pt>
                <c:pt idx="63">
                  <c:v>97.850499999999997</c:v>
                </c:pt>
                <c:pt idx="64">
                  <c:v>20.754300000000001</c:v>
                </c:pt>
                <c:pt idx="65">
                  <c:v>71.281000000000006</c:v>
                </c:pt>
                <c:pt idx="66">
                  <c:v>88.196200000000005</c:v>
                </c:pt>
                <c:pt idx="67">
                  <c:v>14.246700000000001</c:v>
                </c:pt>
                <c:pt idx="68">
                  <c:v>0</c:v>
                </c:pt>
                <c:pt idx="69">
                  <c:v>3.5357799999999999</c:v>
                </c:pt>
                <c:pt idx="70">
                  <c:v>74.828500000000005</c:v>
                </c:pt>
                <c:pt idx="71">
                  <c:v>82.939899999999994</c:v>
                </c:pt>
                <c:pt idx="72">
                  <c:v>0</c:v>
                </c:pt>
                <c:pt idx="73">
                  <c:v>6.9717599999999997</c:v>
                </c:pt>
                <c:pt idx="74">
                  <c:v>0.49701499999999998</c:v>
                </c:pt>
                <c:pt idx="75">
                  <c:v>59.759399999999999</c:v>
                </c:pt>
                <c:pt idx="76">
                  <c:v>80.956299999999999</c:v>
                </c:pt>
                <c:pt idx="77">
                  <c:v>99.998900000000006</c:v>
                </c:pt>
                <c:pt idx="78">
                  <c:v>61.869900000000001</c:v>
                </c:pt>
                <c:pt idx="79">
                  <c:v>97.6614</c:v>
                </c:pt>
                <c:pt idx="80">
                  <c:v>99.931700000000006</c:v>
                </c:pt>
                <c:pt idx="81">
                  <c:v>66.980900000000005</c:v>
                </c:pt>
                <c:pt idx="82">
                  <c:v>70.266999999999996</c:v>
                </c:pt>
                <c:pt idx="83">
                  <c:v>33.045099999999998</c:v>
                </c:pt>
                <c:pt idx="84">
                  <c:v>2.7967599999999999</c:v>
                </c:pt>
                <c:pt idx="85">
                  <c:v>35.916200000000003</c:v>
                </c:pt>
                <c:pt idx="86">
                  <c:v>0</c:v>
                </c:pt>
                <c:pt idx="87">
                  <c:v>53.192100000000003</c:v>
                </c:pt>
                <c:pt idx="88">
                  <c:v>69.222700000000003</c:v>
                </c:pt>
                <c:pt idx="89">
                  <c:v>2.1831999999999998</c:v>
                </c:pt>
                <c:pt idx="90">
                  <c:v>1.8825000000000001</c:v>
                </c:pt>
                <c:pt idx="91">
                  <c:v>79.602400000000003</c:v>
                </c:pt>
                <c:pt idx="92">
                  <c:v>39.775399999999998</c:v>
                </c:pt>
                <c:pt idx="93">
                  <c:v>0</c:v>
                </c:pt>
                <c:pt idx="94">
                  <c:v>26.1144</c:v>
                </c:pt>
                <c:pt idx="95">
                  <c:v>37.690300000000001</c:v>
                </c:pt>
                <c:pt idx="96">
                  <c:v>31.600200000000001</c:v>
                </c:pt>
                <c:pt idx="97">
                  <c:v>100</c:v>
                </c:pt>
                <c:pt idx="98">
                  <c:v>46.930199999999999</c:v>
                </c:pt>
                <c:pt idx="99">
                  <c:v>51.325699999999998</c:v>
                </c:pt>
                <c:pt idx="100">
                  <c:v>87.111900000000006</c:v>
                </c:pt>
                <c:pt idx="101">
                  <c:v>94.581699999999998</c:v>
                </c:pt>
                <c:pt idx="102">
                  <c:v>20.1023</c:v>
                </c:pt>
                <c:pt idx="103">
                  <c:v>10.2967</c:v>
                </c:pt>
                <c:pt idx="104">
                  <c:v>0.32134000000000001</c:v>
                </c:pt>
                <c:pt idx="105">
                  <c:v>60.037500000000001</c:v>
                </c:pt>
                <c:pt idx="106">
                  <c:v>96.993099999999998</c:v>
                </c:pt>
                <c:pt idx="107">
                  <c:v>71.531700000000001</c:v>
                </c:pt>
                <c:pt idx="108">
                  <c:v>0</c:v>
                </c:pt>
                <c:pt idx="109">
                  <c:v>40.703800000000001</c:v>
                </c:pt>
                <c:pt idx="110">
                  <c:v>65.816000000000003</c:v>
                </c:pt>
                <c:pt idx="111">
                  <c:v>1.2604500000000001</c:v>
                </c:pt>
                <c:pt idx="112">
                  <c:v>76.468699999999998</c:v>
                </c:pt>
                <c:pt idx="113">
                  <c:v>99.9983</c:v>
                </c:pt>
                <c:pt idx="114">
                  <c:v>29.946999999999999</c:v>
                </c:pt>
                <c:pt idx="115">
                  <c:v>14.2103</c:v>
                </c:pt>
                <c:pt idx="116">
                  <c:v>3.1831999999999998</c:v>
                </c:pt>
                <c:pt idx="117">
                  <c:v>1.02885</c:v>
                </c:pt>
                <c:pt idx="118">
                  <c:v>0</c:v>
                </c:pt>
                <c:pt idx="119">
                  <c:v>4.25258</c:v>
                </c:pt>
                <c:pt idx="120">
                  <c:v>99.238399999999999</c:v>
                </c:pt>
              </c:numCache>
            </c:numRef>
          </c:val>
          <c:smooth val="0"/>
          <c:extLst>
            <c:ext xmlns:c16="http://schemas.microsoft.com/office/drawing/2014/chart" uri="{C3380CC4-5D6E-409C-BE32-E72D297353CC}">
              <c16:uniqueId val="{00000001-50DC-AB4B-A41F-D037DC7205DE}"/>
            </c:ext>
          </c:extLst>
        </c:ser>
        <c:dLbls>
          <c:showLegendKey val="0"/>
          <c:showVal val="0"/>
          <c:showCatName val="0"/>
          <c:showSerName val="0"/>
          <c:showPercent val="0"/>
          <c:showBubbleSize val="0"/>
        </c:dLbls>
        <c:marker val="1"/>
        <c:smooth val="0"/>
        <c:axId val="1786394991"/>
        <c:axId val="1785518415"/>
      </c:lineChart>
      <c:catAx>
        <c:axId val="1786394991"/>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DOY</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n-US"/>
          </a:p>
        </c:txPr>
        <c:crossAx val="1785518415"/>
        <c:crosses val="autoZero"/>
        <c:auto val="1"/>
        <c:lblAlgn val="ctr"/>
        <c:lblOffset val="100"/>
        <c:tickLblSkip val="5"/>
        <c:tickMarkSkip val="1"/>
        <c:noMultiLvlLbl val="0"/>
      </c:catAx>
      <c:valAx>
        <c:axId val="1785518415"/>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sz="800"/>
                  <a:t>Cloud proportion, %</a:t>
                </a:r>
              </a:p>
            </c:rich>
          </c:tx>
          <c:layout>
            <c:manualLayout>
              <c:xMode val="edge"/>
              <c:yMode val="edge"/>
              <c:x val="1.8153699978773513E-3"/>
              <c:y val="0.2271600780441367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786394991"/>
        <c:crosses val="autoZero"/>
        <c:crossBetween val="between"/>
        <c:majorUnit val="20"/>
      </c:valAx>
      <c:spPr>
        <a:noFill/>
        <a:ln>
          <a:noFill/>
        </a:ln>
        <a:effectLst/>
      </c:spPr>
    </c:plotArea>
    <c:legend>
      <c:legendPos val="b"/>
      <c:layout>
        <c:manualLayout>
          <c:xMode val="edge"/>
          <c:yMode val="edge"/>
          <c:x val="0.68172102369969001"/>
          <c:y val="0.90798556430446198"/>
          <c:w val="0.30613318660253791"/>
          <c:h val="7.8799038442447372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dirty="0"/>
              <a:t>La </a:t>
            </a:r>
            <a:r>
              <a:rPr lang="en-GB" sz="1800" dirty="0" err="1"/>
              <a:t>Crau</a:t>
            </a:r>
            <a:r>
              <a:rPr lang="en-GB" sz="1800" dirty="0"/>
              <a:t>: 44 S2 scenes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dirty="0" err="1"/>
              <a:t>Gobabeb</a:t>
            </a:r>
            <a:r>
              <a:rPr lang="en-GB" sz="1800" dirty="0"/>
              <a:t>: 40 S2 scenes</a:t>
            </a:r>
          </a:p>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24</a:t>
            </a:fld>
            <a:endParaRPr lang="en-US" dirty="0"/>
          </a:p>
        </p:txBody>
      </p:sp>
    </p:spTree>
    <p:extLst>
      <p:ext uri="{BB962C8B-B14F-4D97-AF65-F5344CB8AC3E}">
        <p14:creationId xmlns:p14="http://schemas.microsoft.com/office/powerpoint/2010/main" val="358614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25</a:t>
            </a:fld>
            <a:endParaRPr lang="en-US" altLang="x-none"/>
          </a:p>
        </p:txBody>
      </p:sp>
    </p:spTree>
    <p:extLst>
      <p:ext uri="{BB962C8B-B14F-4D97-AF65-F5344CB8AC3E}">
        <p14:creationId xmlns:p14="http://schemas.microsoft.com/office/powerpoint/2010/main" val="771385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26</a:t>
            </a:fld>
            <a:endParaRPr lang="en-US" altLang="x-none"/>
          </a:p>
        </p:txBody>
      </p:sp>
    </p:spTree>
    <p:extLst>
      <p:ext uri="{BB962C8B-B14F-4D97-AF65-F5344CB8AC3E}">
        <p14:creationId xmlns:p14="http://schemas.microsoft.com/office/powerpoint/2010/main" val="1178680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CMIX, as one such activity, is an international collaborative effort aimed at intercomparing cloud detection algorithms for moderate-spatial resolution (10-30 m) spaceborne optical sensors. The focus of CMIX is on open and free imagery acquired by the Landsat 8 (NASA/USGS) and Sentinel-2 (ESA) missions.</a:t>
            </a:r>
            <a:endParaRPr lang="en-US" dirty="0"/>
          </a:p>
        </p:txBody>
      </p:sp>
      <p:sp>
        <p:nvSpPr>
          <p:cNvPr id="4" name="Slide Number Placeholder 3"/>
          <p:cNvSpPr>
            <a:spLocks noGrp="1"/>
          </p:cNvSpPr>
          <p:nvPr>
            <p:ph type="sldNum" sz="quarter" idx="5"/>
          </p:nvPr>
        </p:nvSpPr>
        <p:spPr/>
        <p:txBody>
          <a:bodyPr/>
          <a:lstStyle/>
          <a:p>
            <a:fld id="{E6AB869F-7C4B-4010-9127-BF422758A9ED}" type="slidenum">
              <a:rPr lang="en-US" smtClean="0"/>
              <a:t>35</a:t>
            </a:fld>
            <a:endParaRPr lang="en-US"/>
          </a:p>
        </p:txBody>
      </p:sp>
    </p:spTree>
    <p:extLst>
      <p:ext uri="{BB962C8B-B14F-4D97-AF65-F5344CB8AC3E}">
        <p14:creationId xmlns:p14="http://schemas.microsoft.com/office/powerpoint/2010/main" val="2353292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Ten algorithms developed by nine teams from fourteen different organizations representing universities, research centers and industry, as well as space agencies (CNES, ESA, DLR, and NASA), are evaluated within the CMIX. Those algorithms vary in their approach and concepts utilized which were based on various spectral properties, spatial and temporal features, as well as machine learning methods.</a:t>
            </a:r>
            <a:endParaRPr lang="en-US" dirty="0"/>
          </a:p>
        </p:txBody>
      </p:sp>
      <p:sp>
        <p:nvSpPr>
          <p:cNvPr id="4" name="Slide Number Placeholder 3"/>
          <p:cNvSpPr>
            <a:spLocks noGrp="1"/>
          </p:cNvSpPr>
          <p:nvPr>
            <p:ph type="sldNum" sz="quarter" idx="5"/>
          </p:nvPr>
        </p:nvSpPr>
        <p:spPr/>
        <p:txBody>
          <a:bodyPr/>
          <a:lstStyle/>
          <a:p>
            <a:fld id="{E6AB869F-7C4B-4010-9127-BF422758A9ED}" type="slidenum">
              <a:rPr lang="en-US" smtClean="0"/>
              <a:t>36</a:t>
            </a:fld>
            <a:endParaRPr lang="en-US"/>
          </a:p>
        </p:txBody>
      </p:sp>
    </p:spTree>
    <p:extLst>
      <p:ext uri="{BB962C8B-B14F-4D97-AF65-F5344CB8AC3E}">
        <p14:creationId xmlns:p14="http://schemas.microsoft.com/office/powerpoint/2010/main" val="3332509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Algorithm outputs are evaluated against existing reference cloud mask datasets. Those datasets vary in sampling methods, geographical distribution, sample unit (points, polygons, full image labels), and generation approaches (experts, machine learning, sky images).</a:t>
            </a:r>
            <a:endParaRPr lang="en-US" dirty="0"/>
          </a:p>
        </p:txBody>
      </p:sp>
      <p:sp>
        <p:nvSpPr>
          <p:cNvPr id="4" name="Slide Number Placeholder 3"/>
          <p:cNvSpPr>
            <a:spLocks noGrp="1"/>
          </p:cNvSpPr>
          <p:nvPr>
            <p:ph type="sldNum" sz="quarter" idx="5"/>
          </p:nvPr>
        </p:nvSpPr>
        <p:spPr/>
        <p:txBody>
          <a:bodyPr/>
          <a:lstStyle/>
          <a:p>
            <a:fld id="{E6AB869F-7C4B-4010-9127-BF422758A9ED}" type="slidenum">
              <a:rPr lang="en-US" smtClean="0"/>
              <a:t>37</a:t>
            </a:fld>
            <a:endParaRPr lang="en-US"/>
          </a:p>
        </p:txBody>
      </p:sp>
    </p:spTree>
    <p:extLst>
      <p:ext uri="{BB962C8B-B14F-4D97-AF65-F5344CB8AC3E}">
        <p14:creationId xmlns:p14="http://schemas.microsoft.com/office/powerpoint/2010/main" val="2191273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AB869F-7C4B-4010-9127-BF422758A9ED}" type="slidenum">
              <a:rPr lang="en-US" smtClean="0"/>
              <a:t>39</a:t>
            </a:fld>
            <a:endParaRPr lang="en-US"/>
          </a:p>
        </p:txBody>
      </p:sp>
    </p:spTree>
    <p:extLst>
      <p:ext uri="{BB962C8B-B14F-4D97-AF65-F5344CB8AC3E}">
        <p14:creationId xmlns:p14="http://schemas.microsoft.com/office/powerpoint/2010/main" val="3764613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9344D99-F386-9B4B-99B1-2E1EA72495D2}" type="slidenum">
              <a:rPr lang="en-US"/>
              <a:pPr/>
              <a:t>3</a:t>
            </a:fld>
            <a:endParaRPr lang="en-US"/>
          </a:p>
        </p:txBody>
      </p:sp>
      <p:sp>
        <p:nvSpPr>
          <p:cNvPr id="1638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p:txBody>
          <a:bodyPr/>
          <a:lstStyle/>
          <a:p>
            <a:pPr>
              <a:lnSpc>
                <a:spcPct val="90000"/>
              </a:lnSpc>
            </a:pPr>
            <a:endParaRPr lang="en-US"/>
          </a:p>
        </p:txBody>
      </p:sp>
    </p:spTree>
    <p:extLst>
      <p:ext uri="{BB962C8B-B14F-4D97-AF65-F5344CB8AC3E}">
        <p14:creationId xmlns:p14="http://schemas.microsoft.com/office/powerpoint/2010/main" val="1714636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8BEA175-A202-C147-B3EF-DD799449CB35}" type="slidenum">
              <a:rPr lang="en-US"/>
              <a:pPr/>
              <a:t>4</a:t>
            </a:fld>
            <a:endParaRPr lang="en-US"/>
          </a:p>
        </p:txBody>
      </p:sp>
      <p:sp>
        <p:nvSpPr>
          <p:cNvPr id="15462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4238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10</a:t>
            </a:fld>
            <a:endParaRPr lang="en-US" dirty="0"/>
          </a:p>
        </p:txBody>
      </p:sp>
    </p:spTree>
    <p:extLst>
      <p:ext uri="{BB962C8B-B14F-4D97-AF65-F5344CB8AC3E}">
        <p14:creationId xmlns:p14="http://schemas.microsoft.com/office/powerpoint/2010/main" val="1956611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12</a:t>
            </a:fld>
            <a:endParaRPr lang="en-US" altLang="x-none"/>
          </a:p>
        </p:txBody>
      </p:sp>
    </p:spTree>
    <p:extLst>
      <p:ext uri="{BB962C8B-B14F-4D97-AF65-F5344CB8AC3E}">
        <p14:creationId xmlns:p14="http://schemas.microsoft.com/office/powerpoint/2010/main" val="2154128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13</a:t>
            </a:fld>
            <a:endParaRPr lang="en-US" altLang="x-none"/>
          </a:p>
        </p:txBody>
      </p:sp>
    </p:spTree>
    <p:extLst>
      <p:ext uri="{BB962C8B-B14F-4D97-AF65-F5344CB8AC3E}">
        <p14:creationId xmlns:p14="http://schemas.microsoft.com/office/powerpoint/2010/main" val="2561382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14</a:t>
            </a:fld>
            <a:endParaRPr lang="en-US" altLang="x-none"/>
          </a:p>
        </p:txBody>
      </p:sp>
    </p:spTree>
    <p:extLst>
      <p:ext uri="{BB962C8B-B14F-4D97-AF65-F5344CB8AC3E}">
        <p14:creationId xmlns:p14="http://schemas.microsoft.com/office/powerpoint/2010/main" val="3513927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3" kern="1200" dirty="0">
                <a:solidFill>
                  <a:schemeClr val="tx1"/>
                </a:solidFill>
                <a:effectLst/>
                <a:latin typeface="Calibri" pitchFamily="34" charset="0"/>
                <a:ea typeface="+mn-ea"/>
                <a:cs typeface="+mn-cs"/>
              </a:rPr>
              <a:t>the uncertainty limits specifications, specs=0.15*AOD</a:t>
            </a:r>
            <a:r>
              <a:rPr lang="en-US" sz="1603" kern="1200" baseline="-25000" dirty="0">
                <a:solidFill>
                  <a:schemeClr val="tx1"/>
                </a:solidFill>
                <a:effectLst/>
                <a:latin typeface="Calibri" pitchFamily="34" charset="0"/>
                <a:ea typeface="+mn-ea"/>
                <a:cs typeface="+mn-cs"/>
              </a:rPr>
              <a:t>550ref</a:t>
            </a:r>
            <a:r>
              <a:rPr lang="en-US" sz="1603" kern="1200" dirty="0">
                <a:solidFill>
                  <a:schemeClr val="tx1"/>
                </a:solidFill>
                <a:effectLst/>
                <a:latin typeface="Calibri" pitchFamily="34" charset="0"/>
                <a:ea typeface="+mn-ea"/>
                <a:cs typeface="+mn-cs"/>
              </a:rPr>
              <a:t> + 0.05, according to the empirical uncertainty of MODIS land AOD retrievals </a:t>
            </a:r>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19</a:t>
            </a:fld>
            <a:endParaRPr lang="en-US" dirty="0"/>
          </a:p>
        </p:txBody>
      </p:sp>
    </p:spTree>
    <p:extLst>
      <p:ext uri="{BB962C8B-B14F-4D97-AF65-F5344CB8AC3E}">
        <p14:creationId xmlns:p14="http://schemas.microsoft.com/office/powerpoint/2010/main" val="3245144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dirty="0"/>
              <a:t>La </a:t>
            </a:r>
            <a:r>
              <a:rPr lang="en-GB" sz="1800" dirty="0" err="1"/>
              <a:t>Crau</a:t>
            </a:r>
            <a:r>
              <a:rPr lang="en-GB" sz="1800" dirty="0"/>
              <a:t>: 44 S2 scenes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dirty="0" err="1"/>
              <a:t>Gobabeb</a:t>
            </a:r>
            <a:r>
              <a:rPr lang="en-GB" sz="1800" dirty="0"/>
              <a:t>: 40 S2 scenes</a:t>
            </a:r>
          </a:p>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23</a:t>
            </a:fld>
            <a:endParaRPr lang="en-US" dirty="0"/>
          </a:p>
        </p:txBody>
      </p:sp>
    </p:spTree>
    <p:extLst>
      <p:ext uri="{BB962C8B-B14F-4D97-AF65-F5344CB8AC3E}">
        <p14:creationId xmlns:p14="http://schemas.microsoft.com/office/powerpoint/2010/main" val="15882647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4"/>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WGCV-51, 3-6 October 2022</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5"/>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WGCV-51, 3-6 October 2022</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WGCV-51, 3-6 October 2022</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6BB5BAC0-4C1C-427F-B203-69BE39CD2CA4}" type="slidenum">
              <a:rPr lang="en-US"/>
              <a:pPr>
                <a:defRPr/>
              </a:pPr>
              <a:t>‹#›</a:t>
            </a:fld>
            <a:endParaRPr lang="en-US"/>
          </a:p>
        </p:txBody>
      </p:sp>
      <p:sp>
        <p:nvSpPr>
          <p:cNvPr id="7" name="Rectangle 5">
            <a:extLst>
              <a:ext uri="{FF2B5EF4-FFF2-40B4-BE49-F238E27FC236}">
                <a16:creationId xmlns:a16="http://schemas.microsoft.com/office/drawing/2014/main" id="{C57FFD80-A99D-666F-3D9B-92613E39EA1B}"/>
              </a:ext>
            </a:extLst>
          </p:cNvPr>
          <p:cNvSpPr>
            <a:spLocks noGrp="1" noChangeArrowheads="1"/>
          </p:cNvSpPr>
          <p:nvPr>
            <p:ph type="ftr" sz="quarter" idx="3"/>
          </p:nvPr>
        </p:nvSpPr>
        <p:spPr bwMode="auto">
          <a:xfrm>
            <a:off x="0" y="6619875"/>
            <a:ext cx="12192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lang="en-US" sz="900" smtClean="0">
                <a:effectLst/>
              </a:defRPr>
            </a:lvl1pPr>
          </a:lstStyle>
          <a:p>
            <a:r>
              <a:rPr lang="en-US"/>
              <a:t>6th INTERNATIONAL SYMPOSIUM RECENT ADVANCES IN QUANTITATIVE REMOTE SENSING, 19 – 23 SEPTEMBER 2022, TORRENT (VALENCIA) SPAIN</a:t>
            </a:r>
            <a:endParaRPr lang="en-US" dirty="0"/>
          </a:p>
        </p:txBody>
      </p:sp>
    </p:spTree>
    <p:extLst>
      <p:ext uri="{BB962C8B-B14F-4D97-AF65-F5344CB8AC3E}">
        <p14:creationId xmlns:p14="http://schemas.microsoft.com/office/powerpoint/2010/main" val="35215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415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431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AAC88-0994-6745-8F68-B21FAA49A9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A45117-184E-1B4C-B983-28711B2CDE93}"/>
              </a:ext>
            </a:extLst>
          </p:cNvPr>
          <p:cNvSpPr>
            <a:spLocks noGrp="1"/>
          </p:cNvSpPr>
          <p:nvPr>
            <p:ph type="dt" sz="half" idx="10"/>
          </p:nvPr>
        </p:nvSpPr>
        <p:spPr/>
        <p:txBody>
          <a:bodyPr/>
          <a:lstStyle/>
          <a:p>
            <a:fld id="{5AB49008-1157-5040-9168-492F78F0EF48}" type="datetimeFigureOut">
              <a:rPr lang="en-US" smtClean="0"/>
              <a:t>10/3/22</a:t>
            </a:fld>
            <a:endParaRPr lang="en-US"/>
          </a:p>
        </p:txBody>
      </p:sp>
      <p:sp>
        <p:nvSpPr>
          <p:cNvPr id="4" name="Footer Placeholder 3">
            <a:extLst>
              <a:ext uri="{FF2B5EF4-FFF2-40B4-BE49-F238E27FC236}">
                <a16:creationId xmlns:a16="http://schemas.microsoft.com/office/drawing/2014/main" id="{09387B7E-A699-3C45-B722-3229B7BDCE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AD086C-AF9E-694A-A56E-45B9803CE9B9}"/>
              </a:ext>
            </a:extLst>
          </p:cNvPr>
          <p:cNvSpPr>
            <a:spLocks noGrp="1"/>
          </p:cNvSpPr>
          <p:nvPr>
            <p:ph type="sldNum" sz="quarter" idx="12"/>
          </p:nvPr>
        </p:nvSpPr>
        <p:spPr/>
        <p:txBody>
          <a:bodyPr/>
          <a:lstStyle/>
          <a:p>
            <a:fld id="{AEFCA641-8DE9-3E41-9306-47B23A763582}" type="slidenum">
              <a:rPr lang="en-US" smtClean="0"/>
              <a:t>‹#›</a:t>
            </a:fld>
            <a:endParaRPr lang="en-US"/>
          </a:p>
        </p:txBody>
      </p:sp>
    </p:spTree>
    <p:extLst>
      <p:ext uri="{BB962C8B-B14F-4D97-AF65-F5344CB8AC3E}">
        <p14:creationId xmlns:p14="http://schemas.microsoft.com/office/powerpoint/2010/main" val="3377959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1A9D95-7854-48E6-99EE-E5653110D425}" type="datetime1">
              <a:rPr lang="en-US" smtClean="0"/>
              <a:t>10/3/22</a:t>
            </a:fld>
            <a:endParaRPr lang="en-US"/>
          </a:p>
        </p:txBody>
      </p:sp>
      <p:sp>
        <p:nvSpPr>
          <p:cNvPr id="6" name="Slide Number Placeholder 5"/>
          <p:cNvSpPr>
            <a:spLocks noGrp="1"/>
          </p:cNvSpPr>
          <p:nvPr>
            <p:ph type="sldNum" sz="quarter" idx="12"/>
          </p:nvPr>
        </p:nvSpPr>
        <p:spPr/>
        <p:txBody>
          <a:bodyPr/>
          <a:lstStyle/>
          <a:p>
            <a:fld id="{689C53EE-24BA-4BAF-86A3-9961D54C9AA5}" type="slidenum">
              <a:rPr lang="en-US" smtClean="0"/>
              <a:t>‹#›</a:t>
            </a:fld>
            <a:endParaRPr lang="en-US"/>
          </a:p>
        </p:txBody>
      </p:sp>
      <p:sp>
        <p:nvSpPr>
          <p:cNvPr id="8" name="Footer Placeholder 4"/>
          <p:cNvSpPr>
            <a:spLocks noGrp="1"/>
          </p:cNvSpPr>
          <p:nvPr>
            <p:ph type="ftr" sz="quarter" idx="3"/>
          </p:nvPr>
        </p:nvSpPr>
        <p:spPr>
          <a:xfrm>
            <a:off x="1727200" y="6492876"/>
            <a:ext cx="9245600" cy="365125"/>
          </a:xfrm>
          <a:prstGeom prst="rect">
            <a:avLst/>
          </a:prstGeom>
        </p:spPr>
        <p:txBody>
          <a:bodyPr vert="horz" lIns="91440" tIns="45720" rIns="91440" bIns="45720" rtlCol="0" anchor="ctr"/>
          <a:lstStyle>
            <a:lvl1pPr algn="ctr">
              <a:defRPr lang="en-US" sz="1100" b="0" i="0" smtClean="0">
                <a:effectLst/>
              </a:defRPr>
            </a:lvl1pPr>
          </a:lstStyle>
          <a:p>
            <a:endParaRPr lang="en-US" dirty="0"/>
          </a:p>
        </p:txBody>
      </p:sp>
    </p:spTree>
    <p:extLst>
      <p:ext uri="{BB962C8B-B14F-4D97-AF65-F5344CB8AC3E}">
        <p14:creationId xmlns:p14="http://schemas.microsoft.com/office/powerpoint/2010/main" val="3899985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11">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12">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5" r:id="rId5"/>
    <p:sldLayoutId id="2147483657" r:id="rId6"/>
    <p:sldLayoutId id="2147483658" r:id="rId7"/>
    <p:sldLayoutId id="2147483659"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jpg"/><Relationship Id="rId3" Type="http://schemas.openxmlformats.org/officeDocument/2006/relationships/image" Target="../media/image20.jpg"/><Relationship Id="rId7" Type="http://schemas.openxmlformats.org/officeDocument/2006/relationships/image" Target="../media/image24.jpg"/><Relationship Id="rId12"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3.jpg"/><Relationship Id="rId11" Type="http://schemas.openxmlformats.org/officeDocument/2006/relationships/image" Target="../media/image28.png"/><Relationship Id="rId5" Type="http://schemas.openxmlformats.org/officeDocument/2006/relationships/image" Target="../media/image22.jpg"/><Relationship Id="rId15" Type="http://schemas.openxmlformats.org/officeDocument/2006/relationships/image" Target="../media/image32.jp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png"/><Relationship Id="rId14" Type="http://schemas.openxmlformats.org/officeDocument/2006/relationships/image" Target="../media/image31.jp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40.gif"/><Relationship Id="rId7" Type="http://schemas.openxmlformats.org/officeDocument/2006/relationships/hyperlink" Target="https://commons.wikimedia.org/wiki/File:Toicon-icon-blueprint-chart.svg" TargetMode="External"/><Relationship Id="rId2" Type="http://schemas.openxmlformats.org/officeDocument/2006/relationships/image" Target="../media/image39.emf"/><Relationship Id="rId1" Type="http://schemas.openxmlformats.org/officeDocument/2006/relationships/slideLayout" Target="../slideLayouts/slideLayout6.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1.png"/><Relationship Id="rId9"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tiff"/><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0.sv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700.png"/></Relationships>
</file>

<file path=ppt/slides/_rels/slide2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60.emf"/><Relationship Id="rId4" Type="http://schemas.openxmlformats.org/officeDocument/2006/relationships/image" Target="../media/image59.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modis-sr.ltdri.org/"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svg"/><Relationship Id="rId2" Type="http://schemas.openxmlformats.org/officeDocument/2006/relationships/image" Target="../media/image69.png"/><Relationship Id="rId1" Type="http://schemas.openxmlformats.org/officeDocument/2006/relationships/slideLayout" Target="../slideLayouts/slideLayout9.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jpe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8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tif"/><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tiff"/><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chart" Target="../charts/chart1.xml"/><Relationship Id="rId2" Type="http://schemas.openxmlformats.org/officeDocument/2006/relationships/image" Target="../media/image93.jpeg"/><Relationship Id="rId1" Type="http://schemas.openxmlformats.org/officeDocument/2006/relationships/slideLayout" Target="../slideLayouts/slideLayout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2" Type="http://schemas.openxmlformats.org/officeDocument/2006/relationships/image" Target="../media/image98.tif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xml"/><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package" Target="../embeddings/Microsoft_Word_Document.docx"/><Relationship Id="rId1" Type="http://schemas.openxmlformats.org/officeDocument/2006/relationships/slideLayout" Target="../slideLayouts/slideLayout5.xml"/><Relationship Id="rId4" Type="http://schemas.openxmlformats.org/officeDocument/2006/relationships/hyperlink" Target="http://www.springer.com/series/6477"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xml"/><Relationship Id="rId4" Type="http://schemas.openxmlformats.org/officeDocument/2006/relationships/image" Target="../media/image107.png"/></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package" Target="../embeddings/Microsoft_Word_Document1.docx"/><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7500" dirty="0"/>
              <a:t>WGCV-51</a:t>
            </a:r>
            <a:endParaRPr sz="7500" dirty="0"/>
          </a:p>
          <a:p>
            <a:pPr marL="0" lvl="0" indent="0" algn="l" rtl="0">
              <a:lnSpc>
                <a:spcPct val="90000"/>
              </a:lnSpc>
              <a:spcBef>
                <a:spcPts val="0"/>
              </a:spcBef>
              <a:spcAft>
                <a:spcPts val="0"/>
              </a:spcAft>
              <a:buClr>
                <a:schemeClr val="lt1"/>
              </a:buClr>
              <a:buSzPts val="8000"/>
              <a:buFont typeface="Arial"/>
              <a:buNone/>
            </a:pPr>
            <a:r>
              <a:rPr lang="en-GB" sz="4000" i="1" dirty="0"/>
              <a:t>ACIX / CMIX discussion</a:t>
            </a:r>
            <a:endParaRPr sz="4000" i="1" dirty="0"/>
          </a:p>
        </p:txBody>
      </p:sp>
      <p:sp>
        <p:nvSpPr>
          <p:cNvPr id="67" name="Google Shape;67;p7"/>
          <p:cNvSpPr/>
          <p:nvPr/>
        </p:nvSpPr>
        <p:spPr>
          <a:xfrm>
            <a:off x="7409793" y="4252682"/>
            <a:ext cx="4645435" cy="2605318"/>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lang="en-GB" sz="1800" b="1" dirty="0">
              <a:solidFill>
                <a:schemeClr val="accent1"/>
              </a:solidFill>
            </a:endParaRPr>
          </a:p>
          <a:p>
            <a:pPr marL="0" marR="0" lvl="0" indent="0" algn="r" rtl="0">
              <a:lnSpc>
                <a:spcPct val="150000"/>
              </a:lnSpc>
              <a:spcBef>
                <a:spcPts val="0"/>
              </a:spcBef>
              <a:spcAft>
                <a:spcPts val="0"/>
              </a:spcAft>
              <a:buNone/>
            </a:pPr>
            <a:r>
              <a:rPr lang="en-GB" sz="1800" b="1" i="0" u="none" strike="noStrike" cap="none" dirty="0">
                <a:solidFill>
                  <a:schemeClr val="accent1"/>
                </a:solidFill>
                <a:latin typeface="Arial"/>
                <a:ea typeface="Arial"/>
                <a:cs typeface="Arial"/>
                <a:sym typeface="Arial"/>
              </a:rPr>
              <a:t>Eric </a:t>
            </a:r>
            <a:r>
              <a:rPr lang="en-GB" sz="1800" b="1" i="0" u="none" strike="noStrike" cap="none" dirty="0" err="1">
                <a:solidFill>
                  <a:schemeClr val="accent1"/>
                </a:solidFill>
                <a:latin typeface="Arial"/>
                <a:ea typeface="Arial"/>
                <a:cs typeface="Arial"/>
                <a:sym typeface="Arial"/>
              </a:rPr>
              <a:t>Vermote</a:t>
            </a:r>
            <a:r>
              <a:rPr lang="en-GB" sz="1800" b="1" i="0" u="none" strike="noStrike" cap="none" dirty="0">
                <a:solidFill>
                  <a:schemeClr val="accent1"/>
                </a:solidFill>
                <a:latin typeface="Arial"/>
                <a:ea typeface="Arial"/>
                <a:cs typeface="Arial"/>
                <a:sym typeface="Arial"/>
              </a:rPr>
              <a:t> NASA/GSFC </a:t>
            </a:r>
          </a:p>
          <a:p>
            <a:pPr marL="0" marR="0" lvl="0" indent="0" algn="r" rtl="0">
              <a:lnSpc>
                <a:spcPct val="150000"/>
              </a:lnSpc>
              <a:spcBef>
                <a:spcPts val="0"/>
              </a:spcBef>
              <a:spcAft>
                <a:spcPts val="0"/>
              </a:spcAft>
              <a:buNone/>
            </a:pPr>
            <a:r>
              <a:rPr lang="en-GB" sz="1800" b="1" i="0" u="none" strike="noStrike" cap="none" dirty="0">
                <a:solidFill>
                  <a:schemeClr val="accent1"/>
                </a:solidFill>
                <a:latin typeface="Arial"/>
                <a:ea typeface="Arial"/>
                <a:cs typeface="Arial"/>
                <a:sym typeface="Arial"/>
              </a:rPr>
              <a:t>Philippe </a:t>
            </a:r>
            <a:r>
              <a:rPr lang="en-GB" sz="1800" b="1" i="0" u="none" strike="noStrike" cap="none" dirty="0" err="1">
                <a:solidFill>
                  <a:schemeClr val="accent1"/>
                </a:solidFill>
                <a:latin typeface="Arial"/>
                <a:ea typeface="Arial"/>
                <a:cs typeface="Arial"/>
                <a:sym typeface="Arial"/>
              </a:rPr>
              <a:t>Goryl</a:t>
            </a:r>
            <a:r>
              <a:rPr lang="en-GB" sz="1800" b="1" dirty="0">
                <a:solidFill>
                  <a:schemeClr val="accent1"/>
                </a:solidFill>
              </a:rPr>
              <a:t> ESA/ESRIN</a:t>
            </a:r>
            <a:r>
              <a:rPr lang="en-GB" sz="1800" b="1" i="0" u="none" strike="noStrike" cap="none" dirty="0">
                <a:solidFill>
                  <a:schemeClr val="accent1"/>
                </a:solidFill>
                <a:latin typeface="Arial"/>
                <a:ea typeface="Arial"/>
                <a:cs typeface="Arial"/>
                <a:sym typeface="Arial"/>
              </a:rPr>
              <a:t> </a:t>
            </a:r>
            <a:endParaRPr sz="1100" dirty="0"/>
          </a:p>
          <a:p>
            <a:pPr marL="0" marR="0" lvl="0" indent="0" algn="r" rtl="0">
              <a:lnSpc>
                <a:spcPct val="150000"/>
              </a:lnSpc>
              <a:spcBef>
                <a:spcPts val="0"/>
              </a:spcBef>
              <a:spcAft>
                <a:spcPts val="0"/>
              </a:spcAft>
              <a:buNone/>
            </a:pPr>
            <a:r>
              <a:rPr lang="en-GB" sz="1800" b="1" i="0" u="none" strike="noStrike" cap="none" dirty="0">
                <a:solidFill>
                  <a:schemeClr val="accent1"/>
                </a:solidFill>
                <a:latin typeface="Arial"/>
                <a:ea typeface="Arial"/>
                <a:cs typeface="Arial"/>
                <a:sym typeface="Arial"/>
              </a:rPr>
              <a:t>Agenda Item # 1.10</a:t>
            </a:r>
            <a:endParaRPr sz="1100" dirty="0"/>
          </a:p>
          <a:p>
            <a:pPr marL="0" marR="0" lvl="0" indent="0" algn="r" rtl="0">
              <a:lnSpc>
                <a:spcPct val="150000"/>
              </a:lnSpc>
              <a:spcBef>
                <a:spcPts val="0"/>
              </a:spcBef>
              <a:spcAft>
                <a:spcPts val="0"/>
              </a:spcAft>
              <a:buNone/>
            </a:pPr>
            <a:r>
              <a:rPr lang="en-GB" sz="1800" b="1" dirty="0">
                <a:solidFill>
                  <a:schemeClr val="accent1"/>
                </a:solidFill>
              </a:rPr>
              <a:t>WGCV-51, Tokyo, Japan</a:t>
            </a:r>
            <a:endParaRPr sz="1800" b="1" i="0" u="none" strike="noStrike" cap="none" dirty="0">
              <a:solidFill>
                <a:schemeClr val="accent1"/>
              </a:solidFill>
              <a:latin typeface="Arial"/>
              <a:ea typeface="Arial"/>
              <a:cs typeface="Arial"/>
              <a:sym typeface="Arial"/>
            </a:endParaRPr>
          </a:p>
          <a:p>
            <a:pPr marL="0" marR="0" lvl="0" indent="0" algn="r" rtl="0">
              <a:lnSpc>
                <a:spcPct val="150000"/>
              </a:lnSpc>
              <a:spcBef>
                <a:spcPts val="0"/>
              </a:spcBef>
              <a:spcAft>
                <a:spcPts val="0"/>
              </a:spcAft>
              <a:buNone/>
            </a:pPr>
            <a:r>
              <a:rPr lang="en-GB" sz="1800" b="1" dirty="0">
                <a:solidFill>
                  <a:schemeClr val="accent1"/>
                </a:solidFill>
              </a:rPr>
              <a:t>3rd - 6th October 2022</a:t>
            </a:r>
            <a:endParaRPr sz="1800" b="1" i="0" u="none" strike="noStrike" cap="none" dirty="0">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3EBECB86-7E9C-7B49-BDFD-60ABDE412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1303" y="8224"/>
            <a:ext cx="979951" cy="979951"/>
          </a:xfrm>
          <a:prstGeom prst="ellipse">
            <a:avLst/>
          </a:prstGeom>
        </p:spPr>
      </p:pic>
      <p:sp>
        <p:nvSpPr>
          <p:cNvPr id="56" name="Rectangle 55">
            <a:extLst>
              <a:ext uri="{FF2B5EF4-FFF2-40B4-BE49-F238E27FC236}">
                <a16:creationId xmlns:a16="http://schemas.microsoft.com/office/drawing/2014/main" id="{6C7CEE7F-1C18-D149-96F0-54C9C2E4FED6}"/>
              </a:ext>
            </a:extLst>
          </p:cNvPr>
          <p:cNvSpPr/>
          <p:nvPr/>
        </p:nvSpPr>
        <p:spPr>
          <a:xfrm>
            <a:off x="2948032" y="394337"/>
            <a:ext cx="977792" cy="276999"/>
          </a:xfrm>
          <a:prstGeom prst="rect">
            <a:avLst/>
          </a:prstGeom>
          <a:solidFill>
            <a:schemeClr val="bg1">
              <a:alpha val="84000"/>
            </a:schemeClr>
          </a:solidFill>
          <a:ln w="38100">
            <a:solidFill>
              <a:schemeClr val="bg1"/>
            </a:solidFill>
          </a:ln>
        </p:spPr>
        <p:txBody>
          <a:bodyPr wrap="square">
            <a:spAutoFit/>
          </a:bodyPr>
          <a:lstStyle/>
          <a:p>
            <a:pPr algn="ctr"/>
            <a:r>
              <a:rPr lang="en-US" sz="1200" b="1" kern="0" dirty="0">
                <a:latin typeface="Avenir"/>
                <a:cs typeface="Avenir"/>
              </a:rPr>
              <a:t>ACIX-Land</a:t>
            </a:r>
            <a:endParaRPr lang="en-GB" sz="1400" b="1" dirty="0"/>
          </a:p>
        </p:txBody>
      </p:sp>
      <p:pic>
        <p:nvPicPr>
          <p:cNvPr id="57" name="Picture 56">
            <a:extLst>
              <a:ext uri="{FF2B5EF4-FFF2-40B4-BE49-F238E27FC236}">
                <a16:creationId xmlns:a16="http://schemas.microsoft.com/office/drawing/2014/main" id="{BB69EC37-6182-7540-ABE3-611CF05D704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807420" y="1738"/>
            <a:ext cx="817238" cy="979951"/>
          </a:xfrm>
          <a:prstGeom prst="ellipse">
            <a:avLst/>
          </a:prstGeom>
        </p:spPr>
      </p:pic>
      <p:sp>
        <p:nvSpPr>
          <p:cNvPr id="58" name="Rectangle 57">
            <a:extLst>
              <a:ext uri="{FF2B5EF4-FFF2-40B4-BE49-F238E27FC236}">
                <a16:creationId xmlns:a16="http://schemas.microsoft.com/office/drawing/2014/main" id="{CB55D42B-F825-EE49-AD2A-84E6546F7E11}"/>
              </a:ext>
            </a:extLst>
          </p:cNvPr>
          <p:cNvSpPr/>
          <p:nvPr/>
        </p:nvSpPr>
        <p:spPr>
          <a:xfrm>
            <a:off x="1794720" y="393412"/>
            <a:ext cx="826848" cy="307777"/>
          </a:xfrm>
          <a:prstGeom prst="rect">
            <a:avLst/>
          </a:prstGeom>
          <a:solidFill>
            <a:schemeClr val="bg1">
              <a:alpha val="51000"/>
            </a:schemeClr>
          </a:solidFill>
          <a:ln w="38100">
            <a:solidFill>
              <a:schemeClr val="bg1"/>
            </a:solidFill>
          </a:ln>
        </p:spPr>
        <p:txBody>
          <a:bodyPr wrap="square">
            <a:spAutoFit/>
          </a:bodyPr>
          <a:lstStyle/>
          <a:p>
            <a:pPr algn="ctr"/>
            <a:r>
              <a:rPr lang="en-US" sz="1200" b="1" kern="0" dirty="0">
                <a:latin typeface="Avenir"/>
                <a:cs typeface="Avenir"/>
              </a:rPr>
              <a:t>CMIX</a:t>
            </a:r>
            <a:r>
              <a:rPr lang="en-US" sz="1400" b="1" kern="0" dirty="0">
                <a:latin typeface="Avenir"/>
                <a:cs typeface="Avenir"/>
              </a:rPr>
              <a:t> </a:t>
            </a:r>
            <a:endParaRPr lang="en-GB" sz="1400" b="1" dirty="0"/>
          </a:p>
        </p:txBody>
      </p:sp>
      <p:pic>
        <p:nvPicPr>
          <p:cNvPr id="59" name="Picture 58">
            <a:extLst>
              <a:ext uri="{FF2B5EF4-FFF2-40B4-BE49-F238E27FC236}">
                <a16:creationId xmlns:a16="http://schemas.microsoft.com/office/drawing/2014/main" id="{55B6552E-9357-7842-A821-ACE6EB1E89D8}"/>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4049052" y="12121"/>
            <a:ext cx="817238" cy="979951"/>
          </a:xfrm>
          <a:prstGeom prst="ellipse">
            <a:avLst/>
          </a:prstGeom>
        </p:spPr>
      </p:pic>
      <p:sp>
        <p:nvSpPr>
          <p:cNvPr id="60" name="Rectangle 59">
            <a:extLst>
              <a:ext uri="{FF2B5EF4-FFF2-40B4-BE49-F238E27FC236}">
                <a16:creationId xmlns:a16="http://schemas.microsoft.com/office/drawing/2014/main" id="{63A36BCC-2D22-BB40-BF9E-E6EB021D3AE5}"/>
              </a:ext>
            </a:extLst>
          </p:cNvPr>
          <p:cNvSpPr/>
          <p:nvPr/>
        </p:nvSpPr>
        <p:spPr>
          <a:xfrm>
            <a:off x="3997678" y="402314"/>
            <a:ext cx="979951" cy="261610"/>
          </a:xfrm>
          <a:prstGeom prst="rect">
            <a:avLst/>
          </a:prstGeom>
          <a:solidFill>
            <a:schemeClr val="bg1">
              <a:alpha val="84000"/>
            </a:schemeClr>
          </a:solidFill>
          <a:ln w="38100">
            <a:solidFill>
              <a:schemeClr val="bg1"/>
            </a:solidFill>
          </a:ln>
        </p:spPr>
        <p:txBody>
          <a:bodyPr wrap="square">
            <a:spAutoFit/>
          </a:bodyPr>
          <a:lstStyle/>
          <a:p>
            <a:pPr algn="ctr"/>
            <a:r>
              <a:rPr lang="en-US" sz="1100" b="1" kern="0" dirty="0">
                <a:latin typeface="Avenir"/>
                <a:cs typeface="Avenir"/>
              </a:rPr>
              <a:t>ACIX-Aqua</a:t>
            </a:r>
            <a:endParaRPr lang="en-GB" sz="1100" b="1" dirty="0"/>
          </a:p>
        </p:txBody>
      </p:sp>
      <p:sp>
        <p:nvSpPr>
          <p:cNvPr id="52" name="TextBox 51">
            <a:extLst>
              <a:ext uri="{FF2B5EF4-FFF2-40B4-BE49-F238E27FC236}">
                <a16:creationId xmlns:a16="http://schemas.microsoft.com/office/drawing/2014/main" id="{7B2F11A9-F8BC-B845-B926-C9FF5051B6F9}"/>
              </a:ext>
            </a:extLst>
          </p:cNvPr>
          <p:cNvSpPr txBox="1"/>
          <p:nvPr/>
        </p:nvSpPr>
        <p:spPr>
          <a:xfrm>
            <a:off x="265660" y="6076054"/>
            <a:ext cx="11447929" cy="461665"/>
          </a:xfrm>
          <a:prstGeom prst="rect">
            <a:avLst/>
          </a:prstGeom>
          <a:noFill/>
        </p:spPr>
        <p:txBody>
          <a:bodyPr wrap="square">
            <a:spAutoFit/>
          </a:bodyPr>
          <a:lstStyle/>
          <a:p>
            <a:r>
              <a:rPr lang="en-US" sz="1200" dirty="0" err="1"/>
              <a:t>Doxani</a:t>
            </a:r>
            <a:r>
              <a:rPr lang="en-US" sz="1200" dirty="0"/>
              <a:t>, G.; </a:t>
            </a:r>
            <a:r>
              <a:rPr lang="en-US" sz="1200" dirty="0" err="1"/>
              <a:t>Vermote</a:t>
            </a:r>
            <a:r>
              <a:rPr lang="en-US" sz="1200" dirty="0"/>
              <a:t>, E.; Roger, J.-C.; Gascon, F.; </a:t>
            </a:r>
            <a:r>
              <a:rPr lang="en-US" sz="1200" dirty="0" err="1"/>
              <a:t>Adriaensen</a:t>
            </a:r>
            <a:r>
              <a:rPr lang="en-US" sz="1200" dirty="0"/>
              <a:t>, S.; Frantz, D.; </a:t>
            </a:r>
            <a:r>
              <a:rPr lang="en-US" sz="1200" dirty="0" err="1"/>
              <a:t>Hagolle</a:t>
            </a:r>
            <a:r>
              <a:rPr lang="en-US" sz="1200" dirty="0"/>
              <a:t>, O.; </a:t>
            </a:r>
            <a:r>
              <a:rPr lang="en-US" sz="1200" dirty="0" err="1"/>
              <a:t>Hollstein</a:t>
            </a:r>
            <a:r>
              <a:rPr lang="en-US" sz="1200" dirty="0"/>
              <a:t>, A.; </a:t>
            </a:r>
            <a:r>
              <a:rPr lang="en-US" sz="1200" dirty="0" err="1"/>
              <a:t>Kirches</a:t>
            </a:r>
            <a:r>
              <a:rPr lang="en-US" sz="1200" dirty="0"/>
              <a:t>, G.; Li, F.; Louis, J.; </a:t>
            </a:r>
            <a:r>
              <a:rPr lang="en-US" sz="1200" dirty="0" err="1"/>
              <a:t>Mangin</a:t>
            </a:r>
            <a:r>
              <a:rPr lang="en-US" sz="1200" dirty="0"/>
              <a:t>, A.; </a:t>
            </a:r>
            <a:r>
              <a:rPr lang="en-US" sz="1200" dirty="0" err="1"/>
              <a:t>Pahlevan</a:t>
            </a:r>
            <a:r>
              <a:rPr lang="en-US" sz="1200" dirty="0"/>
              <a:t>, N.; </a:t>
            </a:r>
            <a:r>
              <a:rPr lang="en-US" sz="1200" dirty="0" err="1"/>
              <a:t>Pflug</a:t>
            </a:r>
            <a:r>
              <a:rPr lang="en-US" sz="1200" dirty="0"/>
              <a:t>, B.; </a:t>
            </a:r>
            <a:r>
              <a:rPr lang="en-US" sz="1200" dirty="0" err="1"/>
              <a:t>Vanhellemont</a:t>
            </a:r>
            <a:r>
              <a:rPr lang="en-US" sz="1200" dirty="0"/>
              <a:t>, Q. Atmospheric Correction Inter-Comparison Exercise. </a:t>
            </a:r>
            <a:r>
              <a:rPr lang="en-US" sz="1200" i="1" dirty="0"/>
              <a:t>Remote Sens</a:t>
            </a:r>
            <a:r>
              <a:rPr lang="en-US" sz="1200" dirty="0"/>
              <a:t>. </a:t>
            </a:r>
            <a:r>
              <a:rPr lang="en-US" sz="1200" b="1" dirty="0"/>
              <a:t>2018</a:t>
            </a:r>
            <a:r>
              <a:rPr lang="en-US" sz="1200" dirty="0"/>
              <a:t>, 10, 352</a:t>
            </a:r>
          </a:p>
        </p:txBody>
      </p:sp>
      <p:grpSp>
        <p:nvGrpSpPr>
          <p:cNvPr id="2" name="Group 1">
            <a:extLst>
              <a:ext uri="{FF2B5EF4-FFF2-40B4-BE49-F238E27FC236}">
                <a16:creationId xmlns:a16="http://schemas.microsoft.com/office/drawing/2014/main" id="{581D6BC4-AFCE-8F4A-B616-71B2C6BBB510}"/>
              </a:ext>
            </a:extLst>
          </p:cNvPr>
          <p:cNvGrpSpPr/>
          <p:nvPr/>
        </p:nvGrpSpPr>
        <p:grpSpPr>
          <a:xfrm>
            <a:off x="3925824" y="1049800"/>
            <a:ext cx="7667086" cy="4899055"/>
            <a:chOff x="441476" y="1698384"/>
            <a:chExt cx="7170748" cy="4302367"/>
          </a:xfrm>
        </p:grpSpPr>
        <p:sp>
          <p:nvSpPr>
            <p:cNvPr id="64" name="Rectangle 63">
              <a:extLst>
                <a:ext uri="{FF2B5EF4-FFF2-40B4-BE49-F238E27FC236}">
                  <a16:creationId xmlns:a16="http://schemas.microsoft.com/office/drawing/2014/main" id="{B99AE5D9-D903-084B-B8DB-AD93F5A825C3}"/>
                </a:ext>
              </a:extLst>
            </p:cNvPr>
            <p:cNvSpPr/>
            <p:nvPr/>
          </p:nvSpPr>
          <p:spPr>
            <a:xfrm>
              <a:off x="1480480" y="1698561"/>
              <a:ext cx="2700000" cy="310048"/>
            </a:xfrm>
            <a:prstGeom prst="rect">
              <a:avLst/>
            </a:prstGeom>
            <a:solidFill>
              <a:srgbClr val="005627"/>
            </a:solidFill>
            <a:effectLst>
              <a:outerShdw blurRad="50800" dist="38100" dir="2700000" algn="tl" rotWithShape="0">
                <a:prstClr val="black">
                  <a:alpha val="40000"/>
                </a:prstClr>
              </a:outerShdw>
            </a:effectLst>
          </p:spPr>
          <p:txBody>
            <a:bodyPr wrap="square">
              <a:spAutoFit/>
            </a:bodyPr>
            <a:lstStyle/>
            <a:p>
              <a:pPr algn="ctr">
                <a:lnSpc>
                  <a:spcPct val="120000"/>
                </a:lnSpc>
                <a:defRPr/>
              </a:pPr>
              <a:r>
                <a:rPr lang="en-GB" sz="1500" b="1" kern="0" dirty="0">
                  <a:solidFill>
                    <a:srgbClr val="EEECE1"/>
                  </a:solidFill>
                  <a:latin typeface="Avenir"/>
                  <a:cs typeface="Avenir"/>
                </a:rPr>
                <a:t>ACIX I</a:t>
              </a:r>
            </a:p>
          </p:txBody>
        </p:sp>
        <p:sp>
          <p:nvSpPr>
            <p:cNvPr id="65" name="Rounded Rectangle 64">
              <a:extLst>
                <a:ext uri="{FF2B5EF4-FFF2-40B4-BE49-F238E27FC236}">
                  <a16:creationId xmlns:a16="http://schemas.microsoft.com/office/drawing/2014/main" id="{C2D2A1E8-8695-6C4A-B554-B016465D8927}"/>
                </a:ext>
              </a:extLst>
            </p:cNvPr>
            <p:cNvSpPr/>
            <p:nvPr/>
          </p:nvSpPr>
          <p:spPr>
            <a:xfrm>
              <a:off x="5369559" y="4154000"/>
              <a:ext cx="2033646" cy="12690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Rounded Rectangle 65">
              <a:extLst>
                <a:ext uri="{FF2B5EF4-FFF2-40B4-BE49-F238E27FC236}">
                  <a16:creationId xmlns:a16="http://schemas.microsoft.com/office/drawing/2014/main" id="{58F57DE5-E06C-0544-8C3F-282FB42F5843}"/>
                </a:ext>
              </a:extLst>
            </p:cNvPr>
            <p:cNvSpPr/>
            <p:nvPr/>
          </p:nvSpPr>
          <p:spPr>
            <a:xfrm>
              <a:off x="2552576" y="4839200"/>
              <a:ext cx="2052000" cy="1161551"/>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7" name="Straight Connector 66">
              <a:extLst>
                <a:ext uri="{FF2B5EF4-FFF2-40B4-BE49-F238E27FC236}">
                  <a16:creationId xmlns:a16="http://schemas.microsoft.com/office/drawing/2014/main" id="{000B0D93-F301-9B46-944D-AA4A7D136339}"/>
                </a:ext>
              </a:extLst>
            </p:cNvPr>
            <p:cNvCxnSpPr>
              <a:cxnSpLocks/>
              <a:stCxn id="71" idx="2"/>
            </p:cNvCxnSpPr>
            <p:nvPr/>
          </p:nvCxnSpPr>
          <p:spPr>
            <a:xfrm>
              <a:off x="6211593" y="2008432"/>
              <a:ext cx="0" cy="17139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5E5FA76-FBF2-644F-8FEB-2106A1515AC3}"/>
                </a:ext>
              </a:extLst>
            </p:cNvPr>
            <p:cNvCxnSpPr>
              <a:cxnSpLocks/>
              <a:stCxn id="70" idx="2"/>
            </p:cNvCxnSpPr>
            <p:nvPr/>
          </p:nvCxnSpPr>
          <p:spPr>
            <a:xfrm flipH="1">
              <a:off x="2835075" y="2008432"/>
              <a:ext cx="11839" cy="1617166"/>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9" name="Rounded Rectangle 68">
              <a:extLst>
                <a:ext uri="{FF2B5EF4-FFF2-40B4-BE49-F238E27FC236}">
                  <a16:creationId xmlns:a16="http://schemas.microsoft.com/office/drawing/2014/main" id="{5622350C-CFB8-1543-AA6C-3869D13B60D6}"/>
                </a:ext>
              </a:extLst>
            </p:cNvPr>
            <p:cNvSpPr/>
            <p:nvPr/>
          </p:nvSpPr>
          <p:spPr>
            <a:xfrm>
              <a:off x="2198661" y="2322950"/>
              <a:ext cx="4707977" cy="108687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FFC9D0-81EE-394F-AF7E-1FA951D6AD29}"/>
                </a:ext>
              </a:extLst>
            </p:cNvPr>
            <p:cNvSpPr/>
            <p:nvPr/>
          </p:nvSpPr>
          <p:spPr>
            <a:xfrm>
              <a:off x="1496913" y="1698384"/>
              <a:ext cx="2700000" cy="310048"/>
            </a:xfrm>
            <a:prstGeom prst="rect">
              <a:avLst/>
            </a:prstGeom>
            <a:solidFill>
              <a:srgbClr val="005928"/>
            </a:solidFill>
            <a:ln>
              <a:noFill/>
            </a:ln>
            <a:effectLst>
              <a:outerShdw blurRad="50800" dist="38100" dir="2700000" algn="tl" rotWithShape="0">
                <a:prstClr val="black">
                  <a:alpha val="40000"/>
                </a:prstClr>
              </a:outerShdw>
            </a:effectLst>
          </p:spPr>
          <p:txBody>
            <a:bodyPr wrap="square">
              <a:spAutoFit/>
            </a:bodyPr>
            <a:lstStyle/>
            <a:p>
              <a:pPr algn="ctr">
                <a:lnSpc>
                  <a:spcPct val="120000"/>
                </a:lnSpc>
                <a:defRPr/>
              </a:pPr>
              <a:r>
                <a:rPr lang="en-GB" sz="1500" b="1" kern="0" dirty="0">
                  <a:solidFill>
                    <a:schemeClr val="bg1"/>
                  </a:solidFill>
                  <a:latin typeface="Avenir"/>
                  <a:cs typeface="Avenir"/>
                </a:rPr>
                <a:t>ACIX II</a:t>
              </a:r>
            </a:p>
          </p:txBody>
        </p:sp>
        <p:sp>
          <p:nvSpPr>
            <p:cNvPr id="71" name="Rectangle 70">
              <a:extLst>
                <a:ext uri="{FF2B5EF4-FFF2-40B4-BE49-F238E27FC236}">
                  <a16:creationId xmlns:a16="http://schemas.microsoft.com/office/drawing/2014/main" id="{3C258642-6E02-234D-BDC0-1CB359250EBB}"/>
                </a:ext>
              </a:extLst>
            </p:cNvPr>
            <p:cNvSpPr/>
            <p:nvPr/>
          </p:nvSpPr>
          <p:spPr>
            <a:xfrm>
              <a:off x="4861593" y="1698384"/>
              <a:ext cx="2700000" cy="310048"/>
            </a:xfrm>
            <a:prstGeom prst="rect">
              <a:avLst/>
            </a:prstGeom>
            <a:solidFill>
              <a:srgbClr val="8BAB74"/>
            </a:solidFill>
            <a:effectLst>
              <a:outerShdw blurRad="50800" dist="38100" dir="2700000" algn="tl" rotWithShape="0">
                <a:prstClr val="black">
                  <a:alpha val="40000"/>
                </a:prstClr>
              </a:outerShdw>
            </a:effectLst>
          </p:spPr>
          <p:txBody>
            <a:bodyPr wrap="square">
              <a:spAutoFit/>
            </a:bodyPr>
            <a:lstStyle/>
            <a:p>
              <a:pPr algn="ctr">
                <a:lnSpc>
                  <a:spcPct val="120000"/>
                </a:lnSpc>
                <a:defRPr/>
              </a:pPr>
              <a:r>
                <a:rPr lang="en-GB" sz="1500" b="1" kern="0" dirty="0">
                  <a:solidFill>
                    <a:schemeClr val="bg1"/>
                  </a:solidFill>
                  <a:latin typeface="Avenir"/>
                  <a:cs typeface="Avenir"/>
                </a:rPr>
                <a:t>CMIX</a:t>
              </a:r>
            </a:p>
          </p:txBody>
        </p:sp>
        <p:sp>
          <p:nvSpPr>
            <p:cNvPr id="72" name="Freeform 71">
              <a:extLst>
                <a:ext uri="{FF2B5EF4-FFF2-40B4-BE49-F238E27FC236}">
                  <a16:creationId xmlns:a16="http://schemas.microsoft.com/office/drawing/2014/main" id="{1E018364-D581-EB42-B854-2717A9ADCC55}"/>
                </a:ext>
              </a:extLst>
            </p:cNvPr>
            <p:cNvSpPr/>
            <p:nvPr/>
          </p:nvSpPr>
          <p:spPr>
            <a:xfrm>
              <a:off x="1785128" y="3581995"/>
              <a:ext cx="2052000" cy="548012"/>
            </a:xfrm>
            <a:custGeom>
              <a:avLst/>
              <a:gdLst>
                <a:gd name="connsiteX0" fmla="*/ 0 w 3806039"/>
                <a:gd name="connsiteY0" fmla="*/ 134625 h 807732"/>
                <a:gd name="connsiteX1" fmla="*/ 134625 w 3806039"/>
                <a:gd name="connsiteY1" fmla="*/ 0 h 807732"/>
                <a:gd name="connsiteX2" fmla="*/ 3671414 w 3806039"/>
                <a:gd name="connsiteY2" fmla="*/ 0 h 807732"/>
                <a:gd name="connsiteX3" fmla="*/ 3806039 w 3806039"/>
                <a:gd name="connsiteY3" fmla="*/ 134625 h 807732"/>
                <a:gd name="connsiteX4" fmla="*/ 3806039 w 3806039"/>
                <a:gd name="connsiteY4" fmla="*/ 673107 h 807732"/>
                <a:gd name="connsiteX5" fmla="*/ 3671414 w 3806039"/>
                <a:gd name="connsiteY5" fmla="*/ 807732 h 807732"/>
                <a:gd name="connsiteX6" fmla="*/ 134625 w 3806039"/>
                <a:gd name="connsiteY6" fmla="*/ 807732 h 807732"/>
                <a:gd name="connsiteX7" fmla="*/ 0 w 3806039"/>
                <a:gd name="connsiteY7" fmla="*/ 673107 h 807732"/>
                <a:gd name="connsiteX8" fmla="*/ 0 w 3806039"/>
                <a:gd name="connsiteY8" fmla="*/ 134625 h 80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6039" h="807732">
                  <a:moveTo>
                    <a:pt x="0" y="134625"/>
                  </a:moveTo>
                  <a:cubicBezTo>
                    <a:pt x="0" y="60274"/>
                    <a:pt x="60274" y="0"/>
                    <a:pt x="134625" y="0"/>
                  </a:cubicBezTo>
                  <a:lnTo>
                    <a:pt x="3671414" y="0"/>
                  </a:lnTo>
                  <a:cubicBezTo>
                    <a:pt x="3745765" y="0"/>
                    <a:pt x="3806039" y="60274"/>
                    <a:pt x="3806039" y="134625"/>
                  </a:cubicBezTo>
                  <a:lnTo>
                    <a:pt x="3806039" y="673107"/>
                  </a:lnTo>
                  <a:cubicBezTo>
                    <a:pt x="3806039" y="747458"/>
                    <a:pt x="3745765" y="807732"/>
                    <a:pt x="3671414" y="807732"/>
                  </a:cubicBezTo>
                  <a:lnTo>
                    <a:pt x="134625" y="807732"/>
                  </a:lnTo>
                  <a:cubicBezTo>
                    <a:pt x="60274" y="807732"/>
                    <a:pt x="0" y="747458"/>
                    <a:pt x="0" y="673107"/>
                  </a:cubicBezTo>
                  <a:lnTo>
                    <a:pt x="0" y="134625"/>
                  </a:lnTo>
                  <a:close/>
                </a:path>
              </a:pathLst>
            </a:custGeom>
            <a:solidFill>
              <a:srgbClr val="005928"/>
            </a:solidFill>
            <a:ln w="25400" cap="flat" cmpd="sng" algn="ctr">
              <a:solidFill>
                <a:sysClr val="window" lastClr="FFFFFF">
                  <a:hueOff val="0"/>
                  <a:satOff val="0"/>
                  <a:lumOff val="0"/>
                  <a:alphaOff val="0"/>
                </a:sysClr>
              </a:solidFill>
              <a:prstDash val="solid"/>
            </a:ln>
            <a:effectLst/>
          </p:spPr>
          <p:txBody>
            <a:bodyPr spcFirstLastPara="0" vert="horz" wrap="square" lIns="89580" tIns="89580" rIns="89580" bIns="89580" numCol="1" spcCol="1270" anchor="ctr" anchorCtr="0">
              <a:noAutofit/>
            </a:bodyPr>
            <a:lstStyle/>
            <a:p>
              <a:pPr algn="ctr" defTabSz="700088">
                <a:lnSpc>
                  <a:spcPct val="90000"/>
                </a:lnSpc>
                <a:spcAft>
                  <a:spcPct val="35000"/>
                </a:spcAft>
                <a:defRPr/>
              </a:pPr>
              <a:r>
                <a:rPr lang="en-GB" sz="1050" b="1" kern="0" dirty="0">
                  <a:solidFill>
                    <a:schemeClr val="bg1"/>
                  </a:solidFill>
                  <a:latin typeface="Avenir"/>
                </a:rPr>
                <a:t>Atmospheric Correction </a:t>
              </a:r>
            </a:p>
            <a:p>
              <a:pPr algn="ctr" defTabSz="700088">
                <a:lnSpc>
                  <a:spcPct val="90000"/>
                </a:lnSpc>
                <a:spcAft>
                  <a:spcPct val="35000"/>
                </a:spcAft>
                <a:defRPr/>
              </a:pPr>
              <a:r>
                <a:rPr lang="en-GB" sz="1050" b="1" kern="0" dirty="0">
                  <a:solidFill>
                    <a:schemeClr val="bg1"/>
                  </a:solidFill>
                  <a:latin typeface="Avenir"/>
                </a:rPr>
                <a:t>Inter-comparison</a:t>
              </a:r>
              <a:endParaRPr lang="en-US" sz="1200" b="1" kern="0" dirty="0">
                <a:solidFill>
                  <a:schemeClr val="bg1"/>
                </a:solidFill>
                <a:latin typeface="Avenir"/>
              </a:endParaRPr>
            </a:p>
          </p:txBody>
        </p:sp>
        <p:pic>
          <p:nvPicPr>
            <p:cNvPr id="73" name="Picture 72">
              <a:extLst>
                <a:ext uri="{FF2B5EF4-FFF2-40B4-BE49-F238E27FC236}">
                  <a16:creationId xmlns:a16="http://schemas.microsoft.com/office/drawing/2014/main" id="{71810085-CC11-F645-9C87-7CE210B01CCB}"/>
                </a:ext>
              </a:extLst>
            </p:cNvPr>
            <p:cNvPicPr>
              <a:picLocks noChangeAspect="1"/>
            </p:cNvPicPr>
            <p:nvPr/>
          </p:nvPicPr>
          <p:blipFill>
            <a:blip r:embed="rId6"/>
            <a:stretch>
              <a:fillRect/>
            </a:stretch>
          </p:blipFill>
          <p:spPr>
            <a:xfrm>
              <a:off x="5543690" y="4589885"/>
              <a:ext cx="540000" cy="540000"/>
            </a:xfrm>
            <a:prstGeom prst="ellipse">
              <a:avLst/>
            </a:prstGeom>
          </p:spPr>
        </p:pic>
        <p:pic>
          <p:nvPicPr>
            <p:cNvPr id="74" name="Picture 73">
              <a:extLst>
                <a:ext uri="{FF2B5EF4-FFF2-40B4-BE49-F238E27FC236}">
                  <a16:creationId xmlns:a16="http://schemas.microsoft.com/office/drawing/2014/main" id="{6C6092B1-647B-E04D-A114-5F3E2F99F369}"/>
                </a:ext>
              </a:extLst>
            </p:cNvPr>
            <p:cNvPicPr>
              <a:picLocks/>
            </p:cNvPicPr>
            <p:nvPr/>
          </p:nvPicPr>
          <p:blipFill rotWithShape="1">
            <a:blip r:embed="rId7"/>
            <a:srcRect l="-274" t="7073" b="11465"/>
            <a:stretch/>
          </p:blipFill>
          <p:spPr>
            <a:xfrm>
              <a:off x="6781154" y="4589885"/>
              <a:ext cx="540000" cy="540000"/>
            </a:xfrm>
            <a:prstGeom prst="ellipse">
              <a:avLst/>
            </a:prstGeom>
          </p:spPr>
        </p:pic>
        <p:pic>
          <p:nvPicPr>
            <p:cNvPr id="75" name="Picture 74">
              <a:extLst>
                <a:ext uri="{FF2B5EF4-FFF2-40B4-BE49-F238E27FC236}">
                  <a16:creationId xmlns:a16="http://schemas.microsoft.com/office/drawing/2014/main" id="{3EDD2847-2E6B-2E4F-A341-F320CFE6EAB2}"/>
                </a:ext>
              </a:extLst>
            </p:cNvPr>
            <p:cNvPicPr>
              <a:picLocks noChangeAspect="1"/>
            </p:cNvPicPr>
            <p:nvPr/>
          </p:nvPicPr>
          <p:blipFill>
            <a:blip r:embed="rId8"/>
            <a:stretch>
              <a:fillRect/>
            </a:stretch>
          </p:blipFill>
          <p:spPr>
            <a:xfrm>
              <a:off x="5543692" y="4363289"/>
              <a:ext cx="451895" cy="162000"/>
            </a:xfrm>
            <a:prstGeom prst="rect">
              <a:avLst/>
            </a:prstGeom>
          </p:spPr>
        </p:pic>
        <p:pic>
          <p:nvPicPr>
            <p:cNvPr id="76" name="Picture 75" descr="NASA_logo.svg_.png">
              <a:extLst>
                <a:ext uri="{FF2B5EF4-FFF2-40B4-BE49-F238E27FC236}">
                  <a16:creationId xmlns:a16="http://schemas.microsoft.com/office/drawing/2014/main" id="{9AC0CBCE-739D-8B4A-BA90-C951A3397E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4853" y="4276311"/>
              <a:ext cx="357830" cy="297000"/>
            </a:xfrm>
            <a:prstGeom prst="rect">
              <a:avLst/>
            </a:prstGeom>
          </p:spPr>
        </p:pic>
        <p:sp>
          <p:nvSpPr>
            <p:cNvPr id="77" name="Rectangle 76">
              <a:extLst>
                <a:ext uri="{FF2B5EF4-FFF2-40B4-BE49-F238E27FC236}">
                  <a16:creationId xmlns:a16="http://schemas.microsoft.com/office/drawing/2014/main" id="{D0B4CA5F-6CA4-0149-A78E-075B4567600B}"/>
                </a:ext>
              </a:extLst>
            </p:cNvPr>
            <p:cNvSpPr/>
            <p:nvPr/>
          </p:nvSpPr>
          <p:spPr>
            <a:xfrm>
              <a:off x="5351205" y="5105338"/>
              <a:ext cx="1347898" cy="218142"/>
            </a:xfrm>
            <a:prstGeom prst="rect">
              <a:avLst/>
            </a:prstGeom>
          </p:spPr>
          <p:txBody>
            <a:bodyPr wrap="square" numCol="1">
              <a:spAutoFit/>
            </a:bodyPr>
            <a:lstStyle/>
            <a:p>
              <a:pPr>
                <a:lnSpc>
                  <a:spcPct val="120000"/>
                </a:lnSpc>
                <a:defRPr/>
              </a:pPr>
              <a:r>
                <a:rPr lang="en-US" sz="900" b="1" kern="0" dirty="0">
                  <a:solidFill>
                    <a:srgbClr val="404026"/>
                  </a:solidFill>
                  <a:latin typeface="Avenir"/>
                  <a:cs typeface="Avenir"/>
                </a:rPr>
                <a:t>Carsten </a:t>
              </a:r>
              <a:r>
                <a:rPr lang="en-US" sz="900" b="1" kern="0" dirty="0" err="1">
                  <a:solidFill>
                    <a:srgbClr val="404026"/>
                  </a:solidFill>
                  <a:latin typeface="Avenir"/>
                  <a:cs typeface="Avenir"/>
                </a:rPr>
                <a:t>Brockmann</a:t>
              </a:r>
              <a:endParaRPr lang="en-GB" sz="900" b="1" kern="0" dirty="0">
                <a:solidFill>
                  <a:srgbClr val="404026"/>
                </a:solidFill>
                <a:latin typeface="Avenir"/>
                <a:cs typeface="Avenir"/>
              </a:endParaRPr>
            </a:p>
          </p:txBody>
        </p:sp>
        <p:sp>
          <p:nvSpPr>
            <p:cNvPr id="78" name="Rectangle 77">
              <a:extLst>
                <a:ext uri="{FF2B5EF4-FFF2-40B4-BE49-F238E27FC236}">
                  <a16:creationId xmlns:a16="http://schemas.microsoft.com/office/drawing/2014/main" id="{46D6FBE3-B662-FC42-920D-524260FD54E4}"/>
                </a:ext>
              </a:extLst>
            </p:cNvPr>
            <p:cNvSpPr/>
            <p:nvPr/>
          </p:nvSpPr>
          <p:spPr>
            <a:xfrm>
              <a:off x="6416999" y="5088697"/>
              <a:ext cx="1195225" cy="218142"/>
            </a:xfrm>
            <a:prstGeom prst="rect">
              <a:avLst/>
            </a:prstGeom>
          </p:spPr>
          <p:txBody>
            <a:bodyPr wrap="square" numCol="1">
              <a:spAutoFit/>
            </a:bodyPr>
            <a:lstStyle/>
            <a:p>
              <a:pPr algn="ctr">
                <a:lnSpc>
                  <a:spcPct val="120000"/>
                </a:lnSpc>
                <a:defRPr/>
              </a:pPr>
              <a:r>
                <a:rPr lang="en-US" sz="900" b="1" kern="0" dirty="0" err="1">
                  <a:solidFill>
                    <a:srgbClr val="404026"/>
                  </a:solidFill>
                  <a:latin typeface="Avenir"/>
                  <a:cs typeface="Avenir"/>
                </a:rPr>
                <a:t>Sergii</a:t>
              </a:r>
              <a:r>
                <a:rPr lang="en-US" sz="900" b="1" kern="0" dirty="0">
                  <a:solidFill>
                    <a:srgbClr val="404026"/>
                  </a:solidFill>
                  <a:latin typeface="Avenir"/>
                  <a:cs typeface="Avenir"/>
                </a:rPr>
                <a:t> </a:t>
              </a:r>
              <a:r>
                <a:rPr lang="en-US" sz="900" b="1" kern="0" dirty="0" err="1">
                  <a:solidFill>
                    <a:srgbClr val="404026"/>
                  </a:solidFill>
                  <a:latin typeface="Avenir"/>
                  <a:cs typeface="Avenir"/>
                </a:rPr>
                <a:t>Skakun</a:t>
              </a:r>
              <a:endParaRPr lang="en-GB" sz="900" b="1" kern="0" dirty="0">
                <a:solidFill>
                  <a:srgbClr val="404026"/>
                </a:solidFill>
                <a:latin typeface="Avenir"/>
                <a:cs typeface="Avenir"/>
              </a:endParaRPr>
            </a:p>
          </p:txBody>
        </p:sp>
        <p:sp>
          <p:nvSpPr>
            <p:cNvPr id="79" name="Freeform 78">
              <a:extLst>
                <a:ext uri="{FF2B5EF4-FFF2-40B4-BE49-F238E27FC236}">
                  <a16:creationId xmlns:a16="http://schemas.microsoft.com/office/drawing/2014/main" id="{12466777-0465-A544-8B4E-DAE66BA78359}"/>
                </a:ext>
              </a:extLst>
            </p:cNvPr>
            <p:cNvSpPr/>
            <p:nvPr/>
          </p:nvSpPr>
          <p:spPr>
            <a:xfrm>
              <a:off x="2555338" y="4433124"/>
              <a:ext cx="2052000" cy="567908"/>
            </a:xfrm>
            <a:custGeom>
              <a:avLst/>
              <a:gdLst>
                <a:gd name="connsiteX0" fmla="*/ 0 w 3806039"/>
                <a:gd name="connsiteY0" fmla="*/ 134625 h 807732"/>
                <a:gd name="connsiteX1" fmla="*/ 134625 w 3806039"/>
                <a:gd name="connsiteY1" fmla="*/ 0 h 807732"/>
                <a:gd name="connsiteX2" fmla="*/ 3671414 w 3806039"/>
                <a:gd name="connsiteY2" fmla="*/ 0 h 807732"/>
                <a:gd name="connsiteX3" fmla="*/ 3806039 w 3806039"/>
                <a:gd name="connsiteY3" fmla="*/ 134625 h 807732"/>
                <a:gd name="connsiteX4" fmla="*/ 3806039 w 3806039"/>
                <a:gd name="connsiteY4" fmla="*/ 673107 h 807732"/>
                <a:gd name="connsiteX5" fmla="*/ 3671414 w 3806039"/>
                <a:gd name="connsiteY5" fmla="*/ 807732 h 807732"/>
                <a:gd name="connsiteX6" fmla="*/ 134625 w 3806039"/>
                <a:gd name="connsiteY6" fmla="*/ 807732 h 807732"/>
                <a:gd name="connsiteX7" fmla="*/ 0 w 3806039"/>
                <a:gd name="connsiteY7" fmla="*/ 673107 h 807732"/>
                <a:gd name="connsiteX8" fmla="*/ 0 w 3806039"/>
                <a:gd name="connsiteY8" fmla="*/ 134625 h 80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6039" h="807732">
                  <a:moveTo>
                    <a:pt x="0" y="134625"/>
                  </a:moveTo>
                  <a:cubicBezTo>
                    <a:pt x="0" y="60274"/>
                    <a:pt x="60274" y="0"/>
                    <a:pt x="134625" y="0"/>
                  </a:cubicBezTo>
                  <a:lnTo>
                    <a:pt x="3671414" y="0"/>
                  </a:lnTo>
                  <a:cubicBezTo>
                    <a:pt x="3745765" y="0"/>
                    <a:pt x="3806039" y="60274"/>
                    <a:pt x="3806039" y="134625"/>
                  </a:cubicBezTo>
                  <a:lnTo>
                    <a:pt x="3806039" y="673107"/>
                  </a:lnTo>
                  <a:cubicBezTo>
                    <a:pt x="3806039" y="747458"/>
                    <a:pt x="3745765" y="807732"/>
                    <a:pt x="3671414" y="807732"/>
                  </a:cubicBezTo>
                  <a:lnTo>
                    <a:pt x="134625" y="807732"/>
                  </a:lnTo>
                  <a:cubicBezTo>
                    <a:pt x="60274" y="807732"/>
                    <a:pt x="0" y="747458"/>
                    <a:pt x="0" y="673107"/>
                  </a:cubicBezTo>
                  <a:lnTo>
                    <a:pt x="0" y="134625"/>
                  </a:lnTo>
                  <a:close/>
                </a:path>
              </a:pathLst>
            </a:custGeom>
            <a:solidFill>
              <a:srgbClr val="005928"/>
            </a:solidFill>
            <a:ln w="25400" cap="flat" cmpd="sng" algn="ctr">
              <a:solidFill>
                <a:sysClr val="window" lastClr="FFFFFF">
                  <a:hueOff val="0"/>
                  <a:satOff val="0"/>
                  <a:lumOff val="0"/>
                  <a:alphaOff val="0"/>
                </a:sysClr>
              </a:solidFill>
              <a:prstDash val="solid"/>
            </a:ln>
            <a:effectLst/>
          </p:spPr>
          <p:txBody>
            <a:bodyPr spcFirstLastPara="0" vert="horz" wrap="square" lIns="89580" tIns="89580" rIns="89580" bIns="89580" numCol="1" spcCol="1270" anchor="ctr" anchorCtr="0">
              <a:noAutofit/>
            </a:bodyPr>
            <a:lstStyle/>
            <a:p>
              <a:pPr algn="ctr" defTabSz="700088">
                <a:lnSpc>
                  <a:spcPct val="90000"/>
                </a:lnSpc>
                <a:spcAft>
                  <a:spcPct val="35000"/>
                </a:spcAft>
                <a:defRPr/>
              </a:pPr>
              <a:r>
                <a:rPr lang="en-GB" sz="900" b="1" dirty="0">
                  <a:solidFill>
                    <a:schemeClr val="bg1"/>
                  </a:solidFill>
                  <a:latin typeface="Avenir"/>
                  <a:cs typeface="Avenir"/>
                </a:rPr>
                <a:t>Processors over </a:t>
              </a:r>
            </a:p>
            <a:p>
              <a:pPr algn="ctr" defTabSz="700088">
                <a:lnSpc>
                  <a:spcPct val="90000"/>
                </a:lnSpc>
                <a:spcAft>
                  <a:spcPct val="35000"/>
                </a:spcAft>
                <a:defRPr/>
              </a:pPr>
              <a:r>
                <a:rPr lang="en-GB" sz="1050" b="1" dirty="0">
                  <a:solidFill>
                    <a:schemeClr val="bg1"/>
                  </a:solidFill>
                  <a:latin typeface="Avenir"/>
                  <a:cs typeface="Avenir"/>
                </a:rPr>
                <a:t>WATER</a:t>
              </a:r>
            </a:p>
            <a:p>
              <a:pPr algn="ctr" defTabSz="700088">
                <a:lnSpc>
                  <a:spcPct val="90000"/>
                </a:lnSpc>
                <a:spcAft>
                  <a:spcPct val="35000"/>
                </a:spcAft>
                <a:defRPr/>
              </a:pPr>
              <a:r>
                <a:rPr lang="en-GB" sz="900" b="1" dirty="0">
                  <a:solidFill>
                    <a:schemeClr val="bg1"/>
                  </a:solidFill>
                  <a:latin typeface="Avenir" panose="02000503020000020003" pitchFamily="2" charset="0"/>
                </a:rPr>
                <a:t>Task Co-ordinators</a:t>
              </a:r>
            </a:p>
          </p:txBody>
        </p:sp>
        <p:sp>
          <p:nvSpPr>
            <p:cNvPr id="80" name="Freeform 79">
              <a:extLst>
                <a:ext uri="{FF2B5EF4-FFF2-40B4-BE49-F238E27FC236}">
                  <a16:creationId xmlns:a16="http://schemas.microsoft.com/office/drawing/2014/main" id="{4BDED555-DF54-B842-BCA2-3D0344401021}"/>
                </a:ext>
              </a:extLst>
            </p:cNvPr>
            <p:cNvSpPr/>
            <p:nvPr/>
          </p:nvSpPr>
          <p:spPr>
            <a:xfrm>
              <a:off x="5369559" y="3624868"/>
              <a:ext cx="2052000" cy="632156"/>
            </a:xfrm>
            <a:custGeom>
              <a:avLst/>
              <a:gdLst>
                <a:gd name="connsiteX0" fmla="*/ 0 w 3806039"/>
                <a:gd name="connsiteY0" fmla="*/ 134625 h 807732"/>
                <a:gd name="connsiteX1" fmla="*/ 134625 w 3806039"/>
                <a:gd name="connsiteY1" fmla="*/ 0 h 807732"/>
                <a:gd name="connsiteX2" fmla="*/ 3671414 w 3806039"/>
                <a:gd name="connsiteY2" fmla="*/ 0 h 807732"/>
                <a:gd name="connsiteX3" fmla="*/ 3806039 w 3806039"/>
                <a:gd name="connsiteY3" fmla="*/ 134625 h 807732"/>
                <a:gd name="connsiteX4" fmla="*/ 3806039 w 3806039"/>
                <a:gd name="connsiteY4" fmla="*/ 673107 h 807732"/>
                <a:gd name="connsiteX5" fmla="*/ 3671414 w 3806039"/>
                <a:gd name="connsiteY5" fmla="*/ 807732 h 807732"/>
                <a:gd name="connsiteX6" fmla="*/ 134625 w 3806039"/>
                <a:gd name="connsiteY6" fmla="*/ 807732 h 807732"/>
                <a:gd name="connsiteX7" fmla="*/ 0 w 3806039"/>
                <a:gd name="connsiteY7" fmla="*/ 673107 h 807732"/>
                <a:gd name="connsiteX8" fmla="*/ 0 w 3806039"/>
                <a:gd name="connsiteY8" fmla="*/ 134625 h 80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6039" h="807732">
                  <a:moveTo>
                    <a:pt x="0" y="134625"/>
                  </a:moveTo>
                  <a:cubicBezTo>
                    <a:pt x="0" y="60274"/>
                    <a:pt x="60274" y="0"/>
                    <a:pt x="134625" y="0"/>
                  </a:cubicBezTo>
                  <a:lnTo>
                    <a:pt x="3671414" y="0"/>
                  </a:lnTo>
                  <a:cubicBezTo>
                    <a:pt x="3745765" y="0"/>
                    <a:pt x="3806039" y="60274"/>
                    <a:pt x="3806039" y="134625"/>
                  </a:cubicBezTo>
                  <a:lnTo>
                    <a:pt x="3806039" y="673107"/>
                  </a:lnTo>
                  <a:cubicBezTo>
                    <a:pt x="3806039" y="747458"/>
                    <a:pt x="3745765" y="807732"/>
                    <a:pt x="3671414" y="807732"/>
                  </a:cubicBezTo>
                  <a:lnTo>
                    <a:pt x="134625" y="807732"/>
                  </a:lnTo>
                  <a:cubicBezTo>
                    <a:pt x="60274" y="807732"/>
                    <a:pt x="0" y="747458"/>
                    <a:pt x="0" y="673107"/>
                  </a:cubicBezTo>
                  <a:lnTo>
                    <a:pt x="0" y="134625"/>
                  </a:lnTo>
                  <a:close/>
                </a:path>
              </a:pathLst>
            </a:custGeom>
            <a:solidFill>
              <a:srgbClr val="8BAB74"/>
            </a:solidFill>
            <a:ln w="25400" cap="flat" cmpd="sng" algn="ctr">
              <a:solidFill>
                <a:sysClr val="window" lastClr="FFFFFF">
                  <a:hueOff val="0"/>
                  <a:satOff val="0"/>
                  <a:lumOff val="0"/>
                  <a:alphaOff val="0"/>
                </a:sysClr>
              </a:solidFill>
              <a:prstDash val="solid"/>
            </a:ln>
            <a:effectLst/>
          </p:spPr>
          <p:txBody>
            <a:bodyPr spcFirstLastPara="0" vert="horz" wrap="square" lIns="89580" tIns="89580" rIns="89580" bIns="89580" numCol="1" spcCol="1270" anchor="ctr" anchorCtr="0">
              <a:noAutofit/>
            </a:bodyPr>
            <a:lstStyle/>
            <a:p>
              <a:pPr algn="ctr" defTabSz="700088">
                <a:lnSpc>
                  <a:spcPct val="90000"/>
                </a:lnSpc>
                <a:spcAft>
                  <a:spcPct val="35000"/>
                </a:spcAft>
                <a:defRPr/>
              </a:pPr>
              <a:r>
                <a:rPr lang="en-GB" sz="1050" b="1" kern="0" dirty="0">
                  <a:solidFill>
                    <a:schemeClr val="bg1"/>
                  </a:solidFill>
                  <a:latin typeface="Avenir"/>
                </a:rPr>
                <a:t>Cloud Masking</a:t>
              </a:r>
            </a:p>
            <a:p>
              <a:pPr algn="ctr" defTabSz="700088">
                <a:lnSpc>
                  <a:spcPct val="90000"/>
                </a:lnSpc>
                <a:spcAft>
                  <a:spcPct val="35000"/>
                </a:spcAft>
                <a:defRPr/>
              </a:pPr>
              <a:r>
                <a:rPr lang="en-GB" sz="1050" b="1" kern="0" dirty="0">
                  <a:solidFill>
                    <a:schemeClr val="bg1"/>
                  </a:solidFill>
                  <a:latin typeface="Avenir"/>
                </a:rPr>
                <a:t>Inter-comparison</a:t>
              </a:r>
            </a:p>
            <a:p>
              <a:pPr algn="ctr" defTabSz="700088">
                <a:lnSpc>
                  <a:spcPct val="90000"/>
                </a:lnSpc>
                <a:spcAft>
                  <a:spcPct val="35000"/>
                </a:spcAft>
                <a:defRPr/>
              </a:pPr>
              <a:r>
                <a:rPr lang="en-GB" sz="900" b="1" dirty="0">
                  <a:solidFill>
                    <a:schemeClr val="bg1">
                      <a:lumMod val="85000"/>
                    </a:schemeClr>
                  </a:solidFill>
                  <a:latin typeface="Avenir" panose="02000503020000020003" pitchFamily="2" charset="0"/>
                </a:rPr>
                <a:t>Task Co-ordinators</a:t>
              </a:r>
            </a:p>
          </p:txBody>
        </p:sp>
        <p:pic>
          <p:nvPicPr>
            <p:cNvPr id="81" name="Picture 80">
              <a:extLst>
                <a:ext uri="{FF2B5EF4-FFF2-40B4-BE49-F238E27FC236}">
                  <a16:creationId xmlns:a16="http://schemas.microsoft.com/office/drawing/2014/main" id="{C0AE7EE7-00AC-394E-8023-9D014D38C899}"/>
                </a:ext>
              </a:extLst>
            </p:cNvPr>
            <p:cNvPicPr>
              <a:picLocks noChangeAspect="1"/>
            </p:cNvPicPr>
            <p:nvPr/>
          </p:nvPicPr>
          <p:blipFill>
            <a:blip r:embed="rId8"/>
            <a:stretch>
              <a:fillRect/>
            </a:stretch>
          </p:blipFill>
          <p:spPr>
            <a:xfrm>
              <a:off x="2851934" y="5023584"/>
              <a:ext cx="451895" cy="162000"/>
            </a:xfrm>
            <a:prstGeom prst="rect">
              <a:avLst/>
            </a:prstGeom>
          </p:spPr>
        </p:pic>
        <p:pic>
          <p:nvPicPr>
            <p:cNvPr id="82" name="Picture 81" descr="NASA_logo.svg_.png">
              <a:extLst>
                <a:ext uri="{FF2B5EF4-FFF2-40B4-BE49-F238E27FC236}">
                  <a16:creationId xmlns:a16="http://schemas.microsoft.com/office/drawing/2014/main" id="{6CC153D5-3B45-C44A-AD4E-1378671E1A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9253" y="4984699"/>
              <a:ext cx="357830" cy="297000"/>
            </a:xfrm>
            <a:prstGeom prst="rect">
              <a:avLst/>
            </a:prstGeom>
          </p:spPr>
        </p:pic>
        <p:sp>
          <p:nvSpPr>
            <p:cNvPr id="83" name="Rectangle 82">
              <a:extLst>
                <a:ext uri="{FF2B5EF4-FFF2-40B4-BE49-F238E27FC236}">
                  <a16:creationId xmlns:a16="http://schemas.microsoft.com/office/drawing/2014/main" id="{8C3F52F5-EA9C-C043-A7EC-AF62F878FD65}"/>
                </a:ext>
              </a:extLst>
            </p:cNvPr>
            <p:cNvSpPr/>
            <p:nvPr/>
          </p:nvSpPr>
          <p:spPr>
            <a:xfrm>
              <a:off x="2542987" y="5757738"/>
              <a:ext cx="1195225" cy="218142"/>
            </a:xfrm>
            <a:prstGeom prst="rect">
              <a:avLst/>
            </a:prstGeom>
          </p:spPr>
          <p:txBody>
            <a:bodyPr wrap="square" numCol="1">
              <a:spAutoFit/>
            </a:bodyPr>
            <a:lstStyle/>
            <a:p>
              <a:pPr algn="ctr">
                <a:lnSpc>
                  <a:spcPct val="120000"/>
                </a:lnSpc>
                <a:defRPr/>
              </a:pPr>
              <a:r>
                <a:rPr lang="en-US" sz="900" b="1" kern="0" dirty="0">
                  <a:solidFill>
                    <a:srgbClr val="404026"/>
                  </a:solidFill>
                  <a:latin typeface="Avenir"/>
                  <a:cs typeface="Avenir"/>
                </a:rPr>
                <a:t>Antoine </a:t>
              </a:r>
              <a:r>
                <a:rPr lang="en-US" sz="900" b="1" kern="0" dirty="0" err="1">
                  <a:solidFill>
                    <a:srgbClr val="404026"/>
                  </a:solidFill>
                  <a:latin typeface="Avenir"/>
                  <a:cs typeface="Avenir"/>
                </a:rPr>
                <a:t>Mangin</a:t>
              </a:r>
              <a:endParaRPr lang="en-GB" sz="900" b="1" kern="0" dirty="0">
                <a:solidFill>
                  <a:srgbClr val="404026"/>
                </a:solidFill>
                <a:latin typeface="Avenir"/>
                <a:cs typeface="Avenir"/>
              </a:endParaRPr>
            </a:p>
          </p:txBody>
        </p:sp>
        <p:sp>
          <p:nvSpPr>
            <p:cNvPr id="84" name="Rectangle 83">
              <a:extLst>
                <a:ext uri="{FF2B5EF4-FFF2-40B4-BE49-F238E27FC236}">
                  <a16:creationId xmlns:a16="http://schemas.microsoft.com/office/drawing/2014/main" id="{F3BE67E3-80CD-E84B-B1DA-97779AF53A0B}"/>
                </a:ext>
              </a:extLst>
            </p:cNvPr>
            <p:cNvSpPr/>
            <p:nvPr/>
          </p:nvSpPr>
          <p:spPr>
            <a:xfrm>
              <a:off x="3497446" y="5757738"/>
              <a:ext cx="1195225" cy="218142"/>
            </a:xfrm>
            <a:prstGeom prst="rect">
              <a:avLst/>
            </a:prstGeom>
          </p:spPr>
          <p:txBody>
            <a:bodyPr wrap="square" numCol="1">
              <a:spAutoFit/>
            </a:bodyPr>
            <a:lstStyle/>
            <a:p>
              <a:pPr algn="ctr">
                <a:lnSpc>
                  <a:spcPct val="120000"/>
                </a:lnSpc>
                <a:defRPr/>
              </a:pPr>
              <a:r>
                <a:rPr lang="en-US" sz="900" b="1" kern="0" dirty="0" err="1">
                  <a:solidFill>
                    <a:srgbClr val="404026"/>
                  </a:solidFill>
                  <a:latin typeface="Avenir"/>
                  <a:cs typeface="Avenir"/>
                </a:rPr>
                <a:t>Nima</a:t>
              </a:r>
              <a:r>
                <a:rPr lang="en-US" sz="900" b="1" kern="0" dirty="0">
                  <a:solidFill>
                    <a:srgbClr val="404026"/>
                  </a:solidFill>
                  <a:latin typeface="Avenir"/>
                  <a:cs typeface="Avenir"/>
                </a:rPr>
                <a:t>  </a:t>
              </a:r>
              <a:r>
                <a:rPr lang="en-US" sz="900" b="1" kern="0" dirty="0" err="1">
                  <a:solidFill>
                    <a:srgbClr val="404026"/>
                  </a:solidFill>
                  <a:latin typeface="Avenir"/>
                  <a:cs typeface="Avenir"/>
                </a:rPr>
                <a:t>Pahlevan</a:t>
              </a:r>
              <a:endParaRPr lang="en-GB" sz="900" b="1" kern="0" dirty="0">
                <a:solidFill>
                  <a:srgbClr val="404026"/>
                </a:solidFill>
                <a:latin typeface="Avenir"/>
                <a:cs typeface="Avenir"/>
              </a:endParaRPr>
            </a:p>
          </p:txBody>
        </p:sp>
        <p:pic>
          <p:nvPicPr>
            <p:cNvPr id="85" name="Picture 84">
              <a:extLst>
                <a:ext uri="{FF2B5EF4-FFF2-40B4-BE49-F238E27FC236}">
                  <a16:creationId xmlns:a16="http://schemas.microsoft.com/office/drawing/2014/main" id="{92DED6E6-D201-C64A-9B8D-DED59E7959D6}"/>
                </a:ext>
              </a:extLst>
            </p:cNvPr>
            <p:cNvPicPr>
              <a:picLocks/>
            </p:cNvPicPr>
            <p:nvPr/>
          </p:nvPicPr>
          <p:blipFill rotWithShape="1">
            <a:blip r:embed="rId10"/>
            <a:srcRect l="16186" t="-153" r="17574" b="42036"/>
            <a:stretch/>
          </p:blipFill>
          <p:spPr>
            <a:xfrm>
              <a:off x="2493476" y="2629787"/>
              <a:ext cx="540000" cy="540000"/>
            </a:xfrm>
            <a:prstGeom prst="ellipse">
              <a:avLst/>
            </a:prstGeom>
          </p:spPr>
        </p:pic>
        <p:sp>
          <p:nvSpPr>
            <p:cNvPr id="86" name="Rectangle 85">
              <a:extLst>
                <a:ext uri="{FF2B5EF4-FFF2-40B4-BE49-F238E27FC236}">
                  <a16:creationId xmlns:a16="http://schemas.microsoft.com/office/drawing/2014/main" id="{87055668-0365-954A-BFC6-8E5319D2EA3D}"/>
                </a:ext>
              </a:extLst>
            </p:cNvPr>
            <p:cNvSpPr/>
            <p:nvPr/>
          </p:nvSpPr>
          <p:spPr>
            <a:xfrm>
              <a:off x="3192727" y="3117138"/>
              <a:ext cx="1043259" cy="218142"/>
            </a:xfrm>
            <a:prstGeom prst="rect">
              <a:avLst/>
            </a:prstGeom>
          </p:spPr>
          <p:txBody>
            <a:bodyPr wrap="square">
              <a:spAutoFit/>
            </a:bodyPr>
            <a:lstStyle/>
            <a:p>
              <a:pPr algn="r">
                <a:lnSpc>
                  <a:spcPct val="120000"/>
                </a:lnSpc>
                <a:defRPr/>
              </a:pPr>
              <a:r>
                <a:rPr lang="en-GB" sz="900" b="1" kern="0" dirty="0">
                  <a:solidFill>
                    <a:srgbClr val="404026"/>
                  </a:solidFill>
                  <a:latin typeface="Avenir"/>
                  <a:cs typeface="Avenir"/>
                </a:rPr>
                <a:t>Georgia Doxani</a:t>
              </a:r>
            </a:p>
          </p:txBody>
        </p:sp>
        <p:sp>
          <p:nvSpPr>
            <p:cNvPr id="87" name="Rectangle 86">
              <a:extLst>
                <a:ext uri="{FF2B5EF4-FFF2-40B4-BE49-F238E27FC236}">
                  <a16:creationId xmlns:a16="http://schemas.microsoft.com/office/drawing/2014/main" id="{59315DBB-46DB-034E-AD71-8B53A5CDCABE}"/>
                </a:ext>
              </a:extLst>
            </p:cNvPr>
            <p:cNvSpPr/>
            <p:nvPr/>
          </p:nvSpPr>
          <p:spPr>
            <a:xfrm>
              <a:off x="5509594" y="3170148"/>
              <a:ext cx="1301923" cy="218142"/>
            </a:xfrm>
            <a:prstGeom prst="rect">
              <a:avLst/>
            </a:prstGeom>
          </p:spPr>
          <p:txBody>
            <a:bodyPr wrap="square" numCol="1">
              <a:spAutoFit/>
            </a:bodyPr>
            <a:lstStyle/>
            <a:p>
              <a:pPr algn="ctr">
                <a:lnSpc>
                  <a:spcPct val="120000"/>
                </a:lnSpc>
                <a:defRPr/>
              </a:pPr>
              <a:r>
                <a:rPr lang="en-GB" sz="900" b="1" kern="0" dirty="0">
                  <a:solidFill>
                    <a:srgbClr val="404026"/>
                  </a:solidFill>
                  <a:latin typeface="Avenir"/>
                  <a:cs typeface="Avenir"/>
                </a:rPr>
                <a:t>Jean-Claude Roger</a:t>
              </a:r>
            </a:p>
          </p:txBody>
        </p:sp>
        <p:pic>
          <p:nvPicPr>
            <p:cNvPr id="88" name="Picture 87">
              <a:extLst>
                <a:ext uri="{FF2B5EF4-FFF2-40B4-BE49-F238E27FC236}">
                  <a16:creationId xmlns:a16="http://schemas.microsoft.com/office/drawing/2014/main" id="{4DDA89D1-DB55-C74A-AC0C-F503877B8161}"/>
                </a:ext>
              </a:extLst>
            </p:cNvPr>
            <p:cNvPicPr>
              <a:picLocks noChangeAspect="1"/>
            </p:cNvPicPr>
            <p:nvPr/>
          </p:nvPicPr>
          <p:blipFill rotWithShape="1">
            <a:blip r:embed="rId11">
              <a:extLst>
                <a:ext uri="{BEBA8EAE-BF5A-486C-A8C5-ECC9F3942E4B}">
                  <a14:imgProps xmlns:a14="http://schemas.microsoft.com/office/drawing/2010/main">
                    <a14:imgLayer>
                      <a14:imgEffect>
                        <a14:brightnessContrast bright="-34000" contrast="25000"/>
                      </a14:imgEffect>
                    </a14:imgLayer>
                  </a14:imgProps>
                </a:ext>
              </a:extLst>
            </a:blip>
            <a:srcRect l="13455" t="3699" r="7831" b="12711"/>
            <a:stretch/>
          </p:blipFill>
          <p:spPr>
            <a:xfrm>
              <a:off x="3421032" y="2604809"/>
              <a:ext cx="540000" cy="540000"/>
            </a:xfrm>
            <a:prstGeom prst="ellipse">
              <a:avLst/>
            </a:prstGeom>
          </p:spPr>
        </p:pic>
        <p:sp>
          <p:nvSpPr>
            <p:cNvPr id="89" name="Rectangle 88">
              <a:extLst>
                <a:ext uri="{FF2B5EF4-FFF2-40B4-BE49-F238E27FC236}">
                  <a16:creationId xmlns:a16="http://schemas.microsoft.com/office/drawing/2014/main" id="{4DC57B08-41BB-6C44-AB25-9F37BC8A9268}"/>
                </a:ext>
              </a:extLst>
            </p:cNvPr>
            <p:cNvSpPr/>
            <p:nvPr/>
          </p:nvSpPr>
          <p:spPr>
            <a:xfrm>
              <a:off x="4689937" y="3159397"/>
              <a:ext cx="777595" cy="218142"/>
            </a:xfrm>
            <a:prstGeom prst="rect">
              <a:avLst/>
            </a:prstGeom>
          </p:spPr>
          <p:txBody>
            <a:bodyPr wrap="none">
              <a:spAutoFit/>
            </a:bodyPr>
            <a:lstStyle/>
            <a:p>
              <a:pPr>
                <a:lnSpc>
                  <a:spcPct val="120000"/>
                </a:lnSpc>
                <a:defRPr/>
              </a:pPr>
              <a:r>
                <a:rPr lang="en-GB" sz="900" b="1" kern="0" dirty="0">
                  <a:solidFill>
                    <a:srgbClr val="404026"/>
                  </a:solidFill>
                  <a:latin typeface="Avenir"/>
                </a:rPr>
                <a:t>Eric </a:t>
              </a:r>
              <a:r>
                <a:rPr lang="en-GB" sz="900" b="1" kern="0" dirty="0" err="1">
                  <a:solidFill>
                    <a:srgbClr val="404026"/>
                  </a:solidFill>
                  <a:latin typeface="Avenir"/>
                </a:rPr>
                <a:t>Vermote</a:t>
              </a:r>
              <a:endParaRPr lang="en-GB" sz="900" b="1" kern="0" dirty="0">
                <a:solidFill>
                  <a:srgbClr val="404026"/>
                </a:solidFill>
                <a:latin typeface="Avenir"/>
              </a:endParaRPr>
            </a:p>
          </p:txBody>
        </p:sp>
        <p:pic>
          <p:nvPicPr>
            <p:cNvPr id="90" name="Picture 89">
              <a:extLst>
                <a:ext uri="{FF2B5EF4-FFF2-40B4-BE49-F238E27FC236}">
                  <a16:creationId xmlns:a16="http://schemas.microsoft.com/office/drawing/2014/main" id="{6CC38FDE-71CB-CF4D-9676-6C48B388DC29}"/>
                </a:ext>
              </a:extLst>
            </p:cNvPr>
            <p:cNvPicPr>
              <a:picLocks noChangeAspect="1"/>
            </p:cNvPicPr>
            <p:nvPr/>
          </p:nvPicPr>
          <p:blipFill rotWithShape="1">
            <a:blip r:embed="rId12"/>
            <a:srcRect l="20210" t="19950" r="19790" b="19603"/>
            <a:stretch/>
          </p:blipFill>
          <p:spPr>
            <a:xfrm>
              <a:off x="5855559" y="2628274"/>
              <a:ext cx="540000" cy="540000"/>
            </a:xfrm>
            <a:prstGeom prst="ellipse">
              <a:avLst/>
            </a:prstGeom>
          </p:spPr>
        </p:pic>
        <p:sp>
          <p:nvSpPr>
            <p:cNvPr id="91" name="Rectangle 90">
              <a:extLst>
                <a:ext uri="{FF2B5EF4-FFF2-40B4-BE49-F238E27FC236}">
                  <a16:creationId xmlns:a16="http://schemas.microsoft.com/office/drawing/2014/main" id="{9E91F7C5-A041-E34F-907F-7CA78724C01C}"/>
                </a:ext>
              </a:extLst>
            </p:cNvPr>
            <p:cNvSpPr/>
            <p:nvPr/>
          </p:nvSpPr>
          <p:spPr>
            <a:xfrm>
              <a:off x="2445222" y="3128304"/>
              <a:ext cx="842021" cy="218142"/>
            </a:xfrm>
            <a:prstGeom prst="rect">
              <a:avLst/>
            </a:prstGeom>
          </p:spPr>
          <p:txBody>
            <a:bodyPr wrap="none">
              <a:spAutoFit/>
            </a:bodyPr>
            <a:lstStyle/>
            <a:p>
              <a:pPr algn="r">
                <a:lnSpc>
                  <a:spcPct val="120000"/>
                </a:lnSpc>
                <a:defRPr/>
              </a:pPr>
              <a:r>
                <a:rPr lang="en-GB" sz="900" b="1" kern="0" dirty="0" err="1">
                  <a:solidFill>
                    <a:srgbClr val="404026"/>
                  </a:solidFill>
                  <a:latin typeface="Avenir"/>
                  <a:cs typeface="Avenir"/>
                </a:rPr>
                <a:t>Ferran</a:t>
              </a:r>
              <a:r>
                <a:rPr lang="en-GB" sz="900" b="1" kern="0" dirty="0">
                  <a:solidFill>
                    <a:srgbClr val="404026"/>
                  </a:solidFill>
                  <a:latin typeface="Avenir"/>
                  <a:cs typeface="Avenir"/>
                </a:rPr>
                <a:t> Gascon</a:t>
              </a:r>
            </a:p>
          </p:txBody>
        </p:sp>
        <p:pic>
          <p:nvPicPr>
            <p:cNvPr id="92" name="Picture 91">
              <a:extLst>
                <a:ext uri="{FF2B5EF4-FFF2-40B4-BE49-F238E27FC236}">
                  <a16:creationId xmlns:a16="http://schemas.microsoft.com/office/drawing/2014/main" id="{F3A8D0CE-B1F3-2F4B-B786-FD2FB5A03E1C}"/>
                </a:ext>
              </a:extLst>
            </p:cNvPr>
            <p:cNvPicPr>
              <a:picLocks noChangeAspect="1"/>
            </p:cNvPicPr>
            <p:nvPr/>
          </p:nvPicPr>
          <p:blipFill>
            <a:blip r:embed="rId8"/>
            <a:stretch>
              <a:fillRect/>
            </a:stretch>
          </p:blipFill>
          <p:spPr>
            <a:xfrm>
              <a:off x="2891690" y="2393261"/>
              <a:ext cx="451895" cy="162000"/>
            </a:xfrm>
            <a:prstGeom prst="rect">
              <a:avLst/>
            </a:prstGeom>
          </p:spPr>
        </p:pic>
        <p:pic>
          <p:nvPicPr>
            <p:cNvPr id="93" name="Picture 92" descr="NASA_logo.svg_.png">
              <a:extLst>
                <a:ext uri="{FF2B5EF4-FFF2-40B4-BE49-F238E27FC236}">
                  <a16:creationId xmlns:a16="http://schemas.microsoft.com/office/drawing/2014/main" id="{92ED4DD3-74F3-C046-8AFF-20D808FE34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3695" y="2350121"/>
              <a:ext cx="357830" cy="297000"/>
            </a:xfrm>
            <a:prstGeom prst="rect">
              <a:avLst/>
            </a:prstGeom>
          </p:spPr>
        </p:pic>
        <p:pic>
          <p:nvPicPr>
            <p:cNvPr id="94" name="Picture 93">
              <a:extLst>
                <a:ext uri="{FF2B5EF4-FFF2-40B4-BE49-F238E27FC236}">
                  <a16:creationId xmlns:a16="http://schemas.microsoft.com/office/drawing/2014/main" id="{4E2D2843-AF68-7448-A48D-76110DE67185}"/>
                </a:ext>
              </a:extLst>
            </p:cNvPr>
            <p:cNvPicPr>
              <a:picLocks/>
            </p:cNvPicPr>
            <p:nvPr/>
          </p:nvPicPr>
          <p:blipFill rotWithShape="1">
            <a:blip r:embed="rId13"/>
            <a:srcRect t="1" b="15703"/>
            <a:stretch/>
          </p:blipFill>
          <p:spPr>
            <a:xfrm>
              <a:off x="3794705" y="5252412"/>
              <a:ext cx="540000" cy="540000"/>
            </a:xfrm>
            <a:prstGeom prst="ellipse">
              <a:avLst/>
            </a:prstGeom>
          </p:spPr>
        </p:pic>
        <p:pic>
          <p:nvPicPr>
            <p:cNvPr id="95" name="Picture 94">
              <a:extLst>
                <a:ext uri="{FF2B5EF4-FFF2-40B4-BE49-F238E27FC236}">
                  <a16:creationId xmlns:a16="http://schemas.microsoft.com/office/drawing/2014/main" id="{C32C18C5-3D4F-E745-88C7-3AA25A82C2F5}"/>
                </a:ext>
              </a:extLst>
            </p:cNvPr>
            <p:cNvPicPr>
              <a:picLocks noChangeAspect="1"/>
            </p:cNvPicPr>
            <p:nvPr/>
          </p:nvPicPr>
          <p:blipFill>
            <a:blip r:embed="rId14"/>
            <a:stretch>
              <a:fillRect/>
            </a:stretch>
          </p:blipFill>
          <p:spPr>
            <a:xfrm>
              <a:off x="2821414" y="5252412"/>
              <a:ext cx="540000" cy="540000"/>
            </a:xfrm>
            <a:prstGeom prst="ellipse">
              <a:avLst/>
            </a:prstGeom>
          </p:spPr>
        </p:pic>
        <p:sp>
          <p:nvSpPr>
            <p:cNvPr id="96" name="Freeform 95">
              <a:extLst>
                <a:ext uri="{FF2B5EF4-FFF2-40B4-BE49-F238E27FC236}">
                  <a16:creationId xmlns:a16="http://schemas.microsoft.com/office/drawing/2014/main" id="{3DC8362F-9463-4543-AB81-2E134E16D879}"/>
                </a:ext>
              </a:extLst>
            </p:cNvPr>
            <p:cNvSpPr/>
            <p:nvPr/>
          </p:nvSpPr>
          <p:spPr>
            <a:xfrm>
              <a:off x="441476" y="4428349"/>
              <a:ext cx="2052000" cy="567908"/>
            </a:xfrm>
            <a:custGeom>
              <a:avLst/>
              <a:gdLst>
                <a:gd name="connsiteX0" fmla="*/ 0 w 3806039"/>
                <a:gd name="connsiteY0" fmla="*/ 134625 h 807732"/>
                <a:gd name="connsiteX1" fmla="*/ 134625 w 3806039"/>
                <a:gd name="connsiteY1" fmla="*/ 0 h 807732"/>
                <a:gd name="connsiteX2" fmla="*/ 3671414 w 3806039"/>
                <a:gd name="connsiteY2" fmla="*/ 0 h 807732"/>
                <a:gd name="connsiteX3" fmla="*/ 3806039 w 3806039"/>
                <a:gd name="connsiteY3" fmla="*/ 134625 h 807732"/>
                <a:gd name="connsiteX4" fmla="*/ 3806039 w 3806039"/>
                <a:gd name="connsiteY4" fmla="*/ 673107 h 807732"/>
                <a:gd name="connsiteX5" fmla="*/ 3671414 w 3806039"/>
                <a:gd name="connsiteY5" fmla="*/ 807732 h 807732"/>
                <a:gd name="connsiteX6" fmla="*/ 134625 w 3806039"/>
                <a:gd name="connsiteY6" fmla="*/ 807732 h 807732"/>
                <a:gd name="connsiteX7" fmla="*/ 0 w 3806039"/>
                <a:gd name="connsiteY7" fmla="*/ 673107 h 807732"/>
                <a:gd name="connsiteX8" fmla="*/ 0 w 3806039"/>
                <a:gd name="connsiteY8" fmla="*/ 134625 h 80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6039" h="807732">
                  <a:moveTo>
                    <a:pt x="0" y="134625"/>
                  </a:moveTo>
                  <a:cubicBezTo>
                    <a:pt x="0" y="60274"/>
                    <a:pt x="60274" y="0"/>
                    <a:pt x="134625" y="0"/>
                  </a:cubicBezTo>
                  <a:lnTo>
                    <a:pt x="3671414" y="0"/>
                  </a:lnTo>
                  <a:cubicBezTo>
                    <a:pt x="3745765" y="0"/>
                    <a:pt x="3806039" y="60274"/>
                    <a:pt x="3806039" y="134625"/>
                  </a:cubicBezTo>
                  <a:lnTo>
                    <a:pt x="3806039" y="673107"/>
                  </a:lnTo>
                  <a:cubicBezTo>
                    <a:pt x="3806039" y="747458"/>
                    <a:pt x="3745765" y="807732"/>
                    <a:pt x="3671414" y="807732"/>
                  </a:cubicBezTo>
                  <a:lnTo>
                    <a:pt x="134625" y="807732"/>
                  </a:lnTo>
                  <a:cubicBezTo>
                    <a:pt x="60274" y="807732"/>
                    <a:pt x="0" y="747458"/>
                    <a:pt x="0" y="673107"/>
                  </a:cubicBezTo>
                  <a:lnTo>
                    <a:pt x="0" y="134625"/>
                  </a:lnTo>
                  <a:close/>
                </a:path>
              </a:pathLst>
            </a:custGeom>
            <a:solidFill>
              <a:srgbClr val="005928"/>
            </a:solidFill>
            <a:ln w="25400" cap="flat" cmpd="sng" algn="ctr">
              <a:solidFill>
                <a:sysClr val="window" lastClr="FFFFFF">
                  <a:hueOff val="0"/>
                  <a:satOff val="0"/>
                  <a:lumOff val="0"/>
                  <a:alphaOff val="0"/>
                </a:sysClr>
              </a:solidFill>
              <a:prstDash val="solid"/>
            </a:ln>
            <a:effectLst/>
          </p:spPr>
          <p:txBody>
            <a:bodyPr spcFirstLastPara="0" vert="horz" wrap="square" lIns="89580" tIns="89580" rIns="89580" bIns="89580" numCol="1" spcCol="1270" anchor="ctr" anchorCtr="0">
              <a:noAutofit/>
            </a:bodyPr>
            <a:lstStyle/>
            <a:p>
              <a:pPr algn="ctr" defTabSz="700088">
                <a:lnSpc>
                  <a:spcPct val="90000"/>
                </a:lnSpc>
                <a:spcAft>
                  <a:spcPct val="35000"/>
                </a:spcAft>
                <a:defRPr/>
              </a:pPr>
              <a:r>
                <a:rPr lang="en-GB" sz="900" b="1" dirty="0">
                  <a:solidFill>
                    <a:schemeClr val="bg1"/>
                  </a:solidFill>
                  <a:latin typeface="Avenir"/>
                  <a:cs typeface="Avenir"/>
                </a:rPr>
                <a:t>Processors over </a:t>
              </a:r>
            </a:p>
            <a:p>
              <a:pPr algn="ctr" defTabSz="700088">
                <a:lnSpc>
                  <a:spcPct val="90000"/>
                </a:lnSpc>
                <a:spcAft>
                  <a:spcPct val="35000"/>
                </a:spcAft>
                <a:defRPr/>
              </a:pPr>
              <a:r>
                <a:rPr lang="en-GB" sz="1050" b="1" dirty="0">
                  <a:solidFill>
                    <a:schemeClr val="bg1"/>
                  </a:solidFill>
                  <a:latin typeface="Avenir"/>
                  <a:cs typeface="Avenir"/>
                </a:rPr>
                <a:t>LAND</a:t>
              </a:r>
            </a:p>
          </p:txBody>
        </p:sp>
        <p:cxnSp>
          <p:nvCxnSpPr>
            <p:cNvPr id="97" name="Straight Connector 96">
              <a:extLst>
                <a:ext uri="{FF2B5EF4-FFF2-40B4-BE49-F238E27FC236}">
                  <a16:creationId xmlns:a16="http://schemas.microsoft.com/office/drawing/2014/main" id="{D3D4E616-CC36-9F43-BC4C-B141792BE578}"/>
                </a:ext>
              </a:extLst>
            </p:cNvPr>
            <p:cNvCxnSpPr>
              <a:cxnSpLocks/>
            </p:cNvCxnSpPr>
            <p:nvPr/>
          </p:nvCxnSpPr>
          <p:spPr>
            <a:xfrm>
              <a:off x="1957108" y="4154001"/>
              <a:ext cx="1" cy="27081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1B42D31-B16E-5541-A23B-1784FEDAAFFB}"/>
                </a:ext>
              </a:extLst>
            </p:cNvPr>
            <p:cNvCxnSpPr>
              <a:cxnSpLocks/>
            </p:cNvCxnSpPr>
            <p:nvPr/>
          </p:nvCxnSpPr>
          <p:spPr>
            <a:xfrm>
              <a:off x="3645363" y="4102773"/>
              <a:ext cx="0" cy="37778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99" name="Picture 98">
              <a:extLst>
                <a:ext uri="{FF2B5EF4-FFF2-40B4-BE49-F238E27FC236}">
                  <a16:creationId xmlns:a16="http://schemas.microsoft.com/office/drawing/2014/main" id="{C69B73E5-14F5-3445-8AD8-8C772F21C36B}"/>
                </a:ext>
              </a:extLst>
            </p:cNvPr>
            <p:cNvPicPr>
              <a:picLocks/>
            </p:cNvPicPr>
            <p:nvPr/>
          </p:nvPicPr>
          <p:blipFill rotWithShape="1">
            <a:blip r:embed="rId15"/>
            <a:srcRect l="23660" t="19038" r="23851" b="43248"/>
            <a:stretch/>
          </p:blipFill>
          <p:spPr>
            <a:xfrm>
              <a:off x="4918674" y="2633098"/>
              <a:ext cx="540000" cy="540000"/>
            </a:xfrm>
            <a:prstGeom prst="ellipse">
              <a:avLst/>
            </a:prstGeom>
          </p:spPr>
        </p:pic>
      </p:grpSp>
      <p:sp>
        <p:nvSpPr>
          <p:cNvPr id="61" name="TextBox 60">
            <a:extLst>
              <a:ext uri="{FF2B5EF4-FFF2-40B4-BE49-F238E27FC236}">
                <a16:creationId xmlns:a16="http://schemas.microsoft.com/office/drawing/2014/main" id="{9D442E85-6403-B841-89B3-5666C0B65AFB}"/>
              </a:ext>
            </a:extLst>
          </p:cNvPr>
          <p:cNvSpPr txBox="1"/>
          <p:nvPr/>
        </p:nvSpPr>
        <p:spPr>
          <a:xfrm>
            <a:off x="99865" y="5535261"/>
            <a:ext cx="6096000" cy="338554"/>
          </a:xfrm>
          <a:prstGeom prst="rect">
            <a:avLst/>
          </a:prstGeom>
          <a:noFill/>
        </p:spPr>
        <p:txBody>
          <a:bodyPr wrap="square">
            <a:spAutoFit/>
          </a:bodyPr>
          <a:lstStyle/>
          <a:p>
            <a:r>
              <a:rPr lang="en-US" sz="1600" dirty="0"/>
              <a:t>https://</a:t>
            </a:r>
            <a:r>
              <a:rPr lang="en-US" sz="1600" dirty="0" err="1"/>
              <a:t>ceos.org</a:t>
            </a:r>
            <a:r>
              <a:rPr lang="en-US" sz="1600" dirty="0"/>
              <a:t>/</a:t>
            </a:r>
            <a:r>
              <a:rPr lang="en-US" sz="1600" dirty="0" err="1"/>
              <a:t>ourwork</a:t>
            </a:r>
            <a:r>
              <a:rPr lang="en-US" sz="1600" dirty="0"/>
              <a:t>/</a:t>
            </a:r>
            <a:r>
              <a:rPr lang="en-US" sz="1600" dirty="0" err="1"/>
              <a:t>workinggroups</a:t>
            </a:r>
            <a:r>
              <a:rPr lang="en-US" sz="1600" dirty="0"/>
              <a:t>/</a:t>
            </a:r>
            <a:r>
              <a:rPr lang="en-US" sz="1600" dirty="0" err="1"/>
              <a:t>wgcv</a:t>
            </a:r>
            <a:r>
              <a:rPr lang="en-US" sz="1600" dirty="0"/>
              <a:t>/current-</a:t>
            </a:r>
            <a:r>
              <a:rPr lang="en-US" sz="1600" dirty="0" err="1"/>
              <a:t>activites</a:t>
            </a:r>
            <a:r>
              <a:rPr lang="en-US" sz="1600" dirty="0"/>
              <a:t>/</a:t>
            </a:r>
          </a:p>
        </p:txBody>
      </p:sp>
      <p:sp>
        <p:nvSpPr>
          <p:cNvPr id="62" name="TextBox 61">
            <a:extLst>
              <a:ext uri="{FF2B5EF4-FFF2-40B4-BE49-F238E27FC236}">
                <a16:creationId xmlns:a16="http://schemas.microsoft.com/office/drawing/2014/main" id="{0CC2D6F8-C860-7544-AD64-26740BD88ED2}"/>
              </a:ext>
            </a:extLst>
          </p:cNvPr>
          <p:cNvSpPr txBox="1"/>
          <p:nvPr/>
        </p:nvSpPr>
        <p:spPr>
          <a:xfrm>
            <a:off x="220693" y="1242351"/>
            <a:ext cx="3624958" cy="4616648"/>
          </a:xfrm>
          <a:prstGeom prst="rect">
            <a:avLst/>
          </a:prstGeom>
          <a:noFill/>
        </p:spPr>
        <p:txBody>
          <a:bodyPr wrap="square">
            <a:spAutoFit/>
          </a:bodyPr>
          <a:lstStyle/>
          <a:p>
            <a:pPr algn="just" fontAlgn="base"/>
            <a:r>
              <a:rPr lang="en-US" sz="1400" b="0" i="0" u="none" strike="noStrike" dirty="0">
                <a:solidFill>
                  <a:srgbClr val="666666"/>
                </a:solidFill>
                <a:effectLst/>
                <a:latin typeface="Open Sans" panose="020B0606030504020204" pitchFamily="34" charset="0"/>
              </a:rPr>
              <a:t>NASA and ESA have collaborated within the framework of CEOS to conduct three workshops thus far on the intercomparison of Atmospheric Correction and Cloud Mask algorithms. The impetus for such an effort has been the evolution of multiple high-resolution sensors that have facilitated the analysis of long time-series. The essential step of creating consistent surface reflectance (SR) products from these sensors was begun by multiple entities, for SR products from sensors such as Landsat-8 and Sentinel-2. This intercomparison of atmospheric correction processors began in early 2016 and</a:t>
            </a:r>
            <a:r>
              <a:rPr lang="en-US" sz="1400" dirty="0">
                <a:solidFill>
                  <a:srgbClr val="666666"/>
                </a:solidFill>
                <a:latin typeface="Open Sans" panose="020B0606030504020204" pitchFamily="34" charset="0"/>
              </a:rPr>
              <a:t> </a:t>
            </a:r>
            <a:r>
              <a:rPr lang="en-US" sz="1400" b="0" i="0" u="none" strike="noStrike" dirty="0">
                <a:solidFill>
                  <a:srgbClr val="666666"/>
                </a:solidFill>
                <a:effectLst/>
                <a:latin typeface="Open Sans" panose="020B0606030504020204" pitchFamily="34" charset="0"/>
              </a:rPr>
              <a:t>aimed to point out strengths and weaknesses as well as commonalities and discrepancies of the various processors being implemented.</a:t>
            </a:r>
          </a:p>
          <a:p>
            <a:br>
              <a:rPr lang="en-US" sz="1400" dirty="0"/>
            </a:br>
            <a:endParaRPr lang="en-US" sz="1400" dirty="0"/>
          </a:p>
        </p:txBody>
      </p:sp>
    </p:spTree>
    <p:extLst>
      <p:ext uri="{BB962C8B-B14F-4D97-AF65-F5344CB8AC3E}">
        <p14:creationId xmlns:p14="http://schemas.microsoft.com/office/powerpoint/2010/main" val="3679339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E9094DE3-AC45-3744-99AB-21C1DD40B690}"/>
              </a:ext>
            </a:extLst>
          </p:cNvPr>
          <p:cNvSpPr txBox="1"/>
          <p:nvPr/>
        </p:nvSpPr>
        <p:spPr>
          <a:xfrm>
            <a:off x="2922658" y="2739108"/>
            <a:ext cx="6689221" cy="1552797"/>
          </a:xfrm>
          <a:prstGeom prst="rect">
            <a:avLst/>
          </a:prstGeom>
          <a:noFill/>
        </p:spPr>
        <p:txBody>
          <a:bodyPr wrap="square" rtlCol="0">
            <a:spAutoFit/>
          </a:bodyPr>
          <a:lstStyle/>
          <a:p>
            <a:pPr defTabSz="914355">
              <a:lnSpc>
                <a:spcPct val="120000"/>
              </a:lnSpc>
              <a:defRPr/>
            </a:pPr>
            <a:r>
              <a:rPr lang="en-GB" sz="2000" kern="0" dirty="0">
                <a:solidFill>
                  <a:sysClr val="windowText" lastClr="000000">
                    <a:lumMod val="75000"/>
                    <a:lumOff val="25000"/>
                  </a:sysClr>
                </a:solidFill>
                <a:latin typeface="Avenir Book" panose="02000503020000020003" pitchFamily="2" charset="0"/>
                <a:cs typeface="Avenir"/>
              </a:rPr>
              <a:t>Free and open access policy to Sentinel-2 and Landsat-8 imagery has stimulated the development and operational use of AC processors for generating Bottom-of-Atmosphere (BOA) products </a:t>
            </a:r>
            <a:endParaRPr lang="en-US" sz="2000" kern="0" dirty="0">
              <a:solidFill>
                <a:sysClr val="windowText" lastClr="000000">
                  <a:lumMod val="75000"/>
                  <a:lumOff val="25000"/>
                </a:sysClr>
              </a:solidFill>
              <a:latin typeface="Avenir Book" panose="02000503020000020003" pitchFamily="2" charset="0"/>
              <a:cs typeface="Avenir"/>
            </a:endParaRPr>
          </a:p>
        </p:txBody>
      </p:sp>
      <p:sp>
        <p:nvSpPr>
          <p:cNvPr id="30" name="Rectangle 29">
            <a:extLst>
              <a:ext uri="{FF2B5EF4-FFF2-40B4-BE49-F238E27FC236}">
                <a16:creationId xmlns:a16="http://schemas.microsoft.com/office/drawing/2014/main" id="{698C0B89-61FD-4142-B733-C9B2C9C9E138}"/>
              </a:ext>
            </a:extLst>
          </p:cNvPr>
          <p:cNvSpPr/>
          <p:nvPr/>
        </p:nvSpPr>
        <p:spPr>
          <a:xfrm>
            <a:off x="2922658" y="4484008"/>
            <a:ext cx="4248472" cy="1437381"/>
          </a:xfrm>
          <a:prstGeom prst="rect">
            <a:avLst/>
          </a:prstGeom>
        </p:spPr>
        <p:txBody>
          <a:bodyPr wrap="square">
            <a:spAutoFit/>
          </a:bodyPr>
          <a:lstStyle/>
          <a:p>
            <a:pPr defTabSz="800060">
              <a:lnSpc>
                <a:spcPct val="150000"/>
              </a:lnSpc>
              <a:defRPr/>
            </a:pPr>
            <a:r>
              <a:rPr lang="en-US" sz="2000" kern="0" dirty="0">
                <a:solidFill>
                  <a:sysClr val="windowText" lastClr="000000">
                    <a:lumMod val="75000"/>
                    <a:lumOff val="25000"/>
                  </a:sysClr>
                </a:solidFill>
                <a:latin typeface="Avenir Book" panose="02000503020000020003" pitchFamily="2" charset="0"/>
                <a:cs typeface="Avenir"/>
              </a:rPr>
              <a:t>The objective is to point out:</a:t>
            </a:r>
            <a:endParaRPr lang="en-US" sz="2000" u="sng" kern="0" spc="20" dirty="0">
              <a:solidFill>
                <a:sysClr val="windowText" lastClr="000000">
                  <a:lumMod val="75000"/>
                  <a:lumOff val="25000"/>
                </a:sysClr>
              </a:solidFill>
              <a:latin typeface="Avenir Book" panose="02000503020000020003" pitchFamily="2" charset="0"/>
              <a:cs typeface="Avenir"/>
            </a:endParaRPr>
          </a:p>
          <a:p>
            <a:pPr marL="285736" indent="-285736" defTabSz="800060">
              <a:lnSpc>
                <a:spcPct val="150000"/>
              </a:lnSpc>
              <a:buFont typeface="Arial" panose="020B0604020202020204" pitchFamily="34" charset="0"/>
              <a:buChar char="•"/>
              <a:defRPr/>
            </a:pPr>
            <a:r>
              <a:rPr lang="en-US" sz="2000" u="sng" kern="0" spc="20" dirty="0">
                <a:solidFill>
                  <a:sysClr val="windowText" lastClr="000000">
                    <a:lumMod val="75000"/>
                    <a:lumOff val="25000"/>
                  </a:sysClr>
                </a:solidFill>
                <a:latin typeface="Avenir Book" panose="02000503020000020003" pitchFamily="2" charset="0"/>
                <a:cs typeface="Avenir"/>
              </a:rPr>
              <a:t>Strengths &amp; Weaknesses</a:t>
            </a:r>
          </a:p>
          <a:p>
            <a:pPr marL="285736" indent="-285736" defTabSz="800060">
              <a:lnSpc>
                <a:spcPct val="150000"/>
              </a:lnSpc>
              <a:buFont typeface="Arial" panose="020B0604020202020204" pitchFamily="34" charset="0"/>
              <a:buChar char="•"/>
              <a:defRPr/>
            </a:pPr>
            <a:r>
              <a:rPr lang="en-US" sz="2000" u="sng" kern="0" spc="20" dirty="0">
                <a:solidFill>
                  <a:sysClr val="windowText" lastClr="000000">
                    <a:lumMod val="75000"/>
                    <a:lumOff val="25000"/>
                  </a:sysClr>
                </a:solidFill>
                <a:latin typeface="Avenir Book" panose="02000503020000020003" pitchFamily="2" charset="0"/>
                <a:cs typeface="Avenir"/>
              </a:rPr>
              <a:t>Commonalities &amp; Differences</a:t>
            </a:r>
            <a:endParaRPr lang="en-US" sz="2000" kern="0" dirty="0">
              <a:solidFill>
                <a:sysClr val="windowText" lastClr="000000">
                  <a:lumMod val="75000"/>
                  <a:lumOff val="25000"/>
                </a:sysClr>
              </a:solidFill>
              <a:latin typeface="Avenir Book" panose="02000503020000020003" pitchFamily="2" charset="0"/>
              <a:cs typeface="Avenir"/>
            </a:endParaRPr>
          </a:p>
        </p:txBody>
      </p:sp>
      <p:sp>
        <p:nvSpPr>
          <p:cNvPr id="31" name="TextBox 30">
            <a:extLst>
              <a:ext uri="{FF2B5EF4-FFF2-40B4-BE49-F238E27FC236}">
                <a16:creationId xmlns:a16="http://schemas.microsoft.com/office/drawing/2014/main" id="{453892FE-4A34-C048-92B0-6EFA78E0D176}"/>
              </a:ext>
            </a:extLst>
          </p:cNvPr>
          <p:cNvSpPr txBox="1">
            <a:spLocks/>
          </p:cNvSpPr>
          <p:nvPr/>
        </p:nvSpPr>
        <p:spPr>
          <a:xfrm>
            <a:off x="1351244" y="4714253"/>
            <a:ext cx="540080" cy="523220"/>
          </a:xfrm>
          <a:prstGeom prst="rect">
            <a:avLst/>
          </a:prstGeom>
          <a:solidFill>
            <a:srgbClr val="002F6D"/>
          </a:solidFill>
        </p:spPr>
        <p:txBody>
          <a:bodyPr wrap="square" rtlCol="0">
            <a:spAutoFit/>
          </a:bodyPr>
          <a:lstStyle/>
          <a:p>
            <a:pPr algn="ctr" defTabSz="914355">
              <a:defRPr/>
            </a:pPr>
            <a:r>
              <a:rPr lang="en-US" sz="2800" kern="0" dirty="0">
                <a:solidFill>
                  <a:srgbClr val="FFFFFF"/>
                </a:solidFill>
                <a:latin typeface="Avenir Book" panose="02000503020000020003" pitchFamily="2" charset="0"/>
                <a:cs typeface="Avenir"/>
              </a:rPr>
              <a:t>S</a:t>
            </a:r>
          </a:p>
        </p:txBody>
      </p:sp>
      <p:sp>
        <p:nvSpPr>
          <p:cNvPr id="32" name="TextBox 31">
            <a:extLst>
              <a:ext uri="{FF2B5EF4-FFF2-40B4-BE49-F238E27FC236}">
                <a16:creationId xmlns:a16="http://schemas.microsoft.com/office/drawing/2014/main" id="{C663478A-CA41-7A46-AB21-D53EB4B75A00}"/>
              </a:ext>
            </a:extLst>
          </p:cNvPr>
          <p:cNvSpPr txBox="1"/>
          <p:nvPr/>
        </p:nvSpPr>
        <p:spPr>
          <a:xfrm>
            <a:off x="1934573" y="4713489"/>
            <a:ext cx="540000" cy="523220"/>
          </a:xfrm>
          <a:prstGeom prst="rect">
            <a:avLst/>
          </a:prstGeom>
          <a:solidFill>
            <a:srgbClr val="7ABDDB"/>
          </a:solidFill>
        </p:spPr>
        <p:txBody>
          <a:bodyPr wrap="square" rtlCol="0">
            <a:spAutoFit/>
          </a:bodyPr>
          <a:lstStyle/>
          <a:p>
            <a:pPr algn="ctr" defTabSz="914355">
              <a:defRPr/>
            </a:pPr>
            <a:r>
              <a:rPr lang="en-US" sz="2800" kern="0" dirty="0">
                <a:solidFill>
                  <a:sysClr val="windowText" lastClr="000000">
                    <a:lumMod val="75000"/>
                    <a:lumOff val="25000"/>
                  </a:sysClr>
                </a:solidFill>
                <a:latin typeface="Avenir Book" panose="02000503020000020003" pitchFamily="2" charset="0"/>
                <a:cs typeface="Avenir"/>
              </a:rPr>
              <a:t>W</a:t>
            </a:r>
          </a:p>
        </p:txBody>
      </p:sp>
      <p:sp>
        <p:nvSpPr>
          <p:cNvPr id="33" name="TextBox 32">
            <a:extLst>
              <a:ext uri="{FF2B5EF4-FFF2-40B4-BE49-F238E27FC236}">
                <a16:creationId xmlns:a16="http://schemas.microsoft.com/office/drawing/2014/main" id="{E3426893-B576-0347-8C7B-DB2BC4D7A2E3}"/>
              </a:ext>
            </a:extLst>
          </p:cNvPr>
          <p:cNvSpPr txBox="1"/>
          <p:nvPr/>
        </p:nvSpPr>
        <p:spPr>
          <a:xfrm>
            <a:off x="1363162" y="5334038"/>
            <a:ext cx="540000" cy="523220"/>
          </a:xfrm>
          <a:prstGeom prst="rect">
            <a:avLst/>
          </a:prstGeom>
          <a:solidFill>
            <a:srgbClr val="7ABDDB"/>
          </a:solidFill>
        </p:spPr>
        <p:txBody>
          <a:bodyPr wrap="square" rtlCol="0">
            <a:spAutoFit/>
          </a:bodyPr>
          <a:lstStyle/>
          <a:p>
            <a:pPr algn="ctr" defTabSz="914355">
              <a:defRPr/>
            </a:pPr>
            <a:r>
              <a:rPr lang="en-US" sz="2800" kern="0" dirty="0">
                <a:solidFill>
                  <a:sysClr val="windowText" lastClr="000000">
                    <a:lumMod val="75000"/>
                    <a:lumOff val="25000"/>
                  </a:sysClr>
                </a:solidFill>
                <a:latin typeface="Avenir Book" panose="02000503020000020003" pitchFamily="2" charset="0"/>
                <a:cs typeface="Avenir"/>
              </a:rPr>
              <a:t>C</a:t>
            </a:r>
          </a:p>
        </p:txBody>
      </p:sp>
      <p:sp>
        <p:nvSpPr>
          <p:cNvPr id="34" name="TextBox 33">
            <a:extLst>
              <a:ext uri="{FF2B5EF4-FFF2-40B4-BE49-F238E27FC236}">
                <a16:creationId xmlns:a16="http://schemas.microsoft.com/office/drawing/2014/main" id="{98D71028-42CC-C340-984C-FE4789456595}"/>
              </a:ext>
            </a:extLst>
          </p:cNvPr>
          <p:cNvSpPr txBox="1"/>
          <p:nvPr/>
        </p:nvSpPr>
        <p:spPr>
          <a:xfrm>
            <a:off x="1938849" y="5334039"/>
            <a:ext cx="540000" cy="523220"/>
          </a:xfrm>
          <a:prstGeom prst="rect">
            <a:avLst/>
          </a:prstGeom>
          <a:solidFill>
            <a:srgbClr val="002F6D"/>
          </a:solidFill>
        </p:spPr>
        <p:txBody>
          <a:bodyPr wrap="square" rtlCol="0">
            <a:spAutoFit/>
          </a:bodyPr>
          <a:lstStyle/>
          <a:p>
            <a:pPr algn="ctr" defTabSz="914355">
              <a:defRPr/>
            </a:pPr>
            <a:r>
              <a:rPr lang="en-US" sz="2800" kern="0" dirty="0">
                <a:solidFill>
                  <a:sysClr val="window" lastClr="FFFFFF"/>
                </a:solidFill>
                <a:latin typeface="Avenir Book" panose="02000503020000020003" pitchFamily="2" charset="0"/>
                <a:cs typeface="Avenir"/>
              </a:rPr>
              <a:t>D</a:t>
            </a:r>
          </a:p>
        </p:txBody>
      </p:sp>
      <p:sp>
        <p:nvSpPr>
          <p:cNvPr id="35" name="Rectangle 34">
            <a:extLst>
              <a:ext uri="{FF2B5EF4-FFF2-40B4-BE49-F238E27FC236}">
                <a16:creationId xmlns:a16="http://schemas.microsoft.com/office/drawing/2014/main" id="{A6152343-37C0-5943-8D35-B073B1940987}"/>
              </a:ext>
            </a:extLst>
          </p:cNvPr>
          <p:cNvSpPr/>
          <p:nvPr/>
        </p:nvSpPr>
        <p:spPr>
          <a:xfrm>
            <a:off x="1361913" y="2909371"/>
            <a:ext cx="1156278" cy="1161205"/>
          </a:xfrm>
          <a:prstGeom prst="rect">
            <a:avLst/>
          </a:prstGeom>
          <a:solidFill>
            <a:srgbClr val="7ABDDB"/>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355">
              <a:defRPr/>
            </a:pPr>
            <a:endParaRPr lang="en-US" sz="2000" kern="0" dirty="0">
              <a:solidFill>
                <a:sysClr val="window" lastClr="FFFFFF"/>
              </a:solidFill>
              <a:latin typeface="Avenir Book" panose="02000503020000020003" pitchFamily="2" charset="0"/>
            </a:endParaRPr>
          </a:p>
        </p:txBody>
      </p:sp>
      <p:sp>
        <p:nvSpPr>
          <p:cNvPr id="36" name="TextBox 35">
            <a:extLst>
              <a:ext uri="{FF2B5EF4-FFF2-40B4-BE49-F238E27FC236}">
                <a16:creationId xmlns:a16="http://schemas.microsoft.com/office/drawing/2014/main" id="{A91C7375-D957-F748-AEEF-EE6190A215DC}"/>
              </a:ext>
            </a:extLst>
          </p:cNvPr>
          <p:cNvSpPr txBox="1"/>
          <p:nvPr/>
        </p:nvSpPr>
        <p:spPr>
          <a:xfrm>
            <a:off x="1337430" y="3590892"/>
            <a:ext cx="1131795" cy="276999"/>
          </a:xfrm>
          <a:prstGeom prst="rect">
            <a:avLst/>
          </a:prstGeom>
          <a:noFill/>
        </p:spPr>
        <p:txBody>
          <a:bodyPr wrap="square" rtlCol="0">
            <a:spAutoFit/>
          </a:bodyPr>
          <a:lstStyle/>
          <a:p>
            <a:pPr algn="ctr"/>
            <a:r>
              <a:rPr lang="en-US" sz="1200" kern="0" dirty="0">
                <a:latin typeface="Avenir Book" panose="02000503020000020003" pitchFamily="2" charset="0"/>
                <a:cs typeface="Avenir"/>
              </a:rPr>
              <a:t>OPEN</a:t>
            </a:r>
          </a:p>
        </p:txBody>
      </p:sp>
      <p:sp>
        <p:nvSpPr>
          <p:cNvPr id="37" name="TextBox 36">
            <a:extLst>
              <a:ext uri="{FF2B5EF4-FFF2-40B4-BE49-F238E27FC236}">
                <a16:creationId xmlns:a16="http://schemas.microsoft.com/office/drawing/2014/main" id="{FBE6E186-29F2-6743-B757-9AF0293D7259}"/>
              </a:ext>
            </a:extLst>
          </p:cNvPr>
          <p:cNvSpPr txBox="1"/>
          <p:nvPr/>
        </p:nvSpPr>
        <p:spPr>
          <a:xfrm>
            <a:off x="1361913" y="3820165"/>
            <a:ext cx="1131795" cy="276999"/>
          </a:xfrm>
          <a:prstGeom prst="rect">
            <a:avLst/>
          </a:prstGeom>
          <a:noFill/>
        </p:spPr>
        <p:txBody>
          <a:bodyPr wrap="square" rtlCol="0">
            <a:spAutoFit/>
          </a:bodyPr>
          <a:lstStyle/>
          <a:p>
            <a:pPr algn="ctr"/>
            <a:r>
              <a:rPr lang="en-US" sz="1200" kern="0" dirty="0">
                <a:latin typeface="Avenir Book" panose="02000503020000020003" pitchFamily="2" charset="0"/>
                <a:cs typeface="Avenir"/>
              </a:rPr>
              <a:t>ACCESS</a:t>
            </a:r>
          </a:p>
        </p:txBody>
      </p:sp>
      <p:sp>
        <p:nvSpPr>
          <p:cNvPr id="38" name="Title 3">
            <a:extLst>
              <a:ext uri="{FF2B5EF4-FFF2-40B4-BE49-F238E27FC236}">
                <a16:creationId xmlns:a16="http://schemas.microsoft.com/office/drawing/2014/main" id="{828B976D-99EC-5140-9C48-A04053F21F43}"/>
              </a:ext>
            </a:extLst>
          </p:cNvPr>
          <p:cNvSpPr txBox="1">
            <a:spLocks/>
          </p:cNvSpPr>
          <p:nvPr/>
        </p:nvSpPr>
        <p:spPr>
          <a:xfrm>
            <a:off x="1158149" y="1584232"/>
            <a:ext cx="5528969" cy="650579"/>
          </a:xfrm>
          <a:prstGeom prst="rect">
            <a:avLst/>
          </a:prstGeom>
        </p:spPr>
        <p:txBody>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4355">
              <a:defRPr/>
            </a:pPr>
            <a:r>
              <a:rPr lang="en-US" sz="2800" kern="0" dirty="0">
                <a:solidFill>
                  <a:sysClr val="windowText" lastClr="000000">
                    <a:lumMod val="75000"/>
                    <a:lumOff val="25000"/>
                  </a:sysClr>
                </a:solidFill>
                <a:latin typeface="Avenir Book" panose="02000503020000020003" pitchFamily="2" charset="0"/>
              </a:rPr>
              <a:t> </a:t>
            </a:r>
            <a:r>
              <a:rPr lang="en-US" sz="4400" kern="0" dirty="0">
                <a:solidFill>
                  <a:sysClr val="windowText" lastClr="000000">
                    <a:lumMod val="75000"/>
                    <a:lumOff val="25000"/>
                  </a:sysClr>
                </a:solidFill>
                <a:latin typeface="Avenir Book" panose="02000503020000020003" pitchFamily="2" charset="0"/>
                <a:cs typeface="Avenir"/>
              </a:rPr>
              <a:t>W</a:t>
            </a:r>
            <a:r>
              <a:rPr lang="en-US" sz="2800" kern="0" dirty="0">
                <a:solidFill>
                  <a:sysClr val="windowText" lastClr="000000">
                    <a:lumMod val="75000"/>
                    <a:lumOff val="25000"/>
                  </a:sysClr>
                </a:solidFill>
                <a:latin typeface="Avenir Book" panose="02000503020000020003" pitchFamily="2" charset="0"/>
                <a:cs typeface="Avenir"/>
              </a:rPr>
              <a:t>HY</a:t>
            </a:r>
            <a:r>
              <a:rPr lang="en-US" sz="4000" kern="0" dirty="0">
                <a:solidFill>
                  <a:sysClr val="windowText" lastClr="000000">
                    <a:lumMod val="75000"/>
                    <a:lumOff val="25000"/>
                  </a:sysClr>
                </a:solidFill>
                <a:latin typeface="Avenir Book" panose="02000503020000020003" pitchFamily="2" charset="0"/>
                <a:cs typeface="Avenir"/>
              </a:rPr>
              <a:t>?</a:t>
            </a:r>
          </a:p>
        </p:txBody>
      </p:sp>
      <p:cxnSp>
        <p:nvCxnSpPr>
          <p:cNvPr id="39" name="Straight Connector 38">
            <a:extLst>
              <a:ext uri="{FF2B5EF4-FFF2-40B4-BE49-F238E27FC236}">
                <a16:creationId xmlns:a16="http://schemas.microsoft.com/office/drawing/2014/main" id="{B186D951-0CC9-6E4C-A7DF-64A99D1680F6}"/>
              </a:ext>
            </a:extLst>
          </p:cNvPr>
          <p:cNvCxnSpPr>
            <a:cxnSpLocks/>
          </p:cNvCxnSpPr>
          <p:nvPr/>
        </p:nvCxnSpPr>
        <p:spPr>
          <a:xfrm>
            <a:off x="1337430" y="2363656"/>
            <a:ext cx="1723617" cy="0"/>
          </a:xfrm>
          <a:prstGeom prst="line">
            <a:avLst/>
          </a:prstGeom>
          <a:noFill/>
          <a:ln w="57150" cap="flat" cmpd="sng" algn="ctr">
            <a:solidFill>
              <a:sysClr val="windowText" lastClr="000000">
                <a:lumMod val="75000"/>
                <a:lumOff val="25000"/>
              </a:sysClr>
            </a:solidFill>
            <a:prstDash val="solid"/>
          </a:ln>
          <a:effectLst/>
        </p:spPr>
      </p:cxnSp>
      <p:pic>
        <p:nvPicPr>
          <p:cNvPr id="40" name="Picture 39">
            <a:extLst>
              <a:ext uri="{FF2B5EF4-FFF2-40B4-BE49-F238E27FC236}">
                <a16:creationId xmlns:a16="http://schemas.microsoft.com/office/drawing/2014/main" id="{2EC3E7A6-5230-B641-ABDA-603418BE9083}"/>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75924" y="2968492"/>
            <a:ext cx="547015" cy="547015"/>
          </a:xfrm>
          <a:prstGeom prst="rect">
            <a:avLst/>
          </a:prstGeom>
        </p:spPr>
      </p:pic>
    </p:spTree>
    <p:extLst>
      <p:ext uri="{BB962C8B-B14F-4D97-AF65-F5344CB8AC3E}">
        <p14:creationId xmlns:p14="http://schemas.microsoft.com/office/powerpoint/2010/main" val="2408866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
            <a:extLst>
              <a:ext uri="{FF2B5EF4-FFF2-40B4-BE49-F238E27FC236}">
                <a16:creationId xmlns:a16="http://schemas.microsoft.com/office/drawing/2014/main" id="{828B976D-99EC-5140-9C48-A04053F21F43}"/>
              </a:ext>
            </a:extLst>
          </p:cNvPr>
          <p:cNvSpPr txBox="1">
            <a:spLocks/>
          </p:cNvSpPr>
          <p:nvPr/>
        </p:nvSpPr>
        <p:spPr>
          <a:xfrm>
            <a:off x="1159200" y="1584000"/>
            <a:ext cx="5528969" cy="650579"/>
          </a:xfrm>
          <a:prstGeom prst="rect">
            <a:avLst/>
          </a:prstGeom>
        </p:spPr>
        <p:txBody>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4355">
              <a:defRPr/>
            </a:pPr>
            <a:r>
              <a:rPr lang="en-US" sz="2800" kern="0" dirty="0">
                <a:solidFill>
                  <a:sysClr val="windowText" lastClr="000000">
                    <a:lumMod val="75000"/>
                    <a:lumOff val="25000"/>
                  </a:sysClr>
                </a:solidFill>
                <a:latin typeface="Avenir Book" panose="02000503020000020003" pitchFamily="2" charset="0"/>
              </a:rPr>
              <a:t> </a:t>
            </a:r>
            <a:r>
              <a:rPr lang="en-US" sz="4400" kern="0" dirty="0">
                <a:solidFill>
                  <a:sysClr val="windowText" lastClr="000000">
                    <a:lumMod val="75000"/>
                    <a:lumOff val="25000"/>
                  </a:sysClr>
                </a:solidFill>
                <a:latin typeface="Avenir Book" panose="02000503020000020003" pitchFamily="2" charset="0"/>
                <a:cs typeface="Avenir"/>
              </a:rPr>
              <a:t>H</a:t>
            </a:r>
            <a:r>
              <a:rPr lang="en-US" sz="2800" kern="0" dirty="0">
                <a:solidFill>
                  <a:sysClr val="windowText" lastClr="000000">
                    <a:lumMod val="75000"/>
                    <a:lumOff val="25000"/>
                  </a:sysClr>
                </a:solidFill>
                <a:latin typeface="Avenir Book" panose="02000503020000020003" pitchFamily="2" charset="0"/>
                <a:cs typeface="Avenir"/>
              </a:rPr>
              <a:t>OW</a:t>
            </a:r>
            <a:r>
              <a:rPr lang="en-US" sz="4000" kern="0" dirty="0">
                <a:solidFill>
                  <a:sysClr val="windowText" lastClr="000000">
                    <a:lumMod val="75000"/>
                    <a:lumOff val="25000"/>
                  </a:sysClr>
                </a:solidFill>
                <a:latin typeface="Avenir Book" panose="02000503020000020003" pitchFamily="2" charset="0"/>
                <a:cs typeface="Avenir"/>
              </a:rPr>
              <a:t>?</a:t>
            </a:r>
          </a:p>
        </p:txBody>
      </p:sp>
      <p:cxnSp>
        <p:nvCxnSpPr>
          <p:cNvPr id="14" name="Straight Connector 13">
            <a:extLst>
              <a:ext uri="{FF2B5EF4-FFF2-40B4-BE49-F238E27FC236}">
                <a16:creationId xmlns:a16="http://schemas.microsoft.com/office/drawing/2014/main" id="{5CCAA001-2822-364C-8247-0E84FD57A7C4}"/>
              </a:ext>
            </a:extLst>
          </p:cNvPr>
          <p:cNvCxnSpPr>
            <a:cxnSpLocks/>
          </p:cNvCxnSpPr>
          <p:nvPr/>
        </p:nvCxnSpPr>
        <p:spPr>
          <a:xfrm>
            <a:off x="1337430" y="2363656"/>
            <a:ext cx="1723617" cy="0"/>
          </a:xfrm>
          <a:prstGeom prst="line">
            <a:avLst/>
          </a:prstGeom>
          <a:noFill/>
          <a:ln w="57150" cap="flat" cmpd="sng" algn="ctr">
            <a:solidFill>
              <a:sysClr val="windowText" lastClr="000000">
                <a:lumMod val="75000"/>
                <a:lumOff val="25000"/>
              </a:sysClr>
            </a:solidFill>
            <a:prstDash val="solid"/>
          </a:ln>
          <a:effectLst/>
        </p:spPr>
      </p:cxnSp>
      <p:sp>
        <p:nvSpPr>
          <p:cNvPr id="15" name="TextBox 14">
            <a:extLst>
              <a:ext uri="{FF2B5EF4-FFF2-40B4-BE49-F238E27FC236}">
                <a16:creationId xmlns:a16="http://schemas.microsoft.com/office/drawing/2014/main" id="{A5C30B1C-0C74-E54F-88B7-8789F2E30D31}"/>
              </a:ext>
            </a:extLst>
          </p:cNvPr>
          <p:cNvSpPr txBox="1"/>
          <p:nvPr/>
        </p:nvSpPr>
        <p:spPr>
          <a:xfrm>
            <a:off x="1284060" y="4040233"/>
            <a:ext cx="2455162" cy="1188915"/>
          </a:xfrm>
          <a:prstGeom prst="rect">
            <a:avLst/>
          </a:prstGeom>
          <a:noFill/>
        </p:spPr>
        <p:txBody>
          <a:bodyPr wrap="square" rtlCol="0">
            <a:spAutoFit/>
          </a:bodyPr>
          <a:lstStyle/>
          <a:p>
            <a:pPr marL="0" lvl="1" algn="ctr"/>
            <a:r>
              <a:rPr lang="en-GB" sz="1500" b="1" dirty="0">
                <a:solidFill>
                  <a:srgbClr val="595959"/>
                </a:solidFill>
                <a:latin typeface="Avenir Book" panose="02000503020000020003" pitchFamily="2" charset="0"/>
              </a:rPr>
              <a:t>Coordinators &amp; Participants </a:t>
            </a:r>
          </a:p>
          <a:p>
            <a:pPr marL="0" lvl="1" algn="ctr"/>
            <a:r>
              <a:rPr lang="en-GB" sz="1400" dirty="0">
                <a:solidFill>
                  <a:srgbClr val="595959"/>
                </a:solidFill>
                <a:latin typeface="Avenir Book" panose="02000503020000020003" pitchFamily="2" charset="0"/>
                <a:cs typeface="Avenir"/>
              </a:rPr>
              <a:t>discussed all the major points and defined the inter-comparison procedure. </a:t>
            </a:r>
            <a:endParaRPr lang="en-US" sz="1400" dirty="0">
              <a:solidFill>
                <a:srgbClr val="595959"/>
              </a:solidFill>
              <a:latin typeface="Avenir Book" panose="02000503020000020003" pitchFamily="2" charset="0"/>
              <a:cs typeface="Avenir"/>
            </a:endParaRPr>
          </a:p>
        </p:txBody>
      </p:sp>
      <p:sp>
        <p:nvSpPr>
          <p:cNvPr id="16" name="TextBox 15">
            <a:extLst>
              <a:ext uri="{FF2B5EF4-FFF2-40B4-BE49-F238E27FC236}">
                <a16:creationId xmlns:a16="http://schemas.microsoft.com/office/drawing/2014/main" id="{538C5074-06A4-EF4F-84F5-8119A7CB3360}"/>
              </a:ext>
            </a:extLst>
          </p:cNvPr>
          <p:cNvSpPr txBox="1"/>
          <p:nvPr/>
        </p:nvSpPr>
        <p:spPr>
          <a:xfrm>
            <a:off x="4404488" y="4040233"/>
            <a:ext cx="2464698" cy="1631216"/>
          </a:xfrm>
          <a:prstGeom prst="rect">
            <a:avLst/>
          </a:prstGeom>
          <a:noFill/>
        </p:spPr>
        <p:txBody>
          <a:bodyPr wrap="square" rtlCol="0">
            <a:spAutoFit/>
          </a:bodyPr>
          <a:lstStyle/>
          <a:p>
            <a:pPr marL="0" lvl="1" algn="ctr"/>
            <a:r>
              <a:rPr lang="en-GB" sz="1500" b="1" dirty="0">
                <a:solidFill>
                  <a:srgbClr val="595959"/>
                </a:solidFill>
                <a:latin typeface="Avenir Book" panose="02000503020000020003" pitchFamily="2" charset="0"/>
              </a:rPr>
              <a:t>Participants</a:t>
            </a:r>
            <a:r>
              <a:rPr lang="en-GB" sz="1463" b="1" dirty="0">
                <a:solidFill>
                  <a:srgbClr val="595959"/>
                </a:solidFill>
                <a:latin typeface="Avenir Book" panose="02000503020000020003" pitchFamily="2" charset="0"/>
              </a:rPr>
              <a:t> </a:t>
            </a:r>
          </a:p>
          <a:p>
            <a:pPr marL="0" lvl="1" algn="ctr"/>
            <a:r>
              <a:rPr lang="en-GB" sz="1400" dirty="0">
                <a:solidFill>
                  <a:srgbClr val="595959"/>
                </a:solidFill>
                <a:latin typeface="Avenir Book" panose="02000503020000020003" pitchFamily="2" charset="0"/>
                <a:cs typeface="Avenir"/>
              </a:rPr>
              <a:t>applied their AC schemes on a set of test sites keeping the processing parameters constant. The results were submitted for analysis to ACIX coordinators. </a:t>
            </a:r>
            <a:endParaRPr lang="en-US" sz="1400" dirty="0">
              <a:solidFill>
                <a:srgbClr val="595959"/>
              </a:solidFill>
              <a:latin typeface="Avenir Book" panose="02000503020000020003" pitchFamily="2" charset="0"/>
              <a:cs typeface="Avenir"/>
            </a:endParaRPr>
          </a:p>
        </p:txBody>
      </p:sp>
      <p:sp>
        <p:nvSpPr>
          <p:cNvPr id="17" name="Rounded Rectangle 16">
            <a:extLst>
              <a:ext uri="{FF2B5EF4-FFF2-40B4-BE49-F238E27FC236}">
                <a16:creationId xmlns:a16="http://schemas.microsoft.com/office/drawing/2014/main" id="{23668A18-371B-3D40-AC58-9B72F8628183}"/>
              </a:ext>
            </a:extLst>
          </p:cNvPr>
          <p:cNvSpPr/>
          <p:nvPr/>
        </p:nvSpPr>
        <p:spPr>
          <a:xfrm>
            <a:off x="4404229" y="2869087"/>
            <a:ext cx="2464956" cy="1029795"/>
          </a:xfrm>
          <a:prstGeom prst="roundRect">
            <a:avLst/>
          </a:prstGeom>
          <a:solidFill>
            <a:srgbClr val="002F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96"/>
          </a:p>
        </p:txBody>
      </p:sp>
      <p:sp>
        <p:nvSpPr>
          <p:cNvPr id="18" name="TextBox 17">
            <a:extLst>
              <a:ext uri="{FF2B5EF4-FFF2-40B4-BE49-F238E27FC236}">
                <a16:creationId xmlns:a16="http://schemas.microsoft.com/office/drawing/2014/main" id="{CFE86E9A-D2A2-574E-A522-643CBE7A9D08}"/>
              </a:ext>
            </a:extLst>
          </p:cNvPr>
          <p:cNvSpPr txBox="1"/>
          <p:nvPr/>
        </p:nvSpPr>
        <p:spPr>
          <a:xfrm>
            <a:off x="4445902" y="3118701"/>
            <a:ext cx="2375200" cy="583180"/>
          </a:xfrm>
          <a:prstGeom prst="rect">
            <a:avLst/>
          </a:prstGeom>
          <a:noFill/>
        </p:spPr>
        <p:txBody>
          <a:bodyPr wrap="square" rtlCol="0">
            <a:spAutoFit/>
          </a:bodyPr>
          <a:lstStyle/>
          <a:p>
            <a:pPr lvl="0"/>
            <a:r>
              <a:rPr lang="en-GB" sz="1596" b="1" dirty="0">
                <a:solidFill>
                  <a:schemeClr val="bg1"/>
                </a:solidFill>
                <a:latin typeface="Avenir Book" panose="02000503020000020003" pitchFamily="2" charset="0"/>
                <a:cs typeface="Avenir"/>
              </a:rPr>
              <a:t>Application of the AC processors </a:t>
            </a:r>
          </a:p>
        </p:txBody>
      </p:sp>
      <p:sp>
        <p:nvSpPr>
          <p:cNvPr id="19" name="Rounded Rectangle 18">
            <a:extLst>
              <a:ext uri="{FF2B5EF4-FFF2-40B4-BE49-F238E27FC236}">
                <a16:creationId xmlns:a16="http://schemas.microsoft.com/office/drawing/2014/main" id="{53DC72BB-EB5A-734D-8648-25D36E3B0B1E}"/>
              </a:ext>
            </a:extLst>
          </p:cNvPr>
          <p:cNvSpPr/>
          <p:nvPr/>
        </p:nvSpPr>
        <p:spPr>
          <a:xfrm>
            <a:off x="7582896" y="2869087"/>
            <a:ext cx="2464956" cy="1029795"/>
          </a:xfrm>
          <a:prstGeom prst="roundRect">
            <a:avLst/>
          </a:prstGeom>
          <a:solidFill>
            <a:srgbClr val="002F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596" dirty="0"/>
          </a:p>
        </p:txBody>
      </p:sp>
      <p:sp>
        <p:nvSpPr>
          <p:cNvPr id="20" name="TextBox 19">
            <a:extLst>
              <a:ext uri="{FF2B5EF4-FFF2-40B4-BE49-F238E27FC236}">
                <a16:creationId xmlns:a16="http://schemas.microsoft.com/office/drawing/2014/main" id="{F31D1CB3-9C86-EE4D-AF46-338460A06ADE}"/>
              </a:ext>
            </a:extLst>
          </p:cNvPr>
          <p:cNvSpPr txBox="1"/>
          <p:nvPr/>
        </p:nvSpPr>
        <p:spPr>
          <a:xfrm>
            <a:off x="7582883" y="3215169"/>
            <a:ext cx="2464971" cy="337631"/>
          </a:xfrm>
          <a:prstGeom prst="rect">
            <a:avLst/>
          </a:prstGeom>
          <a:noFill/>
        </p:spPr>
        <p:txBody>
          <a:bodyPr wrap="square" rtlCol="0">
            <a:spAutoFit/>
          </a:bodyPr>
          <a:lstStyle/>
          <a:p>
            <a:pPr lvl="0"/>
            <a:r>
              <a:rPr lang="en-GB" sz="1596" b="1" dirty="0">
                <a:solidFill>
                  <a:schemeClr val="bg1"/>
                </a:solidFill>
                <a:latin typeface="Avenir Book" panose="02000503020000020003" pitchFamily="2" charset="0"/>
                <a:cs typeface="Avenir"/>
              </a:rPr>
              <a:t>Analysis of the results </a:t>
            </a:r>
          </a:p>
        </p:txBody>
      </p:sp>
      <p:sp>
        <p:nvSpPr>
          <p:cNvPr id="21" name="TextBox 20">
            <a:extLst>
              <a:ext uri="{FF2B5EF4-FFF2-40B4-BE49-F238E27FC236}">
                <a16:creationId xmlns:a16="http://schemas.microsoft.com/office/drawing/2014/main" id="{066097C0-6BB6-4E44-BECB-AEA8724CDB9F}"/>
              </a:ext>
            </a:extLst>
          </p:cNvPr>
          <p:cNvSpPr txBox="1"/>
          <p:nvPr/>
        </p:nvSpPr>
        <p:spPr>
          <a:xfrm>
            <a:off x="7626153" y="4039963"/>
            <a:ext cx="2464698" cy="1507720"/>
          </a:xfrm>
          <a:prstGeom prst="rect">
            <a:avLst/>
          </a:prstGeom>
          <a:noFill/>
        </p:spPr>
        <p:txBody>
          <a:bodyPr wrap="square" rtlCol="0">
            <a:spAutoFit/>
          </a:bodyPr>
          <a:lstStyle/>
          <a:p>
            <a:pPr marL="0" lvl="1" algn="ctr">
              <a:lnSpc>
                <a:spcPct val="90000"/>
              </a:lnSpc>
            </a:pPr>
            <a:r>
              <a:rPr lang="en-GB" sz="1500" b="1" dirty="0">
                <a:solidFill>
                  <a:srgbClr val="595959"/>
                </a:solidFill>
                <a:latin typeface="Avenir Book" panose="02000503020000020003" pitchFamily="2" charset="0"/>
              </a:rPr>
              <a:t>Coordinators</a:t>
            </a:r>
          </a:p>
          <a:p>
            <a:pPr marL="0" lvl="1" algn="ctr">
              <a:lnSpc>
                <a:spcPct val="90000"/>
              </a:lnSpc>
              <a:spcAft>
                <a:spcPct val="20000"/>
              </a:spcAft>
            </a:pPr>
            <a:r>
              <a:rPr lang="en-GB" sz="1400" dirty="0">
                <a:solidFill>
                  <a:srgbClr val="595959"/>
                </a:solidFill>
                <a:latin typeface="Avenir Book" panose="02000503020000020003" pitchFamily="2" charset="0"/>
                <a:cs typeface="Avenir"/>
              </a:rPr>
              <a:t>processed the AC results and assessed the inter-comparison metrics. The results presented and discussed with the participants. </a:t>
            </a:r>
            <a:endParaRPr lang="en-US" sz="1400" dirty="0">
              <a:solidFill>
                <a:srgbClr val="595959"/>
              </a:solidFill>
              <a:latin typeface="Avenir Book" panose="02000503020000020003" pitchFamily="2" charset="0"/>
              <a:cs typeface="Avenir"/>
            </a:endParaRPr>
          </a:p>
        </p:txBody>
      </p:sp>
      <p:sp>
        <p:nvSpPr>
          <p:cNvPr id="22" name="Rounded Rectangle 21">
            <a:extLst>
              <a:ext uri="{FF2B5EF4-FFF2-40B4-BE49-F238E27FC236}">
                <a16:creationId xmlns:a16="http://schemas.microsoft.com/office/drawing/2014/main" id="{423C0D44-5926-CE43-95CF-C408745F9353}"/>
              </a:ext>
            </a:extLst>
          </p:cNvPr>
          <p:cNvSpPr/>
          <p:nvPr/>
        </p:nvSpPr>
        <p:spPr>
          <a:xfrm>
            <a:off x="1284060" y="2914102"/>
            <a:ext cx="2414698" cy="1029795"/>
          </a:xfrm>
          <a:prstGeom prst="roundRect">
            <a:avLst/>
          </a:prstGeom>
          <a:solidFill>
            <a:srgbClr val="002F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96">
              <a:solidFill>
                <a:schemeClr val="bg1"/>
              </a:solidFill>
            </a:endParaRPr>
          </a:p>
        </p:txBody>
      </p:sp>
      <p:sp>
        <p:nvSpPr>
          <p:cNvPr id="23" name="TextBox 22">
            <a:extLst>
              <a:ext uri="{FF2B5EF4-FFF2-40B4-BE49-F238E27FC236}">
                <a16:creationId xmlns:a16="http://schemas.microsoft.com/office/drawing/2014/main" id="{BFA74617-E0C1-594E-A04B-2D15856B0271}"/>
              </a:ext>
            </a:extLst>
          </p:cNvPr>
          <p:cNvSpPr txBox="1"/>
          <p:nvPr/>
        </p:nvSpPr>
        <p:spPr>
          <a:xfrm>
            <a:off x="1311252" y="2995927"/>
            <a:ext cx="2300098" cy="828731"/>
          </a:xfrm>
          <a:prstGeom prst="rect">
            <a:avLst/>
          </a:prstGeom>
          <a:noFill/>
        </p:spPr>
        <p:txBody>
          <a:bodyPr wrap="square" rtlCol="0">
            <a:spAutoFit/>
          </a:bodyPr>
          <a:lstStyle/>
          <a:p>
            <a:pPr lvl="0"/>
            <a:r>
              <a:rPr lang="en-GB" sz="1596" b="1" dirty="0">
                <a:solidFill>
                  <a:schemeClr val="bg1"/>
                </a:solidFill>
                <a:latin typeface="Avenir Book" panose="02000503020000020003" pitchFamily="2" charset="0"/>
                <a:cs typeface="Avenir"/>
              </a:rPr>
              <a:t>Definition of the</a:t>
            </a:r>
          </a:p>
          <a:p>
            <a:pPr lvl="0"/>
            <a:r>
              <a:rPr lang="en-GB" sz="1596" b="1" dirty="0">
                <a:solidFill>
                  <a:schemeClr val="bg1"/>
                </a:solidFill>
                <a:latin typeface="Avenir Book" panose="02000503020000020003" pitchFamily="2" charset="0"/>
                <a:cs typeface="Angsana New" panose="02020603050405020304" pitchFamily="18" charset="-34"/>
              </a:rPr>
              <a:t>inter-comparison</a:t>
            </a:r>
            <a:r>
              <a:rPr lang="en-GB" sz="1596" b="1" dirty="0">
                <a:solidFill>
                  <a:schemeClr val="bg1"/>
                </a:solidFill>
                <a:latin typeface="Avenir Book" panose="02000503020000020003" pitchFamily="2" charset="0"/>
                <a:cs typeface="Avenir"/>
              </a:rPr>
              <a:t> protocol</a:t>
            </a:r>
          </a:p>
        </p:txBody>
      </p:sp>
      <p:sp>
        <p:nvSpPr>
          <p:cNvPr id="24" name="Right Arrow 23">
            <a:extLst>
              <a:ext uri="{FF2B5EF4-FFF2-40B4-BE49-F238E27FC236}">
                <a16:creationId xmlns:a16="http://schemas.microsoft.com/office/drawing/2014/main" id="{298EBBAB-8735-994E-9047-0668E9CB0A5B}"/>
              </a:ext>
            </a:extLst>
          </p:cNvPr>
          <p:cNvSpPr/>
          <p:nvPr/>
        </p:nvSpPr>
        <p:spPr>
          <a:xfrm>
            <a:off x="7011957" y="3246128"/>
            <a:ext cx="466724" cy="359018"/>
          </a:xfrm>
          <a:prstGeom prst="rightArrow">
            <a:avLst/>
          </a:prstGeom>
          <a:solidFill>
            <a:srgbClr val="002F6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96" dirty="0"/>
          </a:p>
        </p:txBody>
      </p:sp>
      <p:sp>
        <p:nvSpPr>
          <p:cNvPr id="25" name="Right Arrow 24">
            <a:extLst>
              <a:ext uri="{FF2B5EF4-FFF2-40B4-BE49-F238E27FC236}">
                <a16:creationId xmlns:a16="http://schemas.microsoft.com/office/drawing/2014/main" id="{5EF85D97-2A06-F744-8BA0-75EF176E1F79}"/>
              </a:ext>
            </a:extLst>
          </p:cNvPr>
          <p:cNvSpPr/>
          <p:nvPr/>
        </p:nvSpPr>
        <p:spPr>
          <a:xfrm>
            <a:off x="3859047" y="3215168"/>
            <a:ext cx="466724" cy="359018"/>
          </a:xfrm>
          <a:prstGeom prst="rightArrow">
            <a:avLst/>
          </a:prstGeom>
          <a:solidFill>
            <a:srgbClr val="002F6D"/>
          </a:solidFill>
          <a:ln>
            <a:solidFill>
              <a:srgbClr val="0049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96" dirty="0"/>
          </a:p>
        </p:txBody>
      </p:sp>
    </p:spTree>
    <p:extLst>
      <p:ext uri="{BB962C8B-B14F-4D97-AF65-F5344CB8AC3E}">
        <p14:creationId xmlns:p14="http://schemas.microsoft.com/office/powerpoint/2010/main" val="1443798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
            <a:extLst>
              <a:ext uri="{FF2B5EF4-FFF2-40B4-BE49-F238E27FC236}">
                <a16:creationId xmlns:a16="http://schemas.microsoft.com/office/drawing/2014/main" id="{828B976D-99EC-5140-9C48-A04053F21F43}"/>
              </a:ext>
            </a:extLst>
          </p:cNvPr>
          <p:cNvSpPr txBox="1">
            <a:spLocks/>
          </p:cNvSpPr>
          <p:nvPr/>
        </p:nvSpPr>
        <p:spPr>
          <a:xfrm>
            <a:off x="1159200" y="1584000"/>
            <a:ext cx="5528969" cy="650579"/>
          </a:xfrm>
          <a:prstGeom prst="rect">
            <a:avLst/>
          </a:prstGeom>
        </p:spPr>
        <p:txBody>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4355">
              <a:defRPr/>
            </a:pPr>
            <a:r>
              <a:rPr lang="en-US" sz="2800" kern="0" dirty="0">
                <a:solidFill>
                  <a:sysClr val="windowText" lastClr="000000">
                    <a:lumMod val="75000"/>
                    <a:lumOff val="25000"/>
                  </a:sysClr>
                </a:solidFill>
                <a:latin typeface="Avenir Book" panose="02000503020000020003" pitchFamily="2" charset="0"/>
              </a:rPr>
              <a:t> </a:t>
            </a:r>
            <a:r>
              <a:rPr lang="en-US" sz="4400" kern="0" dirty="0">
                <a:solidFill>
                  <a:sysClr val="windowText" lastClr="000000">
                    <a:lumMod val="75000"/>
                    <a:lumOff val="25000"/>
                  </a:sysClr>
                </a:solidFill>
                <a:latin typeface="Avenir Book" panose="02000503020000020003" pitchFamily="2" charset="0"/>
                <a:cs typeface="Avenir"/>
              </a:rPr>
              <a:t>H</a:t>
            </a:r>
            <a:r>
              <a:rPr lang="en-US" sz="2800" kern="0" dirty="0">
                <a:solidFill>
                  <a:sysClr val="windowText" lastClr="000000">
                    <a:lumMod val="75000"/>
                    <a:lumOff val="25000"/>
                  </a:sysClr>
                </a:solidFill>
                <a:latin typeface="Avenir Book" panose="02000503020000020003" pitchFamily="2" charset="0"/>
                <a:cs typeface="Avenir"/>
              </a:rPr>
              <a:t>OW</a:t>
            </a:r>
            <a:r>
              <a:rPr lang="en-US" sz="4000" kern="0" dirty="0">
                <a:solidFill>
                  <a:sysClr val="windowText" lastClr="000000">
                    <a:lumMod val="75000"/>
                    <a:lumOff val="25000"/>
                  </a:sysClr>
                </a:solidFill>
                <a:latin typeface="Avenir Book" panose="02000503020000020003" pitchFamily="2" charset="0"/>
                <a:cs typeface="Avenir"/>
              </a:rPr>
              <a:t>?</a:t>
            </a:r>
          </a:p>
        </p:txBody>
      </p:sp>
      <p:cxnSp>
        <p:nvCxnSpPr>
          <p:cNvPr id="14" name="Straight Connector 13">
            <a:extLst>
              <a:ext uri="{FF2B5EF4-FFF2-40B4-BE49-F238E27FC236}">
                <a16:creationId xmlns:a16="http://schemas.microsoft.com/office/drawing/2014/main" id="{5CCAA001-2822-364C-8247-0E84FD57A7C4}"/>
              </a:ext>
            </a:extLst>
          </p:cNvPr>
          <p:cNvCxnSpPr>
            <a:cxnSpLocks/>
          </p:cNvCxnSpPr>
          <p:nvPr/>
        </p:nvCxnSpPr>
        <p:spPr>
          <a:xfrm>
            <a:off x="1337430" y="2363656"/>
            <a:ext cx="1723617" cy="0"/>
          </a:xfrm>
          <a:prstGeom prst="line">
            <a:avLst/>
          </a:prstGeom>
          <a:noFill/>
          <a:ln w="57150" cap="flat" cmpd="sng" algn="ctr">
            <a:solidFill>
              <a:sysClr val="windowText" lastClr="000000">
                <a:lumMod val="75000"/>
                <a:lumOff val="25000"/>
              </a:sysClr>
            </a:solidFill>
            <a:prstDash val="solid"/>
          </a:ln>
          <a:effectLst/>
        </p:spPr>
      </p:cxnSp>
      <p:sp>
        <p:nvSpPr>
          <p:cNvPr id="26" name="TextBox 25">
            <a:extLst>
              <a:ext uri="{FF2B5EF4-FFF2-40B4-BE49-F238E27FC236}">
                <a16:creationId xmlns:a16="http://schemas.microsoft.com/office/drawing/2014/main" id="{CE7C789B-7075-7B44-AB93-2C107F6FB6C8}"/>
              </a:ext>
            </a:extLst>
          </p:cNvPr>
          <p:cNvSpPr txBox="1"/>
          <p:nvPr/>
        </p:nvSpPr>
        <p:spPr>
          <a:xfrm>
            <a:off x="1507366" y="4728966"/>
            <a:ext cx="2046123" cy="1381218"/>
          </a:xfrm>
          <a:prstGeom prst="rect">
            <a:avLst/>
          </a:prstGeom>
          <a:noFill/>
        </p:spPr>
        <p:txBody>
          <a:bodyPr wrap="square" rtlCol="0">
            <a:spAutoFit/>
          </a:bodyPr>
          <a:lstStyle/>
          <a:p>
            <a:pPr algn="ctr"/>
            <a:r>
              <a:rPr lang="en-GB" sz="1396" b="1" dirty="0">
                <a:latin typeface="Avenir Book" panose="02000503020000020003" pitchFamily="2" charset="0"/>
              </a:rPr>
              <a:t>Developer Teams </a:t>
            </a:r>
          </a:p>
          <a:p>
            <a:pPr algn="ctr"/>
            <a:r>
              <a:rPr lang="en-GB" sz="1396" dirty="0">
                <a:latin typeface="Avenir Book" panose="02000503020000020003" pitchFamily="2" charset="0"/>
              </a:rPr>
              <a:t>from various Space Agencies, R&amp;D Companies, </a:t>
            </a:r>
          </a:p>
          <a:p>
            <a:pPr algn="ctr"/>
            <a:r>
              <a:rPr lang="en-GB" sz="1396" dirty="0">
                <a:latin typeface="Avenir Book" panose="02000503020000020003" pitchFamily="2" charset="0"/>
              </a:rPr>
              <a:t>Research Institutes </a:t>
            </a:r>
          </a:p>
          <a:p>
            <a:pPr algn="ctr"/>
            <a:r>
              <a:rPr lang="en-GB" sz="1396" dirty="0">
                <a:latin typeface="Avenir Book" panose="02000503020000020003" pitchFamily="2" charset="0"/>
              </a:rPr>
              <a:t>and Universities</a:t>
            </a:r>
            <a:endParaRPr lang="en-GB" sz="997" dirty="0">
              <a:latin typeface="Avenir Book" panose="02000503020000020003" pitchFamily="2" charset="0"/>
            </a:endParaRPr>
          </a:p>
        </p:txBody>
      </p:sp>
      <p:sp>
        <p:nvSpPr>
          <p:cNvPr id="27" name="TextBox 26">
            <a:extLst>
              <a:ext uri="{FF2B5EF4-FFF2-40B4-BE49-F238E27FC236}">
                <a16:creationId xmlns:a16="http://schemas.microsoft.com/office/drawing/2014/main" id="{222B9E7A-876C-2644-8E9F-E92A238F5AC6}"/>
              </a:ext>
            </a:extLst>
          </p:cNvPr>
          <p:cNvSpPr txBox="1"/>
          <p:nvPr/>
        </p:nvSpPr>
        <p:spPr>
          <a:xfrm>
            <a:off x="6349070" y="4706475"/>
            <a:ext cx="1673267" cy="1166362"/>
          </a:xfrm>
          <a:prstGeom prst="rect">
            <a:avLst/>
          </a:prstGeom>
          <a:noFill/>
        </p:spPr>
        <p:txBody>
          <a:bodyPr wrap="square" rtlCol="0">
            <a:spAutoFit/>
          </a:bodyPr>
          <a:lstStyle/>
          <a:p>
            <a:pPr algn="ctr"/>
            <a:r>
              <a:rPr lang="en-GB" sz="1396" b="1" dirty="0">
                <a:latin typeface="Avenir Book" panose="02000503020000020003" pitchFamily="2" charset="0"/>
              </a:rPr>
              <a:t>Image Scenes</a:t>
            </a:r>
          </a:p>
          <a:p>
            <a:pPr algn="ctr"/>
            <a:r>
              <a:rPr lang="en-GB" sz="1396" dirty="0">
                <a:latin typeface="Avenir Book" panose="02000503020000020003" pitchFamily="2" charset="0"/>
              </a:rPr>
              <a:t>to be processed acquired by Sentinel-2A, -2B and Landsat-8</a:t>
            </a:r>
            <a:endParaRPr lang="en-GB" sz="997" dirty="0">
              <a:latin typeface="Avenir Book" panose="02000503020000020003" pitchFamily="2" charset="0"/>
            </a:endParaRPr>
          </a:p>
        </p:txBody>
      </p:sp>
      <p:sp>
        <p:nvSpPr>
          <p:cNvPr id="28" name="TextBox 27">
            <a:extLst>
              <a:ext uri="{FF2B5EF4-FFF2-40B4-BE49-F238E27FC236}">
                <a16:creationId xmlns:a16="http://schemas.microsoft.com/office/drawing/2014/main" id="{B1A18C87-7866-4D4D-84A7-E9D021A48CCE}"/>
              </a:ext>
            </a:extLst>
          </p:cNvPr>
          <p:cNvSpPr txBox="1"/>
          <p:nvPr/>
        </p:nvSpPr>
        <p:spPr>
          <a:xfrm>
            <a:off x="8283362" y="4719142"/>
            <a:ext cx="1798549" cy="736650"/>
          </a:xfrm>
          <a:prstGeom prst="rect">
            <a:avLst/>
          </a:prstGeom>
          <a:noFill/>
        </p:spPr>
        <p:txBody>
          <a:bodyPr wrap="square" rtlCol="0">
            <a:spAutoFit/>
          </a:bodyPr>
          <a:lstStyle/>
          <a:p>
            <a:pPr algn="ctr"/>
            <a:r>
              <a:rPr lang="en-GB" sz="1396" b="1" dirty="0">
                <a:latin typeface="Avenir Book" panose="02000503020000020003" pitchFamily="2" charset="0"/>
              </a:rPr>
              <a:t>Months</a:t>
            </a:r>
          </a:p>
          <a:p>
            <a:pPr algn="ctr"/>
            <a:r>
              <a:rPr lang="en-GB" sz="1396" dirty="0">
                <a:latin typeface="Avenir Book" panose="02000503020000020003" pitchFamily="2" charset="0"/>
              </a:rPr>
              <a:t>for participants to submit results</a:t>
            </a:r>
            <a:endParaRPr lang="en-GB" sz="997" dirty="0">
              <a:latin typeface="Avenir Book" panose="02000503020000020003" pitchFamily="2" charset="0"/>
            </a:endParaRPr>
          </a:p>
        </p:txBody>
      </p:sp>
      <p:sp>
        <p:nvSpPr>
          <p:cNvPr id="29" name="TextBox 28">
            <a:extLst>
              <a:ext uri="{FF2B5EF4-FFF2-40B4-BE49-F238E27FC236}">
                <a16:creationId xmlns:a16="http://schemas.microsoft.com/office/drawing/2014/main" id="{B7E79A93-A557-B447-A4E7-CE060EE26274}"/>
              </a:ext>
            </a:extLst>
          </p:cNvPr>
          <p:cNvSpPr txBox="1"/>
          <p:nvPr/>
        </p:nvSpPr>
        <p:spPr>
          <a:xfrm>
            <a:off x="3833735" y="4728966"/>
            <a:ext cx="2311955" cy="1166362"/>
          </a:xfrm>
          <a:prstGeom prst="rect">
            <a:avLst/>
          </a:prstGeom>
          <a:noFill/>
        </p:spPr>
        <p:txBody>
          <a:bodyPr wrap="square" rtlCol="0">
            <a:spAutoFit/>
          </a:bodyPr>
          <a:lstStyle/>
          <a:p>
            <a:pPr algn="ctr"/>
            <a:r>
              <a:rPr lang="en-GB" sz="1396" b="1" dirty="0">
                <a:latin typeface="Avenir Book" panose="02000503020000020003" pitchFamily="2" charset="0"/>
              </a:rPr>
              <a:t>Study Sites </a:t>
            </a:r>
          </a:p>
          <a:p>
            <a:pPr algn="ctr"/>
            <a:r>
              <a:rPr lang="en-GB" sz="1396" dirty="0">
                <a:latin typeface="Avenir Book" panose="02000503020000020003" pitchFamily="2" charset="0"/>
              </a:rPr>
              <a:t>spread globally based on the AERONET stations (coincident measurements availability )</a:t>
            </a:r>
          </a:p>
        </p:txBody>
      </p:sp>
      <p:sp>
        <p:nvSpPr>
          <p:cNvPr id="30" name="Oval 29">
            <a:hlinkClick r:id="rId3" action="ppaction://hlinksldjump"/>
            <a:extLst>
              <a:ext uri="{FF2B5EF4-FFF2-40B4-BE49-F238E27FC236}">
                <a16:creationId xmlns:a16="http://schemas.microsoft.com/office/drawing/2014/main" id="{1EA713A2-4A80-FC4F-9A12-5A7EDE7C351B}"/>
              </a:ext>
            </a:extLst>
          </p:cNvPr>
          <p:cNvSpPr>
            <a:spLocks noChangeAspect="1"/>
          </p:cNvSpPr>
          <p:nvPr/>
        </p:nvSpPr>
        <p:spPr>
          <a:xfrm>
            <a:off x="1981953" y="2910414"/>
            <a:ext cx="1309010" cy="1309010"/>
          </a:xfrm>
          <a:prstGeom prst="ellipse">
            <a:avLst/>
          </a:prstGeom>
          <a:solidFill>
            <a:srgbClr val="003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91" dirty="0">
                <a:latin typeface="Avenir Book" panose="02000503020000020003" pitchFamily="2" charset="0"/>
              </a:rPr>
              <a:t>12</a:t>
            </a:r>
          </a:p>
        </p:txBody>
      </p:sp>
      <p:sp>
        <p:nvSpPr>
          <p:cNvPr id="31" name="Oval 30">
            <a:hlinkClick r:id="" action="ppaction://noaction"/>
            <a:extLst>
              <a:ext uri="{FF2B5EF4-FFF2-40B4-BE49-F238E27FC236}">
                <a16:creationId xmlns:a16="http://schemas.microsoft.com/office/drawing/2014/main" id="{570F5CD9-034D-4749-9547-6F7FA6FAA7CB}"/>
              </a:ext>
            </a:extLst>
          </p:cNvPr>
          <p:cNvSpPr>
            <a:spLocks noChangeAspect="1"/>
          </p:cNvSpPr>
          <p:nvPr/>
        </p:nvSpPr>
        <p:spPr>
          <a:xfrm>
            <a:off x="4255100" y="2910414"/>
            <a:ext cx="1309010" cy="1309010"/>
          </a:xfrm>
          <a:prstGeom prst="ellipse">
            <a:avLst/>
          </a:prstGeom>
          <a:solidFill>
            <a:srgbClr val="002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91" dirty="0">
                <a:latin typeface="Avenir Book" panose="02000503020000020003" pitchFamily="2" charset="0"/>
              </a:rPr>
              <a:t>120</a:t>
            </a:r>
          </a:p>
        </p:txBody>
      </p:sp>
      <p:sp>
        <p:nvSpPr>
          <p:cNvPr id="32" name="Oval 31">
            <a:extLst>
              <a:ext uri="{FF2B5EF4-FFF2-40B4-BE49-F238E27FC236}">
                <a16:creationId xmlns:a16="http://schemas.microsoft.com/office/drawing/2014/main" id="{7892458E-4E9E-CD4F-B074-8AF5533036EA}"/>
              </a:ext>
            </a:extLst>
          </p:cNvPr>
          <p:cNvSpPr>
            <a:spLocks noChangeAspect="1"/>
          </p:cNvSpPr>
          <p:nvPr/>
        </p:nvSpPr>
        <p:spPr>
          <a:xfrm>
            <a:off x="8616337" y="2910414"/>
            <a:ext cx="1273092" cy="1309010"/>
          </a:xfrm>
          <a:prstGeom prst="ellipse">
            <a:avLst/>
          </a:prstGeom>
          <a:solidFill>
            <a:srgbClr val="7A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91" dirty="0">
                <a:latin typeface="Avenir Book" panose="02000503020000020003" pitchFamily="2" charset="0"/>
              </a:rPr>
              <a:t>7</a:t>
            </a:r>
          </a:p>
        </p:txBody>
      </p:sp>
      <p:sp>
        <p:nvSpPr>
          <p:cNvPr id="33" name="Oval 32">
            <a:extLst>
              <a:ext uri="{FF2B5EF4-FFF2-40B4-BE49-F238E27FC236}">
                <a16:creationId xmlns:a16="http://schemas.microsoft.com/office/drawing/2014/main" id="{C3A0218D-14DD-BF42-9136-3FB85EDEC692}"/>
              </a:ext>
            </a:extLst>
          </p:cNvPr>
          <p:cNvSpPr>
            <a:spLocks noChangeAspect="1"/>
          </p:cNvSpPr>
          <p:nvPr/>
        </p:nvSpPr>
        <p:spPr>
          <a:xfrm>
            <a:off x="6529923" y="2910414"/>
            <a:ext cx="1273092" cy="1309010"/>
          </a:xfrm>
          <a:prstGeom prst="ellipse">
            <a:avLst/>
          </a:prstGeom>
          <a:solidFill>
            <a:srgbClr val="002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dirty="0">
              <a:latin typeface="Avenir Book" panose="02000503020000020003" pitchFamily="2" charset="0"/>
            </a:endParaRPr>
          </a:p>
        </p:txBody>
      </p:sp>
      <p:sp>
        <p:nvSpPr>
          <p:cNvPr id="34" name="Oval 33">
            <a:extLst>
              <a:ext uri="{FF2B5EF4-FFF2-40B4-BE49-F238E27FC236}">
                <a16:creationId xmlns:a16="http://schemas.microsoft.com/office/drawing/2014/main" id="{5746FAD3-3106-C543-A751-2D59D6462756}"/>
              </a:ext>
            </a:extLst>
          </p:cNvPr>
          <p:cNvSpPr>
            <a:spLocks/>
          </p:cNvSpPr>
          <p:nvPr/>
        </p:nvSpPr>
        <p:spPr>
          <a:xfrm>
            <a:off x="3553489" y="3429996"/>
            <a:ext cx="221139" cy="227259"/>
          </a:xfrm>
          <a:prstGeom prst="ellipse">
            <a:avLst/>
          </a:prstGeom>
          <a:solidFill>
            <a:srgbClr val="003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47" dirty="0">
              <a:latin typeface="Avenir Book" panose="02000503020000020003" pitchFamily="2" charset="0"/>
            </a:endParaRPr>
          </a:p>
        </p:txBody>
      </p:sp>
      <p:sp>
        <p:nvSpPr>
          <p:cNvPr id="35" name="Oval 34">
            <a:extLst>
              <a:ext uri="{FF2B5EF4-FFF2-40B4-BE49-F238E27FC236}">
                <a16:creationId xmlns:a16="http://schemas.microsoft.com/office/drawing/2014/main" id="{300EDDE1-8B16-F842-878E-28F0866A3B4E}"/>
              </a:ext>
            </a:extLst>
          </p:cNvPr>
          <p:cNvSpPr/>
          <p:nvPr/>
        </p:nvSpPr>
        <p:spPr>
          <a:xfrm>
            <a:off x="3833735" y="3429997"/>
            <a:ext cx="221139" cy="227259"/>
          </a:xfrm>
          <a:prstGeom prst="ellipse">
            <a:avLst/>
          </a:prstGeom>
          <a:solidFill>
            <a:srgbClr val="002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47" dirty="0">
              <a:latin typeface="Avenir Book" panose="02000503020000020003" pitchFamily="2" charset="0"/>
            </a:endParaRPr>
          </a:p>
        </p:txBody>
      </p:sp>
      <p:sp>
        <p:nvSpPr>
          <p:cNvPr id="36" name="Oval 35">
            <a:extLst>
              <a:ext uri="{FF2B5EF4-FFF2-40B4-BE49-F238E27FC236}">
                <a16:creationId xmlns:a16="http://schemas.microsoft.com/office/drawing/2014/main" id="{9F85602E-9F77-404A-9C1C-9B883CA9D53B}"/>
              </a:ext>
            </a:extLst>
          </p:cNvPr>
          <p:cNvSpPr/>
          <p:nvPr/>
        </p:nvSpPr>
        <p:spPr>
          <a:xfrm>
            <a:off x="5828437" y="3429996"/>
            <a:ext cx="221139" cy="227259"/>
          </a:xfrm>
          <a:prstGeom prst="ellipse">
            <a:avLst/>
          </a:prstGeom>
          <a:solidFill>
            <a:srgbClr val="002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47" dirty="0">
              <a:latin typeface="Avenir Book" panose="02000503020000020003" pitchFamily="2" charset="0"/>
            </a:endParaRPr>
          </a:p>
        </p:txBody>
      </p:sp>
      <p:sp>
        <p:nvSpPr>
          <p:cNvPr id="37" name="Oval 36">
            <a:extLst>
              <a:ext uri="{FF2B5EF4-FFF2-40B4-BE49-F238E27FC236}">
                <a16:creationId xmlns:a16="http://schemas.microsoft.com/office/drawing/2014/main" id="{0A910F6F-2549-DA43-8D00-5630C126F11E}"/>
              </a:ext>
            </a:extLst>
          </p:cNvPr>
          <p:cNvSpPr/>
          <p:nvPr/>
        </p:nvSpPr>
        <p:spPr>
          <a:xfrm>
            <a:off x="6111846" y="3429996"/>
            <a:ext cx="221139" cy="227259"/>
          </a:xfrm>
          <a:prstGeom prst="ellipse">
            <a:avLst/>
          </a:prstGeom>
          <a:solidFill>
            <a:srgbClr val="002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47" dirty="0">
              <a:latin typeface="Avenir Book" panose="02000503020000020003" pitchFamily="2" charset="0"/>
            </a:endParaRPr>
          </a:p>
        </p:txBody>
      </p:sp>
      <p:sp>
        <p:nvSpPr>
          <p:cNvPr id="39" name="Oval 38">
            <a:extLst>
              <a:ext uri="{FF2B5EF4-FFF2-40B4-BE49-F238E27FC236}">
                <a16:creationId xmlns:a16="http://schemas.microsoft.com/office/drawing/2014/main" id="{CD92D84F-C65F-D14E-84C3-E3185EA3F453}"/>
              </a:ext>
            </a:extLst>
          </p:cNvPr>
          <p:cNvSpPr/>
          <p:nvPr/>
        </p:nvSpPr>
        <p:spPr>
          <a:xfrm>
            <a:off x="7945118" y="3410868"/>
            <a:ext cx="221139" cy="227259"/>
          </a:xfrm>
          <a:prstGeom prst="ellipse">
            <a:avLst/>
          </a:prstGeom>
          <a:solidFill>
            <a:srgbClr val="002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47" dirty="0">
              <a:latin typeface="Avenir Book" panose="02000503020000020003" pitchFamily="2" charset="0"/>
            </a:endParaRPr>
          </a:p>
        </p:txBody>
      </p:sp>
      <p:sp>
        <p:nvSpPr>
          <p:cNvPr id="40" name="Oval 39">
            <a:extLst>
              <a:ext uri="{FF2B5EF4-FFF2-40B4-BE49-F238E27FC236}">
                <a16:creationId xmlns:a16="http://schemas.microsoft.com/office/drawing/2014/main" id="{D9105355-D9FE-A542-96B4-A85C4D504586}"/>
              </a:ext>
            </a:extLst>
          </p:cNvPr>
          <p:cNvSpPr/>
          <p:nvPr/>
        </p:nvSpPr>
        <p:spPr>
          <a:xfrm>
            <a:off x="8225717" y="3410868"/>
            <a:ext cx="221139" cy="227259"/>
          </a:xfrm>
          <a:prstGeom prst="ellipse">
            <a:avLst/>
          </a:prstGeom>
          <a:solidFill>
            <a:srgbClr val="7A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47" dirty="0">
              <a:latin typeface="Avenir Book" panose="02000503020000020003" pitchFamily="2" charset="0"/>
            </a:endParaRPr>
          </a:p>
        </p:txBody>
      </p:sp>
      <p:sp>
        <p:nvSpPr>
          <p:cNvPr id="41" name="TextBox 40">
            <a:extLst>
              <a:ext uri="{FF2B5EF4-FFF2-40B4-BE49-F238E27FC236}">
                <a16:creationId xmlns:a16="http://schemas.microsoft.com/office/drawing/2014/main" id="{01B2EC65-287C-3E4D-8D17-BAEBE998CF01}"/>
              </a:ext>
            </a:extLst>
          </p:cNvPr>
          <p:cNvSpPr txBox="1"/>
          <p:nvPr/>
        </p:nvSpPr>
        <p:spPr>
          <a:xfrm>
            <a:off x="6542245" y="3252035"/>
            <a:ext cx="1286915" cy="583180"/>
          </a:xfrm>
          <a:prstGeom prst="rect">
            <a:avLst/>
          </a:prstGeom>
          <a:noFill/>
        </p:spPr>
        <p:txBody>
          <a:bodyPr wrap="square" rtlCol="0">
            <a:spAutoFit/>
          </a:bodyPr>
          <a:lstStyle/>
          <a:p>
            <a:pPr algn="ctr"/>
            <a:r>
              <a:rPr lang="en-GB" sz="3191" dirty="0">
                <a:solidFill>
                  <a:schemeClr val="lt1"/>
                </a:solidFill>
                <a:latin typeface="Avenir Book" panose="02000503020000020003" pitchFamily="2" charset="0"/>
              </a:rPr>
              <a:t>3500</a:t>
            </a:r>
            <a:endParaRPr lang="en-GB" sz="2394" dirty="0">
              <a:solidFill>
                <a:schemeClr val="lt1"/>
              </a:solidFill>
              <a:latin typeface="Avenir Book" panose="02000503020000020003" pitchFamily="2" charset="0"/>
            </a:endParaRPr>
          </a:p>
        </p:txBody>
      </p:sp>
    </p:spTree>
    <p:extLst>
      <p:ext uri="{BB962C8B-B14F-4D97-AF65-F5344CB8AC3E}">
        <p14:creationId xmlns:p14="http://schemas.microsoft.com/office/powerpoint/2010/main" val="3599378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
            <a:extLst>
              <a:ext uri="{FF2B5EF4-FFF2-40B4-BE49-F238E27FC236}">
                <a16:creationId xmlns:a16="http://schemas.microsoft.com/office/drawing/2014/main" id="{828B976D-99EC-5140-9C48-A04053F21F43}"/>
              </a:ext>
            </a:extLst>
          </p:cNvPr>
          <p:cNvSpPr txBox="1">
            <a:spLocks/>
          </p:cNvSpPr>
          <p:nvPr/>
        </p:nvSpPr>
        <p:spPr>
          <a:xfrm>
            <a:off x="1159200" y="1584000"/>
            <a:ext cx="5528969" cy="650579"/>
          </a:xfrm>
          <a:prstGeom prst="rect">
            <a:avLst/>
          </a:prstGeom>
        </p:spPr>
        <p:txBody>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4355">
              <a:defRPr/>
            </a:pPr>
            <a:r>
              <a:rPr lang="en-US" sz="2800" kern="0" dirty="0">
                <a:solidFill>
                  <a:sysClr val="windowText" lastClr="000000">
                    <a:lumMod val="75000"/>
                    <a:lumOff val="25000"/>
                  </a:sysClr>
                </a:solidFill>
                <a:latin typeface="Avenir Book" panose="02000503020000020003" pitchFamily="2" charset="0"/>
              </a:rPr>
              <a:t> </a:t>
            </a:r>
            <a:r>
              <a:rPr lang="en-US" sz="4400" kern="0" dirty="0">
                <a:solidFill>
                  <a:sysClr val="windowText" lastClr="000000">
                    <a:lumMod val="75000"/>
                    <a:lumOff val="25000"/>
                  </a:sysClr>
                </a:solidFill>
                <a:latin typeface="Avenir Book" panose="02000503020000020003" pitchFamily="2" charset="0"/>
                <a:cs typeface="Avenir"/>
              </a:rPr>
              <a:t>H</a:t>
            </a:r>
            <a:r>
              <a:rPr lang="en-US" sz="2800" kern="0" dirty="0">
                <a:solidFill>
                  <a:sysClr val="windowText" lastClr="000000">
                    <a:lumMod val="75000"/>
                    <a:lumOff val="25000"/>
                  </a:sysClr>
                </a:solidFill>
                <a:latin typeface="Avenir Book" panose="02000503020000020003" pitchFamily="2" charset="0"/>
                <a:cs typeface="Avenir"/>
              </a:rPr>
              <a:t>OW</a:t>
            </a:r>
            <a:r>
              <a:rPr lang="en-US" sz="4000" kern="0" dirty="0">
                <a:solidFill>
                  <a:sysClr val="windowText" lastClr="000000">
                    <a:lumMod val="75000"/>
                    <a:lumOff val="25000"/>
                  </a:sysClr>
                </a:solidFill>
                <a:latin typeface="Avenir Book" panose="02000503020000020003" pitchFamily="2" charset="0"/>
                <a:cs typeface="Avenir"/>
              </a:rPr>
              <a:t>?</a:t>
            </a:r>
          </a:p>
        </p:txBody>
      </p:sp>
      <p:cxnSp>
        <p:nvCxnSpPr>
          <p:cNvPr id="14" name="Straight Connector 13">
            <a:extLst>
              <a:ext uri="{FF2B5EF4-FFF2-40B4-BE49-F238E27FC236}">
                <a16:creationId xmlns:a16="http://schemas.microsoft.com/office/drawing/2014/main" id="{5CCAA001-2822-364C-8247-0E84FD57A7C4}"/>
              </a:ext>
            </a:extLst>
          </p:cNvPr>
          <p:cNvCxnSpPr>
            <a:cxnSpLocks/>
          </p:cNvCxnSpPr>
          <p:nvPr/>
        </p:nvCxnSpPr>
        <p:spPr>
          <a:xfrm>
            <a:off x="1337430" y="2363656"/>
            <a:ext cx="1723617" cy="0"/>
          </a:xfrm>
          <a:prstGeom prst="line">
            <a:avLst/>
          </a:prstGeom>
          <a:noFill/>
          <a:ln w="57150" cap="flat" cmpd="sng" algn="ctr">
            <a:solidFill>
              <a:sysClr val="windowText" lastClr="000000">
                <a:lumMod val="75000"/>
                <a:lumOff val="25000"/>
              </a:sysClr>
            </a:solidFill>
            <a:prstDash val="solid"/>
          </a:ln>
          <a:effectLst/>
        </p:spPr>
      </p:cxnSp>
      <p:sp>
        <p:nvSpPr>
          <p:cNvPr id="26" name="TextBox 25">
            <a:extLst>
              <a:ext uri="{FF2B5EF4-FFF2-40B4-BE49-F238E27FC236}">
                <a16:creationId xmlns:a16="http://schemas.microsoft.com/office/drawing/2014/main" id="{CE7C789B-7075-7B44-AB93-2C107F6FB6C8}"/>
              </a:ext>
            </a:extLst>
          </p:cNvPr>
          <p:cNvSpPr txBox="1"/>
          <p:nvPr/>
        </p:nvSpPr>
        <p:spPr>
          <a:xfrm>
            <a:off x="1507366" y="4728966"/>
            <a:ext cx="2046123" cy="1381218"/>
          </a:xfrm>
          <a:prstGeom prst="rect">
            <a:avLst/>
          </a:prstGeom>
          <a:noFill/>
        </p:spPr>
        <p:txBody>
          <a:bodyPr wrap="square" rtlCol="0">
            <a:spAutoFit/>
          </a:bodyPr>
          <a:lstStyle/>
          <a:p>
            <a:pPr algn="ctr"/>
            <a:r>
              <a:rPr lang="en-GB" sz="1396" b="1" dirty="0">
                <a:latin typeface="Avenir Book" panose="02000503020000020003" pitchFamily="2" charset="0"/>
              </a:rPr>
              <a:t>Developer Teams </a:t>
            </a:r>
          </a:p>
          <a:p>
            <a:pPr algn="ctr"/>
            <a:r>
              <a:rPr lang="en-GB" sz="1396" dirty="0">
                <a:latin typeface="Avenir Book" panose="02000503020000020003" pitchFamily="2" charset="0"/>
              </a:rPr>
              <a:t>from various Space Agencies, R&amp;D Companies, </a:t>
            </a:r>
          </a:p>
          <a:p>
            <a:pPr algn="ctr"/>
            <a:r>
              <a:rPr lang="en-GB" sz="1396" dirty="0">
                <a:latin typeface="Avenir Book" panose="02000503020000020003" pitchFamily="2" charset="0"/>
              </a:rPr>
              <a:t>Research Institutes </a:t>
            </a:r>
          </a:p>
          <a:p>
            <a:pPr algn="ctr"/>
            <a:r>
              <a:rPr lang="en-GB" sz="1396" dirty="0">
                <a:latin typeface="Avenir Book" panose="02000503020000020003" pitchFamily="2" charset="0"/>
              </a:rPr>
              <a:t>and Universities</a:t>
            </a:r>
            <a:endParaRPr lang="en-GB" sz="997" dirty="0">
              <a:latin typeface="Avenir Book" panose="02000503020000020003" pitchFamily="2" charset="0"/>
            </a:endParaRPr>
          </a:p>
        </p:txBody>
      </p:sp>
      <p:sp>
        <p:nvSpPr>
          <p:cNvPr id="27" name="TextBox 26">
            <a:extLst>
              <a:ext uri="{FF2B5EF4-FFF2-40B4-BE49-F238E27FC236}">
                <a16:creationId xmlns:a16="http://schemas.microsoft.com/office/drawing/2014/main" id="{222B9E7A-876C-2644-8E9F-E92A238F5AC6}"/>
              </a:ext>
            </a:extLst>
          </p:cNvPr>
          <p:cNvSpPr txBox="1"/>
          <p:nvPr/>
        </p:nvSpPr>
        <p:spPr>
          <a:xfrm>
            <a:off x="6349070" y="4706475"/>
            <a:ext cx="1673267" cy="1166362"/>
          </a:xfrm>
          <a:prstGeom prst="rect">
            <a:avLst/>
          </a:prstGeom>
          <a:noFill/>
        </p:spPr>
        <p:txBody>
          <a:bodyPr wrap="square" rtlCol="0">
            <a:spAutoFit/>
          </a:bodyPr>
          <a:lstStyle/>
          <a:p>
            <a:pPr algn="ctr"/>
            <a:r>
              <a:rPr lang="en-GB" sz="1396" b="1" dirty="0">
                <a:latin typeface="Avenir Book" panose="02000503020000020003" pitchFamily="2" charset="0"/>
              </a:rPr>
              <a:t>Image Scenes</a:t>
            </a:r>
          </a:p>
          <a:p>
            <a:pPr algn="ctr"/>
            <a:r>
              <a:rPr lang="en-GB" sz="1396" dirty="0">
                <a:latin typeface="Avenir Book" panose="02000503020000020003" pitchFamily="2" charset="0"/>
              </a:rPr>
              <a:t>to be processed acquired by Sentinel-2A, -2B and Landsat-8</a:t>
            </a:r>
            <a:endParaRPr lang="en-GB" sz="997" dirty="0">
              <a:latin typeface="Avenir Book" panose="02000503020000020003" pitchFamily="2" charset="0"/>
            </a:endParaRPr>
          </a:p>
        </p:txBody>
      </p:sp>
      <p:sp>
        <p:nvSpPr>
          <p:cNvPr id="28" name="TextBox 27">
            <a:extLst>
              <a:ext uri="{FF2B5EF4-FFF2-40B4-BE49-F238E27FC236}">
                <a16:creationId xmlns:a16="http://schemas.microsoft.com/office/drawing/2014/main" id="{B1A18C87-7866-4D4D-84A7-E9D021A48CCE}"/>
              </a:ext>
            </a:extLst>
          </p:cNvPr>
          <p:cNvSpPr txBox="1"/>
          <p:nvPr/>
        </p:nvSpPr>
        <p:spPr>
          <a:xfrm>
            <a:off x="8283362" y="4719142"/>
            <a:ext cx="1798549" cy="736650"/>
          </a:xfrm>
          <a:prstGeom prst="rect">
            <a:avLst/>
          </a:prstGeom>
          <a:noFill/>
        </p:spPr>
        <p:txBody>
          <a:bodyPr wrap="square" rtlCol="0">
            <a:spAutoFit/>
          </a:bodyPr>
          <a:lstStyle/>
          <a:p>
            <a:pPr algn="ctr"/>
            <a:r>
              <a:rPr lang="en-GB" sz="1396" b="1" dirty="0">
                <a:latin typeface="Avenir Book" panose="02000503020000020003" pitchFamily="2" charset="0"/>
              </a:rPr>
              <a:t>Months</a:t>
            </a:r>
          </a:p>
          <a:p>
            <a:pPr algn="ctr"/>
            <a:r>
              <a:rPr lang="en-GB" sz="1396" dirty="0">
                <a:latin typeface="Avenir Book" panose="02000503020000020003" pitchFamily="2" charset="0"/>
              </a:rPr>
              <a:t>for participants to submit results</a:t>
            </a:r>
            <a:endParaRPr lang="en-GB" sz="997" dirty="0">
              <a:latin typeface="Avenir Book" panose="02000503020000020003" pitchFamily="2" charset="0"/>
            </a:endParaRPr>
          </a:p>
        </p:txBody>
      </p:sp>
      <p:sp>
        <p:nvSpPr>
          <p:cNvPr id="29" name="TextBox 28">
            <a:extLst>
              <a:ext uri="{FF2B5EF4-FFF2-40B4-BE49-F238E27FC236}">
                <a16:creationId xmlns:a16="http://schemas.microsoft.com/office/drawing/2014/main" id="{B7E79A93-A557-B447-A4E7-CE060EE26274}"/>
              </a:ext>
            </a:extLst>
          </p:cNvPr>
          <p:cNvSpPr txBox="1"/>
          <p:nvPr/>
        </p:nvSpPr>
        <p:spPr>
          <a:xfrm>
            <a:off x="3833735" y="4728966"/>
            <a:ext cx="2311955" cy="1166362"/>
          </a:xfrm>
          <a:prstGeom prst="rect">
            <a:avLst/>
          </a:prstGeom>
          <a:noFill/>
        </p:spPr>
        <p:txBody>
          <a:bodyPr wrap="square" rtlCol="0">
            <a:spAutoFit/>
          </a:bodyPr>
          <a:lstStyle/>
          <a:p>
            <a:pPr algn="ctr"/>
            <a:r>
              <a:rPr lang="en-GB" sz="1396" b="1" dirty="0">
                <a:latin typeface="Avenir Book" panose="02000503020000020003" pitchFamily="2" charset="0"/>
              </a:rPr>
              <a:t>Study Sites </a:t>
            </a:r>
          </a:p>
          <a:p>
            <a:pPr algn="ctr"/>
            <a:r>
              <a:rPr lang="en-GB" sz="1396" dirty="0">
                <a:latin typeface="Avenir Book" panose="02000503020000020003" pitchFamily="2" charset="0"/>
              </a:rPr>
              <a:t>spread globally based on the AERONET stations (coincident measurements availability )</a:t>
            </a:r>
          </a:p>
        </p:txBody>
      </p:sp>
      <p:sp>
        <p:nvSpPr>
          <p:cNvPr id="30" name="Oval 29">
            <a:hlinkClick r:id="rId3" action="ppaction://hlinksldjump"/>
            <a:extLst>
              <a:ext uri="{FF2B5EF4-FFF2-40B4-BE49-F238E27FC236}">
                <a16:creationId xmlns:a16="http://schemas.microsoft.com/office/drawing/2014/main" id="{1EA713A2-4A80-FC4F-9A12-5A7EDE7C351B}"/>
              </a:ext>
            </a:extLst>
          </p:cNvPr>
          <p:cNvSpPr>
            <a:spLocks noChangeAspect="1"/>
          </p:cNvSpPr>
          <p:nvPr/>
        </p:nvSpPr>
        <p:spPr>
          <a:xfrm>
            <a:off x="1981953" y="2910414"/>
            <a:ext cx="1309010" cy="1309010"/>
          </a:xfrm>
          <a:prstGeom prst="ellipse">
            <a:avLst/>
          </a:prstGeom>
          <a:solidFill>
            <a:srgbClr val="003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91" dirty="0">
                <a:latin typeface="Avenir Book" panose="02000503020000020003" pitchFamily="2" charset="0"/>
              </a:rPr>
              <a:t>12</a:t>
            </a:r>
          </a:p>
        </p:txBody>
      </p:sp>
      <p:sp>
        <p:nvSpPr>
          <p:cNvPr id="31" name="Oval 30">
            <a:hlinkClick r:id="" action="ppaction://noaction"/>
            <a:extLst>
              <a:ext uri="{FF2B5EF4-FFF2-40B4-BE49-F238E27FC236}">
                <a16:creationId xmlns:a16="http://schemas.microsoft.com/office/drawing/2014/main" id="{570F5CD9-034D-4749-9547-6F7FA6FAA7CB}"/>
              </a:ext>
            </a:extLst>
          </p:cNvPr>
          <p:cNvSpPr>
            <a:spLocks noChangeAspect="1"/>
          </p:cNvSpPr>
          <p:nvPr/>
        </p:nvSpPr>
        <p:spPr>
          <a:xfrm>
            <a:off x="4255100" y="2910414"/>
            <a:ext cx="1309010" cy="1309010"/>
          </a:xfrm>
          <a:prstGeom prst="ellipse">
            <a:avLst/>
          </a:prstGeom>
          <a:solidFill>
            <a:srgbClr val="002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Avenir Book" panose="02000503020000020003" pitchFamily="2" charset="0"/>
              </a:rPr>
              <a:t>S2: 80</a:t>
            </a:r>
          </a:p>
          <a:p>
            <a:pPr algn="ctr"/>
            <a:r>
              <a:rPr lang="en-GB" sz="2000" dirty="0">
                <a:latin typeface="Avenir Book" panose="02000503020000020003" pitchFamily="2" charset="0"/>
              </a:rPr>
              <a:t>L8: 74</a:t>
            </a:r>
          </a:p>
        </p:txBody>
      </p:sp>
      <p:sp>
        <p:nvSpPr>
          <p:cNvPr id="32" name="Oval 31">
            <a:extLst>
              <a:ext uri="{FF2B5EF4-FFF2-40B4-BE49-F238E27FC236}">
                <a16:creationId xmlns:a16="http://schemas.microsoft.com/office/drawing/2014/main" id="{7892458E-4E9E-CD4F-B074-8AF5533036EA}"/>
              </a:ext>
            </a:extLst>
          </p:cNvPr>
          <p:cNvSpPr>
            <a:spLocks noChangeAspect="1"/>
          </p:cNvSpPr>
          <p:nvPr/>
        </p:nvSpPr>
        <p:spPr>
          <a:xfrm>
            <a:off x="8616337" y="2910414"/>
            <a:ext cx="1273092" cy="1309010"/>
          </a:xfrm>
          <a:prstGeom prst="ellipse">
            <a:avLst/>
          </a:prstGeom>
          <a:solidFill>
            <a:srgbClr val="7A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91" dirty="0">
                <a:latin typeface="Avenir Book" panose="02000503020000020003" pitchFamily="2" charset="0"/>
              </a:rPr>
              <a:t>7</a:t>
            </a:r>
          </a:p>
        </p:txBody>
      </p:sp>
      <p:sp>
        <p:nvSpPr>
          <p:cNvPr id="33" name="Oval 32">
            <a:extLst>
              <a:ext uri="{FF2B5EF4-FFF2-40B4-BE49-F238E27FC236}">
                <a16:creationId xmlns:a16="http://schemas.microsoft.com/office/drawing/2014/main" id="{C3A0218D-14DD-BF42-9136-3FB85EDEC692}"/>
              </a:ext>
            </a:extLst>
          </p:cNvPr>
          <p:cNvSpPr>
            <a:spLocks noChangeAspect="1"/>
          </p:cNvSpPr>
          <p:nvPr/>
        </p:nvSpPr>
        <p:spPr>
          <a:xfrm>
            <a:off x="6482239" y="2843166"/>
            <a:ext cx="1273092" cy="1309010"/>
          </a:xfrm>
          <a:prstGeom prst="ellipse">
            <a:avLst/>
          </a:prstGeom>
          <a:solidFill>
            <a:srgbClr val="002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dirty="0">
              <a:latin typeface="Avenir Book" panose="02000503020000020003" pitchFamily="2" charset="0"/>
            </a:endParaRPr>
          </a:p>
        </p:txBody>
      </p:sp>
      <p:sp>
        <p:nvSpPr>
          <p:cNvPr id="34" name="Oval 33">
            <a:extLst>
              <a:ext uri="{FF2B5EF4-FFF2-40B4-BE49-F238E27FC236}">
                <a16:creationId xmlns:a16="http://schemas.microsoft.com/office/drawing/2014/main" id="{5746FAD3-3106-C543-A751-2D59D6462756}"/>
              </a:ext>
            </a:extLst>
          </p:cNvPr>
          <p:cNvSpPr>
            <a:spLocks/>
          </p:cNvSpPr>
          <p:nvPr/>
        </p:nvSpPr>
        <p:spPr>
          <a:xfrm>
            <a:off x="3553489" y="3429996"/>
            <a:ext cx="221139" cy="227259"/>
          </a:xfrm>
          <a:prstGeom prst="ellipse">
            <a:avLst/>
          </a:prstGeom>
          <a:solidFill>
            <a:srgbClr val="003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47" dirty="0">
              <a:latin typeface="Avenir Book" panose="02000503020000020003" pitchFamily="2" charset="0"/>
            </a:endParaRPr>
          </a:p>
        </p:txBody>
      </p:sp>
      <p:sp>
        <p:nvSpPr>
          <p:cNvPr id="35" name="Oval 34">
            <a:extLst>
              <a:ext uri="{FF2B5EF4-FFF2-40B4-BE49-F238E27FC236}">
                <a16:creationId xmlns:a16="http://schemas.microsoft.com/office/drawing/2014/main" id="{300EDDE1-8B16-F842-878E-28F0866A3B4E}"/>
              </a:ext>
            </a:extLst>
          </p:cNvPr>
          <p:cNvSpPr/>
          <p:nvPr/>
        </p:nvSpPr>
        <p:spPr>
          <a:xfrm>
            <a:off x="3833735" y="3429997"/>
            <a:ext cx="221139" cy="227259"/>
          </a:xfrm>
          <a:prstGeom prst="ellipse">
            <a:avLst/>
          </a:prstGeom>
          <a:solidFill>
            <a:srgbClr val="002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47" dirty="0">
              <a:latin typeface="Avenir Book" panose="02000503020000020003" pitchFamily="2" charset="0"/>
            </a:endParaRPr>
          </a:p>
        </p:txBody>
      </p:sp>
      <p:sp>
        <p:nvSpPr>
          <p:cNvPr id="36" name="Oval 35">
            <a:extLst>
              <a:ext uri="{FF2B5EF4-FFF2-40B4-BE49-F238E27FC236}">
                <a16:creationId xmlns:a16="http://schemas.microsoft.com/office/drawing/2014/main" id="{9F85602E-9F77-404A-9C1C-9B883CA9D53B}"/>
              </a:ext>
            </a:extLst>
          </p:cNvPr>
          <p:cNvSpPr/>
          <p:nvPr/>
        </p:nvSpPr>
        <p:spPr>
          <a:xfrm>
            <a:off x="5828437" y="3429996"/>
            <a:ext cx="221139" cy="227259"/>
          </a:xfrm>
          <a:prstGeom prst="ellipse">
            <a:avLst/>
          </a:prstGeom>
          <a:solidFill>
            <a:srgbClr val="002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47" dirty="0">
              <a:latin typeface="Avenir Book" panose="02000503020000020003" pitchFamily="2" charset="0"/>
            </a:endParaRPr>
          </a:p>
        </p:txBody>
      </p:sp>
      <p:sp>
        <p:nvSpPr>
          <p:cNvPr id="37" name="Oval 36">
            <a:extLst>
              <a:ext uri="{FF2B5EF4-FFF2-40B4-BE49-F238E27FC236}">
                <a16:creationId xmlns:a16="http://schemas.microsoft.com/office/drawing/2014/main" id="{0A910F6F-2549-DA43-8D00-5630C126F11E}"/>
              </a:ext>
            </a:extLst>
          </p:cNvPr>
          <p:cNvSpPr/>
          <p:nvPr/>
        </p:nvSpPr>
        <p:spPr>
          <a:xfrm>
            <a:off x="6111846" y="3429996"/>
            <a:ext cx="221139" cy="227259"/>
          </a:xfrm>
          <a:prstGeom prst="ellipse">
            <a:avLst/>
          </a:prstGeom>
          <a:solidFill>
            <a:srgbClr val="002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47" dirty="0">
              <a:latin typeface="Avenir Book" panose="02000503020000020003" pitchFamily="2" charset="0"/>
            </a:endParaRPr>
          </a:p>
        </p:txBody>
      </p:sp>
      <p:sp>
        <p:nvSpPr>
          <p:cNvPr id="39" name="Oval 38">
            <a:extLst>
              <a:ext uri="{FF2B5EF4-FFF2-40B4-BE49-F238E27FC236}">
                <a16:creationId xmlns:a16="http://schemas.microsoft.com/office/drawing/2014/main" id="{CD92D84F-C65F-D14E-84C3-E3185EA3F453}"/>
              </a:ext>
            </a:extLst>
          </p:cNvPr>
          <p:cNvSpPr/>
          <p:nvPr/>
        </p:nvSpPr>
        <p:spPr>
          <a:xfrm>
            <a:off x="7945118" y="3410868"/>
            <a:ext cx="221139" cy="227259"/>
          </a:xfrm>
          <a:prstGeom prst="ellipse">
            <a:avLst/>
          </a:prstGeom>
          <a:solidFill>
            <a:srgbClr val="002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47" dirty="0">
              <a:latin typeface="Avenir Book" panose="02000503020000020003" pitchFamily="2" charset="0"/>
            </a:endParaRPr>
          </a:p>
        </p:txBody>
      </p:sp>
      <p:sp>
        <p:nvSpPr>
          <p:cNvPr id="40" name="Oval 39">
            <a:extLst>
              <a:ext uri="{FF2B5EF4-FFF2-40B4-BE49-F238E27FC236}">
                <a16:creationId xmlns:a16="http://schemas.microsoft.com/office/drawing/2014/main" id="{D9105355-D9FE-A542-96B4-A85C4D504586}"/>
              </a:ext>
            </a:extLst>
          </p:cNvPr>
          <p:cNvSpPr/>
          <p:nvPr/>
        </p:nvSpPr>
        <p:spPr>
          <a:xfrm>
            <a:off x="8225717" y="3410868"/>
            <a:ext cx="221139" cy="227259"/>
          </a:xfrm>
          <a:prstGeom prst="ellipse">
            <a:avLst/>
          </a:prstGeom>
          <a:solidFill>
            <a:srgbClr val="7A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47" dirty="0">
              <a:latin typeface="Avenir Book" panose="02000503020000020003" pitchFamily="2" charset="0"/>
            </a:endParaRPr>
          </a:p>
        </p:txBody>
      </p:sp>
      <p:sp>
        <p:nvSpPr>
          <p:cNvPr id="41" name="TextBox 40">
            <a:extLst>
              <a:ext uri="{FF2B5EF4-FFF2-40B4-BE49-F238E27FC236}">
                <a16:creationId xmlns:a16="http://schemas.microsoft.com/office/drawing/2014/main" id="{01B2EC65-287C-3E4D-8D17-BAEBE998CF01}"/>
              </a:ext>
            </a:extLst>
          </p:cNvPr>
          <p:cNvSpPr txBox="1"/>
          <p:nvPr/>
        </p:nvSpPr>
        <p:spPr>
          <a:xfrm>
            <a:off x="6482239" y="3186262"/>
            <a:ext cx="1273092" cy="707886"/>
          </a:xfrm>
          <a:prstGeom prst="rect">
            <a:avLst/>
          </a:prstGeom>
          <a:noFill/>
        </p:spPr>
        <p:txBody>
          <a:bodyPr wrap="square" rtlCol="0">
            <a:spAutoFit/>
          </a:bodyPr>
          <a:lstStyle/>
          <a:p>
            <a:pPr algn="ctr"/>
            <a:r>
              <a:rPr lang="en-GB" sz="2000" dirty="0">
                <a:solidFill>
                  <a:schemeClr val="lt1"/>
                </a:solidFill>
                <a:latin typeface="Avenir Book" panose="02000503020000020003" pitchFamily="2" charset="0"/>
                <a:ea typeface="+mn-ea"/>
              </a:rPr>
              <a:t>S2: 1500</a:t>
            </a:r>
          </a:p>
          <a:p>
            <a:pPr algn="ctr"/>
            <a:r>
              <a:rPr lang="en-GB" sz="2000" dirty="0">
                <a:solidFill>
                  <a:schemeClr val="lt1"/>
                </a:solidFill>
                <a:latin typeface="Avenir Book" panose="02000503020000020003" pitchFamily="2" charset="0"/>
                <a:ea typeface="+mn-ea"/>
              </a:rPr>
              <a:t>L8: 1000</a:t>
            </a:r>
          </a:p>
        </p:txBody>
      </p:sp>
    </p:spTree>
    <p:extLst>
      <p:ext uri="{BB962C8B-B14F-4D97-AF65-F5344CB8AC3E}">
        <p14:creationId xmlns:p14="http://schemas.microsoft.com/office/powerpoint/2010/main" val="1082760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
            <a:extLst>
              <a:ext uri="{FF2B5EF4-FFF2-40B4-BE49-F238E27FC236}">
                <a16:creationId xmlns:a16="http://schemas.microsoft.com/office/drawing/2014/main" id="{828B976D-99EC-5140-9C48-A04053F21F43}"/>
              </a:ext>
            </a:extLst>
          </p:cNvPr>
          <p:cNvSpPr txBox="1">
            <a:spLocks/>
          </p:cNvSpPr>
          <p:nvPr/>
        </p:nvSpPr>
        <p:spPr>
          <a:xfrm>
            <a:off x="1159200" y="1584000"/>
            <a:ext cx="5528969" cy="650579"/>
          </a:xfrm>
          <a:prstGeom prst="rect">
            <a:avLst/>
          </a:prstGeom>
        </p:spPr>
        <p:txBody>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4355">
              <a:defRPr/>
            </a:pPr>
            <a:r>
              <a:rPr lang="en-US" sz="2800" kern="0" dirty="0">
                <a:solidFill>
                  <a:sysClr val="windowText" lastClr="000000">
                    <a:lumMod val="75000"/>
                    <a:lumOff val="25000"/>
                  </a:sysClr>
                </a:solidFill>
                <a:latin typeface="Avenir Book" panose="02000503020000020003" pitchFamily="2" charset="0"/>
              </a:rPr>
              <a:t> </a:t>
            </a:r>
            <a:r>
              <a:rPr lang="en-US" sz="4400" kern="0" dirty="0">
                <a:solidFill>
                  <a:sysClr val="windowText" lastClr="000000">
                    <a:lumMod val="75000"/>
                    <a:lumOff val="25000"/>
                  </a:sysClr>
                </a:solidFill>
                <a:latin typeface="Avenir Book" panose="02000503020000020003" pitchFamily="2" charset="0"/>
                <a:cs typeface="Avenir"/>
              </a:rPr>
              <a:t>W</a:t>
            </a:r>
            <a:r>
              <a:rPr lang="en-US" sz="2800" kern="0" dirty="0">
                <a:solidFill>
                  <a:sysClr val="windowText" lastClr="000000">
                    <a:lumMod val="75000"/>
                    <a:lumOff val="25000"/>
                  </a:sysClr>
                </a:solidFill>
                <a:latin typeface="Avenir Book" panose="02000503020000020003" pitchFamily="2" charset="0"/>
                <a:cs typeface="Avenir"/>
              </a:rPr>
              <a:t>HO</a:t>
            </a:r>
            <a:r>
              <a:rPr lang="en-US" sz="4000" kern="0" dirty="0">
                <a:solidFill>
                  <a:sysClr val="windowText" lastClr="000000">
                    <a:lumMod val="75000"/>
                    <a:lumOff val="25000"/>
                  </a:sysClr>
                </a:solidFill>
                <a:latin typeface="Avenir Book" panose="02000503020000020003" pitchFamily="2" charset="0"/>
                <a:cs typeface="Avenir"/>
              </a:rPr>
              <a:t>?</a:t>
            </a:r>
          </a:p>
        </p:txBody>
      </p:sp>
      <p:cxnSp>
        <p:nvCxnSpPr>
          <p:cNvPr id="14" name="Straight Connector 13">
            <a:extLst>
              <a:ext uri="{FF2B5EF4-FFF2-40B4-BE49-F238E27FC236}">
                <a16:creationId xmlns:a16="http://schemas.microsoft.com/office/drawing/2014/main" id="{5CCAA001-2822-364C-8247-0E84FD57A7C4}"/>
              </a:ext>
            </a:extLst>
          </p:cNvPr>
          <p:cNvCxnSpPr>
            <a:cxnSpLocks/>
          </p:cNvCxnSpPr>
          <p:nvPr/>
        </p:nvCxnSpPr>
        <p:spPr>
          <a:xfrm>
            <a:off x="1337430" y="2363656"/>
            <a:ext cx="1723617" cy="0"/>
          </a:xfrm>
          <a:prstGeom prst="line">
            <a:avLst/>
          </a:prstGeom>
          <a:noFill/>
          <a:ln w="57150" cap="flat" cmpd="sng" algn="ctr">
            <a:solidFill>
              <a:sysClr val="windowText" lastClr="000000">
                <a:lumMod val="75000"/>
                <a:lumOff val="25000"/>
              </a:sysClr>
            </a:solidFill>
            <a:prstDash val="solid"/>
          </a:ln>
          <a:effectLst/>
        </p:spPr>
      </p:cxnSp>
      <p:graphicFrame>
        <p:nvGraphicFramePr>
          <p:cNvPr id="2" name="Table 1">
            <a:extLst>
              <a:ext uri="{FF2B5EF4-FFF2-40B4-BE49-F238E27FC236}">
                <a16:creationId xmlns:a16="http://schemas.microsoft.com/office/drawing/2014/main" id="{0608F032-7656-9D45-A779-B447465B6EA4}"/>
              </a:ext>
            </a:extLst>
          </p:cNvPr>
          <p:cNvGraphicFramePr>
            <a:graphicFrameLocks noGrp="1"/>
          </p:cNvGraphicFramePr>
          <p:nvPr/>
        </p:nvGraphicFramePr>
        <p:xfrm>
          <a:off x="3566160" y="2363656"/>
          <a:ext cx="7818120" cy="3966833"/>
        </p:xfrm>
        <a:graphic>
          <a:graphicData uri="http://schemas.openxmlformats.org/drawingml/2006/table">
            <a:tbl>
              <a:tblPr/>
              <a:tblGrid>
                <a:gridCol w="1897956">
                  <a:extLst>
                    <a:ext uri="{9D8B030D-6E8A-4147-A177-3AD203B41FA5}">
                      <a16:colId xmlns:a16="http://schemas.microsoft.com/office/drawing/2014/main" val="1391117737"/>
                    </a:ext>
                  </a:extLst>
                </a:gridCol>
                <a:gridCol w="2103270">
                  <a:extLst>
                    <a:ext uri="{9D8B030D-6E8A-4147-A177-3AD203B41FA5}">
                      <a16:colId xmlns:a16="http://schemas.microsoft.com/office/drawing/2014/main" val="2391110328"/>
                    </a:ext>
                  </a:extLst>
                </a:gridCol>
                <a:gridCol w="3816894">
                  <a:extLst>
                    <a:ext uri="{9D8B030D-6E8A-4147-A177-3AD203B41FA5}">
                      <a16:colId xmlns:a16="http://schemas.microsoft.com/office/drawing/2014/main" val="2353732005"/>
                    </a:ext>
                  </a:extLst>
                </a:gridCol>
              </a:tblGrid>
              <a:tr h="233041">
                <a:tc>
                  <a:txBody>
                    <a:bodyPr/>
                    <a:lstStyle/>
                    <a:p>
                      <a:pPr algn="ctr" fontAlgn="ctr"/>
                      <a:r>
                        <a:rPr lang="en-US" sz="1200" b="1" i="0" dirty="0">
                          <a:solidFill>
                            <a:srgbClr val="000000"/>
                          </a:solidFill>
                          <a:effectLst/>
                          <a:latin typeface="Avenir Book" panose="02000503020000020003" pitchFamily="2" charset="0"/>
                        </a:rPr>
                        <a:t>AC Processors</a:t>
                      </a:r>
                      <a:endParaRPr lang="en-US" sz="1200" b="1"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200" b="1" i="0" dirty="0">
                          <a:solidFill>
                            <a:srgbClr val="000000"/>
                          </a:solidFill>
                          <a:effectLst/>
                          <a:latin typeface="Avenir Book" panose="02000503020000020003" pitchFamily="2" charset="0"/>
                        </a:rPr>
                        <a:t>Participants</a:t>
                      </a:r>
                      <a:endParaRPr lang="en-US" sz="1200" b="1"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200" b="1" i="0" dirty="0">
                          <a:solidFill>
                            <a:srgbClr val="000000"/>
                          </a:solidFill>
                          <a:effectLst/>
                          <a:latin typeface="Avenir Book" panose="02000503020000020003" pitchFamily="2" charset="0"/>
                        </a:rPr>
                        <a:t>Organization/Company</a:t>
                      </a:r>
                      <a:endParaRPr lang="en-US" sz="1200" b="1"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46043802"/>
                  </a:ext>
                </a:extLst>
              </a:tr>
              <a:tr h="264418">
                <a:tc>
                  <a:txBody>
                    <a:bodyPr/>
                    <a:lstStyle/>
                    <a:p>
                      <a:pPr algn="ctr" fontAlgn="ctr"/>
                      <a:r>
                        <a:rPr lang="en-US" sz="1100" b="1" i="0" dirty="0" err="1">
                          <a:solidFill>
                            <a:srgbClr val="000000"/>
                          </a:solidFill>
                          <a:effectLst/>
                          <a:latin typeface="Avenir Book" panose="02000503020000020003" pitchFamily="2" charset="0"/>
                        </a:rPr>
                        <a:t>AComp</a:t>
                      </a:r>
                      <a:endParaRPr lang="en-US" sz="1100" b="1"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dirty="0">
                          <a:solidFill>
                            <a:srgbClr val="000000"/>
                          </a:solidFill>
                          <a:effectLst/>
                          <a:latin typeface="Avenir Book" panose="02000503020000020003" pitchFamily="2" charset="0"/>
                        </a:rPr>
                        <a:t>Fabio </a:t>
                      </a:r>
                      <a:r>
                        <a:rPr lang="en-US" sz="1100" b="0" i="0" dirty="0" err="1">
                          <a:solidFill>
                            <a:srgbClr val="000000"/>
                          </a:solidFill>
                          <a:effectLst/>
                          <a:latin typeface="Avenir Book" panose="02000503020000020003" pitchFamily="2" charset="0"/>
                        </a:rPr>
                        <a:t>Pacifici</a:t>
                      </a:r>
                      <a:endParaRPr lang="en-US" sz="1100" b="0"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dirty="0" err="1">
                          <a:solidFill>
                            <a:srgbClr val="000000"/>
                          </a:solidFill>
                          <a:effectLst/>
                          <a:latin typeface="Avenir Book" panose="02000503020000020003" pitchFamily="2" charset="0"/>
                        </a:rPr>
                        <a:t>DigitalGlobe</a:t>
                      </a:r>
                      <a:r>
                        <a:rPr lang="en-US" sz="1100" b="0" i="0" dirty="0">
                          <a:solidFill>
                            <a:srgbClr val="000000"/>
                          </a:solidFill>
                          <a:effectLst/>
                          <a:latin typeface="Avenir Book" panose="02000503020000020003" pitchFamily="2" charset="0"/>
                        </a:rPr>
                        <a:t> [USA]</a:t>
                      </a:r>
                      <a:endParaRPr lang="en-US" sz="1100" b="0"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65492747"/>
                  </a:ext>
                </a:extLst>
              </a:tr>
              <a:tr h="264418">
                <a:tc>
                  <a:txBody>
                    <a:bodyPr/>
                    <a:lstStyle/>
                    <a:p>
                      <a:pPr algn="ctr" fontAlgn="ctr"/>
                      <a:r>
                        <a:rPr lang="en-US" sz="1100" b="1" i="0" dirty="0">
                          <a:solidFill>
                            <a:srgbClr val="000000"/>
                          </a:solidFill>
                          <a:effectLst/>
                          <a:latin typeface="Avenir Book" panose="02000503020000020003" pitchFamily="2" charset="0"/>
                        </a:rPr>
                        <a:t>ATCOR</a:t>
                      </a:r>
                      <a:endParaRPr lang="en-US" sz="1100" b="1"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dirty="0" err="1">
                          <a:solidFill>
                            <a:srgbClr val="000000"/>
                          </a:solidFill>
                          <a:effectLst/>
                          <a:latin typeface="Avenir Book" panose="02000503020000020003" pitchFamily="2" charset="0"/>
                        </a:rPr>
                        <a:t>Bringfried</a:t>
                      </a:r>
                      <a:r>
                        <a:rPr lang="en-US" sz="1100" b="0" i="0" dirty="0">
                          <a:solidFill>
                            <a:srgbClr val="000000"/>
                          </a:solidFill>
                          <a:effectLst/>
                          <a:latin typeface="Avenir Book" panose="02000503020000020003" pitchFamily="2" charset="0"/>
                        </a:rPr>
                        <a:t> </a:t>
                      </a:r>
                      <a:r>
                        <a:rPr lang="en-US" sz="1100" b="0" i="0" dirty="0" err="1">
                          <a:solidFill>
                            <a:srgbClr val="000000"/>
                          </a:solidFill>
                          <a:effectLst/>
                          <a:latin typeface="Avenir Book" panose="02000503020000020003" pitchFamily="2" charset="0"/>
                        </a:rPr>
                        <a:t>Pflug</a:t>
                      </a:r>
                      <a:endParaRPr lang="en-US" sz="1100" b="0"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dirty="0">
                          <a:solidFill>
                            <a:srgbClr val="000000"/>
                          </a:solidFill>
                          <a:effectLst/>
                          <a:latin typeface="Avenir Book" panose="02000503020000020003" pitchFamily="2" charset="0"/>
                        </a:rPr>
                        <a:t>DLR Remote Sensing Technology Institute [Germany]</a:t>
                      </a:r>
                      <a:endParaRPr lang="en-US" sz="1100" b="0"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96302560"/>
                  </a:ext>
                </a:extLst>
              </a:tr>
              <a:tr h="264418">
                <a:tc>
                  <a:txBody>
                    <a:bodyPr/>
                    <a:lstStyle/>
                    <a:p>
                      <a:pPr algn="ctr" fontAlgn="ctr"/>
                      <a:r>
                        <a:rPr lang="en-US" sz="1100" b="1" i="0" dirty="0">
                          <a:solidFill>
                            <a:srgbClr val="000000"/>
                          </a:solidFill>
                          <a:effectLst/>
                          <a:latin typeface="Avenir Book" panose="02000503020000020003" pitchFamily="2" charset="0"/>
                        </a:rPr>
                        <a:t>EMBAC</a:t>
                      </a:r>
                      <a:endParaRPr lang="en-US" sz="1100" b="1"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dirty="0">
                          <a:solidFill>
                            <a:srgbClr val="000000"/>
                          </a:solidFill>
                          <a:effectLst/>
                          <a:latin typeface="Avenir Book" panose="02000503020000020003" pitchFamily="2" charset="0"/>
                        </a:rPr>
                        <a:t>Kim </a:t>
                      </a:r>
                      <a:r>
                        <a:rPr lang="en-US" sz="1100" b="0" i="0" dirty="0" err="1">
                          <a:solidFill>
                            <a:srgbClr val="000000"/>
                          </a:solidFill>
                          <a:effectLst/>
                          <a:latin typeface="Avenir Book" panose="02000503020000020003" pitchFamily="2" charset="0"/>
                        </a:rPr>
                        <a:t>Minsu</a:t>
                      </a:r>
                      <a:endParaRPr lang="en-US" sz="1100" b="0"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dirty="0">
                          <a:solidFill>
                            <a:srgbClr val="000000"/>
                          </a:solidFill>
                          <a:effectLst/>
                          <a:latin typeface="Avenir Book" panose="02000503020000020003" pitchFamily="2" charset="0"/>
                        </a:rPr>
                        <a:t>USGS [USA]</a:t>
                      </a:r>
                      <a:endParaRPr lang="en-US" sz="1100" b="0"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79379713"/>
                  </a:ext>
                </a:extLst>
              </a:tr>
              <a:tr h="264418">
                <a:tc>
                  <a:txBody>
                    <a:bodyPr/>
                    <a:lstStyle/>
                    <a:p>
                      <a:pPr algn="ctr" fontAlgn="ctr"/>
                      <a:r>
                        <a:rPr lang="en-US" sz="1100" b="1" i="0">
                          <a:solidFill>
                            <a:srgbClr val="000000"/>
                          </a:solidFill>
                          <a:effectLst/>
                          <a:latin typeface="Avenir Book" panose="02000503020000020003" pitchFamily="2" charset="0"/>
                        </a:rPr>
                        <a:t>FORCE</a:t>
                      </a:r>
                      <a:endParaRPr lang="en-US" sz="1100" b="1" i="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dirty="0">
                          <a:solidFill>
                            <a:srgbClr val="000000"/>
                          </a:solidFill>
                          <a:effectLst/>
                          <a:latin typeface="Avenir Book" panose="02000503020000020003" pitchFamily="2" charset="0"/>
                        </a:rPr>
                        <a:t>David Frantz</a:t>
                      </a:r>
                      <a:endParaRPr lang="en-US" sz="1100" b="0"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dirty="0">
                          <a:solidFill>
                            <a:srgbClr val="000000"/>
                          </a:solidFill>
                          <a:effectLst/>
                          <a:latin typeface="Avenir Book" panose="02000503020000020003" pitchFamily="2" charset="0"/>
                        </a:rPr>
                        <a:t>Humboldt-University [Germany]</a:t>
                      </a:r>
                      <a:endParaRPr lang="en-US" sz="1100" b="0"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50695541"/>
                  </a:ext>
                </a:extLst>
              </a:tr>
              <a:tr h="386374">
                <a:tc>
                  <a:txBody>
                    <a:bodyPr/>
                    <a:lstStyle/>
                    <a:p>
                      <a:pPr algn="ctr" fontAlgn="ctr"/>
                      <a:r>
                        <a:rPr lang="en-US" sz="1100" b="1" i="0" dirty="0" err="1">
                          <a:solidFill>
                            <a:srgbClr val="000000"/>
                          </a:solidFill>
                          <a:effectLst/>
                          <a:latin typeface="Avenir Book" panose="02000503020000020003" pitchFamily="2" charset="0"/>
                        </a:rPr>
                        <a:t>iCOR</a:t>
                      </a:r>
                      <a:endParaRPr lang="en-US" sz="1100" b="1"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dirty="0" err="1">
                          <a:solidFill>
                            <a:srgbClr val="000000"/>
                          </a:solidFill>
                          <a:effectLst/>
                          <a:latin typeface="Avenir Book" panose="02000503020000020003" pitchFamily="2" charset="0"/>
                        </a:rPr>
                        <a:t>Liesbeth</a:t>
                      </a:r>
                      <a:r>
                        <a:rPr lang="en-US" sz="1100" b="0" i="0" dirty="0">
                          <a:solidFill>
                            <a:srgbClr val="000000"/>
                          </a:solidFill>
                          <a:effectLst/>
                          <a:latin typeface="Avenir Book" panose="02000503020000020003" pitchFamily="2" charset="0"/>
                        </a:rPr>
                        <a:t> </a:t>
                      </a:r>
                      <a:r>
                        <a:rPr lang="en-US" sz="1100" b="0" i="0" dirty="0" err="1">
                          <a:solidFill>
                            <a:srgbClr val="000000"/>
                          </a:solidFill>
                          <a:effectLst/>
                          <a:latin typeface="Avenir Book" panose="02000503020000020003" pitchFamily="2" charset="0"/>
                        </a:rPr>
                        <a:t>Dekeukelaere</a:t>
                      </a:r>
                      <a:endParaRPr lang="en-US" sz="1100" b="0" i="0" dirty="0">
                        <a:solidFill>
                          <a:srgbClr val="3F5364"/>
                        </a:solidFill>
                        <a:effectLst/>
                        <a:latin typeface="Avenir Book" panose="02000503020000020003" pitchFamily="2" charset="0"/>
                      </a:endParaRPr>
                    </a:p>
                    <a:p>
                      <a:pPr algn="ctr" fontAlgn="ctr"/>
                      <a:r>
                        <a:rPr lang="en-US" sz="1100" b="0" i="0" dirty="0">
                          <a:solidFill>
                            <a:srgbClr val="000000"/>
                          </a:solidFill>
                          <a:effectLst/>
                          <a:latin typeface="Avenir Book" panose="02000503020000020003" pitchFamily="2" charset="0"/>
                        </a:rPr>
                        <a:t>Erwin Wolters</a:t>
                      </a:r>
                      <a:endParaRPr lang="en-US" sz="1100" b="0"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dirty="0">
                          <a:solidFill>
                            <a:srgbClr val="000000"/>
                          </a:solidFill>
                          <a:effectLst/>
                          <a:latin typeface="Avenir Book" panose="02000503020000020003" pitchFamily="2" charset="0"/>
                        </a:rPr>
                        <a:t>VITO [Belgium]</a:t>
                      </a:r>
                      <a:endParaRPr lang="en-US" sz="1100" b="0"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67613046"/>
                  </a:ext>
                </a:extLst>
              </a:tr>
              <a:tr h="555042">
                <a:tc>
                  <a:txBody>
                    <a:bodyPr/>
                    <a:lstStyle/>
                    <a:p>
                      <a:pPr algn="ctr" fontAlgn="ctr"/>
                      <a:r>
                        <a:rPr lang="en-US" sz="1100" b="1" i="0" dirty="0" err="1">
                          <a:solidFill>
                            <a:srgbClr val="000000"/>
                          </a:solidFill>
                          <a:effectLst/>
                          <a:latin typeface="Avenir Book" panose="02000503020000020003" pitchFamily="2" charset="0"/>
                        </a:rPr>
                        <a:t>LaSRC</a:t>
                      </a:r>
                      <a:endParaRPr lang="en-US" sz="1100" b="1"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dirty="0">
                          <a:solidFill>
                            <a:srgbClr val="000000"/>
                          </a:solidFill>
                          <a:effectLst/>
                          <a:latin typeface="Avenir Book" panose="02000503020000020003" pitchFamily="2" charset="0"/>
                        </a:rPr>
                        <a:t>Eric </a:t>
                      </a:r>
                      <a:r>
                        <a:rPr lang="en-US" sz="1100" b="0" i="0" dirty="0" err="1">
                          <a:solidFill>
                            <a:srgbClr val="000000"/>
                          </a:solidFill>
                          <a:effectLst/>
                          <a:latin typeface="Avenir Book" panose="02000503020000020003" pitchFamily="2" charset="0"/>
                        </a:rPr>
                        <a:t>Vermote</a:t>
                      </a:r>
                      <a:r>
                        <a:rPr lang="en-US" sz="1100" b="0" i="0" dirty="0">
                          <a:solidFill>
                            <a:srgbClr val="000000"/>
                          </a:solidFill>
                          <a:effectLst/>
                          <a:latin typeface="Avenir Book" panose="02000503020000020003" pitchFamily="2" charset="0"/>
                        </a:rPr>
                        <a:t> </a:t>
                      </a:r>
                      <a:endParaRPr lang="en-US" sz="1100" b="0" i="0" dirty="0">
                        <a:solidFill>
                          <a:srgbClr val="3F5364"/>
                        </a:solidFill>
                        <a:effectLst/>
                        <a:latin typeface="Avenir Book" panose="02000503020000020003" pitchFamily="2" charset="0"/>
                      </a:endParaRPr>
                    </a:p>
                    <a:p>
                      <a:pPr algn="ctr" fontAlgn="ctr"/>
                      <a:r>
                        <a:rPr lang="en-US" sz="1100" b="0" i="0" dirty="0">
                          <a:solidFill>
                            <a:srgbClr val="000000"/>
                          </a:solidFill>
                          <a:effectLst/>
                          <a:latin typeface="Avenir Book" panose="02000503020000020003" pitchFamily="2" charset="0"/>
                        </a:rPr>
                        <a:t>Jean-Claude Roger</a:t>
                      </a:r>
                      <a:endParaRPr lang="en-US" sz="1100" b="0" i="0" dirty="0">
                        <a:solidFill>
                          <a:srgbClr val="3F5364"/>
                        </a:solidFill>
                        <a:effectLst/>
                        <a:latin typeface="Avenir Book" panose="02000503020000020003" pitchFamily="2" charset="0"/>
                      </a:endParaRPr>
                    </a:p>
                    <a:p>
                      <a:pPr algn="ctr" fontAlgn="ctr"/>
                      <a:r>
                        <a:rPr lang="en-US" sz="1100" b="0" i="0" dirty="0" err="1">
                          <a:solidFill>
                            <a:srgbClr val="000000"/>
                          </a:solidFill>
                          <a:effectLst/>
                          <a:latin typeface="Avenir Book" panose="02000503020000020003" pitchFamily="2" charset="0"/>
                        </a:rPr>
                        <a:t>Sergii</a:t>
                      </a:r>
                      <a:r>
                        <a:rPr lang="en-US" sz="1100" b="0" i="0" dirty="0">
                          <a:solidFill>
                            <a:srgbClr val="000000"/>
                          </a:solidFill>
                          <a:effectLst/>
                          <a:latin typeface="Avenir Book" panose="02000503020000020003" pitchFamily="2" charset="0"/>
                        </a:rPr>
                        <a:t> </a:t>
                      </a:r>
                      <a:r>
                        <a:rPr lang="en-US" sz="1100" b="0" i="0" dirty="0" err="1">
                          <a:solidFill>
                            <a:srgbClr val="000000"/>
                          </a:solidFill>
                          <a:effectLst/>
                          <a:latin typeface="Avenir Book" panose="02000503020000020003" pitchFamily="2" charset="0"/>
                        </a:rPr>
                        <a:t>Skakun</a:t>
                      </a:r>
                      <a:endParaRPr lang="en-US" sz="1100" b="0"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dirty="0">
                          <a:solidFill>
                            <a:srgbClr val="000000"/>
                          </a:solidFill>
                          <a:effectLst/>
                          <a:latin typeface="Avenir Book" panose="02000503020000020003" pitchFamily="2" charset="0"/>
                        </a:rPr>
                        <a:t>NASA GSFC [USA]</a:t>
                      </a:r>
                      <a:endParaRPr lang="en-US" sz="1100" b="0" i="0" dirty="0">
                        <a:solidFill>
                          <a:srgbClr val="3F5364"/>
                        </a:solidFill>
                        <a:effectLst/>
                        <a:latin typeface="Avenir Book" panose="02000503020000020003" pitchFamily="2" charset="0"/>
                      </a:endParaRPr>
                    </a:p>
                    <a:p>
                      <a:pPr algn="ctr" fontAlgn="ctr"/>
                      <a:r>
                        <a:rPr lang="en-US" sz="1100" b="0" i="0" dirty="0">
                          <a:solidFill>
                            <a:srgbClr val="000000"/>
                          </a:solidFill>
                          <a:effectLst/>
                          <a:latin typeface="Avenir Book" panose="02000503020000020003" pitchFamily="2" charset="0"/>
                        </a:rPr>
                        <a:t>Maryland University [USA]</a:t>
                      </a:r>
                      <a:endParaRPr lang="en-US" sz="1100" b="0"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4265785"/>
                  </a:ext>
                </a:extLst>
              </a:tr>
              <a:tr h="386374">
                <a:tc>
                  <a:txBody>
                    <a:bodyPr/>
                    <a:lstStyle/>
                    <a:p>
                      <a:pPr algn="ctr" fontAlgn="ctr"/>
                      <a:r>
                        <a:rPr lang="en-US" sz="1100" b="1" i="0" dirty="0">
                          <a:solidFill>
                            <a:srgbClr val="000000"/>
                          </a:solidFill>
                          <a:effectLst/>
                          <a:latin typeface="Avenir Book" panose="02000503020000020003" pitchFamily="2" charset="0"/>
                        </a:rPr>
                        <a:t>MAJA</a:t>
                      </a:r>
                      <a:endParaRPr lang="en-US" sz="1100" b="1"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a:solidFill>
                            <a:srgbClr val="000000"/>
                          </a:solidFill>
                          <a:effectLst/>
                          <a:latin typeface="Avenir Book" panose="02000503020000020003" pitchFamily="2" charset="0"/>
                        </a:rPr>
                        <a:t>Olivier Hagolle</a:t>
                      </a:r>
                      <a:endParaRPr lang="en-US" sz="1100" b="0" i="0">
                        <a:solidFill>
                          <a:srgbClr val="3F5364"/>
                        </a:solidFill>
                        <a:effectLst/>
                        <a:latin typeface="Avenir Book" panose="02000503020000020003" pitchFamily="2" charset="0"/>
                      </a:endParaRPr>
                    </a:p>
                    <a:p>
                      <a:pPr algn="ctr" fontAlgn="ctr"/>
                      <a:r>
                        <a:rPr lang="en-US" sz="1100" b="0" i="0">
                          <a:solidFill>
                            <a:srgbClr val="000000"/>
                          </a:solidFill>
                          <a:effectLst/>
                          <a:latin typeface="Avenir Book" panose="02000503020000020003" pitchFamily="2" charset="0"/>
                        </a:rPr>
                        <a:t>Aimé Meygret</a:t>
                      </a:r>
                      <a:endParaRPr lang="en-US" sz="1100" b="0" i="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dirty="0">
                          <a:solidFill>
                            <a:srgbClr val="000000"/>
                          </a:solidFill>
                          <a:effectLst/>
                          <a:latin typeface="Avenir Book" panose="02000503020000020003" pitchFamily="2" charset="0"/>
                        </a:rPr>
                        <a:t>CNES/CESBIO [France]</a:t>
                      </a:r>
                      <a:endParaRPr lang="en-US" sz="1100" b="0"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57579532"/>
                  </a:ext>
                </a:extLst>
              </a:tr>
              <a:tr h="264418">
                <a:tc>
                  <a:txBody>
                    <a:bodyPr/>
                    <a:lstStyle/>
                    <a:p>
                      <a:pPr algn="ctr" fontAlgn="ctr"/>
                      <a:r>
                        <a:rPr lang="en-US" sz="1100" b="1" i="0" dirty="0">
                          <a:solidFill>
                            <a:srgbClr val="000000"/>
                          </a:solidFill>
                          <a:effectLst/>
                          <a:latin typeface="Avenir Book" panose="02000503020000020003" pitchFamily="2" charset="0"/>
                        </a:rPr>
                        <a:t>Overland</a:t>
                      </a:r>
                      <a:endParaRPr lang="en-US" sz="1100" b="1"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a:solidFill>
                            <a:srgbClr val="000000"/>
                          </a:solidFill>
                          <a:effectLst/>
                          <a:latin typeface="Avenir Book" panose="02000503020000020003" pitchFamily="2" charset="0"/>
                        </a:rPr>
                        <a:t>Hervé Poilvé</a:t>
                      </a:r>
                      <a:endParaRPr lang="en-US" sz="1100" b="0" i="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dirty="0">
                          <a:solidFill>
                            <a:srgbClr val="000000"/>
                          </a:solidFill>
                          <a:effectLst/>
                          <a:latin typeface="Avenir Book" panose="02000503020000020003" pitchFamily="2" charset="0"/>
                        </a:rPr>
                        <a:t>Airbus </a:t>
                      </a:r>
                      <a:r>
                        <a:rPr lang="en-US" sz="1100" b="0" i="0" dirty="0" err="1">
                          <a:solidFill>
                            <a:srgbClr val="000000"/>
                          </a:solidFill>
                          <a:effectLst/>
                          <a:latin typeface="Avenir Book" panose="02000503020000020003" pitchFamily="2" charset="0"/>
                        </a:rPr>
                        <a:t>Defence</a:t>
                      </a:r>
                      <a:r>
                        <a:rPr lang="en-US" sz="1100" b="0" i="0" dirty="0">
                          <a:solidFill>
                            <a:srgbClr val="000000"/>
                          </a:solidFill>
                          <a:effectLst/>
                          <a:latin typeface="Avenir Book" panose="02000503020000020003" pitchFamily="2" charset="0"/>
                        </a:rPr>
                        <a:t> and Space [France]</a:t>
                      </a:r>
                      <a:endParaRPr lang="en-US" sz="1100" b="0"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5599431"/>
                  </a:ext>
                </a:extLst>
              </a:tr>
              <a:tr h="239823">
                <a:tc>
                  <a:txBody>
                    <a:bodyPr/>
                    <a:lstStyle/>
                    <a:p>
                      <a:pPr algn="ctr" fontAlgn="ctr"/>
                      <a:r>
                        <a:rPr lang="en-US" sz="1100" b="1" i="0" dirty="0">
                          <a:solidFill>
                            <a:srgbClr val="000000"/>
                          </a:solidFill>
                          <a:effectLst/>
                          <a:latin typeface="Avenir Book" panose="02000503020000020003" pitchFamily="2" charset="0"/>
                        </a:rPr>
                        <a:t>Planet SR</a:t>
                      </a:r>
                      <a:endParaRPr lang="en-US" sz="1100" b="1"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dirty="0">
                          <a:solidFill>
                            <a:srgbClr val="000000"/>
                          </a:solidFill>
                          <a:effectLst/>
                          <a:latin typeface="Avenir Book" panose="02000503020000020003" pitchFamily="2" charset="0"/>
                        </a:rPr>
                        <a:t>Alan Collison</a:t>
                      </a:r>
                      <a:endParaRPr lang="en-US" sz="1100" b="0"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dirty="0">
                          <a:solidFill>
                            <a:srgbClr val="000000"/>
                          </a:solidFill>
                          <a:effectLst/>
                          <a:latin typeface="Avenir Book" panose="02000503020000020003" pitchFamily="2" charset="0"/>
                        </a:rPr>
                        <a:t>Planet [USA]</a:t>
                      </a:r>
                      <a:endParaRPr lang="en-US" sz="1100" b="0"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05272262"/>
                  </a:ext>
                </a:extLst>
              </a:tr>
              <a:tr h="386374">
                <a:tc>
                  <a:txBody>
                    <a:bodyPr/>
                    <a:lstStyle/>
                    <a:p>
                      <a:pPr algn="ctr" fontAlgn="ctr"/>
                      <a:r>
                        <a:rPr lang="en-US" sz="1100" b="1" i="0" dirty="0">
                          <a:solidFill>
                            <a:srgbClr val="000000"/>
                          </a:solidFill>
                          <a:effectLst/>
                          <a:latin typeface="Avenir Book" panose="02000503020000020003" pitchFamily="2" charset="0"/>
                        </a:rPr>
                        <a:t>Sen2Cor</a:t>
                      </a:r>
                      <a:endParaRPr lang="en-US" sz="1100" b="1"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a:solidFill>
                            <a:srgbClr val="000000"/>
                          </a:solidFill>
                          <a:effectLst/>
                          <a:latin typeface="Avenir Book" panose="02000503020000020003" pitchFamily="2" charset="0"/>
                        </a:rPr>
                        <a:t>Jérôme Louis</a:t>
                      </a:r>
                      <a:endParaRPr lang="en-US" sz="1100" b="0" i="0">
                        <a:solidFill>
                          <a:srgbClr val="3F5364"/>
                        </a:solidFill>
                        <a:effectLst/>
                        <a:latin typeface="Avenir Book" panose="02000503020000020003" pitchFamily="2" charset="0"/>
                      </a:endParaRPr>
                    </a:p>
                    <a:p>
                      <a:pPr algn="ctr" fontAlgn="ctr"/>
                      <a:r>
                        <a:rPr lang="en-US" sz="1100" b="0" i="0">
                          <a:solidFill>
                            <a:srgbClr val="000000"/>
                          </a:solidFill>
                          <a:effectLst/>
                          <a:latin typeface="Avenir Book" panose="02000503020000020003" pitchFamily="2" charset="0"/>
                        </a:rPr>
                        <a:t>Bringfried Pflug</a:t>
                      </a:r>
                      <a:endParaRPr lang="en-US" sz="1100" b="0" i="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dirty="0">
                          <a:solidFill>
                            <a:srgbClr val="000000"/>
                          </a:solidFill>
                          <a:effectLst/>
                          <a:latin typeface="Avenir Book" panose="02000503020000020003" pitchFamily="2" charset="0"/>
                        </a:rPr>
                        <a:t>European Space Agency (ESA), Telespazio [France]</a:t>
                      </a:r>
                      <a:endParaRPr lang="en-US" sz="1100" b="0" i="0" dirty="0">
                        <a:solidFill>
                          <a:srgbClr val="3F5364"/>
                        </a:solidFill>
                        <a:effectLst/>
                        <a:latin typeface="Avenir Book" panose="02000503020000020003" pitchFamily="2" charset="0"/>
                      </a:endParaRPr>
                    </a:p>
                    <a:p>
                      <a:pPr algn="ctr" fontAlgn="ctr"/>
                      <a:r>
                        <a:rPr lang="en-US" sz="1100" b="0" i="0" dirty="0">
                          <a:solidFill>
                            <a:srgbClr val="000000"/>
                          </a:solidFill>
                          <a:effectLst/>
                          <a:latin typeface="Avenir Book" panose="02000503020000020003" pitchFamily="2" charset="0"/>
                        </a:rPr>
                        <a:t>DLR Remote Sensing Technology Institute [Germany]</a:t>
                      </a:r>
                      <a:endParaRPr lang="en-US" sz="1100" b="0"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39079841"/>
                  </a:ext>
                </a:extLst>
              </a:tr>
              <a:tr h="240008">
                <a:tc>
                  <a:txBody>
                    <a:bodyPr/>
                    <a:lstStyle/>
                    <a:p>
                      <a:pPr algn="ctr" fontAlgn="ctr"/>
                      <a:r>
                        <a:rPr lang="en-US" sz="1100" b="1" i="0" dirty="0">
                          <a:solidFill>
                            <a:srgbClr val="000000"/>
                          </a:solidFill>
                          <a:effectLst/>
                          <a:latin typeface="Avenir Book" panose="02000503020000020003" pitchFamily="2" charset="0"/>
                        </a:rPr>
                        <a:t>SIAC</a:t>
                      </a:r>
                      <a:endParaRPr lang="en-US" sz="1100" b="1"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a:solidFill>
                            <a:srgbClr val="000000"/>
                          </a:solidFill>
                          <a:effectLst/>
                          <a:latin typeface="Avenir Book" panose="02000503020000020003" pitchFamily="2" charset="0"/>
                        </a:rPr>
                        <a:t>Feng Yin</a:t>
                      </a:r>
                      <a:endParaRPr lang="en-US" sz="1100" b="0" i="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dirty="0">
                          <a:solidFill>
                            <a:srgbClr val="000000"/>
                          </a:solidFill>
                          <a:effectLst/>
                          <a:latin typeface="Avenir Book" panose="02000503020000020003" pitchFamily="2" charset="0"/>
                        </a:rPr>
                        <a:t>University College London [UK]</a:t>
                      </a:r>
                      <a:endParaRPr lang="en-US" sz="1100" b="0"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11633741"/>
                  </a:ext>
                </a:extLst>
              </a:tr>
              <a:tr h="217707">
                <a:tc>
                  <a:txBody>
                    <a:bodyPr/>
                    <a:lstStyle/>
                    <a:p>
                      <a:pPr algn="ctr" fontAlgn="ctr"/>
                      <a:r>
                        <a:rPr lang="en-US" sz="1100" b="1" i="0" dirty="0">
                          <a:solidFill>
                            <a:srgbClr val="000000"/>
                          </a:solidFill>
                          <a:effectLst/>
                          <a:latin typeface="Avenir Book" panose="02000503020000020003" pitchFamily="2" charset="0"/>
                        </a:rPr>
                        <a:t>SMAC-G/MERRA2</a:t>
                      </a:r>
                      <a:endParaRPr lang="en-US" sz="1100" b="1"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dirty="0">
                          <a:solidFill>
                            <a:srgbClr val="000000"/>
                          </a:solidFill>
                          <a:effectLst/>
                          <a:latin typeface="Avenir Book" panose="02000503020000020003" pitchFamily="2" charset="0"/>
                        </a:rPr>
                        <a:t>Didier Ramon</a:t>
                      </a:r>
                      <a:endParaRPr lang="en-US" sz="1100" b="0"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dirty="0">
                          <a:solidFill>
                            <a:srgbClr val="000000"/>
                          </a:solidFill>
                          <a:effectLst/>
                          <a:latin typeface="Avenir Book" panose="02000503020000020003" pitchFamily="2" charset="0"/>
                        </a:rPr>
                        <a:t>HYGEOS [France]</a:t>
                      </a:r>
                      <a:endParaRPr lang="en-US" sz="1100" b="0" i="0" dirty="0">
                        <a:solidFill>
                          <a:srgbClr val="3F5364"/>
                        </a:solidFill>
                        <a:effectLst/>
                        <a:latin typeface="Avenir Book" panose="02000503020000020003" pitchFamily="2" charset="0"/>
                      </a:endParaRPr>
                    </a:p>
                  </a:txBody>
                  <a:tcPr marL="24370" marR="24370" marT="24370" marB="2437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53463295"/>
                  </a:ext>
                </a:extLst>
              </a:tr>
            </a:tbl>
          </a:graphicData>
        </a:graphic>
      </p:graphicFrame>
      <p:sp>
        <p:nvSpPr>
          <p:cNvPr id="3" name="Rectangle 1">
            <a:extLst>
              <a:ext uri="{FF2B5EF4-FFF2-40B4-BE49-F238E27FC236}">
                <a16:creationId xmlns:a16="http://schemas.microsoft.com/office/drawing/2014/main" id="{370FED1F-E09D-D54D-8F63-0ADD8FD90735}"/>
              </a:ext>
            </a:extLst>
          </p:cNvPr>
          <p:cNvSpPr>
            <a:spLocks noChangeArrowheads="1"/>
          </p:cNvSpPr>
          <p:nvPr/>
        </p:nvSpPr>
        <p:spPr bwMode="auto">
          <a:xfrm>
            <a:off x="2472563" y="1278454"/>
            <a:ext cx="199093"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T" altLang="en-IT" sz="400" u="none" strike="noStrike" cap="none" normalizeH="0" baseline="0">
                <a:ln>
                  <a:noFill/>
                </a:ln>
                <a:solidFill>
                  <a:srgbClr val="000000"/>
                </a:solidFill>
                <a:effectLst/>
                <a:latin typeface="Avenir Book" panose="02000503020000020003" pitchFamily="2" charset="0"/>
              </a:rPr>
              <a:t> </a:t>
            </a:r>
            <a:endParaRPr kumimoji="0" lang="en-IT" altLang="en-IT" sz="1200" u="none" strike="noStrike" cap="none" normalizeH="0" baseline="0">
              <a:ln>
                <a:noFill/>
              </a:ln>
              <a:solidFill>
                <a:schemeClr val="tx1"/>
              </a:solidFill>
              <a:effectLst/>
              <a:latin typeface="Avenir Book" panose="02000503020000020003" pitchFamily="2" charset="0"/>
            </a:endParaRPr>
          </a:p>
        </p:txBody>
      </p:sp>
    </p:spTree>
    <p:extLst>
      <p:ext uri="{BB962C8B-B14F-4D97-AF65-F5344CB8AC3E}">
        <p14:creationId xmlns:p14="http://schemas.microsoft.com/office/powerpoint/2010/main" val="2842217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
            <a:extLst>
              <a:ext uri="{FF2B5EF4-FFF2-40B4-BE49-F238E27FC236}">
                <a16:creationId xmlns:a16="http://schemas.microsoft.com/office/drawing/2014/main" id="{828B976D-99EC-5140-9C48-A04053F21F43}"/>
              </a:ext>
            </a:extLst>
          </p:cNvPr>
          <p:cNvSpPr txBox="1">
            <a:spLocks/>
          </p:cNvSpPr>
          <p:nvPr/>
        </p:nvSpPr>
        <p:spPr>
          <a:xfrm>
            <a:off x="1159200" y="1584000"/>
            <a:ext cx="5528969" cy="650579"/>
          </a:xfrm>
          <a:prstGeom prst="rect">
            <a:avLst/>
          </a:prstGeom>
        </p:spPr>
        <p:txBody>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4355">
              <a:defRPr/>
            </a:pPr>
            <a:r>
              <a:rPr lang="en-US" sz="2800" kern="0" dirty="0">
                <a:solidFill>
                  <a:sysClr val="windowText" lastClr="000000">
                    <a:lumMod val="75000"/>
                    <a:lumOff val="25000"/>
                  </a:sysClr>
                </a:solidFill>
                <a:latin typeface="Avenir Book" panose="02000503020000020003" pitchFamily="2" charset="0"/>
              </a:rPr>
              <a:t> </a:t>
            </a:r>
            <a:r>
              <a:rPr lang="en-US" sz="4400" kern="0" dirty="0">
                <a:solidFill>
                  <a:sysClr val="windowText" lastClr="000000">
                    <a:lumMod val="75000"/>
                    <a:lumOff val="25000"/>
                  </a:sysClr>
                </a:solidFill>
                <a:latin typeface="Avenir Book" panose="02000503020000020003" pitchFamily="2" charset="0"/>
                <a:cs typeface="Avenir"/>
              </a:rPr>
              <a:t>W</a:t>
            </a:r>
            <a:r>
              <a:rPr lang="en-US" sz="2800" kern="0" dirty="0">
                <a:solidFill>
                  <a:sysClr val="windowText" lastClr="000000">
                    <a:lumMod val="75000"/>
                    <a:lumOff val="25000"/>
                  </a:sysClr>
                </a:solidFill>
                <a:latin typeface="Avenir Book" panose="02000503020000020003" pitchFamily="2" charset="0"/>
                <a:cs typeface="Avenir"/>
              </a:rPr>
              <a:t>HERE</a:t>
            </a:r>
            <a:r>
              <a:rPr lang="en-US" sz="4000" kern="0" dirty="0">
                <a:solidFill>
                  <a:sysClr val="windowText" lastClr="000000">
                    <a:lumMod val="75000"/>
                    <a:lumOff val="25000"/>
                  </a:sysClr>
                </a:solidFill>
                <a:latin typeface="Avenir Book" panose="02000503020000020003" pitchFamily="2" charset="0"/>
                <a:cs typeface="Avenir"/>
              </a:rPr>
              <a:t>?</a:t>
            </a:r>
          </a:p>
        </p:txBody>
      </p:sp>
      <p:cxnSp>
        <p:nvCxnSpPr>
          <p:cNvPr id="14" name="Straight Connector 13">
            <a:extLst>
              <a:ext uri="{FF2B5EF4-FFF2-40B4-BE49-F238E27FC236}">
                <a16:creationId xmlns:a16="http://schemas.microsoft.com/office/drawing/2014/main" id="{5CCAA001-2822-364C-8247-0E84FD57A7C4}"/>
              </a:ext>
            </a:extLst>
          </p:cNvPr>
          <p:cNvCxnSpPr>
            <a:cxnSpLocks/>
          </p:cNvCxnSpPr>
          <p:nvPr/>
        </p:nvCxnSpPr>
        <p:spPr>
          <a:xfrm>
            <a:off x="1337430" y="2363656"/>
            <a:ext cx="1723617" cy="0"/>
          </a:xfrm>
          <a:prstGeom prst="line">
            <a:avLst/>
          </a:prstGeom>
          <a:noFill/>
          <a:ln w="57150" cap="flat" cmpd="sng" algn="ctr">
            <a:solidFill>
              <a:sysClr val="windowText" lastClr="000000">
                <a:lumMod val="75000"/>
                <a:lumOff val="25000"/>
              </a:sysClr>
            </a:solidFill>
            <a:prstDash val="solid"/>
          </a:ln>
          <a:effectLst/>
        </p:spPr>
      </p:cxnSp>
      <p:pic>
        <p:nvPicPr>
          <p:cNvPr id="9" name="Picture 8">
            <a:extLst>
              <a:ext uri="{FF2B5EF4-FFF2-40B4-BE49-F238E27FC236}">
                <a16:creationId xmlns:a16="http://schemas.microsoft.com/office/drawing/2014/main" id="{859DD7F8-1CDE-2F46-8972-C21BAD8641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2069" y="2492696"/>
            <a:ext cx="6768447" cy="3871526"/>
          </a:xfrm>
          <a:prstGeom prst="rect">
            <a:avLst/>
          </a:prstGeom>
          <a:ln>
            <a:solidFill>
              <a:schemeClr val="tx1"/>
            </a:solidFill>
          </a:ln>
        </p:spPr>
      </p:pic>
      <p:pic>
        <p:nvPicPr>
          <p:cNvPr id="11" name="Picture 10">
            <a:extLst>
              <a:ext uri="{FF2B5EF4-FFF2-40B4-BE49-F238E27FC236}">
                <a16:creationId xmlns:a16="http://schemas.microsoft.com/office/drawing/2014/main" id="{7731700C-6FFD-F344-AA45-1C47012E76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92" t="4040" r="6570" b="5343"/>
          <a:stretch/>
        </p:blipFill>
        <p:spPr bwMode="auto">
          <a:xfrm>
            <a:off x="8527558" y="2503939"/>
            <a:ext cx="3247374" cy="2668046"/>
          </a:xfrm>
          <a:prstGeom prst="rect">
            <a:avLst/>
          </a:prstGeom>
          <a:noFill/>
          <a:ln>
            <a:noFill/>
          </a:ln>
          <a:effectLst/>
          <a:scene3d>
            <a:camera prst="orthographicFront"/>
            <a:lightRig rig="twoPt" dir="t">
              <a:rot lat="0" lon="0" rev="7200000"/>
            </a:lightRig>
          </a:scene3d>
          <a:sp3d>
            <a:contourClr>
              <a:srgbClr val="FFFFFF"/>
            </a:contourClr>
          </a:sp3d>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D036BF6B-0135-4E48-A912-9CB65BCA1861}"/>
              </a:ext>
            </a:extLst>
          </p:cNvPr>
          <p:cNvSpPr/>
          <p:nvPr/>
        </p:nvSpPr>
        <p:spPr>
          <a:xfrm>
            <a:off x="8837846" y="5352993"/>
            <a:ext cx="2626797" cy="523220"/>
          </a:xfrm>
          <a:prstGeom prst="rect">
            <a:avLst/>
          </a:prstGeom>
        </p:spPr>
        <p:txBody>
          <a:bodyPr wrap="square">
            <a:spAutoFit/>
          </a:bodyPr>
          <a:lstStyle/>
          <a:p>
            <a:pPr algn="ctr"/>
            <a:r>
              <a:rPr lang="en-US" sz="1400" dirty="0">
                <a:latin typeface="Avenir Book" panose="02000503020000020003" pitchFamily="2" charset="0"/>
              </a:rPr>
              <a:t>The l</a:t>
            </a:r>
            <a:r>
              <a:rPr lang="en-IT" sz="1400" dirty="0">
                <a:latin typeface="Avenir Book" panose="02000503020000020003" pitchFamily="2" charset="0"/>
              </a:rPr>
              <a:t>and cover types </a:t>
            </a:r>
            <a:r>
              <a:rPr lang="en-US" sz="1400" dirty="0">
                <a:latin typeface="Avenir Book" panose="02000503020000020003" pitchFamily="2" charset="0"/>
              </a:rPr>
              <a:t>of the AERONET sites</a:t>
            </a:r>
            <a:endParaRPr lang="en-IT" sz="1400" dirty="0">
              <a:latin typeface="Avenir Book" panose="02000503020000020003" pitchFamily="2" charset="0"/>
            </a:endParaRPr>
          </a:p>
        </p:txBody>
      </p:sp>
      <p:grpSp>
        <p:nvGrpSpPr>
          <p:cNvPr id="2" name="Group 1">
            <a:extLst>
              <a:ext uri="{FF2B5EF4-FFF2-40B4-BE49-F238E27FC236}">
                <a16:creationId xmlns:a16="http://schemas.microsoft.com/office/drawing/2014/main" id="{3C6E6C8C-013E-5743-9F82-F3D62B3E171C}"/>
              </a:ext>
            </a:extLst>
          </p:cNvPr>
          <p:cNvGrpSpPr/>
          <p:nvPr/>
        </p:nvGrpSpPr>
        <p:grpSpPr>
          <a:xfrm>
            <a:off x="6461870" y="5825102"/>
            <a:ext cx="1180986" cy="414365"/>
            <a:chOff x="6471014" y="5560175"/>
            <a:chExt cx="1180986" cy="414365"/>
          </a:xfrm>
        </p:grpSpPr>
        <p:sp>
          <p:nvSpPr>
            <p:cNvPr id="10" name="Rectangle 9">
              <a:extLst>
                <a:ext uri="{FF2B5EF4-FFF2-40B4-BE49-F238E27FC236}">
                  <a16:creationId xmlns:a16="http://schemas.microsoft.com/office/drawing/2014/main" id="{D0EA1C5F-A8BE-4645-924E-B5B0519ED33F}"/>
                </a:ext>
              </a:extLst>
            </p:cNvPr>
            <p:cNvSpPr/>
            <p:nvPr/>
          </p:nvSpPr>
          <p:spPr>
            <a:xfrm>
              <a:off x="6471014" y="5560175"/>
              <a:ext cx="1136611" cy="41436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a:p>
          </p:txBody>
        </p:sp>
        <p:sp>
          <p:nvSpPr>
            <p:cNvPr id="13" name="Oval 12">
              <a:extLst>
                <a:ext uri="{FF2B5EF4-FFF2-40B4-BE49-F238E27FC236}">
                  <a16:creationId xmlns:a16="http://schemas.microsoft.com/office/drawing/2014/main" id="{FE10471D-E5F3-7842-BDCF-FC4F6DB4E2F0}"/>
                </a:ext>
              </a:extLst>
            </p:cNvPr>
            <p:cNvSpPr>
              <a:spLocks noChangeAspect="1"/>
            </p:cNvSpPr>
            <p:nvPr/>
          </p:nvSpPr>
          <p:spPr>
            <a:xfrm>
              <a:off x="6515388" y="5632038"/>
              <a:ext cx="101824" cy="101824"/>
            </a:xfrm>
            <a:prstGeom prst="ellipse">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a:p>
          </p:txBody>
        </p:sp>
        <p:sp>
          <p:nvSpPr>
            <p:cNvPr id="15" name="TextBox 14">
              <a:extLst>
                <a:ext uri="{FF2B5EF4-FFF2-40B4-BE49-F238E27FC236}">
                  <a16:creationId xmlns:a16="http://schemas.microsoft.com/office/drawing/2014/main" id="{B1FDC102-D871-6749-BA6E-E0D4E51F3186}"/>
                </a:ext>
              </a:extLst>
            </p:cNvPr>
            <p:cNvSpPr txBox="1"/>
            <p:nvPr/>
          </p:nvSpPr>
          <p:spPr>
            <a:xfrm>
              <a:off x="6617212" y="5598543"/>
              <a:ext cx="1034788" cy="168815"/>
            </a:xfrm>
            <a:prstGeom prst="rect">
              <a:avLst/>
            </a:prstGeom>
            <a:noFill/>
          </p:spPr>
          <p:txBody>
            <a:bodyPr wrap="square" rtlCol="0">
              <a:spAutoFit/>
            </a:bodyPr>
            <a:lstStyle/>
            <a:p>
              <a:r>
                <a:rPr lang="en-GB" sz="499" dirty="0"/>
                <a:t>Sentinel-2 and Landsat 8</a:t>
              </a:r>
            </a:p>
          </p:txBody>
        </p:sp>
        <p:sp>
          <p:nvSpPr>
            <p:cNvPr id="16" name="Oval 15">
              <a:extLst>
                <a:ext uri="{FF2B5EF4-FFF2-40B4-BE49-F238E27FC236}">
                  <a16:creationId xmlns:a16="http://schemas.microsoft.com/office/drawing/2014/main" id="{74484AEF-43CC-0D4D-9669-91F199D8FFEE}"/>
                </a:ext>
              </a:extLst>
            </p:cNvPr>
            <p:cNvSpPr>
              <a:spLocks noChangeAspect="1"/>
            </p:cNvSpPr>
            <p:nvPr/>
          </p:nvSpPr>
          <p:spPr>
            <a:xfrm>
              <a:off x="6515388" y="5800853"/>
              <a:ext cx="101824" cy="101824"/>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a:p>
          </p:txBody>
        </p:sp>
        <p:sp>
          <p:nvSpPr>
            <p:cNvPr id="17" name="TextBox 16">
              <a:extLst>
                <a:ext uri="{FF2B5EF4-FFF2-40B4-BE49-F238E27FC236}">
                  <a16:creationId xmlns:a16="http://schemas.microsoft.com/office/drawing/2014/main" id="{2C95C1BA-39EB-5C45-9D0B-2FDCB8B80D89}"/>
                </a:ext>
              </a:extLst>
            </p:cNvPr>
            <p:cNvSpPr txBox="1"/>
            <p:nvPr/>
          </p:nvSpPr>
          <p:spPr>
            <a:xfrm>
              <a:off x="6617212" y="5767358"/>
              <a:ext cx="1034788" cy="168815"/>
            </a:xfrm>
            <a:prstGeom prst="rect">
              <a:avLst/>
            </a:prstGeom>
            <a:noFill/>
          </p:spPr>
          <p:txBody>
            <a:bodyPr wrap="square" rtlCol="0">
              <a:spAutoFit/>
            </a:bodyPr>
            <a:lstStyle/>
            <a:p>
              <a:r>
                <a:rPr lang="en-GB" sz="499" dirty="0"/>
                <a:t>Sentinel-2</a:t>
              </a:r>
            </a:p>
          </p:txBody>
        </p:sp>
      </p:grpSp>
    </p:spTree>
    <p:extLst>
      <p:ext uri="{BB962C8B-B14F-4D97-AF65-F5344CB8AC3E}">
        <p14:creationId xmlns:p14="http://schemas.microsoft.com/office/powerpoint/2010/main" val="24755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
            <a:extLst>
              <a:ext uri="{FF2B5EF4-FFF2-40B4-BE49-F238E27FC236}">
                <a16:creationId xmlns:a16="http://schemas.microsoft.com/office/drawing/2014/main" id="{828B976D-99EC-5140-9C48-A04053F21F43}"/>
              </a:ext>
            </a:extLst>
          </p:cNvPr>
          <p:cNvSpPr txBox="1">
            <a:spLocks/>
          </p:cNvSpPr>
          <p:nvPr/>
        </p:nvSpPr>
        <p:spPr>
          <a:xfrm>
            <a:off x="1159200" y="1584000"/>
            <a:ext cx="5528969" cy="650579"/>
          </a:xfrm>
          <a:prstGeom prst="rect">
            <a:avLst/>
          </a:prstGeom>
        </p:spPr>
        <p:txBody>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4355">
              <a:defRPr/>
            </a:pPr>
            <a:r>
              <a:rPr lang="en-US" sz="2800" kern="0" dirty="0">
                <a:solidFill>
                  <a:sysClr val="windowText" lastClr="000000">
                    <a:lumMod val="75000"/>
                    <a:lumOff val="25000"/>
                  </a:sysClr>
                </a:solidFill>
                <a:latin typeface="Avenir Book" panose="02000503020000020003" pitchFamily="2" charset="0"/>
              </a:rPr>
              <a:t> </a:t>
            </a:r>
            <a:r>
              <a:rPr lang="en-US" sz="4400" kern="0" dirty="0">
                <a:solidFill>
                  <a:sysClr val="windowText" lastClr="000000">
                    <a:lumMod val="75000"/>
                    <a:lumOff val="25000"/>
                  </a:sysClr>
                </a:solidFill>
                <a:latin typeface="Avenir Book" panose="02000503020000020003" pitchFamily="2" charset="0"/>
                <a:cs typeface="Avenir"/>
              </a:rPr>
              <a:t>H</a:t>
            </a:r>
            <a:r>
              <a:rPr lang="en-US" sz="2800" kern="0" dirty="0">
                <a:solidFill>
                  <a:sysClr val="windowText" lastClr="000000">
                    <a:lumMod val="75000"/>
                    <a:lumOff val="25000"/>
                  </a:sysClr>
                </a:solidFill>
                <a:latin typeface="Avenir Book" panose="02000503020000020003" pitchFamily="2" charset="0"/>
                <a:cs typeface="Avenir"/>
              </a:rPr>
              <a:t>OW</a:t>
            </a:r>
            <a:r>
              <a:rPr lang="en-US" sz="4000" kern="0" dirty="0">
                <a:solidFill>
                  <a:sysClr val="windowText" lastClr="000000">
                    <a:lumMod val="75000"/>
                    <a:lumOff val="25000"/>
                  </a:sysClr>
                </a:solidFill>
                <a:latin typeface="Avenir Book" panose="02000503020000020003" pitchFamily="2" charset="0"/>
                <a:cs typeface="Avenir"/>
              </a:rPr>
              <a:t>?</a:t>
            </a:r>
          </a:p>
        </p:txBody>
      </p:sp>
      <p:cxnSp>
        <p:nvCxnSpPr>
          <p:cNvPr id="14" name="Straight Connector 13">
            <a:extLst>
              <a:ext uri="{FF2B5EF4-FFF2-40B4-BE49-F238E27FC236}">
                <a16:creationId xmlns:a16="http://schemas.microsoft.com/office/drawing/2014/main" id="{5CCAA001-2822-364C-8247-0E84FD57A7C4}"/>
              </a:ext>
            </a:extLst>
          </p:cNvPr>
          <p:cNvCxnSpPr>
            <a:cxnSpLocks/>
          </p:cNvCxnSpPr>
          <p:nvPr/>
        </p:nvCxnSpPr>
        <p:spPr>
          <a:xfrm>
            <a:off x="1337430" y="2363656"/>
            <a:ext cx="1723617" cy="0"/>
          </a:xfrm>
          <a:prstGeom prst="line">
            <a:avLst/>
          </a:prstGeom>
          <a:noFill/>
          <a:ln w="57150" cap="flat" cmpd="sng" algn="ctr">
            <a:solidFill>
              <a:sysClr val="windowText" lastClr="000000">
                <a:lumMod val="75000"/>
                <a:lumOff val="25000"/>
              </a:sysClr>
            </a:solidFill>
            <a:prstDash val="solid"/>
          </a:ln>
          <a:effectLst/>
        </p:spPr>
      </p:cxnSp>
      <p:pic>
        <p:nvPicPr>
          <p:cNvPr id="19" name="Picture 18">
            <a:extLst>
              <a:ext uri="{FF2B5EF4-FFF2-40B4-BE49-F238E27FC236}">
                <a16:creationId xmlns:a16="http://schemas.microsoft.com/office/drawing/2014/main" id="{425A61C8-4F32-1944-B8E6-B16A5D49E3C7}"/>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5196857" y="3726426"/>
            <a:ext cx="807791" cy="807791"/>
          </a:xfrm>
          <a:prstGeom prst="ellipse">
            <a:avLst/>
          </a:prstGeom>
        </p:spPr>
      </p:pic>
      <p:pic>
        <p:nvPicPr>
          <p:cNvPr id="20" name="Picture 19">
            <a:extLst>
              <a:ext uri="{FF2B5EF4-FFF2-40B4-BE49-F238E27FC236}">
                <a16:creationId xmlns:a16="http://schemas.microsoft.com/office/drawing/2014/main" id="{D8894F1A-2E1C-F14C-94F7-471DDE6F296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2914456" y="3653481"/>
            <a:ext cx="807791" cy="807791"/>
          </a:xfrm>
          <a:prstGeom prst="ellipse">
            <a:avLst/>
          </a:prstGeom>
        </p:spPr>
      </p:pic>
      <p:sp>
        <p:nvSpPr>
          <p:cNvPr id="21" name="Rectangle 20">
            <a:extLst>
              <a:ext uri="{FF2B5EF4-FFF2-40B4-BE49-F238E27FC236}">
                <a16:creationId xmlns:a16="http://schemas.microsoft.com/office/drawing/2014/main" id="{33769235-40C7-D64D-8667-F0E0C759F62E}"/>
              </a:ext>
            </a:extLst>
          </p:cNvPr>
          <p:cNvSpPr/>
          <p:nvPr/>
        </p:nvSpPr>
        <p:spPr>
          <a:xfrm>
            <a:off x="2893717" y="3769623"/>
            <a:ext cx="817290" cy="575507"/>
          </a:xfrm>
          <a:prstGeom prst="rect">
            <a:avLst/>
          </a:prstGeom>
          <a:solidFill>
            <a:schemeClr val="bg1">
              <a:alpha val="51000"/>
            </a:schemeClr>
          </a:solidFill>
          <a:ln w="38100">
            <a:solidFill>
              <a:schemeClr val="bg1"/>
            </a:solidFill>
          </a:ln>
        </p:spPr>
        <p:txBody>
          <a:bodyPr wrap="square">
            <a:spAutoFit/>
          </a:bodyPr>
          <a:lstStyle/>
          <a:p>
            <a:pPr algn="ctr"/>
            <a:r>
              <a:rPr lang="en-US" sz="1047" b="1" kern="0" dirty="0">
                <a:latin typeface="Avenir"/>
                <a:cs typeface="Avenir"/>
              </a:rPr>
              <a:t>Aerosol Optical Depth </a:t>
            </a:r>
            <a:endParaRPr lang="en-GB" sz="1047" b="1" dirty="0"/>
          </a:p>
        </p:txBody>
      </p:sp>
      <p:pic>
        <p:nvPicPr>
          <p:cNvPr id="22" name="Picture 21">
            <a:extLst>
              <a:ext uri="{FF2B5EF4-FFF2-40B4-BE49-F238E27FC236}">
                <a16:creationId xmlns:a16="http://schemas.microsoft.com/office/drawing/2014/main" id="{1A35BFAE-EBCB-5844-896A-7FB2F189BB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0012" y="3653481"/>
            <a:ext cx="807791" cy="807791"/>
          </a:xfrm>
          <a:prstGeom prst="ellipse">
            <a:avLst/>
          </a:prstGeom>
        </p:spPr>
      </p:pic>
      <p:sp>
        <p:nvSpPr>
          <p:cNvPr id="23" name="Rectangle 22">
            <a:extLst>
              <a:ext uri="{FF2B5EF4-FFF2-40B4-BE49-F238E27FC236}">
                <a16:creationId xmlns:a16="http://schemas.microsoft.com/office/drawing/2014/main" id="{A15E12FF-6762-0646-B1FB-71601D715EE1}"/>
              </a:ext>
            </a:extLst>
          </p:cNvPr>
          <p:cNvSpPr/>
          <p:nvPr/>
        </p:nvSpPr>
        <p:spPr>
          <a:xfrm>
            <a:off x="5194409" y="3930765"/>
            <a:ext cx="810239" cy="414365"/>
          </a:xfrm>
          <a:prstGeom prst="rect">
            <a:avLst/>
          </a:prstGeom>
          <a:solidFill>
            <a:schemeClr val="bg1">
              <a:alpha val="84000"/>
            </a:schemeClr>
          </a:solidFill>
          <a:ln w="38100">
            <a:solidFill>
              <a:schemeClr val="bg1"/>
            </a:solidFill>
          </a:ln>
        </p:spPr>
        <p:txBody>
          <a:bodyPr wrap="square">
            <a:spAutoFit/>
          </a:bodyPr>
          <a:lstStyle/>
          <a:p>
            <a:pPr algn="ctr"/>
            <a:r>
              <a:rPr lang="en-US" sz="1047" b="1" kern="0" dirty="0">
                <a:latin typeface="Avenir"/>
                <a:cs typeface="Avenir"/>
              </a:rPr>
              <a:t>Water </a:t>
            </a:r>
            <a:r>
              <a:rPr lang="en-US" sz="1047" b="1" kern="0" dirty="0" err="1">
                <a:latin typeface="Avenir"/>
                <a:cs typeface="Avenir"/>
              </a:rPr>
              <a:t>Vapour</a:t>
            </a:r>
            <a:endParaRPr lang="en-GB" sz="1047" b="1" dirty="0"/>
          </a:p>
        </p:txBody>
      </p:sp>
      <p:sp>
        <p:nvSpPr>
          <p:cNvPr id="24" name="Rectangle 23">
            <a:extLst>
              <a:ext uri="{FF2B5EF4-FFF2-40B4-BE49-F238E27FC236}">
                <a16:creationId xmlns:a16="http://schemas.microsoft.com/office/drawing/2014/main" id="{061D0A0C-8A8A-4E4E-8F4D-5DF948023569}"/>
              </a:ext>
            </a:extLst>
          </p:cNvPr>
          <p:cNvSpPr/>
          <p:nvPr/>
        </p:nvSpPr>
        <p:spPr>
          <a:xfrm>
            <a:off x="7499233" y="3850194"/>
            <a:ext cx="969349" cy="414365"/>
          </a:xfrm>
          <a:prstGeom prst="rect">
            <a:avLst/>
          </a:prstGeom>
          <a:solidFill>
            <a:schemeClr val="bg1">
              <a:alpha val="84000"/>
            </a:schemeClr>
          </a:solidFill>
          <a:ln w="38100">
            <a:solidFill>
              <a:schemeClr val="bg1"/>
            </a:solidFill>
          </a:ln>
        </p:spPr>
        <p:txBody>
          <a:bodyPr wrap="square">
            <a:spAutoFit/>
          </a:bodyPr>
          <a:lstStyle/>
          <a:p>
            <a:pPr algn="ctr"/>
            <a:r>
              <a:rPr lang="en-US" sz="1047" b="1" kern="0" dirty="0">
                <a:latin typeface="Avenir"/>
                <a:cs typeface="Avenir"/>
              </a:rPr>
              <a:t>Surface Reflectance</a:t>
            </a:r>
            <a:endParaRPr lang="en-GB" sz="1047" b="1" dirty="0"/>
          </a:p>
        </p:txBody>
      </p:sp>
      <p:cxnSp>
        <p:nvCxnSpPr>
          <p:cNvPr id="25" name="Straight Connector 24">
            <a:extLst>
              <a:ext uri="{FF2B5EF4-FFF2-40B4-BE49-F238E27FC236}">
                <a16:creationId xmlns:a16="http://schemas.microsoft.com/office/drawing/2014/main" id="{D8CAE179-1E35-4A4E-86C8-468243F9EF6D}"/>
              </a:ext>
            </a:extLst>
          </p:cNvPr>
          <p:cNvCxnSpPr>
            <a:cxnSpLocks/>
          </p:cNvCxnSpPr>
          <p:nvPr/>
        </p:nvCxnSpPr>
        <p:spPr>
          <a:xfrm>
            <a:off x="2727858" y="3447116"/>
            <a:ext cx="4771375" cy="0"/>
          </a:xfrm>
          <a:prstGeom prst="line">
            <a:avLst/>
          </a:prstGeom>
          <a:noFill/>
          <a:ln w="101600" cap="flat" cmpd="sng" algn="ctr">
            <a:solidFill>
              <a:srgbClr val="002060"/>
            </a:solidFill>
            <a:prstDash val="solid"/>
          </a:ln>
          <a:effectLst/>
        </p:spPr>
      </p:cxnSp>
      <p:cxnSp>
        <p:nvCxnSpPr>
          <p:cNvPr id="42" name="Straight Connector 41">
            <a:extLst>
              <a:ext uri="{FF2B5EF4-FFF2-40B4-BE49-F238E27FC236}">
                <a16:creationId xmlns:a16="http://schemas.microsoft.com/office/drawing/2014/main" id="{93909496-D481-944E-AD12-31F8010A3940}"/>
              </a:ext>
            </a:extLst>
          </p:cNvPr>
          <p:cNvCxnSpPr>
            <a:cxnSpLocks/>
          </p:cNvCxnSpPr>
          <p:nvPr/>
        </p:nvCxnSpPr>
        <p:spPr>
          <a:xfrm>
            <a:off x="7580013" y="3447116"/>
            <a:ext cx="1086586" cy="0"/>
          </a:xfrm>
          <a:prstGeom prst="line">
            <a:avLst/>
          </a:prstGeom>
          <a:noFill/>
          <a:ln w="101600" cap="flat" cmpd="sng" algn="ctr">
            <a:solidFill>
              <a:srgbClr val="002060"/>
            </a:solidFill>
            <a:prstDash val="sysDash"/>
          </a:ln>
          <a:effectLst/>
        </p:spPr>
      </p:cxnSp>
      <p:sp>
        <p:nvSpPr>
          <p:cNvPr id="44" name="Oval 43">
            <a:extLst>
              <a:ext uri="{FF2B5EF4-FFF2-40B4-BE49-F238E27FC236}">
                <a16:creationId xmlns:a16="http://schemas.microsoft.com/office/drawing/2014/main" id="{559AFA9B-CC70-924A-BB8D-B380749237EC}"/>
              </a:ext>
            </a:extLst>
          </p:cNvPr>
          <p:cNvSpPr/>
          <p:nvPr/>
        </p:nvSpPr>
        <p:spPr>
          <a:xfrm>
            <a:off x="8666598" y="3850194"/>
            <a:ext cx="834718" cy="834718"/>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dirty="0"/>
          </a:p>
        </p:txBody>
      </p:sp>
      <p:sp>
        <p:nvSpPr>
          <p:cNvPr id="45" name="Rectangle 44">
            <a:extLst>
              <a:ext uri="{FF2B5EF4-FFF2-40B4-BE49-F238E27FC236}">
                <a16:creationId xmlns:a16="http://schemas.microsoft.com/office/drawing/2014/main" id="{F46C380F-016C-7F43-8059-A561BA5ECB14}"/>
              </a:ext>
            </a:extLst>
          </p:cNvPr>
          <p:cNvSpPr/>
          <p:nvPr/>
        </p:nvSpPr>
        <p:spPr>
          <a:xfrm>
            <a:off x="7035830" y="3562643"/>
            <a:ext cx="1737339" cy="120420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dirty="0"/>
          </a:p>
        </p:txBody>
      </p:sp>
    </p:spTree>
    <p:extLst>
      <p:ext uri="{BB962C8B-B14F-4D97-AF65-F5344CB8AC3E}">
        <p14:creationId xmlns:p14="http://schemas.microsoft.com/office/powerpoint/2010/main" val="173265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6D27B1-CAB8-B04E-BD2C-F09D01D7BB10}"/>
              </a:ext>
            </a:extLst>
          </p:cNvPr>
          <p:cNvSpPr/>
          <p:nvPr/>
        </p:nvSpPr>
        <p:spPr>
          <a:xfrm>
            <a:off x="1478333" y="1805618"/>
            <a:ext cx="4141030" cy="4290535"/>
          </a:xfrm>
          <a:prstGeom prst="rect">
            <a:avLst/>
          </a:prstGeom>
          <a:noFill/>
          <a:ln>
            <a:solidFill>
              <a:srgbClr val="038B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dirty="0"/>
          </a:p>
        </p:txBody>
      </p:sp>
      <p:sp>
        <p:nvSpPr>
          <p:cNvPr id="16" name="TextBox 15">
            <a:extLst>
              <a:ext uri="{FF2B5EF4-FFF2-40B4-BE49-F238E27FC236}">
                <a16:creationId xmlns:a16="http://schemas.microsoft.com/office/drawing/2014/main" id="{41B3563D-D7AB-6845-83E5-74FEE7778E37}"/>
              </a:ext>
            </a:extLst>
          </p:cNvPr>
          <p:cNvSpPr txBox="1"/>
          <p:nvPr/>
        </p:nvSpPr>
        <p:spPr>
          <a:xfrm>
            <a:off x="1478333" y="3022234"/>
            <a:ext cx="4141030" cy="459511"/>
          </a:xfrm>
          <a:prstGeom prst="rect">
            <a:avLst/>
          </a:prstGeom>
          <a:noFill/>
        </p:spPr>
        <p:txBody>
          <a:bodyPr wrap="square" rtlCol="0">
            <a:spAutoFit/>
          </a:bodyPr>
          <a:lstStyle/>
          <a:p>
            <a:pPr algn="ctr"/>
            <a:r>
              <a:rPr lang="en-GB" sz="2394" b="1" dirty="0">
                <a:solidFill>
                  <a:srgbClr val="006FA3"/>
                </a:solidFill>
                <a:latin typeface="Avenir" panose="02000503020000020003" pitchFamily="2" charset="0"/>
              </a:rPr>
              <a:t>A E R O N E T</a:t>
            </a:r>
          </a:p>
        </p:txBody>
      </p:sp>
      <p:sp>
        <p:nvSpPr>
          <p:cNvPr id="17" name="TextBox 16">
            <a:extLst>
              <a:ext uri="{FF2B5EF4-FFF2-40B4-BE49-F238E27FC236}">
                <a16:creationId xmlns:a16="http://schemas.microsoft.com/office/drawing/2014/main" id="{32496D89-0381-9F4C-BA92-0DC33F7FF9A6}"/>
              </a:ext>
            </a:extLst>
          </p:cNvPr>
          <p:cNvSpPr txBox="1"/>
          <p:nvPr/>
        </p:nvSpPr>
        <p:spPr>
          <a:xfrm>
            <a:off x="1525409" y="3771635"/>
            <a:ext cx="3823845" cy="2310184"/>
          </a:xfrm>
          <a:prstGeom prst="rect">
            <a:avLst/>
          </a:prstGeom>
          <a:noFill/>
        </p:spPr>
        <p:txBody>
          <a:bodyPr wrap="square" rtlCol="0">
            <a:spAutoFit/>
          </a:bodyPr>
          <a:lstStyle/>
          <a:p>
            <a:r>
              <a:rPr lang="en-GB" sz="1197" b="1" dirty="0">
                <a:solidFill>
                  <a:srgbClr val="006FA3"/>
                </a:solidFill>
                <a:latin typeface="Avenir Book" panose="02000503020000020003" pitchFamily="2" charset="0"/>
              </a:rPr>
              <a:t>Estimated AOD (/WV) &amp; compared to Level 1.5 </a:t>
            </a:r>
          </a:p>
          <a:p>
            <a:r>
              <a:rPr lang="en-GB" sz="1197" b="1" dirty="0">
                <a:solidFill>
                  <a:srgbClr val="006FA3"/>
                </a:solidFill>
                <a:latin typeface="Avenir Book" panose="02000503020000020003" pitchFamily="2" charset="0"/>
              </a:rPr>
              <a:t>(cloud screened) AERONET data</a:t>
            </a:r>
          </a:p>
          <a:p>
            <a:endParaRPr lang="en-GB" sz="1047" dirty="0">
              <a:solidFill>
                <a:srgbClr val="006FA3"/>
              </a:solidFill>
              <a:latin typeface="Avenir Book" panose="02000503020000020003" pitchFamily="2" charset="0"/>
            </a:endParaRPr>
          </a:p>
          <a:p>
            <a:pPr marL="341974" indent="-341974">
              <a:spcAft>
                <a:spcPts val="0"/>
              </a:spcAft>
              <a:buFont typeface="+mj-lt"/>
              <a:buAutoNum type="arabicPeriod"/>
            </a:pPr>
            <a:r>
              <a:rPr lang="en-GB" sz="1097" dirty="0">
                <a:latin typeface="Avenir Book" panose="02000503020000020003" pitchFamily="2" charset="0"/>
              </a:rPr>
              <a:t>Interpolate AERONET values @ </a:t>
            </a:r>
            <a:r>
              <a:rPr lang="el-GR" sz="1097" dirty="0">
                <a:latin typeface="Avenir Book" panose="02000503020000020003" pitchFamily="2" charset="0"/>
              </a:rPr>
              <a:t>λ=550 </a:t>
            </a:r>
            <a:r>
              <a:rPr lang="en-GB" sz="1097" dirty="0">
                <a:latin typeface="Avenir Book" panose="02000503020000020003" pitchFamily="2" charset="0"/>
              </a:rPr>
              <a:t>nm using Angstrom Exponent</a:t>
            </a:r>
          </a:p>
          <a:p>
            <a:pPr marL="341974" indent="-341974">
              <a:spcAft>
                <a:spcPts val="0"/>
              </a:spcAft>
              <a:buFont typeface="+mj-lt"/>
              <a:buAutoNum type="arabicPeriod"/>
            </a:pPr>
            <a:endParaRPr lang="en-GB" sz="1097" dirty="0">
              <a:latin typeface="Avenir Book" panose="02000503020000020003" pitchFamily="2" charset="0"/>
            </a:endParaRPr>
          </a:p>
          <a:p>
            <a:pPr marL="341974" indent="-341974">
              <a:spcAft>
                <a:spcPts val="0"/>
              </a:spcAft>
              <a:buFont typeface="+mj-lt"/>
              <a:buAutoNum type="arabicPeriod"/>
            </a:pPr>
            <a:r>
              <a:rPr lang="en-GB" sz="1097" dirty="0">
                <a:latin typeface="Avenir Book" panose="02000503020000020003" pitchFamily="2" charset="0"/>
              </a:rPr>
              <a:t>Average AERONET values over time period within ±15 min from AOD retrieved values (L-8/S-2A, -2B overpass)</a:t>
            </a:r>
          </a:p>
          <a:p>
            <a:pPr marL="341974" indent="-341974">
              <a:spcAft>
                <a:spcPts val="0"/>
              </a:spcAft>
              <a:buFont typeface="+mj-lt"/>
              <a:buAutoNum type="arabicPeriod"/>
            </a:pPr>
            <a:endParaRPr lang="en-GB" sz="1097" dirty="0">
              <a:latin typeface="Avenir Book" panose="02000503020000020003" pitchFamily="2" charset="0"/>
            </a:endParaRPr>
          </a:p>
          <a:p>
            <a:pPr marL="341974" indent="-341974">
              <a:spcAft>
                <a:spcPts val="598"/>
              </a:spcAft>
              <a:buFont typeface="+mj-lt"/>
              <a:buAutoNum type="arabicPeriod"/>
            </a:pPr>
            <a:r>
              <a:rPr lang="en-GB" sz="1097" dirty="0">
                <a:latin typeface="Avenir Book" panose="02000503020000020003" pitchFamily="2" charset="0"/>
              </a:rPr>
              <a:t>Average estimated AOD values over an image subset of 9 km x 9 km centred on the AERONET </a:t>
            </a:r>
            <a:r>
              <a:rPr lang="en-GB" sz="1097" dirty="0" err="1">
                <a:latin typeface="Avenir Book" panose="02000503020000020003" pitchFamily="2" charset="0"/>
              </a:rPr>
              <a:t>Sunphotometer</a:t>
            </a:r>
            <a:r>
              <a:rPr lang="en-GB" sz="1097" dirty="0">
                <a:latin typeface="Avenir Book" panose="02000503020000020003" pitchFamily="2" charset="0"/>
              </a:rPr>
              <a:t> station</a:t>
            </a:r>
          </a:p>
        </p:txBody>
      </p:sp>
      <p:graphicFrame>
        <p:nvGraphicFramePr>
          <p:cNvPr id="18" name="Table 17">
            <a:extLst>
              <a:ext uri="{FF2B5EF4-FFF2-40B4-BE49-F238E27FC236}">
                <a16:creationId xmlns:a16="http://schemas.microsoft.com/office/drawing/2014/main" id="{593B74AB-6F2B-9C46-8719-C9AF3580F25A}"/>
              </a:ext>
            </a:extLst>
          </p:cNvPr>
          <p:cNvGraphicFramePr>
            <a:graphicFrameLocks noGrp="1"/>
          </p:cNvGraphicFramePr>
          <p:nvPr/>
        </p:nvGraphicFramePr>
        <p:xfrm>
          <a:off x="6261781" y="2839855"/>
          <a:ext cx="3587993" cy="1058239"/>
        </p:xfrm>
        <a:graphic>
          <a:graphicData uri="http://schemas.openxmlformats.org/drawingml/2006/table">
            <a:tbl>
              <a:tblPr>
                <a:tableStyleId>{5C22544A-7EE6-4342-B048-85BDC9FD1C3A}</a:tableStyleId>
              </a:tblPr>
              <a:tblGrid>
                <a:gridCol w="3587993">
                  <a:extLst>
                    <a:ext uri="{9D8B030D-6E8A-4147-A177-3AD203B41FA5}">
                      <a16:colId xmlns:a16="http://schemas.microsoft.com/office/drawing/2014/main" val="1849250258"/>
                    </a:ext>
                  </a:extLst>
                </a:gridCol>
              </a:tblGrid>
              <a:tr h="296116">
                <a:tc>
                  <a:txBody>
                    <a:bodyPr/>
                    <a:lstStyle/>
                    <a:p>
                      <a:pPr marL="0" lvl="2" algn="l" rtl="0" fontAlgn="base">
                        <a:lnSpc>
                          <a:spcPct val="115000"/>
                        </a:lnSpc>
                        <a:spcBef>
                          <a:spcPts val="750"/>
                        </a:spcBef>
                        <a:spcAft>
                          <a:spcPts val="225"/>
                        </a:spcAft>
                      </a:pPr>
                      <a:r>
                        <a:rPr lang="en-GB" sz="1800" b="1" kern="1200" dirty="0">
                          <a:solidFill>
                            <a:srgbClr val="006FA3"/>
                          </a:solidFill>
                          <a:latin typeface="Calibri" panose="020F0502020204030204" pitchFamily="34" charset="0"/>
                          <a:ea typeface="MS Gothic" panose="020B0609070205080204" pitchFamily="49" charset="-128"/>
                          <a:cs typeface="Times New Roman" panose="02020603050405020304" pitchFamily="18" charset="0"/>
                        </a:rPr>
                        <a:t>Statistics</a:t>
                      </a:r>
                    </a:p>
                  </a:txBody>
                  <a:tcPr marL="0" marR="0" marT="0" marB="0" anchor="ctr">
                    <a:noFill/>
                  </a:tcPr>
                </a:tc>
                <a:extLst>
                  <a:ext uri="{0D108BD9-81ED-4DB2-BD59-A6C34878D82A}">
                    <a16:rowId xmlns:a16="http://schemas.microsoft.com/office/drawing/2014/main" val="3022196392"/>
                  </a:ext>
                </a:extLst>
              </a:tr>
              <a:tr h="189411">
                <a:tc>
                  <a:txBody>
                    <a:bodyPr/>
                    <a:lstStyle/>
                    <a:p>
                      <a:pPr>
                        <a:lnSpc>
                          <a:spcPct val="115000"/>
                        </a:lnSpc>
                        <a:spcAft>
                          <a:spcPts val="0"/>
                        </a:spcAft>
                      </a:pPr>
                      <a:r>
                        <a:rPr lang="en-GB" sz="1100" dirty="0">
                          <a:effectLst/>
                        </a:rPr>
                        <a:t>No. of samples</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499" marR="9499" marT="9499" marB="0" anchor="ctr">
                    <a:noFill/>
                  </a:tcPr>
                </a:tc>
                <a:extLst>
                  <a:ext uri="{0D108BD9-81ED-4DB2-BD59-A6C34878D82A}">
                    <a16:rowId xmlns:a16="http://schemas.microsoft.com/office/drawing/2014/main" val="3516162477"/>
                  </a:ext>
                </a:extLst>
              </a:tr>
              <a:tr h="569942">
                <a:tc>
                  <a:txBody>
                    <a:bodyPr/>
                    <a:lstStyle/>
                    <a:p>
                      <a:pPr marL="0" marR="0" indent="0" algn="l" defTabSz="882030" rtl="0" eaLnBrk="1" fontAlgn="auto" latinLnBrk="0" hangingPunct="1">
                        <a:lnSpc>
                          <a:spcPct val="115000"/>
                        </a:lnSpc>
                        <a:spcBef>
                          <a:spcPts val="0"/>
                        </a:spcBef>
                        <a:spcAft>
                          <a:spcPts val="0"/>
                        </a:spcAft>
                        <a:buClrTx/>
                        <a:buSzTx/>
                        <a:buFontTx/>
                        <a:buNone/>
                        <a:tabLst/>
                        <a:defRPr/>
                      </a:pPr>
                      <a:r>
                        <a:rPr lang="en-GB" sz="1100" dirty="0">
                          <a:effectLst/>
                        </a:rPr>
                        <a:t>R</a:t>
                      </a:r>
                      <a:r>
                        <a:rPr lang="en-GB" sz="1100" baseline="30000" dirty="0">
                          <a:effectLst/>
                        </a:rPr>
                        <a:t>2</a:t>
                      </a:r>
                      <a:r>
                        <a:rPr lang="en-GB" sz="1100" dirty="0">
                          <a:effectLst/>
                        </a:rPr>
                        <a:t> (Coefficient of determination)</a:t>
                      </a:r>
                    </a:p>
                    <a:p>
                      <a:pPr>
                        <a:lnSpc>
                          <a:spcPct val="115000"/>
                        </a:lnSpc>
                        <a:spcAft>
                          <a:spcPts val="0"/>
                        </a:spcAft>
                      </a:pPr>
                      <a:r>
                        <a:rPr lang="en-GB" sz="1100" kern="1200" dirty="0">
                          <a:solidFill>
                            <a:schemeClr val="dk1"/>
                          </a:solidFill>
                          <a:effectLst/>
                          <a:latin typeface="+mn-lt"/>
                          <a:ea typeface="+mn-ea"/>
                          <a:cs typeface="+mn-cs"/>
                        </a:rPr>
                        <a:t>RMSE</a:t>
                      </a:r>
                    </a:p>
                    <a:p>
                      <a:pPr>
                        <a:lnSpc>
                          <a:spcPct val="115000"/>
                        </a:lnSpc>
                        <a:spcAft>
                          <a:spcPts val="0"/>
                        </a:spcAft>
                      </a:pPr>
                      <a:r>
                        <a:rPr lang="en-GB" sz="1100" kern="1200" dirty="0">
                          <a:solidFill>
                            <a:schemeClr val="dk1"/>
                          </a:solidFill>
                          <a:effectLst/>
                          <a:latin typeface="+mn-lt"/>
                          <a:ea typeface="+mn-ea"/>
                          <a:cs typeface="+mn-cs"/>
                        </a:rPr>
                        <a:t>bias</a:t>
                      </a:r>
                      <a:endParaRPr lang="it-IT" sz="1100" kern="1200" dirty="0">
                        <a:solidFill>
                          <a:schemeClr val="dk1"/>
                        </a:solidFill>
                        <a:effectLst/>
                        <a:latin typeface="+mn-lt"/>
                        <a:ea typeface="+mn-ea"/>
                        <a:cs typeface="+mn-cs"/>
                      </a:endParaRPr>
                    </a:p>
                  </a:txBody>
                  <a:tcPr marL="9499" marR="9499" marT="9499" marB="0" anchor="ctr">
                    <a:noFill/>
                  </a:tcPr>
                </a:tc>
                <a:extLst>
                  <a:ext uri="{0D108BD9-81ED-4DB2-BD59-A6C34878D82A}">
                    <a16:rowId xmlns:a16="http://schemas.microsoft.com/office/drawing/2014/main" val="3936055645"/>
                  </a:ext>
                </a:extLst>
              </a:tr>
            </a:tbl>
          </a:graphicData>
        </a:graphic>
      </p:graphicFrame>
      <p:pic>
        <p:nvPicPr>
          <p:cNvPr id="26" name="Picture 25">
            <a:extLst>
              <a:ext uri="{FF2B5EF4-FFF2-40B4-BE49-F238E27FC236}">
                <a16:creationId xmlns:a16="http://schemas.microsoft.com/office/drawing/2014/main" id="{AA1669E9-94EF-5941-ABD2-50DF5C33430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3326" t="479" r="27204" b="14413"/>
          <a:stretch/>
        </p:blipFill>
        <p:spPr>
          <a:xfrm>
            <a:off x="6096000" y="4985449"/>
            <a:ext cx="2543419" cy="1523977"/>
          </a:xfrm>
          <a:prstGeom prst="rect">
            <a:avLst/>
          </a:prstGeom>
        </p:spPr>
      </p:pic>
      <p:pic>
        <p:nvPicPr>
          <p:cNvPr id="27" name="Picture 26">
            <a:extLst>
              <a:ext uri="{FF2B5EF4-FFF2-40B4-BE49-F238E27FC236}">
                <a16:creationId xmlns:a16="http://schemas.microsoft.com/office/drawing/2014/main" id="{A3FAE246-974A-0D4B-8C25-D69C52FC13D4}"/>
              </a:ext>
            </a:extLst>
          </p:cNvPr>
          <p:cNvPicPr>
            <a:picLocks noChangeAspect="1"/>
          </p:cNvPicPr>
          <p:nvPr/>
        </p:nvPicPr>
        <p:blipFill>
          <a:blip r:embed="rId3" cstate="email">
            <a:alphaModFix amt="69000"/>
            <a:extLst>
              <a:ext uri="{28A0092B-C50C-407E-A947-70E740481C1C}">
                <a14:useLocalDpi xmlns:a14="http://schemas.microsoft.com/office/drawing/2010/main"/>
              </a:ext>
            </a:extLst>
          </a:blip>
          <a:stretch>
            <a:fillRect/>
          </a:stretch>
        </p:blipFill>
        <p:spPr>
          <a:xfrm>
            <a:off x="1478333" y="1805618"/>
            <a:ext cx="4141030" cy="567265"/>
          </a:xfrm>
          <a:prstGeom prst="rect">
            <a:avLst/>
          </a:prstGeom>
        </p:spPr>
      </p:pic>
      <p:sp>
        <p:nvSpPr>
          <p:cNvPr id="28" name="Oval 27">
            <a:extLst>
              <a:ext uri="{FF2B5EF4-FFF2-40B4-BE49-F238E27FC236}">
                <a16:creationId xmlns:a16="http://schemas.microsoft.com/office/drawing/2014/main" id="{C6FA2E7A-469B-254D-9612-7EA82D893EE6}"/>
              </a:ext>
            </a:extLst>
          </p:cNvPr>
          <p:cNvSpPr/>
          <p:nvPr/>
        </p:nvSpPr>
        <p:spPr>
          <a:xfrm>
            <a:off x="5158520" y="2839855"/>
            <a:ext cx="903482" cy="91744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a:solidFill>
                <a:srgbClr val="006FA3"/>
              </a:solidFill>
            </a:endParaRPr>
          </a:p>
        </p:txBody>
      </p:sp>
      <p:sp>
        <p:nvSpPr>
          <p:cNvPr id="29" name="Oval 28">
            <a:extLst>
              <a:ext uri="{FF2B5EF4-FFF2-40B4-BE49-F238E27FC236}">
                <a16:creationId xmlns:a16="http://schemas.microsoft.com/office/drawing/2014/main" id="{F3D0C26C-7244-564B-99B8-8CDB20AC189D}"/>
              </a:ext>
            </a:extLst>
          </p:cNvPr>
          <p:cNvSpPr/>
          <p:nvPr/>
        </p:nvSpPr>
        <p:spPr>
          <a:xfrm>
            <a:off x="5195138" y="4385948"/>
            <a:ext cx="903482" cy="91744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a:solidFill>
                <a:srgbClr val="006FA3"/>
              </a:solidFill>
            </a:endParaRPr>
          </a:p>
        </p:txBody>
      </p:sp>
      <p:pic>
        <p:nvPicPr>
          <p:cNvPr id="30" name="Picture 29">
            <a:extLst>
              <a:ext uri="{FF2B5EF4-FFF2-40B4-BE49-F238E27FC236}">
                <a16:creationId xmlns:a16="http://schemas.microsoft.com/office/drawing/2014/main" id="{FC1AC532-1157-7B4A-BABA-141CEFF987BE}"/>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5358299" y="3047264"/>
            <a:ext cx="527332" cy="502626"/>
          </a:xfrm>
          <a:prstGeom prst="rect">
            <a:avLst/>
          </a:prstGeom>
        </p:spPr>
      </p:pic>
      <p:pic>
        <p:nvPicPr>
          <p:cNvPr id="31" name="Picture 30">
            <a:extLst>
              <a:ext uri="{FF2B5EF4-FFF2-40B4-BE49-F238E27FC236}">
                <a16:creationId xmlns:a16="http://schemas.microsoft.com/office/drawing/2014/main" id="{D6EE9D07-D2C3-E94F-B37E-792ACB5DA155}"/>
              </a:ext>
            </a:extLst>
          </p:cNvPr>
          <p:cNvPicPr>
            <a:picLocks noChangeAspect="1"/>
          </p:cNvPicPr>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5376080" y="4594918"/>
            <a:ext cx="499506" cy="499506"/>
          </a:xfrm>
          <a:prstGeom prst="rect">
            <a:avLst/>
          </a:prstGeom>
        </p:spPr>
      </p:pic>
      <p:sp>
        <p:nvSpPr>
          <p:cNvPr id="32" name="Rectangle 31">
            <a:extLst>
              <a:ext uri="{FF2B5EF4-FFF2-40B4-BE49-F238E27FC236}">
                <a16:creationId xmlns:a16="http://schemas.microsoft.com/office/drawing/2014/main" id="{D2CC058B-4815-D24B-9A84-92BCE8113EC5}"/>
              </a:ext>
            </a:extLst>
          </p:cNvPr>
          <p:cNvSpPr/>
          <p:nvPr/>
        </p:nvSpPr>
        <p:spPr>
          <a:xfrm>
            <a:off x="6153287" y="4385216"/>
            <a:ext cx="2734082" cy="392159"/>
          </a:xfrm>
          <a:prstGeom prst="rect">
            <a:avLst/>
          </a:prstGeom>
        </p:spPr>
        <p:txBody>
          <a:bodyPr wrap="none">
            <a:spAutoFit/>
          </a:bodyPr>
          <a:lstStyle/>
          <a:p>
            <a:pPr marL="0" lvl="2" eaLnBrk="1" hangingPunct="1">
              <a:lnSpc>
                <a:spcPct val="115000"/>
              </a:lnSpc>
              <a:spcBef>
                <a:spcPts val="750"/>
              </a:spcBef>
              <a:spcAft>
                <a:spcPts val="225"/>
              </a:spcAft>
            </a:pPr>
            <a:r>
              <a:rPr lang="en-GB" sz="1800" b="1" dirty="0">
                <a:solidFill>
                  <a:srgbClr val="006FA3"/>
                </a:solidFill>
                <a:latin typeface="Calibri" panose="020F0502020204030204" pitchFamily="34" charset="0"/>
                <a:ea typeface="MS Gothic" panose="020B0609070205080204" pitchFamily="49" charset="-128"/>
                <a:cs typeface="Times New Roman" panose="02020603050405020304" pitchFamily="18" charset="0"/>
              </a:rPr>
              <a:t>Scatterplots and APU Plots</a:t>
            </a:r>
          </a:p>
        </p:txBody>
      </p:sp>
      <p:sp>
        <p:nvSpPr>
          <p:cNvPr id="33" name="Rectangle 32">
            <a:extLst>
              <a:ext uri="{FF2B5EF4-FFF2-40B4-BE49-F238E27FC236}">
                <a16:creationId xmlns:a16="http://schemas.microsoft.com/office/drawing/2014/main" id="{73C31856-9F7E-FD4F-AF9E-66C30ACDDB5C}"/>
              </a:ext>
            </a:extLst>
          </p:cNvPr>
          <p:cNvSpPr/>
          <p:nvPr/>
        </p:nvSpPr>
        <p:spPr>
          <a:xfrm>
            <a:off x="6199838" y="4700381"/>
            <a:ext cx="2188847" cy="273686"/>
          </a:xfrm>
          <a:prstGeom prst="rect">
            <a:avLst/>
          </a:prstGeom>
        </p:spPr>
        <p:txBody>
          <a:bodyPr wrap="none">
            <a:spAutoFit/>
          </a:bodyPr>
          <a:lstStyle/>
          <a:p>
            <a:pPr defTabSz="879649" fontAlgn="auto">
              <a:lnSpc>
                <a:spcPct val="115000"/>
              </a:lnSpc>
              <a:spcBef>
                <a:spcPts val="0"/>
              </a:spcBef>
              <a:spcAft>
                <a:spcPts val="0"/>
              </a:spcAft>
            </a:pPr>
            <a:r>
              <a:rPr lang="it-IT" sz="1097" dirty="0" err="1">
                <a:solidFill>
                  <a:srgbClr val="003249"/>
                </a:solidFill>
                <a:latin typeface="Arial" panose="020B0604020202020204"/>
              </a:rPr>
              <a:t>Accuracy</a:t>
            </a:r>
            <a:r>
              <a:rPr lang="it-IT" sz="1097" dirty="0">
                <a:solidFill>
                  <a:srgbClr val="003249"/>
                </a:solidFill>
                <a:latin typeface="Calibri" panose="020F0502020204030204" pitchFamily="34" charset="0"/>
                <a:ea typeface="Calibri" panose="020F0502020204030204" pitchFamily="34" charset="0"/>
                <a:cs typeface="Times New Roman" panose="02020603050405020304" pitchFamily="18" charset="0"/>
              </a:rPr>
              <a:t>, </a:t>
            </a:r>
            <a:r>
              <a:rPr lang="it-IT" sz="1097" dirty="0">
                <a:solidFill>
                  <a:srgbClr val="003249"/>
                </a:solidFill>
                <a:latin typeface="Arial" panose="020B0604020202020204"/>
              </a:rPr>
              <a:t>Precision</a:t>
            </a:r>
            <a:r>
              <a:rPr lang="it-IT" sz="1097" dirty="0">
                <a:solidFill>
                  <a:srgbClr val="003249"/>
                </a:solidFill>
                <a:latin typeface="Calibri" panose="020F0502020204030204" pitchFamily="34" charset="0"/>
                <a:ea typeface="Calibri" panose="020F0502020204030204" pitchFamily="34" charset="0"/>
                <a:cs typeface="Times New Roman" panose="02020603050405020304" pitchFamily="18" charset="0"/>
              </a:rPr>
              <a:t>, </a:t>
            </a:r>
            <a:r>
              <a:rPr lang="it-IT" sz="1097" dirty="0" err="1">
                <a:solidFill>
                  <a:srgbClr val="003249"/>
                </a:solidFill>
                <a:latin typeface="Arial" panose="020B0604020202020204"/>
              </a:rPr>
              <a:t>Uncertainty</a:t>
            </a:r>
            <a:endParaRPr lang="it-IT" sz="1097" dirty="0">
              <a:solidFill>
                <a:srgbClr val="003249"/>
              </a:solidFill>
              <a:latin typeface="Arial" panose="020B0604020202020204"/>
            </a:endParaRPr>
          </a:p>
        </p:txBody>
      </p:sp>
      <p:pic>
        <p:nvPicPr>
          <p:cNvPr id="34" name="Picture 33">
            <a:extLst>
              <a:ext uri="{FF2B5EF4-FFF2-40B4-BE49-F238E27FC236}">
                <a16:creationId xmlns:a16="http://schemas.microsoft.com/office/drawing/2014/main" id="{E9CBA7C8-3F75-F84A-A92D-7ADC026C304A}"/>
              </a:ext>
            </a:extLst>
          </p:cNvPr>
          <p:cNvPicPr>
            <a:picLocks/>
          </p:cNvPicPr>
          <p:nvPr/>
        </p:nvPicPr>
        <p:blipFill>
          <a:blip r:embed="rId8" cstate="email">
            <a:extLst>
              <a:ext uri="{28A0092B-C50C-407E-A947-70E740481C1C}">
                <a14:useLocalDpi xmlns:a14="http://schemas.microsoft.com/office/drawing/2010/main"/>
              </a:ext>
            </a:extLst>
          </a:blip>
          <a:stretch>
            <a:fillRect/>
          </a:stretch>
        </p:blipFill>
        <p:spPr>
          <a:xfrm>
            <a:off x="103680" y="1011604"/>
            <a:ext cx="807791" cy="807791"/>
          </a:xfrm>
          <a:prstGeom prst="ellipse">
            <a:avLst/>
          </a:prstGeom>
        </p:spPr>
      </p:pic>
      <p:sp>
        <p:nvSpPr>
          <p:cNvPr id="35" name="Rectangle 34">
            <a:extLst>
              <a:ext uri="{FF2B5EF4-FFF2-40B4-BE49-F238E27FC236}">
                <a16:creationId xmlns:a16="http://schemas.microsoft.com/office/drawing/2014/main" id="{21A05378-AB1B-1047-922B-E00835505C5D}"/>
              </a:ext>
            </a:extLst>
          </p:cNvPr>
          <p:cNvSpPr/>
          <p:nvPr/>
        </p:nvSpPr>
        <p:spPr>
          <a:xfrm>
            <a:off x="92440" y="1127746"/>
            <a:ext cx="807791" cy="575507"/>
          </a:xfrm>
          <a:prstGeom prst="rect">
            <a:avLst/>
          </a:prstGeom>
          <a:solidFill>
            <a:schemeClr val="bg1">
              <a:alpha val="51000"/>
            </a:schemeClr>
          </a:solidFill>
          <a:ln w="38100">
            <a:noFill/>
          </a:ln>
        </p:spPr>
        <p:txBody>
          <a:bodyPr wrap="square">
            <a:spAutoFit/>
          </a:bodyPr>
          <a:lstStyle/>
          <a:p>
            <a:pPr algn="ctr"/>
            <a:r>
              <a:rPr lang="en-US" sz="1047" b="1" kern="0" dirty="0">
                <a:latin typeface="Avenir"/>
                <a:cs typeface="Avenir"/>
              </a:rPr>
              <a:t>Aerosol Optical Depth </a:t>
            </a:r>
            <a:endParaRPr lang="en-GB" sz="1047" b="1" dirty="0"/>
          </a:p>
        </p:txBody>
      </p:sp>
      <p:sp>
        <p:nvSpPr>
          <p:cNvPr id="36" name="Rectangle 35">
            <a:extLst>
              <a:ext uri="{FF2B5EF4-FFF2-40B4-BE49-F238E27FC236}">
                <a16:creationId xmlns:a16="http://schemas.microsoft.com/office/drawing/2014/main" id="{30B8AC0B-9EC2-DD4E-8CAC-DFA3C4208DA9}"/>
              </a:ext>
            </a:extLst>
          </p:cNvPr>
          <p:cNvSpPr/>
          <p:nvPr/>
        </p:nvSpPr>
        <p:spPr>
          <a:xfrm>
            <a:off x="92440" y="2047312"/>
            <a:ext cx="807791" cy="575507"/>
          </a:xfrm>
          <a:prstGeom prst="rect">
            <a:avLst/>
          </a:prstGeom>
          <a:solidFill>
            <a:schemeClr val="bg1">
              <a:alpha val="51000"/>
            </a:schemeClr>
          </a:solidFill>
          <a:ln w="38100">
            <a:noFill/>
          </a:ln>
        </p:spPr>
        <p:txBody>
          <a:bodyPr wrap="square">
            <a:spAutoFit/>
          </a:bodyPr>
          <a:lstStyle/>
          <a:p>
            <a:pPr algn="ctr"/>
            <a:r>
              <a:rPr lang="en-US" sz="1047" b="1" kern="0" dirty="0">
                <a:latin typeface="Avenir"/>
                <a:cs typeface="Avenir"/>
              </a:rPr>
              <a:t>Aerosol Optical Depth </a:t>
            </a:r>
            <a:endParaRPr lang="en-GB" sz="1047" b="1" dirty="0"/>
          </a:p>
        </p:txBody>
      </p:sp>
      <p:pic>
        <p:nvPicPr>
          <p:cNvPr id="37" name="Picture 36">
            <a:extLst>
              <a:ext uri="{FF2B5EF4-FFF2-40B4-BE49-F238E27FC236}">
                <a16:creationId xmlns:a16="http://schemas.microsoft.com/office/drawing/2014/main" id="{BEA3F624-813B-A248-A755-3ACE70E40DFB}"/>
              </a:ext>
            </a:extLst>
          </p:cNvPr>
          <p:cNvPicPr>
            <a:picLocks/>
          </p:cNvPicPr>
          <p:nvPr/>
        </p:nvPicPr>
        <p:blipFill>
          <a:blip r:embed="rId9" cstate="email">
            <a:extLst>
              <a:ext uri="{28A0092B-C50C-407E-A947-70E740481C1C}">
                <a14:useLocalDpi xmlns:a14="http://schemas.microsoft.com/office/drawing/2010/main"/>
              </a:ext>
            </a:extLst>
          </a:blip>
          <a:stretch>
            <a:fillRect/>
          </a:stretch>
        </p:blipFill>
        <p:spPr>
          <a:xfrm>
            <a:off x="90520" y="1931170"/>
            <a:ext cx="807791" cy="807791"/>
          </a:xfrm>
          <a:prstGeom prst="ellipse">
            <a:avLst/>
          </a:prstGeom>
        </p:spPr>
      </p:pic>
      <p:sp>
        <p:nvSpPr>
          <p:cNvPr id="39" name="Rectangle 38">
            <a:extLst>
              <a:ext uri="{FF2B5EF4-FFF2-40B4-BE49-F238E27FC236}">
                <a16:creationId xmlns:a16="http://schemas.microsoft.com/office/drawing/2014/main" id="{4FE436C6-8EB9-EB48-91E9-8E9E50818B6B}"/>
              </a:ext>
            </a:extLst>
          </p:cNvPr>
          <p:cNvSpPr/>
          <p:nvPr/>
        </p:nvSpPr>
        <p:spPr>
          <a:xfrm>
            <a:off x="90520" y="2117969"/>
            <a:ext cx="807791" cy="414365"/>
          </a:xfrm>
          <a:prstGeom prst="rect">
            <a:avLst/>
          </a:prstGeom>
          <a:solidFill>
            <a:schemeClr val="bg1">
              <a:alpha val="51000"/>
            </a:schemeClr>
          </a:solidFill>
          <a:ln w="38100">
            <a:noFill/>
          </a:ln>
        </p:spPr>
        <p:txBody>
          <a:bodyPr wrap="square">
            <a:spAutoFit/>
          </a:bodyPr>
          <a:lstStyle/>
          <a:p>
            <a:pPr algn="ctr"/>
            <a:r>
              <a:rPr lang="en-US" sz="1047" b="1" kern="0" dirty="0">
                <a:latin typeface="Avenir"/>
              </a:rPr>
              <a:t>Water </a:t>
            </a:r>
            <a:r>
              <a:rPr lang="en-US" sz="1047" b="1" kern="0" dirty="0" err="1">
                <a:latin typeface="Avenir"/>
              </a:rPr>
              <a:t>Vapour</a:t>
            </a:r>
            <a:endParaRPr lang="en-GB" sz="1047" b="1" dirty="0"/>
          </a:p>
        </p:txBody>
      </p:sp>
    </p:spTree>
    <p:extLst>
      <p:ext uri="{BB962C8B-B14F-4D97-AF65-F5344CB8AC3E}">
        <p14:creationId xmlns:p14="http://schemas.microsoft.com/office/powerpoint/2010/main" val="712647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8E67FC4-E024-FB4E-BF13-BDEBAD87FB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3201" y="1245210"/>
            <a:ext cx="6811768" cy="4509961"/>
          </a:xfrm>
          <a:prstGeom prst="rect">
            <a:avLst/>
          </a:prstGeom>
        </p:spPr>
      </p:pic>
      <p:grpSp>
        <p:nvGrpSpPr>
          <p:cNvPr id="18" name="Group 17">
            <a:extLst>
              <a:ext uri="{FF2B5EF4-FFF2-40B4-BE49-F238E27FC236}">
                <a16:creationId xmlns:a16="http://schemas.microsoft.com/office/drawing/2014/main" id="{6B583A8B-303B-9341-911B-9943A657EB2A}"/>
              </a:ext>
            </a:extLst>
          </p:cNvPr>
          <p:cNvGrpSpPr/>
          <p:nvPr/>
        </p:nvGrpSpPr>
        <p:grpSpPr>
          <a:xfrm>
            <a:off x="323117" y="224762"/>
            <a:ext cx="819031" cy="807791"/>
            <a:chOff x="319444" y="170884"/>
            <a:chExt cx="821271" cy="810000"/>
          </a:xfrm>
        </p:grpSpPr>
        <p:pic>
          <p:nvPicPr>
            <p:cNvPr id="3" name="Picture 2">
              <a:extLst>
                <a:ext uri="{FF2B5EF4-FFF2-40B4-BE49-F238E27FC236}">
                  <a16:creationId xmlns:a16="http://schemas.microsoft.com/office/drawing/2014/main" id="{A5EF2048-8F54-D647-A18D-B06EA7982A58}"/>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330715" y="170884"/>
              <a:ext cx="810000" cy="810000"/>
            </a:xfrm>
            <a:prstGeom prst="ellipse">
              <a:avLst/>
            </a:prstGeom>
          </p:spPr>
        </p:pic>
        <p:sp>
          <p:nvSpPr>
            <p:cNvPr id="4" name="Rectangle 3">
              <a:extLst>
                <a:ext uri="{FF2B5EF4-FFF2-40B4-BE49-F238E27FC236}">
                  <a16:creationId xmlns:a16="http://schemas.microsoft.com/office/drawing/2014/main" id="{C543FF2D-F7A8-8841-8201-F14261B99AAB}"/>
                </a:ext>
              </a:extLst>
            </p:cNvPr>
            <p:cNvSpPr/>
            <p:nvPr/>
          </p:nvSpPr>
          <p:spPr>
            <a:xfrm>
              <a:off x="319444" y="287343"/>
              <a:ext cx="810000" cy="577081"/>
            </a:xfrm>
            <a:prstGeom prst="rect">
              <a:avLst/>
            </a:prstGeom>
            <a:solidFill>
              <a:schemeClr val="bg1">
                <a:alpha val="51000"/>
              </a:schemeClr>
            </a:solidFill>
            <a:ln w="38100">
              <a:noFill/>
            </a:ln>
          </p:spPr>
          <p:txBody>
            <a:bodyPr wrap="square">
              <a:spAutoFit/>
            </a:bodyPr>
            <a:lstStyle/>
            <a:p>
              <a:pPr algn="ctr"/>
              <a:r>
                <a:rPr lang="en-US" sz="1047" b="1" kern="0" dirty="0">
                  <a:latin typeface="Avenir"/>
                  <a:cs typeface="Avenir"/>
                </a:rPr>
                <a:t>Aerosol Optical Depth </a:t>
              </a:r>
              <a:endParaRPr lang="en-GB" sz="1047" b="1" dirty="0"/>
            </a:p>
          </p:txBody>
        </p:sp>
      </p:grpSp>
      <p:sp>
        <p:nvSpPr>
          <p:cNvPr id="5" name="Oval 4">
            <a:extLst>
              <a:ext uri="{FF2B5EF4-FFF2-40B4-BE49-F238E27FC236}">
                <a16:creationId xmlns:a16="http://schemas.microsoft.com/office/drawing/2014/main" id="{26FF39E2-CC3D-2D4B-BE08-F41393CFD3DD}"/>
              </a:ext>
            </a:extLst>
          </p:cNvPr>
          <p:cNvSpPr/>
          <p:nvPr/>
        </p:nvSpPr>
        <p:spPr>
          <a:xfrm>
            <a:off x="7308000" y="628656"/>
            <a:ext cx="766001" cy="756882"/>
          </a:xfrm>
          <a:prstGeom prst="ellipse">
            <a:avLst/>
          </a:prstGeom>
          <a:solidFill>
            <a:srgbClr val="005742"/>
          </a:solidFill>
          <a:ln w="508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91" b="1" dirty="0"/>
              <a:t>A</a:t>
            </a:r>
          </a:p>
        </p:txBody>
      </p:sp>
      <p:sp>
        <p:nvSpPr>
          <p:cNvPr id="6" name="Oval 5">
            <a:extLst>
              <a:ext uri="{FF2B5EF4-FFF2-40B4-BE49-F238E27FC236}">
                <a16:creationId xmlns:a16="http://schemas.microsoft.com/office/drawing/2014/main" id="{191ABC98-9365-734D-95A3-7D5952EA228C}"/>
              </a:ext>
            </a:extLst>
          </p:cNvPr>
          <p:cNvSpPr/>
          <p:nvPr/>
        </p:nvSpPr>
        <p:spPr>
          <a:xfrm>
            <a:off x="7308000" y="2495741"/>
            <a:ext cx="766001" cy="756882"/>
          </a:xfrm>
          <a:prstGeom prst="ellipse">
            <a:avLst/>
          </a:prstGeom>
          <a:solidFill>
            <a:srgbClr val="009042"/>
          </a:solidFill>
          <a:ln w="508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91" b="1" dirty="0"/>
              <a:t>P</a:t>
            </a:r>
          </a:p>
        </p:txBody>
      </p:sp>
      <p:sp>
        <p:nvSpPr>
          <p:cNvPr id="7" name="Oval 6">
            <a:extLst>
              <a:ext uri="{FF2B5EF4-FFF2-40B4-BE49-F238E27FC236}">
                <a16:creationId xmlns:a16="http://schemas.microsoft.com/office/drawing/2014/main" id="{EC8436E8-3A58-4E42-BA46-5C80E77A142C}"/>
              </a:ext>
            </a:extLst>
          </p:cNvPr>
          <p:cNvSpPr/>
          <p:nvPr/>
        </p:nvSpPr>
        <p:spPr>
          <a:xfrm>
            <a:off x="7308000" y="4350153"/>
            <a:ext cx="766001" cy="756882"/>
          </a:xfrm>
          <a:prstGeom prst="ellipse">
            <a:avLst/>
          </a:prstGeom>
          <a:solidFill>
            <a:srgbClr val="92C541"/>
          </a:solidFill>
          <a:ln w="508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91" b="1" dirty="0"/>
              <a:t>U</a:t>
            </a:r>
          </a:p>
        </p:txBody>
      </p:sp>
      <p:sp>
        <p:nvSpPr>
          <p:cNvPr id="8" name="TextBox 7">
            <a:extLst>
              <a:ext uri="{FF2B5EF4-FFF2-40B4-BE49-F238E27FC236}">
                <a16:creationId xmlns:a16="http://schemas.microsoft.com/office/drawing/2014/main" id="{2E427139-034F-BB45-B218-39A38112527E}"/>
              </a:ext>
            </a:extLst>
          </p:cNvPr>
          <p:cNvSpPr txBox="1"/>
          <p:nvPr/>
        </p:nvSpPr>
        <p:spPr>
          <a:xfrm>
            <a:off x="8148860" y="644328"/>
            <a:ext cx="2256384" cy="489821"/>
          </a:xfrm>
          <a:prstGeom prst="rect">
            <a:avLst/>
          </a:prstGeom>
          <a:noFill/>
        </p:spPr>
        <p:txBody>
          <a:bodyPr wrap="square" rtlCol="0">
            <a:spAutoFit/>
          </a:bodyPr>
          <a:lstStyle/>
          <a:p>
            <a:pPr marL="0" lvl="2" defTabSz="879649">
              <a:lnSpc>
                <a:spcPct val="115000"/>
              </a:lnSpc>
              <a:spcBef>
                <a:spcPts val="748"/>
              </a:spcBef>
              <a:spcAft>
                <a:spcPts val="224"/>
              </a:spcAft>
            </a:pPr>
            <a:r>
              <a:rPr lang="en-GB" sz="2394" b="1" dirty="0">
                <a:solidFill>
                  <a:schemeClr val="accent1">
                    <a:lumMod val="50000"/>
                  </a:schemeClr>
                </a:solidFill>
                <a:latin typeface="Calibri" panose="020F0502020204030204" pitchFamily="34" charset="0"/>
                <a:ea typeface="MS Gothic" panose="020B0609070205080204" pitchFamily="49" charset="-128"/>
                <a:cs typeface="Times New Roman" panose="02020603050405020304" pitchFamily="18" charset="0"/>
              </a:rPr>
              <a:t>Accuracy</a:t>
            </a:r>
          </a:p>
        </p:txBody>
      </p:sp>
      <p:sp>
        <p:nvSpPr>
          <p:cNvPr id="9" name="Rectangle 8">
            <a:extLst>
              <a:ext uri="{FF2B5EF4-FFF2-40B4-BE49-F238E27FC236}">
                <a16:creationId xmlns:a16="http://schemas.microsoft.com/office/drawing/2014/main" id="{161BC695-33FC-CA45-A1AC-17B2FB3C0F3C}"/>
              </a:ext>
            </a:extLst>
          </p:cNvPr>
          <p:cNvSpPr/>
          <p:nvPr/>
        </p:nvSpPr>
        <p:spPr>
          <a:xfrm>
            <a:off x="8148860" y="1705292"/>
            <a:ext cx="3720023" cy="649409"/>
          </a:xfrm>
          <a:prstGeom prst="rect">
            <a:avLst/>
          </a:prstGeom>
        </p:spPr>
        <p:txBody>
          <a:bodyPr wrap="square">
            <a:spAutoFit/>
          </a:bodyPr>
          <a:lstStyle/>
          <a:p>
            <a:pPr defTabSz="879649" fontAlgn="auto">
              <a:lnSpc>
                <a:spcPct val="115000"/>
              </a:lnSpc>
              <a:spcBef>
                <a:spcPts val="0"/>
              </a:spcBef>
              <a:spcAft>
                <a:spcPts val="0"/>
              </a:spcAft>
            </a:pPr>
            <a:r>
              <a:rPr lang="en-GB" sz="1600" b="1" dirty="0">
                <a:solidFill>
                  <a:srgbClr val="003249"/>
                </a:solidFill>
                <a:latin typeface="Avenir Black" panose="02000503020000020003" pitchFamily="2" charset="0"/>
              </a:rPr>
              <a:t>Mostly</a:t>
            </a:r>
            <a:r>
              <a:rPr lang="it-IT" sz="1600" b="1" dirty="0">
                <a:solidFill>
                  <a:srgbClr val="003249"/>
                </a:solidFill>
                <a:latin typeface="Avenir Black" panose="02000503020000020003" pitchFamily="2" charset="0"/>
              </a:rPr>
              <a:t> inside the </a:t>
            </a:r>
            <a:r>
              <a:rPr lang="en-GB" sz="1600" b="1" dirty="0">
                <a:solidFill>
                  <a:srgbClr val="003249"/>
                </a:solidFill>
                <a:latin typeface="Avenir Black" panose="02000503020000020003" pitchFamily="2" charset="0"/>
              </a:rPr>
              <a:t>suggested</a:t>
            </a:r>
            <a:r>
              <a:rPr lang="it-IT" sz="1600" b="1" dirty="0">
                <a:solidFill>
                  <a:srgbClr val="003249"/>
                </a:solidFill>
                <a:latin typeface="Avenir Black" panose="02000503020000020003" pitchFamily="2" charset="0"/>
              </a:rPr>
              <a:t> </a:t>
            </a:r>
            <a:r>
              <a:rPr lang="en-GB" sz="1600" b="1" dirty="0">
                <a:solidFill>
                  <a:srgbClr val="003249"/>
                </a:solidFill>
                <a:latin typeface="Avenir Black" panose="02000503020000020003" pitchFamily="2" charset="0"/>
              </a:rPr>
              <a:t>specifications </a:t>
            </a:r>
            <a:r>
              <a:rPr lang="en-GB" sz="1600" b="1" dirty="0">
                <a:solidFill>
                  <a:srgbClr val="003249"/>
                </a:solidFill>
                <a:latin typeface="Avenir Black" panose="02000503020000020003" pitchFamily="2" charset="0"/>
                <a:sym typeface="Wingdings" pitchFamily="2" charset="2"/>
              </a:rPr>
              <a:t> </a:t>
            </a:r>
            <a:r>
              <a:rPr lang="en-GB" sz="1600" b="1" dirty="0">
                <a:solidFill>
                  <a:srgbClr val="003249"/>
                </a:solidFill>
                <a:latin typeface="Avenir Black" panose="02000503020000020003" pitchFamily="2" charset="0"/>
              </a:rPr>
              <a:t>unbiased results</a:t>
            </a:r>
          </a:p>
        </p:txBody>
      </p:sp>
      <p:sp>
        <p:nvSpPr>
          <p:cNvPr id="10" name="TextBox 9">
            <a:extLst>
              <a:ext uri="{FF2B5EF4-FFF2-40B4-BE49-F238E27FC236}">
                <a16:creationId xmlns:a16="http://schemas.microsoft.com/office/drawing/2014/main" id="{793EB887-B618-024C-A49D-C5CD869FAA2E}"/>
              </a:ext>
            </a:extLst>
          </p:cNvPr>
          <p:cNvSpPr txBox="1"/>
          <p:nvPr/>
        </p:nvSpPr>
        <p:spPr>
          <a:xfrm>
            <a:off x="8232742" y="2515051"/>
            <a:ext cx="2256384" cy="489821"/>
          </a:xfrm>
          <a:prstGeom prst="rect">
            <a:avLst/>
          </a:prstGeom>
          <a:noFill/>
        </p:spPr>
        <p:txBody>
          <a:bodyPr wrap="square" rtlCol="0">
            <a:spAutoFit/>
          </a:bodyPr>
          <a:lstStyle/>
          <a:p>
            <a:pPr marL="0" lvl="2" defTabSz="879649">
              <a:lnSpc>
                <a:spcPct val="115000"/>
              </a:lnSpc>
              <a:spcBef>
                <a:spcPts val="748"/>
              </a:spcBef>
              <a:spcAft>
                <a:spcPts val="224"/>
              </a:spcAft>
            </a:pPr>
            <a:r>
              <a:rPr lang="en-GB" sz="2394" b="1" dirty="0">
                <a:solidFill>
                  <a:schemeClr val="accent1">
                    <a:lumMod val="50000"/>
                  </a:schemeClr>
                </a:solidFill>
                <a:latin typeface="Calibri" panose="020F0502020204030204" pitchFamily="34" charset="0"/>
                <a:ea typeface="MS Gothic" panose="020B0609070205080204" pitchFamily="49" charset="-128"/>
                <a:cs typeface="Times New Roman" panose="02020603050405020304" pitchFamily="18" charset="0"/>
              </a:rPr>
              <a:t>Precision</a:t>
            </a:r>
          </a:p>
        </p:txBody>
      </p:sp>
      <p:sp>
        <p:nvSpPr>
          <p:cNvPr id="11" name="TextBox 10">
            <a:extLst>
              <a:ext uri="{FF2B5EF4-FFF2-40B4-BE49-F238E27FC236}">
                <a16:creationId xmlns:a16="http://schemas.microsoft.com/office/drawing/2014/main" id="{42C17236-BC41-0F4D-843E-DBB118653D70}"/>
              </a:ext>
            </a:extLst>
          </p:cNvPr>
          <p:cNvSpPr txBox="1"/>
          <p:nvPr/>
        </p:nvSpPr>
        <p:spPr>
          <a:xfrm>
            <a:off x="8215494" y="4366984"/>
            <a:ext cx="2256384" cy="489821"/>
          </a:xfrm>
          <a:prstGeom prst="rect">
            <a:avLst/>
          </a:prstGeom>
          <a:noFill/>
        </p:spPr>
        <p:txBody>
          <a:bodyPr wrap="square" rtlCol="0">
            <a:spAutoFit/>
          </a:bodyPr>
          <a:lstStyle/>
          <a:p>
            <a:pPr marL="0" lvl="2" defTabSz="879649">
              <a:lnSpc>
                <a:spcPct val="115000"/>
              </a:lnSpc>
              <a:spcBef>
                <a:spcPts val="748"/>
              </a:spcBef>
              <a:spcAft>
                <a:spcPts val="224"/>
              </a:spcAft>
            </a:pPr>
            <a:r>
              <a:rPr lang="en-GB" sz="2394" b="1" dirty="0">
                <a:solidFill>
                  <a:schemeClr val="accent1">
                    <a:lumMod val="50000"/>
                  </a:schemeClr>
                </a:solidFill>
                <a:latin typeface="Calibri" panose="020F0502020204030204" pitchFamily="34" charset="0"/>
                <a:ea typeface="MS Gothic" panose="020B0609070205080204" pitchFamily="49" charset="-128"/>
                <a:cs typeface="Times New Roman" panose="02020603050405020304" pitchFamily="18" charset="0"/>
              </a:rPr>
              <a:t>Uncertainty</a:t>
            </a:r>
          </a:p>
        </p:txBody>
      </p:sp>
      <p:sp>
        <p:nvSpPr>
          <p:cNvPr id="12" name="Rectangle 11">
            <a:extLst>
              <a:ext uri="{FF2B5EF4-FFF2-40B4-BE49-F238E27FC236}">
                <a16:creationId xmlns:a16="http://schemas.microsoft.com/office/drawing/2014/main" id="{D06EE33B-9B48-AB49-9DD9-5B54D5CEBCFA}"/>
              </a:ext>
            </a:extLst>
          </p:cNvPr>
          <p:cNvSpPr/>
          <p:nvPr/>
        </p:nvSpPr>
        <p:spPr>
          <a:xfrm>
            <a:off x="8148860" y="1061513"/>
            <a:ext cx="3118337" cy="523220"/>
          </a:xfrm>
          <a:prstGeom prst="rect">
            <a:avLst/>
          </a:prstGeom>
        </p:spPr>
        <p:txBody>
          <a:bodyPr wrap="square">
            <a:spAutoFit/>
          </a:bodyPr>
          <a:lstStyle/>
          <a:p>
            <a:r>
              <a:rPr lang="en-US" sz="1400" i="1" dirty="0">
                <a:solidFill>
                  <a:srgbClr val="003249"/>
                </a:solidFill>
                <a:latin typeface="Avenir Book" panose="02000503020000020003" pitchFamily="2" charset="0"/>
              </a:rPr>
              <a:t>the degree to which a measured value agrees with the reference value</a:t>
            </a:r>
            <a:endParaRPr lang="en-GB" sz="3200" i="1" dirty="0">
              <a:latin typeface="Avenir Book" panose="02000503020000020003" pitchFamily="2" charset="0"/>
            </a:endParaRPr>
          </a:p>
        </p:txBody>
      </p:sp>
      <p:sp>
        <p:nvSpPr>
          <p:cNvPr id="13" name="TextBox 12">
            <a:extLst>
              <a:ext uri="{FF2B5EF4-FFF2-40B4-BE49-F238E27FC236}">
                <a16:creationId xmlns:a16="http://schemas.microsoft.com/office/drawing/2014/main" id="{94E72CCC-7DFB-7048-9B02-20E14BEC1608}"/>
              </a:ext>
            </a:extLst>
          </p:cNvPr>
          <p:cNvSpPr txBox="1"/>
          <p:nvPr/>
        </p:nvSpPr>
        <p:spPr>
          <a:xfrm>
            <a:off x="8232742" y="2928144"/>
            <a:ext cx="3197759" cy="523220"/>
          </a:xfrm>
          <a:prstGeom prst="rect">
            <a:avLst/>
          </a:prstGeom>
          <a:noFill/>
        </p:spPr>
        <p:txBody>
          <a:bodyPr wrap="square" rtlCol="0">
            <a:spAutoFit/>
          </a:bodyPr>
          <a:lstStyle/>
          <a:p>
            <a:r>
              <a:rPr lang="en-US" sz="1400" i="1" dirty="0">
                <a:solidFill>
                  <a:srgbClr val="003249"/>
                </a:solidFill>
                <a:latin typeface="Avenir Book" panose="02000503020000020003" pitchFamily="2" charset="0"/>
              </a:rPr>
              <a:t>the degree to which repeated measurements agree with each other</a:t>
            </a:r>
            <a:endParaRPr lang="en-GB" sz="1400" i="1" dirty="0">
              <a:solidFill>
                <a:srgbClr val="003249"/>
              </a:solidFill>
              <a:latin typeface="Avenir Book" panose="02000503020000020003" pitchFamily="2" charset="0"/>
            </a:endParaRPr>
          </a:p>
        </p:txBody>
      </p:sp>
      <p:sp>
        <p:nvSpPr>
          <p:cNvPr id="14" name="TextBox 13">
            <a:extLst>
              <a:ext uri="{FF2B5EF4-FFF2-40B4-BE49-F238E27FC236}">
                <a16:creationId xmlns:a16="http://schemas.microsoft.com/office/drawing/2014/main" id="{37D7D41E-B506-0E4C-B61D-1E252B2EF8B8}"/>
              </a:ext>
            </a:extLst>
          </p:cNvPr>
          <p:cNvSpPr txBox="1"/>
          <p:nvPr/>
        </p:nvSpPr>
        <p:spPr>
          <a:xfrm>
            <a:off x="8232742" y="4785468"/>
            <a:ext cx="3615407" cy="523220"/>
          </a:xfrm>
          <a:prstGeom prst="rect">
            <a:avLst/>
          </a:prstGeom>
          <a:noFill/>
        </p:spPr>
        <p:txBody>
          <a:bodyPr wrap="square" rtlCol="0">
            <a:spAutoFit/>
          </a:bodyPr>
          <a:lstStyle/>
          <a:p>
            <a:r>
              <a:rPr lang="en-US" sz="1400" i="1" dirty="0">
                <a:solidFill>
                  <a:srgbClr val="003249"/>
                </a:solidFill>
                <a:latin typeface="Avenir Book" panose="02000503020000020003" pitchFamily="2" charset="0"/>
              </a:rPr>
              <a:t>estimate of amount by which measurement differs from the reference value</a:t>
            </a:r>
            <a:endParaRPr lang="en-GB" sz="1400" i="1" dirty="0">
              <a:solidFill>
                <a:srgbClr val="003249"/>
              </a:solidFill>
              <a:latin typeface="Avenir Book" panose="02000503020000020003" pitchFamily="2" charset="0"/>
            </a:endParaRPr>
          </a:p>
        </p:txBody>
      </p:sp>
      <p:sp>
        <p:nvSpPr>
          <p:cNvPr id="15" name="Rectangle 14">
            <a:extLst>
              <a:ext uri="{FF2B5EF4-FFF2-40B4-BE49-F238E27FC236}">
                <a16:creationId xmlns:a16="http://schemas.microsoft.com/office/drawing/2014/main" id="{1B6B6368-55C6-8640-9285-6A2A3890E0DD}"/>
              </a:ext>
            </a:extLst>
          </p:cNvPr>
          <p:cNvSpPr/>
          <p:nvPr/>
        </p:nvSpPr>
        <p:spPr>
          <a:xfrm>
            <a:off x="8232742" y="5345917"/>
            <a:ext cx="3951101" cy="830997"/>
          </a:xfrm>
          <a:prstGeom prst="rect">
            <a:avLst/>
          </a:prstGeom>
        </p:spPr>
        <p:txBody>
          <a:bodyPr wrap="square">
            <a:spAutoFit/>
          </a:bodyPr>
          <a:lstStyle/>
          <a:p>
            <a:pPr defTabSz="879649" fontAlgn="auto">
              <a:spcBef>
                <a:spcPts val="0"/>
              </a:spcBef>
              <a:spcAft>
                <a:spcPts val="0"/>
              </a:spcAft>
            </a:pPr>
            <a:r>
              <a:rPr lang="en-GB" sz="1600" b="1" dirty="0">
                <a:solidFill>
                  <a:srgbClr val="003249"/>
                </a:solidFill>
                <a:latin typeface="Avenir Black" panose="02000503020000020003" pitchFamily="2" charset="0"/>
              </a:rPr>
              <a:t>Consistent performance of most processors in retrieving relative  light to medium aerosol loading (AOD&lt;0.2) </a:t>
            </a:r>
          </a:p>
        </p:txBody>
      </p:sp>
      <p:sp>
        <p:nvSpPr>
          <p:cNvPr id="16" name="TextBox 15">
            <a:extLst>
              <a:ext uri="{FF2B5EF4-FFF2-40B4-BE49-F238E27FC236}">
                <a16:creationId xmlns:a16="http://schemas.microsoft.com/office/drawing/2014/main" id="{E22FC8B7-6A4B-5545-94D8-FCC2BD13B62C}"/>
              </a:ext>
            </a:extLst>
          </p:cNvPr>
          <p:cNvSpPr txBox="1"/>
          <p:nvPr/>
        </p:nvSpPr>
        <p:spPr>
          <a:xfrm>
            <a:off x="8232742" y="6214143"/>
            <a:ext cx="3951101" cy="648254"/>
          </a:xfrm>
          <a:prstGeom prst="rect">
            <a:avLst/>
          </a:prstGeom>
          <a:noFill/>
        </p:spPr>
        <p:txBody>
          <a:bodyPr wrap="square" rtlCol="0">
            <a:spAutoFit/>
          </a:bodyPr>
          <a:lstStyle/>
          <a:p>
            <a:pPr defTabSz="879649" fontAlgn="auto">
              <a:lnSpc>
                <a:spcPct val="115000"/>
              </a:lnSpc>
              <a:spcBef>
                <a:spcPts val="0"/>
              </a:spcBef>
              <a:spcAft>
                <a:spcPts val="0"/>
              </a:spcAft>
            </a:pPr>
            <a:r>
              <a:rPr lang="en-US" sz="1600" b="1" dirty="0" err="1">
                <a:solidFill>
                  <a:srgbClr val="003249"/>
                </a:solidFill>
                <a:latin typeface="Avenir Book" panose="02000503020000020003" pitchFamily="2" charset="0"/>
              </a:rPr>
              <a:t>iCOR</a:t>
            </a:r>
            <a:r>
              <a:rPr lang="en-US" sz="1600" b="1" dirty="0">
                <a:solidFill>
                  <a:srgbClr val="003249"/>
                </a:solidFill>
                <a:latin typeface="Avenir Book" panose="02000503020000020003" pitchFamily="2" charset="0"/>
              </a:rPr>
              <a:t> and SMACG: lowest U &lt;0.12,</a:t>
            </a:r>
          </a:p>
          <a:p>
            <a:pPr defTabSz="879649" fontAlgn="auto">
              <a:lnSpc>
                <a:spcPct val="115000"/>
              </a:lnSpc>
              <a:spcBef>
                <a:spcPts val="0"/>
              </a:spcBef>
              <a:spcAft>
                <a:spcPts val="0"/>
              </a:spcAft>
            </a:pPr>
            <a:r>
              <a:rPr lang="en-US" sz="1600" b="1" dirty="0">
                <a:solidFill>
                  <a:srgbClr val="003249"/>
                </a:solidFill>
                <a:latin typeface="Avenir Book" panose="02000503020000020003" pitchFamily="2" charset="0"/>
              </a:rPr>
              <a:t>SIAC, </a:t>
            </a:r>
            <a:r>
              <a:rPr lang="en-US" sz="1600" b="1" dirty="0" err="1">
                <a:solidFill>
                  <a:srgbClr val="003249"/>
                </a:solidFill>
                <a:latin typeface="Avenir Book" panose="02000503020000020003" pitchFamily="2" charset="0"/>
              </a:rPr>
              <a:t>AComp</a:t>
            </a:r>
            <a:r>
              <a:rPr lang="en-US" sz="1600" b="1" dirty="0">
                <a:solidFill>
                  <a:srgbClr val="003249"/>
                </a:solidFill>
                <a:latin typeface="Avenir Book" panose="02000503020000020003" pitchFamily="2" charset="0"/>
              </a:rPr>
              <a:t>, MAJA, Sen2Cor: U&lt; 0.14</a:t>
            </a:r>
            <a:r>
              <a:rPr lang="en-IT" sz="1200" b="1" dirty="0">
                <a:solidFill>
                  <a:srgbClr val="003249"/>
                </a:solidFill>
                <a:latin typeface="Arial" panose="020B0604020202020204"/>
              </a:rPr>
              <a:t> </a:t>
            </a:r>
            <a:endParaRPr lang="en-GB" sz="1200" b="1" dirty="0">
              <a:solidFill>
                <a:srgbClr val="003249"/>
              </a:solidFill>
              <a:latin typeface="Arial" panose="020B0604020202020204"/>
            </a:endParaRPr>
          </a:p>
        </p:txBody>
      </p:sp>
      <p:sp>
        <p:nvSpPr>
          <p:cNvPr id="17" name="Rectangle 16">
            <a:extLst>
              <a:ext uri="{FF2B5EF4-FFF2-40B4-BE49-F238E27FC236}">
                <a16:creationId xmlns:a16="http://schemas.microsoft.com/office/drawing/2014/main" id="{08ACE6EA-1CCC-614A-80AE-848B1B40233C}"/>
              </a:ext>
            </a:extLst>
          </p:cNvPr>
          <p:cNvSpPr/>
          <p:nvPr/>
        </p:nvSpPr>
        <p:spPr>
          <a:xfrm>
            <a:off x="3971300" y="2991726"/>
            <a:ext cx="1886706" cy="260897"/>
          </a:xfrm>
          <a:prstGeom prst="rect">
            <a:avLst/>
          </a:prstGeom>
        </p:spPr>
        <p:txBody>
          <a:bodyPr wrap="none">
            <a:spAutoFit/>
          </a:bodyPr>
          <a:lstStyle/>
          <a:p>
            <a:r>
              <a:rPr lang="en-US" sz="1097" dirty="0">
                <a:latin typeface="Calibri" pitchFamily="34" charset="0"/>
              </a:rPr>
              <a:t>*</a:t>
            </a:r>
            <a:r>
              <a:rPr lang="en-US" sz="1097" dirty="0">
                <a:latin typeface="Calibri" pitchFamily="34" charset="0"/>
                <a:ea typeface="Times New Roman" panose="02020603050405020304" pitchFamily="18" charset="0"/>
              </a:rPr>
              <a:t> specs=0.15*AOD</a:t>
            </a:r>
            <a:r>
              <a:rPr lang="en-US" sz="1097" baseline="-25000" dirty="0">
                <a:latin typeface="Calibri" pitchFamily="34" charset="0"/>
                <a:ea typeface="Times New Roman" panose="02020603050405020304" pitchFamily="18" charset="0"/>
              </a:rPr>
              <a:t>550ref</a:t>
            </a:r>
            <a:r>
              <a:rPr lang="en-US" sz="1097" dirty="0">
                <a:latin typeface="Calibri" pitchFamily="34" charset="0"/>
                <a:ea typeface="Times New Roman" panose="02020603050405020304" pitchFamily="18" charset="0"/>
              </a:rPr>
              <a:t> + 0.05</a:t>
            </a:r>
            <a:endParaRPr lang="en-GB" sz="1097" dirty="0"/>
          </a:p>
        </p:txBody>
      </p:sp>
      <p:sp>
        <p:nvSpPr>
          <p:cNvPr id="19" name="Rectangle 18">
            <a:extLst>
              <a:ext uri="{FF2B5EF4-FFF2-40B4-BE49-F238E27FC236}">
                <a16:creationId xmlns:a16="http://schemas.microsoft.com/office/drawing/2014/main" id="{6BD85CB5-5C54-6B40-B65E-706F9A35FB48}"/>
              </a:ext>
            </a:extLst>
          </p:cNvPr>
          <p:cNvSpPr/>
          <p:nvPr/>
        </p:nvSpPr>
        <p:spPr>
          <a:xfrm>
            <a:off x="8215494" y="3559175"/>
            <a:ext cx="3536430" cy="366254"/>
          </a:xfrm>
          <a:prstGeom prst="rect">
            <a:avLst/>
          </a:prstGeom>
        </p:spPr>
        <p:txBody>
          <a:bodyPr wrap="square">
            <a:spAutoFit/>
          </a:bodyPr>
          <a:lstStyle/>
          <a:p>
            <a:pPr defTabSz="879649" fontAlgn="auto">
              <a:lnSpc>
                <a:spcPct val="115000"/>
              </a:lnSpc>
              <a:spcBef>
                <a:spcPts val="0"/>
              </a:spcBef>
              <a:spcAft>
                <a:spcPts val="0"/>
              </a:spcAft>
            </a:pPr>
            <a:r>
              <a:rPr lang="en-GB" sz="1600" b="1" dirty="0">
                <a:solidFill>
                  <a:srgbClr val="003249"/>
                </a:solidFill>
                <a:latin typeface="Avenir Black" panose="02000503020000020003" pitchFamily="2" charset="0"/>
              </a:rPr>
              <a:t>Mostly close to specifications </a:t>
            </a:r>
          </a:p>
        </p:txBody>
      </p:sp>
      <p:sp>
        <p:nvSpPr>
          <p:cNvPr id="2" name="TextBox 1">
            <a:extLst>
              <a:ext uri="{FF2B5EF4-FFF2-40B4-BE49-F238E27FC236}">
                <a16:creationId xmlns:a16="http://schemas.microsoft.com/office/drawing/2014/main" id="{FFBA8776-71FA-8D4E-8388-1B4557C9CAFF}"/>
              </a:ext>
            </a:extLst>
          </p:cNvPr>
          <p:cNvSpPr txBox="1"/>
          <p:nvPr/>
        </p:nvSpPr>
        <p:spPr>
          <a:xfrm>
            <a:off x="1130908" y="438753"/>
            <a:ext cx="1615081" cy="369332"/>
          </a:xfrm>
          <a:prstGeom prst="rect">
            <a:avLst/>
          </a:prstGeom>
          <a:noFill/>
        </p:spPr>
        <p:txBody>
          <a:bodyPr wrap="square" rtlCol="0">
            <a:spAutoFit/>
          </a:bodyPr>
          <a:lstStyle/>
          <a:p>
            <a:pPr algn="r"/>
            <a:r>
              <a:rPr lang="en-GB" sz="1800" b="1" dirty="0">
                <a:latin typeface="Avenir Book" panose="02000503020000020003" pitchFamily="2" charset="0"/>
              </a:rPr>
              <a:t>--- Sentinel-2</a:t>
            </a:r>
          </a:p>
        </p:txBody>
      </p:sp>
    </p:spTree>
    <p:extLst>
      <p:ext uri="{BB962C8B-B14F-4D97-AF65-F5344CB8AC3E}">
        <p14:creationId xmlns:p14="http://schemas.microsoft.com/office/powerpoint/2010/main" val="4165044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62223" y="1310548"/>
            <a:ext cx="4567257" cy="1966698"/>
          </a:xfrm>
          <a:prstGeom prst="rect">
            <a:avLst/>
          </a:prstGeom>
        </p:spPr>
      </p:pic>
      <p:sp>
        <p:nvSpPr>
          <p:cNvPr id="2" name="Title 1"/>
          <p:cNvSpPr>
            <a:spLocks noGrp="1"/>
          </p:cNvSpPr>
          <p:nvPr>
            <p:ph type="title"/>
          </p:nvPr>
        </p:nvSpPr>
        <p:spPr>
          <a:xfrm>
            <a:off x="1981200" y="76201"/>
            <a:ext cx="8229600" cy="517525"/>
          </a:xfrm>
        </p:spPr>
        <p:txBody>
          <a:bodyPr/>
          <a:lstStyle/>
          <a:p>
            <a:r>
              <a:rPr lang="en-US" sz="2800" b="1" dirty="0">
                <a:solidFill>
                  <a:schemeClr val="bg1"/>
                </a:solidFill>
              </a:rPr>
              <a:t>Atmospheric correction (AC) background</a:t>
            </a:r>
          </a:p>
        </p:txBody>
      </p:sp>
      <p:sp>
        <p:nvSpPr>
          <p:cNvPr id="3" name="Content Placeholder 2"/>
          <p:cNvSpPr>
            <a:spLocks noGrp="1"/>
          </p:cNvSpPr>
          <p:nvPr>
            <p:ph idx="1"/>
          </p:nvPr>
        </p:nvSpPr>
        <p:spPr>
          <a:xfrm>
            <a:off x="354515" y="1086278"/>
            <a:ext cx="4309450" cy="5257800"/>
          </a:xfrm>
        </p:spPr>
        <p:txBody>
          <a:bodyPr>
            <a:normAutofit/>
          </a:bodyPr>
          <a:lstStyle/>
          <a:p>
            <a:r>
              <a:rPr lang="en-GB" sz="1800" dirty="0"/>
              <a:t>Estimate of the </a:t>
            </a:r>
            <a:r>
              <a:rPr lang="en-GB" sz="1800" b="1" dirty="0">
                <a:solidFill>
                  <a:srgbClr val="C00000"/>
                </a:solidFill>
              </a:rPr>
              <a:t>surface spectral reflectance</a:t>
            </a:r>
            <a:r>
              <a:rPr lang="en-GB" sz="1800" dirty="0"/>
              <a:t>, as would have been measured at ground level if there were </a:t>
            </a:r>
            <a:r>
              <a:rPr lang="en-GB" sz="1800" b="1" dirty="0">
                <a:solidFill>
                  <a:srgbClr val="C00000"/>
                </a:solidFill>
              </a:rPr>
              <a:t>no atmospheric scattering or absorption</a:t>
            </a:r>
          </a:p>
          <a:p>
            <a:endParaRPr lang="en-US" sz="1800" dirty="0"/>
          </a:p>
          <a:p>
            <a:r>
              <a:rPr lang="en-US" sz="1800" dirty="0"/>
              <a:t>Generic approach for AC for multiple sensors</a:t>
            </a:r>
          </a:p>
          <a:p>
            <a:endParaRPr lang="en-US" sz="1800" dirty="0"/>
          </a:p>
          <a:p>
            <a:r>
              <a:rPr lang="en-US" sz="1800" dirty="0"/>
              <a:t>AC products for EO sensors:</a:t>
            </a:r>
          </a:p>
          <a:p>
            <a:pPr lvl="1"/>
            <a:r>
              <a:rPr lang="en-US" sz="1600" dirty="0"/>
              <a:t>MODIS (Terra, Aqua) </a:t>
            </a:r>
          </a:p>
          <a:p>
            <a:pPr lvl="2"/>
            <a:r>
              <a:rPr lang="en-US" dirty="0"/>
              <a:t>Products: MOD09, MYD09</a:t>
            </a:r>
          </a:p>
          <a:p>
            <a:pPr lvl="1"/>
            <a:endParaRPr lang="en-US" sz="1600" dirty="0"/>
          </a:p>
          <a:p>
            <a:pPr lvl="1"/>
            <a:r>
              <a:rPr lang="en-US" sz="1600" dirty="0"/>
              <a:t>VIIRS (S-NPP,JPSS1)</a:t>
            </a:r>
          </a:p>
          <a:p>
            <a:pPr lvl="2"/>
            <a:r>
              <a:rPr lang="en-US" dirty="0"/>
              <a:t>Products: VNP09</a:t>
            </a:r>
          </a:p>
          <a:p>
            <a:pPr lvl="1"/>
            <a:endParaRPr lang="en-US" sz="1600" dirty="0"/>
          </a:p>
          <a:p>
            <a:pPr lvl="1"/>
            <a:r>
              <a:rPr lang="en-US" sz="1600" dirty="0"/>
              <a:t>OLI (Landsat-8) and MSI (Sentinel-2)</a:t>
            </a:r>
          </a:p>
          <a:p>
            <a:pPr lvl="2"/>
            <a:r>
              <a:rPr lang="en-US" dirty="0" err="1"/>
              <a:t>LaSRC</a:t>
            </a:r>
            <a:r>
              <a:rPr lang="en-US" dirty="0"/>
              <a:t> algorithm/product</a:t>
            </a:r>
          </a:p>
          <a:p>
            <a:pPr lvl="2"/>
            <a:r>
              <a:rPr lang="en-US" dirty="0"/>
              <a:t>Harmonization Landsat / Sentinel 2 (HLS) project</a:t>
            </a:r>
          </a:p>
          <a:p>
            <a:pPr lvl="2"/>
            <a:r>
              <a:rPr lang="en-US" dirty="0"/>
              <a:t>USGS’ on demand SR product for OLI</a:t>
            </a: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24338" y="3782558"/>
            <a:ext cx="3840480" cy="1966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6262222" y="3365311"/>
            <a:ext cx="4405777" cy="253916"/>
          </a:xfrm>
          <a:prstGeom prst="rect">
            <a:avLst/>
          </a:prstGeom>
        </p:spPr>
        <p:txBody>
          <a:bodyPr wrap="square">
            <a:spAutoFit/>
          </a:bodyPr>
          <a:lstStyle/>
          <a:p>
            <a:pPr algn="ctr"/>
            <a:r>
              <a:rPr lang="en-US" sz="1050" dirty="0">
                <a:latin typeface="Times New Roman"/>
                <a:cs typeface="Times New Roman"/>
              </a:rPr>
              <a:t>A true color composite of VIIRS/S-NPP </a:t>
            </a:r>
            <a:r>
              <a:rPr lang="en-US" sz="1050" i="1" dirty="0">
                <a:latin typeface="Times New Roman"/>
                <a:cs typeface="Times New Roman"/>
              </a:rPr>
              <a:t>image </a:t>
            </a:r>
            <a:r>
              <a:rPr lang="en-US" sz="1050" dirty="0">
                <a:latin typeface="Times New Roman"/>
                <a:cs typeface="Times New Roman"/>
              </a:rPr>
              <a:t>acquired on July, 1, 2017</a:t>
            </a:r>
            <a:endParaRPr lang="en-US" sz="1050" dirty="0"/>
          </a:p>
        </p:txBody>
      </p:sp>
      <p:sp>
        <p:nvSpPr>
          <p:cNvPr id="10" name="Rectangle 9"/>
          <p:cNvSpPr/>
          <p:nvPr/>
        </p:nvSpPr>
        <p:spPr>
          <a:xfrm>
            <a:off x="6370320" y="5833387"/>
            <a:ext cx="3840480" cy="430887"/>
          </a:xfrm>
          <a:prstGeom prst="rect">
            <a:avLst/>
          </a:prstGeom>
        </p:spPr>
        <p:txBody>
          <a:bodyPr wrap="square">
            <a:spAutoFit/>
          </a:bodyPr>
          <a:lstStyle/>
          <a:p>
            <a:pPr algn="ctr"/>
            <a:r>
              <a:rPr lang="en-US" sz="1050" dirty="0">
                <a:latin typeface="Times New Roman"/>
                <a:cs typeface="Times New Roman"/>
              </a:rPr>
              <a:t>A true color composite of Landsat-8 image without AC (</a:t>
            </a:r>
            <a:r>
              <a:rPr lang="en-US" sz="1050" i="1" dirty="0">
                <a:latin typeface="Times New Roman"/>
                <a:cs typeface="Times New Roman"/>
              </a:rPr>
              <a:t>left</a:t>
            </a:r>
            <a:r>
              <a:rPr lang="en-US" sz="1050" dirty="0">
                <a:latin typeface="Times New Roman"/>
                <a:cs typeface="Times New Roman"/>
              </a:rPr>
              <a:t>) and with AC (</a:t>
            </a:r>
            <a:r>
              <a:rPr lang="en-US" sz="1050" i="1" dirty="0">
                <a:latin typeface="Times New Roman"/>
                <a:cs typeface="Times New Roman"/>
              </a:rPr>
              <a:t>right</a:t>
            </a:r>
            <a:r>
              <a:rPr lang="en-US" sz="1050" dirty="0">
                <a:latin typeface="Times New Roman"/>
                <a:cs typeface="Times New Roman"/>
              </a:rPr>
              <a:t>). Image is acquired on October, 14, 2013</a:t>
            </a:r>
            <a:endParaRPr lang="en-US" sz="1050" dirty="0"/>
          </a:p>
        </p:txBody>
      </p:sp>
    </p:spTree>
    <p:extLst>
      <p:ext uri="{BB962C8B-B14F-4D97-AF65-F5344CB8AC3E}">
        <p14:creationId xmlns:p14="http://schemas.microsoft.com/office/powerpoint/2010/main" val="2070145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B452B94-0400-F34F-9E21-9037F16CFAC0}"/>
              </a:ext>
            </a:extLst>
          </p:cNvPr>
          <p:cNvSpPr/>
          <p:nvPr/>
        </p:nvSpPr>
        <p:spPr>
          <a:xfrm>
            <a:off x="7308000" y="1708664"/>
            <a:ext cx="766001" cy="756882"/>
          </a:xfrm>
          <a:prstGeom prst="ellipse">
            <a:avLst/>
          </a:prstGeom>
          <a:solidFill>
            <a:schemeClr val="accent4">
              <a:lumMod val="50000"/>
            </a:schemeClr>
          </a:solidFill>
          <a:ln w="508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91" b="1" dirty="0"/>
              <a:t>E</a:t>
            </a:r>
          </a:p>
        </p:txBody>
      </p:sp>
      <p:sp>
        <p:nvSpPr>
          <p:cNvPr id="4" name="Oval 3">
            <a:extLst>
              <a:ext uri="{FF2B5EF4-FFF2-40B4-BE49-F238E27FC236}">
                <a16:creationId xmlns:a16="http://schemas.microsoft.com/office/drawing/2014/main" id="{64DFCC6D-94FD-5440-B7B2-477C4B25990E}"/>
              </a:ext>
            </a:extLst>
          </p:cNvPr>
          <p:cNvSpPr/>
          <p:nvPr/>
        </p:nvSpPr>
        <p:spPr>
          <a:xfrm>
            <a:off x="7308000" y="3539922"/>
            <a:ext cx="766001" cy="756882"/>
          </a:xfrm>
          <a:prstGeom prst="ellipse">
            <a:avLst/>
          </a:prstGeom>
          <a:solidFill>
            <a:srgbClr val="B3D7FF"/>
          </a:solidFill>
          <a:ln w="508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91" b="1" dirty="0"/>
              <a:t>P</a:t>
            </a:r>
          </a:p>
        </p:txBody>
      </p:sp>
      <p:sp>
        <p:nvSpPr>
          <p:cNvPr id="6" name="TextBox 5">
            <a:extLst>
              <a:ext uri="{FF2B5EF4-FFF2-40B4-BE49-F238E27FC236}">
                <a16:creationId xmlns:a16="http://schemas.microsoft.com/office/drawing/2014/main" id="{910505D1-B016-B34D-9A8C-206F11CC1ACC}"/>
              </a:ext>
            </a:extLst>
          </p:cNvPr>
          <p:cNvSpPr txBox="1"/>
          <p:nvPr/>
        </p:nvSpPr>
        <p:spPr>
          <a:xfrm>
            <a:off x="8190222" y="1523841"/>
            <a:ext cx="3255386" cy="491160"/>
          </a:xfrm>
          <a:prstGeom prst="rect">
            <a:avLst/>
          </a:prstGeom>
          <a:noFill/>
        </p:spPr>
        <p:txBody>
          <a:bodyPr wrap="square" rtlCol="0">
            <a:spAutoFit/>
          </a:bodyPr>
          <a:lstStyle/>
          <a:p>
            <a:pPr marL="0" lvl="2" defTabSz="879649">
              <a:lnSpc>
                <a:spcPct val="115000"/>
              </a:lnSpc>
              <a:spcBef>
                <a:spcPts val="748"/>
              </a:spcBef>
              <a:spcAft>
                <a:spcPts val="224"/>
              </a:spcAft>
            </a:pPr>
            <a:r>
              <a:rPr lang="en-GB" sz="2394" b="1" dirty="0">
                <a:solidFill>
                  <a:schemeClr val="accent1">
                    <a:lumMod val="50000"/>
                  </a:schemeClr>
                </a:solidFill>
                <a:latin typeface="Calibri" panose="020F0502020204030204" pitchFamily="34" charset="0"/>
                <a:ea typeface="MS Gothic" panose="020B0609070205080204" pitchFamily="49" charset="-128"/>
                <a:cs typeface="Times New Roman" panose="02020603050405020304" pitchFamily="18" charset="0"/>
              </a:rPr>
              <a:t>Root Mean Square Error</a:t>
            </a:r>
          </a:p>
        </p:txBody>
      </p:sp>
      <p:sp>
        <p:nvSpPr>
          <p:cNvPr id="7" name="TextBox 6">
            <a:extLst>
              <a:ext uri="{FF2B5EF4-FFF2-40B4-BE49-F238E27FC236}">
                <a16:creationId xmlns:a16="http://schemas.microsoft.com/office/drawing/2014/main" id="{F2D35AEC-F14D-F244-B1A6-D181436033EC}"/>
              </a:ext>
            </a:extLst>
          </p:cNvPr>
          <p:cNvSpPr txBox="1"/>
          <p:nvPr/>
        </p:nvSpPr>
        <p:spPr>
          <a:xfrm>
            <a:off x="8218793" y="3588670"/>
            <a:ext cx="2256384" cy="489821"/>
          </a:xfrm>
          <a:prstGeom prst="rect">
            <a:avLst/>
          </a:prstGeom>
          <a:noFill/>
        </p:spPr>
        <p:txBody>
          <a:bodyPr wrap="square" rtlCol="0">
            <a:spAutoFit/>
          </a:bodyPr>
          <a:lstStyle/>
          <a:p>
            <a:pPr marL="0" lvl="2" defTabSz="879649">
              <a:lnSpc>
                <a:spcPct val="115000"/>
              </a:lnSpc>
              <a:spcBef>
                <a:spcPts val="748"/>
              </a:spcBef>
              <a:spcAft>
                <a:spcPts val="224"/>
              </a:spcAft>
            </a:pPr>
            <a:r>
              <a:rPr lang="en-GB" sz="2394" b="1" dirty="0">
                <a:solidFill>
                  <a:schemeClr val="accent1">
                    <a:lumMod val="50000"/>
                  </a:schemeClr>
                </a:solidFill>
                <a:latin typeface="Calibri" panose="020F0502020204030204" pitchFamily="34" charset="0"/>
                <a:ea typeface="MS Gothic" panose="020B0609070205080204" pitchFamily="49" charset="-128"/>
                <a:cs typeface="Times New Roman" panose="02020603050405020304" pitchFamily="18" charset="0"/>
              </a:rPr>
              <a:t>Percent</a:t>
            </a:r>
          </a:p>
        </p:txBody>
      </p:sp>
      <p:grpSp>
        <p:nvGrpSpPr>
          <p:cNvPr id="5" name="Group 4">
            <a:extLst>
              <a:ext uri="{FF2B5EF4-FFF2-40B4-BE49-F238E27FC236}">
                <a16:creationId xmlns:a16="http://schemas.microsoft.com/office/drawing/2014/main" id="{56038370-FF9D-4F4F-9B61-280C9FB7B580}"/>
              </a:ext>
            </a:extLst>
          </p:cNvPr>
          <p:cNvGrpSpPr/>
          <p:nvPr/>
        </p:nvGrpSpPr>
        <p:grpSpPr>
          <a:xfrm>
            <a:off x="323117" y="224762"/>
            <a:ext cx="809711" cy="807791"/>
            <a:chOff x="90768" y="1004994"/>
            <a:chExt cx="811925" cy="810000"/>
          </a:xfrm>
        </p:grpSpPr>
        <p:sp>
          <p:nvSpPr>
            <p:cNvPr id="2" name="Rectangle 1">
              <a:extLst>
                <a:ext uri="{FF2B5EF4-FFF2-40B4-BE49-F238E27FC236}">
                  <a16:creationId xmlns:a16="http://schemas.microsoft.com/office/drawing/2014/main" id="{7D8D6F97-7DA9-0C4A-8E24-2286570EA0C9}"/>
                </a:ext>
              </a:extLst>
            </p:cNvPr>
            <p:cNvSpPr/>
            <p:nvPr/>
          </p:nvSpPr>
          <p:spPr>
            <a:xfrm>
              <a:off x="92693" y="1121453"/>
              <a:ext cx="810000" cy="577081"/>
            </a:xfrm>
            <a:prstGeom prst="rect">
              <a:avLst/>
            </a:prstGeom>
            <a:solidFill>
              <a:schemeClr val="bg1">
                <a:alpha val="51000"/>
              </a:schemeClr>
            </a:solidFill>
            <a:ln w="38100">
              <a:noFill/>
            </a:ln>
          </p:spPr>
          <p:txBody>
            <a:bodyPr wrap="square">
              <a:spAutoFit/>
            </a:bodyPr>
            <a:lstStyle/>
            <a:p>
              <a:pPr algn="ctr"/>
              <a:r>
                <a:rPr lang="en-US" sz="1047" b="1" kern="0" dirty="0">
                  <a:latin typeface="Avenir"/>
                  <a:cs typeface="Avenir"/>
                </a:rPr>
                <a:t>Aerosol Optical Depth </a:t>
              </a:r>
              <a:endParaRPr lang="en-GB" sz="1047" b="1" dirty="0"/>
            </a:p>
          </p:txBody>
        </p:sp>
        <p:pic>
          <p:nvPicPr>
            <p:cNvPr id="12" name="Picture 11">
              <a:extLst>
                <a:ext uri="{FF2B5EF4-FFF2-40B4-BE49-F238E27FC236}">
                  <a16:creationId xmlns:a16="http://schemas.microsoft.com/office/drawing/2014/main" id="{D5D0FD9D-88F6-4D4C-8E6B-C0A47B05D5DA}"/>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90768" y="1004994"/>
              <a:ext cx="810000" cy="810000"/>
            </a:xfrm>
            <a:prstGeom prst="ellipse">
              <a:avLst/>
            </a:prstGeom>
          </p:spPr>
        </p:pic>
        <p:sp>
          <p:nvSpPr>
            <p:cNvPr id="13" name="Rectangle 12">
              <a:extLst>
                <a:ext uri="{FF2B5EF4-FFF2-40B4-BE49-F238E27FC236}">
                  <a16:creationId xmlns:a16="http://schemas.microsoft.com/office/drawing/2014/main" id="{6EC18BB8-6ED5-8748-8E67-789DA26F51CD}"/>
                </a:ext>
              </a:extLst>
            </p:cNvPr>
            <p:cNvSpPr/>
            <p:nvPr/>
          </p:nvSpPr>
          <p:spPr>
            <a:xfrm>
              <a:off x="90768" y="1192304"/>
              <a:ext cx="810000" cy="415498"/>
            </a:xfrm>
            <a:prstGeom prst="rect">
              <a:avLst/>
            </a:prstGeom>
            <a:solidFill>
              <a:schemeClr val="bg1">
                <a:alpha val="51000"/>
              </a:schemeClr>
            </a:solidFill>
            <a:ln w="38100">
              <a:noFill/>
            </a:ln>
          </p:spPr>
          <p:txBody>
            <a:bodyPr wrap="square">
              <a:spAutoFit/>
            </a:bodyPr>
            <a:lstStyle/>
            <a:p>
              <a:pPr algn="ctr"/>
              <a:r>
                <a:rPr lang="en-US" sz="1047" b="1" kern="0" dirty="0">
                  <a:latin typeface="Avenir"/>
                </a:rPr>
                <a:t>Water </a:t>
              </a:r>
              <a:r>
                <a:rPr lang="en-US" sz="1047" b="1" kern="0" dirty="0" err="1">
                  <a:latin typeface="Avenir"/>
                </a:rPr>
                <a:t>Vapour</a:t>
              </a:r>
              <a:endParaRPr lang="en-GB" sz="1047" b="1" dirty="0"/>
            </a:p>
          </p:txBody>
        </p:sp>
      </p:grpSp>
      <p:sp>
        <p:nvSpPr>
          <p:cNvPr id="15" name="TextBox 14">
            <a:extLst>
              <a:ext uri="{FF2B5EF4-FFF2-40B4-BE49-F238E27FC236}">
                <a16:creationId xmlns:a16="http://schemas.microsoft.com/office/drawing/2014/main" id="{218D817E-8E1F-8941-9FF2-F64CA8F4D192}"/>
              </a:ext>
            </a:extLst>
          </p:cNvPr>
          <p:cNvSpPr txBox="1"/>
          <p:nvPr/>
        </p:nvSpPr>
        <p:spPr>
          <a:xfrm>
            <a:off x="8274105" y="1914930"/>
            <a:ext cx="3171503" cy="887422"/>
          </a:xfrm>
          <a:prstGeom prst="rect">
            <a:avLst/>
          </a:prstGeom>
          <a:noFill/>
        </p:spPr>
        <p:txBody>
          <a:bodyPr wrap="square" rtlCol="0">
            <a:spAutoFit/>
          </a:bodyPr>
          <a:lstStyle/>
          <a:p>
            <a:pPr>
              <a:lnSpc>
                <a:spcPct val="150000"/>
              </a:lnSpc>
            </a:pPr>
            <a:r>
              <a:rPr lang="en-US" sz="1800" b="1" dirty="0">
                <a:solidFill>
                  <a:srgbClr val="003249"/>
                </a:solidFill>
                <a:latin typeface="Avenir Book" panose="02000503020000020003" pitchFamily="2" charset="0"/>
              </a:rPr>
              <a:t>WV retrieval is very accurate </a:t>
            </a:r>
          </a:p>
          <a:p>
            <a:pPr>
              <a:lnSpc>
                <a:spcPct val="150000"/>
              </a:lnSpc>
            </a:pPr>
            <a:r>
              <a:rPr lang="en-US" sz="1800" b="1" dirty="0">
                <a:solidFill>
                  <a:srgbClr val="003249"/>
                </a:solidFill>
                <a:latin typeface="Avenir Book" panose="02000503020000020003" pitchFamily="2" charset="0"/>
              </a:rPr>
              <a:t>R</a:t>
            </a:r>
            <a:r>
              <a:rPr lang="en-US" sz="1800" b="1" baseline="30000" dirty="0">
                <a:solidFill>
                  <a:srgbClr val="003249"/>
                </a:solidFill>
                <a:latin typeface="Avenir Book" panose="02000503020000020003" pitchFamily="2" charset="0"/>
              </a:rPr>
              <a:t>2</a:t>
            </a:r>
            <a:r>
              <a:rPr lang="en-US" sz="1800" b="1" dirty="0">
                <a:solidFill>
                  <a:srgbClr val="003249"/>
                </a:solidFill>
                <a:latin typeface="Avenir Book" panose="02000503020000020003" pitchFamily="2" charset="0"/>
              </a:rPr>
              <a:t>&gt;0.9 and RMSE&lt;0.25 </a:t>
            </a:r>
            <a:endParaRPr lang="en-GB" sz="1800" b="1" dirty="0">
              <a:solidFill>
                <a:srgbClr val="003249"/>
              </a:solidFill>
              <a:latin typeface="Avenir Book" panose="02000503020000020003" pitchFamily="2" charset="0"/>
            </a:endParaRPr>
          </a:p>
        </p:txBody>
      </p:sp>
      <p:sp>
        <p:nvSpPr>
          <p:cNvPr id="16" name="Rectangle 15">
            <a:extLst>
              <a:ext uri="{FF2B5EF4-FFF2-40B4-BE49-F238E27FC236}">
                <a16:creationId xmlns:a16="http://schemas.microsoft.com/office/drawing/2014/main" id="{34691CC2-7113-FF4E-925D-0241D5708D6E}"/>
              </a:ext>
            </a:extLst>
          </p:cNvPr>
          <p:cNvSpPr/>
          <p:nvPr/>
        </p:nvSpPr>
        <p:spPr>
          <a:xfrm>
            <a:off x="8274105" y="4055649"/>
            <a:ext cx="3725829" cy="2276392"/>
          </a:xfrm>
          <a:prstGeom prst="rect">
            <a:avLst/>
          </a:prstGeom>
        </p:spPr>
        <p:txBody>
          <a:bodyPr wrap="square">
            <a:spAutoFit/>
          </a:bodyPr>
          <a:lstStyle/>
          <a:p>
            <a:pPr>
              <a:lnSpc>
                <a:spcPct val="150000"/>
              </a:lnSpc>
            </a:pPr>
            <a:r>
              <a:rPr lang="en-GB" sz="1600" b="1" dirty="0">
                <a:solidFill>
                  <a:srgbClr val="003249"/>
                </a:solidFill>
                <a:latin typeface="Avenir Book" panose="02000503020000020003" pitchFamily="2" charset="0"/>
              </a:rPr>
              <a:t>More than 90% of the results are falling within the specifications for all the processors except </a:t>
            </a:r>
            <a:r>
              <a:rPr lang="en-GB" sz="1600" b="1" dirty="0" err="1">
                <a:solidFill>
                  <a:srgbClr val="003249"/>
                </a:solidFill>
                <a:latin typeface="Avenir Book" panose="02000503020000020003" pitchFamily="2" charset="0"/>
              </a:rPr>
              <a:t>LaSRC</a:t>
            </a:r>
            <a:r>
              <a:rPr lang="en-GB" sz="1600" b="1" dirty="0">
                <a:solidFill>
                  <a:srgbClr val="003249"/>
                </a:solidFill>
                <a:latin typeface="Avenir Book" panose="02000503020000020003" pitchFamily="2" charset="0"/>
              </a:rPr>
              <a:t> (89.5%), SIAC (85%) and FORCE (70%) whose results are more dispersed, mainly for WV values over 3 g/cm2.</a:t>
            </a:r>
          </a:p>
        </p:txBody>
      </p:sp>
      <p:pic>
        <p:nvPicPr>
          <p:cNvPr id="9" name="Picture 8">
            <a:extLst>
              <a:ext uri="{FF2B5EF4-FFF2-40B4-BE49-F238E27FC236}">
                <a16:creationId xmlns:a16="http://schemas.microsoft.com/office/drawing/2014/main" id="{7A882274-F85D-314D-B18C-427D82E102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012" y="808085"/>
            <a:ext cx="5363024" cy="5766353"/>
          </a:xfrm>
          <a:prstGeom prst="rect">
            <a:avLst/>
          </a:prstGeom>
        </p:spPr>
      </p:pic>
      <p:sp>
        <p:nvSpPr>
          <p:cNvPr id="17" name="Rectangle 16">
            <a:extLst>
              <a:ext uri="{FF2B5EF4-FFF2-40B4-BE49-F238E27FC236}">
                <a16:creationId xmlns:a16="http://schemas.microsoft.com/office/drawing/2014/main" id="{86B7813F-E2F4-4C48-B374-21A4F43827DB}"/>
              </a:ext>
            </a:extLst>
          </p:cNvPr>
          <p:cNvSpPr/>
          <p:nvPr/>
        </p:nvSpPr>
        <p:spPr>
          <a:xfrm>
            <a:off x="4846614" y="5426932"/>
            <a:ext cx="1669431" cy="276999"/>
          </a:xfrm>
          <a:prstGeom prst="rect">
            <a:avLst/>
          </a:prstGeom>
        </p:spPr>
        <p:txBody>
          <a:bodyPr wrap="none">
            <a:spAutoFit/>
          </a:bodyPr>
          <a:lstStyle/>
          <a:p>
            <a:r>
              <a:rPr lang="en-US" sz="1200" dirty="0">
                <a:latin typeface="Calibri" pitchFamily="34" charset="0"/>
              </a:rPr>
              <a:t>*specs=0.1*</a:t>
            </a:r>
            <a:r>
              <a:rPr lang="en-US" sz="1200" dirty="0" err="1">
                <a:latin typeface="Calibri" pitchFamily="34" charset="0"/>
              </a:rPr>
              <a:t>WV</a:t>
            </a:r>
            <a:r>
              <a:rPr lang="en-US" sz="1200" baseline="-25000" dirty="0" err="1">
                <a:latin typeface="Calibri" pitchFamily="34" charset="0"/>
              </a:rPr>
              <a:t>ref</a:t>
            </a:r>
            <a:r>
              <a:rPr lang="en-US" sz="1200" dirty="0">
                <a:latin typeface="Calibri" pitchFamily="34" charset="0"/>
              </a:rPr>
              <a:t> + 0.2 </a:t>
            </a:r>
            <a:endParaRPr lang="en-GB" sz="1200" dirty="0"/>
          </a:p>
        </p:txBody>
      </p:sp>
      <p:sp>
        <p:nvSpPr>
          <p:cNvPr id="14" name="TextBox 13">
            <a:extLst>
              <a:ext uri="{FF2B5EF4-FFF2-40B4-BE49-F238E27FC236}">
                <a16:creationId xmlns:a16="http://schemas.microsoft.com/office/drawing/2014/main" id="{145689BD-1ED9-0C4A-B3CD-E143346EA02C}"/>
              </a:ext>
            </a:extLst>
          </p:cNvPr>
          <p:cNvSpPr txBox="1"/>
          <p:nvPr/>
        </p:nvSpPr>
        <p:spPr>
          <a:xfrm>
            <a:off x="1130908" y="438753"/>
            <a:ext cx="1615081" cy="369332"/>
          </a:xfrm>
          <a:prstGeom prst="rect">
            <a:avLst/>
          </a:prstGeom>
          <a:noFill/>
        </p:spPr>
        <p:txBody>
          <a:bodyPr wrap="square" rtlCol="0">
            <a:spAutoFit/>
          </a:bodyPr>
          <a:lstStyle/>
          <a:p>
            <a:pPr algn="r"/>
            <a:r>
              <a:rPr lang="en-GB" sz="1800" b="1" dirty="0">
                <a:latin typeface="Avenir Book" panose="02000503020000020003" pitchFamily="2" charset="0"/>
              </a:rPr>
              <a:t>--- Sentinel-2</a:t>
            </a:r>
          </a:p>
        </p:txBody>
      </p:sp>
    </p:spTree>
    <p:extLst>
      <p:ext uri="{BB962C8B-B14F-4D97-AF65-F5344CB8AC3E}">
        <p14:creationId xmlns:p14="http://schemas.microsoft.com/office/powerpoint/2010/main" val="812220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
            <a:extLst>
              <a:ext uri="{FF2B5EF4-FFF2-40B4-BE49-F238E27FC236}">
                <a16:creationId xmlns:a16="http://schemas.microsoft.com/office/drawing/2014/main" id="{828B976D-99EC-5140-9C48-A04053F21F43}"/>
              </a:ext>
            </a:extLst>
          </p:cNvPr>
          <p:cNvSpPr txBox="1">
            <a:spLocks/>
          </p:cNvSpPr>
          <p:nvPr/>
        </p:nvSpPr>
        <p:spPr>
          <a:xfrm>
            <a:off x="1159200" y="1584000"/>
            <a:ext cx="5528969" cy="650579"/>
          </a:xfrm>
          <a:prstGeom prst="rect">
            <a:avLst/>
          </a:prstGeom>
        </p:spPr>
        <p:txBody>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4355">
              <a:defRPr/>
            </a:pPr>
            <a:r>
              <a:rPr lang="en-US" sz="2800" kern="0" dirty="0">
                <a:solidFill>
                  <a:sysClr val="windowText" lastClr="000000">
                    <a:lumMod val="75000"/>
                    <a:lumOff val="25000"/>
                  </a:sysClr>
                </a:solidFill>
                <a:latin typeface="Avenir Book" panose="02000503020000020003" pitchFamily="2" charset="0"/>
              </a:rPr>
              <a:t> </a:t>
            </a:r>
            <a:r>
              <a:rPr lang="en-US" sz="4400" kern="0" dirty="0">
                <a:solidFill>
                  <a:sysClr val="windowText" lastClr="000000">
                    <a:lumMod val="75000"/>
                    <a:lumOff val="25000"/>
                  </a:sysClr>
                </a:solidFill>
                <a:latin typeface="Avenir Book" panose="02000503020000020003" pitchFamily="2" charset="0"/>
                <a:cs typeface="Avenir"/>
              </a:rPr>
              <a:t>H</a:t>
            </a:r>
            <a:r>
              <a:rPr lang="en-US" sz="2800" kern="0" dirty="0">
                <a:solidFill>
                  <a:sysClr val="windowText" lastClr="000000">
                    <a:lumMod val="75000"/>
                    <a:lumOff val="25000"/>
                  </a:sysClr>
                </a:solidFill>
                <a:latin typeface="Avenir Book" panose="02000503020000020003" pitchFamily="2" charset="0"/>
                <a:cs typeface="Avenir"/>
              </a:rPr>
              <a:t>OW</a:t>
            </a:r>
            <a:r>
              <a:rPr lang="en-US" sz="4000" kern="0" dirty="0">
                <a:solidFill>
                  <a:sysClr val="windowText" lastClr="000000">
                    <a:lumMod val="75000"/>
                    <a:lumOff val="25000"/>
                  </a:sysClr>
                </a:solidFill>
                <a:latin typeface="Avenir Book" panose="02000503020000020003" pitchFamily="2" charset="0"/>
                <a:cs typeface="Avenir"/>
              </a:rPr>
              <a:t>?</a:t>
            </a:r>
          </a:p>
        </p:txBody>
      </p:sp>
      <p:cxnSp>
        <p:nvCxnSpPr>
          <p:cNvPr id="14" name="Straight Connector 13">
            <a:extLst>
              <a:ext uri="{FF2B5EF4-FFF2-40B4-BE49-F238E27FC236}">
                <a16:creationId xmlns:a16="http://schemas.microsoft.com/office/drawing/2014/main" id="{5CCAA001-2822-364C-8247-0E84FD57A7C4}"/>
              </a:ext>
            </a:extLst>
          </p:cNvPr>
          <p:cNvCxnSpPr>
            <a:cxnSpLocks/>
          </p:cNvCxnSpPr>
          <p:nvPr/>
        </p:nvCxnSpPr>
        <p:spPr>
          <a:xfrm>
            <a:off x="1337430" y="2363656"/>
            <a:ext cx="1723617" cy="0"/>
          </a:xfrm>
          <a:prstGeom prst="line">
            <a:avLst/>
          </a:prstGeom>
          <a:noFill/>
          <a:ln w="57150" cap="flat" cmpd="sng" algn="ctr">
            <a:solidFill>
              <a:sysClr val="windowText" lastClr="000000">
                <a:lumMod val="75000"/>
                <a:lumOff val="25000"/>
              </a:sysClr>
            </a:solidFill>
            <a:prstDash val="solid"/>
          </a:ln>
          <a:effectLst/>
        </p:spPr>
      </p:cxnSp>
      <p:pic>
        <p:nvPicPr>
          <p:cNvPr id="15" name="Picture 14">
            <a:extLst>
              <a:ext uri="{FF2B5EF4-FFF2-40B4-BE49-F238E27FC236}">
                <a16:creationId xmlns:a16="http://schemas.microsoft.com/office/drawing/2014/main" id="{BFA07908-5995-474B-8BDA-E70723E583AD}"/>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5196857" y="3726426"/>
            <a:ext cx="807791" cy="807791"/>
          </a:xfrm>
          <a:prstGeom prst="ellipse">
            <a:avLst/>
          </a:prstGeom>
        </p:spPr>
      </p:pic>
      <p:pic>
        <p:nvPicPr>
          <p:cNvPr id="16" name="Picture 15">
            <a:extLst>
              <a:ext uri="{FF2B5EF4-FFF2-40B4-BE49-F238E27FC236}">
                <a16:creationId xmlns:a16="http://schemas.microsoft.com/office/drawing/2014/main" id="{53259609-F08C-1940-9570-37AECAA8EF07}"/>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2914456" y="3653481"/>
            <a:ext cx="807791" cy="807791"/>
          </a:xfrm>
          <a:prstGeom prst="ellipse">
            <a:avLst/>
          </a:prstGeom>
        </p:spPr>
      </p:pic>
      <p:sp>
        <p:nvSpPr>
          <p:cNvPr id="17" name="Rectangle 16">
            <a:extLst>
              <a:ext uri="{FF2B5EF4-FFF2-40B4-BE49-F238E27FC236}">
                <a16:creationId xmlns:a16="http://schemas.microsoft.com/office/drawing/2014/main" id="{FBF54D41-DE0C-F242-BEE1-F162421AA04F}"/>
              </a:ext>
            </a:extLst>
          </p:cNvPr>
          <p:cNvSpPr/>
          <p:nvPr/>
        </p:nvSpPr>
        <p:spPr>
          <a:xfrm>
            <a:off x="2893717" y="3769623"/>
            <a:ext cx="817290" cy="575507"/>
          </a:xfrm>
          <a:prstGeom prst="rect">
            <a:avLst/>
          </a:prstGeom>
          <a:solidFill>
            <a:schemeClr val="bg1">
              <a:alpha val="51000"/>
            </a:schemeClr>
          </a:solidFill>
          <a:ln w="38100">
            <a:solidFill>
              <a:schemeClr val="bg1"/>
            </a:solidFill>
          </a:ln>
        </p:spPr>
        <p:txBody>
          <a:bodyPr wrap="square">
            <a:spAutoFit/>
          </a:bodyPr>
          <a:lstStyle/>
          <a:p>
            <a:pPr algn="ctr"/>
            <a:r>
              <a:rPr lang="en-US" sz="1047" b="1" kern="0" dirty="0">
                <a:latin typeface="Avenir"/>
                <a:cs typeface="Avenir"/>
              </a:rPr>
              <a:t>Aerosol Optical Depth </a:t>
            </a:r>
            <a:endParaRPr lang="en-GB" sz="1047" b="1" dirty="0"/>
          </a:p>
        </p:txBody>
      </p:sp>
      <p:pic>
        <p:nvPicPr>
          <p:cNvPr id="18" name="Picture 17">
            <a:extLst>
              <a:ext uri="{FF2B5EF4-FFF2-40B4-BE49-F238E27FC236}">
                <a16:creationId xmlns:a16="http://schemas.microsoft.com/office/drawing/2014/main" id="{DFF3E066-D3FB-DB46-8CB5-C9C9294502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0012" y="3653481"/>
            <a:ext cx="807791" cy="807791"/>
          </a:xfrm>
          <a:prstGeom prst="ellipse">
            <a:avLst/>
          </a:prstGeom>
        </p:spPr>
      </p:pic>
      <p:sp>
        <p:nvSpPr>
          <p:cNvPr id="26" name="Rectangle 25">
            <a:extLst>
              <a:ext uri="{FF2B5EF4-FFF2-40B4-BE49-F238E27FC236}">
                <a16:creationId xmlns:a16="http://schemas.microsoft.com/office/drawing/2014/main" id="{755951DF-8D11-8240-9273-A40B68122C2A}"/>
              </a:ext>
            </a:extLst>
          </p:cNvPr>
          <p:cNvSpPr/>
          <p:nvPr/>
        </p:nvSpPr>
        <p:spPr>
          <a:xfrm>
            <a:off x="5194409" y="3930765"/>
            <a:ext cx="810239" cy="414365"/>
          </a:xfrm>
          <a:prstGeom prst="rect">
            <a:avLst/>
          </a:prstGeom>
          <a:solidFill>
            <a:schemeClr val="bg1">
              <a:alpha val="84000"/>
            </a:schemeClr>
          </a:solidFill>
          <a:ln w="38100">
            <a:solidFill>
              <a:schemeClr val="bg1"/>
            </a:solidFill>
          </a:ln>
        </p:spPr>
        <p:txBody>
          <a:bodyPr wrap="square">
            <a:spAutoFit/>
          </a:bodyPr>
          <a:lstStyle/>
          <a:p>
            <a:pPr algn="ctr"/>
            <a:r>
              <a:rPr lang="en-US" sz="1047" b="1" kern="0" dirty="0">
                <a:latin typeface="Avenir"/>
                <a:cs typeface="Avenir"/>
              </a:rPr>
              <a:t>Water </a:t>
            </a:r>
            <a:r>
              <a:rPr lang="en-US" sz="1047" b="1" kern="0" dirty="0" err="1">
                <a:latin typeface="Avenir"/>
                <a:cs typeface="Avenir"/>
              </a:rPr>
              <a:t>Vapour</a:t>
            </a:r>
            <a:endParaRPr lang="en-GB" sz="1047" b="1" dirty="0"/>
          </a:p>
        </p:txBody>
      </p:sp>
      <p:sp>
        <p:nvSpPr>
          <p:cNvPr id="27" name="Rectangle 26">
            <a:extLst>
              <a:ext uri="{FF2B5EF4-FFF2-40B4-BE49-F238E27FC236}">
                <a16:creationId xmlns:a16="http://schemas.microsoft.com/office/drawing/2014/main" id="{E09202D4-AFE1-C34A-9D87-A58770332636}"/>
              </a:ext>
            </a:extLst>
          </p:cNvPr>
          <p:cNvSpPr/>
          <p:nvPr/>
        </p:nvSpPr>
        <p:spPr>
          <a:xfrm>
            <a:off x="7499233" y="3850194"/>
            <a:ext cx="969349" cy="414365"/>
          </a:xfrm>
          <a:prstGeom prst="rect">
            <a:avLst/>
          </a:prstGeom>
          <a:solidFill>
            <a:schemeClr val="bg1">
              <a:alpha val="84000"/>
            </a:schemeClr>
          </a:solidFill>
          <a:ln w="38100">
            <a:solidFill>
              <a:schemeClr val="bg1"/>
            </a:solidFill>
          </a:ln>
        </p:spPr>
        <p:txBody>
          <a:bodyPr wrap="square">
            <a:spAutoFit/>
          </a:bodyPr>
          <a:lstStyle/>
          <a:p>
            <a:pPr algn="ctr"/>
            <a:r>
              <a:rPr lang="en-US" sz="1047" b="1" kern="0" dirty="0">
                <a:latin typeface="Avenir"/>
                <a:cs typeface="Avenir"/>
              </a:rPr>
              <a:t>Surface Reflectance</a:t>
            </a:r>
            <a:endParaRPr lang="en-GB" sz="1047" b="1" dirty="0"/>
          </a:p>
        </p:txBody>
      </p:sp>
      <p:cxnSp>
        <p:nvCxnSpPr>
          <p:cNvPr id="28" name="Straight Connector 27">
            <a:extLst>
              <a:ext uri="{FF2B5EF4-FFF2-40B4-BE49-F238E27FC236}">
                <a16:creationId xmlns:a16="http://schemas.microsoft.com/office/drawing/2014/main" id="{7AB93903-64BA-5046-A467-9441FE012726}"/>
              </a:ext>
            </a:extLst>
          </p:cNvPr>
          <p:cNvCxnSpPr>
            <a:cxnSpLocks/>
          </p:cNvCxnSpPr>
          <p:nvPr/>
        </p:nvCxnSpPr>
        <p:spPr>
          <a:xfrm>
            <a:off x="2727858" y="3447116"/>
            <a:ext cx="5938740" cy="0"/>
          </a:xfrm>
          <a:prstGeom prst="line">
            <a:avLst/>
          </a:prstGeom>
          <a:noFill/>
          <a:ln w="101600" cap="flat" cmpd="sng" algn="ctr">
            <a:solidFill>
              <a:srgbClr val="003249"/>
            </a:solidFill>
            <a:prstDash val="solid"/>
          </a:ln>
          <a:effectLst/>
        </p:spPr>
      </p:cxnSp>
      <p:sp>
        <p:nvSpPr>
          <p:cNvPr id="29" name="Oval 28">
            <a:extLst>
              <a:ext uri="{FF2B5EF4-FFF2-40B4-BE49-F238E27FC236}">
                <a16:creationId xmlns:a16="http://schemas.microsoft.com/office/drawing/2014/main" id="{CAAD59E0-A810-4145-83EE-48F5DD6BB8CA}"/>
              </a:ext>
            </a:extLst>
          </p:cNvPr>
          <p:cNvSpPr/>
          <p:nvPr/>
        </p:nvSpPr>
        <p:spPr>
          <a:xfrm>
            <a:off x="8666598" y="3850194"/>
            <a:ext cx="834718" cy="834718"/>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dirty="0"/>
          </a:p>
        </p:txBody>
      </p:sp>
      <p:sp>
        <p:nvSpPr>
          <p:cNvPr id="30" name="Rectangle 29">
            <a:extLst>
              <a:ext uri="{FF2B5EF4-FFF2-40B4-BE49-F238E27FC236}">
                <a16:creationId xmlns:a16="http://schemas.microsoft.com/office/drawing/2014/main" id="{63D94F5F-522A-8844-B12D-29C1C642AADD}"/>
              </a:ext>
            </a:extLst>
          </p:cNvPr>
          <p:cNvSpPr/>
          <p:nvPr/>
        </p:nvSpPr>
        <p:spPr>
          <a:xfrm>
            <a:off x="2747517" y="3600547"/>
            <a:ext cx="3655230" cy="1307857"/>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dirty="0"/>
          </a:p>
        </p:txBody>
      </p:sp>
    </p:spTree>
    <p:extLst>
      <p:ext uri="{BB962C8B-B14F-4D97-AF65-F5344CB8AC3E}">
        <p14:creationId xmlns:p14="http://schemas.microsoft.com/office/powerpoint/2010/main" val="2850521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
            <a:extLst>
              <a:ext uri="{FF2B5EF4-FFF2-40B4-BE49-F238E27FC236}">
                <a16:creationId xmlns:a16="http://schemas.microsoft.com/office/drawing/2014/main" id="{828B976D-99EC-5140-9C48-A04053F21F43}"/>
              </a:ext>
            </a:extLst>
          </p:cNvPr>
          <p:cNvSpPr txBox="1">
            <a:spLocks/>
          </p:cNvSpPr>
          <p:nvPr/>
        </p:nvSpPr>
        <p:spPr>
          <a:xfrm>
            <a:off x="1159200" y="1584000"/>
            <a:ext cx="5528969" cy="650579"/>
          </a:xfrm>
          <a:prstGeom prst="rect">
            <a:avLst/>
          </a:prstGeom>
        </p:spPr>
        <p:txBody>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4355">
              <a:defRPr/>
            </a:pPr>
            <a:r>
              <a:rPr lang="en-US" sz="2800" kern="0" dirty="0">
                <a:solidFill>
                  <a:sysClr val="windowText" lastClr="000000">
                    <a:lumMod val="75000"/>
                    <a:lumOff val="25000"/>
                  </a:sysClr>
                </a:solidFill>
                <a:latin typeface="Avenir Book" panose="02000503020000020003" pitchFamily="2" charset="0"/>
              </a:rPr>
              <a:t> </a:t>
            </a:r>
            <a:r>
              <a:rPr lang="en-US" sz="4400" kern="0" dirty="0">
                <a:solidFill>
                  <a:sysClr val="windowText" lastClr="000000">
                    <a:lumMod val="75000"/>
                    <a:lumOff val="25000"/>
                  </a:sysClr>
                </a:solidFill>
                <a:latin typeface="Avenir Book" panose="02000503020000020003" pitchFamily="2" charset="0"/>
                <a:cs typeface="Avenir"/>
              </a:rPr>
              <a:t>H</a:t>
            </a:r>
            <a:r>
              <a:rPr lang="en-US" sz="2800" kern="0" dirty="0">
                <a:solidFill>
                  <a:sysClr val="windowText" lastClr="000000">
                    <a:lumMod val="75000"/>
                    <a:lumOff val="25000"/>
                  </a:sysClr>
                </a:solidFill>
                <a:latin typeface="Avenir Book" panose="02000503020000020003" pitchFamily="2" charset="0"/>
                <a:cs typeface="Avenir"/>
              </a:rPr>
              <a:t>OW</a:t>
            </a:r>
            <a:r>
              <a:rPr lang="en-US" sz="4000" kern="0" dirty="0">
                <a:solidFill>
                  <a:sysClr val="windowText" lastClr="000000">
                    <a:lumMod val="75000"/>
                    <a:lumOff val="25000"/>
                  </a:sysClr>
                </a:solidFill>
                <a:latin typeface="Avenir Book" panose="02000503020000020003" pitchFamily="2" charset="0"/>
                <a:cs typeface="Avenir"/>
              </a:rPr>
              <a:t>?</a:t>
            </a:r>
          </a:p>
        </p:txBody>
      </p:sp>
      <p:cxnSp>
        <p:nvCxnSpPr>
          <p:cNvPr id="14" name="Straight Connector 13">
            <a:extLst>
              <a:ext uri="{FF2B5EF4-FFF2-40B4-BE49-F238E27FC236}">
                <a16:creationId xmlns:a16="http://schemas.microsoft.com/office/drawing/2014/main" id="{5CCAA001-2822-364C-8247-0E84FD57A7C4}"/>
              </a:ext>
            </a:extLst>
          </p:cNvPr>
          <p:cNvCxnSpPr>
            <a:cxnSpLocks/>
          </p:cNvCxnSpPr>
          <p:nvPr/>
        </p:nvCxnSpPr>
        <p:spPr>
          <a:xfrm>
            <a:off x="1337430" y="2363656"/>
            <a:ext cx="1723617" cy="0"/>
          </a:xfrm>
          <a:prstGeom prst="line">
            <a:avLst/>
          </a:prstGeom>
          <a:noFill/>
          <a:ln w="57150" cap="flat" cmpd="sng" algn="ctr">
            <a:solidFill>
              <a:sysClr val="windowText" lastClr="000000">
                <a:lumMod val="75000"/>
                <a:lumOff val="25000"/>
              </a:sysClr>
            </a:solidFill>
            <a:prstDash val="solid"/>
          </a:ln>
          <a:effectLst/>
        </p:spPr>
      </p:cxnSp>
      <p:sp>
        <p:nvSpPr>
          <p:cNvPr id="20" name="TextBox 19">
            <a:extLst>
              <a:ext uri="{FF2B5EF4-FFF2-40B4-BE49-F238E27FC236}">
                <a16:creationId xmlns:a16="http://schemas.microsoft.com/office/drawing/2014/main" id="{FB39F53D-D9DD-0542-888F-24DCEB3B4306}"/>
              </a:ext>
            </a:extLst>
          </p:cNvPr>
          <p:cNvSpPr txBox="1"/>
          <p:nvPr/>
        </p:nvSpPr>
        <p:spPr>
          <a:xfrm>
            <a:off x="2921904" y="2684898"/>
            <a:ext cx="2717083" cy="584775"/>
          </a:xfrm>
          <a:prstGeom prst="rect">
            <a:avLst/>
          </a:prstGeom>
          <a:noFill/>
        </p:spPr>
        <p:txBody>
          <a:bodyPr wrap="square" rtlCol="0">
            <a:spAutoFit/>
          </a:bodyPr>
          <a:lstStyle/>
          <a:p>
            <a:r>
              <a:rPr lang="en-GB" sz="1600" b="1" dirty="0">
                <a:solidFill>
                  <a:srgbClr val="C00000"/>
                </a:solidFill>
              </a:rPr>
              <a:t>01. </a:t>
            </a:r>
            <a:r>
              <a:rPr lang="en-GB" sz="1600" b="1" dirty="0">
                <a:solidFill>
                  <a:srgbClr val="C00000"/>
                </a:solidFill>
                <a:latin typeface="Calibri" panose="020F0502020204030204" pitchFamily="34" charset="0"/>
                <a:ea typeface="MS Gothic" panose="020B0609070205080204" pitchFamily="49" charset="-128"/>
                <a:cs typeface="Times New Roman" panose="02020603050405020304" pitchFamily="18" charset="0"/>
              </a:rPr>
              <a:t>Ground based validation</a:t>
            </a:r>
          </a:p>
          <a:p>
            <a:endParaRPr lang="en-GB" sz="1600" dirty="0">
              <a:solidFill>
                <a:srgbClr val="C00000"/>
              </a:solidFill>
            </a:endParaRPr>
          </a:p>
        </p:txBody>
      </p:sp>
      <p:sp>
        <p:nvSpPr>
          <p:cNvPr id="21" name="TextBox 20">
            <a:extLst>
              <a:ext uri="{FF2B5EF4-FFF2-40B4-BE49-F238E27FC236}">
                <a16:creationId xmlns:a16="http://schemas.microsoft.com/office/drawing/2014/main" id="{0CE0B73E-4687-E844-BAC5-C4B8983B2BE0}"/>
              </a:ext>
            </a:extLst>
          </p:cNvPr>
          <p:cNvSpPr txBox="1"/>
          <p:nvPr/>
        </p:nvSpPr>
        <p:spPr>
          <a:xfrm>
            <a:off x="3259108" y="2945796"/>
            <a:ext cx="2195651" cy="952248"/>
          </a:xfrm>
          <a:prstGeom prst="rect">
            <a:avLst/>
          </a:prstGeom>
          <a:noFill/>
        </p:spPr>
        <p:txBody>
          <a:bodyPr wrap="square" rtlCol="0">
            <a:spAutoFit/>
          </a:bodyPr>
          <a:lstStyle/>
          <a:p>
            <a:pPr>
              <a:lnSpc>
                <a:spcPct val="114000"/>
              </a:lnSpc>
            </a:pPr>
            <a:r>
              <a:rPr lang="en-GB" sz="1000" b="1" dirty="0" err="1"/>
              <a:t>RadCalNet</a:t>
            </a:r>
            <a:r>
              <a:rPr lang="el-GR" sz="1000" dirty="0"/>
              <a:t> [</a:t>
            </a:r>
            <a:r>
              <a:rPr lang="en-GB" sz="1000" dirty="0"/>
              <a:t>La </a:t>
            </a:r>
            <a:r>
              <a:rPr lang="en-GB" sz="1000" dirty="0" err="1"/>
              <a:t>Crau</a:t>
            </a:r>
            <a:r>
              <a:rPr lang="en-GB" sz="1000" dirty="0"/>
              <a:t>] (France), </a:t>
            </a:r>
            <a:r>
              <a:rPr lang="en-GB" sz="1000" dirty="0" err="1"/>
              <a:t>Gobabeb</a:t>
            </a:r>
            <a:r>
              <a:rPr lang="en-GB" sz="1000" dirty="0"/>
              <a:t> (Namibia)</a:t>
            </a:r>
            <a:r>
              <a:rPr lang="el-GR" sz="1000" dirty="0"/>
              <a:t>]</a:t>
            </a:r>
            <a:r>
              <a:rPr lang="en-US" sz="1000" dirty="0"/>
              <a:t>, SR are provided by CNES in the same angular conditions as L8, S2A </a:t>
            </a:r>
            <a:r>
              <a:rPr lang="el-GR" sz="1000" dirty="0"/>
              <a:t>&amp;</a:t>
            </a:r>
            <a:r>
              <a:rPr lang="en-US" sz="1000" dirty="0"/>
              <a:t> S2B</a:t>
            </a:r>
          </a:p>
        </p:txBody>
      </p:sp>
      <p:sp>
        <p:nvSpPr>
          <p:cNvPr id="22" name="Rectangle 21">
            <a:extLst>
              <a:ext uri="{FF2B5EF4-FFF2-40B4-BE49-F238E27FC236}">
                <a16:creationId xmlns:a16="http://schemas.microsoft.com/office/drawing/2014/main" id="{3994B181-5F08-7240-92CA-941345F7948F}"/>
              </a:ext>
            </a:extLst>
          </p:cNvPr>
          <p:cNvSpPr/>
          <p:nvPr/>
        </p:nvSpPr>
        <p:spPr>
          <a:xfrm>
            <a:off x="7880166" y="2376589"/>
            <a:ext cx="2590261" cy="358816"/>
          </a:xfrm>
          <a:prstGeom prst="rect">
            <a:avLst/>
          </a:prstGeom>
        </p:spPr>
        <p:txBody>
          <a:bodyPr wrap="none">
            <a:spAutoFit/>
          </a:bodyPr>
          <a:lstStyle/>
          <a:p>
            <a:pPr marL="0" lvl="2">
              <a:lnSpc>
                <a:spcPct val="115000"/>
              </a:lnSpc>
              <a:spcBef>
                <a:spcPts val="561"/>
              </a:spcBef>
              <a:spcAft>
                <a:spcPts val="169"/>
              </a:spcAft>
            </a:pPr>
            <a:r>
              <a:rPr lang="en-GB" sz="1600" b="1" dirty="0">
                <a:solidFill>
                  <a:srgbClr val="5BBA89"/>
                </a:solidFill>
                <a:latin typeface="Calibri" panose="020F0502020204030204" pitchFamily="34" charset="0"/>
                <a:ea typeface="MS Gothic" panose="020B0609070205080204" pitchFamily="49" charset="-128"/>
                <a:cs typeface="Times New Roman" panose="02020603050405020304" pitchFamily="18" charset="0"/>
              </a:rPr>
              <a:t>02. AERONET corrected data</a:t>
            </a:r>
          </a:p>
        </p:txBody>
      </p:sp>
      <p:sp>
        <p:nvSpPr>
          <p:cNvPr id="23" name="Rectangle 22">
            <a:extLst>
              <a:ext uri="{FF2B5EF4-FFF2-40B4-BE49-F238E27FC236}">
                <a16:creationId xmlns:a16="http://schemas.microsoft.com/office/drawing/2014/main" id="{1BA1FBB6-EA95-694C-B25C-D3461440E3B8}"/>
              </a:ext>
            </a:extLst>
          </p:cNvPr>
          <p:cNvSpPr/>
          <p:nvPr/>
        </p:nvSpPr>
        <p:spPr>
          <a:xfrm>
            <a:off x="7974230" y="4033571"/>
            <a:ext cx="1926105" cy="358816"/>
          </a:xfrm>
          <a:prstGeom prst="rect">
            <a:avLst/>
          </a:prstGeom>
        </p:spPr>
        <p:txBody>
          <a:bodyPr wrap="none">
            <a:spAutoFit/>
          </a:bodyPr>
          <a:lstStyle/>
          <a:p>
            <a:pPr marL="0" lvl="2">
              <a:lnSpc>
                <a:spcPct val="115000"/>
              </a:lnSpc>
              <a:spcBef>
                <a:spcPts val="561"/>
              </a:spcBef>
              <a:spcAft>
                <a:spcPts val="169"/>
              </a:spcAft>
            </a:pPr>
            <a:r>
              <a:rPr lang="en-GB" sz="1600" b="1" dirty="0">
                <a:solidFill>
                  <a:schemeClr val="accent2">
                    <a:lumMod val="90000"/>
                  </a:schemeClr>
                </a:solidFill>
                <a:latin typeface="Calibri" panose="020F0502020204030204" pitchFamily="34" charset="0"/>
                <a:ea typeface="MS Gothic" panose="020B0609070205080204" pitchFamily="49" charset="-128"/>
                <a:cs typeface="Times New Roman" panose="02020603050405020304" pitchFamily="18" charset="0"/>
              </a:rPr>
              <a:t>03. Noise</a:t>
            </a:r>
            <a:r>
              <a:rPr lang="it-IT" sz="1600" b="1" dirty="0">
                <a:solidFill>
                  <a:schemeClr val="accent2">
                    <a:lumMod val="90000"/>
                  </a:schemeClr>
                </a:solidFill>
                <a:latin typeface="Calibri" panose="020F0502020204030204" pitchFamily="34" charset="0"/>
                <a:ea typeface="MS Gothic" panose="020B0609070205080204" pitchFamily="49" charset="-128"/>
                <a:cs typeface="Times New Roman" panose="02020603050405020304" pitchFamily="18" charset="0"/>
              </a:rPr>
              <a:t> </a:t>
            </a:r>
            <a:r>
              <a:rPr lang="en-GB" sz="1600" b="1" dirty="0">
                <a:solidFill>
                  <a:schemeClr val="accent2">
                    <a:lumMod val="90000"/>
                  </a:schemeClr>
                </a:solidFill>
                <a:latin typeface="Calibri" panose="020F0502020204030204" pitchFamily="34" charset="0"/>
                <a:ea typeface="MS Gothic" panose="020B0609070205080204" pitchFamily="49" charset="-128"/>
                <a:cs typeface="Times New Roman" panose="02020603050405020304" pitchFamily="18" charset="0"/>
              </a:rPr>
              <a:t>Estimation</a:t>
            </a:r>
          </a:p>
        </p:txBody>
      </p:sp>
      <p:sp>
        <p:nvSpPr>
          <p:cNvPr id="24" name="Rectangle 23">
            <a:extLst>
              <a:ext uri="{FF2B5EF4-FFF2-40B4-BE49-F238E27FC236}">
                <a16:creationId xmlns:a16="http://schemas.microsoft.com/office/drawing/2014/main" id="{F078198C-F540-5F42-BAEE-13A94BECC3C9}"/>
              </a:ext>
            </a:extLst>
          </p:cNvPr>
          <p:cNvSpPr/>
          <p:nvPr/>
        </p:nvSpPr>
        <p:spPr>
          <a:xfrm>
            <a:off x="8259912" y="4316639"/>
            <a:ext cx="2445073" cy="1477328"/>
          </a:xfrm>
          <a:prstGeom prst="rect">
            <a:avLst/>
          </a:prstGeom>
        </p:spPr>
        <p:txBody>
          <a:bodyPr wrap="square">
            <a:spAutoFit/>
          </a:bodyPr>
          <a:lstStyle/>
          <a:p>
            <a:pPr algn="just"/>
            <a:r>
              <a:rPr lang="en-GB" sz="1000" dirty="0"/>
              <a:t>Assuming that there is a linear SR variation </a:t>
            </a:r>
            <a:r>
              <a:rPr lang="en-US" sz="1000" dirty="0"/>
              <a:t>between two consecutive acquisition days; for three successive observations the statistical difference between, the center measurement and the linear interpolation between the two extremes quantifies the “noise” </a:t>
            </a:r>
            <a:r>
              <a:rPr lang="en-GB" sz="1000" dirty="0"/>
              <a:t>: </a:t>
            </a:r>
            <a:endParaRPr lang="it-IT" sz="1000" dirty="0"/>
          </a:p>
        </p:txBody>
      </p:sp>
      <p:pic>
        <p:nvPicPr>
          <p:cNvPr id="25" name="Picture 24">
            <a:extLst>
              <a:ext uri="{FF2B5EF4-FFF2-40B4-BE49-F238E27FC236}">
                <a16:creationId xmlns:a16="http://schemas.microsoft.com/office/drawing/2014/main" id="{C597F193-7447-944C-82AB-F81CFDB9C5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74554" y="5681597"/>
            <a:ext cx="2439218" cy="628808"/>
          </a:xfrm>
          <a:prstGeom prst="rect">
            <a:avLst/>
          </a:prstGeom>
        </p:spPr>
      </p:pic>
      <p:sp>
        <p:nvSpPr>
          <p:cNvPr id="31" name="Rectangle 30">
            <a:extLst>
              <a:ext uri="{FF2B5EF4-FFF2-40B4-BE49-F238E27FC236}">
                <a16:creationId xmlns:a16="http://schemas.microsoft.com/office/drawing/2014/main" id="{2634930A-231F-9F49-B563-1274A2FA5C5D}"/>
              </a:ext>
            </a:extLst>
          </p:cNvPr>
          <p:cNvSpPr/>
          <p:nvPr/>
        </p:nvSpPr>
        <p:spPr>
          <a:xfrm>
            <a:off x="5877883" y="5053828"/>
            <a:ext cx="2040430" cy="392159"/>
          </a:xfrm>
          <a:prstGeom prst="rect">
            <a:avLst/>
          </a:prstGeom>
        </p:spPr>
        <p:txBody>
          <a:bodyPr wrap="none">
            <a:spAutoFit/>
          </a:bodyPr>
          <a:lstStyle/>
          <a:p>
            <a:pPr marL="0" lvl="2">
              <a:lnSpc>
                <a:spcPct val="115000"/>
              </a:lnSpc>
              <a:spcBef>
                <a:spcPts val="561"/>
              </a:spcBef>
              <a:spcAft>
                <a:spcPts val="169"/>
              </a:spcAft>
            </a:pPr>
            <a:r>
              <a:rPr lang="en-GB" sz="1800" b="1" dirty="0">
                <a:solidFill>
                  <a:srgbClr val="F37F89"/>
                </a:solidFill>
                <a:latin typeface="Calibri" panose="020F0502020204030204" pitchFamily="34" charset="0"/>
                <a:ea typeface="MS Gothic" panose="020B0609070205080204" pitchFamily="49" charset="-128"/>
                <a:cs typeface="Times New Roman" panose="02020603050405020304" pitchFamily="18" charset="0"/>
              </a:rPr>
              <a:t>04. </a:t>
            </a:r>
            <a:r>
              <a:rPr lang="en-GB" sz="1800" b="1" dirty="0">
                <a:solidFill>
                  <a:srgbClr val="F07D87"/>
                </a:solidFill>
                <a:latin typeface="Calibri" panose="020F0502020204030204" pitchFamily="34" charset="0"/>
                <a:ea typeface="MS Gothic" panose="020B0609070205080204" pitchFamily="49" charset="-128"/>
                <a:cs typeface="Times New Roman" panose="02020603050405020304" pitchFamily="18" charset="0"/>
              </a:rPr>
              <a:t>Distance</a:t>
            </a:r>
            <a:r>
              <a:rPr lang="it-IT" sz="1800" b="1" dirty="0">
                <a:solidFill>
                  <a:srgbClr val="F37F89"/>
                </a:solidFill>
                <a:latin typeface="Calibri" panose="020F0502020204030204" pitchFamily="34" charset="0"/>
                <a:ea typeface="MS Gothic" panose="020B0609070205080204" pitchFamily="49" charset="-128"/>
                <a:cs typeface="Times New Roman" panose="02020603050405020304" pitchFamily="18" charset="0"/>
              </a:rPr>
              <a:t> </a:t>
            </a:r>
            <a:r>
              <a:rPr lang="en-GB" sz="1800" b="1" dirty="0">
                <a:solidFill>
                  <a:srgbClr val="F37F89"/>
                </a:solidFill>
                <a:latin typeface="Calibri" panose="020F0502020204030204" pitchFamily="34" charset="0"/>
                <a:ea typeface="MS Gothic" panose="020B0609070205080204" pitchFamily="49" charset="-128"/>
                <a:cs typeface="Times New Roman" panose="02020603050405020304" pitchFamily="18" charset="0"/>
              </a:rPr>
              <a:t>Matrix</a:t>
            </a:r>
          </a:p>
        </p:txBody>
      </p:sp>
      <p:sp>
        <p:nvSpPr>
          <p:cNvPr id="32" name="Rectangle 31">
            <a:extLst>
              <a:ext uri="{FF2B5EF4-FFF2-40B4-BE49-F238E27FC236}">
                <a16:creationId xmlns:a16="http://schemas.microsoft.com/office/drawing/2014/main" id="{CED22055-53AE-5142-AD2D-F085363A0CB1}"/>
              </a:ext>
            </a:extLst>
          </p:cNvPr>
          <p:cNvSpPr/>
          <p:nvPr/>
        </p:nvSpPr>
        <p:spPr>
          <a:xfrm>
            <a:off x="8138255" y="2643758"/>
            <a:ext cx="2462295" cy="1477328"/>
          </a:xfrm>
          <a:prstGeom prst="rect">
            <a:avLst/>
          </a:prstGeom>
        </p:spPr>
        <p:txBody>
          <a:bodyPr wrap="square">
            <a:spAutoFit/>
          </a:bodyPr>
          <a:lstStyle/>
          <a:p>
            <a:pPr algn="just"/>
            <a:r>
              <a:rPr lang="en-GB" sz="1000" dirty="0"/>
              <a:t>AC data generated by 6SV radiative transfer model using AERONET data. AOT, aerosol model and column water vapour will be derived from AERONET </a:t>
            </a:r>
            <a:r>
              <a:rPr lang="en-GB" sz="1000" dirty="0" err="1"/>
              <a:t>sunphotometer</a:t>
            </a:r>
            <a:r>
              <a:rPr lang="en-GB" sz="1000" dirty="0"/>
              <a:t> measurements and will be used in the radiative transfer model in order to perform the AC of TOA reflectance</a:t>
            </a:r>
            <a:r>
              <a:rPr lang="en-GB" sz="1000" b="1" dirty="0"/>
              <a:t>. </a:t>
            </a:r>
          </a:p>
        </p:txBody>
      </p:sp>
      <p:sp>
        <p:nvSpPr>
          <p:cNvPr id="33" name="Rectangle 32">
            <a:extLst>
              <a:ext uri="{FF2B5EF4-FFF2-40B4-BE49-F238E27FC236}">
                <a16:creationId xmlns:a16="http://schemas.microsoft.com/office/drawing/2014/main" id="{EFAD61CD-0195-F846-B072-C97D230D9679}"/>
              </a:ext>
            </a:extLst>
          </p:cNvPr>
          <p:cNvSpPr/>
          <p:nvPr/>
        </p:nvSpPr>
        <p:spPr>
          <a:xfrm>
            <a:off x="3259108" y="4075844"/>
            <a:ext cx="2215799" cy="358816"/>
          </a:xfrm>
          <a:prstGeom prst="rect">
            <a:avLst/>
          </a:prstGeom>
        </p:spPr>
        <p:txBody>
          <a:bodyPr wrap="none">
            <a:spAutoFit/>
          </a:bodyPr>
          <a:lstStyle/>
          <a:p>
            <a:pPr marL="0" lvl="2">
              <a:lnSpc>
                <a:spcPct val="115000"/>
              </a:lnSpc>
              <a:spcBef>
                <a:spcPts val="561"/>
              </a:spcBef>
              <a:spcAft>
                <a:spcPts val="169"/>
              </a:spcAft>
            </a:pPr>
            <a:r>
              <a:rPr lang="en-GB" sz="1600" b="1" dirty="0">
                <a:solidFill>
                  <a:schemeClr val="accent5"/>
                </a:solidFill>
                <a:latin typeface="Calibri" panose="020F0502020204030204" pitchFamily="34" charset="0"/>
                <a:ea typeface="MS Gothic" panose="020B0609070205080204" pitchFamily="49" charset="-128"/>
                <a:cs typeface="Times New Roman" panose="02020603050405020304" pitchFamily="18" charset="0"/>
              </a:rPr>
              <a:t>05. </a:t>
            </a:r>
            <a:r>
              <a:rPr lang="it-IT" sz="1600" b="1" dirty="0">
                <a:solidFill>
                  <a:schemeClr val="accent5"/>
                </a:solidFill>
                <a:latin typeface="Calibri" panose="020F0502020204030204" pitchFamily="34" charset="0"/>
                <a:ea typeface="MS Gothic" panose="020B0609070205080204" pitchFamily="49" charset="-128"/>
                <a:cs typeface="Times New Roman" panose="02020603050405020304" pitchFamily="18" charset="0"/>
              </a:rPr>
              <a:t>SR </a:t>
            </a:r>
            <a:r>
              <a:rPr lang="en-GB" sz="1600" b="1" dirty="0">
                <a:solidFill>
                  <a:schemeClr val="accent5"/>
                </a:solidFill>
                <a:latin typeface="Calibri" panose="020F0502020204030204" pitchFamily="34" charset="0"/>
                <a:ea typeface="MS Gothic" panose="020B0609070205080204" pitchFamily="49" charset="-128"/>
                <a:cs typeface="Times New Roman" panose="02020603050405020304" pitchFamily="18" charset="0"/>
              </a:rPr>
              <a:t>inter-comparison</a:t>
            </a:r>
          </a:p>
        </p:txBody>
      </p:sp>
      <p:sp>
        <p:nvSpPr>
          <p:cNvPr id="34" name="Rectangle 1">
            <a:extLst>
              <a:ext uri="{FF2B5EF4-FFF2-40B4-BE49-F238E27FC236}">
                <a16:creationId xmlns:a16="http://schemas.microsoft.com/office/drawing/2014/main" id="{A49EBA16-62C3-0E4B-9DAB-1B47F0CC181C}"/>
              </a:ext>
            </a:extLst>
          </p:cNvPr>
          <p:cNvSpPr>
            <a:spLocks noChangeArrowheads="1"/>
          </p:cNvSpPr>
          <p:nvPr/>
        </p:nvSpPr>
        <p:spPr bwMode="auto">
          <a:xfrm>
            <a:off x="3632500" y="4379383"/>
            <a:ext cx="1769608" cy="51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295" tIns="25648" rIns="51295" bIns="25648" numCol="1" anchor="ctr" anchorCtr="0" compatLnSpc="1">
            <a:prstTxWarp prst="textNoShape">
              <a:avLst/>
            </a:prstTxWarp>
            <a:spAutoFit/>
          </a:bodyPr>
          <a:lstStyle/>
          <a:p>
            <a:pPr algn="just" eaLnBrk="0" hangingPunct="0"/>
            <a:r>
              <a:rPr lang="en-GB" altLang="it-IT" sz="1000" dirty="0"/>
              <a:t>Plotting the SR time series per date, band and AC approach. </a:t>
            </a:r>
          </a:p>
        </p:txBody>
      </p:sp>
      <p:sp>
        <p:nvSpPr>
          <p:cNvPr id="35" name="Rectangle 34">
            <a:extLst>
              <a:ext uri="{FF2B5EF4-FFF2-40B4-BE49-F238E27FC236}">
                <a16:creationId xmlns:a16="http://schemas.microsoft.com/office/drawing/2014/main" id="{62C01485-059C-3045-81AE-A9CE1868457F}"/>
              </a:ext>
            </a:extLst>
          </p:cNvPr>
          <p:cNvSpPr/>
          <p:nvPr/>
        </p:nvSpPr>
        <p:spPr>
          <a:xfrm>
            <a:off x="6097398" y="5328338"/>
            <a:ext cx="2147511" cy="1169551"/>
          </a:xfrm>
          <a:prstGeom prst="rect">
            <a:avLst/>
          </a:prstGeom>
        </p:spPr>
        <p:txBody>
          <a:bodyPr wrap="square">
            <a:spAutoFit/>
          </a:bodyPr>
          <a:lstStyle/>
          <a:p>
            <a:r>
              <a:rPr lang="en-IT" sz="1000" dirty="0"/>
              <a:t>Distance Matrix was shaped based on the Euclidean distances </a:t>
            </a:r>
            <a:r>
              <a:rPr lang="en-US" sz="1000" dirty="0"/>
              <a:t>calculated </a:t>
            </a:r>
            <a:r>
              <a:rPr lang="en-IT" sz="1000" dirty="0"/>
              <a:t>for the corresponding bands, dates and sites for every combination of couple</a:t>
            </a:r>
            <a:r>
              <a:rPr lang="en-US" sz="1000" dirty="0"/>
              <a:t> of </a:t>
            </a:r>
            <a:r>
              <a:rPr lang="en-IT" sz="1000" dirty="0"/>
              <a:t>processors </a:t>
            </a:r>
            <a:endParaRPr lang="en-GB" sz="1000" dirty="0"/>
          </a:p>
        </p:txBody>
      </p:sp>
      <p:pic>
        <p:nvPicPr>
          <p:cNvPr id="36" name="Picture 35">
            <a:extLst>
              <a:ext uri="{FF2B5EF4-FFF2-40B4-BE49-F238E27FC236}">
                <a16:creationId xmlns:a16="http://schemas.microsoft.com/office/drawing/2014/main" id="{842E3B8A-53B1-994A-B1AB-ED1A638A233B}"/>
              </a:ext>
            </a:extLst>
          </p:cNvPr>
          <p:cNvPicPr>
            <a:picLocks noChangeAspect="1"/>
          </p:cNvPicPr>
          <p:nvPr/>
        </p:nvPicPr>
        <p:blipFill>
          <a:blip r:embed="rId3"/>
          <a:stretch>
            <a:fillRect/>
          </a:stretch>
        </p:blipFill>
        <p:spPr>
          <a:xfrm>
            <a:off x="5454759" y="2492734"/>
            <a:ext cx="2466820" cy="2419982"/>
          </a:xfrm>
          <a:prstGeom prst="rect">
            <a:avLst/>
          </a:prstGeom>
        </p:spPr>
      </p:pic>
      <p:grpSp>
        <p:nvGrpSpPr>
          <p:cNvPr id="2" name="Group 1">
            <a:extLst>
              <a:ext uri="{FF2B5EF4-FFF2-40B4-BE49-F238E27FC236}">
                <a16:creationId xmlns:a16="http://schemas.microsoft.com/office/drawing/2014/main" id="{EEA580BE-3814-2448-8B64-8173B52DA19D}"/>
              </a:ext>
            </a:extLst>
          </p:cNvPr>
          <p:cNvGrpSpPr/>
          <p:nvPr/>
        </p:nvGrpSpPr>
        <p:grpSpPr>
          <a:xfrm>
            <a:off x="1159200" y="2643758"/>
            <a:ext cx="969349" cy="807791"/>
            <a:chOff x="138174" y="1072882"/>
            <a:chExt cx="969349" cy="807791"/>
          </a:xfrm>
        </p:grpSpPr>
        <p:pic>
          <p:nvPicPr>
            <p:cNvPr id="37" name="Picture 36">
              <a:extLst>
                <a:ext uri="{FF2B5EF4-FFF2-40B4-BE49-F238E27FC236}">
                  <a16:creationId xmlns:a16="http://schemas.microsoft.com/office/drawing/2014/main" id="{9FECAA88-C4C5-174F-B236-28CB734145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8953" y="1072882"/>
              <a:ext cx="807791" cy="807791"/>
            </a:xfrm>
            <a:prstGeom prst="ellipse">
              <a:avLst/>
            </a:prstGeom>
          </p:spPr>
        </p:pic>
        <p:sp>
          <p:nvSpPr>
            <p:cNvPr id="39" name="Rectangle 38">
              <a:extLst>
                <a:ext uri="{FF2B5EF4-FFF2-40B4-BE49-F238E27FC236}">
                  <a16:creationId xmlns:a16="http://schemas.microsoft.com/office/drawing/2014/main" id="{1A69903D-506F-6041-B67D-4EA013BCCFDF}"/>
                </a:ext>
              </a:extLst>
            </p:cNvPr>
            <p:cNvSpPr/>
            <p:nvPr/>
          </p:nvSpPr>
          <p:spPr>
            <a:xfrm>
              <a:off x="138174" y="1269595"/>
              <a:ext cx="969349" cy="414365"/>
            </a:xfrm>
            <a:prstGeom prst="rect">
              <a:avLst/>
            </a:prstGeom>
            <a:solidFill>
              <a:schemeClr val="bg1">
                <a:alpha val="84000"/>
              </a:schemeClr>
            </a:solidFill>
            <a:ln w="38100">
              <a:noFill/>
            </a:ln>
          </p:spPr>
          <p:txBody>
            <a:bodyPr wrap="square">
              <a:spAutoFit/>
            </a:bodyPr>
            <a:lstStyle/>
            <a:p>
              <a:pPr algn="ctr"/>
              <a:r>
                <a:rPr lang="en-US" sz="1047" b="1" kern="0" dirty="0">
                  <a:latin typeface="Avenir"/>
                  <a:cs typeface="Avenir"/>
                </a:rPr>
                <a:t>Surface Reflectance</a:t>
              </a:r>
              <a:endParaRPr lang="en-GB" sz="1047" b="1" dirty="0"/>
            </a:p>
          </p:txBody>
        </p:sp>
      </p:grpSp>
    </p:spTree>
    <p:extLst>
      <p:ext uri="{BB962C8B-B14F-4D97-AF65-F5344CB8AC3E}">
        <p14:creationId xmlns:p14="http://schemas.microsoft.com/office/powerpoint/2010/main" val="1224383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2045A58-6D7E-2448-9D6C-A5E29F66855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88417" y="2294170"/>
            <a:ext cx="5245778" cy="4068000"/>
          </a:xfrm>
          <a:prstGeom prst="rect">
            <a:avLst/>
          </a:prstGeom>
        </p:spPr>
      </p:pic>
      <p:pic>
        <p:nvPicPr>
          <p:cNvPr id="15" name="Picture 14">
            <a:extLst>
              <a:ext uri="{FF2B5EF4-FFF2-40B4-BE49-F238E27FC236}">
                <a16:creationId xmlns:a16="http://schemas.microsoft.com/office/drawing/2014/main" id="{5BA2A62F-B350-F841-87DB-15518CB9AA4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6310" y="2294170"/>
            <a:ext cx="5245777" cy="4068000"/>
          </a:xfrm>
          <a:prstGeom prst="rect">
            <a:avLst/>
          </a:prstGeom>
        </p:spPr>
      </p:pic>
      <p:sp>
        <p:nvSpPr>
          <p:cNvPr id="4" name="Rectangle 3">
            <a:extLst>
              <a:ext uri="{FF2B5EF4-FFF2-40B4-BE49-F238E27FC236}">
                <a16:creationId xmlns:a16="http://schemas.microsoft.com/office/drawing/2014/main" id="{E2C87B04-88BC-F44D-A6F1-DE5D9A7CA3F9}"/>
              </a:ext>
            </a:extLst>
          </p:cNvPr>
          <p:cNvSpPr/>
          <p:nvPr/>
        </p:nvSpPr>
        <p:spPr>
          <a:xfrm>
            <a:off x="1260547" y="6344675"/>
            <a:ext cx="2466289" cy="276551"/>
          </a:xfrm>
          <a:prstGeom prst="rect">
            <a:avLst/>
          </a:prstGeom>
        </p:spPr>
        <p:txBody>
          <a:bodyPr wrap="square">
            <a:spAutoFit/>
          </a:bodyPr>
          <a:lstStyle/>
          <a:p>
            <a:pPr algn="just"/>
            <a:r>
              <a:rPr lang="en-IT" sz="1197" dirty="0"/>
              <a:t>Mostly SR </a:t>
            </a:r>
            <a:r>
              <a:rPr lang="en-IT" sz="1197" b="1" dirty="0"/>
              <a:t>underestimation</a:t>
            </a:r>
            <a:endParaRPr lang="en-IT" sz="1197" dirty="0"/>
          </a:p>
        </p:txBody>
      </p:sp>
      <p:sp>
        <p:nvSpPr>
          <p:cNvPr id="6" name="Rectangle 5">
            <a:extLst>
              <a:ext uri="{FF2B5EF4-FFF2-40B4-BE49-F238E27FC236}">
                <a16:creationId xmlns:a16="http://schemas.microsoft.com/office/drawing/2014/main" id="{46E1D26B-B46A-1746-A1C3-CB1E576A1AC8}"/>
              </a:ext>
            </a:extLst>
          </p:cNvPr>
          <p:cNvSpPr/>
          <p:nvPr/>
        </p:nvSpPr>
        <p:spPr>
          <a:xfrm>
            <a:off x="4268962" y="6344675"/>
            <a:ext cx="2281328" cy="522131"/>
          </a:xfrm>
          <a:prstGeom prst="rect">
            <a:avLst/>
          </a:prstGeom>
        </p:spPr>
        <p:txBody>
          <a:bodyPr wrap="square">
            <a:spAutoFit/>
          </a:bodyPr>
          <a:lstStyle/>
          <a:p>
            <a:r>
              <a:rPr lang="en-GB" sz="1596" b="1" dirty="0">
                <a:latin typeface="Calibri" panose="020F0502020204030204" pitchFamily="34" charset="0"/>
                <a:cs typeface="Calibri" panose="020F0502020204030204" pitchFamily="34" charset="0"/>
              </a:rPr>
              <a:t>Relative Biases </a:t>
            </a:r>
          </a:p>
          <a:p>
            <a:r>
              <a:rPr lang="en-GB" sz="1197" dirty="0"/>
              <a:t>La </a:t>
            </a:r>
            <a:r>
              <a:rPr lang="en-GB" sz="1197" dirty="0" err="1"/>
              <a:t>Crau</a:t>
            </a:r>
            <a:r>
              <a:rPr lang="en-GB" sz="1197" dirty="0"/>
              <a:t>&lt;± 9%</a:t>
            </a:r>
          </a:p>
        </p:txBody>
      </p:sp>
      <p:sp>
        <p:nvSpPr>
          <p:cNvPr id="7" name="Rectangle 6">
            <a:extLst>
              <a:ext uri="{FF2B5EF4-FFF2-40B4-BE49-F238E27FC236}">
                <a16:creationId xmlns:a16="http://schemas.microsoft.com/office/drawing/2014/main" id="{60A63B88-3D14-4240-839C-0A75F421C09D}"/>
              </a:ext>
            </a:extLst>
          </p:cNvPr>
          <p:cNvSpPr/>
          <p:nvPr/>
        </p:nvSpPr>
        <p:spPr>
          <a:xfrm>
            <a:off x="7222650" y="6369907"/>
            <a:ext cx="2628238" cy="460767"/>
          </a:xfrm>
          <a:prstGeom prst="rect">
            <a:avLst/>
          </a:prstGeom>
        </p:spPr>
        <p:txBody>
          <a:bodyPr wrap="square">
            <a:spAutoFit/>
          </a:bodyPr>
          <a:lstStyle/>
          <a:p>
            <a:pPr lvl="0">
              <a:spcBef>
                <a:spcPct val="30000"/>
              </a:spcBef>
              <a:defRPr/>
            </a:pPr>
            <a:r>
              <a:rPr lang="en-GB" sz="1197" dirty="0"/>
              <a:t>La </a:t>
            </a:r>
            <a:r>
              <a:rPr lang="en-GB" sz="1197" dirty="0" err="1"/>
              <a:t>Crau</a:t>
            </a:r>
            <a:r>
              <a:rPr lang="en-GB" sz="1197" dirty="0"/>
              <a:t> -&gt; Increasing values from VNIR and SWIR</a:t>
            </a:r>
          </a:p>
        </p:txBody>
      </p:sp>
      <p:sp>
        <p:nvSpPr>
          <p:cNvPr id="9" name="Rectangle 8">
            <a:extLst>
              <a:ext uri="{FF2B5EF4-FFF2-40B4-BE49-F238E27FC236}">
                <a16:creationId xmlns:a16="http://schemas.microsoft.com/office/drawing/2014/main" id="{FAE8740D-BB22-C441-BF2A-225FD6639FDD}"/>
              </a:ext>
            </a:extLst>
          </p:cNvPr>
          <p:cNvSpPr/>
          <p:nvPr/>
        </p:nvSpPr>
        <p:spPr>
          <a:xfrm>
            <a:off x="10425227" y="6344675"/>
            <a:ext cx="2281328" cy="522131"/>
          </a:xfrm>
          <a:prstGeom prst="rect">
            <a:avLst/>
          </a:prstGeom>
        </p:spPr>
        <p:txBody>
          <a:bodyPr wrap="square">
            <a:spAutoFit/>
          </a:bodyPr>
          <a:lstStyle/>
          <a:p>
            <a:r>
              <a:rPr lang="en-GB" sz="1596" b="1" dirty="0" err="1">
                <a:latin typeface="Calibri" panose="020F0502020204030204" pitchFamily="34" charset="0"/>
                <a:cs typeface="Calibri" panose="020F0502020204030204" pitchFamily="34" charset="0"/>
              </a:rPr>
              <a:t>Stdv</a:t>
            </a:r>
            <a:r>
              <a:rPr lang="en-GB" sz="1596" b="1" dirty="0">
                <a:latin typeface="Calibri" panose="020F0502020204030204" pitchFamily="34" charset="0"/>
                <a:cs typeface="Calibri" panose="020F0502020204030204" pitchFamily="34" charset="0"/>
              </a:rPr>
              <a:t> Difference</a:t>
            </a:r>
          </a:p>
          <a:p>
            <a:r>
              <a:rPr lang="en-GB" sz="1197" dirty="0"/>
              <a:t>La </a:t>
            </a:r>
            <a:r>
              <a:rPr lang="en-GB" sz="1197" dirty="0" err="1"/>
              <a:t>Crau</a:t>
            </a:r>
            <a:r>
              <a:rPr lang="en-GB" sz="1197" dirty="0"/>
              <a:t>&lt;0.02</a:t>
            </a:r>
          </a:p>
        </p:txBody>
      </p:sp>
      <p:pic>
        <p:nvPicPr>
          <p:cNvPr id="10" name="Graphic 9" descr="Gears">
            <a:extLst>
              <a:ext uri="{FF2B5EF4-FFF2-40B4-BE49-F238E27FC236}">
                <a16:creationId xmlns:a16="http://schemas.microsoft.com/office/drawing/2014/main" id="{AD6D6E92-C82E-A549-82B1-AD73AAFADBA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4600" y="6326367"/>
            <a:ext cx="415947" cy="415947"/>
          </a:xfrm>
          <a:prstGeom prst="rect">
            <a:avLst/>
          </a:prstGeom>
        </p:spPr>
      </p:pic>
      <p:pic>
        <p:nvPicPr>
          <p:cNvPr id="11" name="Graphic 10" descr="Gears">
            <a:extLst>
              <a:ext uri="{FF2B5EF4-FFF2-40B4-BE49-F238E27FC236}">
                <a16:creationId xmlns:a16="http://schemas.microsoft.com/office/drawing/2014/main" id="{92721C40-B50D-B14C-B23D-AC575B321BB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68795" y="6414727"/>
            <a:ext cx="415947" cy="415947"/>
          </a:xfrm>
          <a:prstGeom prst="rect">
            <a:avLst/>
          </a:prstGeom>
        </p:spPr>
      </p:pic>
      <p:pic>
        <p:nvPicPr>
          <p:cNvPr id="12" name="Graphic 11" descr="Gears">
            <a:extLst>
              <a:ext uri="{FF2B5EF4-FFF2-40B4-BE49-F238E27FC236}">
                <a16:creationId xmlns:a16="http://schemas.microsoft.com/office/drawing/2014/main" id="{FF5BF253-55FF-C044-A265-AE526871D13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88417" y="6369906"/>
            <a:ext cx="415947" cy="415947"/>
          </a:xfrm>
          <a:prstGeom prst="rect">
            <a:avLst/>
          </a:prstGeom>
        </p:spPr>
      </p:pic>
      <p:pic>
        <p:nvPicPr>
          <p:cNvPr id="13" name="Graphic 12" descr="Gears">
            <a:extLst>
              <a:ext uri="{FF2B5EF4-FFF2-40B4-BE49-F238E27FC236}">
                <a16:creationId xmlns:a16="http://schemas.microsoft.com/office/drawing/2014/main" id="{7041CFB5-4D10-A741-A783-230105ED511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90995" y="6382598"/>
            <a:ext cx="415947" cy="415947"/>
          </a:xfrm>
          <a:prstGeom prst="rect">
            <a:avLst/>
          </a:prstGeom>
        </p:spPr>
      </p:pic>
      <p:pic>
        <p:nvPicPr>
          <p:cNvPr id="16" name="Picture 15">
            <a:extLst>
              <a:ext uri="{FF2B5EF4-FFF2-40B4-BE49-F238E27FC236}">
                <a16:creationId xmlns:a16="http://schemas.microsoft.com/office/drawing/2014/main" id="{D0266211-E4A5-1B4C-8DFC-C5EF56D7182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44600" y="1231429"/>
            <a:ext cx="1915624" cy="893253"/>
          </a:xfrm>
          <a:prstGeom prst="rect">
            <a:avLst/>
          </a:prstGeom>
        </p:spPr>
      </p:pic>
      <p:sp>
        <p:nvSpPr>
          <p:cNvPr id="2" name="TextBox 1">
            <a:extLst>
              <a:ext uri="{FF2B5EF4-FFF2-40B4-BE49-F238E27FC236}">
                <a16:creationId xmlns:a16="http://schemas.microsoft.com/office/drawing/2014/main" id="{2C37BE3E-9CF3-0F4C-B066-BF8626DA8E71}"/>
              </a:ext>
            </a:extLst>
          </p:cNvPr>
          <p:cNvSpPr txBox="1"/>
          <p:nvPr/>
        </p:nvSpPr>
        <p:spPr>
          <a:xfrm>
            <a:off x="806310" y="844257"/>
            <a:ext cx="3462652" cy="338554"/>
          </a:xfrm>
          <a:prstGeom prst="rect">
            <a:avLst/>
          </a:prstGeom>
          <a:noFill/>
        </p:spPr>
        <p:txBody>
          <a:bodyPr wrap="square" rtlCol="0">
            <a:spAutoFit/>
          </a:bodyPr>
          <a:lstStyle/>
          <a:p>
            <a:r>
              <a:rPr lang="en-GB" sz="1600" b="1" dirty="0">
                <a:latin typeface="Avenir Book" panose="02000503020000020003" pitchFamily="2" charset="0"/>
              </a:rPr>
              <a:t>La </a:t>
            </a:r>
            <a:r>
              <a:rPr lang="en-GB" sz="1600" b="1" dirty="0" err="1">
                <a:latin typeface="Avenir Book" panose="02000503020000020003" pitchFamily="2" charset="0"/>
              </a:rPr>
              <a:t>Crau</a:t>
            </a:r>
            <a:r>
              <a:rPr lang="en-GB" sz="1600" b="1" dirty="0">
                <a:latin typeface="Avenir Book" panose="02000503020000020003" pitchFamily="2" charset="0"/>
              </a:rPr>
              <a:t> [France ]: 44 S2 scenes</a:t>
            </a:r>
          </a:p>
        </p:txBody>
      </p:sp>
      <p:pic>
        <p:nvPicPr>
          <p:cNvPr id="18" name="Picture 17">
            <a:extLst>
              <a:ext uri="{FF2B5EF4-FFF2-40B4-BE49-F238E27FC236}">
                <a16:creationId xmlns:a16="http://schemas.microsoft.com/office/drawing/2014/main" id="{8F767A17-6E03-504F-A1F6-BBC1FE035AC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853396" y="1212255"/>
            <a:ext cx="1015400" cy="889200"/>
          </a:xfrm>
          <a:prstGeom prst="rect">
            <a:avLst/>
          </a:prstGeom>
        </p:spPr>
      </p:pic>
      <p:sp>
        <p:nvSpPr>
          <p:cNvPr id="19" name="TextBox 18">
            <a:extLst>
              <a:ext uri="{FF2B5EF4-FFF2-40B4-BE49-F238E27FC236}">
                <a16:creationId xmlns:a16="http://schemas.microsoft.com/office/drawing/2014/main" id="{7C8D469B-73B8-7345-BF33-B68C790456A4}"/>
              </a:ext>
            </a:extLst>
          </p:cNvPr>
          <p:cNvSpPr txBox="1"/>
          <p:nvPr/>
        </p:nvSpPr>
        <p:spPr>
          <a:xfrm>
            <a:off x="367477" y="453737"/>
            <a:ext cx="3462652" cy="400110"/>
          </a:xfrm>
          <a:prstGeom prst="rect">
            <a:avLst/>
          </a:prstGeom>
          <a:noFill/>
        </p:spPr>
        <p:txBody>
          <a:bodyPr wrap="square" rtlCol="0">
            <a:spAutoFit/>
          </a:bodyPr>
          <a:lstStyle/>
          <a:p>
            <a:r>
              <a:rPr lang="en-GB" sz="2000" b="1" dirty="0">
                <a:solidFill>
                  <a:srgbClr val="C00000"/>
                </a:solidFill>
              </a:rPr>
              <a:t>01. </a:t>
            </a:r>
            <a:r>
              <a:rPr lang="en-GB" sz="2000" b="1" dirty="0">
                <a:solidFill>
                  <a:srgbClr val="C00000"/>
                </a:solidFill>
                <a:latin typeface="Calibri" panose="020F0502020204030204" pitchFamily="34" charset="0"/>
                <a:ea typeface="MS Gothic" panose="020B0609070205080204" pitchFamily="49" charset="-128"/>
                <a:cs typeface="Times New Roman" panose="02020603050405020304" pitchFamily="18" charset="0"/>
              </a:rPr>
              <a:t>Ground based validation</a:t>
            </a:r>
          </a:p>
        </p:txBody>
      </p:sp>
      <p:sp>
        <p:nvSpPr>
          <p:cNvPr id="20" name="TextBox 19">
            <a:extLst>
              <a:ext uri="{FF2B5EF4-FFF2-40B4-BE49-F238E27FC236}">
                <a16:creationId xmlns:a16="http://schemas.microsoft.com/office/drawing/2014/main" id="{1F248047-D3A1-FE4F-82B3-E10C72A8D6AF}"/>
              </a:ext>
            </a:extLst>
          </p:cNvPr>
          <p:cNvSpPr txBox="1"/>
          <p:nvPr/>
        </p:nvSpPr>
        <p:spPr>
          <a:xfrm>
            <a:off x="10419114" y="176198"/>
            <a:ext cx="1615081" cy="369332"/>
          </a:xfrm>
          <a:prstGeom prst="rect">
            <a:avLst/>
          </a:prstGeom>
          <a:noFill/>
        </p:spPr>
        <p:txBody>
          <a:bodyPr wrap="square" rtlCol="0">
            <a:spAutoFit/>
          </a:bodyPr>
          <a:lstStyle/>
          <a:p>
            <a:pPr algn="r"/>
            <a:r>
              <a:rPr lang="en-GB" sz="1800" b="1" dirty="0">
                <a:latin typeface="Avenir Book" panose="02000503020000020003" pitchFamily="2" charset="0"/>
              </a:rPr>
              <a:t>--- Sentinel-2</a:t>
            </a:r>
          </a:p>
        </p:txBody>
      </p:sp>
    </p:spTree>
    <p:extLst>
      <p:ext uri="{BB962C8B-B14F-4D97-AF65-F5344CB8AC3E}">
        <p14:creationId xmlns:p14="http://schemas.microsoft.com/office/powerpoint/2010/main" val="1491676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447CDFC-FCC8-7445-BC65-43B39502E61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6714" y="2303136"/>
            <a:ext cx="5245373" cy="4284962"/>
          </a:xfrm>
          <a:prstGeom prst="rect">
            <a:avLst/>
          </a:prstGeom>
        </p:spPr>
      </p:pic>
      <p:sp>
        <p:nvSpPr>
          <p:cNvPr id="4" name="Rectangle 3">
            <a:extLst>
              <a:ext uri="{FF2B5EF4-FFF2-40B4-BE49-F238E27FC236}">
                <a16:creationId xmlns:a16="http://schemas.microsoft.com/office/drawing/2014/main" id="{E2C87B04-88BC-F44D-A6F1-DE5D9A7CA3F9}"/>
              </a:ext>
            </a:extLst>
          </p:cNvPr>
          <p:cNvSpPr/>
          <p:nvPr/>
        </p:nvSpPr>
        <p:spPr>
          <a:xfrm>
            <a:off x="1260547" y="6344675"/>
            <a:ext cx="2466289" cy="276551"/>
          </a:xfrm>
          <a:prstGeom prst="rect">
            <a:avLst/>
          </a:prstGeom>
        </p:spPr>
        <p:txBody>
          <a:bodyPr wrap="square">
            <a:spAutoFit/>
          </a:bodyPr>
          <a:lstStyle/>
          <a:p>
            <a:pPr algn="just"/>
            <a:r>
              <a:rPr lang="en-IT" sz="1197" dirty="0"/>
              <a:t>Mostly SR </a:t>
            </a:r>
            <a:r>
              <a:rPr lang="en-IT" sz="1197" b="1" dirty="0"/>
              <a:t>underestimation</a:t>
            </a:r>
            <a:endParaRPr lang="en-IT" sz="1197" dirty="0"/>
          </a:p>
        </p:txBody>
      </p:sp>
      <p:sp>
        <p:nvSpPr>
          <p:cNvPr id="6" name="Rectangle 5">
            <a:extLst>
              <a:ext uri="{FF2B5EF4-FFF2-40B4-BE49-F238E27FC236}">
                <a16:creationId xmlns:a16="http://schemas.microsoft.com/office/drawing/2014/main" id="{46E1D26B-B46A-1746-A1C3-CB1E576A1AC8}"/>
              </a:ext>
            </a:extLst>
          </p:cNvPr>
          <p:cNvSpPr/>
          <p:nvPr/>
        </p:nvSpPr>
        <p:spPr>
          <a:xfrm>
            <a:off x="4268962" y="6344675"/>
            <a:ext cx="2281328" cy="522131"/>
          </a:xfrm>
          <a:prstGeom prst="rect">
            <a:avLst/>
          </a:prstGeom>
        </p:spPr>
        <p:txBody>
          <a:bodyPr wrap="square">
            <a:spAutoFit/>
          </a:bodyPr>
          <a:lstStyle/>
          <a:p>
            <a:r>
              <a:rPr lang="en-GB" sz="1596" b="1" dirty="0">
                <a:latin typeface="Calibri" panose="020F0502020204030204" pitchFamily="34" charset="0"/>
                <a:cs typeface="Calibri" panose="020F0502020204030204" pitchFamily="34" charset="0"/>
              </a:rPr>
              <a:t>Relative Biases </a:t>
            </a:r>
          </a:p>
          <a:p>
            <a:r>
              <a:rPr lang="en-GB" sz="1197" dirty="0" err="1"/>
              <a:t>Gobabeb</a:t>
            </a:r>
            <a:r>
              <a:rPr lang="en-GB" sz="1197" dirty="0"/>
              <a:t>&lt;± 6%</a:t>
            </a:r>
          </a:p>
        </p:txBody>
      </p:sp>
      <p:sp>
        <p:nvSpPr>
          <p:cNvPr id="7" name="Rectangle 6">
            <a:extLst>
              <a:ext uri="{FF2B5EF4-FFF2-40B4-BE49-F238E27FC236}">
                <a16:creationId xmlns:a16="http://schemas.microsoft.com/office/drawing/2014/main" id="{60A63B88-3D14-4240-839C-0A75F421C09D}"/>
              </a:ext>
            </a:extLst>
          </p:cNvPr>
          <p:cNvSpPr/>
          <p:nvPr/>
        </p:nvSpPr>
        <p:spPr>
          <a:xfrm>
            <a:off x="7222649" y="6369907"/>
            <a:ext cx="2768345" cy="460767"/>
          </a:xfrm>
          <a:prstGeom prst="rect">
            <a:avLst/>
          </a:prstGeom>
        </p:spPr>
        <p:txBody>
          <a:bodyPr wrap="square">
            <a:spAutoFit/>
          </a:bodyPr>
          <a:lstStyle/>
          <a:p>
            <a:pPr>
              <a:spcBef>
                <a:spcPct val="30000"/>
              </a:spcBef>
              <a:defRPr/>
            </a:pPr>
            <a:r>
              <a:rPr lang="en-GB" sz="1197" dirty="0" err="1"/>
              <a:t>Gobabeb</a:t>
            </a:r>
            <a:r>
              <a:rPr lang="en-GB" sz="1197" dirty="0"/>
              <a:t> -&gt; Increasing values up to B07, improving NIR and SWIR</a:t>
            </a:r>
          </a:p>
        </p:txBody>
      </p:sp>
      <p:sp>
        <p:nvSpPr>
          <p:cNvPr id="9" name="Rectangle 8">
            <a:extLst>
              <a:ext uri="{FF2B5EF4-FFF2-40B4-BE49-F238E27FC236}">
                <a16:creationId xmlns:a16="http://schemas.microsoft.com/office/drawing/2014/main" id="{FAE8740D-BB22-C441-BF2A-225FD6639FDD}"/>
              </a:ext>
            </a:extLst>
          </p:cNvPr>
          <p:cNvSpPr/>
          <p:nvPr/>
        </p:nvSpPr>
        <p:spPr>
          <a:xfrm>
            <a:off x="10425227" y="6344675"/>
            <a:ext cx="2281328" cy="522131"/>
          </a:xfrm>
          <a:prstGeom prst="rect">
            <a:avLst/>
          </a:prstGeom>
        </p:spPr>
        <p:txBody>
          <a:bodyPr wrap="square">
            <a:spAutoFit/>
          </a:bodyPr>
          <a:lstStyle/>
          <a:p>
            <a:r>
              <a:rPr lang="en-GB" sz="1596" b="1" dirty="0" err="1">
                <a:latin typeface="Calibri" panose="020F0502020204030204" pitchFamily="34" charset="0"/>
                <a:cs typeface="Calibri" panose="020F0502020204030204" pitchFamily="34" charset="0"/>
              </a:rPr>
              <a:t>Stdv</a:t>
            </a:r>
            <a:r>
              <a:rPr lang="en-GB" sz="1596" b="1" dirty="0">
                <a:latin typeface="Calibri" panose="020F0502020204030204" pitchFamily="34" charset="0"/>
                <a:cs typeface="Calibri" panose="020F0502020204030204" pitchFamily="34" charset="0"/>
              </a:rPr>
              <a:t> Difference</a:t>
            </a:r>
          </a:p>
          <a:p>
            <a:r>
              <a:rPr lang="en-GB" sz="1197" dirty="0" err="1"/>
              <a:t>Gobabeb</a:t>
            </a:r>
            <a:r>
              <a:rPr lang="en-GB" sz="1197" dirty="0"/>
              <a:t>&lt;0.01 </a:t>
            </a:r>
          </a:p>
        </p:txBody>
      </p:sp>
      <p:pic>
        <p:nvPicPr>
          <p:cNvPr id="10" name="Graphic 9" descr="Gears">
            <a:extLst>
              <a:ext uri="{FF2B5EF4-FFF2-40B4-BE49-F238E27FC236}">
                <a16:creationId xmlns:a16="http://schemas.microsoft.com/office/drawing/2014/main" id="{AD6D6E92-C82E-A549-82B1-AD73AAFADBA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4600" y="6326367"/>
            <a:ext cx="415947" cy="415947"/>
          </a:xfrm>
          <a:prstGeom prst="rect">
            <a:avLst/>
          </a:prstGeom>
        </p:spPr>
      </p:pic>
      <p:pic>
        <p:nvPicPr>
          <p:cNvPr id="11" name="Graphic 10" descr="Gears">
            <a:extLst>
              <a:ext uri="{FF2B5EF4-FFF2-40B4-BE49-F238E27FC236}">
                <a16:creationId xmlns:a16="http://schemas.microsoft.com/office/drawing/2014/main" id="{92721C40-B50D-B14C-B23D-AC575B321BB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68795" y="6414727"/>
            <a:ext cx="415947" cy="415947"/>
          </a:xfrm>
          <a:prstGeom prst="rect">
            <a:avLst/>
          </a:prstGeom>
        </p:spPr>
      </p:pic>
      <p:pic>
        <p:nvPicPr>
          <p:cNvPr id="12" name="Graphic 11" descr="Gears">
            <a:extLst>
              <a:ext uri="{FF2B5EF4-FFF2-40B4-BE49-F238E27FC236}">
                <a16:creationId xmlns:a16="http://schemas.microsoft.com/office/drawing/2014/main" id="{FF5BF253-55FF-C044-A265-AE526871D13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88417" y="6369906"/>
            <a:ext cx="415947" cy="415947"/>
          </a:xfrm>
          <a:prstGeom prst="rect">
            <a:avLst/>
          </a:prstGeom>
        </p:spPr>
      </p:pic>
      <p:pic>
        <p:nvPicPr>
          <p:cNvPr id="13" name="Graphic 12" descr="Gears">
            <a:extLst>
              <a:ext uri="{FF2B5EF4-FFF2-40B4-BE49-F238E27FC236}">
                <a16:creationId xmlns:a16="http://schemas.microsoft.com/office/drawing/2014/main" id="{7041CFB5-4D10-A741-A783-230105ED511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990995" y="6382598"/>
            <a:ext cx="415947" cy="415947"/>
          </a:xfrm>
          <a:prstGeom prst="rect">
            <a:avLst/>
          </a:prstGeom>
        </p:spPr>
      </p:pic>
      <p:sp>
        <p:nvSpPr>
          <p:cNvPr id="2" name="TextBox 1">
            <a:extLst>
              <a:ext uri="{FF2B5EF4-FFF2-40B4-BE49-F238E27FC236}">
                <a16:creationId xmlns:a16="http://schemas.microsoft.com/office/drawing/2014/main" id="{2C37BE3E-9CF3-0F4C-B066-BF8626DA8E71}"/>
              </a:ext>
            </a:extLst>
          </p:cNvPr>
          <p:cNvSpPr txBox="1"/>
          <p:nvPr/>
        </p:nvSpPr>
        <p:spPr>
          <a:xfrm>
            <a:off x="806310" y="844257"/>
            <a:ext cx="3462652" cy="338554"/>
          </a:xfrm>
          <a:prstGeom prst="rect">
            <a:avLst/>
          </a:prstGeom>
          <a:noFill/>
        </p:spPr>
        <p:txBody>
          <a:bodyPr wrap="square" rtlCol="0">
            <a:spAutoFit/>
          </a:bodyPr>
          <a:lstStyle/>
          <a:p>
            <a:r>
              <a:rPr lang="en-GB" sz="1600" b="1" dirty="0" err="1">
                <a:latin typeface="Avenir Book" panose="02000503020000020003" pitchFamily="2" charset="0"/>
              </a:rPr>
              <a:t>Gobabeb</a:t>
            </a:r>
            <a:r>
              <a:rPr lang="en-GB" sz="1600" b="1" dirty="0">
                <a:latin typeface="Avenir Book" panose="02000503020000020003" pitchFamily="2" charset="0"/>
              </a:rPr>
              <a:t> [Namibia]: 40 S2 scenes</a:t>
            </a:r>
          </a:p>
        </p:txBody>
      </p:sp>
      <p:pic>
        <p:nvPicPr>
          <p:cNvPr id="21" name="Picture 20">
            <a:extLst>
              <a:ext uri="{FF2B5EF4-FFF2-40B4-BE49-F238E27FC236}">
                <a16:creationId xmlns:a16="http://schemas.microsoft.com/office/drawing/2014/main" id="{21F17F9C-F33D-9443-AD3D-61FFF59D1D5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44600" y="1233854"/>
            <a:ext cx="1722721" cy="889200"/>
          </a:xfrm>
          <a:prstGeom prst="rect">
            <a:avLst/>
          </a:prstGeom>
        </p:spPr>
      </p:pic>
      <p:pic>
        <p:nvPicPr>
          <p:cNvPr id="23" name="Picture 22">
            <a:extLst>
              <a:ext uri="{FF2B5EF4-FFF2-40B4-BE49-F238E27FC236}">
                <a16:creationId xmlns:a16="http://schemas.microsoft.com/office/drawing/2014/main" id="{AF8DBC64-F5E4-CE42-8073-45AA50432D5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711436" y="1233854"/>
            <a:ext cx="1015400" cy="889200"/>
          </a:xfrm>
          <a:prstGeom prst="rect">
            <a:avLst/>
          </a:prstGeom>
        </p:spPr>
      </p:pic>
      <p:pic>
        <p:nvPicPr>
          <p:cNvPr id="24" name="Picture 23">
            <a:extLst>
              <a:ext uri="{FF2B5EF4-FFF2-40B4-BE49-F238E27FC236}">
                <a16:creationId xmlns:a16="http://schemas.microsoft.com/office/drawing/2014/main" id="{9E661663-6B13-6948-98C2-2F864B924DC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788417" y="2251214"/>
            <a:ext cx="5256053" cy="4118692"/>
          </a:xfrm>
          <a:prstGeom prst="rect">
            <a:avLst/>
          </a:prstGeom>
        </p:spPr>
      </p:pic>
      <p:sp>
        <p:nvSpPr>
          <p:cNvPr id="16" name="TextBox 15">
            <a:extLst>
              <a:ext uri="{FF2B5EF4-FFF2-40B4-BE49-F238E27FC236}">
                <a16:creationId xmlns:a16="http://schemas.microsoft.com/office/drawing/2014/main" id="{94FBD28B-FE43-A740-8908-85EC9BFF5CD9}"/>
              </a:ext>
            </a:extLst>
          </p:cNvPr>
          <p:cNvSpPr txBox="1"/>
          <p:nvPr/>
        </p:nvSpPr>
        <p:spPr>
          <a:xfrm>
            <a:off x="367477" y="453737"/>
            <a:ext cx="3462652" cy="400110"/>
          </a:xfrm>
          <a:prstGeom prst="rect">
            <a:avLst/>
          </a:prstGeom>
          <a:noFill/>
        </p:spPr>
        <p:txBody>
          <a:bodyPr wrap="square" rtlCol="0">
            <a:spAutoFit/>
          </a:bodyPr>
          <a:lstStyle/>
          <a:p>
            <a:r>
              <a:rPr lang="en-GB" sz="2000" b="1" dirty="0">
                <a:solidFill>
                  <a:srgbClr val="C00000"/>
                </a:solidFill>
              </a:rPr>
              <a:t>01. </a:t>
            </a:r>
            <a:r>
              <a:rPr lang="en-GB" sz="2000" b="1" dirty="0">
                <a:solidFill>
                  <a:srgbClr val="C00000"/>
                </a:solidFill>
                <a:latin typeface="Calibri" panose="020F0502020204030204" pitchFamily="34" charset="0"/>
                <a:ea typeface="MS Gothic" panose="020B0609070205080204" pitchFamily="49" charset="-128"/>
                <a:cs typeface="Times New Roman" panose="02020603050405020304" pitchFamily="18" charset="0"/>
              </a:rPr>
              <a:t>Ground based validation</a:t>
            </a:r>
          </a:p>
        </p:txBody>
      </p:sp>
      <p:sp>
        <p:nvSpPr>
          <p:cNvPr id="17" name="TextBox 16">
            <a:extLst>
              <a:ext uri="{FF2B5EF4-FFF2-40B4-BE49-F238E27FC236}">
                <a16:creationId xmlns:a16="http://schemas.microsoft.com/office/drawing/2014/main" id="{91708801-6F20-474E-8BC8-5A59BD0694FD}"/>
              </a:ext>
            </a:extLst>
          </p:cNvPr>
          <p:cNvSpPr txBox="1"/>
          <p:nvPr/>
        </p:nvSpPr>
        <p:spPr>
          <a:xfrm>
            <a:off x="10419114" y="176198"/>
            <a:ext cx="1615081" cy="369332"/>
          </a:xfrm>
          <a:prstGeom prst="rect">
            <a:avLst/>
          </a:prstGeom>
          <a:noFill/>
        </p:spPr>
        <p:txBody>
          <a:bodyPr wrap="square" rtlCol="0">
            <a:spAutoFit/>
          </a:bodyPr>
          <a:lstStyle/>
          <a:p>
            <a:pPr algn="r"/>
            <a:r>
              <a:rPr lang="en-GB" sz="1800" b="1" dirty="0">
                <a:latin typeface="Avenir Book" panose="02000503020000020003" pitchFamily="2" charset="0"/>
              </a:rPr>
              <a:t>--- Sentinel-2</a:t>
            </a:r>
          </a:p>
        </p:txBody>
      </p:sp>
    </p:spTree>
    <p:extLst>
      <p:ext uri="{BB962C8B-B14F-4D97-AF65-F5344CB8AC3E}">
        <p14:creationId xmlns:p14="http://schemas.microsoft.com/office/powerpoint/2010/main" val="1098668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58A745-E526-3244-A3C0-D184DBEB3F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329" y="395759"/>
            <a:ext cx="7406047" cy="5915874"/>
          </a:xfrm>
          <a:prstGeom prst="rect">
            <a:avLst/>
          </a:prstGeom>
        </p:spPr>
      </p:pic>
      <p:pic>
        <p:nvPicPr>
          <p:cNvPr id="10" name="Graphic 9" descr="Gears">
            <a:extLst>
              <a:ext uri="{FF2B5EF4-FFF2-40B4-BE49-F238E27FC236}">
                <a16:creationId xmlns:a16="http://schemas.microsoft.com/office/drawing/2014/main" id="{AD6D6E92-C82E-A549-82B1-AD73AAFADBA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98402" y="1337718"/>
            <a:ext cx="415947" cy="415947"/>
          </a:xfrm>
          <a:prstGeom prst="rect">
            <a:avLst/>
          </a:prstGeom>
        </p:spPr>
      </p:pic>
      <p:sp>
        <p:nvSpPr>
          <p:cNvPr id="27" name="TextBox 26">
            <a:extLst>
              <a:ext uri="{FF2B5EF4-FFF2-40B4-BE49-F238E27FC236}">
                <a16:creationId xmlns:a16="http://schemas.microsoft.com/office/drawing/2014/main" id="{9F4E181A-10FB-9C4B-8A19-8C071EABE48D}"/>
              </a:ext>
            </a:extLst>
          </p:cNvPr>
          <p:cNvSpPr txBox="1"/>
          <p:nvPr/>
        </p:nvSpPr>
        <p:spPr>
          <a:xfrm>
            <a:off x="7831350" y="752623"/>
            <a:ext cx="3519741" cy="422423"/>
          </a:xfrm>
          <a:prstGeom prst="rect">
            <a:avLst/>
          </a:prstGeom>
          <a:noFill/>
        </p:spPr>
        <p:txBody>
          <a:bodyPr wrap="square" rtlCol="0">
            <a:spAutoFit/>
          </a:bodyPr>
          <a:lstStyle/>
          <a:p>
            <a:pPr marL="0" lvl="2">
              <a:lnSpc>
                <a:spcPct val="115000"/>
              </a:lnSpc>
              <a:spcBef>
                <a:spcPts val="561"/>
              </a:spcBef>
              <a:spcAft>
                <a:spcPts val="169"/>
              </a:spcAft>
            </a:pPr>
            <a:r>
              <a:rPr lang="en-GB" sz="2000" b="1" dirty="0">
                <a:solidFill>
                  <a:srgbClr val="5BBA89"/>
                </a:solidFill>
              </a:rPr>
              <a:t>02. </a:t>
            </a:r>
            <a:r>
              <a:rPr lang="en-GB" sz="2000" b="1" dirty="0">
                <a:solidFill>
                  <a:srgbClr val="5BBA89"/>
                </a:solidFill>
                <a:latin typeface="Calibri" panose="020F0502020204030204" pitchFamily="34" charset="0"/>
                <a:ea typeface="MS Gothic" panose="020B0609070205080204" pitchFamily="49" charset="-128"/>
                <a:cs typeface="Times New Roman" panose="02020603050405020304" pitchFamily="18" charset="0"/>
              </a:rPr>
              <a:t>AERONET corrected data</a:t>
            </a:r>
          </a:p>
        </p:txBody>
      </p:sp>
      <p:sp>
        <p:nvSpPr>
          <p:cNvPr id="28" name="Rectangle 27">
            <a:extLst>
              <a:ext uri="{FF2B5EF4-FFF2-40B4-BE49-F238E27FC236}">
                <a16:creationId xmlns:a16="http://schemas.microsoft.com/office/drawing/2014/main" id="{12DA2175-EAF4-FF42-8EE4-289A78CFD2C4}"/>
              </a:ext>
            </a:extLst>
          </p:cNvPr>
          <p:cNvSpPr/>
          <p:nvPr/>
        </p:nvSpPr>
        <p:spPr>
          <a:xfrm>
            <a:off x="8314350" y="1223493"/>
            <a:ext cx="3309374" cy="1341457"/>
          </a:xfrm>
          <a:prstGeom prst="rect">
            <a:avLst/>
          </a:prstGeom>
        </p:spPr>
        <p:txBody>
          <a:bodyPr wrap="square">
            <a:spAutoFit/>
          </a:bodyPr>
          <a:lstStyle/>
          <a:p>
            <a:pPr>
              <a:lnSpc>
                <a:spcPct val="150000"/>
              </a:lnSpc>
            </a:pPr>
            <a:r>
              <a:rPr lang="en-US" sz="1400" dirty="0"/>
              <a:t>Improved results from VNIR (V: B01, B02, B03, B04, (RE/NIR: B05, B06, B07, B08, B8a) to SWIR (B11, B12), </a:t>
            </a:r>
            <a:endParaRPr lang="en-GB" sz="1400" dirty="0"/>
          </a:p>
        </p:txBody>
      </p:sp>
      <p:sp>
        <p:nvSpPr>
          <p:cNvPr id="30" name="Rectangle 29">
            <a:extLst>
              <a:ext uri="{FF2B5EF4-FFF2-40B4-BE49-F238E27FC236}">
                <a16:creationId xmlns:a16="http://schemas.microsoft.com/office/drawing/2014/main" id="{1E321E60-3F5D-D64B-90C0-266E14409A39}"/>
              </a:ext>
            </a:extLst>
          </p:cNvPr>
          <p:cNvSpPr/>
          <p:nvPr/>
        </p:nvSpPr>
        <p:spPr>
          <a:xfrm>
            <a:off x="8314348" y="2704538"/>
            <a:ext cx="3309373" cy="1664623"/>
          </a:xfrm>
          <a:prstGeom prst="rect">
            <a:avLst/>
          </a:prstGeom>
        </p:spPr>
        <p:txBody>
          <a:bodyPr wrap="square">
            <a:spAutoFit/>
          </a:bodyPr>
          <a:lstStyle/>
          <a:p>
            <a:pPr>
              <a:lnSpc>
                <a:spcPct val="150000"/>
              </a:lnSpc>
            </a:pPr>
            <a:r>
              <a:rPr lang="en-US" sz="1400" b="1" dirty="0"/>
              <a:t>FORCE</a:t>
            </a:r>
            <a:r>
              <a:rPr lang="en-US" sz="1400" dirty="0"/>
              <a:t> &amp; </a:t>
            </a:r>
            <a:r>
              <a:rPr lang="en-US" sz="1400" b="1" dirty="0"/>
              <a:t>Planet </a:t>
            </a:r>
            <a:r>
              <a:rPr lang="en-US" sz="1400" dirty="0"/>
              <a:t>retrievals within the specifications across all bands (not for B01 &amp; B09), similar for </a:t>
            </a:r>
            <a:r>
              <a:rPr lang="en-US" sz="1400" b="1" dirty="0" err="1"/>
              <a:t>LaSRC</a:t>
            </a:r>
            <a:r>
              <a:rPr lang="en-US" sz="1400" b="1" dirty="0"/>
              <a:t> and SIAC </a:t>
            </a:r>
            <a:r>
              <a:rPr lang="en-US" sz="1400" dirty="0"/>
              <a:t>(not for B01, B02 &amp; B09)</a:t>
            </a:r>
          </a:p>
        </p:txBody>
      </p:sp>
      <p:pic>
        <p:nvPicPr>
          <p:cNvPr id="34" name="Graphic 33" descr="Gears">
            <a:extLst>
              <a:ext uri="{FF2B5EF4-FFF2-40B4-BE49-F238E27FC236}">
                <a16:creationId xmlns:a16="http://schemas.microsoft.com/office/drawing/2014/main" id="{D8C93C0D-7499-5D49-BB95-2C074286461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98402" y="2798628"/>
            <a:ext cx="415947" cy="415947"/>
          </a:xfrm>
          <a:prstGeom prst="rect">
            <a:avLst/>
          </a:prstGeom>
        </p:spPr>
      </p:pic>
      <p:sp>
        <p:nvSpPr>
          <p:cNvPr id="35" name="Rectangle 34">
            <a:extLst>
              <a:ext uri="{FF2B5EF4-FFF2-40B4-BE49-F238E27FC236}">
                <a16:creationId xmlns:a16="http://schemas.microsoft.com/office/drawing/2014/main" id="{778D3C25-34A2-2448-A845-B1107555EC07}"/>
              </a:ext>
            </a:extLst>
          </p:cNvPr>
          <p:cNvSpPr/>
          <p:nvPr/>
        </p:nvSpPr>
        <p:spPr>
          <a:xfrm>
            <a:off x="8348478" y="4508749"/>
            <a:ext cx="3309374" cy="1987788"/>
          </a:xfrm>
          <a:prstGeom prst="rect">
            <a:avLst/>
          </a:prstGeom>
        </p:spPr>
        <p:txBody>
          <a:bodyPr wrap="square">
            <a:spAutoFit/>
          </a:bodyPr>
          <a:lstStyle/>
          <a:p>
            <a:pPr>
              <a:lnSpc>
                <a:spcPct val="150000"/>
              </a:lnSpc>
            </a:pPr>
            <a:r>
              <a:rPr lang="en-US" sz="1400" b="1" dirty="0" err="1"/>
              <a:t>AComp</a:t>
            </a:r>
            <a:r>
              <a:rPr lang="en-US" sz="1400" dirty="0" err="1"/>
              <a:t>’s</a:t>
            </a:r>
            <a:r>
              <a:rPr lang="en-US" sz="1400" dirty="0"/>
              <a:t> </a:t>
            </a:r>
            <a:r>
              <a:rPr lang="en-IT" sz="1400" dirty="0"/>
              <a:t>SR </a:t>
            </a:r>
            <a:r>
              <a:rPr lang="en-US" sz="1400" dirty="0"/>
              <a:t>retrievals closer to specifications from VNIR to SWIR spectral range, apart from B05 and B12 for which uncertainty exceeds the suggested requirements. </a:t>
            </a:r>
          </a:p>
        </p:txBody>
      </p:sp>
      <p:pic>
        <p:nvPicPr>
          <p:cNvPr id="36" name="Graphic 35" descr="Gears">
            <a:extLst>
              <a:ext uri="{FF2B5EF4-FFF2-40B4-BE49-F238E27FC236}">
                <a16:creationId xmlns:a16="http://schemas.microsoft.com/office/drawing/2014/main" id="{0B4F42DC-CB9D-E949-9284-23B52003900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98402" y="4602839"/>
            <a:ext cx="415947" cy="415947"/>
          </a:xfrm>
          <a:prstGeom prst="rect">
            <a:avLst/>
          </a:prstGeom>
        </p:spPr>
      </p:pic>
      <p:sp>
        <p:nvSpPr>
          <p:cNvPr id="11" name="Rectangle 10">
            <a:extLst>
              <a:ext uri="{FF2B5EF4-FFF2-40B4-BE49-F238E27FC236}">
                <a16:creationId xmlns:a16="http://schemas.microsoft.com/office/drawing/2014/main" id="{6B6AC0F3-F23C-7743-97C2-8A43740162FE}"/>
              </a:ext>
            </a:extLst>
          </p:cNvPr>
          <p:cNvSpPr/>
          <p:nvPr/>
        </p:nvSpPr>
        <p:spPr>
          <a:xfrm>
            <a:off x="1077427" y="1846128"/>
            <a:ext cx="1839927" cy="276999"/>
          </a:xfrm>
          <a:prstGeom prst="rect">
            <a:avLst/>
          </a:prstGeom>
        </p:spPr>
        <p:txBody>
          <a:bodyPr wrap="none">
            <a:spAutoFit/>
          </a:bodyPr>
          <a:lstStyle/>
          <a:p>
            <a:r>
              <a:rPr lang="en-US" sz="1200" dirty="0">
                <a:latin typeface="Calibri" pitchFamily="34" charset="0"/>
              </a:rPr>
              <a:t>*specs=0.05*</a:t>
            </a:r>
            <a:r>
              <a:rPr lang="en-US" sz="1200" dirty="0" err="1">
                <a:latin typeface="Calibri" pitchFamily="34" charset="0"/>
              </a:rPr>
              <a:t>SR</a:t>
            </a:r>
            <a:r>
              <a:rPr lang="en-US" sz="1200" baseline="-25000" dirty="0" err="1">
                <a:latin typeface="Calibri" pitchFamily="34" charset="0"/>
              </a:rPr>
              <a:t>ref</a:t>
            </a:r>
            <a:r>
              <a:rPr lang="en-US" sz="1200" dirty="0">
                <a:latin typeface="Calibri" pitchFamily="34" charset="0"/>
              </a:rPr>
              <a:t> + 0.005 </a:t>
            </a:r>
            <a:endParaRPr lang="en-GB" sz="1200" dirty="0"/>
          </a:p>
        </p:txBody>
      </p:sp>
      <p:sp>
        <p:nvSpPr>
          <p:cNvPr id="12" name="TextBox 11">
            <a:extLst>
              <a:ext uri="{FF2B5EF4-FFF2-40B4-BE49-F238E27FC236}">
                <a16:creationId xmlns:a16="http://schemas.microsoft.com/office/drawing/2014/main" id="{83D2FBD6-FC82-9847-8E04-B264D56AFAEB}"/>
              </a:ext>
            </a:extLst>
          </p:cNvPr>
          <p:cNvSpPr txBox="1"/>
          <p:nvPr/>
        </p:nvSpPr>
        <p:spPr>
          <a:xfrm>
            <a:off x="10419114" y="176198"/>
            <a:ext cx="1615081" cy="369332"/>
          </a:xfrm>
          <a:prstGeom prst="rect">
            <a:avLst/>
          </a:prstGeom>
          <a:noFill/>
        </p:spPr>
        <p:txBody>
          <a:bodyPr wrap="square" rtlCol="0">
            <a:spAutoFit/>
          </a:bodyPr>
          <a:lstStyle/>
          <a:p>
            <a:pPr algn="r"/>
            <a:r>
              <a:rPr lang="en-GB" sz="1800" b="1" dirty="0">
                <a:latin typeface="Avenir Book" panose="02000503020000020003" pitchFamily="2" charset="0"/>
              </a:rPr>
              <a:t>--- Sentinel-2</a:t>
            </a:r>
          </a:p>
        </p:txBody>
      </p:sp>
    </p:spTree>
    <p:extLst>
      <p:ext uri="{BB962C8B-B14F-4D97-AF65-F5344CB8AC3E}">
        <p14:creationId xmlns:p14="http://schemas.microsoft.com/office/powerpoint/2010/main" val="427591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6A63D599-1F86-BB4F-8468-A3A62BFAEDB7}"/>
                  </a:ext>
                </a:extLst>
              </p:cNvPr>
              <p:cNvSpPr/>
              <p:nvPr/>
            </p:nvSpPr>
            <p:spPr>
              <a:xfrm>
                <a:off x="9291552" y="2987224"/>
                <a:ext cx="1613019" cy="306938"/>
              </a:xfrm>
              <a:prstGeom prst="rect">
                <a:avLst/>
              </a:prstGeom>
            </p:spPr>
            <p:txBody>
              <a:bodyPr wrap="none">
                <a:spAutoFit/>
              </a:bodyPr>
              <a:lstStyle/>
              <a:p>
                <a14:m>
                  <m:oMath xmlns:m="http://schemas.openxmlformats.org/officeDocument/2006/math">
                    <m:r>
                      <a:rPr lang="en-US" sz="1396" i="1">
                        <a:latin typeface="Cambria Math" panose="02040503050406030204" pitchFamily="18" charset="0"/>
                        <a:ea typeface="Times New Roman" panose="02020603050405020304" pitchFamily="18" charset="0"/>
                        <a:cs typeface="Times New Roman" panose="02020603050405020304" pitchFamily="18" charset="0"/>
                      </a:rPr>
                      <m:t>𝑟𝑈</m:t>
                    </m:r>
                    <m:r>
                      <a:rPr lang="en-US" sz="1396" i="1">
                        <a:latin typeface="Cambria Math" panose="02040503050406030204" pitchFamily="18" charset="0"/>
                        <a:ea typeface="Times New Roman" panose="02020603050405020304" pitchFamily="18" charset="0"/>
                        <a:cs typeface="Times New Roman" panose="02020603050405020304" pitchFamily="18" charset="0"/>
                      </a:rPr>
                      <m:t>=100%∗</m:t>
                    </m:r>
                    <m:r>
                      <a:rPr lang="en-US" sz="1396" i="1">
                        <a:latin typeface="Cambria Math" panose="02040503050406030204" pitchFamily="18" charset="0"/>
                        <a:ea typeface="Times New Roman" panose="02020603050405020304" pitchFamily="18" charset="0"/>
                        <a:cs typeface="Times New Roman" panose="02020603050405020304" pitchFamily="18" charset="0"/>
                      </a:rPr>
                      <m:t>𝑈</m:t>
                    </m:r>
                    <m:r>
                      <a:rPr lang="en-US" sz="1396" i="1">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IT" sz="1396" i="1">
                            <a:latin typeface="Cambria Math" panose="02040503050406030204" pitchFamily="18" charset="0"/>
                          </a:rPr>
                        </m:ctrlPr>
                      </m:accPr>
                      <m:e>
                        <m:r>
                          <a:rPr lang="en-US" sz="1396" i="1">
                            <a:latin typeface="Cambria Math" panose="02040503050406030204" pitchFamily="18" charset="0"/>
                            <a:ea typeface="Times New Roman" panose="02020603050405020304" pitchFamily="18" charset="0"/>
                            <a:cs typeface="Times New Roman" panose="02020603050405020304" pitchFamily="18" charset="0"/>
                          </a:rPr>
                          <m:t>𝑥</m:t>
                        </m:r>
                      </m:e>
                    </m:acc>
                  </m:oMath>
                </a14:m>
                <a:r>
                  <a:rPr lang="en-US" sz="1396" dirty="0">
                    <a:latin typeface="Times New Roman" panose="02020603050405020304" pitchFamily="18" charset="0"/>
                    <a:ea typeface="Times New Roman" panose="02020603050405020304" pitchFamily="18" charset="0"/>
                  </a:rPr>
                  <a:t> </a:t>
                </a:r>
                <a:endParaRPr lang="en-GB" sz="1396" dirty="0"/>
              </a:p>
            </p:txBody>
          </p:sp>
        </mc:Choice>
        <mc:Fallback xmlns="">
          <p:sp>
            <p:nvSpPr>
              <p:cNvPr id="4" name="Rectangle 3">
                <a:extLst>
                  <a:ext uri="{FF2B5EF4-FFF2-40B4-BE49-F238E27FC236}">
                    <a16:creationId xmlns:a16="http://schemas.microsoft.com/office/drawing/2014/main" id="{6A63D599-1F86-BB4F-8468-A3A62BFAEDB7}"/>
                  </a:ext>
                </a:extLst>
              </p:cNvPr>
              <p:cNvSpPr>
                <a:spLocks noRot="1" noChangeAspect="1" noMove="1" noResize="1" noEditPoints="1" noAdjustHandles="1" noChangeArrowheads="1" noChangeShapeType="1" noTextEdit="1"/>
              </p:cNvSpPr>
              <p:nvPr/>
            </p:nvSpPr>
            <p:spPr>
              <a:xfrm>
                <a:off x="9291552" y="2987224"/>
                <a:ext cx="1613019" cy="306938"/>
              </a:xfrm>
              <a:prstGeom prst="rect">
                <a:avLst/>
              </a:prstGeom>
              <a:blipFill>
                <a:blip r:embed="rId3"/>
                <a:stretch>
                  <a:fillRect b="-12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D08365C0-35F1-8D41-BF98-B7FBB0FA16B0}"/>
                  </a:ext>
                </a:extLst>
              </p:cNvPr>
              <p:cNvSpPr/>
              <p:nvPr/>
            </p:nvSpPr>
            <p:spPr>
              <a:xfrm>
                <a:off x="9291552" y="3332652"/>
                <a:ext cx="1684318" cy="521793"/>
              </a:xfrm>
              <a:prstGeom prst="rect">
                <a:avLst/>
              </a:prstGeom>
            </p:spPr>
            <p:txBody>
              <a:bodyPr wrap="none">
                <a:spAutoFit/>
              </a:bodyPr>
              <a:lstStyle/>
              <a:p>
                <a14:m>
                  <m:oMath xmlns:m="http://schemas.openxmlformats.org/officeDocument/2006/math">
                    <m:r>
                      <a:rPr lang="en-US" sz="1396" i="1">
                        <a:latin typeface="Cambria Math" panose="02040503050406030204" pitchFamily="18" charset="0"/>
                        <a:ea typeface="Times New Roman" panose="02020603050405020304" pitchFamily="18" charset="0"/>
                        <a:cs typeface="Times New Roman" panose="02020603050405020304" pitchFamily="18" charset="0"/>
                      </a:rPr>
                      <m:t>𝑈</m:t>
                    </m:r>
                    <m:r>
                      <a:rPr lang="en-US" sz="1396" i="1">
                        <a:latin typeface="Cambria Math" panose="02040503050406030204" pitchFamily="18" charset="0"/>
                        <a:ea typeface="Times New Roman" panose="02020603050405020304" pitchFamily="18" charset="0"/>
                        <a:cs typeface="Times New Roman" panose="02020603050405020304" pitchFamily="18" charset="0"/>
                      </a:rPr>
                      <m:t> : </m:t>
                    </m:r>
                  </m:oMath>
                </a14:m>
                <a:r>
                  <a:rPr lang="en-US" sz="1396" dirty="0">
                    <a:latin typeface="Times New Roman" panose="02020603050405020304" pitchFamily="18" charset="0"/>
                    <a:ea typeface="Times New Roman" panose="02020603050405020304" pitchFamily="18" charset="0"/>
                  </a:rPr>
                  <a:t>uncertainty and</a:t>
                </a:r>
              </a:p>
              <a:p>
                <a:r>
                  <a:rPr lang="en-US" sz="1396" dirty="0">
                    <a:latin typeface="Times New Roman" panose="02020603050405020304" pitchFamily="18" charset="0"/>
                    <a:ea typeface="Times New Roman" panose="02020603050405020304" pitchFamily="18" charset="0"/>
                  </a:rPr>
                  <a:t> </a:t>
                </a:r>
                <a14:m>
                  <m:oMath xmlns:m="http://schemas.openxmlformats.org/officeDocument/2006/math">
                    <m:acc>
                      <m:accPr>
                        <m:chr m:val="̅"/>
                        <m:ctrlPr>
                          <a:rPr lang="en-IT" sz="1396" i="1">
                            <a:latin typeface="Cambria Math" panose="02040503050406030204" pitchFamily="18" charset="0"/>
                          </a:rPr>
                        </m:ctrlPr>
                      </m:accPr>
                      <m:e>
                        <m:r>
                          <a:rPr lang="en-US" sz="1396" i="1">
                            <a:latin typeface="Cambria Math" panose="02040503050406030204" pitchFamily="18" charset="0"/>
                            <a:ea typeface="Times New Roman" panose="02020603050405020304" pitchFamily="18" charset="0"/>
                            <a:cs typeface="Times New Roman" panose="02020603050405020304" pitchFamily="18" charset="0"/>
                          </a:rPr>
                          <m:t>𝑥</m:t>
                        </m:r>
                      </m:e>
                    </m:acc>
                    <m:r>
                      <a:rPr lang="en-US" sz="1396">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396" dirty="0">
                    <a:latin typeface="Times New Roman" panose="02020603050405020304" pitchFamily="18" charset="0"/>
                    <a:ea typeface="Times New Roman" panose="02020603050405020304" pitchFamily="18" charset="0"/>
                  </a:rPr>
                  <a:t>the average truth</a:t>
                </a:r>
                <a:r>
                  <a:rPr lang="en-IT" sz="1396" dirty="0"/>
                  <a:t> </a:t>
                </a:r>
                <a:endParaRPr lang="en-GB" sz="1396" dirty="0"/>
              </a:p>
            </p:txBody>
          </p:sp>
        </mc:Choice>
        <mc:Fallback xmlns="">
          <p:sp>
            <p:nvSpPr>
              <p:cNvPr id="18" name="Rectangle 17">
                <a:extLst>
                  <a:ext uri="{FF2B5EF4-FFF2-40B4-BE49-F238E27FC236}">
                    <a16:creationId xmlns:a16="http://schemas.microsoft.com/office/drawing/2014/main" id="{D08365C0-35F1-8D41-BF98-B7FBB0FA16B0}"/>
                  </a:ext>
                </a:extLst>
              </p:cNvPr>
              <p:cNvSpPr>
                <a:spLocks noRot="1" noChangeAspect="1" noMove="1" noResize="1" noEditPoints="1" noAdjustHandles="1" noChangeArrowheads="1" noChangeShapeType="1" noTextEdit="1"/>
              </p:cNvSpPr>
              <p:nvPr/>
            </p:nvSpPr>
            <p:spPr>
              <a:xfrm>
                <a:off x="9291552" y="3332652"/>
                <a:ext cx="1684318" cy="521793"/>
              </a:xfrm>
              <a:prstGeom prst="rect">
                <a:avLst/>
              </a:prstGeom>
              <a:blipFill>
                <a:blip r:embed="rId4"/>
                <a:stretch>
                  <a:fillRect b="-9524"/>
                </a:stretch>
              </a:blipFill>
            </p:spPr>
            <p:txBody>
              <a:bodyPr/>
              <a:lstStyle/>
              <a:p>
                <a:r>
                  <a:rPr lang="en-GB">
                    <a:noFill/>
                  </a:rPr>
                  <a:t> </a:t>
                </a:r>
              </a:p>
            </p:txBody>
          </p:sp>
        </mc:Fallback>
      </mc:AlternateContent>
      <p:sp>
        <p:nvSpPr>
          <p:cNvPr id="8" name="TextBox 7">
            <a:extLst>
              <a:ext uri="{FF2B5EF4-FFF2-40B4-BE49-F238E27FC236}">
                <a16:creationId xmlns:a16="http://schemas.microsoft.com/office/drawing/2014/main" id="{346D5AC4-3681-664F-B853-53150EC95120}"/>
              </a:ext>
            </a:extLst>
          </p:cNvPr>
          <p:cNvSpPr txBox="1"/>
          <p:nvPr/>
        </p:nvSpPr>
        <p:spPr>
          <a:xfrm>
            <a:off x="9186530" y="176198"/>
            <a:ext cx="2847665" cy="369332"/>
          </a:xfrm>
          <a:prstGeom prst="rect">
            <a:avLst/>
          </a:prstGeom>
          <a:noFill/>
        </p:spPr>
        <p:txBody>
          <a:bodyPr wrap="square" rtlCol="0">
            <a:spAutoFit/>
          </a:bodyPr>
          <a:lstStyle/>
          <a:p>
            <a:pPr algn="r"/>
            <a:r>
              <a:rPr lang="en-GB" sz="1800" b="1" dirty="0">
                <a:latin typeface="Avenir Book" panose="02000503020000020003" pitchFamily="2" charset="0"/>
              </a:rPr>
              <a:t>--- Sentinel-2 &amp; Landsat 8</a:t>
            </a:r>
          </a:p>
        </p:txBody>
      </p:sp>
      <p:sp>
        <p:nvSpPr>
          <p:cNvPr id="9" name="TextBox 8">
            <a:extLst>
              <a:ext uri="{FF2B5EF4-FFF2-40B4-BE49-F238E27FC236}">
                <a16:creationId xmlns:a16="http://schemas.microsoft.com/office/drawing/2014/main" id="{BD5D38D8-0DBD-634C-8FCA-62D2D31D0B59}"/>
              </a:ext>
            </a:extLst>
          </p:cNvPr>
          <p:cNvSpPr txBox="1"/>
          <p:nvPr/>
        </p:nvSpPr>
        <p:spPr>
          <a:xfrm>
            <a:off x="7831350" y="752623"/>
            <a:ext cx="3519741" cy="422423"/>
          </a:xfrm>
          <a:prstGeom prst="rect">
            <a:avLst/>
          </a:prstGeom>
          <a:noFill/>
        </p:spPr>
        <p:txBody>
          <a:bodyPr wrap="square" rtlCol="0">
            <a:spAutoFit/>
          </a:bodyPr>
          <a:lstStyle/>
          <a:p>
            <a:pPr marL="0" lvl="2">
              <a:lnSpc>
                <a:spcPct val="115000"/>
              </a:lnSpc>
              <a:spcBef>
                <a:spcPts val="561"/>
              </a:spcBef>
              <a:spcAft>
                <a:spcPts val="169"/>
              </a:spcAft>
            </a:pPr>
            <a:r>
              <a:rPr lang="en-GB" sz="2000" b="1" dirty="0">
                <a:solidFill>
                  <a:srgbClr val="5BBA89"/>
                </a:solidFill>
              </a:rPr>
              <a:t>02. </a:t>
            </a:r>
            <a:r>
              <a:rPr lang="en-GB" sz="2000" b="1" dirty="0">
                <a:solidFill>
                  <a:srgbClr val="5BBA89"/>
                </a:solidFill>
                <a:latin typeface="Calibri" panose="020F0502020204030204" pitchFamily="34" charset="0"/>
                <a:ea typeface="MS Gothic" panose="020B0609070205080204" pitchFamily="49" charset="-128"/>
                <a:cs typeface="Times New Roman" panose="02020603050405020304" pitchFamily="18" charset="0"/>
              </a:rPr>
              <a:t>AERONET corrected data</a:t>
            </a:r>
          </a:p>
        </p:txBody>
      </p:sp>
      <p:pic>
        <p:nvPicPr>
          <p:cNvPr id="12" name="Picture 11">
            <a:extLst>
              <a:ext uri="{FF2B5EF4-FFF2-40B4-BE49-F238E27FC236}">
                <a16:creationId xmlns:a16="http://schemas.microsoft.com/office/drawing/2014/main" id="{08A4DCCF-07A6-E74B-A56F-61E09C52AC4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0985" y="1261895"/>
            <a:ext cx="7923297" cy="5303027"/>
          </a:xfrm>
          <a:prstGeom prst="rect">
            <a:avLst/>
          </a:prstGeom>
        </p:spPr>
      </p:pic>
    </p:spTree>
    <p:extLst>
      <p:ext uri="{BB962C8B-B14F-4D97-AF65-F5344CB8AC3E}">
        <p14:creationId xmlns:p14="http://schemas.microsoft.com/office/powerpoint/2010/main" val="3538067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Gears">
            <a:extLst>
              <a:ext uri="{FF2B5EF4-FFF2-40B4-BE49-F238E27FC236}">
                <a16:creationId xmlns:a16="http://schemas.microsoft.com/office/drawing/2014/main" id="{AD6D6E92-C82E-A549-82B1-AD73AAFADBA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82636" y="3104273"/>
            <a:ext cx="415947" cy="415947"/>
          </a:xfrm>
          <a:prstGeom prst="rect">
            <a:avLst/>
          </a:prstGeom>
        </p:spPr>
      </p:pic>
      <p:pic>
        <p:nvPicPr>
          <p:cNvPr id="21" name="Picture 20">
            <a:extLst>
              <a:ext uri="{FF2B5EF4-FFF2-40B4-BE49-F238E27FC236}">
                <a16:creationId xmlns:a16="http://schemas.microsoft.com/office/drawing/2014/main" id="{0821B24A-4B99-724D-BDC2-D9E08992030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9184"/>
          <a:stretch/>
        </p:blipFill>
        <p:spPr>
          <a:xfrm>
            <a:off x="1116039" y="0"/>
            <a:ext cx="5651205" cy="3520220"/>
          </a:xfrm>
          <a:prstGeom prst="rect">
            <a:avLst/>
          </a:prstGeom>
        </p:spPr>
      </p:pic>
      <p:sp>
        <p:nvSpPr>
          <p:cNvPr id="27" name="TextBox 26">
            <a:extLst>
              <a:ext uri="{FF2B5EF4-FFF2-40B4-BE49-F238E27FC236}">
                <a16:creationId xmlns:a16="http://schemas.microsoft.com/office/drawing/2014/main" id="{9F4E181A-10FB-9C4B-8A19-8C071EABE48D}"/>
              </a:ext>
            </a:extLst>
          </p:cNvPr>
          <p:cNvSpPr txBox="1"/>
          <p:nvPr/>
        </p:nvSpPr>
        <p:spPr>
          <a:xfrm>
            <a:off x="7831349" y="752623"/>
            <a:ext cx="2779943" cy="422423"/>
          </a:xfrm>
          <a:prstGeom prst="rect">
            <a:avLst/>
          </a:prstGeom>
          <a:noFill/>
        </p:spPr>
        <p:txBody>
          <a:bodyPr wrap="square" rtlCol="0">
            <a:spAutoFit/>
          </a:bodyPr>
          <a:lstStyle/>
          <a:p>
            <a:pPr marL="0" lvl="2" defTabSz="911931" eaLnBrk="1" fontAlgn="auto" hangingPunct="1">
              <a:lnSpc>
                <a:spcPct val="115000"/>
              </a:lnSpc>
              <a:spcBef>
                <a:spcPts val="561"/>
              </a:spcBef>
              <a:spcAft>
                <a:spcPts val="169"/>
              </a:spcAft>
              <a:defRPr/>
            </a:pPr>
            <a:r>
              <a:rPr lang="en-GB" sz="2000" b="1" kern="0" dirty="0">
                <a:solidFill>
                  <a:srgbClr val="FFFFFF">
                    <a:lumMod val="50000"/>
                  </a:srgbClr>
                </a:solidFill>
              </a:rPr>
              <a:t>03. </a:t>
            </a:r>
            <a:r>
              <a:rPr lang="en-GB" sz="2000" b="1" kern="0" dirty="0">
                <a:solidFill>
                  <a:srgbClr val="FFFFFF">
                    <a:lumMod val="50000"/>
                  </a:srgbClr>
                </a:solidFill>
                <a:latin typeface="Calibri" panose="020F0502020204030204" pitchFamily="34" charset="0"/>
                <a:cs typeface="Calibri" panose="020F0502020204030204" pitchFamily="34" charset="0"/>
              </a:rPr>
              <a:t>Noise</a:t>
            </a:r>
            <a:r>
              <a:rPr lang="it-IT" sz="2000" b="1" kern="0" dirty="0">
                <a:solidFill>
                  <a:srgbClr val="FFFFFF">
                    <a:lumMod val="50000"/>
                  </a:srgbClr>
                </a:solidFill>
                <a:latin typeface="Calibri" panose="020F0502020204030204" pitchFamily="34" charset="0"/>
                <a:cs typeface="Calibri" panose="020F0502020204030204" pitchFamily="34" charset="0"/>
              </a:rPr>
              <a:t> </a:t>
            </a:r>
            <a:r>
              <a:rPr lang="en-GB" sz="2000" b="1" kern="0" dirty="0">
                <a:solidFill>
                  <a:srgbClr val="FFFFFF">
                    <a:lumMod val="50000"/>
                  </a:srgbClr>
                </a:solidFill>
                <a:latin typeface="Calibri" panose="020F0502020204030204" pitchFamily="34" charset="0"/>
                <a:cs typeface="Calibri" panose="020F0502020204030204" pitchFamily="34" charset="0"/>
              </a:rPr>
              <a:t>Estimation</a:t>
            </a:r>
          </a:p>
        </p:txBody>
      </p:sp>
      <p:sp>
        <p:nvSpPr>
          <p:cNvPr id="28" name="Rectangle 27">
            <a:extLst>
              <a:ext uri="{FF2B5EF4-FFF2-40B4-BE49-F238E27FC236}">
                <a16:creationId xmlns:a16="http://schemas.microsoft.com/office/drawing/2014/main" id="{12DA2175-EAF4-FF42-8EE4-289A78CFD2C4}"/>
              </a:ext>
            </a:extLst>
          </p:cNvPr>
          <p:cNvSpPr/>
          <p:nvPr/>
        </p:nvSpPr>
        <p:spPr>
          <a:xfrm>
            <a:off x="8398583" y="3015431"/>
            <a:ext cx="2874910" cy="1698285"/>
          </a:xfrm>
          <a:prstGeom prst="rect">
            <a:avLst/>
          </a:prstGeom>
        </p:spPr>
        <p:txBody>
          <a:bodyPr wrap="square">
            <a:spAutoFit/>
          </a:bodyPr>
          <a:lstStyle/>
          <a:p>
            <a:pPr>
              <a:lnSpc>
                <a:spcPct val="150000"/>
              </a:lnSpc>
            </a:pPr>
            <a:r>
              <a:rPr lang="en-US" sz="1800" dirty="0"/>
              <a:t>Similar variability of SR over short time amongst al processors for both site types</a:t>
            </a:r>
            <a:endParaRPr lang="en-GB" sz="1800" dirty="0"/>
          </a:p>
        </p:txBody>
      </p:sp>
      <p:sp>
        <p:nvSpPr>
          <p:cNvPr id="30" name="Rectangle 29">
            <a:extLst>
              <a:ext uri="{FF2B5EF4-FFF2-40B4-BE49-F238E27FC236}">
                <a16:creationId xmlns:a16="http://schemas.microsoft.com/office/drawing/2014/main" id="{1E321E60-3F5D-D64B-90C0-266E14409A39}"/>
              </a:ext>
            </a:extLst>
          </p:cNvPr>
          <p:cNvSpPr/>
          <p:nvPr/>
        </p:nvSpPr>
        <p:spPr>
          <a:xfrm>
            <a:off x="8432712" y="4967903"/>
            <a:ext cx="2874911" cy="1282787"/>
          </a:xfrm>
          <a:prstGeom prst="rect">
            <a:avLst/>
          </a:prstGeom>
        </p:spPr>
        <p:txBody>
          <a:bodyPr wrap="square">
            <a:spAutoFit/>
          </a:bodyPr>
          <a:lstStyle/>
          <a:p>
            <a:pPr>
              <a:lnSpc>
                <a:spcPct val="150000"/>
              </a:lnSpc>
            </a:pPr>
            <a:r>
              <a:rPr lang="en-US" sz="1800" dirty="0" err="1"/>
              <a:t>LaSRC</a:t>
            </a:r>
            <a:r>
              <a:rPr lang="en-US" sz="1800" dirty="0"/>
              <a:t> produces the ‘smoothest’ time series for both site types </a:t>
            </a:r>
          </a:p>
        </p:txBody>
      </p:sp>
      <p:pic>
        <p:nvPicPr>
          <p:cNvPr id="34" name="Graphic 33" descr="Gears">
            <a:extLst>
              <a:ext uri="{FF2B5EF4-FFF2-40B4-BE49-F238E27FC236}">
                <a16:creationId xmlns:a16="http://schemas.microsoft.com/office/drawing/2014/main" id="{D8C93C0D-7499-5D49-BB95-2C074286461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16764" y="5134684"/>
            <a:ext cx="415947" cy="415947"/>
          </a:xfrm>
          <a:prstGeom prst="rect">
            <a:avLst/>
          </a:prstGeom>
        </p:spPr>
      </p:pic>
      <p:sp>
        <p:nvSpPr>
          <p:cNvPr id="15" name="TextBox 14">
            <a:extLst>
              <a:ext uri="{FF2B5EF4-FFF2-40B4-BE49-F238E27FC236}">
                <a16:creationId xmlns:a16="http://schemas.microsoft.com/office/drawing/2014/main" id="{3134DC14-5C22-8747-8D8D-3C36043A0506}"/>
              </a:ext>
            </a:extLst>
          </p:cNvPr>
          <p:cNvSpPr txBox="1"/>
          <p:nvPr/>
        </p:nvSpPr>
        <p:spPr>
          <a:xfrm>
            <a:off x="631612" y="21720"/>
            <a:ext cx="406661" cy="306938"/>
          </a:xfrm>
          <a:prstGeom prst="rect">
            <a:avLst/>
          </a:prstGeom>
          <a:noFill/>
        </p:spPr>
        <p:txBody>
          <a:bodyPr wrap="square" rtlCol="0">
            <a:spAutoFit/>
          </a:bodyPr>
          <a:lstStyle/>
          <a:p>
            <a:r>
              <a:rPr lang="en-GB" sz="1396" b="1" dirty="0">
                <a:solidFill>
                  <a:srgbClr val="FBB100"/>
                </a:solidFill>
                <a:latin typeface="Calibri" panose="020F0502020204030204" pitchFamily="34" charset="0"/>
                <a:cs typeface="Calibri" panose="020F0502020204030204" pitchFamily="34" charset="0"/>
              </a:rPr>
              <a:t>&gt;&gt;</a:t>
            </a:r>
          </a:p>
        </p:txBody>
      </p:sp>
      <p:sp>
        <p:nvSpPr>
          <p:cNvPr id="16" name="TextBox 15">
            <a:extLst>
              <a:ext uri="{FF2B5EF4-FFF2-40B4-BE49-F238E27FC236}">
                <a16:creationId xmlns:a16="http://schemas.microsoft.com/office/drawing/2014/main" id="{8ADE09A6-5ECE-C141-B4AB-8D201A4290CD}"/>
              </a:ext>
            </a:extLst>
          </p:cNvPr>
          <p:cNvSpPr txBox="1"/>
          <p:nvPr/>
        </p:nvSpPr>
        <p:spPr>
          <a:xfrm>
            <a:off x="918507" y="-35725"/>
            <a:ext cx="3177471" cy="381050"/>
          </a:xfrm>
          <a:prstGeom prst="rect">
            <a:avLst/>
          </a:prstGeom>
          <a:noFill/>
        </p:spPr>
        <p:txBody>
          <a:bodyPr wrap="square" rtlCol="0">
            <a:spAutoFit/>
          </a:bodyPr>
          <a:lstStyle/>
          <a:p>
            <a:pPr>
              <a:lnSpc>
                <a:spcPct val="150000"/>
              </a:lnSpc>
            </a:pPr>
            <a:r>
              <a:rPr lang="en-US" sz="1396" b="1" dirty="0">
                <a:solidFill>
                  <a:srgbClr val="FBB100"/>
                </a:solidFill>
                <a:latin typeface="Calibri" panose="020F0502020204030204" pitchFamily="34" charset="0"/>
                <a:cs typeface="Calibri" panose="020F0502020204030204" pitchFamily="34" charset="0"/>
              </a:rPr>
              <a:t>Arid sites [4 sites]</a:t>
            </a:r>
            <a:endParaRPr lang="en-IT" sz="1396" b="1" dirty="0">
              <a:solidFill>
                <a:srgbClr val="FBB1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718B3820-B232-934D-BFA1-67B571E82851}"/>
              </a:ext>
            </a:extLst>
          </p:cNvPr>
          <p:cNvSpPr txBox="1"/>
          <p:nvPr/>
        </p:nvSpPr>
        <p:spPr>
          <a:xfrm>
            <a:off x="8247296" y="1322040"/>
            <a:ext cx="3563956" cy="584775"/>
          </a:xfrm>
          <a:prstGeom prst="rect">
            <a:avLst/>
          </a:prstGeom>
          <a:noFill/>
        </p:spPr>
        <p:txBody>
          <a:bodyPr wrap="square" rtlCol="0">
            <a:spAutoFit/>
          </a:bodyPr>
          <a:lstStyle/>
          <a:p>
            <a:r>
              <a:rPr lang="en-GB" sz="1600" b="1" dirty="0">
                <a:solidFill>
                  <a:srgbClr val="003249"/>
                </a:solidFill>
                <a:latin typeface="Arial" panose="020B0604020202020204"/>
              </a:rPr>
              <a:t>Only sites with &gt;20 scenes from the same orbit</a:t>
            </a:r>
          </a:p>
        </p:txBody>
      </p:sp>
      <p:pic>
        <p:nvPicPr>
          <p:cNvPr id="22" name="Picture 21">
            <a:extLst>
              <a:ext uri="{FF2B5EF4-FFF2-40B4-BE49-F238E27FC236}">
                <a16:creationId xmlns:a16="http://schemas.microsoft.com/office/drawing/2014/main" id="{4F53CCB8-4018-8C45-B407-AE92F15D2DF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4196" b="7381"/>
          <a:stretch/>
        </p:blipFill>
        <p:spPr>
          <a:xfrm>
            <a:off x="1145602" y="3645877"/>
            <a:ext cx="5592077" cy="3247848"/>
          </a:xfrm>
          <a:prstGeom prst="rect">
            <a:avLst/>
          </a:prstGeom>
        </p:spPr>
      </p:pic>
      <p:sp>
        <p:nvSpPr>
          <p:cNvPr id="20" name="TextBox 19">
            <a:extLst>
              <a:ext uri="{FF2B5EF4-FFF2-40B4-BE49-F238E27FC236}">
                <a16:creationId xmlns:a16="http://schemas.microsoft.com/office/drawing/2014/main" id="{0B9CA5EF-2516-2144-BFDD-7B1603D96B96}"/>
              </a:ext>
            </a:extLst>
          </p:cNvPr>
          <p:cNvSpPr txBox="1"/>
          <p:nvPr/>
        </p:nvSpPr>
        <p:spPr>
          <a:xfrm>
            <a:off x="8247296" y="2060282"/>
            <a:ext cx="3944704" cy="830997"/>
          </a:xfrm>
          <a:prstGeom prst="rect">
            <a:avLst/>
          </a:prstGeom>
          <a:noFill/>
        </p:spPr>
        <p:txBody>
          <a:bodyPr wrap="square" rtlCol="0">
            <a:spAutoFit/>
          </a:bodyPr>
          <a:lstStyle>
            <a:defPPr>
              <a:defRPr lang="en-GB"/>
            </a:defPPr>
            <a:lvl1pPr>
              <a:defRPr sz="1100" b="1">
                <a:solidFill>
                  <a:srgbClr val="003249"/>
                </a:solidFill>
                <a:latin typeface="Arial" panose="020B0604020202020204"/>
              </a:defRPr>
            </a:lvl1pPr>
          </a:lstStyle>
          <a:p>
            <a:r>
              <a:rPr lang="en-GB" sz="1600" dirty="0"/>
              <a:t>Common sites, dates and quality pixels for all processors [available masks union]</a:t>
            </a:r>
          </a:p>
        </p:txBody>
      </p:sp>
      <p:sp>
        <p:nvSpPr>
          <p:cNvPr id="17" name="TextBox 16">
            <a:extLst>
              <a:ext uri="{FF2B5EF4-FFF2-40B4-BE49-F238E27FC236}">
                <a16:creationId xmlns:a16="http://schemas.microsoft.com/office/drawing/2014/main" id="{664CA718-467C-CF4B-B194-46B8CADBE6EB}"/>
              </a:ext>
            </a:extLst>
          </p:cNvPr>
          <p:cNvSpPr txBox="1"/>
          <p:nvPr/>
        </p:nvSpPr>
        <p:spPr>
          <a:xfrm>
            <a:off x="631612" y="3486446"/>
            <a:ext cx="406661" cy="306938"/>
          </a:xfrm>
          <a:prstGeom prst="rect">
            <a:avLst/>
          </a:prstGeom>
          <a:noFill/>
        </p:spPr>
        <p:txBody>
          <a:bodyPr wrap="square" rtlCol="0">
            <a:spAutoFit/>
          </a:bodyPr>
          <a:lstStyle/>
          <a:p>
            <a:r>
              <a:rPr lang="en-GB" sz="1396" b="1" dirty="0">
                <a:solidFill>
                  <a:srgbClr val="009042"/>
                </a:solidFill>
                <a:latin typeface="Calibri" panose="020F0502020204030204" pitchFamily="34" charset="0"/>
                <a:cs typeface="Calibri" panose="020F0502020204030204" pitchFamily="34" charset="0"/>
              </a:rPr>
              <a:t>&gt;&gt;</a:t>
            </a:r>
          </a:p>
        </p:txBody>
      </p:sp>
      <p:sp>
        <p:nvSpPr>
          <p:cNvPr id="18" name="TextBox 17">
            <a:extLst>
              <a:ext uri="{FF2B5EF4-FFF2-40B4-BE49-F238E27FC236}">
                <a16:creationId xmlns:a16="http://schemas.microsoft.com/office/drawing/2014/main" id="{B6AFBE48-A4E2-4C4D-9274-DAAE85013C9D}"/>
              </a:ext>
            </a:extLst>
          </p:cNvPr>
          <p:cNvSpPr txBox="1"/>
          <p:nvPr/>
        </p:nvSpPr>
        <p:spPr>
          <a:xfrm>
            <a:off x="918507" y="3429000"/>
            <a:ext cx="3177471" cy="381050"/>
          </a:xfrm>
          <a:prstGeom prst="rect">
            <a:avLst/>
          </a:prstGeom>
          <a:noFill/>
        </p:spPr>
        <p:txBody>
          <a:bodyPr wrap="square" rtlCol="0">
            <a:spAutoFit/>
          </a:bodyPr>
          <a:lstStyle/>
          <a:p>
            <a:pPr>
              <a:lnSpc>
                <a:spcPct val="150000"/>
              </a:lnSpc>
            </a:pPr>
            <a:r>
              <a:rPr lang="en-US" sz="1396" b="1" dirty="0">
                <a:solidFill>
                  <a:srgbClr val="009042"/>
                </a:solidFill>
                <a:latin typeface="Calibri" panose="020F0502020204030204" pitchFamily="34" charset="0"/>
                <a:cs typeface="Calibri" panose="020F0502020204030204" pitchFamily="34" charset="0"/>
              </a:rPr>
              <a:t>Vegetated sites [6 sites]</a:t>
            </a:r>
            <a:endParaRPr lang="en-IT" sz="1396" b="1" dirty="0">
              <a:solidFill>
                <a:srgbClr val="009042"/>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14184ED3-D9C8-914C-8FD7-D244647766CC}"/>
              </a:ext>
            </a:extLst>
          </p:cNvPr>
          <p:cNvSpPr txBox="1"/>
          <p:nvPr/>
        </p:nvSpPr>
        <p:spPr>
          <a:xfrm>
            <a:off x="10419114" y="176198"/>
            <a:ext cx="1615081" cy="369332"/>
          </a:xfrm>
          <a:prstGeom prst="rect">
            <a:avLst/>
          </a:prstGeom>
          <a:noFill/>
        </p:spPr>
        <p:txBody>
          <a:bodyPr wrap="square" rtlCol="0">
            <a:spAutoFit/>
          </a:bodyPr>
          <a:lstStyle/>
          <a:p>
            <a:pPr algn="r"/>
            <a:r>
              <a:rPr lang="en-GB" sz="1800" b="1" dirty="0">
                <a:latin typeface="Avenir Book" panose="02000503020000020003" pitchFamily="2" charset="0"/>
              </a:rPr>
              <a:t>--- Sentinel-2</a:t>
            </a:r>
          </a:p>
        </p:txBody>
      </p:sp>
    </p:spTree>
    <p:extLst>
      <p:ext uri="{BB962C8B-B14F-4D97-AF65-F5344CB8AC3E}">
        <p14:creationId xmlns:p14="http://schemas.microsoft.com/office/powerpoint/2010/main" val="2591390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
            <a:extLst>
              <a:ext uri="{FF2B5EF4-FFF2-40B4-BE49-F238E27FC236}">
                <a16:creationId xmlns:a16="http://schemas.microsoft.com/office/drawing/2014/main" id="{828B976D-99EC-5140-9C48-A04053F21F43}"/>
              </a:ext>
            </a:extLst>
          </p:cNvPr>
          <p:cNvSpPr txBox="1">
            <a:spLocks/>
          </p:cNvSpPr>
          <p:nvPr/>
        </p:nvSpPr>
        <p:spPr>
          <a:xfrm>
            <a:off x="1159200" y="1584000"/>
            <a:ext cx="5528969" cy="650579"/>
          </a:xfrm>
          <a:prstGeom prst="rect">
            <a:avLst/>
          </a:prstGeom>
        </p:spPr>
        <p:txBody>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4355">
              <a:defRPr/>
            </a:pPr>
            <a:r>
              <a:rPr lang="en-US" sz="2800" kern="0" dirty="0">
                <a:solidFill>
                  <a:sysClr val="windowText" lastClr="000000">
                    <a:lumMod val="75000"/>
                    <a:lumOff val="25000"/>
                  </a:sysClr>
                </a:solidFill>
                <a:latin typeface="Avenir Book" panose="02000503020000020003" pitchFamily="2" charset="0"/>
              </a:rPr>
              <a:t> </a:t>
            </a:r>
            <a:r>
              <a:rPr lang="en-US" sz="4400" kern="0" dirty="0">
                <a:solidFill>
                  <a:sysClr val="windowText" lastClr="000000">
                    <a:lumMod val="75000"/>
                    <a:lumOff val="25000"/>
                  </a:sysClr>
                </a:solidFill>
                <a:latin typeface="Avenir Book" panose="02000503020000020003" pitchFamily="2" charset="0"/>
                <a:cs typeface="Avenir"/>
              </a:rPr>
              <a:t>S</a:t>
            </a:r>
            <a:r>
              <a:rPr lang="en-US" sz="2800" kern="0" dirty="0">
                <a:solidFill>
                  <a:sysClr val="windowText" lastClr="000000">
                    <a:lumMod val="75000"/>
                    <a:lumOff val="25000"/>
                  </a:sysClr>
                </a:solidFill>
                <a:latin typeface="Avenir Book" panose="02000503020000020003" pitchFamily="2" charset="0"/>
                <a:cs typeface="Avenir"/>
              </a:rPr>
              <a:t>UMMARY</a:t>
            </a:r>
            <a:endParaRPr lang="en-US" sz="4000" kern="0" dirty="0">
              <a:solidFill>
                <a:sysClr val="windowText" lastClr="000000">
                  <a:lumMod val="75000"/>
                  <a:lumOff val="25000"/>
                </a:sysClr>
              </a:solidFill>
              <a:latin typeface="Avenir Book" panose="02000503020000020003" pitchFamily="2" charset="0"/>
              <a:cs typeface="Avenir"/>
            </a:endParaRPr>
          </a:p>
        </p:txBody>
      </p:sp>
      <p:cxnSp>
        <p:nvCxnSpPr>
          <p:cNvPr id="14" name="Straight Connector 13">
            <a:extLst>
              <a:ext uri="{FF2B5EF4-FFF2-40B4-BE49-F238E27FC236}">
                <a16:creationId xmlns:a16="http://schemas.microsoft.com/office/drawing/2014/main" id="{5CCAA001-2822-364C-8247-0E84FD57A7C4}"/>
              </a:ext>
            </a:extLst>
          </p:cNvPr>
          <p:cNvCxnSpPr>
            <a:cxnSpLocks/>
          </p:cNvCxnSpPr>
          <p:nvPr/>
        </p:nvCxnSpPr>
        <p:spPr>
          <a:xfrm>
            <a:off x="1337430" y="2363656"/>
            <a:ext cx="1723617" cy="0"/>
          </a:xfrm>
          <a:prstGeom prst="line">
            <a:avLst/>
          </a:prstGeom>
          <a:noFill/>
          <a:ln w="57150" cap="flat" cmpd="sng" algn="ctr">
            <a:solidFill>
              <a:sysClr val="windowText" lastClr="000000">
                <a:lumMod val="75000"/>
                <a:lumOff val="25000"/>
              </a:sysClr>
            </a:solidFill>
            <a:prstDash val="solid"/>
          </a:ln>
          <a:effectLst/>
        </p:spPr>
      </p:cxnSp>
      <p:sp>
        <p:nvSpPr>
          <p:cNvPr id="20" name="Oval 19">
            <a:extLst>
              <a:ext uri="{FF2B5EF4-FFF2-40B4-BE49-F238E27FC236}">
                <a16:creationId xmlns:a16="http://schemas.microsoft.com/office/drawing/2014/main" id="{B31BB21D-674C-8C4E-8821-9C1CA79BDAA2}"/>
              </a:ext>
            </a:extLst>
          </p:cNvPr>
          <p:cNvSpPr>
            <a:spLocks noChangeAspect="1"/>
          </p:cNvSpPr>
          <p:nvPr/>
        </p:nvSpPr>
        <p:spPr>
          <a:xfrm>
            <a:off x="1337430" y="2945227"/>
            <a:ext cx="402200" cy="402200"/>
          </a:xfrm>
          <a:prstGeom prst="ellipse">
            <a:avLst/>
          </a:prstGeom>
          <a:solidFill>
            <a:srgbClr val="005742"/>
          </a:solidFill>
          <a:ln w="508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1" b="1" dirty="0"/>
          </a:p>
        </p:txBody>
      </p:sp>
      <p:sp>
        <p:nvSpPr>
          <p:cNvPr id="21" name="TextBox 20">
            <a:extLst>
              <a:ext uri="{FF2B5EF4-FFF2-40B4-BE49-F238E27FC236}">
                <a16:creationId xmlns:a16="http://schemas.microsoft.com/office/drawing/2014/main" id="{F626C2F5-2B86-4C44-9D96-2C0E156D5FAD}"/>
              </a:ext>
            </a:extLst>
          </p:cNvPr>
          <p:cNvSpPr txBox="1"/>
          <p:nvPr/>
        </p:nvSpPr>
        <p:spPr>
          <a:xfrm>
            <a:off x="1963629" y="2770765"/>
            <a:ext cx="4625459" cy="500458"/>
          </a:xfrm>
          <a:prstGeom prst="rect">
            <a:avLst/>
          </a:prstGeom>
          <a:noFill/>
        </p:spPr>
        <p:txBody>
          <a:bodyPr wrap="square" rtlCol="0">
            <a:spAutoFit/>
          </a:bodyPr>
          <a:lstStyle/>
          <a:p>
            <a:pPr marL="0" lvl="2" defTabSz="879649">
              <a:lnSpc>
                <a:spcPct val="115000"/>
              </a:lnSpc>
              <a:spcBef>
                <a:spcPts val="748"/>
              </a:spcBef>
              <a:spcAft>
                <a:spcPts val="224"/>
              </a:spcAft>
            </a:pPr>
            <a:r>
              <a:rPr lang="en-GB" dirty="0">
                <a:solidFill>
                  <a:srgbClr val="003249"/>
                </a:solidFill>
                <a:latin typeface="Avenir Book" panose="02000503020000020003" pitchFamily="2" charset="0"/>
                <a:ea typeface="MS Gothic" panose="020B0609070205080204" pitchFamily="49" charset="-128"/>
                <a:cs typeface="Times New Roman" panose="02020603050405020304" pitchFamily="18" charset="0"/>
              </a:rPr>
              <a:t>ACIX-II Land in Numbers</a:t>
            </a:r>
          </a:p>
        </p:txBody>
      </p:sp>
      <p:sp>
        <p:nvSpPr>
          <p:cNvPr id="22" name="Rectangle 21">
            <a:extLst>
              <a:ext uri="{FF2B5EF4-FFF2-40B4-BE49-F238E27FC236}">
                <a16:creationId xmlns:a16="http://schemas.microsoft.com/office/drawing/2014/main" id="{DF69B1A0-F92E-3842-B873-C887C41E50B1}"/>
              </a:ext>
            </a:extLst>
          </p:cNvPr>
          <p:cNvSpPr/>
          <p:nvPr/>
        </p:nvSpPr>
        <p:spPr>
          <a:xfrm>
            <a:off x="1963628" y="3161854"/>
            <a:ext cx="7543627" cy="429733"/>
          </a:xfrm>
          <a:prstGeom prst="rect">
            <a:avLst/>
          </a:prstGeom>
        </p:spPr>
        <p:txBody>
          <a:bodyPr wrap="square">
            <a:spAutoFit/>
          </a:bodyPr>
          <a:lstStyle/>
          <a:p>
            <a:pPr>
              <a:lnSpc>
                <a:spcPct val="150000"/>
              </a:lnSpc>
            </a:pPr>
            <a:r>
              <a:rPr lang="en-US" sz="1600" dirty="0">
                <a:latin typeface="Avenir Book" panose="02000503020000020003" pitchFamily="2" charset="0"/>
              </a:rPr>
              <a:t>11 processors implemented on 1500 Sentinel-2 scenes over 80 common sites </a:t>
            </a:r>
          </a:p>
        </p:txBody>
      </p:sp>
      <p:sp>
        <p:nvSpPr>
          <p:cNvPr id="23" name="Rectangle 22">
            <a:extLst>
              <a:ext uri="{FF2B5EF4-FFF2-40B4-BE49-F238E27FC236}">
                <a16:creationId xmlns:a16="http://schemas.microsoft.com/office/drawing/2014/main" id="{FA003FA3-A081-9244-B5AB-D48BE9E4F681}"/>
              </a:ext>
            </a:extLst>
          </p:cNvPr>
          <p:cNvSpPr/>
          <p:nvPr/>
        </p:nvSpPr>
        <p:spPr>
          <a:xfrm>
            <a:off x="1963628" y="3492057"/>
            <a:ext cx="7543627" cy="429733"/>
          </a:xfrm>
          <a:prstGeom prst="rect">
            <a:avLst/>
          </a:prstGeom>
        </p:spPr>
        <p:txBody>
          <a:bodyPr wrap="square">
            <a:spAutoFit/>
          </a:bodyPr>
          <a:lstStyle/>
          <a:p>
            <a:pPr>
              <a:lnSpc>
                <a:spcPct val="150000"/>
              </a:lnSpc>
            </a:pPr>
            <a:r>
              <a:rPr lang="en-US" sz="1600" dirty="0">
                <a:latin typeface="Avenir Book" panose="02000503020000020003" pitchFamily="2" charset="0"/>
              </a:rPr>
              <a:t>9   processors implemented on 1000 Landsat 8 scenes over 74 common sites </a:t>
            </a:r>
          </a:p>
        </p:txBody>
      </p:sp>
      <p:sp>
        <p:nvSpPr>
          <p:cNvPr id="24" name="Oval 23">
            <a:extLst>
              <a:ext uri="{FF2B5EF4-FFF2-40B4-BE49-F238E27FC236}">
                <a16:creationId xmlns:a16="http://schemas.microsoft.com/office/drawing/2014/main" id="{CF22441E-D3C8-6946-8130-727AF623D13E}"/>
              </a:ext>
            </a:extLst>
          </p:cNvPr>
          <p:cNvSpPr>
            <a:spLocks noChangeAspect="1"/>
          </p:cNvSpPr>
          <p:nvPr/>
        </p:nvSpPr>
        <p:spPr>
          <a:xfrm>
            <a:off x="1337430" y="4171185"/>
            <a:ext cx="402200" cy="402200"/>
          </a:xfrm>
          <a:prstGeom prst="ellipse">
            <a:avLst/>
          </a:prstGeom>
          <a:solidFill>
            <a:srgbClr val="0D7251"/>
          </a:solidFill>
          <a:ln w="508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1" b="1" dirty="0"/>
          </a:p>
        </p:txBody>
      </p:sp>
      <p:sp>
        <p:nvSpPr>
          <p:cNvPr id="25" name="TextBox 24">
            <a:extLst>
              <a:ext uri="{FF2B5EF4-FFF2-40B4-BE49-F238E27FC236}">
                <a16:creationId xmlns:a16="http://schemas.microsoft.com/office/drawing/2014/main" id="{1909910D-6362-0F42-9E8D-FFED729ACB51}"/>
              </a:ext>
            </a:extLst>
          </p:cNvPr>
          <p:cNvSpPr txBox="1"/>
          <p:nvPr/>
        </p:nvSpPr>
        <p:spPr>
          <a:xfrm>
            <a:off x="1963629" y="3996723"/>
            <a:ext cx="3769906" cy="500458"/>
          </a:xfrm>
          <a:prstGeom prst="rect">
            <a:avLst/>
          </a:prstGeom>
          <a:noFill/>
        </p:spPr>
        <p:txBody>
          <a:bodyPr wrap="square" rtlCol="0">
            <a:spAutoFit/>
          </a:bodyPr>
          <a:lstStyle/>
          <a:p>
            <a:pPr marL="0" lvl="2" defTabSz="879649">
              <a:lnSpc>
                <a:spcPct val="115000"/>
              </a:lnSpc>
              <a:spcBef>
                <a:spcPts val="748"/>
              </a:spcBef>
              <a:spcAft>
                <a:spcPts val="224"/>
              </a:spcAft>
            </a:pPr>
            <a:r>
              <a:rPr lang="en-GB" dirty="0">
                <a:solidFill>
                  <a:srgbClr val="003249"/>
                </a:solidFill>
                <a:latin typeface="Avenir Book" panose="02000503020000020003" pitchFamily="2" charset="0"/>
                <a:ea typeface="MS Gothic" panose="020B0609070205080204" pitchFamily="49" charset="-128"/>
                <a:cs typeface="Times New Roman" panose="02020603050405020304" pitchFamily="18" charset="0"/>
              </a:rPr>
              <a:t>Aerosol Optical Depth</a:t>
            </a:r>
          </a:p>
        </p:txBody>
      </p:sp>
      <p:sp>
        <p:nvSpPr>
          <p:cNvPr id="32" name="TextBox 31">
            <a:extLst>
              <a:ext uri="{FF2B5EF4-FFF2-40B4-BE49-F238E27FC236}">
                <a16:creationId xmlns:a16="http://schemas.microsoft.com/office/drawing/2014/main" id="{0FBA8A54-22D4-0D4F-AE60-3442AB1CAAC5}"/>
              </a:ext>
            </a:extLst>
          </p:cNvPr>
          <p:cNvSpPr txBox="1"/>
          <p:nvPr/>
        </p:nvSpPr>
        <p:spPr>
          <a:xfrm>
            <a:off x="1963628" y="5298885"/>
            <a:ext cx="3014769" cy="500458"/>
          </a:xfrm>
          <a:prstGeom prst="rect">
            <a:avLst/>
          </a:prstGeom>
          <a:noFill/>
        </p:spPr>
        <p:txBody>
          <a:bodyPr wrap="square" rtlCol="0">
            <a:spAutoFit/>
          </a:bodyPr>
          <a:lstStyle/>
          <a:p>
            <a:pPr marL="0" lvl="2" defTabSz="879649">
              <a:lnSpc>
                <a:spcPct val="115000"/>
              </a:lnSpc>
              <a:spcBef>
                <a:spcPts val="748"/>
              </a:spcBef>
              <a:spcAft>
                <a:spcPts val="224"/>
              </a:spcAft>
            </a:pPr>
            <a:r>
              <a:rPr lang="en-GB" dirty="0">
                <a:solidFill>
                  <a:srgbClr val="003249"/>
                </a:solidFill>
                <a:latin typeface="Avenir Book" panose="02000503020000020003" pitchFamily="2" charset="0"/>
                <a:ea typeface="MS Gothic" panose="020B0609070205080204" pitchFamily="49" charset="-128"/>
                <a:cs typeface="Times New Roman" panose="02020603050405020304" pitchFamily="18" charset="0"/>
              </a:rPr>
              <a:t>Water Vapour</a:t>
            </a:r>
          </a:p>
        </p:txBody>
      </p:sp>
      <p:sp>
        <p:nvSpPr>
          <p:cNvPr id="33" name="Rectangle 32">
            <a:extLst>
              <a:ext uri="{FF2B5EF4-FFF2-40B4-BE49-F238E27FC236}">
                <a16:creationId xmlns:a16="http://schemas.microsoft.com/office/drawing/2014/main" id="{4E37671A-B8FE-BA40-A51B-564872EAF275}"/>
              </a:ext>
            </a:extLst>
          </p:cNvPr>
          <p:cNvSpPr/>
          <p:nvPr/>
        </p:nvSpPr>
        <p:spPr>
          <a:xfrm>
            <a:off x="1963630" y="4432072"/>
            <a:ext cx="6403756" cy="797654"/>
          </a:xfrm>
          <a:prstGeom prst="rect">
            <a:avLst/>
          </a:prstGeom>
        </p:spPr>
        <p:txBody>
          <a:bodyPr wrap="square">
            <a:spAutoFit/>
          </a:bodyPr>
          <a:lstStyle/>
          <a:p>
            <a:pPr>
              <a:lnSpc>
                <a:spcPct val="150000"/>
              </a:lnSpc>
            </a:pPr>
            <a:r>
              <a:rPr lang="en-US" sz="1600" dirty="0">
                <a:latin typeface="Avenir Book" panose="02000503020000020003" pitchFamily="2" charset="0"/>
              </a:rPr>
              <a:t>mostly in moderate agreement with the AERONET reference values, ∼ 0.65  &lt; R</a:t>
            </a:r>
            <a:r>
              <a:rPr lang="en-US" sz="1600" baseline="30000" dirty="0">
                <a:latin typeface="Avenir Book" panose="02000503020000020003" pitchFamily="2" charset="0"/>
              </a:rPr>
              <a:t>2</a:t>
            </a:r>
            <a:r>
              <a:rPr lang="en-US" sz="1600" dirty="0">
                <a:latin typeface="Avenir Book" panose="02000503020000020003" pitchFamily="2" charset="0"/>
              </a:rPr>
              <a:t> &lt; 0.775 and ∼ 0.115 &lt; RMSE &lt; 0.2</a:t>
            </a:r>
            <a:r>
              <a:rPr lang="en-IT" sz="1600" dirty="0">
                <a:latin typeface="Avenir Book" panose="02000503020000020003" pitchFamily="2" charset="0"/>
              </a:rPr>
              <a:t> </a:t>
            </a:r>
            <a:endParaRPr lang="en-GB" sz="1600" dirty="0">
              <a:latin typeface="Avenir Book" panose="02000503020000020003" pitchFamily="2" charset="0"/>
            </a:endParaRPr>
          </a:p>
        </p:txBody>
      </p:sp>
      <p:sp>
        <p:nvSpPr>
          <p:cNvPr id="34" name="Rectangle 33">
            <a:extLst>
              <a:ext uri="{FF2B5EF4-FFF2-40B4-BE49-F238E27FC236}">
                <a16:creationId xmlns:a16="http://schemas.microsoft.com/office/drawing/2014/main" id="{BF0BBD95-0558-614E-AF71-9AD9AC5A3A74}"/>
              </a:ext>
            </a:extLst>
          </p:cNvPr>
          <p:cNvSpPr/>
          <p:nvPr/>
        </p:nvSpPr>
        <p:spPr>
          <a:xfrm>
            <a:off x="1963627" y="5753445"/>
            <a:ext cx="6804592" cy="338554"/>
          </a:xfrm>
          <a:prstGeom prst="rect">
            <a:avLst/>
          </a:prstGeom>
        </p:spPr>
        <p:txBody>
          <a:bodyPr wrap="square">
            <a:spAutoFit/>
          </a:bodyPr>
          <a:lstStyle/>
          <a:p>
            <a:r>
              <a:rPr lang="en-US" sz="1600" dirty="0">
                <a:latin typeface="Avenir Book" panose="02000503020000020003" pitchFamily="2" charset="0"/>
              </a:rPr>
              <a:t>strong correlations with the AERONET data, ﻿ R</a:t>
            </a:r>
            <a:r>
              <a:rPr lang="en-US" sz="1600" baseline="30000" dirty="0">
                <a:latin typeface="Avenir Book" panose="02000503020000020003" pitchFamily="2" charset="0"/>
              </a:rPr>
              <a:t>2</a:t>
            </a:r>
            <a:r>
              <a:rPr lang="en-US" sz="1600" dirty="0">
                <a:latin typeface="Avenir Book" panose="02000503020000020003" pitchFamily="2" charset="0"/>
              </a:rPr>
              <a:t> &gt; 0.9 and RMSE&lt;0.25</a:t>
            </a:r>
            <a:endParaRPr lang="en-GB" sz="1600" dirty="0">
              <a:latin typeface="Avenir Book" panose="02000503020000020003" pitchFamily="2" charset="0"/>
            </a:endParaRPr>
          </a:p>
        </p:txBody>
      </p:sp>
      <p:sp>
        <p:nvSpPr>
          <p:cNvPr id="15" name="Oval 14">
            <a:extLst>
              <a:ext uri="{FF2B5EF4-FFF2-40B4-BE49-F238E27FC236}">
                <a16:creationId xmlns:a16="http://schemas.microsoft.com/office/drawing/2014/main" id="{1E99B964-8AF9-B840-B95F-9EA48F000F83}"/>
              </a:ext>
            </a:extLst>
          </p:cNvPr>
          <p:cNvSpPr>
            <a:spLocks noChangeAspect="1"/>
          </p:cNvSpPr>
          <p:nvPr/>
        </p:nvSpPr>
        <p:spPr>
          <a:xfrm>
            <a:off x="1337429" y="2937243"/>
            <a:ext cx="402200" cy="402200"/>
          </a:xfrm>
          <a:prstGeom prst="ellipse">
            <a:avLst/>
          </a:prstGeom>
          <a:solidFill>
            <a:srgbClr val="003249"/>
          </a:solidFill>
          <a:ln w="508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1" b="1" dirty="0"/>
          </a:p>
        </p:txBody>
      </p:sp>
      <p:sp>
        <p:nvSpPr>
          <p:cNvPr id="16" name="Oval 15">
            <a:extLst>
              <a:ext uri="{FF2B5EF4-FFF2-40B4-BE49-F238E27FC236}">
                <a16:creationId xmlns:a16="http://schemas.microsoft.com/office/drawing/2014/main" id="{ADE54099-E6E2-6E43-92CA-A3EFF06762B8}"/>
              </a:ext>
            </a:extLst>
          </p:cNvPr>
          <p:cNvSpPr>
            <a:spLocks noChangeAspect="1"/>
          </p:cNvSpPr>
          <p:nvPr/>
        </p:nvSpPr>
        <p:spPr>
          <a:xfrm>
            <a:off x="1337429" y="4171185"/>
            <a:ext cx="402200" cy="402200"/>
          </a:xfrm>
          <a:prstGeom prst="ellipse">
            <a:avLst/>
          </a:prstGeom>
          <a:solidFill>
            <a:schemeClr val="tx1">
              <a:lumMod val="75000"/>
              <a:lumOff val="25000"/>
            </a:schemeClr>
          </a:solidFill>
          <a:ln w="508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1" b="1" dirty="0"/>
          </a:p>
        </p:txBody>
      </p:sp>
      <p:sp>
        <p:nvSpPr>
          <p:cNvPr id="17" name="Oval 16">
            <a:extLst>
              <a:ext uri="{FF2B5EF4-FFF2-40B4-BE49-F238E27FC236}">
                <a16:creationId xmlns:a16="http://schemas.microsoft.com/office/drawing/2014/main" id="{392D7DA3-CD70-254E-83CA-06C2EAA4DDCF}"/>
              </a:ext>
            </a:extLst>
          </p:cNvPr>
          <p:cNvSpPr>
            <a:spLocks noChangeAspect="1"/>
          </p:cNvSpPr>
          <p:nvPr/>
        </p:nvSpPr>
        <p:spPr>
          <a:xfrm>
            <a:off x="1339200" y="5397143"/>
            <a:ext cx="402200" cy="402200"/>
          </a:xfrm>
          <a:prstGeom prst="ellipse">
            <a:avLst/>
          </a:prstGeom>
          <a:solidFill>
            <a:schemeClr val="tx1">
              <a:lumMod val="50000"/>
              <a:lumOff val="50000"/>
            </a:schemeClr>
          </a:solidFill>
          <a:ln w="508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1" b="1" dirty="0"/>
          </a:p>
        </p:txBody>
      </p:sp>
    </p:spTree>
    <p:extLst>
      <p:ext uri="{BB962C8B-B14F-4D97-AF65-F5344CB8AC3E}">
        <p14:creationId xmlns:p14="http://schemas.microsoft.com/office/powerpoint/2010/main" val="2892766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
            <a:extLst>
              <a:ext uri="{FF2B5EF4-FFF2-40B4-BE49-F238E27FC236}">
                <a16:creationId xmlns:a16="http://schemas.microsoft.com/office/drawing/2014/main" id="{828B976D-99EC-5140-9C48-A04053F21F43}"/>
              </a:ext>
            </a:extLst>
          </p:cNvPr>
          <p:cNvSpPr txBox="1">
            <a:spLocks/>
          </p:cNvSpPr>
          <p:nvPr/>
        </p:nvSpPr>
        <p:spPr>
          <a:xfrm>
            <a:off x="286842" y="1132056"/>
            <a:ext cx="5528969" cy="650579"/>
          </a:xfrm>
          <a:prstGeom prst="rect">
            <a:avLst/>
          </a:prstGeom>
        </p:spPr>
        <p:txBody>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4355">
              <a:defRPr/>
            </a:pPr>
            <a:r>
              <a:rPr lang="en-US" sz="2800" kern="0" dirty="0">
                <a:solidFill>
                  <a:sysClr val="windowText" lastClr="000000">
                    <a:lumMod val="75000"/>
                    <a:lumOff val="25000"/>
                  </a:sysClr>
                </a:solidFill>
                <a:latin typeface="Avenir Book" panose="02000503020000020003" pitchFamily="2" charset="0"/>
              </a:rPr>
              <a:t> </a:t>
            </a:r>
            <a:r>
              <a:rPr lang="en-US" sz="4400" kern="0" dirty="0">
                <a:solidFill>
                  <a:sysClr val="windowText" lastClr="000000">
                    <a:lumMod val="75000"/>
                    <a:lumOff val="25000"/>
                  </a:sysClr>
                </a:solidFill>
                <a:latin typeface="Avenir Book" panose="02000503020000020003" pitchFamily="2" charset="0"/>
                <a:cs typeface="Avenir"/>
              </a:rPr>
              <a:t>S</a:t>
            </a:r>
            <a:r>
              <a:rPr lang="en-US" sz="2800" kern="0" dirty="0">
                <a:solidFill>
                  <a:sysClr val="windowText" lastClr="000000">
                    <a:lumMod val="75000"/>
                    <a:lumOff val="25000"/>
                  </a:sysClr>
                </a:solidFill>
                <a:latin typeface="Avenir Book" panose="02000503020000020003" pitchFamily="2" charset="0"/>
                <a:cs typeface="Avenir"/>
              </a:rPr>
              <a:t>UMMARY</a:t>
            </a:r>
            <a:endParaRPr lang="en-US" sz="4000" kern="0" dirty="0">
              <a:solidFill>
                <a:sysClr val="windowText" lastClr="000000">
                  <a:lumMod val="75000"/>
                  <a:lumOff val="25000"/>
                </a:sysClr>
              </a:solidFill>
              <a:latin typeface="Avenir Book" panose="02000503020000020003" pitchFamily="2" charset="0"/>
              <a:cs typeface="Avenir"/>
            </a:endParaRPr>
          </a:p>
        </p:txBody>
      </p:sp>
      <p:cxnSp>
        <p:nvCxnSpPr>
          <p:cNvPr id="14" name="Straight Connector 13">
            <a:extLst>
              <a:ext uri="{FF2B5EF4-FFF2-40B4-BE49-F238E27FC236}">
                <a16:creationId xmlns:a16="http://schemas.microsoft.com/office/drawing/2014/main" id="{5CCAA001-2822-364C-8247-0E84FD57A7C4}"/>
              </a:ext>
            </a:extLst>
          </p:cNvPr>
          <p:cNvCxnSpPr>
            <a:cxnSpLocks/>
          </p:cNvCxnSpPr>
          <p:nvPr/>
        </p:nvCxnSpPr>
        <p:spPr>
          <a:xfrm>
            <a:off x="465072" y="1911712"/>
            <a:ext cx="1723617" cy="0"/>
          </a:xfrm>
          <a:prstGeom prst="line">
            <a:avLst/>
          </a:prstGeom>
          <a:noFill/>
          <a:ln w="57150" cap="flat" cmpd="sng" algn="ctr">
            <a:solidFill>
              <a:sysClr val="windowText" lastClr="000000">
                <a:lumMod val="75000"/>
                <a:lumOff val="25000"/>
              </a:sysClr>
            </a:solidFill>
            <a:prstDash val="solid"/>
          </a:ln>
          <a:effectLst/>
        </p:spPr>
      </p:cxnSp>
      <p:sp>
        <p:nvSpPr>
          <p:cNvPr id="15" name="Oval 14">
            <a:extLst>
              <a:ext uri="{FF2B5EF4-FFF2-40B4-BE49-F238E27FC236}">
                <a16:creationId xmlns:a16="http://schemas.microsoft.com/office/drawing/2014/main" id="{F8F1A650-B315-0A41-93B6-959488E15685}"/>
              </a:ext>
            </a:extLst>
          </p:cNvPr>
          <p:cNvSpPr>
            <a:spLocks noChangeAspect="1"/>
          </p:cNvSpPr>
          <p:nvPr/>
        </p:nvSpPr>
        <p:spPr>
          <a:xfrm>
            <a:off x="465072" y="2485656"/>
            <a:ext cx="402200" cy="402200"/>
          </a:xfrm>
          <a:prstGeom prst="ellipse">
            <a:avLst/>
          </a:prstGeom>
          <a:solidFill>
            <a:srgbClr val="7ABDDB"/>
          </a:solidFill>
          <a:ln w="508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1" b="1" dirty="0"/>
          </a:p>
        </p:txBody>
      </p:sp>
      <p:sp>
        <p:nvSpPr>
          <p:cNvPr id="16" name="TextBox 15">
            <a:extLst>
              <a:ext uri="{FF2B5EF4-FFF2-40B4-BE49-F238E27FC236}">
                <a16:creationId xmlns:a16="http://schemas.microsoft.com/office/drawing/2014/main" id="{DA3603AB-8729-9B47-8117-3122F383ED5D}"/>
              </a:ext>
            </a:extLst>
          </p:cNvPr>
          <p:cNvSpPr txBox="1"/>
          <p:nvPr/>
        </p:nvSpPr>
        <p:spPr>
          <a:xfrm>
            <a:off x="1089641" y="2269432"/>
            <a:ext cx="3014769" cy="500458"/>
          </a:xfrm>
          <a:prstGeom prst="rect">
            <a:avLst/>
          </a:prstGeom>
          <a:noFill/>
        </p:spPr>
        <p:txBody>
          <a:bodyPr wrap="square" rtlCol="0">
            <a:spAutoFit/>
          </a:bodyPr>
          <a:lstStyle/>
          <a:p>
            <a:pPr marL="0" lvl="2" defTabSz="879649">
              <a:lnSpc>
                <a:spcPct val="115000"/>
              </a:lnSpc>
              <a:spcBef>
                <a:spcPts val="748"/>
              </a:spcBef>
              <a:spcAft>
                <a:spcPts val="224"/>
              </a:spcAft>
            </a:pPr>
            <a:r>
              <a:rPr lang="en-GB" dirty="0">
                <a:solidFill>
                  <a:srgbClr val="003249"/>
                </a:solidFill>
                <a:latin typeface="Avenir Book" panose="02000503020000020003" pitchFamily="2" charset="0"/>
                <a:ea typeface="MS Gothic" panose="020B0609070205080204" pitchFamily="49" charset="-128"/>
                <a:cs typeface="Times New Roman" panose="02020603050405020304" pitchFamily="18" charset="0"/>
              </a:rPr>
              <a:t>Surface Reflectance</a:t>
            </a:r>
          </a:p>
        </p:txBody>
      </p:sp>
      <p:sp>
        <p:nvSpPr>
          <p:cNvPr id="17" name="Oval 16">
            <a:extLst>
              <a:ext uri="{FF2B5EF4-FFF2-40B4-BE49-F238E27FC236}">
                <a16:creationId xmlns:a16="http://schemas.microsoft.com/office/drawing/2014/main" id="{4D344023-DD9A-DD42-AAF4-E4808F495EDF}"/>
              </a:ext>
            </a:extLst>
          </p:cNvPr>
          <p:cNvSpPr>
            <a:spLocks noChangeAspect="1"/>
          </p:cNvSpPr>
          <p:nvPr/>
        </p:nvSpPr>
        <p:spPr>
          <a:xfrm>
            <a:off x="465072" y="3720456"/>
            <a:ext cx="402200" cy="402200"/>
          </a:xfrm>
          <a:prstGeom prst="ellipse">
            <a:avLst/>
          </a:prstGeom>
          <a:solidFill>
            <a:schemeClr val="tx1">
              <a:lumMod val="25000"/>
              <a:lumOff val="75000"/>
            </a:schemeClr>
          </a:solidFill>
          <a:ln w="508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1" b="1" dirty="0"/>
          </a:p>
        </p:txBody>
      </p:sp>
      <p:sp>
        <p:nvSpPr>
          <p:cNvPr id="18" name="TextBox 17">
            <a:extLst>
              <a:ext uri="{FF2B5EF4-FFF2-40B4-BE49-F238E27FC236}">
                <a16:creationId xmlns:a16="http://schemas.microsoft.com/office/drawing/2014/main" id="{48992DC2-AA2C-1847-8CED-E680E66D1C2B}"/>
              </a:ext>
            </a:extLst>
          </p:cNvPr>
          <p:cNvSpPr txBox="1"/>
          <p:nvPr/>
        </p:nvSpPr>
        <p:spPr>
          <a:xfrm>
            <a:off x="1089640" y="3618029"/>
            <a:ext cx="3014769" cy="500458"/>
          </a:xfrm>
          <a:prstGeom prst="rect">
            <a:avLst/>
          </a:prstGeom>
          <a:noFill/>
        </p:spPr>
        <p:txBody>
          <a:bodyPr wrap="square" rtlCol="0">
            <a:spAutoFit/>
          </a:bodyPr>
          <a:lstStyle/>
          <a:p>
            <a:pPr marL="0" lvl="2" defTabSz="879649">
              <a:lnSpc>
                <a:spcPct val="115000"/>
              </a:lnSpc>
              <a:spcBef>
                <a:spcPts val="748"/>
              </a:spcBef>
              <a:spcAft>
                <a:spcPts val="224"/>
              </a:spcAft>
            </a:pPr>
            <a:r>
              <a:rPr lang="en-GB" dirty="0">
                <a:solidFill>
                  <a:srgbClr val="003249"/>
                </a:solidFill>
                <a:latin typeface="Avenir Book" panose="02000503020000020003" pitchFamily="2" charset="0"/>
                <a:ea typeface="MS Gothic" panose="020B0609070205080204" pitchFamily="49" charset="-128"/>
                <a:cs typeface="Times New Roman" panose="02020603050405020304" pitchFamily="18" charset="0"/>
              </a:rPr>
              <a:t>Overall</a:t>
            </a:r>
          </a:p>
        </p:txBody>
      </p:sp>
      <p:sp>
        <p:nvSpPr>
          <p:cNvPr id="19" name="Oval 18">
            <a:extLst>
              <a:ext uri="{FF2B5EF4-FFF2-40B4-BE49-F238E27FC236}">
                <a16:creationId xmlns:a16="http://schemas.microsoft.com/office/drawing/2014/main" id="{DF33F97E-4D98-BD45-97C1-B39CABA7D8B6}"/>
              </a:ext>
            </a:extLst>
          </p:cNvPr>
          <p:cNvSpPr>
            <a:spLocks noChangeAspect="1"/>
          </p:cNvSpPr>
          <p:nvPr/>
        </p:nvSpPr>
        <p:spPr>
          <a:xfrm>
            <a:off x="465072" y="4944456"/>
            <a:ext cx="402200" cy="402200"/>
          </a:xfrm>
          <a:prstGeom prst="ellipse">
            <a:avLst/>
          </a:prstGeom>
          <a:solidFill>
            <a:schemeClr val="tx1">
              <a:lumMod val="10000"/>
              <a:lumOff val="90000"/>
            </a:schemeClr>
          </a:solidFill>
          <a:ln w="508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1" b="1" dirty="0"/>
          </a:p>
        </p:txBody>
      </p:sp>
      <p:sp>
        <p:nvSpPr>
          <p:cNvPr id="26" name="TextBox 25">
            <a:extLst>
              <a:ext uri="{FF2B5EF4-FFF2-40B4-BE49-F238E27FC236}">
                <a16:creationId xmlns:a16="http://schemas.microsoft.com/office/drawing/2014/main" id="{3F94D690-4D5D-5543-8C0A-3F01BE5967B2}"/>
              </a:ext>
            </a:extLst>
          </p:cNvPr>
          <p:cNvSpPr txBox="1"/>
          <p:nvPr/>
        </p:nvSpPr>
        <p:spPr>
          <a:xfrm>
            <a:off x="1091271" y="4847256"/>
            <a:ext cx="3014769" cy="500458"/>
          </a:xfrm>
          <a:prstGeom prst="rect">
            <a:avLst/>
          </a:prstGeom>
          <a:noFill/>
        </p:spPr>
        <p:txBody>
          <a:bodyPr wrap="square" rtlCol="0">
            <a:spAutoFit/>
          </a:bodyPr>
          <a:lstStyle/>
          <a:p>
            <a:pPr marL="0" lvl="2" defTabSz="879649">
              <a:lnSpc>
                <a:spcPct val="115000"/>
              </a:lnSpc>
              <a:spcBef>
                <a:spcPts val="748"/>
              </a:spcBef>
              <a:spcAft>
                <a:spcPts val="224"/>
              </a:spcAft>
            </a:pPr>
            <a:r>
              <a:rPr lang="en-GB" dirty="0">
                <a:solidFill>
                  <a:srgbClr val="003249"/>
                </a:solidFill>
                <a:latin typeface="Avenir Book" panose="02000503020000020003" pitchFamily="2" charset="0"/>
                <a:ea typeface="MS Gothic" panose="020B0609070205080204" pitchFamily="49" charset="-128"/>
                <a:cs typeface="Times New Roman" panose="02020603050405020304" pitchFamily="18" charset="0"/>
              </a:rPr>
              <a:t>Suggestions</a:t>
            </a:r>
          </a:p>
        </p:txBody>
      </p:sp>
      <p:sp>
        <p:nvSpPr>
          <p:cNvPr id="27" name="Rectangle 26">
            <a:extLst>
              <a:ext uri="{FF2B5EF4-FFF2-40B4-BE49-F238E27FC236}">
                <a16:creationId xmlns:a16="http://schemas.microsoft.com/office/drawing/2014/main" id="{4EFDEF43-B0EE-B54C-9F27-ECCBB83FB896}"/>
              </a:ext>
            </a:extLst>
          </p:cNvPr>
          <p:cNvSpPr/>
          <p:nvPr/>
        </p:nvSpPr>
        <p:spPr>
          <a:xfrm>
            <a:off x="1106742" y="5261260"/>
            <a:ext cx="8875470" cy="338554"/>
          </a:xfrm>
          <a:prstGeom prst="rect">
            <a:avLst/>
          </a:prstGeom>
        </p:spPr>
        <p:txBody>
          <a:bodyPr wrap="square">
            <a:spAutoFit/>
          </a:bodyPr>
          <a:lstStyle/>
          <a:p>
            <a:pPr>
              <a:spcAft>
                <a:spcPts val="598"/>
              </a:spcAft>
            </a:pPr>
            <a:r>
              <a:rPr lang="it-IT" sz="1600" dirty="0">
                <a:latin typeface="Avenir Book" panose="02000503020000020003" pitchFamily="2" charset="0"/>
                <a:ea typeface="Verdana" panose="020B0604030504040204" pitchFamily="34" charset="0"/>
                <a:cs typeface="Verdana" panose="020B0604030504040204" pitchFamily="34" charset="0"/>
              </a:rPr>
              <a:t>More in situ SR </a:t>
            </a:r>
            <a:r>
              <a:rPr lang="it-IT" sz="1600" dirty="0" err="1">
                <a:latin typeface="Avenir Book" panose="02000503020000020003" pitchFamily="2" charset="0"/>
                <a:ea typeface="Verdana" panose="020B0604030504040204" pitchFamily="34" charset="0"/>
                <a:cs typeface="Verdana" panose="020B0604030504040204" pitchFamily="34" charset="0"/>
              </a:rPr>
              <a:t>measurements</a:t>
            </a:r>
            <a:r>
              <a:rPr lang="it-IT" sz="1600" dirty="0">
                <a:latin typeface="Avenir Book" panose="02000503020000020003" pitchFamily="2" charset="0"/>
                <a:ea typeface="Verdana" panose="020B0604030504040204" pitchFamily="34" charset="0"/>
                <a:cs typeface="Verdana" panose="020B0604030504040204" pitchFamily="34" charset="0"/>
              </a:rPr>
              <a:t> are </a:t>
            </a:r>
            <a:r>
              <a:rPr lang="it-IT" sz="1600" dirty="0" err="1">
                <a:latin typeface="Avenir Book" panose="02000503020000020003" pitchFamily="2" charset="0"/>
                <a:ea typeface="Verdana" panose="020B0604030504040204" pitchFamily="34" charset="0"/>
                <a:cs typeface="Verdana" panose="020B0604030504040204" pitchFamily="34" charset="0"/>
              </a:rPr>
              <a:t>needed</a:t>
            </a:r>
            <a:r>
              <a:rPr lang="it-IT" sz="1600" dirty="0">
                <a:latin typeface="Avenir Book" panose="02000503020000020003" pitchFamily="2" charset="0"/>
                <a:ea typeface="Verdana" panose="020B0604030504040204" pitchFamily="34" charset="0"/>
                <a:cs typeface="Verdana" panose="020B0604030504040204" pitchFamily="34" charset="0"/>
              </a:rPr>
              <a:t> (CESBIO </a:t>
            </a:r>
            <a:r>
              <a:rPr lang="en-GB" sz="1600" dirty="0">
                <a:latin typeface="Avenir Book" panose="02000503020000020003" pitchFamily="2" charset="0"/>
                <a:ea typeface="Verdana" panose="020B0604030504040204" pitchFamily="34" charset="0"/>
                <a:cs typeface="Verdana" panose="020B0604030504040204" pitchFamily="34" charset="0"/>
              </a:rPr>
              <a:t>agricultural</a:t>
            </a:r>
            <a:r>
              <a:rPr lang="it-IT" sz="1600" dirty="0">
                <a:latin typeface="Avenir Book" panose="02000503020000020003" pitchFamily="2" charset="0"/>
                <a:ea typeface="Verdana" panose="020B0604030504040204" pitchFamily="34" charset="0"/>
                <a:cs typeface="Verdana" panose="020B0604030504040204" pitchFamily="34" charset="0"/>
              </a:rPr>
              <a:t> site [</a:t>
            </a:r>
            <a:r>
              <a:rPr lang="it-IT" sz="1600" dirty="0" err="1">
                <a:latin typeface="Avenir Book" panose="02000503020000020003" pitchFamily="2" charset="0"/>
                <a:ea typeface="Verdana" panose="020B0604030504040204" pitchFamily="34" charset="0"/>
                <a:cs typeface="Verdana" panose="020B0604030504040204" pitchFamily="34" charset="0"/>
              </a:rPr>
              <a:t>RadCalNet</a:t>
            </a:r>
            <a:r>
              <a:rPr lang="it-IT" sz="1600" dirty="0">
                <a:latin typeface="Avenir Book" panose="02000503020000020003" pitchFamily="2" charset="0"/>
                <a:ea typeface="Verdana" panose="020B0604030504040204" pitchFamily="34" charset="0"/>
                <a:cs typeface="Verdana" panose="020B0604030504040204" pitchFamily="34" charset="0"/>
              </a:rPr>
              <a:t>], </a:t>
            </a:r>
            <a:r>
              <a:rPr lang="it-IT" sz="1600" dirty="0" err="1">
                <a:latin typeface="Avenir Book" panose="02000503020000020003" pitchFamily="2" charset="0"/>
                <a:ea typeface="Verdana" panose="020B0604030504040204" pitchFamily="34" charset="0"/>
                <a:cs typeface="Verdana" panose="020B0604030504040204" pitchFamily="34" charset="0"/>
              </a:rPr>
              <a:t>HyperNet</a:t>
            </a:r>
            <a:r>
              <a:rPr lang="it-IT" sz="1600" dirty="0">
                <a:latin typeface="Avenir Book" panose="02000503020000020003" pitchFamily="2" charset="0"/>
                <a:ea typeface="Verdana" panose="020B0604030504040204" pitchFamily="34" charset="0"/>
                <a:cs typeface="Verdana" panose="020B0604030504040204" pitchFamily="34" charset="0"/>
              </a:rPr>
              <a:t>)</a:t>
            </a:r>
          </a:p>
        </p:txBody>
      </p:sp>
      <p:sp>
        <p:nvSpPr>
          <p:cNvPr id="28" name="Rectangle 27">
            <a:extLst>
              <a:ext uri="{FF2B5EF4-FFF2-40B4-BE49-F238E27FC236}">
                <a16:creationId xmlns:a16="http://schemas.microsoft.com/office/drawing/2014/main" id="{049ED9FA-8AC7-2D40-AFFE-D960175E5F82}"/>
              </a:ext>
            </a:extLst>
          </p:cNvPr>
          <p:cNvSpPr/>
          <p:nvPr/>
        </p:nvSpPr>
        <p:spPr>
          <a:xfrm>
            <a:off x="1091271" y="5515150"/>
            <a:ext cx="10612503" cy="372538"/>
          </a:xfrm>
          <a:prstGeom prst="rect">
            <a:avLst/>
          </a:prstGeom>
        </p:spPr>
        <p:txBody>
          <a:bodyPr wrap="square">
            <a:spAutoFit/>
          </a:bodyPr>
          <a:lstStyle/>
          <a:p>
            <a:pPr indent="-341974" hangingPunct="1">
              <a:lnSpc>
                <a:spcPct val="119000"/>
              </a:lnSpc>
              <a:spcBef>
                <a:spcPct val="20000"/>
              </a:spcBef>
              <a:buClr>
                <a:schemeClr val="accent1"/>
              </a:buClr>
            </a:pPr>
            <a:r>
              <a:rPr lang="en-GB" sz="1600" dirty="0">
                <a:latin typeface="Avenir Book" panose="02000503020000020003" pitchFamily="2" charset="0"/>
                <a:ea typeface="Verdana" panose="020B0604030504040204" pitchFamily="34" charset="0"/>
                <a:cs typeface="Verdana" panose="020B0604030504040204" pitchFamily="34" charset="0"/>
              </a:rPr>
              <a:t>Some geographical areas were missing (Africa, South America, Australia) &amp; many sites close to big cities, deserts</a:t>
            </a:r>
          </a:p>
        </p:txBody>
      </p:sp>
      <p:sp>
        <p:nvSpPr>
          <p:cNvPr id="29" name="Rectangle 28">
            <a:extLst>
              <a:ext uri="{FF2B5EF4-FFF2-40B4-BE49-F238E27FC236}">
                <a16:creationId xmlns:a16="http://schemas.microsoft.com/office/drawing/2014/main" id="{1103F03A-E6D4-FE4A-A4F0-58CDEFF4666B}"/>
              </a:ext>
            </a:extLst>
          </p:cNvPr>
          <p:cNvSpPr/>
          <p:nvPr/>
        </p:nvSpPr>
        <p:spPr>
          <a:xfrm>
            <a:off x="1106742" y="4004559"/>
            <a:ext cx="7049570" cy="799065"/>
          </a:xfrm>
          <a:prstGeom prst="rect">
            <a:avLst/>
          </a:prstGeom>
        </p:spPr>
        <p:txBody>
          <a:bodyPr wrap="square">
            <a:spAutoFit/>
          </a:bodyPr>
          <a:lstStyle/>
          <a:p>
            <a:pPr>
              <a:lnSpc>
                <a:spcPct val="150000"/>
              </a:lnSpc>
              <a:spcBef>
                <a:spcPts val="0"/>
              </a:spcBef>
              <a:spcAft>
                <a:spcPts val="1197"/>
              </a:spcAft>
            </a:pPr>
            <a:r>
              <a:rPr lang="en-US" sz="1600" kern="0" dirty="0">
                <a:latin typeface="Avenir Book" panose="02000503020000020003" pitchFamily="2" charset="0"/>
                <a:ea typeface="Verdana" panose="020B0604030504040204" pitchFamily="34" charset="0"/>
                <a:cs typeface="Verdana" panose="020B0604030504040204" pitchFamily="34" charset="0"/>
              </a:rPr>
              <a:t>No clear superiority - Similar results for most processors when compared to in-situ measurements and variance when compared to simulated reference </a:t>
            </a:r>
          </a:p>
        </p:txBody>
      </p:sp>
      <p:sp>
        <p:nvSpPr>
          <p:cNvPr id="30" name="Rectangle 29">
            <a:extLst>
              <a:ext uri="{FF2B5EF4-FFF2-40B4-BE49-F238E27FC236}">
                <a16:creationId xmlns:a16="http://schemas.microsoft.com/office/drawing/2014/main" id="{70178AB7-6A1E-7346-9D19-02609AB13AD0}"/>
              </a:ext>
            </a:extLst>
          </p:cNvPr>
          <p:cNvSpPr/>
          <p:nvPr/>
        </p:nvSpPr>
        <p:spPr>
          <a:xfrm>
            <a:off x="1089642" y="3080839"/>
            <a:ext cx="10113090" cy="644022"/>
          </a:xfrm>
          <a:prstGeom prst="rect">
            <a:avLst/>
          </a:prstGeom>
        </p:spPr>
        <p:txBody>
          <a:bodyPr wrap="square">
            <a:spAutoFit/>
          </a:bodyPr>
          <a:lstStyle/>
          <a:p>
            <a:pPr>
              <a:lnSpc>
                <a:spcPct val="114000"/>
              </a:lnSpc>
              <a:spcBef>
                <a:spcPct val="20000"/>
              </a:spcBef>
              <a:buClr>
                <a:schemeClr val="tx1"/>
              </a:buClr>
            </a:pPr>
            <a:r>
              <a:rPr lang="en-US" sz="1600" b="1" kern="0" dirty="0">
                <a:latin typeface="Avenir Book" panose="02000503020000020003" pitchFamily="2" charset="0"/>
                <a:ea typeface="Verdana" panose="020B0604030504040204" pitchFamily="34" charset="0"/>
                <a:cs typeface="Verdana" panose="020B0604030504040204" pitchFamily="34" charset="0"/>
              </a:rPr>
              <a:t>Simulated SR reference </a:t>
            </a:r>
            <a:r>
              <a:rPr lang="en-US" sz="1600" kern="0" dirty="0">
                <a:latin typeface="Avenir Book" panose="02000503020000020003" pitchFamily="2" charset="0"/>
                <a:ea typeface="Verdana" panose="020B0604030504040204" pitchFamily="34" charset="0"/>
                <a:cs typeface="Verdana" panose="020B0604030504040204" pitchFamily="34" charset="0"/>
              </a:rPr>
              <a:t>using 6SV and AERONET : Overall the results are improving from VNIR to SWIR, variation in the results amongst processors with improved results for the processors using variation of 6S RTM</a:t>
            </a:r>
          </a:p>
        </p:txBody>
      </p:sp>
      <p:sp>
        <p:nvSpPr>
          <p:cNvPr id="35" name="Rectangle 34">
            <a:extLst>
              <a:ext uri="{FF2B5EF4-FFF2-40B4-BE49-F238E27FC236}">
                <a16:creationId xmlns:a16="http://schemas.microsoft.com/office/drawing/2014/main" id="{B8FFAAC3-7A3A-CB4A-A0F2-CA912BC6D834}"/>
              </a:ext>
            </a:extLst>
          </p:cNvPr>
          <p:cNvSpPr/>
          <p:nvPr/>
        </p:nvSpPr>
        <p:spPr>
          <a:xfrm>
            <a:off x="1091271" y="2767291"/>
            <a:ext cx="9735681" cy="372538"/>
          </a:xfrm>
          <a:prstGeom prst="rect">
            <a:avLst/>
          </a:prstGeom>
        </p:spPr>
        <p:txBody>
          <a:bodyPr wrap="square">
            <a:spAutoFit/>
          </a:bodyPr>
          <a:lstStyle/>
          <a:p>
            <a:pPr>
              <a:lnSpc>
                <a:spcPct val="119000"/>
              </a:lnSpc>
              <a:spcBef>
                <a:spcPct val="20000"/>
              </a:spcBef>
              <a:buClr>
                <a:schemeClr val="tx1"/>
              </a:buClr>
            </a:pPr>
            <a:r>
              <a:rPr lang="en-US" sz="1600" b="1" kern="0" dirty="0" err="1">
                <a:latin typeface="Avenir Book" panose="02000503020000020003" pitchFamily="2" charset="0"/>
                <a:ea typeface="Verdana" panose="020B0604030504040204" pitchFamily="34" charset="0"/>
                <a:cs typeface="Verdana" panose="020B0604030504040204" pitchFamily="34" charset="0"/>
              </a:rPr>
              <a:t>RadCal</a:t>
            </a:r>
            <a:r>
              <a:rPr lang="en-US" sz="1600" b="1" dirty="0" err="1">
                <a:latin typeface="Avenir Book" panose="02000503020000020003" pitchFamily="2" charset="0"/>
                <a:ea typeface="Verdana" panose="020B0604030504040204" pitchFamily="34" charset="0"/>
                <a:cs typeface="Verdana" panose="020B0604030504040204" pitchFamily="34" charset="0"/>
              </a:rPr>
              <a:t>Net</a:t>
            </a:r>
            <a:r>
              <a:rPr lang="en-US" sz="1600" dirty="0">
                <a:latin typeface="Avenir Book" panose="02000503020000020003" pitchFamily="2" charset="0"/>
                <a:ea typeface="Verdana" panose="020B0604030504040204" pitchFamily="34" charset="0"/>
                <a:cs typeface="Verdana" panose="020B0604030504040204" pitchFamily="34" charset="0"/>
              </a:rPr>
              <a:t> measurements: </a:t>
            </a:r>
            <a:r>
              <a:rPr lang="en-US" sz="1600" b="1" kern="0" dirty="0">
                <a:latin typeface="Avenir Book" panose="02000503020000020003" pitchFamily="2" charset="0"/>
                <a:ea typeface="Verdana" panose="020B0604030504040204" pitchFamily="34" charset="0"/>
                <a:cs typeface="Verdana" panose="020B0604030504040204" pitchFamily="34" charset="0"/>
              </a:rPr>
              <a:t>similar results </a:t>
            </a:r>
            <a:r>
              <a:rPr lang="en-US" sz="1600" kern="0" dirty="0">
                <a:latin typeface="Avenir Book" panose="02000503020000020003" pitchFamily="2" charset="0"/>
                <a:ea typeface="Verdana" panose="020B0604030504040204" pitchFamily="34" charset="0"/>
                <a:cs typeface="Verdana" panose="020B0604030504040204" pitchFamily="34" charset="0"/>
              </a:rPr>
              <a:t>for most processors in the SR comparison </a:t>
            </a:r>
            <a:r>
              <a:rPr lang="en-US" sz="1600" dirty="0">
                <a:latin typeface="Avenir Book" panose="02000503020000020003" pitchFamily="2" charset="0"/>
                <a:ea typeface="Verdana" panose="020B0604030504040204" pitchFamily="34" charset="0"/>
                <a:cs typeface="Verdana" panose="020B0604030504040204" pitchFamily="34" charset="0"/>
              </a:rPr>
              <a:t>[La </a:t>
            </a:r>
            <a:r>
              <a:rPr lang="en-US" sz="1600" dirty="0" err="1">
                <a:latin typeface="Avenir Book" panose="02000503020000020003" pitchFamily="2" charset="0"/>
                <a:ea typeface="Verdana" panose="020B0604030504040204" pitchFamily="34" charset="0"/>
                <a:cs typeface="Verdana" panose="020B0604030504040204" pitchFamily="34" charset="0"/>
              </a:rPr>
              <a:t>Crau</a:t>
            </a:r>
            <a:r>
              <a:rPr lang="en-US" sz="1600" dirty="0">
                <a:latin typeface="Avenir Book" panose="02000503020000020003" pitchFamily="2" charset="0"/>
                <a:ea typeface="Verdana" panose="020B0604030504040204" pitchFamily="34" charset="0"/>
                <a:cs typeface="Verdana" panose="020B0604030504040204" pitchFamily="34" charset="0"/>
              </a:rPr>
              <a:t>, </a:t>
            </a:r>
            <a:r>
              <a:rPr lang="en-US" sz="1600" dirty="0" err="1">
                <a:latin typeface="Avenir Book" panose="02000503020000020003" pitchFamily="2" charset="0"/>
                <a:ea typeface="Verdana" panose="020B0604030504040204" pitchFamily="34" charset="0"/>
                <a:cs typeface="Verdana" panose="020B0604030504040204" pitchFamily="34" charset="0"/>
              </a:rPr>
              <a:t>Gobabeb</a:t>
            </a:r>
            <a:r>
              <a:rPr lang="en-US" sz="1600" dirty="0">
                <a:latin typeface="Avenir Book" panose="02000503020000020003" pitchFamily="2"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3773000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Text Box 5"/>
          <p:cNvSpPr txBox="1">
            <a:spLocks noChangeArrowheads="1"/>
          </p:cNvSpPr>
          <p:nvPr/>
        </p:nvSpPr>
        <p:spPr bwMode="auto">
          <a:xfrm>
            <a:off x="2852184" y="5864626"/>
            <a:ext cx="69342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sz="1800" b="1" dirty="0"/>
              <a:t>Home page: </a:t>
            </a:r>
            <a:r>
              <a:rPr lang="en-US" sz="1800" u="sng" dirty="0">
                <a:solidFill>
                  <a:schemeClr val="accent2"/>
                </a:solidFill>
                <a:effectLst>
                  <a:outerShdw blurRad="38100" dist="38100" dir="2700000" algn="tl">
                    <a:srgbClr val="DDDDDD"/>
                  </a:outerShdw>
                </a:effectLst>
                <a:hlinkClick r:id="rId3"/>
              </a:rPr>
              <a:t>http://modis-sr.ltdri.org</a:t>
            </a:r>
            <a:r>
              <a:rPr lang="en-US" sz="1800" u="sng" dirty="0">
                <a:solidFill>
                  <a:schemeClr val="accent2"/>
                </a:solidFill>
                <a:effectLst>
                  <a:outerShdw blurRad="38100" dist="38100" dir="2700000" algn="tl">
                    <a:srgbClr val="DDDDDD"/>
                  </a:outerShdw>
                </a:effectLst>
              </a:rPr>
              <a:t> </a:t>
            </a:r>
            <a:r>
              <a:rPr lang="en-US" sz="1800" u="sng" dirty="0">
                <a:solidFill>
                  <a:schemeClr val="accent2"/>
                </a:solidFill>
              </a:rPr>
              <a:t>  </a:t>
            </a:r>
          </a:p>
        </p:txBody>
      </p:sp>
      <p:sp>
        <p:nvSpPr>
          <p:cNvPr id="9" name="Text Box 8"/>
          <p:cNvSpPr txBox="1">
            <a:spLocks noChangeArrowheads="1"/>
          </p:cNvSpPr>
          <p:nvPr/>
        </p:nvSpPr>
        <p:spPr bwMode="auto">
          <a:xfrm>
            <a:off x="472967" y="2395739"/>
            <a:ext cx="11151474" cy="29546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800" b="1" dirty="0"/>
              <a:t>Algorithm reference for L8: </a:t>
            </a:r>
            <a:r>
              <a:rPr lang="en-US" sz="1800" dirty="0"/>
              <a:t>Vermote E., Justice C., Claverie M.,  Franch B., (2016) “Preliminary analysis of the performance of the Landsat 8/OLI land surface reflectance product", Remote Sensing of Environment, 185,46-56.</a:t>
            </a:r>
          </a:p>
          <a:p>
            <a:pPr>
              <a:spcBef>
                <a:spcPct val="50000"/>
              </a:spcBef>
            </a:pPr>
            <a:r>
              <a:rPr lang="en-US" dirty="0"/>
              <a:t>The MODIS </a:t>
            </a:r>
            <a:r>
              <a:rPr lang="en-US" b="1" dirty="0"/>
              <a:t>Collection 6 AC algorithm </a:t>
            </a:r>
            <a:r>
              <a:rPr lang="en-US" dirty="0"/>
              <a:t>relies on</a:t>
            </a:r>
          </a:p>
          <a:p>
            <a:pPr>
              <a:spcBef>
                <a:spcPct val="50000"/>
              </a:spcBef>
              <a:buClr>
                <a:srgbClr val="990033"/>
              </a:buClr>
              <a:buSzPct val="85000"/>
              <a:buFont typeface="Wingdings" charset="0"/>
              <a:buChar char="§"/>
            </a:pPr>
            <a:r>
              <a:rPr lang="en-US" dirty="0"/>
              <a:t> the use of very accurate (better than 1%) vector radiative  transfer modeling of the coupled atmosphere-surface system (6S)</a:t>
            </a:r>
          </a:p>
          <a:p>
            <a:pPr>
              <a:spcBef>
                <a:spcPct val="50000"/>
              </a:spcBef>
              <a:buClr>
                <a:srgbClr val="990033"/>
              </a:buClr>
              <a:buSzPct val="85000"/>
              <a:buFont typeface="Wingdings" charset="0"/>
              <a:buChar char="§"/>
            </a:pPr>
            <a:r>
              <a:rPr lang="en-US" dirty="0"/>
              <a:t> the inversion of key atmospheric parameters</a:t>
            </a:r>
          </a:p>
          <a:p>
            <a:pPr lvl="1">
              <a:spcBef>
                <a:spcPct val="50000"/>
              </a:spcBef>
              <a:buClr>
                <a:srgbClr val="990033"/>
              </a:buClr>
              <a:buSzPct val="85000"/>
              <a:buFont typeface="Wingdings" charset="0"/>
              <a:buChar char="§"/>
            </a:pPr>
            <a:r>
              <a:rPr lang="en-US" b="1" i="1" dirty="0"/>
              <a:t>Aerosols are retrieved from Landsat8/Sentinel 2 images</a:t>
            </a:r>
          </a:p>
          <a:p>
            <a:pPr lvl="1">
              <a:spcBef>
                <a:spcPct val="50000"/>
              </a:spcBef>
              <a:buClr>
                <a:srgbClr val="990033"/>
              </a:buClr>
              <a:buSzPct val="85000"/>
              <a:buFont typeface="Wingdings" charset="0"/>
              <a:buChar char="§"/>
            </a:pPr>
            <a:r>
              <a:rPr lang="en-US" b="1" i="1" dirty="0"/>
              <a:t>Water vapor and ozone from daily MODIS product.</a:t>
            </a:r>
          </a:p>
          <a:p>
            <a:pPr>
              <a:spcBef>
                <a:spcPct val="50000"/>
              </a:spcBef>
            </a:pPr>
            <a:endParaRPr lang="en-US" sz="1800" b="1" i="1" dirty="0"/>
          </a:p>
        </p:txBody>
      </p:sp>
      <p:sp>
        <p:nvSpPr>
          <p:cNvPr id="10" name="Rectangle 2"/>
          <p:cNvSpPr>
            <a:spLocks noGrp="1" noChangeArrowheads="1"/>
          </p:cNvSpPr>
          <p:nvPr>
            <p:ph type="title"/>
          </p:nvPr>
        </p:nvSpPr>
        <p:spPr>
          <a:xfrm>
            <a:off x="725214" y="1053527"/>
            <a:ext cx="10121463" cy="1143000"/>
          </a:xfrm>
        </p:spPr>
        <p:txBody>
          <a:bodyPr/>
          <a:lstStyle/>
          <a:p>
            <a:pPr algn="ctr"/>
            <a:r>
              <a:rPr lang="en-US" sz="3200" dirty="0">
                <a:effectLst>
                  <a:outerShdw blurRad="38100" dist="38100" dir="2700000" algn="tl">
                    <a:srgbClr val="DDDDDD"/>
                  </a:outerShdw>
                </a:effectLst>
              </a:rPr>
              <a:t>Landsat8/OLI and Sentinel 2/MSI Surface Reflectance is largely based on MODIS C6 (LaSRC)</a:t>
            </a:r>
          </a:p>
        </p:txBody>
      </p:sp>
      <p:sp>
        <p:nvSpPr>
          <p:cNvPr id="3" name="Title 1">
            <a:extLst>
              <a:ext uri="{FF2B5EF4-FFF2-40B4-BE49-F238E27FC236}">
                <a16:creationId xmlns:a16="http://schemas.microsoft.com/office/drawing/2014/main" id="{F5601CF2-EE7F-C5A6-15BD-C16E3C6BEE99}"/>
              </a:ext>
            </a:extLst>
          </p:cNvPr>
          <p:cNvSpPr txBox="1">
            <a:spLocks/>
          </p:cNvSpPr>
          <p:nvPr/>
        </p:nvSpPr>
        <p:spPr>
          <a:xfrm>
            <a:off x="1981200" y="76201"/>
            <a:ext cx="8229600" cy="517525"/>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chemeClr val="bg1"/>
                </a:solidFill>
              </a:rPr>
              <a:t>Atmospheric correction (AC) background</a:t>
            </a:r>
          </a:p>
        </p:txBody>
      </p:sp>
    </p:spTree>
    <p:extLst>
      <p:ext uri="{BB962C8B-B14F-4D97-AF65-F5344CB8AC3E}">
        <p14:creationId xmlns:p14="http://schemas.microsoft.com/office/powerpoint/2010/main" val="415644003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F1874-22F1-0A4B-95D8-EF027AFA161F}"/>
              </a:ext>
            </a:extLst>
          </p:cNvPr>
          <p:cNvSpPr>
            <a:spLocks noGrp="1"/>
          </p:cNvSpPr>
          <p:nvPr>
            <p:ph type="title"/>
          </p:nvPr>
        </p:nvSpPr>
        <p:spPr>
          <a:xfrm>
            <a:off x="2667001" y="1429580"/>
            <a:ext cx="6857999" cy="280433"/>
          </a:xfrm>
        </p:spPr>
        <p:txBody>
          <a:bodyPr>
            <a:noAutofit/>
          </a:bodyPr>
          <a:lstStyle/>
          <a:p>
            <a:r>
              <a:rPr lang="en-US" sz="2100" b="1" dirty="0"/>
              <a:t>GSFC-BELTSVILLE Site 1920 meters x 1920 meters</a:t>
            </a:r>
          </a:p>
        </p:txBody>
      </p:sp>
      <p:pic>
        <p:nvPicPr>
          <p:cNvPr id="5" name="Picture 4">
            <a:extLst>
              <a:ext uri="{FF2B5EF4-FFF2-40B4-BE49-F238E27FC236}">
                <a16:creationId xmlns:a16="http://schemas.microsoft.com/office/drawing/2014/main" id="{57A35B9C-A189-6F4A-80E0-95CAF1F3BA5A}"/>
              </a:ext>
            </a:extLst>
          </p:cNvPr>
          <p:cNvPicPr>
            <a:picLocks noChangeAspect="1"/>
          </p:cNvPicPr>
          <p:nvPr/>
        </p:nvPicPr>
        <p:blipFill>
          <a:blip r:embed="rId2"/>
          <a:stretch>
            <a:fillRect/>
          </a:stretch>
        </p:blipFill>
        <p:spPr>
          <a:xfrm>
            <a:off x="1687537" y="2022009"/>
            <a:ext cx="5653735" cy="3226253"/>
          </a:xfrm>
          <a:prstGeom prst="rect">
            <a:avLst/>
          </a:prstGeom>
        </p:spPr>
      </p:pic>
      <p:cxnSp>
        <p:nvCxnSpPr>
          <p:cNvPr id="7" name="Straight Arrow Connector 6">
            <a:extLst>
              <a:ext uri="{FF2B5EF4-FFF2-40B4-BE49-F238E27FC236}">
                <a16:creationId xmlns:a16="http://schemas.microsoft.com/office/drawing/2014/main" id="{DD296D9E-B034-1946-B590-0F1E42C9D556}"/>
              </a:ext>
            </a:extLst>
          </p:cNvPr>
          <p:cNvCxnSpPr>
            <a:cxnSpLocks/>
          </p:cNvCxnSpPr>
          <p:nvPr/>
        </p:nvCxnSpPr>
        <p:spPr>
          <a:xfrm rot="5400000">
            <a:off x="6644895" y="3052455"/>
            <a:ext cx="215757" cy="1926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49C850D-BA4E-FF4D-9103-EA61F8DBEE59}"/>
              </a:ext>
            </a:extLst>
          </p:cNvPr>
          <p:cNvSpPr txBox="1"/>
          <p:nvPr/>
        </p:nvSpPr>
        <p:spPr>
          <a:xfrm>
            <a:off x="2018779" y="1740811"/>
            <a:ext cx="1811714" cy="323165"/>
          </a:xfrm>
          <a:prstGeom prst="rect">
            <a:avLst/>
          </a:prstGeom>
          <a:noFill/>
        </p:spPr>
        <p:txBody>
          <a:bodyPr wrap="none" rtlCol="0">
            <a:spAutoFit/>
          </a:bodyPr>
          <a:lstStyle/>
          <a:p>
            <a:r>
              <a:rPr lang="en-US" sz="1500" dirty="0"/>
              <a:t>August 2019 (S2B)</a:t>
            </a:r>
          </a:p>
        </p:txBody>
      </p:sp>
      <p:sp>
        <p:nvSpPr>
          <p:cNvPr id="13" name="TextBox 12">
            <a:extLst>
              <a:ext uri="{FF2B5EF4-FFF2-40B4-BE49-F238E27FC236}">
                <a16:creationId xmlns:a16="http://schemas.microsoft.com/office/drawing/2014/main" id="{E7671680-8289-B641-984C-AD1E4A0BA609}"/>
              </a:ext>
            </a:extLst>
          </p:cNvPr>
          <p:cNvSpPr txBox="1"/>
          <p:nvPr/>
        </p:nvSpPr>
        <p:spPr>
          <a:xfrm>
            <a:off x="4680024" y="1740811"/>
            <a:ext cx="1811714" cy="323165"/>
          </a:xfrm>
          <a:prstGeom prst="rect">
            <a:avLst/>
          </a:prstGeom>
          <a:noFill/>
        </p:spPr>
        <p:txBody>
          <a:bodyPr wrap="none" rtlCol="0">
            <a:spAutoFit/>
          </a:bodyPr>
          <a:lstStyle/>
          <a:p>
            <a:r>
              <a:rPr lang="en-US" sz="1500" dirty="0"/>
              <a:t>August 2015 (S2A)</a:t>
            </a:r>
          </a:p>
        </p:txBody>
      </p:sp>
      <p:pic>
        <p:nvPicPr>
          <p:cNvPr id="11" name="Picture 10" descr="Aerial view of a city&#10;&#10;Description automatically generated with low confidence">
            <a:extLst>
              <a:ext uri="{FF2B5EF4-FFF2-40B4-BE49-F238E27FC236}">
                <a16:creationId xmlns:a16="http://schemas.microsoft.com/office/drawing/2014/main" id="{D8E43617-FAF4-9B44-9738-D5B0FDFCBC67}"/>
              </a:ext>
            </a:extLst>
          </p:cNvPr>
          <p:cNvPicPr>
            <a:picLocks noChangeAspect="1"/>
          </p:cNvPicPr>
          <p:nvPr/>
        </p:nvPicPr>
        <p:blipFill>
          <a:blip r:embed="rId3"/>
          <a:stretch>
            <a:fillRect/>
          </a:stretch>
        </p:blipFill>
        <p:spPr>
          <a:xfrm>
            <a:off x="7366234" y="2103281"/>
            <a:ext cx="3020836" cy="3144980"/>
          </a:xfrm>
          <a:prstGeom prst="rect">
            <a:avLst/>
          </a:prstGeom>
        </p:spPr>
      </p:pic>
      <p:sp>
        <p:nvSpPr>
          <p:cNvPr id="17" name="TextBox 16">
            <a:extLst>
              <a:ext uri="{FF2B5EF4-FFF2-40B4-BE49-F238E27FC236}">
                <a16:creationId xmlns:a16="http://schemas.microsoft.com/office/drawing/2014/main" id="{1FBD5385-0526-8F4B-8864-327DF3352EF4}"/>
              </a:ext>
            </a:extLst>
          </p:cNvPr>
          <p:cNvSpPr txBox="1"/>
          <p:nvPr/>
        </p:nvSpPr>
        <p:spPr>
          <a:xfrm>
            <a:off x="7291726" y="1719828"/>
            <a:ext cx="3212739" cy="323165"/>
          </a:xfrm>
          <a:prstGeom prst="rect">
            <a:avLst/>
          </a:prstGeom>
          <a:noFill/>
        </p:spPr>
        <p:txBody>
          <a:bodyPr wrap="none" rtlCol="0">
            <a:spAutoFit/>
          </a:bodyPr>
          <a:lstStyle/>
          <a:p>
            <a:r>
              <a:rPr lang="en-US" sz="1500" dirty="0"/>
              <a:t>Google Earth (Oct 2020,Sept 2021)</a:t>
            </a:r>
          </a:p>
        </p:txBody>
      </p:sp>
      <p:sp>
        <p:nvSpPr>
          <p:cNvPr id="9" name="Title 1">
            <a:extLst>
              <a:ext uri="{FF2B5EF4-FFF2-40B4-BE49-F238E27FC236}">
                <a16:creationId xmlns:a16="http://schemas.microsoft.com/office/drawing/2014/main" id="{EA6672C5-7C03-6541-AAE1-FC1CE06CDFD2}"/>
              </a:ext>
            </a:extLst>
          </p:cNvPr>
          <p:cNvSpPr txBox="1">
            <a:spLocks/>
          </p:cNvSpPr>
          <p:nvPr/>
        </p:nvSpPr>
        <p:spPr bwMode="auto">
          <a:xfrm>
            <a:off x="1990263" y="-25818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3200" dirty="0"/>
              <a:t>Time series analysis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DAA9E73-D3EE-4845-A439-F83186AF0899}"/>
                  </a:ext>
                </a:extLst>
              </p:cNvPr>
              <p:cNvSpPr txBox="1"/>
              <p:nvPr/>
            </p:nvSpPr>
            <p:spPr>
              <a:xfrm>
                <a:off x="4125951" y="5296314"/>
                <a:ext cx="6093912" cy="910699"/>
              </a:xfrm>
              <a:prstGeom prst="rect">
                <a:avLst/>
              </a:prstGeom>
              <a:noFill/>
            </p:spPr>
            <p:txBody>
              <a:bodyPr wrap="square">
                <a:spAutoFit/>
              </a:bodyPr>
              <a:lstStyle/>
              <a:p>
                <a:r>
                  <a:rPr lang="en-US" sz="1800" i="1" kern="1200" dirty="0">
                    <a:latin typeface="Palatino" pitchFamily="2" charset="77"/>
                    <a:ea typeface="Times New Roman" panose="02020603050405020304" pitchFamily="18" charset="0"/>
                    <a:cs typeface="Times New Roman" panose="02020603050405020304" pitchFamily="18" charset="0"/>
                  </a:rPr>
                  <a:t>Noise=</a:t>
                </a:r>
                <a:r>
                  <a:rPr lang="en-US" sz="2400" kern="1200" dirty="0">
                    <a:latin typeface="Cambria Math" panose="020405030504060302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1800" i="1" kern="1200">
                            <a:latin typeface="Cambria Math" panose="02040503050406030204" pitchFamily="18" charset="0"/>
                            <a:ea typeface="Times New Roman" panose="02020603050405020304" pitchFamily="18" charset="0"/>
                            <a:cs typeface="Times New Roman" panose="02020603050405020304" pitchFamily="18" charset="0"/>
                          </a:rPr>
                        </m:ctrlPr>
                      </m:radPr>
                      <m:deg/>
                      <m:e>
                        <m:f>
                          <m:fPr>
                            <m:ctrlPr>
                              <a:rPr lang="en-US" sz="1800" i="1" kern="1200">
                                <a:latin typeface="Cambria Math" panose="02040503050406030204" pitchFamily="18" charset="0"/>
                                <a:ea typeface="Times New Roman" panose="02020603050405020304" pitchFamily="18" charset="0"/>
                                <a:cs typeface="Times New Roman" panose="02020603050405020304" pitchFamily="18" charset="0"/>
                              </a:rPr>
                            </m:ctrlPr>
                          </m:fPr>
                          <m:num>
                            <m:nary>
                              <m:naryPr>
                                <m:chr m:val="∑"/>
                                <m:limLoc m:val="subSup"/>
                                <m:ctrlPr>
                                  <a:rPr lang="en-US" sz="1800" i="1" kern="1200">
                                    <a:latin typeface="Cambria Math" panose="02040503050406030204" pitchFamily="18" charset="0"/>
                                    <a:ea typeface="Times New Roman" panose="02020603050405020304" pitchFamily="18" charset="0"/>
                                    <a:cs typeface="Times New Roman" panose="02020603050405020304" pitchFamily="18" charset="0"/>
                                  </a:rPr>
                                </m:ctrlPr>
                              </m:naryPr>
                              <m:sub>
                                <m:r>
                                  <a:rPr lang="en-US" sz="1800" i="1" kern="1200">
                                    <a:latin typeface="Cambria Math" panose="02040503050406030204" pitchFamily="18" charset="0"/>
                                    <a:ea typeface="Times New Roman" panose="02020603050405020304" pitchFamily="18" charset="0"/>
                                    <a:cs typeface="Times New Roman" panose="02020603050405020304" pitchFamily="18" charset="0"/>
                                  </a:rPr>
                                  <m:t>𝑖</m:t>
                                </m:r>
                                <m:r>
                                  <a:rPr lang="en-US" sz="1800" i="1" kern="1200">
                                    <a:latin typeface="Cambria Math" panose="02040503050406030204" pitchFamily="18" charset="0"/>
                                    <a:ea typeface="Times New Roman" panose="02020603050405020304" pitchFamily="18" charset="0"/>
                                    <a:cs typeface="Times New Roman" panose="02020603050405020304" pitchFamily="18" charset="0"/>
                                  </a:rPr>
                                  <m:t>=1</m:t>
                                </m:r>
                              </m:sub>
                              <m:sup>
                                <m:r>
                                  <a:rPr lang="en-US" sz="1800" i="1" kern="1200">
                                    <a:latin typeface="Cambria Math" panose="02040503050406030204" pitchFamily="18" charset="0"/>
                                    <a:ea typeface="Times New Roman" panose="02020603050405020304" pitchFamily="18" charset="0"/>
                                    <a:cs typeface="Times New Roman" panose="02020603050405020304" pitchFamily="18" charset="0"/>
                                  </a:rPr>
                                  <m:t>𝑛</m:t>
                                </m:r>
                                <m:r>
                                  <a:rPr lang="en-US" sz="1800" i="1" kern="1200">
                                    <a:latin typeface="Cambria Math" panose="02040503050406030204" pitchFamily="18" charset="0"/>
                                    <a:ea typeface="Times New Roman" panose="02020603050405020304" pitchFamily="18" charset="0"/>
                                    <a:cs typeface="Times New Roman" panose="02020603050405020304" pitchFamily="18" charset="0"/>
                                  </a:rPr>
                                  <m:t>−2</m:t>
                                </m:r>
                              </m:sup>
                              <m:e>
                                <m:sSup>
                                  <m:sSupPr>
                                    <m:ctrlPr>
                                      <a:rPr lang="en-US" sz="1800" i="1" kern="12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200">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800" i="1" kern="1200">
                                                <a:latin typeface="Cambria Math" panose="02040503050406030204" pitchFamily="18" charset="0"/>
                                                <a:ea typeface="Times New Roman" panose="02020603050405020304" pitchFamily="18" charset="0"/>
                                                <a:cs typeface="Times New Roman" panose="02020603050405020304" pitchFamily="18" charset="0"/>
                                              </a:rPr>
                                            </m:ctrlPr>
                                          </m:sSubPr>
                                          <m:e>
                                            <m:r>
                                              <a:rPr lang="el-GR" sz="1800" i="1" kern="1200">
                                                <a:latin typeface="Cambria Math" panose="02040503050406030204" pitchFamily="18" charset="0"/>
                                                <a:ea typeface="Times New Roman" panose="02020603050405020304" pitchFamily="18" charset="0"/>
                                                <a:cs typeface="Times New Roman" panose="02020603050405020304" pitchFamily="18" charset="0"/>
                                              </a:rPr>
                                              <m:t>𝜌</m:t>
                                            </m:r>
                                          </m:e>
                                          <m:sub>
                                            <m:r>
                                              <a:rPr lang="en-US" sz="1800" i="1" kern="1200">
                                                <a:latin typeface="Cambria Math" panose="02040503050406030204" pitchFamily="18" charset="0"/>
                                                <a:ea typeface="Times New Roman" panose="02020603050405020304" pitchFamily="18" charset="0"/>
                                                <a:cs typeface="Times New Roman" panose="02020603050405020304" pitchFamily="18" charset="0"/>
                                              </a:rPr>
                                              <m:t>𝑖</m:t>
                                            </m:r>
                                            <m:r>
                                              <a:rPr lang="en-US" sz="1800" i="1" kern="12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i="1" kern="12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200">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800" i="1" kern="1200">
                                                    <a:latin typeface="Cambria Math" panose="02040503050406030204" pitchFamily="18" charset="0"/>
                                                    <a:ea typeface="Times New Roman" panose="02020603050405020304" pitchFamily="18" charset="0"/>
                                                    <a:cs typeface="Times New Roman" panose="02020603050405020304" pitchFamily="18" charset="0"/>
                                                  </a:rPr>
                                                </m:ctrlPr>
                                              </m:sSubPr>
                                              <m:e>
                                                <m:r>
                                                  <a:rPr lang="el-GR" sz="1800" i="1" kern="1200">
                                                    <a:latin typeface="Cambria Math" panose="02040503050406030204" pitchFamily="18" charset="0"/>
                                                    <a:ea typeface="Times New Roman" panose="02020603050405020304" pitchFamily="18" charset="0"/>
                                                    <a:cs typeface="Times New Roman" panose="02020603050405020304" pitchFamily="18" charset="0"/>
                                                  </a:rPr>
                                                  <m:t>𝜌</m:t>
                                                </m:r>
                                              </m:e>
                                              <m:sub>
                                                <m:r>
                                                  <a:rPr lang="el-GR" sz="1800" i="1" kern="1200">
                                                    <a:latin typeface="Cambria Math" panose="02040503050406030204" pitchFamily="18" charset="0"/>
                                                    <a:ea typeface="Times New Roman" panose="02020603050405020304" pitchFamily="18" charset="0"/>
                                                    <a:cs typeface="Times New Roman" panose="02020603050405020304" pitchFamily="18" charset="0"/>
                                                  </a:rPr>
                                                  <m:t>𝑖</m:t>
                                                </m:r>
                                                <m:r>
                                                  <a:rPr lang="en-US" sz="1800" i="1" kern="1200">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800" i="1" kern="12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kern="1200">
                                                    <a:latin typeface="Cambria Math" panose="02040503050406030204" pitchFamily="18" charset="0"/>
                                                    <a:ea typeface="Times New Roman" panose="02020603050405020304" pitchFamily="18" charset="0"/>
                                                    <a:cs typeface="Times New Roman" panose="02020603050405020304" pitchFamily="18" charset="0"/>
                                                  </a:rPr>
                                                </m:ctrlPr>
                                              </m:sSubPr>
                                              <m:e>
                                                <m:r>
                                                  <a:rPr lang="el-GR" sz="1800" i="1" kern="1200">
                                                    <a:latin typeface="Cambria Math" panose="02040503050406030204" pitchFamily="18" charset="0"/>
                                                    <a:ea typeface="Times New Roman" panose="02020603050405020304" pitchFamily="18" charset="0"/>
                                                    <a:cs typeface="Times New Roman" panose="02020603050405020304" pitchFamily="18" charset="0"/>
                                                  </a:rPr>
                                                  <m:t>𝜌</m:t>
                                                </m:r>
                                              </m:e>
                                              <m:sub>
                                                <m:r>
                                                  <a:rPr lang="el-GR" sz="1800" i="1" kern="1200">
                                                    <a:latin typeface="Cambria Math" panose="02040503050406030204" pitchFamily="18" charset="0"/>
                                                    <a:ea typeface="Times New Roman" panose="02020603050405020304" pitchFamily="18" charset="0"/>
                                                    <a:cs typeface="Times New Roman" panose="02020603050405020304" pitchFamily="18" charset="0"/>
                                                  </a:rPr>
                                                  <m:t>𝑖</m:t>
                                                </m:r>
                                                <m:r>
                                                  <a:rPr lang="en-US" sz="1800" i="1" kern="1200">
                                                    <a:latin typeface="Cambria Math" panose="02040503050406030204" pitchFamily="18" charset="0"/>
                                                    <a:ea typeface="Times New Roman" panose="02020603050405020304" pitchFamily="18" charset="0"/>
                                                    <a:cs typeface="Times New Roman" panose="02020603050405020304" pitchFamily="18" charset="0"/>
                                                  </a:rPr>
                                                  <m:t> </m:t>
                                                </m:r>
                                              </m:sub>
                                            </m:sSub>
                                          </m:num>
                                          <m:den>
                                            <m:sSub>
                                              <m:sSubPr>
                                                <m:ctrlPr>
                                                  <a:rPr lang="en-US" sz="1800" i="1" kern="1200">
                                                    <a:latin typeface="Cambria Math" panose="02040503050406030204" pitchFamily="18" charset="0"/>
                                                    <a:ea typeface="Times New Roman" panose="02020603050405020304" pitchFamily="18" charset="0"/>
                                                    <a:cs typeface="Times New Roman" panose="02020603050405020304" pitchFamily="18" charset="0"/>
                                                  </a:rPr>
                                                </m:ctrlPr>
                                              </m:sSubPr>
                                              <m:e>
                                                <m:r>
                                                  <a:rPr lang="el-GR" sz="1800" i="1" kern="1200">
                                                    <a:latin typeface="Cambria Math" panose="02040503050406030204" pitchFamily="18" charset="0"/>
                                                    <a:ea typeface="Times New Roman" panose="02020603050405020304" pitchFamily="18" charset="0"/>
                                                    <a:cs typeface="Times New Roman" panose="02020603050405020304" pitchFamily="18" charset="0"/>
                                                  </a:rPr>
                                                  <m:t>𝑑</m:t>
                                                </m:r>
                                              </m:e>
                                              <m:sub>
                                                <m:r>
                                                  <a:rPr lang="el-GR" sz="1800" i="1" kern="1200">
                                                    <a:latin typeface="Cambria Math" panose="02040503050406030204" pitchFamily="18" charset="0"/>
                                                    <a:ea typeface="Times New Roman" panose="02020603050405020304" pitchFamily="18" charset="0"/>
                                                    <a:cs typeface="Times New Roman" panose="02020603050405020304" pitchFamily="18" charset="0"/>
                                                  </a:rPr>
                                                  <m:t>𝑖</m:t>
                                                </m:r>
                                                <m:r>
                                                  <a:rPr lang="en-US" sz="1800" i="1" kern="1200">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800" i="1" kern="12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kern="1200">
                                                    <a:latin typeface="Cambria Math" panose="02040503050406030204" pitchFamily="18" charset="0"/>
                                                    <a:ea typeface="Times New Roman" panose="02020603050405020304" pitchFamily="18" charset="0"/>
                                                    <a:cs typeface="Times New Roman" panose="02020603050405020304" pitchFamily="18" charset="0"/>
                                                  </a:rPr>
                                                </m:ctrlPr>
                                              </m:sSubPr>
                                              <m:e>
                                                <m:r>
                                                  <a:rPr lang="el-GR" sz="1800" i="1" kern="1200">
                                                    <a:latin typeface="Cambria Math" panose="02040503050406030204" pitchFamily="18" charset="0"/>
                                                    <a:ea typeface="Times New Roman" panose="02020603050405020304" pitchFamily="18" charset="0"/>
                                                    <a:cs typeface="Times New Roman" panose="02020603050405020304" pitchFamily="18" charset="0"/>
                                                  </a:rPr>
                                                  <m:t>𝑑</m:t>
                                                </m:r>
                                              </m:e>
                                              <m:sub>
                                                <m:r>
                                                  <a:rPr lang="el-GR" sz="1800" i="1" kern="1200">
                                                    <a:latin typeface="Cambria Math" panose="02040503050406030204" pitchFamily="18" charset="0"/>
                                                    <a:ea typeface="Times New Roman" panose="02020603050405020304" pitchFamily="18" charset="0"/>
                                                    <a:cs typeface="Times New Roman" panose="02020603050405020304" pitchFamily="18" charset="0"/>
                                                  </a:rPr>
                                                  <m:t>𝑖</m:t>
                                                </m:r>
                                                <m:r>
                                                  <a:rPr lang="en-US" sz="1800" i="1" kern="1200">
                                                    <a:latin typeface="Cambria Math" panose="02040503050406030204" pitchFamily="18" charset="0"/>
                                                    <a:ea typeface="Times New Roman" panose="02020603050405020304" pitchFamily="18" charset="0"/>
                                                    <a:cs typeface="Times New Roman" panose="02020603050405020304" pitchFamily="18" charset="0"/>
                                                  </a:rPr>
                                                  <m:t> </m:t>
                                                </m:r>
                                              </m:sub>
                                            </m:sSub>
                                          </m:den>
                                        </m:f>
                                        <m:d>
                                          <m:dPr>
                                            <m:ctrlPr>
                                              <a:rPr lang="en-US" sz="1800" i="1" kern="1200">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800" i="1" kern="1200">
                                                    <a:latin typeface="Cambria Math" panose="02040503050406030204" pitchFamily="18" charset="0"/>
                                                    <a:ea typeface="Times New Roman" panose="02020603050405020304" pitchFamily="18" charset="0"/>
                                                    <a:cs typeface="Times New Roman" panose="02020603050405020304" pitchFamily="18" charset="0"/>
                                                  </a:rPr>
                                                </m:ctrlPr>
                                              </m:sSubPr>
                                              <m:e>
                                                <m:r>
                                                  <a:rPr lang="el-GR" sz="1800" i="1" kern="1200">
                                                    <a:latin typeface="Cambria Math" panose="02040503050406030204" pitchFamily="18" charset="0"/>
                                                    <a:ea typeface="Times New Roman" panose="02020603050405020304" pitchFamily="18" charset="0"/>
                                                    <a:cs typeface="Times New Roman" panose="02020603050405020304" pitchFamily="18" charset="0"/>
                                                  </a:rPr>
                                                  <m:t>𝑑</m:t>
                                                </m:r>
                                              </m:e>
                                              <m:sub>
                                                <m:r>
                                                  <a:rPr lang="el-GR" sz="1800" i="1" kern="1200">
                                                    <a:latin typeface="Cambria Math" panose="02040503050406030204" pitchFamily="18" charset="0"/>
                                                    <a:ea typeface="Times New Roman" panose="02020603050405020304" pitchFamily="18" charset="0"/>
                                                    <a:cs typeface="Times New Roman" panose="02020603050405020304" pitchFamily="18" charset="0"/>
                                                  </a:rPr>
                                                  <m:t>𝑖</m:t>
                                                </m:r>
                                                <m:r>
                                                  <a:rPr lang="en-US" sz="1800" i="1" kern="12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i="1" kern="12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kern="1200">
                                                    <a:latin typeface="Cambria Math" panose="02040503050406030204" pitchFamily="18" charset="0"/>
                                                    <a:ea typeface="Times New Roman" panose="02020603050405020304" pitchFamily="18" charset="0"/>
                                                    <a:cs typeface="Times New Roman" panose="02020603050405020304" pitchFamily="18" charset="0"/>
                                                  </a:rPr>
                                                </m:ctrlPr>
                                              </m:sSubPr>
                                              <m:e>
                                                <m:r>
                                                  <a:rPr lang="el-GR" sz="1800" i="1" kern="1200">
                                                    <a:latin typeface="Cambria Math" panose="02040503050406030204" pitchFamily="18" charset="0"/>
                                                    <a:ea typeface="Times New Roman" panose="02020603050405020304" pitchFamily="18" charset="0"/>
                                                    <a:cs typeface="Times New Roman" panose="02020603050405020304" pitchFamily="18" charset="0"/>
                                                  </a:rPr>
                                                  <m:t>𝑑</m:t>
                                                </m:r>
                                              </m:e>
                                              <m:sub>
                                                <m:r>
                                                  <a:rPr lang="el-GR" sz="1800" i="1" kern="1200">
                                                    <a:latin typeface="Cambria Math" panose="02040503050406030204" pitchFamily="18" charset="0"/>
                                                    <a:ea typeface="Times New Roman" panose="02020603050405020304" pitchFamily="18" charset="0"/>
                                                    <a:cs typeface="Times New Roman" panose="02020603050405020304" pitchFamily="18" charset="0"/>
                                                  </a:rPr>
                                                  <m:t>𝑖</m:t>
                                                </m:r>
                                                <m:r>
                                                  <a:rPr lang="en-US" sz="1800" i="1" kern="1200">
                                                    <a:latin typeface="Cambria Math" panose="02040503050406030204" pitchFamily="18" charset="0"/>
                                                    <a:ea typeface="Times New Roman" panose="02020603050405020304" pitchFamily="18" charset="0"/>
                                                    <a:cs typeface="Times New Roman" panose="02020603050405020304" pitchFamily="18" charset="0"/>
                                                  </a:rPr>
                                                  <m:t> </m:t>
                                                </m:r>
                                              </m:sub>
                                            </m:sSub>
                                          </m:e>
                                        </m:d>
                                        <m:r>
                                          <a:rPr lang="en-US" sz="1800" i="1" kern="12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kern="1200">
                                                <a:latin typeface="Cambria Math" panose="02040503050406030204" pitchFamily="18" charset="0"/>
                                                <a:ea typeface="Times New Roman" panose="02020603050405020304" pitchFamily="18" charset="0"/>
                                                <a:cs typeface="Times New Roman" panose="02020603050405020304" pitchFamily="18" charset="0"/>
                                              </a:rPr>
                                            </m:ctrlPr>
                                          </m:sSubPr>
                                          <m:e>
                                            <m:r>
                                              <a:rPr lang="el-GR" sz="1800" i="1" kern="1200">
                                                <a:latin typeface="Cambria Math" panose="02040503050406030204" pitchFamily="18" charset="0"/>
                                                <a:ea typeface="Times New Roman" panose="02020603050405020304" pitchFamily="18" charset="0"/>
                                                <a:cs typeface="Times New Roman" panose="02020603050405020304" pitchFamily="18" charset="0"/>
                                              </a:rPr>
                                              <m:t>𝜌</m:t>
                                            </m:r>
                                          </m:e>
                                          <m:sub>
                                            <m:r>
                                              <a:rPr lang="en-US" sz="1800" i="1" kern="1200">
                                                <a:latin typeface="Cambria Math" panose="02040503050406030204" pitchFamily="18" charset="0"/>
                                                <a:ea typeface="Times New Roman" panose="02020603050405020304" pitchFamily="18" charset="0"/>
                                                <a:cs typeface="Times New Roman" panose="02020603050405020304" pitchFamily="18" charset="0"/>
                                              </a:rPr>
                                              <m:t>𝑖</m:t>
                                            </m:r>
                                          </m:sub>
                                        </m:sSub>
                                      </m:e>
                                    </m:d>
                                  </m:e>
                                  <m:sup>
                                    <m:r>
                                      <a:rPr lang="en-US" sz="1800" i="1" kern="12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200">
                                    <a:latin typeface="Cambria Math" panose="02040503050406030204" pitchFamily="18" charset="0"/>
                                    <a:ea typeface="Times New Roman" panose="02020603050405020304" pitchFamily="18" charset="0"/>
                                    <a:cs typeface="Times New Roman" panose="02020603050405020304" pitchFamily="18" charset="0"/>
                                  </a:rPr>
                                  <m:t> </m:t>
                                </m:r>
                              </m:e>
                            </m:nary>
                          </m:num>
                          <m:den>
                            <m:r>
                              <a:rPr lang="en-US" sz="1800" i="1" kern="1200">
                                <a:latin typeface="Cambria Math" panose="02040503050406030204" pitchFamily="18" charset="0"/>
                                <a:ea typeface="Times New Roman" panose="02020603050405020304" pitchFamily="18" charset="0"/>
                                <a:cs typeface="Times New Roman" panose="02020603050405020304" pitchFamily="18" charset="0"/>
                              </a:rPr>
                              <m:t>𝑛</m:t>
                            </m:r>
                            <m:r>
                              <a:rPr lang="en-US" sz="1800" i="1" kern="1200">
                                <a:latin typeface="Cambria Math" panose="02040503050406030204" pitchFamily="18" charset="0"/>
                                <a:ea typeface="Times New Roman" panose="02020603050405020304" pitchFamily="18" charset="0"/>
                                <a:cs typeface="Times New Roman" panose="02020603050405020304" pitchFamily="18" charset="0"/>
                              </a:rPr>
                              <m:t>−2</m:t>
                            </m:r>
                          </m:den>
                        </m:f>
                      </m:e>
                    </m:rad>
                  </m:oMath>
                </a14:m>
                <a:r>
                  <a:rPr lang="en-US" dirty="0"/>
                  <a:t> </a:t>
                </a:r>
              </a:p>
            </p:txBody>
          </p:sp>
        </mc:Choice>
        <mc:Fallback xmlns="">
          <p:sp>
            <p:nvSpPr>
              <p:cNvPr id="10" name="TextBox 9">
                <a:extLst>
                  <a:ext uri="{FF2B5EF4-FFF2-40B4-BE49-F238E27FC236}">
                    <a16:creationId xmlns:a16="http://schemas.microsoft.com/office/drawing/2014/main" id="{1DAA9E73-D3EE-4845-A439-F83186AF0899}"/>
                  </a:ext>
                </a:extLst>
              </p:cNvPr>
              <p:cNvSpPr txBox="1">
                <a:spLocks noRot="1" noChangeAspect="1" noMove="1" noResize="1" noEditPoints="1" noAdjustHandles="1" noChangeArrowheads="1" noChangeShapeType="1" noTextEdit="1"/>
              </p:cNvSpPr>
              <p:nvPr/>
            </p:nvSpPr>
            <p:spPr>
              <a:xfrm>
                <a:off x="4125951" y="5296314"/>
                <a:ext cx="6093912" cy="910699"/>
              </a:xfrm>
              <a:prstGeom prst="rect">
                <a:avLst/>
              </a:prstGeom>
              <a:blipFill>
                <a:blip r:embed="rId4"/>
                <a:stretch>
                  <a:fillRect l="-832" t="-6944" b="-11111"/>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DC9A575A-ECA5-5249-930B-1620DAE5D63C}"/>
              </a:ext>
            </a:extLst>
          </p:cNvPr>
          <p:cNvSpPr txBox="1"/>
          <p:nvPr/>
        </p:nvSpPr>
        <p:spPr>
          <a:xfrm>
            <a:off x="3505200" y="6085787"/>
            <a:ext cx="5932450" cy="338554"/>
          </a:xfrm>
          <a:prstGeom prst="rect">
            <a:avLst/>
          </a:prstGeom>
          <a:noFill/>
        </p:spPr>
        <p:txBody>
          <a:bodyPr wrap="square">
            <a:spAutoFit/>
          </a:bodyPr>
          <a:lstStyle/>
          <a:p>
            <a:r>
              <a:rPr lang="en-US" sz="1600" dirty="0"/>
              <a:t>Original formula </a:t>
            </a:r>
            <a:r>
              <a:rPr lang="en-US" sz="1600" dirty="0" err="1"/>
              <a:t>Vermote</a:t>
            </a:r>
            <a:r>
              <a:rPr lang="en-US" sz="1600" dirty="0"/>
              <a:t> et al. 2019  (with threshold 20 days) </a:t>
            </a:r>
          </a:p>
        </p:txBody>
      </p:sp>
    </p:spTree>
    <p:extLst>
      <p:ext uri="{BB962C8B-B14F-4D97-AF65-F5344CB8AC3E}">
        <p14:creationId xmlns:p14="http://schemas.microsoft.com/office/powerpoint/2010/main" val="3614909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D7C9-9D1E-3146-83A5-5A23AF6C8AD9}"/>
              </a:ext>
            </a:extLst>
          </p:cNvPr>
          <p:cNvSpPr>
            <a:spLocks noGrp="1"/>
          </p:cNvSpPr>
          <p:nvPr>
            <p:ph type="title"/>
          </p:nvPr>
        </p:nvSpPr>
        <p:spPr>
          <a:xfrm>
            <a:off x="871495" y="295210"/>
            <a:ext cx="7886700" cy="994172"/>
          </a:xfrm>
        </p:spPr>
        <p:txBody>
          <a:bodyPr>
            <a:normAutofit/>
          </a:bodyPr>
          <a:lstStyle/>
          <a:p>
            <a:r>
              <a:rPr lang="en-US" sz="2700" dirty="0">
                <a:solidFill>
                  <a:schemeClr val="bg1"/>
                </a:solidFill>
              </a:rPr>
              <a:t>Time Series  and noise with threshold at 60 days</a:t>
            </a:r>
          </a:p>
        </p:txBody>
      </p:sp>
      <p:pic>
        <p:nvPicPr>
          <p:cNvPr id="5" name="Picture 4">
            <a:extLst>
              <a:ext uri="{FF2B5EF4-FFF2-40B4-BE49-F238E27FC236}">
                <a16:creationId xmlns:a16="http://schemas.microsoft.com/office/drawing/2014/main" id="{6C9D94EF-C9DC-DD45-A40D-09DE45E4B5D0}"/>
              </a:ext>
            </a:extLst>
          </p:cNvPr>
          <p:cNvPicPr>
            <a:picLocks noChangeAspect="1"/>
          </p:cNvPicPr>
          <p:nvPr/>
        </p:nvPicPr>
        <p:blipFill>
          <a:blip r:embed="rId2"/>
          <a:stretch>
            <a:fillRect/>
          </a:stretch>
        </p:blipFill>
        <p:spPr>
          <a:xfrm>
            <a:off x="1586742" y="1533460"/>
            <a:ext cx="4141010" cy="3086100"/>
          </a:xfrm>
          <a:prstGeom prst="rect">
            <a:avLst/>
          </a:prstGeom>
        </p:spPr>
      </p:pic>
      <p:sp>
        <p:nvSpPr>
          <p:cNvPr id="6" name="TextBox 5">
            <a:extLst>
              <a:ext uri="{FF2B5EF4-FFF2-40B4-BE49-F238E27FC236}">
                <a16:creationId xmlns:a16="http://schemas.microsoft.com/office/drawing/2014/main" id="{739A472D-17EC-6D4F-8582-0E22793D41CB}"/>
              </a:ext>
            </a:extLst>
          </p:cNvPr>
          <p:cNvSpPr txBox="1"/>
          <p:nvPr/>
        </p:nvSpPr>
        <p:spPr>
          <a:xfrm>
            <a:off x="2209801" y="1181499"/>
            <a:ext cx="3116559" cy="323165"/>
          </a:xfrm>
          <a:prstGeom prst="rect">
            <a:avLst/>
          </a:prstGeom>
          <a:noFill/>
        </p:spPr>
        <p:txBody>
          <a:bodyPr wrap="none" rtlCol="0">
            <a:spAutoFit/>
          </a:bodyPr>
          <a:lstStyle/>
          <a:p>
            <a:r>
              <a:rPr lang="en-US" sz="1500" dirty="0"/>
              <a:t>Surface reflectance </a:t>
            </a:r>
            <a:r>
              <a:rPr lang="en-US" sz="1500" dirty="0" err="1"/>
              <a:t>LaSRC</a:t>
            </a:r>
            <a:r>
              <a:rPr lang="en-US" sz="1500" dirty="0"/>
              <a:t> S2A,B</a:t>
            </a:r>
          </a:p>
        </p:txBody>
      </p:sp>
      <p:pic>
        <p:nvPicPr>
          <p:cNvPr id="8" name="Picture 7" descr="Chart&#10;&#10;Description automatically generated">
            <a:extLst>
              <a:ext uri="{FF2B5EF4-FFF2-40B4-BE49-F238E27FC236}">
                <a16:creationId xmlns:a16="http://schemas.microsoft.com/office/drawing/2014/main" id="{7AD17571-F908-CF4E-A46E-DAA79BD124D0}"/>
              </a:ext>
            </a:extLst>
          </p:cNvPr>
          <p:cNvPicPr>
            <a:picLocks noChangeAspect="1"/>
          </p:cNvPicPr>
          <p:nvPr/>
        </p:nvPicPr>
        <p:blipFill>
          <a:blip r:embed="rId3"/>
          <a:stretch>
            <a:fillRect/>
          </a:stretch>
        </p:blipFill>
        <p:spPr>
          <a:xfrm>
            <a:off x="6364847" y="1533460"/>
            <a:ext cx="4116989" cy="3086100"/>
          </a:xfrm>
          <a:prstGeom prst="rect">
            <a:avLst/>
          </a:prstGeom>
        </p:spPr>
      </p:pic>
      <p:sp>
        <p:nvSpPr>
          <p:cNvPr id="9" name="TextBox 8">
            <a:extLst>
              <a:ext uri="{FF2B5EF4-FFF2-40B4-BE49-F238E27FC236}">
                <a16:creationId xmlns:a16="http://schemas.microsoft.com/office/drawing/2014/main" id="{8FC033E9-CF76-CC4C-B591-48564FD12C2E}"/>
              </a:ext>
            </a:extLst>
          </p:cNvPr>
          <p:cNvSpPr txBox="1"/>
          <p:nvPr/>
        </p:nvSpPr>
        <p:spPr>
          <a:xfrm>
            <a:off x="6147569" y="1216029"/>
            <a:ext cx="4380302" cy="323165"/>
          </a:xfrm>
          <a:prstGeom prst="rect">
            <a:avLst/>
          </a:prstGeom>
          <a:noFill/>
        </p:spPr>
        <p:txBody>
          <a:bodyPr wrap="none" rtlCol="0">
            <a:spAutoFit/>
          </a:bodyPr>
          <a:lstStyle/>
          <a:p>
            <a:r>
              <a:rPr lang="en-US" sz="1500" dirty="0"/>
              <a:t>Surface reflectance </a:t>
            </a:r>
            <a:r>
              <a:rPr lang="en-US" sz="1500" dirty="0" err="1"/>
              <a:t>LaSRC</a:t>
            </a:r>
            <a:r>
              <a:rPr lang="en-US" sz="1500" dirty="0"/>
              <a:t> S2A,B no QA applied</a:t>
            </a:r>
          </a:p>
        </p:txBody>
      </p:sp>
      <p:graphicFrame>
        <p:nvGraphicFramePr>
          <p:cNvPr id="10" name="Table 10">
            <a:extLst>
              <a:ext uri="{FF2B5EF4-FFF2-40B4-BE49-F238E27FC236}">
                <a16:creationId xmlns:a16="http://schemas.microsoft.com/office/drawing/2014/main" id="{F6B41E22-2F14-1A45-A0E1-A950F9DA08ED}"/>
              </a:ext>
            </a:extLst>
          </p:cNvPr>
          <p:cNvGraphicFramePr>
            <a:graphicFrameLocks noGrp="1"/>
          </p:cNvGraphicFramePr>
          <p:nvPr/>
        </p:nvGraphicFramePr>
        <p:xfrm>
          <a:off x="2563930" y="4680585"/>
          <a:ext cx="2617670" cy="701040"/>
        </p:xfrm>
        <a:graphic>
          <a:graphicData uri="http://schemas.openxmlformats.org/drawingml/2006/table">
            <a:tbl>
              <a:tblPr>
                <a:tableStyleId>{073A0DAA-6AF3-43AB-8588-CEC1D06C72B9}</a:tableStyleId>
              </a:tblPr>
              <a:tblGrid>
                <a:gridCol w="523534">
                  <a:extLst>
                    <a:ext uri="{9D8B030D-6E8A-4147-A177-3AD203B41FA5}">
                      <a16:colId xmlns:a16="http://schemas.microsoft.com/office/drawing/2014/main" val="779680423"/>
                    </a:ext>
                  </a:extLst>
                </a:gridCol>
                <a:gridCol w="523534">
                  <a:extLst>
                    <a:ext uri="{9D8B030D-6E8A-4147-A177-3AD203B41FA5}">
                      <a16:colId xmlns:a16="http://schemas.microsoft.com/office/drawing/2014/main" val="3284040490"/>
                    </a:ext>
                  </a:extLst>
                </a:gridCol>
                <a:gridCol w="523534">
                  <a:extLst>
                    <a:ext uri="{9D8B030D-6E8A-4147-A177-3AD203B41FA5}">
                      <a16:colId xmlns:a16="http://schemas.microsoft.com/office/drawing/2014/main" val="978949115"/>
                    </a:ext>
                  </a:extLst>
                </a:gridCol>
                <a:gridCol w="523534">
                  <a:extLst>
                    <a:ext uri="{9D8B030D-6E8A-4147-A177-3AD203B41FA5}">
                      <a16:colId xmlns:a16="http://schemas.microsoft.com/office/drawing/2014/main" val="3581782998"/>
                    </a:ext>
                  </a:extLst>
                </a:gridCol>
                <a:gridCol w="523534">
                  <a:extLst>
                    <a:ext uri="{9D8B030D-6E8A-4147-A177-3AD203B41FA5}">
                      <a16:colId xmlns:a16="http://schemas.microsoft.com/office/drawing/2014/main" val="2870489152"/>
                    </a:ext>
                  </a:extLst>
                </a:gridCol>
              </a:tblGrid>
              <a:tr h="194310">
                <a:tc>
                  <a:txBody>
                    <a:bodyPr/>
                    <a:lstStyle/>
                    <a:p>
                      <a:r>
                        <a:rPr lang="en-US" sz="800" b="0" cap="none" spc="0" dirty="0">
                          <a:ln w="0"/>
                          <a:solidFill>
                            <a:schemeClr val="tx1"/>
                          </a:solidFill>
                          <a:effectLst>
                            <a:outerShdw blurRad="38100" dist="19050" dir="2700000" algn="tl" rotWithShape="0">
                              <a:schemeClr val="dk1">
                                <a:alpha val="40000"/>
                              </a:schemeClr>
                            </a:outerShdw>
                          </a:effectLst>
                        </a:rPr>
                        <a:t>band</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Avg</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Std</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CV </a:t>
                      </a:r>
                    </a:p>
                    <a:p>
                      <a:r>
                        <a:rPr lang="en-US" sz="800" b="0" cap="none" spc="0" dirty="0">
                          <a:ln w="0"/>
                          <a:solidFill>
                            <a:schemeClr val="tx1"/>
                          </a:solidFill>
                          <a:effectLst>
                            <a:outerShdw blurRad="38100" dist="19050" dir="2700000" algn="tl" rotWithShape="0">
                              <a:schemeClr val="dk1">
                                <a:alpha val="40000"/>
                              </a:schemeClr>
                            </a:outerShdw>
                          </a:effectLst>
                        </a:rPr>
                        <a:t>Std/Avg</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NB</a:t>
                      </a:r>
                    </a:p>
                  </a:txBody>
                  <a:tcPr marL="68580" marR="68580" marT="34290" marB="34290"/>
                </a:tc>
                <a:extLst>
                  <a:ext uri="{0D108BD9-81ED-4DB2-BD59-A6C34878D82A}">
                    <a16:rowId xmlns:a16="http://schemas.microsoft.com/office/drawing/2014/main" val="3718565267"/>
                  </a:ext>
                </a:extLst>
              </a:tr>
              <a:tr h="194310">
                <a:tc>
                  <a:txBody>
                    <a:bodyPr/>
                    <a:lstStyle/>
                    <a:p>
                      <a:r>
                        <a:rPr lang="en-US" sz="800" b="0" cap="none" spc="0" dirty="0">
                          <a:ln w="0"/>
                          <a:solidFill>
                            <a:schemeClr val="tx1"/>
                          </a:solidFill>
                          <a:effectLst>
                            <a:outerShdw blurRad="38100" dist="19050" dir="2700000" algn="tl" rotWithShape="0">
                              <a:schemeClr val="dk1">
                                <a:alpha val="40000"/>
                              </a:schemeClr>
                            </a:outerShdw>
                          </a:effectLst>
                        </a:rPr>
                        <a:t>red</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0.030</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0.010</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0.326</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116</a:t>
                      </a:r>
                    </a:p>
                  </a:txBody>
                  <a:tcPr marL="68580" marR="68580" marT="34290" marB="34290"/>
                </a:tc>
                <a:extLst>
                  <a:ext uri="{0D108BD9-81ED-4DB2-BD59-A6C34878D82A}">
                    <a16:rowId xmlns:a16="http://schemas.microsoft.com/office/drawing/2014/main" val="1811967066"/>
                  </a:ext>
                </a:extLst>
              </a:tr>
              <a:tr h="194310">
                <a:tc>
                  <a:txBody>
                    <a:bodyPr/>
                    <a:lstStyle/>
                    <a:p>
                      <a:r>
                        <a:rPr lang="en-US" sz="800" b="0" cap="none" spc="0" dirty="0" err="1">
                          <a:ln w="0"/>
                          <a:solidFill>
                            <a:schemeClr val="tx1"/>
                          </a:solidFill>
                          <a:effectLst>
                            <a:outerShdw blurRad="38100" dist="19050" dir="2700000" algn="tl" rotWithShape="0">
                              <a:schemeClr val="dk1">
                                <a:alpha val="40000"/>
                              </a:schemeClr>
                            </a:outerShdw>
                          </a:effectLst>
                        </a:rPr>
                        <a:t>nir</a:t>
                      </a:r>
                      <a:endParaRPr lang="en-US" sz="800" b="0" cap="none" spc="0" dirty="0">
                        <a:ln w="0"/>
                        <a:solidFill>
                          <a:schemeClr val="tx1"/>
                        </a:solidFill>
                        <a:effectLst>
                          <a:outerShdw blurRad="38100" dist="19050" dir="2700000" algn="tl" rotWithShape="0">
                            <a:schemeClr val="dk1">
                              <a:alpha val="40000"/>
                            </a:schemeClr>
                          </a:outerShdw>
                        </a:effectLst>
                      </a:endParaRP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0.252</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0.064</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0.255</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116</a:t>
                      </a:r>
                    </a:p>
                  </a:txBody>
                  <a:tcPr marL="68580" marR="68580" marT="34290" marB="34290"/>
                </a:tc>
                <a:extLst>
                  <a:ext uri="{0D108BD9-81ED-4DB2-BD59-A6C34878D82A}">
                    <a16:rowId xmlns:a16="http://schemas.microsoft.com/office/drawing/2014/main" val="2336449847"/>
                  </a:ext>
                </a:extLst>
              </a:tr>
            </a:tbl>
          </a:graphicData>
        </a:graphic>
      </p:graphicFrame>
      <p:graphicFrame>
        <p:nvGraphicFramePr>
          <p:cNvPr id="11" name="Table 10">
            <a:extLst>
              <a:ext uri="{FF2B5EF4-FFF2-40B4-BE49-F238E27FC236}">
                <a16:creationId xmlns:a16="http://schemas.microsoft.com/office/drawing/2014/main" id="{472E718F-50AC-4142-B0BF-44D1C741002B}"/>
              </a:ext>
            </a:extLst>
          </p:cNvPr>
          <p:cNvGraphicFramePr>
            <a:graphicFrameLocks noGrp="1"/>
          </p:cNvGraphicFramePr>
          <p:nvPr/>
        </p:nvGraphicFramePr>
        <p:xfrm>
          <a:off x="6966666" y="4680585"/>
          <a:ext cx="2661405" cy="701040"/>
        </p:xfrm>
        <a:graphic>
          <a:graphicData uri="http://schemas.openxmlformats.org/drawingml/2006/table">
            <a:tbl>
              <a:tblPr>
                <a:tableStyleId>{073A0DAA-6AF3-43AB-8588-CEC1D06C72B9}</a:tableStyleId>
              </a:tblPr>
              <a:tblGrid>
                <a:gridCol w="532281">
                  <a:extLst>
                    <a:ext uri="{9D8B030D-6E8A-4147-A177-3AD203B41FA5}">
                      <a16:colId xmlns:a16="http://schemas.microsoft.com/office/drawing/2014/main" val="779680423"/>
                    </a:ext>
                  </a:extLst>
                </a:gridCol>
                <a:gridCol w="532281">
                  <a:extLst>
                    <a:ext uri="{9D8B030D-6E8A-4147-A177-3AD203B41FA5}">
                      <a16:colId xmlns:a16="http://schemas.microsoft.com/office/drawing/2014/main" val="3284040490"/>
                    </a:ext>
                  </a:extLst>
                </a:gridCol>
                <a:gridCol w="532281">
                  <a:extLst>
                    <a:ext uri="{9D8B030D-6E8A-4147-A177-3AD203B41FA5}">
                      <a16:colId xmlns:a16="http://schemas.microsoft.com/office/drawing/2014/main" val="978949115"/>
                    </a:ext>
                  </a:extLst>
                </a:gridCol>
                <a:gridCol w="532281">
                  <a:extLst>
                    <a:ext uri="{9D8B030D-6E8A-4147-A177-3AD203B41FA5}">
                      <a16:colId xmlns:a16="http://schemas.microsoft.com/office/drawing/2014/main" val="3581782998"/>
                    </a:ext>
                  </a:extLst>
                </a:gridCol>
                <a:gridCol w="532281">
                  <a:extLst>
                    <a:ext uri="{9D8B030D-6E8A-4147-A177-3AD203B41FA5}">
                      <a16:colId xmlns:a16="http://schemas.microsoft.com/office/drawing/2014/main" val="2870489152"/>
                    </a:ext>
                  </a:extLst>
                </a:gridCol>
              </a:tblGrid>
              <a:tr h="194310">
                <a:tc>
                  <a:txBody>
                    <a:bodyPr/>
                    <a:lstStyle/>
                    <a:p>
                      <a:r>
                        <a:rPr lang="en-US" sz="800" b="0" cap="none" spc="0" dirty="0">
                          <a:ln w="0"/>
                          <a:solidFill>
                            <a:schemeClr val="tx1"/>
                          </a:solidFill>
                          <a:effectLst>
                            <a:outerShdw blurRad="38100" dist="19050" dir="2700000" algn="tl" rotWithShape="0">
                              <a:schemeClr val="dk1">
                                <a:alpha val="40000"/>
                              </a:schemeClr>
                            </a:outerShdw>
                          </a:effectLst>
                        </a:rPr>
                        <a:t>band</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Avg</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Std</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CV </a:t>
                      </a:r>
                    </a:p>
                    <a:p>
                      <a:r>
                        <a:rPr lang="en-US" sz="800" b="0" cap="none" spc="0" dirty="0">
                          <a:ln w="0"/>
                          <a:solidFill>
                            <a:schemeClr val="tx1"/>
                          </a:solidFill>
                          <a:effectLst>
                            <a:outerShdw blurRad="38100" dist="19050" dir="2700000" algn="tl" rotWithShape="0">
                              <a:schemeClr val="dk1">
                                <a:alpha val="40000"/>
                              </a:schemeClr>
                            </a:outerShdw>
                          </a:effectLst>
                        </a:rPr>
                        <a:t>Std/Avg</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NB</a:t>
                      </a:r>
                    </a:p>
                  </a:txBody>
                  <a:tcPr marL="68580" marR="68580" marT="34290" marB="34290"/>
                </a:tc>
                <a:extLst>
                  <a:ext uri="{0D108BD9-81ED-4DB2-BD59-A6C34878D82A}">
                    <a16:rowId xmlns:a16="http://schemas.microsoft.com/office/drawing/2014/main" val="3718565267"/>
                  </a:ext>
                </a:extLst>
              </a:tr>
              <a:tr h="194310">
                <a:tc>
                  <a:txBody>
                    <a:bodyPr/>
                    <a:lstStyle/>
                    <a:p>
                      <a:r>
                        <a:rPr lang="en-US" sz="800" b="0" cap="none" spc="0" dirty="0">
                          <a:ln w="0"/>
                          <a:solidFill>
                            <a:schemeClr val="tx1"/>
                          </a:solidFill>
                          <a:effectLst>
                            <a:outerShdw blurRad="38100" dist="19050" dir="2700000" algn="tl" rotWithShape="0">
                              <a:schemeClr val="dk1">
                                <a:alpha val="40000"/>
                              </a:schemeClr>
                            </a:outerShdw>
                          </a:effectLst>
                        </a:rPr>
                        <a:t>red</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0.277</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0.314</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1.134</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296</a:t>
                      </a:r>
                    </a:p>
                  </a:txBody>
                  <a:tcPr marL="68580" marR="68580" marT="34290" marB="34290"/>
                </a:tc>
                <a:extLst>
                  <a:ext uri="{0D108BD9-81ED-4DB2-BD59-A6C34878D82A}">
                    <a16:rowId xmlns:a16="http://schemas.microsoft.com/office/drawing/2014/main" val="1811967066"/>
                  </a:ext>
                </a:extLst>
              </a:tr>
              <a:tr h="194310">
                <a:tc>
                  <a:txBody>
                    <a:bodyPr/>
                    <a:lstStyle/>
                    <a:p>
                      <a:r>
                        <a:rPr lang="en-US" sz="800" b="0" cap="none" spc="0" dirty="0" err="1">
                          <a:ln w="0"/>
                          <a:solidFill>
                            <a:schemeClr val="tx1"/>
                          </a:solidFill>
                          <a:effectLst>
                            <a:outerShdw blurRad="38100" dist="19050" dir="2700000" algn="tl" rotWithShape="0">
                              <a:schemeClr val="dk1">
                                <a:alpha val="40000"/>
                              </a:schemeClr>
                            </a:outerShdw>
                          </a:effectLst>
                        </a:rPr>
                        <a:t>nir</a:t>
                      </a:r>
                      <a:endParaRPr lang="en-US" sz="800" b="0" cap="none" spc="0" dirty="0">
                        <a:ln w="0"/>
                        <a:solidFill>
                          <a:schemeClr val="tx1"/>
                        </a:solidFill>
                        <a:effectLst>
                          <a:outerShdw blurRad="38100" dist="19050" dir="2700000" algn="tl" rotWithShape="0">
                            <a:schemeClr val="dk1">
                              <a:alpha val="40000"/>
                            </a:schemeClr>
                          </a:outerShdw>
                        </a:effectLst>
                      </a:endParaRP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0.415</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0.227</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0.547</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296</a:t>
                      </a:r>
                    </a:p>
                  </a:txBody>
                  <a:tcPr marL="68580" marR="68580" marT="34290" marB="34290"/>
                </a:tc>
                <a:extLst>
                  <a:ext uri="{0D108BD9-81ED-4DB2-BD59-A6C34878D82A}">
                    <a16:rowId xmlns:a16="http://schemas.microsoft.com/office/drawing/2014/main" val="2336449847"/>
                  </a:ext>
                </a:extLst>
              </a:tr>
            </a:tbl>
          </a:graphicData>
        </a:graphic>
      </p:graphicFrame>
      <p:graphicFrame>
        <p:nvGraphicFramePr>
          <p:cNvPr id="12" name="Table 10">
            <a:extLst>
              <a:ext uri="{FF2B5EF4-FFF2-40B4-BE49-F238E27FC236}">
                <a16:creationId xmlns:a16="http://schemas.microsoft.com/office/drawing/2014/main" id="{69BD1736-BB19-C34D-926A-4A9DE7394F97}"/>
              </a:ext>
            </a:extLst>
          </p:cNvPr>
          <p:cNvGraphicFramePr>
            <a:graphicFrameLocks noGrp="1"/>
          </p:cNvGraphicFramePr>
          <p:nvPr/>
        </p:nvGraphicFramePr>
        <p:xfrm>
          <a:off x="2919513" y="5507031"/>
          <a:ext cx="2000804" cy="771692"/>
        </p:xfrm>
        <a:graphic>
          <a:graphicData uri="http://schemas.openxmlformats.org/drawingml/2006/table">
            <a:tbl>
              <a:tblPr>
                <a:tableStyleId>{073A0DAA-6AF3-43AB-8588-CEC1D06C72B9}</a:tableStyleId>
              </a:tblPr>
              <a:tblGrid>
                <a:gridCol w="500201">
                  <a:extLst>
                    <a:ext uri="{9D8B030D-6E8A-4147-A177-3AD203B41FA5}">
                      <a16:colId xmlns:a16="http://schemas.microsoft.com/office/drawing/2014/main" val="779680423"/>
                    </a:ext>
                  </a:extLst>
                </a:gridCol>
                <a:gridCol w="500201">
                  <a:extLst>
                    <a:ext uri="{9D8B030D-6E8A-4147-A177-3AD203B41FA5}">
                      <a16:colId xmlns:a16="http://schemas.microsoft.com/office/drawing/2014/main" val="3284040490"/>
                    </a:ext>
                  </a:extLst>
                </a:gridCol>
                <a:gridCol w="500201">
                  <a:extLst>
                    <a:ext uri="{9D8B030D-6E8A-4147-A177-3AD203B41FA5}">
                      <a16:colId xmlns:a16="http://schemas.microsoft.com/office/drawing/2014/main" val="978949115"/>
                    </a:ext>
                  </a:extLst>
                </a:gridCol>
                <a:gridCol w="500201">
                  <a:extLst>
                    <a:ext uri="{9D8B030D-6E8A-4147-A177-3AD203B41FA5}">
                      <a16:colId xmlns:a16="http://schemas.microsoft.com/office/drawing/2014/main" val="3581782998"/>
                    </a:ext>
                  </a:extLst>
                </a:gridCol>
              </a:tblGrid>
              <a:tr h="343906">
                <a:tc>
                  <a:txBody>
                    <a:bodyPr/>
                    <a:lstStyle/>
                    <a:p>
                      <a:r>
                        <a:rPr lang="en-US" sz="800" b="0" cap="none" spc="0" dirty="0">
                          <a:ln w="0"/>
                          <a:solidFill>
                            <a:schemeClr val="tx1"/>
                          </a:solidFill>
                          <a:effectLst>
                            <a:outerShdw blurRad="38100" dist="19050" dir="2700000" algn="tl" rotWithShape="0">
                              <a:schemeClr val="dk1">
                                <a:alpha val="40000"/>
                              </a:schemeClr>
                            </a:outerShdw>
                          </a:effectLst>
                        </a:rPr>
                        <a:t>band</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Noise</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Noise (95%)</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NB</a:t>
                      </a:r>
                    </a:p>
                  </a:txBody>
                  <a:tcPr marL="68580" marR="68580" marT="34290" marB="34290"/>
                </a:tc>
                <a:extLst>
                  <a:ext uri="{0D108BD9-81ED-4DB2-BD59-A6C34878D82A}">
                    <a16:rowId xmlns:a16="http://schemas.microsoft.com/office/drawing/2014/main" val="3718565267"/>
                  </a:ext>
                </a:extLst>
              </a:tr>
              <a:tr h="213893">
                <a:tc>
                  <a:txBody>
                    <a:bodyPr/>
                    <a:lstStyle/>
                    <a:p>
                      <a:r>
                        <a:rPr lang="en-US" sz="800" b="0" cap="none" spc="0" dirty="0">
                          <a:ln w="0"/>
                          <a:solidFill>
                            <a:schemeClr val="tx1"/>
                          </a:solidFill>
                          <a:effectLst>
                            <a:outerShdw blurRad="38100" dist="19050" dir="2700000" algn="tl" rotWithShape="0">
                              <a:schemeClr val="dk1">
                                <a:alpha val="40000"/>
                              </a:schemeClr>
                            </a:outerShdw>
                          </a:effectLst>
                        </a:rPr>
                        <a:t>red</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0.003</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0.003</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94/89</a:t>
                      </a:r>
                    </a:p>
                  </a:txBody>
                  <a:tcPr marL="68580" marR="68580" marT="34290" marB="34290"/>
                </a:tc>
                <a:extLst>
                  <a:ext uri="{0D108BD9-81ED-4DB2-BD59-A6C34878D82A}">
                    <a16:rowId xmlns:a16="http://schemas.microsoft.com/office/drawing/2014/main" val="1811967066"/>
                  </a:ext>
                </a:extLst>
              </a:tr>
              <a:tr h="213893">
                <a:tc>
                  <a:txBody>
                    <a:bodyPr/>
                    <a:lstStyle/>
                    <a:p>
                      <a:r>
                        <a:rPr lang="en-US" sz="800" b="0" cap="none" spc="0" dirty="0" err="1">
                          <a:ln w="0"/>
                          <a:solidFill>
                            <a:schemeClr val="tx1"/>
                          </a:solidFill>
                          <a:effectLst>
                            <a:outerShdw blurRad="38100" dist="19050" dir="2700000" algn="tl" rotWithShape="0">
                              <a:schemeClr val="dk1">
                                <a:alpha val="40000"/>
                              </a:schemeClr>
                            </a:outerShdw>
                          </a:effectLst>
                        </a:rPr>
                        <a:t>nir</a:t>
                      </a:r>
                      <a:endParaRPr lang="en-US" sz="800" b="0" cap="none" spc="0" dirty="0">
                        <a:ln w="0"/>
                        <a:solidFill>
                          <a:schemeClr val="tx1"/>
                        </a:solidFill>
                        <a:effectLst>
                          <a:outerShdw blurRad="38100" dist="19050" dir="2700000" algn="tl" rotWithShape="0">
                            <a:schemeClr val="dk1">
                              <a:alpha val="40000"/>
                            </a:schemeClr>
                          </a:outerShdw>
                        </a:effectLst>
                      </a:endParaRP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0.021</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0.022</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94/89</a:t>
                      </a:r>
                    </a:p>
                  </a:txBody>
                  <a:tcPr marL="68580" marR="68580" marT="34290" marB="34290"/>
                </a:tc>
                <a:extLst>
                  <a:ext uri="{0D108BD9-81ED-4DB2-BD59-A6C34878D82A}">
                    <a16:rowId xmlns:a16="http://schemas.microsoft.com/office/drawing/2014/main" val="2336449847"/>
                  </a:ext>
                </a:extLst>
              </a:tr>
            </a:tbl>
          </a:graphicData>
        </a:graphic>
      </p:graphicFrame>
      <p:graphicFrame>
        <p:nvGraphicFramePr>
          <p:cNvPr id="14" name="Table 10">
            <a:extLst>
              <a:ext uri="{FF2B5EF4-FFF2-40B4-BE49-F238E27FC236}">
                <a16:creationId xmlns:a16="http://schemas.microsoft.com/office/drawing/2014/main" id="{890EEAD9-7412-3C4C-84C6-0FEF9135A3B2}"/>
              </a:ext>
            </a:extLst>
          </p:cNvPr>
          <p:cNvGraphicFramePr>
            <a:graphicFrameLocks noGrp="1"/>
          </p:cNvGraphicFramePr>
          <p:nvPr/>
        </p:nvGraphicFramePr>
        <p:xfrm>
          <a:off x="7271686" y="5511683"/>
          <a:ext cx="2051362" cy="771692"/>
        </p:xfrm>
        <a:graphic>
          <a:graphicData uri="http://schemas.openxmlformats.org/drawingml/2006/table">
            <a:tbl>
              <a:tblPr>
                <a:tableStyleId>{073A0DAA-6AF3-43AB-8588-CEC1D06C72B9}</a:tableStyleId>
              </a:tblPr>
              <a:tblGrid>
                <a:gridCol w="608091">
                  <a:extLst>
                    <a:ext uri="{9D8B030D-6E8A-4147-A177-3AD203B41FA5}">
                      <a16:colId xmlns:a16="http://schemas.microsoft.com/office/drawing/2014/main" val="779680423"/>
                    </a:ext>
                  </a:extLst>
                </a:gridCol>
                <a:gridCol w="408312">
                  <a:extLst>
                    <a:ext uri="{9D8B030D-6E8A-4147-A177-3AD203B41FA5}">
                      <a16:colId xmlns:a16="http://schemas.microsoft.com/office/drawing/2014/main" val="3284040490"/>
                    </a:ext>
                  </a:extLst>
                </a:gridCol>
                <a:gridCol w="471985">
                  <a:extLst>
                    <a:ext uri="{9D8B030D-6E8A-4147-A177-3AD203B41FA5}">
                      <a16:colId xmlns:a16="http://schemas.microsoft.com/office/drawing/2014/main" val="978949115"/>
                    </a:ext>
                  </a:extLst>
                </a:gridCol>
                <a:gridCol w="562974">
                  <a:extLst>
                    <a:ext uri="{9D8B030D-6E8A-4147-A177-3AD203B41FA5}">
                      <a16:colId xmlns:a16="http://schemas.microsoft.com/office/drawing/2014/main" val="3581782998"/>
                    </a:ext>
                  </a:extLst>
                </a:gridCol>
              </a:tblGrid>
              <a:tr h="263254">
                <a:tc>
                  <a:txBody>
                    <a:bodyPr/>
                    <a:lstStyle/>
                    <a:p>
                      <a:r>
                        <a:rPr lang="en-US" sz="800" b="0" cap="none" spc="0" dirty="0">
                          <a:ln w="0"/>
                          <a:solidFill>
                            <a:schemeClr val="tx1"/>
                          </a:solidFill>
                          <a:effectLst>
                            <a:outerShdw blurRad="38100" dist="19050" dir="2700000" algn="tl" rotWithShape="0">
                              <a:schemeClr val="dk1">
                                <a:alpha val="40000"/>
                              </a:schemeClr>
                            </a:outerShdw>
                          </a:effectLst>
                        </a:rPr>
                        <a:t>band</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Noise </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Noise (95%)</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NB</a:t>
                      </a:r>
                    </a:p>
                  </a:txBody>
                  <a:tcPr marL="68580" marR="68580" marT="34290" marB="34290"/>
                </a:tc>
                <a:extLst>
                  <a:ext uri="{0D108BD9-81ED-4DB2-BD59-A6C34878D82A}">
                    <a16:rowId xmlns:a16="http://schemas.microsoft.com/office/drawing/2014/main" val="3718565267"/>
                  </a:ext>
                </a:extLst>
              </a:tr>
              <a:tr h="229636">
                <a:tc>
                  <a:txBody>
                    <a:bodyPr/>
                    <a:lstStyle/>
                    <a:p>
                      <a:r>
                        <a:rPr lang="en-US" sz="800" b="0" cap="none" spc="0" dirty="0">
                          <a:ln w="0"/>
                          <a:solidFill>
                            <a:schemeClr val="tx1"/>
                          </a:solidFill>
                          <a:effectLst>
                            <a:outerShdw blurRad="38100" dist="19050" dir="2700000" algn="tl" rotWithShape="0">
                              <a:schemeClr val="dk1">
                                <a:alpha val="40000"/>
                              </a:schemeClr>
                            </a:outerShdw>
                          </a:effectLst>
                        </a:rPr>
                        <a:t>red</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0.332</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0.340</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294/279</a:t>
                      </a:r>
                    </a:p>
                  </a:txBody>
                  <a:tcPr marL="68580" marR="68580" marT="34290" marB="34290"/>
                </a:tc>
                <a:extLst>
                  <a:ext uri="{0D108BD9-81ED-4DB2-BD59-A6C34878D82A}">
                    <a16:rowId xmlns:a16="http://schemas.microsoft.com/office/drawing/2014/main" val="1811967066"/>
                  </a:ext>
                </a:extLst>
              </a:tr>
              <a:tr h="229636">
                <a:tc>
                  <a:txBody>
                    <a:bodyPr/>
                    <a:lstStyle/>
                    <a:p>
                      <a:r>
                        <a:rPr lang="en-US" sz="800" b="0" cap="none" spc="0" dirty="0" err="1">
                          <a:ln w="0"/>
                          <a:solidFill>
                            <a:schemeClr val="tx1"/>
                          </a:solidFill>
                          <a:effectLst>
                            <a:outerShdw blurRad="38100" dist="19050" dir="2700000" algn="tl" rotWithShape="0">
                              <a:schemeClr val="dk1">
                                <a:alpha val="40000"/>
                              </a:schemeClr>
                            </a:outerShdw>
                          </a:effectLst>
                        </a:rPr>
                        <a:t>nir</a:t>
                      </a:r>
                      <a:endParaRPr lang="en-US" sz="800" b="0" cap="none" spc="0" dirty="0">
                        <a:ln w="0"/>
                        <a:solidFill>
                          <a:schemeClr val="tx1"/>
                        </a:solidFill>
                        <a:effectLst>
                          <a:outerShdw blurRad="38100" dist="19050" dir="2700000" algn="tl" rotWithShape="0">
                            <a:schemeClr val="dk1">
                              <a:alpha val="40000"/>
                            </a:schemeClr>
                          </a:outerShdw>
                        </a:effectLst>
                      </a:endParaRP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0.239</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0.245</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294/279</a:t>
                      </a:r>
                    </a:p>
                  </a:txBody>
                  <a:tcPr marL="68580" marR="68580" marT="34290" marB="34290"/>
                </a:tc>
                <a:extLst>
                  <a:ext uri="{0D108BD9-81ED-4DB2-BD59-A6C34878D82A}">
                    <a16:rowId xmlns:a16="http://schemas.microsoft.com/office/drawing/2014/main" val="2336449847"/>
                  </a:ext>
                </a:extLst>
              </a:tr>
            </a:tbl>
          </a:graphicData>
        </a:graphic>
      </p:graphicFrame>
    </p:spTree>
    <p:extLst>
      <p:ext uri="{BB962C8B-B14F-4D97-AF65-F5344CB8AC3E}">
        <p14:creationId xmlns:p14="http://schemas.microsoft.com/office/powerpoint/2010/main" val="394256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D7C9-9D1E-3146-83A5-5A23AF6C8AD9}"/>
              </a:ext>
            </a:extLst>
          </p:cNvPr>
          <p:cNvSpPr>
            <a:spLocks noGrp="1"/>
          </p:cNvSpPr>
          <p:nvPr>
            <p:ph type="title"/>
          </p:nvPr>
        </p:nvSpPr>
        <p:spPr>
          <a:xfrm>
            <a:off x="1524000" y="243598"/>
            <a:ext cx="7886700" cy="994172"/>
          </a:xfrm>
        </p:spPr>
        <p:txBody>
          <a:bodyPr>
            <a:normAutofit/>
          </a:bodyPr>
          <a:lstStyle/>
          <a:p>
            <a:r>
              <a:rPr lang="en-US" sz="2700" dirty="0">
                <a:solidFill>
                  <a:schemeClr val="bg1"/>
                </a:solidFill>
              </a:rPr>
              <a:t>Time Series and metrics (threshold at 60 days)</a:t>
            </a:r>
          </a:p>
        </p:txBody>
      </p:sp>
      <p:sp>
        <p:nvSpPr>
          <p:cNvPr id="6" name="TextBox 5">
            <a:extLst>
              <a:ext uri="{FF2B5EF4-FFF2-40B4-BE49-F238E27FC236}">
                <a16:creationId xmlns:a16="http://schemas.microsoft.com/office/drawing/2014/main" id="{739A472D-17EC-6D4F-8582-0E22793D41CB}"/>
              </a:ext>
            </a:extLst>
          </p:cNvPr>
          <p:cNvSpPr txBox="1"/>
          <p:nvPr/>
        </p:nvSpPr>
        <p:spPr>
          <a:xfrm>
            <a:off x="1968526" y="1308189"/>
            <a:ext cx="6214137" cy="323165"/>
          </a:xfrm>
          <a:prstGeom prst="rect">
            <a:avLst/>
          </a:prstGeom>
          <a:noFill/>
        </p:spPr>
        <p:txBody>
          <a:bodyPr wrap="none" rtlCol="0">
            <a:spAutoFit/>
          </a:bodyPr>
          <a:lstStyle/>
          <a:p>
            <a:r>
              <a:rPr lang="en-US" sz="1500" dirty="0"/>
              <a:t>Surface reflectance </a:t>
            </a:r>
            <a:r>
              <a:rPr lang="en-US" sz="1500" dirty="0" err="1"/>
              <a:t>LaSRC</a:t>
            </a:r>
            <a:r>
              <a:rPr lang="en-US" sz="1500" dirty="0"/>
              <a:t> (QA Next generation experimental applied)</a:t>
            </a:r>
          </a:p>
        </p:txBody>
      </p:sp>
      <p:graphicFrame>
        <p:nvGraphicFramePr>
          <p:cNvPr id="10" name="Table 10">
            <a:extLst>
              <a:ext uri="{FF2B5EF4-FFF2-40B4-BE49-F238E27FC236}">
                <a16:creationId xmlns:a16="http://schemas.microsoft.com/office/drawing/2014/main" id="{F6B41E22-2F14-1A45-A0E1-A950F9DA08ED}"/>
              </a:ext>
            </a:extLst>
          </p:cNvPr>
          <p:cNvGraphicFramePr>
            <a:graphicFrameLocks noGrp="1"/>
          </p:cNvGraphicFramePr>
          <p:nvPr/>
        </p:nvGraphicFramePr>
        <p:xfrm>
          <a:off x="5075594" y="4852525"/>
          <a:ext cx="2441515" cy="582930"/>
        </p:xfrm>
        <a:graphic>
          <a:graphicData uri="http://schemas.openxmlformats.org/drawingml/2006/table">
            <a:tbl>
              <a:tblPr>
                <a:tableStyleId>{073A0DAA-6AF3-43AB-8588-CEC1D06C72B9}</a:tableStyleId>
              </a:tblPr>
              <a:tblGrid>
                <a:gridCol w="488303">
                  <a:extLst>
                    <a:ext uri="{9D8B030D-6E8A-4147-A177-3AD203B41FA5}">
                      <a16:colId xmlns:a16="http://schemas.microsoft.com/office/drawing/2014/main" val="779680423"/>
                    </a:ext>
                  </a:extLst>
                </a:gridCol>
                <a:gridCol w="488303">
                  <a:extLst>
                    <a:ext uri="{9D8B030D-6E8A-4147-A177-3AD203B41FA5}">
                      <a16:colId xmlns:a16="http://schemas.microsoft.com/office/drawing/2014/main" val="3284040490"/>
                    </a:ext>
                  </a:extLst>
                </a:gridCol>
                <a:gridCol w="488303">
                  <a:extLst>
                    <a:ext uri="{9D8B030D-6E8A-4147-A177-3AD203B41FA5}">
                      <a16:colId xmlns:a16="http://schemas.microsoft.com/office/drawing/2014/main" val="978949115"/>
                    </a:ext>
                  </a:extLst>
                </a:gridCol>
                <a:gridCol w="488303">
                  <a:extLst>
                    <a:ext uri="{9D8B030D-6E8A-4147-A177-3AD203B41FA5}">
                      <a16:colId xmlns:a16="http://schemas.microsoft.com/office/drawing/2014/main" val="3581782998"/>
                    </a:ext>
                  </a:extLst>
                </a:gridCol>
                <a:gridCol w="488303">
                  <a:extLst>
                    <a:ext uri="{9D8B030D-6E8A-4147-A177-3AD203B41FA5}">
                      <a16:colId xmlns:a16="http://schemas.microsoft.com/office/drawing/2014/main" val="2870489152"/>
                    </a:ext>
                  </a:extLst>
                </a:gridCol>
              </a:tblGrid>
              <a:tr h="194310">
                <a:tc>
                  <a:txBody>
                    <a:bodyPr/>
                    <a:lstStyle/>
                    <a:p>
                      <a:r>
                        <a:rPr lang="en-US" sz="800" b="0" cap="none" spc="0" dirty="0">
                          <a:ln w="0"/>
                          <a:solidFill>
                            <a:schemeClr val="tx1"/>
                          </a:solidFill>
                          <a:effectLst>
                            <a:outerShdw blurRad="38100" dist="19050" dir="2700000" algn="tl" rotWithShape="0">
                              <a:schemeClr val="dk1">
                                <a:alpha val="40000"/>
                              </a:schemeClr>
                            </a:outerShdw>
                          </a:effectLst>
                        </a:rPr>
                        <a:t>band</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Avg</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Std</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CV</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NB</a:t>
                      </a:r>
                    </a:p>
                  </a:txBody>
                  <a:tcPr marL="68580" marR="68580" marT="34290" marB="34290"/>
                </a:tc>
                <a:extLst>
                  <a:ext uri="{0D108BD9-81ED-4DB2-BD59-A6C34878D82A}">
                    <a16:rowId xmlns:a16="http://schemas.microsoft.com/office/drawing/2014/main" val="3718565267"/>
                  </a:ext>
                </a:extLst>
              </a:tr>
              <a:tr h="194310">
                <a:tc>
                  <a:txBody>
                    <a:bodyPr/>
                    <a:lstStyle/>
                    <a:p>
                      <a:r>
                        <a:rPr lang="en-US" sz="800" b="0" cap="none" spc="0" dirty="0">
                          <a:ln w="0"/>
                          <a:solidFill>
                            <a:schemeClr val="tx1"/>
                          </a:solidFill>
                          <a:effectLst>
                            <a:outerShdw blurRad="38100" dist="19050" dir="2700000" algn="tl" rotWithShape="0">
                              <a:schemeClr val="dk1">
                                <a:alpha val="40000"/>
                              </a:schemeClr>
                            </a:outerShdw>
                          </a:effectLst>
                        </a:rPr>
                        <a:t>red</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0.030</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0.009</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0.310</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110</a:t>
                      </a:r>
                    </a:p>
                  </a:txBody>
                  <a:tcPr marL="68580" marR="68580" marT="34290" marB="34290"/>
                </a:tc>
                <a:extLst>
                  <a:ext uri="{0D108BD9-81ED-4DB2-BD59-A6C34878D82A}">
                    <a16:rowId xmlns:a16="http://schemas.microsoft.com/office/drawing/2014/main" val="1811967066"/>
                  </a:ext>
                </a:extLst>
              </a:tr>
              <a:tr h="194310">
                <a:tc>
                  <a:txBody>
                    <a:bodyPr/>
                    <a:lstStyle/>
                    <a:p>
                      <a:r>
                        <a:rPr lang="en-US" sz="800" b="0" cap="none" spc="0" dirty="0" err="1">
                          <a:ln w="0"/>
                          <a:solidFill>
                            <a:schemeClr val="tx1"/>
                          </a:solidFill>
                          <a:effectLst>
                            <a:outerShdw blurRad="38100" dist="19050" dir="2700000" algn="tl" rotWithShape="0">
                              <a:schemeClr val="dk1">
                                <a:alpha val="40000"/>
                              </a:schemeClr>
                            </a:outerShdw>
                          </a:effectLst>
                        </a:rPr>
                        <a:t>nir</a:t>
                      </a:r>
                      <a:endParaRPr lang="en-US" sz="800" b="0" cap="none" spc="0" dirty="0">
                        <a:ln w="0"/>
                        <a:solidFill>
                          <a:schemeClr val="tx1"/>
                        </a:solidFill>
                        <a:effectLst>
                          <a:outerShdw blurRad="38100" dist="19050" dir="2700000" algn="tl" rotWithShape="0">
                            <a:schemeClr val="dk1">
                              <a:alpha val="40000"/>
                            </a:schemeClr>
                          </a:outerShdw>
                        </a:effectLst>
                      </a:endParaRP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0.247</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0. 061</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0.248</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116</a:t>
                      </a:r>
                    </a:p>
                  </a:txBody>
                  <a:tcPr marL="68580" marR="68580" marT="34290" marB="34290"/>
                </a:tc>
                <a:extLst>
                  <a:ext uri="{0D108BD9-81ED-4DB2-BD59-A6C34878D82A}">
                    <a16:rowId xmlns:a16="http://schemas.microsoft.com/office/drawing/2014/main" val="2336449847"/>
                  </a:ext>
                </a:extLst>
              </a:tr>
            </a:tbl>
          </a:graphicData>
        </a:graphic>
      </p:graphicFrame>
      <p:graphicFrame>
        <p:nvGraphicFramePr>
          <p:cNvPr id="12" name="Table 10">
            <a:extLst>
              <a:ext uri="{FF2B5EF4-FFF2-40B4-BE49-F238E27FC236}">
                <a16:creationId xmlns:a16="http://schemas.microsoft.com/office/drawing/2014/main" id="{69BD1736-BB19-C34D-926A-4A9DE7394F97}"/>
              </a:ext>
            </a:extLst>
          </p:cNvPr>
          <p:cNvGraphicFramePr>
            <a:graphicFrameLocks noGrp="1"/>
          </p:cNvGraphicFramePr>
          <p:nvPr/>
        </p:nvGraphicFramePr>
        <p:xfrm>
          <a:off x="5410200" y="5638800"/>
          <a:ext cx="1906504" cy="701040"/>
        </p:xfrm>
        <a:graphic>
          <a:graphicData uri="http://schemas.openxmlformats.org/drawingml/2006/table">
            <a:tbl>
              <a:tblPr>
                <a:tableStyleId>{073A0DAA-6AF3-43AB-8588-CEC1D06C72B9}</a:tableStyleId>
              </a:tblPr>
              <a:tblGrid>
                <a:gridCol w="476626">
                  <a:extLst>
                    <a:ext uri="{9D8B030D-6E8A-4147-A177-3AD203B41FA5}">
                      <a16:colId xmlns:a16="http://schemas.microsoft.com/office/drawing/2014/main" val="779680423"/>
                    </a:ext>
                  </a:extLst>
                </a:gridCol>
                <a:gridCol w="476626">
                  <a:extLst>
                    <a:ext uri="{9D8B030D-6E8A-4147-A177-3AD203B41FA5}">
                      <a16:colId xmlns:a16="http://schemas.microsoft.com/office/drawing/2014/main" val="3284040490"/>
                    </a:ext>
                  </a:extLst>
                </a:gridCol>
                <a:gridCol w="476626">
                  <a:extLst>
                    <a:ext uri="{9D8B030D-6E8A-4147-A177-3AD203B41FA5}">
                      <a16:colId xmlns:a16="http://schemas.microsoft.com/office/drawing/2014/main" val="978949115"/>
                    </a:ext>
                  </a:extLst>
                </a:gridCol>
                <a:gridCol w="476626">
                  <a:extLst>
                    <a:ext uri="{9D8B030D-6E8A-4147-A177-3AD203B41FA5}">
                      <a16:colId xmlns:a16="http://schemas.microsoft.com/office/drawing/2014/main" val="3581782998"/>
                    </a:ext>
                  </a:extLst>
                </a:gridCol>
              </a:tblGrid>
              <a:tr h="194310">
                <a:tc>
                  <a:txBody>
                    <a:bodyPr/>
                    <a:lstStyle/>
                    <a:p>
                      <a:r>
                        <a:rPr lang="en-US" sz="800" b="0" cap="none" spc="0" dirty="0">
                          <a:ln w="0"/>
                          <a:solidFill>
                            <a:schemeClr val="tx1"/>
                          </a:solidFill>
                          <a:effectLst>
                            <a:outerShdw blurRad="38100" dist="19050" dir="2700000" algn="tl" rotWithShape="0">
                              <a:schemeClr val="dk1">
                                <a:alpha val="40000"/>
                              </a:schemeClr>
                            </a:outerShdw>
                          </a:effectLst>
                        </a:rPr>
                        <a:t>band</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Noise </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Noise</a:t>
                      </a:r>
                    </a:p>
                    <a:p>
                      <a:r>
                        <a:rPr lang="en-US" sz="800" b="0" cap="none" spc="0" dirty="0">
                          <a:ln w="0"/>
                          <a:solidFill>
                            <a:schemeClr val="tx1"/>
                          </a:solidFill>
                          <a:effectLst>
                            <a:outerShdw blurRad="38100" dist="19050" dir="2700000" algn="tl" rotWithShape="0">
                              <a:schemeClr val="dk1">
                                <a:alpha val="40000"/>
                              </a:schemeClr>
                            </a:outerShdw>
                          </a:effectLst>
                        </a:rPr>
                        <a:t>(95%)</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NB</a:t>
                      </a:r>
                    </a:p>
                  </a:txBody>
                  <a:tcPr marL="68580" marR="68580" marT="34290" marB="34290"/>
                </a:tc>
                <a:extLst>
                  <a:ext uri="{0D108BD9-81ED-4DB2-BD59-A6C34878D82A}">
                    <a16:rowId xmlns:a16="http://schemas.microsoft.com/office/drawing/2014/main" val="3718565267"/>
                  </a:ext>
                </a:extLst>
              </a:tr>
              <a:tr h="194310">
                <a:tc>
                  <a:txBody>
                    <a:bodyPr/>
                    <a:lstStyle/>
                    <a:p>
                      <a:r>
                        <a:rPr lang="en-US" sz="800" b="0" cap="none" spc="0" dirty="0">
                          <a:ln w="0"/>
                          <a:solidFill>
                            <a:schemeClr val="tx1"/>
                          </a:solidFill>
                          <a:effectLst>
                            <a:outerShdw blurRad="38100" dist="19050" dir="2700000" algn="tl" rotWithShape="0">
                              <a:schemeClr val="dk1">
                                <a:alpha val="40000"/>
                              </a:schemeClr>
                            </a:outerShdw>
                          </a:effectLst>
                        </a:rPr>
                        <a:t>red</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0.002</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0.002</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87/82</a:t>
                      </a:r>
                    </a:p>
                  </a:txBody>
                  <a:tcPr marL="68580" marR="68580" marT="34290" marB="34290"/>
                </a:tc>
                <a:extLst>
                  <a:ext uri="{0D108BD9-81ED-4DB2-BD59-A6C34878D82A}">
                    <a16:rowId xmlns:a16="http://schemas.microsoft.com/office/drawing/2014/main" val="1811967066"/>
                  </a:ext>
                </a:extLst>
              </a:tr>
              <a:tr h="194310">
                <a:tc>
                  <a:txBody>
                    <a:bodyPr/>
                    <a:lstStyle/>
                    <a:p>
                      <a:r>
                        <a:rPr lang="en-US" sz="800" b="0" cap="none" spc="0" dirty="0" err="1">
                          <a:ln w="0"/>
                          <a:solidFill>
                            <a:schemeClr val="tx1"/>
                          </a:solidFill>
                          <a:effectLst>
                            <a:outerShdw blurRad="38100" dist="19050" dir="2700000" algn="tl" rotWithShape="0">
                              <a:schemeClr val="dk1">
                                <a:alpha val="40000"/>
                              </a:schemeClr>
                            </a:outerShdw>
                          </a:effectLst>
                        </a:rPr>
                        <a:t>nir</a:t>
                      </a:r>
                      <a:endParaRPr lang="en-US" sz="800" b="0" cap="none" spc="0" dirty="0">
                        <a:ln w="0"/>
                        <a:solidFill>
                          <a:schemeClr val="tx1"/>
                        </a:solidFill>
                        <a:effectLst>
                          <a:outerShdw blurRad="38100" dist="19050" dir="2700000" algn="tl" rotWithShape="0">
                            <a:schemeClr val="dk1">
                              <a:alpha val="40000"/>
                            </a:schemeClr>
                          </a:outerShdw>
                        </a:effectLst>
                      </a:endParaRP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0.019</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0.019</a:t>
                      </a:r>
                    </a:p>
                  </a:txBody>
                  <a:tcPr marL="68580" marR="68580" marT="34290" marB="34290"/>
                </a:tc>
                <a:tc>
                  <a:txBody>
                    <a:bodyPr/>
                    <a:lstStyle/>
                    <a:p>
                      <a:r>
                        <a:rPr lang="en-US" sz="800" b="0" cap="none" spc="0" dirty="0">
                          <a:ln w="0"/>
                          <a:solidFill>
                            <a:schemeClr val="tx1"/>
                          </a:solidFill>
                          <a:effectLst>
                            <a:outerShdw blurRad="38100" dist="19050" dir="2700000" algn="tl" rotWithShape="0">
                              <a:schemeClr val="dk1">
                                <a:alpha val="40000"/>
                              </a:schemeClr>
                            </a:outerShdw>
                          </a:effectLst>
                        </a:rPr>
                        <a:t>87/82</a:t>
                      </a:r>
                    </a:p>
                  </a:txBody>
                  <a:tcPr marL="68580" marR="68580" marT="34290" marB="34290"/>
                </a:tc>
                <a:extLst>
                  <a:ext uri="{0D108BD9-81ED-4DB2-BD59-A6C34878D82A}">
                    <a16:rowId xmlns:a16="http://schemas.microsoft.com/office/drawing/2014/main" val="2336449847"/>
                  </a:ext>
                </a:extLst>
              </a:tr>
            </a:tbl>
          </a:graphicData>
        </a:graphic>
      </p:graphicFrame>
      <p:pic>
        <p:nvPicPr>
          <p:cNvPr id="4" name="Picture 3" descr="Chart, histogram&#10;&#10;Description automatically generated">
            <a:extLst>
              <a:ext uri="{FF2B5EF4-FFF2-40B4-BE49-F238E27FC236}">
                <a16:creationId xmlns:a16="http://schemas.microsoft.com/office/drawing/2014/main" id="{67348EF9-3C6B-B14F-92E2-7B1822F7403F}"/>
              </a:ext>
            </a:extLst>
          </p:cNvPr>
          <p:cNvPicPr>
            <a:picLocks/>
          </p:cNvPicPr>
          <p:nvPr/>
        </p:nvPicPr>
        <p:blipFill>
          <a:blip r:embed="rId2"/>
          <a:stretch>
            <a:fillRect/>
          </a:stretch>
        </p:blipFill>
        <p:spPr>
          <a:xfrm>
            <a:off x="3901440" y="1563080"/>
            <a:ext cx="4389120" cy="3086100"/>
          </a:xfrm>
          <a:prstGeom prst="rect">
            <a:avLst/>
          </a:prstGeom>
        </p:spPr>
      </p:pic>
    </p:spTree>
    <p:extLst>
      <p:ext uri="{BB962C8B-B14F-4D97-AF65-F5344CB8AC3E}">
        <p14:creationId xmlns:p14="http://schemas.microsoft.com/office/powerpoint/2010/main" val="269108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CB68C-6F65-8546-8681-E535014D1EC5}"/>
              </a:ext>
            </a:extLst>
          </p:cNvPr>
          <p:cNvSpPr>
            <a:spLocks noGrp="1"/>
          </p:cNvSpPr>
          <p:nvPr>
            <p:ph type="title"/>
          </p:nvPr>
        </p:nvSpPr>
        <p:spPr>
          <a:xfrm>
            <a:off x="1901209" y="163309"/>
            <a:ext cx="8229600" cy="1143000"/>
          </a:xfrm>
        </p:spPr>
        <p:txBody>
          <a:bodyPr/>
          <a:lstStyle/>
          <a:p>
            <a:r>
              <a:rPr lang="en-US" sz="3200" dirty="0">
                <a:solidFill>
                  <a:schemeClr val="bg1"/>
                </a:solidFill>
              </a:rPr>
              <a:t>Combining with Landsat 8</a:t>
            </a:r>
          </a:p>
        </p:txBody>
      </p:sp>
      <p:pic>
        <p:nvPicPr>
          <p:cNvPr id="5" name="Picture 4" descr="Graphical user interface, chart&#10;&#10;Description automatically generated">
            <a:extLst>
              <a:ext uri="{FF2B5EF4-FFF2-40B4-BE49-F238E27FC236}">
                <a16:creationId xmlns:a16="http://schemas.microsoft.com/office/drawing/2014/main" id="{E1885054-C4A4-794F-A2F6-0C03C2BBB6D2}"/>
              </a:ext>
            </a:extLst>
          </p:cNvPr>
          <p:cNvPicPr>
            <a:picLocks noChangeAspect="1"/>
          </p:cNvPicPr>
          <p:nvPr/>
        </p:nvPicPr>
        <p:blipFill>
          <a:blip r:embed="rId2"/>
          <a:stretch>
            <a:fillRect/>
          </a:stretch>
        </p:blipFill>
        <p:spPr>
          <a:xfrm>
            <a:off x="1981200" y="990601"/>
            <a:ext cx="4114800" cy="3076365"/>
          </a:xfrm>
          <a:prstGeom prst="rect">
            <a:avLst/>
          </a:prstGeom>
        </p:spPr>
      </p:pic>
      <p:pic>
        <p:nvPicPr>
          <p:cNvPr id="7" name="Picture 6" descr="Chart&#10;&#10;Description automatically generated">
            <a:extLst>
              <a:ext uri="{FF2B5EF4-FFF2-40B4-BE49-F238E27FC236}">
                <a16:creationId xmlns:a16="http://schemas.microsoft.com/office/drawing/2014/main" id="{0A341903-B349-104B-A4EC-DE0A89DCBF1F}"/>
              </a:ext>
            </a:extLst>
          </p:cNvPr>
          <p:cNvPicPr>
            <a:picLocks noChangeAspect="1"/>
          </p:cNvPicPr>
          <p:nvPr/>
        </p:nvPicPr>
        <p:blipFill>
          <a:blip r:embed="rId3"/>
          <a:stretch>
            <a:fillRect/>
          </a:stretch>
        </p:blipFill>
        <p:spPr>
          <a:xfrm>
            <a:off x="6096000" y="990600"/>
            <a:ext cx="4114800" cy="3065172"/>
          </a:xfrm>
          <a:prstGeom prst="rect">
            <a:avLst/>
          </a:prstGeom>
        </p:spPr>
      </p:pic>
      <p:graphicFrame>
        <p:nvGraphicFramePr>
          <p:cNvPr id="6" name="Table 10">
            <a:extLst>
              <a:ext uri="{FF2B5EF4-FFF2-40B4-BE49-F238E27FC236}">
                <a16:creationId xmlns:a16="http://schemas.microsoft.com/office/drawing/2014/main" id="{94EE4C12-3C6E-C842-BBDF-2FD5AC90E211}"/>
              </a:ext>
            </a:extLst>
          </p:cNvPr>
          <p:cNvGraphicFramePr>
            <a:graphicFrameLocks noGrp="1"/>
          </p:cNvGraphicFramePr>
          <p:nvPr/>
        </p:nvGraphicFramePr>
        <p:xfrm>
          <a:off x="1875130" y="4618554"/>
          <a:ext cx="2542004" cy="944880"/>
        </p:xfrm>
        <a:graphic>
          <a:graphicData uri="http://schemas.openxmlformats.org/drawingml/2006/table">
            <a:tbl>
              <a:tblPr>
                <a:tableStyleId>{073A0DAA-6AF3-43AB-8588-CEC1D06C72B9}</a:tableStyleId>
              </a:tblPr>
              <a:tblGrid>
                <a:gridCol w="635501">
                  <a:extLst>
                    <a:ext uri="{9D8B030D-6E8A-4147-A177-3AD203B41FA5}">
                      <a16:colId xmlns:a16="http://schemas.microsoft.com/office/drawing/2014/main" val="779680423"/>
                    </a:ext>
                  </a:extLst>
                </a:gridCol>
                <a:gridCol w="635501">
                  <a:extLst>
                    <a:ext uri="{9D8B030D-6E8A-4147-A177-3AD203B41FA5}">
                      <a16:colId xmlns:a16="http://schemas.microsoft.com/office/drawing/2014/main" val="3284040490"/>
                    </a:ext>
                  </a:extLst>
                </a:gridCol>
                <a:gridCol w="635501">
                  <a:extLst>
                    <a:ext uri="{9D8B030D-6E8A-4147-A177-3AD203B41FA5}">
                      <a16:colId xmlns:a16="http://schemas.microsoft.com/office/drawing/2014/main" val="978949115"/>
                    </a:ext>
                  </a:extLst>
                </a:gridCol>
                <a:gridCol w="635501">
                  <a:extLst>
                    <a:ext uri="{9D8B030D-6E8A-4147-A177-3AD203B41FA5}">
                      <a16:colId xmlns:a16="http://schemas.microsoft.com/office/drawing/2014/main" val="3581782998"/>
                    </a:ext>
                  </a:extLst>
                </a:gridCol>
              </a:tblGrid>
              <a:tr h="216420">
                <a:tc>
                  <a:txBody>
                    <a:bodyPr/>
                    <a:lstStyle/>
                    <a:p>
                      <a:r>
                        <a:rPr lang="en-US" sz="1100" b="0" cap="none" spc="0" dirty="0">
                          <a:ln w="0"/>
                          <a:solidFill>
                            <a:schemeClr val="tx1"/>
                          </a:solidFill>
                          <a:effectLst>
                            <a:outerShdw blurRad="38100" dist="19050" dir="2700000" algn="tl" rotWithShape="0">
                              <a:schemeClr val="dk1">
                                <a:alpha val="40000"/>
                              </a:schemeClr>
                            </a:outerShdw>
                          </a:effectLst>
                        </a:rPr>
                        <a:t>band</a:t>
                      </a: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Noise </a:t>
                      </a:r>
                    </a:p>
                  </a:txBody>
                  <a:tcPr/>
                </a:tc>
                <a:tc>
                  <a:txBody>
                    <a:bodyPr/>
                    <a:lstStyle/>
                    <a:p>
                      <a:r>
                        <a:rPr lang="en-US" sz="1100" b="0" cap="none" spc="0" dirty="0" err="1">
                          <a:ln w="0"/>
                          <a:solidFill>
                            <a:schemeClr val="tx1"/>
                          </a:solidFill>
                          <a:effectLst>
                            <a:outerShdw blurRad="38100" dist="19050" dir="2700000" algn="tl" rotWithShape="0">
                              <a:schemeClr val="dk1">
                                <a:alpha val="40000"/>
                              </a:schemeClr>
                            </a:outerShdw>
                          </a:effectLst>
                        </a:rPr>
                        <a:t>Rnoise</a:t>
                      </a:r>
                      <a:r>
                        <a:rPr lang="en-US" sz="1100" b="0" cap="none" spc="0" dirty="0">
                          <a:ln w="0"/>
                          <a:solidFill>
                            <a:schemeClr val="tx1"/>
                          </a:solidFill>
                          <a:effectLst>
                            <a:outerShdw blurRad="38100" dist="19050" dir="2700000" algn="tl" rotWithShape="0">
                              <a:schemeClr val="dk1">
                                <a:alpha val="40000"/>
                              </a:schemeClr>
                            </a:outerShdw>
                          </a:effectLst>
                        </a:rPr>
                        <a:t> %</a:t>
                      </a: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NB</a:t>
                      </a:r>
                    </a:p>
                  </a:txBody>
                  <a:tcPr/>
                </a:tc>
                <a:extLst>
                  <a:ext uri="{0D108BD9-81ED-4DB2-BD59-A6C34878D82A}">
                    <a16:rowId xmlns:a16="http://schemas.microsoft.com/office/drawing/2014/main" val="3718565267"/>
                  </a:ext>
                </a:extLst>
              </a:tr>
              <a:tr h="216420">
                <a:tc>
                  <a:txBody>
                    <a:bodyPr/>
                    <a:lstStyle/>
                    <a:p>
                      <a:r>
                        <a:rPr lang="en-US" sz="1100" b="0" cap="none" spc="0" dirty="0">
                          <a:ln w="0"/>
                          <a:solidFill>
                            <a:schemeClr val="tx1"/>
                          </a:solidFill>
                          <a:effectLst>
                            <a:outerShdw blurRad="38100" dist="19050" dir="2700000" algn="tl" rotWithShape="0">
                              <a:schemeClr val="dk1">
                                <a:alpha val="40000"/>
                              </a:schemeClr>
                            </a:outerShdw>
                          </a:effectLst>
                        </a:rPr>
                        <a:t>red</a:t>
                      </a: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0.0029</a:t>
                      </a: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8.9</a:t>
                      </a: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83</a:t>
                      </a:r>
                    </a:p>
                  </a:txBody>
                  <a:tcPr/>
                </a:tc>
                <a:extLst>
                  <a:ext uri="{0D108BD9-81ED-4DB2-BD59-A6C34878D82A}">
                    <a16:rowId xmlns:a16="http://schemas.microsoft.com/office/drawing/2014/main" val="1811967066"/>
                  </a:ext>
                </a:extLst>
              </a:tr>
              <a:tr h="216420">
                <a:tc>
                  <a:txBody>
                    <a:bodyPr/>
                    <a:lstStyle/>
                    <a:p>
                      <a:r>
                        <a:rPr lang="en-US" sz="1100" b="0" cap="none" spc="0" dirty="0" err="1">
                          <a:ln w="0"/>
                          <a:solidFill>
                            <a:schemeClr val="tx1"/>
                          </a:solidFill>
                          <a:effectLst>
                            <a:outerShdw blurRad="38100" dist="19050" dir="2700000" algn="tl" rotWithShape="0">
                              <a:schemeClr val="dk1">
                                <a:alpha val="40000"/>
                              </a:schemeClr>
                            </a:outerShdw>
                          </a:effectLst>
                        </a:rPr>
                        <a:t>nir</a:t>
                      </a:r>
                      <a:endParaRPr lang="en-US" sz="1100" b="0" cap="none" spc="0" dirty="0">
                        <a:ln w="0"/>
                        <a:solidFill>
                          <a:schemeClr val="tx1"/>
                        </a:solidFill>
                        <a:effectLst>
                          <a:outerShdw blurRad="38100" dist="19050" dir="2700000" algn="tl" rotWithShape="0">
                            <a:schemeClr val="dk1">
                              <a:alpha val="40000"/>
                            </a:schemeClr>
                          </a:outerShdw>
                        </a:effectLst>
                      </a:endParaRP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0.0171</a:t>
                      </a: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7.1</a:t>
                      </a: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83</a:t>
                      </a:r>
                    </a:p>
                  </a:txBody>
                  <a:tcPr/>
                </a:tc>
                <a:extLst>
                  <a:ext uri="{0D108BD9-81ED-4DB2-BD59-A6C34878D82A}">
                    <a16:rowId xmlns:a16="http://schemas.microsoft.com/office/drawing/2014/main" val="2336449847"/>
                  </a:ext>
                </a:extLst>
              </a:tr>
            </a:tbl>
          </a:graphicData>
        </a:graphic>
      </p:graphicFrame>
      <p:sp>
        <p:nvSpPr>
          <p:cNvPr id="8" name="TextBox 7">
            <a:extLst>
              <a:ext uri="{FF2B5EF4-FFF2-40B4-BE49-F238E27FC236}">
                <a16:creationId xmlns:a16="http://schemas.microsoft.com/office/drawing/2014/main" id="{CD89F993-A511-B549-BA6F-38F0CCAE295C}"/>
              </a:ext>
            </a:extLst>
          </p:cNvPr>
          <p:cNvSpPr txBox="1"/>
          <p:nvPr/>
        </p:nvSpPr>
        <p:spPr>
          <a:xfrm>
            <a:off x="2888376" y="4249223"/>
            <a:ext cx="861133" cy="307777"/>
          </a:xfrm>
          <a:prstGeom prst="rect">
            <a:avLst/>
          </a:prstGeom>
          <a:noFill/>
        </p:spPr>
        <p:txBody>
          <a:bodyPr wrap="none" rtlCol="0">
            <a:spAutoFit/>
          </a:bodyPr>
          <a:lstStyle/>
          <a:p>
            <a:r>
              <a:rPr lang="en-US" dirty="0"/>
              <a:t>S2 (3x3)</a:t>
            </a:r>
          </a:p>
        </p:txBody>
      </p:sp>
      <p:graphicFrame>
        <p:nvGraphicFramePr>
          <p:cNvPr id="9" name="Table 10">
            <a:extLst>
              <a:ext uri="{FF2B5EF4-FFF2-40B4-BE49-F238E27FC236}">
                <a16:creationId xmlns:a16="http://schemas.microsoft.com/office/drawing/2014/main" id="{BFC90A62-E616-5341-89A8-9A6177E8F5C0}"/>
              </a:ext>
            </a:extLst>
          </p:cNvPr>
          <p:cNvGraphicFramePr>
            <a:graphicFrameLocks noGrp="1"/>
          </p:cNvGraphicFramePr>
          <p:nvPr/>
        </p:nvGraphicFramePr>
        <p:xfrm>
          <a:off x="4745007" y="4618554"/>
          <a:ext cx="2542004" cy="944880"/>
        </p:xfrm>
        <a:graphic>
          <a:graphicData uri="http://schemas.openxmlformats.org/drawingml/2006/table">
            <a:tbl>
              <a:tblPr>
                <a:tableStyleId>{073A0DAA-6AF3-43AB-8588-CEC1D06C72B9}</a:tableStyleId>
              </a:tblPr>
              <a:tblGrid>
                <a:gridCol w="635501">
                  <a:extLst>
                    <a:ext uri="{9D8B030D-6E8A-4147-A177-3AD203B41FA5}">
                      <a16:colId xmlns:a16="http://schemas.microsoft.com/office/drawing/2014/main" val="779680423"/>
                    </a:ext>
                  </a:extLst>
                </a:gridCol>
                <a:gridCol w="635501">
                  <a:extLst>
                    <a:ext uri="{9D8B030D-6E8A-4147-A177-3AD203B41FA5}">
                      <a16:colId xmlns:a16="http://schemas.microsoft.com/office/drawing/2014/main" val="3284040490"/>
                    </a:ext>
                  </a:extLst>
                </a:gridCol>
                <a:gridCol w="635501">
                  <a:extLst>
                    <a:ext uri="{9D8B030D-6E8A-4147-A177-3AD203B41FA5}">
                      <a16:colId xmlns:a16="http://schemas.microsoft.com/office/drawing/2014/main" val="978949115"/>
                    </a:ext>
                  </a:extLst>
                </a:gridCol>
                <a:gridCol w="635501">
                  <a:extLst>
                    <a:ext uri="{9D8B030D-6E8A-4147-A177-3AD203B41FA5}">
                      <a16:colId xmlns:a16="http://schemas.microsoft.com/office/drawing/2014/main" val="3581782998"/>
                    </a:ext>
                  </a:extLst>
                </a:gridCol>
              </a:tblGrid>
              <a:tr h="189820">
                <a:tc>
                  <a:txBody>
                    <a:bodyPr/>
                    <a:lstStyle/>
                    <a:p>
                      <a:r>
                        <a:rPr lang="en-US" sz="1100" b="0" cap="none" spc="0" dirty="0">
                          <a:ln w="0"/>
                          <a:solidFill>
                            <a:schemeClr val="tx1"/>
                          </a:solidFill>
                          <a:effectLst>
                            <a:outerShdw blurRad="38100" dist="19050" dir="2700000" algn="tl" rotWithShape="0">
                              <a:schemeClr val="dk1">
                                <a:alpha val="40000"/>
                              </a:schemeClr>
                            </a:outerShdw>
                          </a:effectLst>
                        </a:rPr>
                        <a:t>band</a:t>
                      </a: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Noise </a:t>
                      </a:r>
                    </a:p>
                  </a:txBody>
                  <a:tcPr/>
                </a:tc>
                <a:tc>
                  <a:txBody>
                    <a:bodyPr/>
                    <a:lstStyle/>
                    <a:p>
                      <a:r>
                        <a:rPr lang="en-US" sz="1100" b="0" cap="none" spc="0" dirty="0" err="1">
                          <a:ln w="0"/>
                          <a:solidFill>
                            <a:schemeClr val="tx1"/>
                          </a:solidFill>
                          <a:effectLst>
                            <a:outerShdw blurRad="38100" dist="19050" dir="2700000" algn="tl" rotWithShape="0">
                              <a:schemeClr val="dk1">
                                <a:alpha val="40000"/>
                              </a:schemeClr>
                            </a:outerShdw>
                          </a:effectLst>
                        </a:rPr>
                        <a:t>Rnoise</a:t>
                      </a:r>
                      <a:endParaRPr lang="en-US" sz="1100" b="0" cap="none" spc="0" dirty="0">
                        <a:ln w="0"/>
                        <a:solidFill>
                          <a:schemeClr val="tx1"/>
                        </a:solidFill>
                        <a:effectLst>
                          <a:outerShdw blurRad="38100" dist="19050" dir="2700000" algn="tl" rotWithShape="0">
                            <a:schemeClr val="dk1">
                              <a:alpha val="40000"/>
                            </a:schemeClr>
                          </a:outerShdw>
                        </a:effectLst>
                      </a:endParaRPr>
                    </a:p>
                    <a:p>
                      <a:r>
                        <a:rPr lang="en-US" sz="1100" b="0" cap="none" spc="0" dirty="0">
                          <a:ln w="0"/>
                          <a:solidFill>
                            <a:schemeClr val="tx1"/>
                          </a:solidFill>
                          <a:effectLst>
                            <a:outerShdw blurRad="38100" dist="19050" dir="2700000" algn="tl" rotWithShape="0">
                              <a:schemeClr val="dk1">
                                <a:alpha val="40000"/>
                              </a:schemeClr>
                            </a:outerShdw>
                          </a:effectLst>
                        </a:rPr>
                        <a:t>%</a:t>
                      </a: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NB</a:t>
                      </a:r>
                    </a:p>
                  </a:txBody>
                  <a:tcPr/>
                </a:tc>
                <a:extLst>
                  <a:ext uri="{0D108BD9-81ED-4DB2-BD59-A6C34878D82A}">
                    <a16:rowId xmlns:a16="http://schemas.microsoft.com/office/drawing/2014/main" val="3718565267"/>
                  </a:ext>
                </a:extLst>
              </a:tr>
              <a:tr h="216420">
                <a:tc>
                  <a:txBody>
                    <a:bodyPr/>
                    <a:lstStyle/>
                    <a:p>
                      <a:r>
                        <a:rPr lang="en-US" sz="1100" b="0" cap="none" spc="0" dirty="0">
                          <a:ln w="0"/>
                          <a:solidFill>
                            <a:schemeClr val="tx1"/>
                          </a:solidFill>
                          <a:effectLst>
                            <a:outerShdw blurRad="38100" dist="19050" dir="2700000" algn="tl" rotWithShape="0">
                              <a:schemeClr val="dk1">
                                <a:alpha val="40000"/>
                              </a:schemeClr>
                            </a:outerShdw>
                          </a:effectLst>
                        </a:rPr>
                        <a:t>red</a:t>
                      </a: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0.0038</a:t>
                      </a: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10.8</a:t>
                      </a: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13</a:t>
                      </a:r>
                    </a:p>
                  </a:txBody>
                  <a:tcPr/>
                </a:tc>
                <a:extLst>
                  <a:ext uri="{0D108BD9-81ED-4DB2-BD59-A6C34878D82A}">
                    <a16:rowId xmlns:a16="http://schemas.microsoft.com/office/drawing/2014/main" val="1811967066"/>
                  </a:ext>
                </a:extLst>
              </a:tr>
              <a:tr h="216420">
                <a:tc>
                  <a:txBody>
                    <a:bodyPr/>
                    <a:lstStyle/>
                    <a:p>
                      <a:r>
                        <a:rPr lang="en-US" sz="1100" b="0" cap="none" spc="0" dirty="0" err="1">
                          <a:ln w="0"/>
                          <a:solidFill>
                            <a:schemeClr val="tx1"/>
                          </a:solidFill>
                          <a:effectLst>
                            <a:outerShdw blurRad="38100" dist="19050" dir="2700000" algn="tl" rotWithShape="0">
                              <a:schemeClr val="dk1">
                                <a:alpha val="40000"/>
                              </a:schemeClr>
                            </a:outerShdw>
                          </a:effectLst>
                        </a:rPr>
                        <a:t>nir</a:t>
                      </a:r>
                      <a:endParaRPr lang="en-US" sz="1100" b="0" cap="none" spc="0" dirty="0">
                        <a:ln w="0"/>
                        <a:solidFill>
                          <a:schemeClr val="tx1"/>
                        </a:solidFill>
                        <a:effectLst>
                          <a:outerShdw blurRad="38100" dist="19050" dir="2700000" algn="tl" rotWithShape="0">
                            <a:schemeClr val="dk1">
                              <a:alpha val="40000"/>
                            </a:schemeClr>
                          </a:outerShdw>
                        </a:effectLst>
                      </a:endParaRP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0.0222</a:t>
                      </a: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9.0</a:t>
                      </a: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13</a:t>
                      </a:r>
                    </a:p>
                  </a:txBody>
                  <a:tcPr/>
                </a:tc>
                <a:extLst>
                  <a:ext uri="{0D108BD9-81ED-4DB2-BD59-A6C34878D82A}">
                    <a16:rowId xmlns:a16="http://schemas.microsoft.com/office/drawing/2014/main" val="2336449847"/>
                  </a:ext>
                </a:extLst>
              </a:tr>
            </a:tbl>
          </a:graphicData>
        </a:graphic>
      </p:graphicFrame>
      <p:sp>
        <p:nvSpPr>
          <p:cNvPr id="10" name="TextBox 9">
            <a:extLst>
              <a:ext uri="{FF2B5EF4-FFF2-40B4-BE49-F238E27FC236}">
                <a16:creationId xmlns:a16="http://schemas.microsoft.com/office/drawing/2014/main" id="{5BC0ADFC-448A-CC46-9820-4FCB6BCEED0C}"/>
              </a:ext>
            </a:extLst>
          </p:cNvPr>
          <p:cNvSpPr txBox="1"/>
          <p:nvPr/>
        </p:nvSpPr>
        <p:spPr>
          <a:xfrm>
            <a:off x="5404834" y="4249223"/>
            <a:ext cx="383438" cy="307777"/>
          </a:xfrm>
          <a:prstGeom prst="rect">
            <a:avLst/>
          </a:prstGeom>
          <a:noFill/>
        </p:spPr>
        <p:txBody>
          <a:bodyPr wrap="none" rtlCol="0">
            <a:spAutoFit/>
          </a:bodyPr>
          <a:lstStyle/>
          <a:p>
            <a:r>
              <a:rPr lang="en-US" dirty="0"/>
              <a:t>L8</a:t>
            </a:r>
          </a:p>
        </p:txBody>
      </p:sp>
      <p:graphicFrame>
        <p:nvGraphicFramePr>
          <p:cNvPr id="11" name="Table 10">
            <a:extLst>
              <a:ext uri="{FF2B5EF4-FFF2-40B4-BE49-F238E27FC236}">
                <a16:creationId xmlns:a16="http://schemas.microsoft.com/office/drawing/2014/main" id="{636D4662-3193-9443-89AA-D1FDEAC62D4C}"/>
              </a:ext>
            </a:extLst>
          </p:cNvPr>
          <p:cNvGraphicFramePr>
            <a:graphicFrameLocks noGrp="1"/>
          </p:cNvGraphicFramePr>
          <p:nvPr/>
        </p:nvGraphicFramePr>
        <p:xfrm>
          <a:off x="7573282" y="4606811"/>
          <a:ext cx="2538646" cy="944880"/>
        </p:xfrm>
        <a:graphic>
          <a:graphicData uri="http://schemas.openxmlformats.org/drawingml/2006/table">
            <a:tbl>
              <a:tblPr>
                <a:tableStyleId>{073A0DAA-6AF3-43AB-8588-CEC1D06C72B9}</a:tableStyleId>
              </a:tblPr>
              <a:tblGrid>
                <a:gridCol w="635501">
                  <a:extLst>
                    <a:ext uri="{9D8B030D-6E8A-4147-A177-3AD203B41FA5}">
                      <a16:colId xmlns:a16="http://schemas.microsoft.com/office/drawing/2014/main" val="779680423"/>
                    </a:ext>
                  </a:extLst>
                </a:gridCol>
                <a:gridCol w="635501">
                  <a:extLst>
                    <a:ext uri="{9D8B030D-6E8A-4147-A177-3AD203B41FA5}">
                      <a16:colId xmlns:a16="http://schemas.microsoft.com/office/drawing/2014/main" val="3284040490"/>
                    </a:ext>
                  </a:extLst>
                </a:gridCol>
                <a:gridCol w="632143">
                  <a:extLst>
                    <a:ext uri="{9D8B030D-6E8A-4147-A177-3AD203B41FA5}">
                      <a16:colId xmlns:a16="http://schemas.microsoft.com/office/drawing/2014/main" val="978949115"/>
                    </a:ext>
                  </a:extLst>
                </a:gridCol>
                <a:gridCol w="635501">
                  <a:extLst>
                    <a:ext uri="{9D8B030D-6E8A-4147-A177-3AD203B41FA5}">
                      <a16:colId xmlns:a16="http://schemas.microsoft.com/office/drawing/2014/main" val="3581782998"/>
                    </a:ext>
                  </a:extLst>
                </a:gridCol>
              </a:tblGrid>
              <a:tr h="189820">
                <a:tc>
                  <a:txBody>
                    <a:bodyPr/>
                    <a:lstStyle/>
                    <a:p>
                      <a:r>
                        <a:rPr lang="en-US" sz="1100" b="0" cap="none" spc="0" dirty="0">
                          <a:ln w="0"/>
                          <a:solidFill>
                            <a:schemeClr val="tx1"/>
                          </a:solidFill>
                          <a:effectLst>
                            <a:outerShdw blurRad="38100" dist="19050" dir="2700000" algn="tl" rotWithShape="0">
                              <a:schemeClr val="dk1">
                                <a:alpha val="40000"/>
                              </a:schemeClr>
                            </a:outerShdw>
                          </a:effectLst>
                        </a:rPr>
                        <a:t>band</a:t>
                      </a: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Noise </a:t>
                      </a:r>
                    </a:p>
                  </a:txBody>
                  <a:tcPr/>
                </a:tc>
                <a:tc>
                  <a:txBody>
                    <a:bodyPr/>
                    <a:lstStyle/>
                    <a:p>
                      <a:r>
                        <a:rPr lang="en-US" sz="1100" b="0" cap="none" spc="0" dirty="0" err="1">
                          <a:ln w="0"/>
                          <a:solidFill>
                            <a:schemeClr val="tx1"/>
                          </a:solidFill>
                          <a:effectLst>
                            <a:outerShdw blurRad="38100" dist="19050" dir="2700000" algn="tl" rotWithShape="0">
                              <a:schemeClr val="dk1">
                                <a:alpha val="40000"/>
                              </a:schemeClr>
                            </a:outerShdw>
                          </a:effectLst>
                        </a:rPr>
                        <a:t>Rnoise</a:t>
                      </a:r>
                      <a:r>
                        <a:rPr lang="en-US" sz="1100" b="0" cap="none" spc="0" dirty="0">
                          <a:ln w="0"/>
                          <a:solidFill>
                            <a:schemeClr val="tx1"/>
                          </a:solidFill>
                          <a:effectLst>
                            <a:outerShdw blurRad="38100" dist="19050" dir="2700000" algn="tl" rotWithShape="0">
                              <a:schemeClr val="dk1">
                                <a:alpha val="40000"/>
                              </a:schemeClr>
                            </a:outerShdw>
                          </a:effectLst>
                        </a:rPr>
                        <a:t>%</a:t>
                      </a: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NB</a:t>
                      </a:r>
                    </a:p>
                  </a:txBody>
                  <a:tcPr/>
                </a:tc>
                <a:extLst>
                  <a:ext uri="{0D108BD9-81ED-4DB2-BD59-A6C34878D82A}">
                    <a16:rowId xmlns:a16="http://schemas.microsoft.com/office/drawing/2014/main" val="3718565267"/>
                  </a:ext>
                </a:extLst>
              </a:tr>
              <a:tr h="216420">
                <a:tc>
                  <a:txBody>
                    <a:bodyPr/>
                    <a:lstStyle/>
                    <a:p>
                      <a:r>
                        <a:rPr lang="en-US" sz="1100" b="0" cap="none" spc="0" dirty="0">
                          <a:ln w="0"/>
                          <a:solidFill>
                            <a:schemeClr val="tx1"/>
                          </a:solidFill>
                          <a:effectLst>
                            <a:outerShdw blurRad="38100" dist="19050" dir="2700000" algn="tl" rotWithShape="0">
                              <a:schemeClr val="dk1">
                                <a:alpha val="40000"/>
                              </a:schemeClr>
                            </a:outerShdw>
                          </a:effectLst>
                        </a:rPr>
                        <a:t>red</a:t>
                      </a: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0.0036</a:t>
                      </a: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10.7</a:t>
                      </a: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146</a:t>
                      </a:r>
                    </a:p>
                  </a:txBody>
                  <a:tcPr/>
                </a:tc>
                <a:extLst>
                  <a:ext uri="{0D108BD9-81ED-4DB2-BD59-A6C34878D82A}">
                    <a16:rowId xmlns:a16="http://schemas.microsoft.com/office/drawing/2014/main" val="1811967066"/>
                  </a:ext>
                </a:extLst>
              </a:tr>
              <a:tr h="216420">
                <a:tc>
                  <a:txBody>
                    <a:bodyPr/>
                    <a:lstStyle/>
                    <a:p>
                      <a:r>
                        <a:rPr lang="en-US" sz="1100" b="0" cap="none" spc="0" dirty="0" err="1">
                          <a:ln w="0"/>
                          <a:solidFill>
                            <a:schemeClr val="tx1"/>
                          </a:solidFill>
                          <a:effectLst>
                            <a:outerShdw blurRad="38100" dist="19050" dir="2700000" algn="tl" rotWithShape="0">
                              <a:schemeClr val="dk1">
                                <a:alpha val="40000"/>
                              </a:schemeClr>
                            </a:outerShdw>
                          </a:effectLst>
                        </a:rPr>
                        <a:t>nir</a:t>
                      </a:r>
                      <a:endParaRPr lang="en-US" sz="1100" b="0" cap="none" spc="0" dirty="0">
                        <a:ln w="0"/>
                        <a:solidFill>
                          <a:schemeClr val="tx1"/>
                        </a:solidFill>
                        <a:effectLst>
                          <a:outerShdw blurRad="38100" dist="19050" dir="2700000" algn="tl" rotWithShape="0">
                            <a:schemeClr val="dk1">
                              <a:alpha val="40000"/>
                            </a:schemeClr>
                          </a:outerShdw>
                        </a:effectLst>
                      </a:endParaRP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0.0201</a:t>
                      </a: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8.3</a:t>
                      </a:r>
                    </a:p>
                  </a:txBody>
                  <a:tcPr/>
                </a:tc>
                <a:tc>
                  <a:txBody>
                    <a:bodyPr/>
                    <a:lstStyle/>
                    <a:p>
                      <a:r>
                        <a:rPr lang="en-US" sz="1100" b="0" cap="none" spc="0" dirty="0">
                          <a:ln w="0"/>
                          <a:solidFill>
                            <a:schemeClr val="tx1"/>
                          </a:solidFill>
                          <a:effectLst>
                            <a:outerShdw blurRad="38100" dist="19050" dir="2700000" algn="tl" rotWithShape="0">
                              <a:schemeClr val="dk1">
                                <a:alpha val="40000"/>
                              </a:schemeClr>
                            </a:outerShdw>
                          </a:effectLst>
                        </a:rPr>
                        <a:t>146</a:t>
                      </a:r>
                    </a:p>
                  </a:txBody>
                  <a:tcPr/>
                </a:tc>
                <a:extLst>
                  <a:ext uri="{0D108BD9-81ED-4DB2-BD59-A6C34878D82A}">
                    <a16:rowId xmlns:a16="http://schemas.microsoft.com/office/drawing/2014/main" val="2336449847"/>
                  </a:ext>
                </a:extLst>
              </a:tr>
            </a:tbl>
          </a:graphicData>
        </a:graphic>
      </p:graphicFrame>
      <p:sp>
        <p:nvSpPr>
          <p:cNvPr id="12" name="TextBox 11">
            <a:extLst>
              <a:ext uri="{FF2B5EF4-FFF2-40B4-BE49-F238E27FC236}">
                <a16:creationId xmlns:a16="http://schemas.microsoft.com/office/drawing/2014/main" id="{2CC4631F-0649-3D4D-848E-AB7C8FC2164B}"/>
              </a:ext>
            </a:extLst>
          </p:cNvPr>
          <p:cNvSpPr txBox="1"/>
          <p:nvPr/>
        </p:nvSpPr>
        <p:spPr>
          <a:xfrm>
            <a:off x="8153401" y="4237480"/>
            <a:ext cx="707245" cy="307777"/>
          </a:xfrm>
          <a:prstGeom prst="rect">
            <a:avLst/>
          </a:prstGeom>
          <a:noFill/>
        </p:spPr>
        <p:txBody>
          <a:bodyPr wrap="none" rtlCol="0">
            <a:spAutoFit/>
          </a:bodyPr>
          <a:lstStyle/>
          <a:p>
            <a:r>
              <a:rPr lang="en-US" dirty="0"/>
              <a:t>S2+L8</a:t>
            </a:r>
          </a:p>
        </p:txBody>
      </p:sp>
      <p:sp>
        <p:nvSpPr>
          <p:cNvPr id="13" name="TextBox 12">
            <a:extLst>
              <a:ext uri="{FF2B5EF4-FFF2-40B4-BE49-F238E27FC236}">
                <a16:creationId xmlns:a16="http://schemas.microsoft.com/office/drawing/2014/main" id="{B15397CD-D3A5-454F-9EB7-DBAEDE4D76D6}"/>
              </a:ext>
            </a:extLst>
          </p:cNvPr>
          <p:cNvSpPr txBox="1"/>
          <p:nvPr/>
        </p:nvSpPr>
        <p:spPr>
          <a:xfrm>
            <a:off x="4098074" y="5941551"/>
            <a:ext cx="2499402" cy="307777"/>
          </a:xfrm>
          <a:prstGeom prst="rect">
            <a:avLst/>
          </a:prstGeom>
          <a:noFill/>
        </p:spPr>
        <p:txBody>
          <a:bodyPr wrap="none" rtlCol="0">
            <a:spAutoFit/>
          </a:bodyPr>
          <a:lstStyle/>
          <a:p>
            <a:r>
              <a:rPr lang="en-US" dirty="0" err="1"/>
              <a:t>RNoise</a:t>
            </a:r>
            <a:r>
              <a:rPr lang="en-US" dirty="0"/>
              <a:t> = 100*Noise/average</a:t>
            </a:r>
          </a:p>
        </p:txBody>
      </p:sp>
    </p:spTree>
    <p:extLst>
      <p:ext uri="{BB962C8B-B14F-4D97-AF65-F5344CB8AC3E}">
        <p14:creationId xmlns:p14="http://schemas.microsoft.com/office/powerpoint/2010/main" val="1950891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3587" y="1342702"/>
            <a:ext cx="6595600" cy="3886200"/>
          </a:xfrm>
        </p:spPr>
        <p:txBody>
          <a:bodyPr>
            <a:noAutofit/>
          </a:bodyPr>
          <a:lstStyle/>
          <a:p>
            <a:pPr algn="l">
              <a:lnSpc>
                <a:spcPct val="120000"/>
              </a:lnSpc>
            </a:pPr>
            <a:r>
              <a:rPr lang="en-US" sz="2200" dirty="0">
                <a:solidFill>
                  <a:schemeClr val="tx1"/>
                </a:solidFill>
              </a:rPr>
              <a:t>Sergii </a:t>
            </a:r>
            <a:r>
              <a:rPr lang="en-US" sz="2200" b="1" dirty="0">
                <a:solidFill>
                  <a:schemeClr val="tx1"/>
                </a:solidFill>
              </a:rPr>
              <a:t>Skakun</a:t>
            </a:r>
            <a:r>
              <a:rPr lang="en-US" sz="2200" dirty="0">
                <a:solidFill>
                  <a:schemeClr val="tx1"/>
                </a:solidFill>
              </a:rPr>
              <a:t>, Jan </a:t>
            </a:r>
            <a:r>
              <a:rPr lang="en-US" sz="2200" b="1" dirty="0" err="1">
                <a:solidFill>
                  <a:schemeClr val="tx1"/>
                </a:solidFill>
              </a:rPr>
              <a:t>Wevers</a:t>
            </a:r>
            <a:r>
              <a:rPr lang="en-US" sz="2200" dirty="0">
                <a:solidFill>
                  <a:schemeClr val="tx1"/>
                </a:solidFill>
              </a:rPr>
              <a:t>, Carsten </a:t>
            </a:r>
            <a:r>
              <a:rPr lang="en-US" sz="2200" b="1" dirty="0" err="1">
                <a:solidFill>
                  <a:schemeClr val="tx1"/>
                </a:solidFill>
              </a:rPr>
              <a:t>Brockmann</a:t>
            </a:r>
            <a:r>
              <a:rPr lang="en-US" sz="2200" dirty="0">
                <a:solidFill>
                  <a:schemeClr val="tx1"/>
                </a:solidFill>
              </a:rPr>
              <a:t>, Georgia </a:t>
            </a:r>
            <a:r>
              <a:rPr lang="en-US" sz="2200" b="1" dirty="0" err="1">
                <a:solidFill>
                  <a:schemeClr val="tx1"/>
                </a:solidFill>
              </a:rPr>
              <a:t>Doxani</a:t>
            </a:r>
            <a:r>
              <a:rPr lang="en-US" sz="2200" dirty="0">
                <a:solidFill>
                  <a:schemeClr val="tx1"/>
                </a:solidFill>
              </a:rPr>
              <a:t>, Matej </a:t>
            </a:r>
            <a:r>
              <a:rPr lang="en-US" sz="2200" b="1" dirty="0" err="1">
                <a:solidFill>
                  <a:schemeClr val="tx1"/>
                </a:solidFill>
              </a:rPr>
              <a:t>Aleksandrov</a:t>
            </a:r>
            <a:r>
              <a:rPr lang="en-US" sz="2200" dirty="0">
                <a:solidFill>
                  <a:schemeClr val="tx1"/>
                </a:solidFill>
              </a:rPr>
              <a:t>, Matej </a:t>
            </a:r>
            <a:r>
              <a:rPr lang="en-US" sz="2200" b="1" dirty="0" err="1">
                <a:solidFill>
                  <a:schemeClr val="tx1"/>
                </a:solidFill>
              </a:rPr>
              <a:t>Batič</a:t>
            </a:r>
            <a:r>
              <a:rPr lang="en-US" sz="2200" dirty="0">
                <a:solidFill>
                  <a:schemeClr val="tx1"/>
                </a:solidFill>
              </a:rPr>
              <a:t>, David </a:t>
            </a:r>
            <a:r>
              <a:rPr lang="en-US" sz="2200" b="1" dirty="0">
                <a:solidFill>
                  <a:schemeClr val="tx1"/>
                </a:solidFill>
              </a:rPr>
              <a:t>Frantz</a:t>
            </a:r>
            <a:r>
              <a:rPr lang="en-US" sz="2200" dirty="0">
                <a:solidFill>
                  <a:schemeClr val="tx1"/>
                </a:solidFill>
              </a:rPr>
              <a:t>, </a:t>
            </a:r>
            <a:r>
              <a:rPr lang="en-US" sz="2200" dirty="0" err="1">
                <a:solidFill>
                  <a:schemeClr val="tx1"/>
                </a:solidFill>
              </a:rPr>
              <a:t>Ferran</a:t>
            </a:r>
            <a:r>
              <a:rPr lang="en-US" sz="2200" dirty="0">
                <a:solidFill>
                  <a:schemeClr val="tx1"/>
                </a:solidFill>
              </a:rPr>
              <a:t> </a:t>
            </a:r>
            <a:r>
              <a:rPr lang="en-US" sz="2200" b="1" dirty="0">
                <a:solidFill>
                  <a:schemeClr val="tx1"/>
                </a:solidFill>
              </a:rPr>
              <a:t>Gascon</a:t>
            </a:r>
            <a:r>
              <a:rPr lang="en-US" sz="2200" dirty="0">
                <a:solidFill>
                  <a:schemeClr val="tx1"/>
                </a:solidFill>
              </a:rPr>
              <a:t>, Luis </a:t>
            </a:r>
            <a:r>
              <a:rPr lang="en-US" sz="2200" b="1" dirty="0">
                <a:solidFill>
                  <a:schemeClr val="tx1"/>
                </a:solidFill>
              </a:rPr>
              <a:t>Gómez-</a:t>
            </a:r>
            <a:r>
              <a:rPr lang="en-US" sz="2200" b="1" dirty="0" err="1">
                <a:solidFill>
                  <a:schemeClr val="tx1"/>
                </a:solidFill>
              </a:rPr>
              <a:t>Chova</a:t>
            </a:r>
            <a:r>
              <a:rPr lang="en-US" sz="2200" dirty="0">
                <a:solidFill>
                  <a:schemeClr val="tx1"/>
                </a:solidFill>
              </a:rPr>
              <a:t>, Olivier </a:t>
            </a:r>
            <a:r>
              <a:rPr lang="en-US" sz="2200" b="1" dirty="0" err="1">
                <a:solidFill>
                  <a:schemeClr val="tx1"/>
                </a:solidFill>
              </a:rPr>
              <a:t>Hagolle</a:t>
            </a:r>
            <a:r>
              <a:rPr lang="en-US" sz="2200" dirty="0">
                <a:solidFill>
                  <a:schemeClr val="tx1"/>
                </a:solidFill>
              </a:rPr>
              <a:t>, Dan </a:t>
            </a:r>
            <a:r>
              <a:rPr lang="en-US" sz="2200" b="1" dirty="0">
                <a:solidFill>
                  <a:schemeClr val="tx1"/>
                </a:solidFill>
              </a:rPr>
              <a:t>López-</a:t>
            </a:r>
            <a:r>
              <a:rPr lang="en-US" sz="2200" b="1" dirty="0" err="1">
                <a:solidFill>
                  <a:schemeClr val="tx1"/>
                </a:solidFill>
              </a:rPr>
              <a:t>Puigdollers</a:t>
            </a:r>
            <a:r>
              <a:rPr lang="en-US" sz="2200" dirty="0">
                <a:solidFill>
                  <a:schemeClr val="tx1"/>
                </a:solidFill>
              </a:rPr>
              <a:t>, Jérôme </a:t>
            </a:r>
            <a:r>
              <a:rPr lang="en-US" sz="2200" b="1" dirty="0">
                <a:solidFill>
                  <a:schemeClr val="tx1"/>
                </a:solidFill>
              </a:rPr>
              <a:t>Louis</a:t>
            </a:r>
            <a:r>
              <a:rPr lang="en-US" sz="2200" dirty="0">
                <a:solidFill>
                  <a:schemeClr val="tx1"/>
                </a:solidFill>
              </a:rPr>
              <a:t>, Matic </a:t>
            </a:r>
            <a:r>
              <a:rPr lang="en-US" sz="2200" b="1" dirty="0" err="1">
                <a:solidFill>
                  <a:schemeClr val="tx1"/>
                </a:solidFill>
              </a:rPr>
              <a:t>Lubej</a:t>
            </a:r>
            <a:r>
              <a:rPr lang="en-US" sz="2200" dirty="0">
                <a:solidFill>
                  <a:schemeClr val="tx1"/>
                </a:solidFill>
              </a:rPr>
              <a:t>, Gonzalo </a:t>
            </a:r>
            <a:r>
              <a:rPr lang="en-US" sz="2200" b="1" dirty="0">
                <a:solidFill>
                  <a:schemeClr val="tx1"/>
                </a:solidFill>
              </a:rPr>
              <a:t>Mateo-García</a:t>
            </a:r>
            <a:r>
              <a:rPr lang="en-US" sz="2200" dirty="0">
                <a:solidFill>
                  <a:schemeClr val="tx1"/>
                </a:solidFill>
              </a:rPr>
              <a:t>, Julien </a:t>
            </a:r>
            <a:r>
              <a:rPr lang="en-US" sz="2200" b="1" dirty="0">
                <a:solidFill>
                  <a:schemeClr val="tx1"/>
                </a:solidFill>
              </a:rPr>
              <a:t>Osman</a:t>
            </a:r>
            <a:r>
              <a:rPr lang="en-US" sz="2200" dirty="0">
                <a:solidFill>
                  <a:schemeClr val="tx1"/>
                </a:solidFill>
              </a:rPr>
              <a:t>, Devis </a:t>
            </a:r>
            <a:r>
              <a:rPr lang="en-US" sz="2200" b="1" dirty="0" err="1">
                <a:solidFill>
                  <a:schemeClr val="tx1"/>
                </a:solidFill>
              </a:rPr>
              <a:t>Peressutti</a:t>
            </a:r>
            <a:r>
              <a:rPr lang="en-US" sz="2200" dirty="0">
                <a:solidFill>
                  <a:schemeClr val="tx1"/>
                </a:solidFill>
              </a:rPr>
              <a:t>, </a:t>
            </a:r>
            <a:r>
              <a:rPr lang="en-US" sz="2200" dirty="0" err="1">
                <a:solidFill>
                  <a:schemeClr val="tx1"/>
                </a:solidFill>
              </a:rPr>
              <a:t>Bringfried</a:t>
            </a:r>
            <a:r>
              <a:rPr lang="en-US" sz="2200" dirty="0">
                <a:solidFill>
                  <a:schemeClr val="tx1"/>
                </a:solidFill>
              </a:rPr>
              <a:t> </a:t>
            </a:r>
            <a:r>
              <a:rPr lang="en-US" sz="2200" b="1" dirty="0" err="1">
                <a:solidFill>
                  <a:schemeClr val="tx1"/>
                </a:solidFill>
              </a:rPr>
              <a:t>Pflug</a:t>
            </a:r>
            <a:r>
              <a:rPr lang="en-US" sz="2200" dirty="0">
                <a:solidFill>
                  <a:schemeClr val="tx1"/>
                </a:solidFill>
              </a:rPr>
              <a:t>, </a:t>
            </a:r>
            <a:r>
              <a:rPr lang="en-US" sz="2200" dirty="0" err="1">
                <a:solidFill>
                  <a:schemeClr val="tx1"/>
                </a:solidFill>
              </a:rPr>
              <a:t>Jernej</a:t>
            </a:r>
            <a:r>
              <a:rPr lang="en-US" sz="2200" dirty="0">
                <a:solidFill>
                  <a:schemeClr val="tx1"/>
                </a:solidFill>
              </a:rPr>
              <a:t> </a:t>
            </a:r>
            <a:r>
              <a:rPr lang="en-US" sz="2200" b="1" dirty="0" err="1">
                <a:solidFill>
                  <a:schemeClr val="tx1"/>
                </a:solidFill>
              </a:rPr>
              <a:t>Puc</a:t>
            </a:r>
            <a:r>
              <a:rPr lang="en-US" sz="2200" dirty="0">
                <a:solidFill>
                  <a:schemeClr val="tx1"/>
                </a:solidFill>
              </a:rPr>
              <a:t>, Rudolf </a:t>
            </a:r>
            <a:r>
              <a:rPr lang="en-US" sz="2200" b="1" dirty="0">
                <a:solidFill>
                  <a:schemeClr val="tx1"/>
                </a:solidFill>
              </a:rPr>
              <a:t>Richter</a:t>
            </a:r>
            <a:r>
              <a:rPr lang="en-US" sz="2200" dirty="0">
                <a:solidFill>
                  <a:schemeClr val="tx1"/>
                </a:solidFill>
              </a:rPr>
              <a:t>, Jean-Claude </a:t>
            </a:r>
            <a:r>
              <a:rPr lang="en-US" sz="2200" b="1" dirty="0">
                <a:solidFill>
                  <a:schemeClr val="tx1"/>
                </a:solidFill>
              </a:rPr>
              <a:t>Roger</a:t>
            </a:r>
            <a:r>
              <a:rPr lang="en-US" sz="2200" dirty="0">
                <a:solidFill>
                  <a:schemeClr val="tx1"/>
                </a:solidFill>
              </a:rPr>
              <a:t>, Pat </a:t>
            </a:r>
            <a:r>
              <a:rPr lang="en-US" sz="2200" b="1" dirty="0" err="1">
                <a:solidFill>
                  <a:schemeClr val="tx1"/>
                </a:solidFill>
              </a:rPr>
              <a:t>Scaramuzza</a:t>
            </a:r>
            <a:r>
              <a:rPr lang="en-US" sz="2200" dirty="0">
                <a:solidFill>
                  <a:schemeClr val="tx1"/>
                </a:solidFill>
              </a:rPr>
              <a:t>, Eric </a:t>
            </a:r>
            <a:r>
              <a:rPr lang="en-US" sz="2200" b="1" dirty="0" err="1">
                <a:solidFill>
                  <a:schemeClr val="tx1"/>
                </a:solidFill>
              </a:rPr>
              <a:t>Vermote</a:t>
            </a:r>
            <a:r>
              <a:rPr lang="en-US" sz="2200" dirty="0">
                <a:solidFill>
                  <a:schemeClr val="tx1"/>
                </a:solidFill>
              </a:rPr>
              <a:t>, </a:t>
            </a:r>
            <a:r>
              <a:rPr lang="en-US" sz="2200" dirty="0" err="1">
                <a:solidFill>
                  <a:schemeClr val="tx1"/>
                </a:solidFill>
              </a:rPr>
              <a:t>Nejc</a:t>
            </a:r>
            <a:r>
              <a:rPr lang="en-US" sz="2200" dirty="0">
                <a:solidFill>
                  <a:schemeClr val="tx1"/>
                </a:solidFill>
              </a:rPr>
              <a:t> </a:t>
            </a:r>
            <a:r>
              <a:rPr lang="en-US" sz="2200" b="1" dirty="0" err="1">
                <a:solidFill>
                  <a:schemeClr val="tx1"/>
                </a:solidFill>
              </a:rPr>
              <a:t>Vesel</a:t>
            </a:r>
            <a:r>
              <a:rPr lang="en-US" sz="2200" dirty="0">
                <a:solidFill>
                  <a:schemeClr val="tx1"/>
                </a:solidFill>
              </a:rPr>
              <a:t>, </a:t>
            </a:r>
            <a:r>
              <a:rPr lang="en-US" sz="2200" dirty="0" err="1">
                <a:solidFill>
                  <a:schemeClr val="tx1"/>
                </a:solidFill>
              </a:rPr>
              <a:t>Anže</a:t>
            </a:r>
            <a:r>
              <a:rPr lang="en-US" sz="2200" dirty="0">
                <a:solidFill>
                  <a:schemeClr val="tx1"/>
                </a:solidFill>
              </a:rPr>
              <a:t> </a:t>
            </a:r>
            <a:r>
              <a:rPr lang="en-US" sz="2200" b="1" dirty="0" err="1">
                <a:solidFill>
                  <a:schemeClr val="tx1"/>
                </a:solidFill>
              </a:rPr>
              <a:t>Zupanc</a:t>
            </a:r>
            <a:r>
              <a:rPr lang="en-US" sz="2200" dirty="0">
                <a:solidFill>
                  <a:schemeClr val="tx1"/>
                </a:solidFill>
              </a:rPr>
              <a:t>, </a:t>
            </a:r>
            <a:r>
              <a:rPr lang="en-US" sz="2200" dirty="0" err="1">
                <a:solidFill>
                  <a:schemeClr val="tx1"/>
                </a:solidFill>
              </a:rPr>
              <a:t>Lojze</a:t>
            </a:r>
            <a:r>
              <a:rPr lang="en-US" sz="2200" dirty="0">
                <a:solidFill>
                  <a:schemeClr val="tx1"/>
                </a:solidFill>
              </a:rPr>
              <a:t> </a:t>
            </a:r>
            <a:r>
              <a:rPr lang="en-US" sz="2200" b="1" dirty="0" err="1">
                <a:solidFill>
                  <a:schemeClr val="tx1"/>
                </a:solidFill>
              </a:rPr>
              <a:t>Žust</a:t>
            </a:r>
            <a:endParaRPr lang="en-US" sz="2200" b="1" dirty="0">
              <a:solidFill>
                <a:schemeClr val="tx1"/>
              </a:solidFill>
            </a:endParaRPr>
          </a:p>
          <a:p>
            <a:pPr>
              <a:lnSpc>
                <a:spcPct val="120000"/>
              </a:lnSpc>
            </a:pPr>
            <a:endParaRPr lang="en-US" sz="2200" dirty="0">
              <a:solidFill>
                <a:schemeClr val="tx1"/>
              </a:solidFill>
            </a:endParaRPr>
          </a:p>
        </p:txBody>
      </p:sp>
      <p:pic>
        <p:nvPicPr>
          <p:cNvPr id="1026" name="Picture 2" descr="University of Maryland, College Park - Wikipedia">
            <a:extLst>
              <a:ext uri="{FF2B5EF4-FFF2-40B4-BE49-F238E27FC236}">
                <a16:creationId xmlns:a16="http://schemas.microsoft.com/office/drawing/2014/main" id="{C66445AB-9DDD-4F3D-A42C-E860755875DD}"/>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6849187" y="1337732"/>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cdev (Brockmann Consult Development) · GitHub">
            <a:extLst>
              <a:ext uri="{FF2B5EF4-FFF2-40B4-BE49-F238E27FC236}">
                <a16:creationId xmlns:a16="http://schemas.microsoft.com/office/drawing/2014/main" id="{D07C6D6E-F628-4E06-A4D9-259544A54C4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200554" y="1337732"/>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65023585-8936-44B5-AB0B-F57A0DEFF306}"/>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849187" y="2411156"/>
            <a:ext cx="2605166"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B81641C-BC58-4686-9B4C-356CC6CABEE1}"/>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9466038" y="1429172"/>
            <a:ext cx="2537852"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ogo cesbio">
            <a:extLst>
              <a:ext uri="{FF2B5EF4-FFF2-40B4-BE49-F238E27FC236}">
                <a16:creationId xmlns:a16="http://schemas.microsoft.com/office/drawing/2014/main" id="{C77A106E-E513-48E1-BE2A-0FF372B2813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826869" y="3217559"/>
            <a:ext cx="1333404"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ogo CNES 2017 triangle bleu">
            <a:extLst>
              <a:ext uri="{FF2B5EF4-FFF2-40B4-BE49-F238E27FC236}">
                <a16:creationId xmlns:a16="http://schemas.microsoft.com/office/drawing/2014/main" id="{AE021463-F2B4-4AD3-952B-C01DE1530AC1}"/>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9707052" y="3171839"/>
            <a:ext cx="1083438"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elespazio France | Telespazio in France">
            <a:extLst>
              <a:ext uri="{FF2B5EF4-FFF2-40B4-BE49-F238E27FC236}">
                <a16:creationId xmlns:a16="http://schemas.microsoft.com/office/drawing/2014/main" id="{B927E6CA-3581-4FCF-AF2F-C23685E235B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1913" t="41587" r="33420" b="43175"/>
          <a:stretch/>
        </p:blipFill>
        <p:spPr bwMode="auto">
          <a:xfrm>
            <a:off x="6849187" y="4375124"/>
            <a:ext cx="2773681"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LR logo - DLR Portal">
            <a:extLst>
              <a:ext uri="{FF2B5EF4-FFF2-40B4-BE49-F238E27FC236}">
                <a16:creationId xmlns:a16="http://schemas.microsoft.com/office/drawing/2014/main" id="{9E98A75C-9558-46A6-B645-E6F48F01656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815" t="12222" r="18148" b="10972"/>
          <a:stretch/>
        </p:blipFill>
        <p:spPr bwMode="auto">
          <a:xfrm>
            <a:off x="9829800" y="2273996"/>
            <a:ext cx="997069"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USGS Visual Identity - Green (TM) | U.S. Geological Survey">
            <a:extLst>
              <a:ext uri="{FF2B5EF4-FFF2-40B4-BE49-F238E27FC236}">
                <a16:creationId xmlns:a16="http://schemas.microsoft.com/office/drawing/2014/main" id="{637A4AF6-6790-4EA8-A88B-1263C060FE6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28594" y="4355590"/>
            <a:ext cx="1600200" cy="64008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C3927359-D54F-4654-9128-1DFEC97A4E3B}"/>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43906"/>
          <a:stretch/>
        </p:blipFill>
        <p:spPr>
          <a:xfrm>
            <a:off x="6849187" y="3301700"/>
            <a:ext cx="2633015" cy="822960"/>
          </a:xfrm>
          <a:prstGeom prst="rect">
            <a:avLst/>
          </a:prstGeom>
        </p:spPr>
      </p:pic>
      <p:pic>
        <p:nvPicPr>
          <p:cNvPr id="1054" name="Picture 30" descr="Logo der Humboldt-Universität zu Berlin">
            <a:extLst>
              <a:ext uri="{FF2B5EF4-FFF2-40B4-BE49-F238E27FC236}">
                <a16:creationId xmlns:a16="http://schemas.microsoft.com/office/drawing/2014/main" id="{1DD834FC-3509-4A74-8D52-D457E21D216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75567"/>
          <a:stretch/>
        </p:blipFill>
        <p:spPr bwMode="auto">
          <a:xfrm>
            <a:off x="11131594" y="2283387"/>
            <a:ext cx="897521" cy="8229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A19BF4-4930-0245-5AB6-7D5A16FB7AF7}"/>
              </a:ext>
            </a:extLst>
          </p:cNvPr>
          <p:cNvSpPr txBox="1"/>
          <p:nvPr/>
        </p:nvSpPr>
        <p:spPr>
          <a:xfrm>
            <a:off x="336331" y="213698"/>
            <a:ext cx="8555421" cy="646331"/>
          </a:xfrm>
          <a:prstGeom prst="rect">
            <a:avLst/>
          </a:prstGeom>
          <a:noFill/>
        </p:spPr>
        <p:txBody>
          <a:bodyPr wrap="square" rtlCol="0">
            <a:spAutoFit/>
          </a:bodyPr>
          <a:lstStyle/>
          <a:p>
            <a:r>
              <a:rPr lang="fr-FR" sz="3600" b="1" dirty="0" err="1">
                <a:solidFill>
                  <a:schemeClr val="bg1"/>
                </a:solidFill>
              </a:rPr>
              <a:t>CMIX:</a:t>
            </a:r>
            <a:r>
              <a:rPr lang="fr-FR" sz="2800" b="1" dirty="0" err="1">
                <a:solidFill>
                  <a:schemeClr val="bg1"/>
                </a:solidFill>
              </a:rPr>
              <a:t>Cloud</a:t>
            </a:r>
            <a:r>
              <a:rPr lang="fr-FR" sz="2800" b="1" dirty="0">
                <a:solidFill>
                  <a:schemeClr val="bg1"/>
                </a:solidFill>
              </a:rPr>
              <a:t> Mask </a:t>
            </a:r>
            <a:r>
              <a:rPr lang="fr-FR" sz="2800" b="1" dirty="0" err="1">
                <a:solidFill>
                  <a:schemeClr val="bg1"/>
                </a:solidFill>
              </a:rPr>
              <a:t>Intercomparison</a:t>
            </a:r>
            <a:r>
              <a:rPr lang="fr-FR" sz="2800" b="1" dirty="0">
                <a:solidFill>
                  <a:schemeClr val="bg1"/>
                </a:solidFill>
              </a:rPr>
              <a:t> </a:t>
            </a:r>
            <a:r>
              <a:rPr lang="fr-FR" sz="2800" b="1" dirty="0" err="1">
                <a:solidFill>
                  <a:schemeClr val="bg1"/>
                </a:solidFill>
              </a:rPr>
              <a:t>eXercise</a:t>
            </a:r>
            <a:endParaRPr lang="en-US" sz="2800" dirty="0">
              <a:solidFill>
                <a:schemeClr val="bg1"/>
              </a:solidFill>
            </a:endParaRPr>
          </a:p>
        </p:txBody>
      </p:sp>
    </p:spTree>
    <p:extLst>
      <p:ext uri="{BB962C8B-B14F-4D97-AF65-F5344CB8AC3E}">
        <p14:creationId xmlns:p14="http://schemas.microsoft.com/office/powerpoint/2010/main" val="2619426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FF60-AA12-4F06-8F3B-A9117FDF8A1D}"/>
              </a:ext>
            </a:extLst>
          </p:cNvPr>
          <p:cNvSpPr>
            <a:spLocks noGrp="1"/>
          </p:cNvSpPr>
          <p:nvPr>
            <p:ph type="title"/>
          </p:nvPr>
        </p:nvSpPr>
        <p:spPr/>
        <p:txBody>
          <a:bodyPr/>
          <a:lstStyle/>
          <a:p>
            <a:r>
              <a:rPr lang="en-US" dirty="0"/>
              <a:t>GOAL</a:t>
            </a:r>
          </a:p>
        </p:txBody>
      </p:sp>
      <p:sp>
        <p:nvSpPr>
          <p:cNvPr id="3" name="Content Placeholder 2">
            <a:extLst>
              <a:ext uri="{FF2B5EF4-FFF2-40B4-BE49-F238E27FC236}">
                <a16:creationId xmlns:a16="http://schemas.microsoft.com/office/drawing/2014/main" id="{93295D37-C071-4608-B443-490C905F75DA}"/>
              </a:ext>
            </a:extLst>
          </p:cNvPr>
          <p:cNvSpPr>
            <a:spLocks noGrp="1"/>
          </p:cNvSpPr>
          <p:nvPr>
            <p:ph idx="1"/>
          </p:nvPr>
        </p:nvSpPr>
        <p:spPr>
          <a:xfrm>
            <a:off x="248467" y="1219200"/>
            <a:ext cx="10267133" cy="5257800"/>
          </a:xfrm>
        </p:spPr>
        <p:txBody>
          <a:bodyPr/>
          <a:lstStyle/>
          <a:p>
            <a:r>
              <a:rPr lang="en-US" sz="2800" dirty="0"/>
              <a:t>To </a:t>
            </a:r>
            <a:r>
              <a:rPr lang="en-US" sz="2800" b="1" dirty="0">
                <a:solidFill>
                  <a:srgbClr val="C00000"/>
                </a:solidFill>
              </a:rPr>
              <a:t>inter-compare</a:t>
            </a:r>
            <a:r>
              <a:rPr lang="en-US" sz="2800" dirty="0"/>
              <a:t> a set of cloud detection algorithms for space-borne high-spatial resolution (10-30 m) optical sensors</a:t>
            </a:r>
          </a:p>
          <a:p>
            <a:endParaRPr lang="en-US" sz="2800" dirty="0"/>
          </a:p>
          <a:p>
            <a:r>
              <a:rPr lang="en-US" sz="2800" dirty="0"/>
              <a:t>Focus on </a:t>
            </a:r>
            <a:r>
              <a:rPr lang="en-US" sz="2800" b="1" dirty="0">
                <a:solidFill>
                  <a:srgbClr val="C00000"/>
                </a:solidFill>
              </a:rPr>
              <a:t>Landsat 8</a:t>
            </a:r>
            <a:r>
              <a:rPr lang="en-US" sz="2800" dirty="0"/>
              <a:t> and </a:t>
            </a:r>
            <a:r>
              <a:rPr lang="en-US" sz="2800" b="1" dirty="0">
                <a:solidFill>
                  <a:srgbClr val="C00000"/>
                </a:solidFill>
              </a:rPr>
              <a:t>Sentinel-2</a:t>
            </a:r>
            <a:r>
              <a:rPr lang="en-US" sz="2800" dirty="0"/>
              <a:t> data</a:t>
            </a:r>
          </a:p>
          <a:p>
            <a:endParaRPr lang="en-US" sz="2800" dirty="0"/>
          </a:p>
          <a:p>
            <a:r>
              <a:rPr lang="en-US" sz="2800" b="1" dirty="0">
                <a:solidFill>
                  <a:srgbClr val="C00000"/>
                </a:solidFill>
              </a:rPr>
              <a:t>Not a competition</a:t>
            </a:r>
            <a:r>
              <a:rPr lang="en-US" sz="2800" dirty="0"/>
              <a:t>, but </a:t>
            </a:r>
            <a:r>
              <a:rPr lang="en-US" sz="2800" b="1" dirty="0">
                <a:solidFill>
                  <a:srgbClr val="C00000"/>
                </a:solidFill>
              </a:rPr>
              <a:t>inter-comparison</a:t>
            </a:r>
          </a:p>
          <a:p>
            <a:endParaRPr lang="en-US" dirty="0"/>
          </a:p>
        </p:txBody>
      </p:sp>
      <p:pic>
        <p:nvPicPr>
          <p:cNvPr id="5" name="Picture 2" descr="Image result for landsat 8 satellite">
            <a:extLst>
              <a:ext uri="{FF2B5EF4-FFF2-40B4-BE49-F238E27FC236}">
                <a16:creationId xmlns:a16="http://schemas.microsoft.com/office/drawing/2014/main" id="{B178116F-E611-4D23-8E96-5E81422CD7B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9440" y="3867785"/>
            <a:ext cx="422656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entinel 2-IMG 5873-white (crop).jpg">
            <a:extLst>
              <a:ext uri="{FF2B5EF4-FFF2-40B4-BE49-F238E27FC236}">
                <a16:creationId xmlns:a16="http://schemas.microsoft.com/office/drawing/2014/main" id="{A979E2AA-B2E2-4B72-8FDA-A2BB1FC8D63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88706" y="3042537"/>
            <a:ext cx="3335695" cy="23774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051E502-153E-1511-F978-FA39B4510F19}"/>
              </a:ext>
            </a:extLst>
          </p:cNvPr>
          <p:cNvSpPr txBox="1"/>
          <p:nvPr/>
        </p:nvSpPr>
        <p:spPr>
          <a:xfrm>
            <a:off x="1869440" y="320387"/>
            <a:ext cx="1598515" cy="584775"/>
          </a:xfrm>
          <a:prstGeom prst="rect">
            <a:avLst/>
          </a:prstGeom>
          <a:noFill/>
        </p:spPr>
        <p:txBody>
          <a:bodyPr wrap="none" rtlCol="0">
            <a:spAutoFit/>
          </a:bodyPr>
          <a:lstStyle/>
          <a:p>
            <a:r>
              <a:rPr lang="en-US" sz="3200" dirty="0">
                <a:solidFill>
                  <a:schemeClr val="bg1"/>
                </a:solidFill>
              </a:rPr>
              <a:t>GOALS</a:t>
            </a:r>
          </a:p>
        </p:txBody>
      </p:sp>
    </p:spTree>
    <p:extLst>
      <p:ext uri="{BB962C8B-B14F-4D97-AF65-F5344CB8AC3E}">
        <p14:creationId xmlns:p14="http://schemas.microsoft.com/office/powerpoint/2010/main" val="3539778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1A13D3-E89C-4C4B-ABC7-C136E0681B11}"/>
              </a:ext>
            </a:extLst>
          </p:cNvPr>
          <p:cNvSpPr>
            <a:spLocks noGrp="1"/>
          </p:cNvSpPr>
          <p:nvPr>
            <p:ph type="sldNum" sz="quarter" idx="12"/>
          </p:nvPr>
        </p:nvSpPr>
        <p:spPr/>
        <p:txBody>
          <a:bodyPr/>
          <a:lstStyle/>
          <a:p>
            <a:fld id="{689C53EE-24BA-4BAF-86A3-9961D54C9AA5}" type="slidenum">
              <a:rPr lang="en-US" smtClean="0"/>
              <a:t>36</a:t>
            </a:fld>
            <a:endParaRPr lang="en-US"/>
          </a:p>
        </p:txBody>
      </p:sp>
      <p:graphicFrame>
        <p:nvGraphicFramePr>
          <p:cNvPr id="5" name="Table 4">
            <a:extLst>
              <a:ext uri="{FF2B5EF4-FFF2-40B4-BE49-F238E27FC236}">
                <a16:creationId xmlns:a16="http://schemas.microsoft.com/office/drawing/2014/main" id="{00AA9E2E-DD5F-49FC-9135-D0786A29BF34}"/>
              </a:ext>
            </a:extLst>
          </p:cNvPr>
          <p:cNvGraphicFramePr>
            <a:graphicFrameLocks noGrp="1"/>
          </p:cNvGraphicFramePr>
          <p:nvPr>
            <p:extLst>
              <p:ext uri="{D42A27DB-BD31-4B8C-83A1-F6EECF244321}">
                <p14:modId xmlns:p14="http://schemas.microsoft.com/office/powerpoint/2010/main" val="1811322243"/>
              </p:ext>
            </p:extLst>
          </p:nvPr>
        </p:nvGraphicFramePr>
        <p:xfrm>
          <a:off x="609600" y="1098075"/>
          <a:ext cx="10972800" cy="5354703"/>
        </p:xfrm>
        <a:graphic>
          <a:graphicData uri="http://schemas.openxmlformats.org/drawingml/2006/table">
            <a:tbl>
              <a:tblPr firstRow="1" firstCol="1" bandRow="1">
                <a:tableStyleId>{5C22544A-7EE6-4342-B048-85BDC9FD1C3A}</a:tableStyleId>
              </a:tblPr>
              <a:tblGrid>
                <a:gridCol w="2072689">
                  <a:extLst>
                    <a:ext uri="{9D8B030D-6E8A-4147-A177-3AD203B41FA5}">
                      <a16:colId xmlns:a16="http://schemas.microsoft.com/office/drawing/2014/main" val="714837166"/>
                    </a:ext>
                  </a:extLst>
                </a:gridCol>
                <a:gridCol w="3589088">
                  <a:extLst>
                    <a:ext uri="{9D8B030D-6E8A-4147-A177-3AD203B41FA5}">
                      <a16:colId xmlns:a16="http://schemas.microsoft.com/office/drawing/2014/main" val="273377752"/>
                    </a:ext>
                  </a:extLst>
                </a:gridCol>
                <a:gridCol w="5311023">
                  <a:extLst>
                    <a:ext uri="{9D8B030D-6E8A-4147-A177-3AD203B41FA5}">
                      <a16:colId xmlns:a16="http://schemas.microsoft.com/office/drawing/2014/main" val="994629793"/>
                    </a:ext>
                  </a:extLst>
                </a:gridCol>
              </a:tblGrid>
              <a:tr h="322228">
                <a:tc>
                  <a:txBody>
                    <a:bodyPr/>
                    <a:lstStyle/>
                    <a:p>
                      <a:pPr marL="0" marR="0" algn="ctr">
                        <a:lnSpc>
                          <a:spcPct val="107000"/>
                        </a:lnSpc>
                        <a:spcBef>
                          <a:spcPts val="0"/>
                        </a:spcBef>
                        <a:spcAft>
                          <a:spcPts val="0"/>
                        </a:spcAft>
                      </a:pPr>
                      <a:r>
                        <a:rPr lang="en-US" sz="2200" dirty="0">
                          <a:effectLst/>
                          <a:latin typeface="Arial" panose="020B0604020202020204" pitchFamily="34" charset="0"/>
                          <a:cs typeface="Arial" panose="020B0604020202020204" pitchFamily="34" charset="0"/>
                        </a:rPr>
                        <a:t>Processor</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Arial" panose="020B0604020202020204" pitchFamily="34" charset="0"/>
                          <a:cs typeface="Arial" panose="020B0604020202020204" pitchFamily="34" charset="0"/>
                        </a:rPr>
                        <a:t>Organization</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Arial" panose="020B0604020202020204" pitchFamily="34" charset="0"/>
                          <a:cs typeface="Arial" panose="020B0604020202020204" pitchFamily="34" charset="0"/>
                        </a:rPr>
                        <a:t>Methodology</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75376364"/>
                  </a:ext>
                </a:extLst>
              </a:tr>
              <a:tr h="322228">
                <a:tc>
                  <a:txBody>
                    <a:bodyPr/>
                    <a:lstStyle/>
                    <a:p>
                      <a:pPr marL="0" marR="0" algn="ctr">
                        <a:lnSpc>
                          <a:spcPct val="107000"/>
                        </a:lnSpc>
                        <a:spcBef>
                          <a:spcPts val="0"/>
                        </a:spcBef>
                        <a:spcAft>
                          <a:spcPts val="0"/>
                        </a:spcAft>
                      </a:pPr>
                      <a:r>
                        <a:rPr lang="en-US" sz="2200" dirty="0">
                          <a:effectLst/>
                          <a:latin typeface="Arial" panose="020B0604020202020204" pitchFamily="34" charset="0"/>
                          <a:cs typeface="Arial" panose="020B0604020202020204" pitchFamily="34" charset="0"/>
                        </a:rPr>
                        <a:t>ATCOR</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Arial" panose="020B0604020202020204" pitchFamily="34" charset="0"/>
                          <a:cs typeface="Arial" panose="020B0604020202020204" pitchFamily="34" charset="0"/>
                        </a:rPr>
                        <a:t>DLR</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Arial" panose="020B0604020202020204" pitchFamily="34" charset="0"/>
                          <a:cs typeface="Arial" panose="020B0604020202020204" pitchFamily="34" charset="0"/>
                        </a:rPr>
                        <a:t>Spectral tests (L8, S2)</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51103034"/>
                  </a:ext>
                </a:extLst>
              </a:tr>
              <a:tr h="344631">
                <a:tc>
                  <a:txBody>
                    <a:bodyPr/>
                    <a:lstStyle/>
                    <a:p>
                      <a:pPr marL="0" marR="0" algn="ctr">
                        <a:lnSpc>
                          <a:spcPct val="107000"/>
                        </a:lnSpc>
                        <a:spcBef>
                          <a:spcPts val="0"/>
                        </a:spcBef>
                        <a:spcAft>
                          <a:spcPts val="0"/>
                        </a:spcAft>
                      </a:pPr>
                      <a:r>
                        <a:rPr lang="en-US" sz="2200">
                          <a:effectLst/>
                          <a:latin typeface="Arial" panose="020B0604020202020204" pitchFamily="34" charset="0"/>
                          <a:cs typeface="Arial" panose="020B0604020202020204" pitchFamily="34" charset="0"/>
                        </a:rPr>
                        <a:t>CD-FCNN</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Arial" panose="020B0604020202020204" pitchFamily="34" charset="0"/>
                          <a:cs typeface="Arial" panose="020B0604020202020204" pitchFamily="34" charset="0"/>
                        </a:rPr>
                        <a:t>University of Valencia</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Arial" panose="020B0604020202020204" pitchFamily="34" charset="0"/>
                          <a:cs typeface="Arial" panose="020B0604020202020204" pitchFamily="34" charset="0"/>
                        </a:rPr>
                        <a:t>Machine learning (L8, S2)</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56078943"/>
                  </a:ext>
                </a:extLst>
              </a:tr>
              <a:tr h="669735">
                <a:tc>
                  <a:txBody>
                    <a:bodyPr/>
                    <a:lstStyle/>
                    <a:p>
                      <a:pPr marL="0" marR="0" algn="ctr">
                        <a:lnSpc>
                          <a:spcPct val="107000"/>
                        </a:lnSpc>
                        <a:spcBef>
                          <a:spcPts val="0"/>
                        </a:spcBef>
                        <a:spcAft>
                          <a:spcPts val="0"/>
                        </a:spcAft>
                      </a:pPr>
                      <a:r>
                        <a:rPr lang="en-US" sz="2200">
                          <a:effectLst/>
                          <a:latin typeface="Arial" panose="020B0604020202020204" pitchFamily="34" charset="0"/>
                          <a:cs typeface="Arial" panose="020B0604020202020204" pitchFamily="34" charset="0"/>
                        </a:rPr>
                        <a:t>Fmask 4.0 CCA</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Arial" panose="020B0604020202020204" pitchFamily="34" charset="0"/>
                          <a:cs typeface="Arial" panose="020B0604020202020204" pitchFamily="34" charset="0"/>
                        </a:rPr>
                        <a:t>USGS</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Arial" panose="020B0604020202020204" pitchFamily="34" charset="0"/>
                          <a:cs typeface="Arial" panose="020B0604020202020204" pitchFamily="34" charset="0"/>
                        </a:rPr>
                        <a:t>Spectral tests (L8, S2)</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79448093"/>
                  </a:ext>
                </a:extLst>
              </a:tr>
              <a:tr h="702242">
                <a:tc>
                  <a:txBody>
                    <a:bodyPr/>
                    <a:lstStyle/>
                    <a:p>
                      <a:pPr marL="0" marR="0" algn="ctr">
                        <a:lnSpc>
                          <a:spcPct val="107000"/>
                        </a:lnSpc>
                        <a:spcBef>
                          <a:spcPts val="0"/>
                        </a:spcBef>
                        <a:spcAft>
                          <a:spcPts val="0"/>
                        </a:spcAft>
                      </a:pPr>
                      <a:r>
                        <a:rPr lang="en-US" sz="2200">
                          <a:effectLst/>
                          <a:latin typeface="Arial" panose="020B0604020202020204" pitchFamily="34" charset="0"/>
                          <a:cs typeface="Arial" panose="020B0604020202020204" pitchFamily="34" charset="0"/>
                        </a:rPr>
                        <a:t>FORCE</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Arial" panose="020B0604020202020204" pitchFamily="34" charset="0"/>
                          <a:cs typeface="Arial" panose="020B0604020202020204" pitchFamily="34" charset="0"/>
                        </a:rPr>
                        <a:t>Humboldt-Universität </a:t>
                      </a:r>
                      <a:r>
                        <a:rPr lang="en-US" sz="2200" dirty="0" err="1">
                          <a:effectLst/>
                          <a:latin typeface="Arial" panose="020B0604020202020204" pitchFamily="34" charset="0"/>
                          <a:cs typeface="Arial" panose="020B0604020202020204" pitchFamily="34" charset="0"/>
                        </a:rPr>
                        <a:t>zu</a:t>
                      </a:r>
                      <a:r>
                        <a:rPr lang="en-US" sz="2200" dirty="0">
                          <a:effectLst/>
                          <a:latin typeface="Arial" panose="020B0604020202020204" pitchFamily="34" charset="0"/>
                          <a:cs typeface="Arial" panose="020B0604020202020204" pitchFamily="34" charset="0"/>
                        </a:rPr>
                        <a:t> Berlin</a:t>
                      </a:r>
                      <a:r>
                        <a:rPr lang="de-DE" sz="2200" dirty="0">
                          <a:effectLst/>
                          <a:latin typeface="Arial" panose="020B0604020202020204" pitchFamily="34" charset="0"/>
                          <a:cs typeface="Arial" panose="020B0604020202020204" pitchFamily="34" charset="0"/>
                        </a:rPr>
                        <a:t> / Trier University</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Arial" panose="020B0604020202020204" pitchFamily="34" charset="0"/>
                          <a:cs typeface="Arial" panose="020B0604020202020204" pitchFamily="34" charset="0"/>
                        </a:rPr>
                        <a:t>Spectral test + parallax (for S2) (L8, S2)</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06570832"/>
                  </a:ext>
                </a:extLst>
              </a:tr>
              <a:tr h="344631">
                <a:tc>
                  <a:txBody>
                    <a:bodyPr/>
                    <a:lstStyle/>
                    <a:p>
                      <a:pPr marL="0" marR="0" algn="ctr">
                        <a:lnSpc>
                          <a:spcPct val="107000"/>
                        </a:lnSpc>
                        <a:spcBef>
                          <a:spcPts val="0"/>
                        </a:spcBef>
                        <a:spcAft>
                          <a:spcPts val="0"/>
                        </a:spcAft>
                      </a:pPr>
                      <a:r>
                        <a:rPr lang="en-US" sz="2200">
                          <a:effectLst/>
                          <a:latin typeface="Arial" panose="020B0604020202020204" pitchFamily="34" charset="0"/>
                          <a:cs typeface="Arial" panose="020B0604020202020204" pitchFamily="34" charset="0"/>
                        </a:rPr>
                        <a:t>IdePix</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err="1">
                          <a:effectLst/>
                          <a:latin typeface="Arial" panose="020B0604020202020204" pitchFamily="34" charset="0"/>
                          <a:cs typeface="Arial" panose="020B0604020202020204" pitchFamily="34" charset="0"/>
                        </a:rPr>
                        <a:t>Brockmann</a:t>
                      </a:r>
                      <a:r>
                        <a:rPr lang="en-US" sz="2200" dirty="0">
                          <a:effectLst/>
                          <a:latin typeface="Arial" panose="020B0604020202020204" pitchFamily="34" charset="0"/>
                          <a:cs typeface="Arial" panose="020B0604020202020204" pitchFamily="34" charset="0"/>
                        </a:rPr>
                        <a:t> Consult</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Arial" panose="020B0604020202020204" pitchFamily="34" charset="0"/>
                          <a:cs typeface="Arial" panose="020B0604020202020204" pitchFamily="34" charset="0"/>
                        </a:rPr>
                        <a:t>Spectral tests (S2)</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86380698"/>
                  </a:ext>
                </a:extLst>
              </a:tr>
              <a:tr h="702242">
                <a:tc>
                  <a:txBody>
                    <a:bodyPr/>
                    <a:lstStyle/>
                    <a:p>
                      <a:pPr marL="0" marR="0" algn="ctr">
                        <a:lnSpc>
                          <a:spcPct val="107000"/>
                        </a:lnSpc>
                        <a:spcBef>
                          <a:spcPts val="0"/>
                        </a:spcBef>
                        <a:spcAft>
                          <a:spcPts val="0"/>
                        </a:spcAft>
                      </a:pPr>
                      <a:r>
                        <a:rPr lang="en-US" sz="2200">
                          <a:effectLst/>
                          <a:latin typeface="Arial" panose="020B0604020202020204" pitchFamily="34" charset="0"/>
                          <a:cs typeface="Arial" panose="020B0604020202020204" pitchFamily="34" charset="0"/>
                        </a:rPr>
                        <a:t>InterSSIM</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err="1">
                          <a:effectLst/>
                          <a:latin typeface="Arial" panose="020B0604020202020204" pitchFamily="34" charset="0"/>
                          <a:cs typeface="Arial" panose="020B0604020202020204" pitchFamily="34" charset="0"/>
                        </a:rPr>
                        <a:t>Sinergise</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Arial" panose="020B0604020202020204" pitchFamily="34" charset="0"/>
                          <a:cs typeface="Arial" panose="020B0604020202020204" pitchFamily="34" charset="0"/>
                        </a:rPr>
                        <a:t>Machine learning + spatio­temporal context (S2)</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22231220"/>
                  </a:ext>
                </a:extLst>
              </a:tr>
              <a:tr h="669735">
                <a:tc>
                  <a:txBody>
                    <a:bodyPr/>
                    <a:lstStyle/>
                    <a:p>
                      <a:pPr marL="0" marR="0" algn="ctr">
                        <a:lnSpc>
                          <a:spcPct val="107000"/>
                        </a:lnSpc>
                        <a:spcBef>
                          <a:spcPts val="0"/>
                        </a:spcBef>
                        <a:spcAft>
                          <a:spcPts val="0"/>
                        </a:spcAft>
                      </a:pPr>
                      <a:r>
                        <a:rPr lang="en-US" sz="2200">
                          <a:effectLst/>
                          <a:latin typeface="Arial" panose="020B0604020202020204" pitchFamily="34" charset="0"/>
                          <a:cs typeface="Arial" panose="020B0604020202020204" pitchFamily="34" charset="0"/>
                        </a:rPr>
                        <a:t>LaSRC</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Arial" panose="020B0604020202020204" pitchFamily="34" charset="0"/>
                          <a:cs typeface="Arial" panose="020B0604020202020204" pitchFamily="34" charset="0"/>
                        </a:rPr>
                        <a:t>NASA / University of Maryland</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Arial" panose="020B0604020202020204" pitchFamily="34" charset="0"/>
                          <a:cs typeface="Arial" panose="020B0604020202020204" pitchFamily="34" charset="0"/>
                        </a:rPr>
                        <a:t>Spectral tests (L8, S2)</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89841032"/>
                  </a:ext>
                </a:extLst>
              </a:tr>
              <a:tr h="523437">
                <a:tc>
                  <a:txBody>
                    <a:bodyPr/>
                    <a:lstStyle/>
                    <a:p>
                      <a:pPr marL="0" marR="0" algn="ctr">
                        <a:lnSpc>
                          <a:spcPct val="107000"/>
                        </a:lnSpc>
                        <a:spcBef>
                          <a:spcPts val="0"/>
                        </a:spcBef>
                        <a:spcAft>
                          <a:spcPts val="0"/>
                        </a:spcAft>
                      </a:pPr>
                      <a:r>
                        <a:rPr lang="en-US" sz="2200">
                          <a:effectLst/>
                          <a:latin typeface="Arial" panose="020B0604020202020204" pitchFamily="34" charset="0"/>
                          <a:cs typeface="Arial" panose="020B0604020202020204" pitchFamily="34" charset="0"/>
                        </a:rPr>
                        <a:t>MAJA</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Arial" panose="020B0604020202020204" pitchFamily="34" charset="0"/>
                          <a:cs typeface="Arial" panose="020B0604020202020204" pitchFamily="34" charset="0"/>
                        </a:rPr>
                        <a:t>CNES / CESBIO</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Arial" panose="020B0604020202020204" pitchFamily="34" charset="0"/>
                          <a:cs typeface="Arial" panose="020B0604020202020204" pitchFamily="34" charset="0"/>
                        </a:rPr>
                        <a:t>Multi-temporal and spectral tests (S2)</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6719523"/>
                  </a:ext>
                </a:extLst>
              </a:tr>
              <a:tr h="344631">
                <a:tc>
                  <a:txBody>
                    <a:bodyPr/>
                    <a:lstStyle/>
                    <a:p>
                      <a:pPr marL="0" marR="0" algn="ctr">
                        <a:lnSpc>
                          <a:spcPct val="107000"/>
                        </a:lnSpc>
                        <a:spcBef>
                          <a:spcPts val="0"/>
                        </a:spcBef>
                        <a:spcAft>
                          <a:spcPts val="0"/>
                        </a:spcAft>
                      </a:pPr>
                      <a:r>
                        <a:rPr lang="en-US" sz="2200">
                          <a:effectLst/>
                          <a:latin typeface="Arial" panose="020B0604020202020204" pitchFamily="34" charset="0"/>
                          <a:cs typeface="Arial" panose="020B0604020202020204" pitchFamily="34" charset="0"/>
                        </a:rPr>
                        <a:t>s2cloudless</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Arial" panose="020B0604020202020204" pitchFamily="34" charset="0"/>
                          <a:cs typeface="Arial" panose="020B0604020202020204" pitchFamily="34" charset="0"/>
                        </a:rPr>
                        <a:t>Sinergise</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Arial" panose="020B0604020202020204" pitchFamily="34" charset="0"/>
                          <a:cs typeface="Arial" panose="020B0604020202020204" pitchFamily="34" charset="0"/>
                        </a:rPr>
                        <a:t>Machine learning (S2)</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23988736"/>
                  </a:ext>
                </a:extLst>
              </a:tr>
              <a:tr h="344631">
                <a:tc>
                  <a:txBody>
                    <a:bodyPr/>
                    <a:lstStyle/>
                    <a:p>
                      <a:pPr marL="0" marR="0" algn="ctr">
                        <a:lnSpc>
                          <a:spcPct val="107000"/>
                        </a:lnSpc>
                        <a:spcBef>
                          <a:spcPts val="0"/>
                        </a:spcBef>
                        <a:spcAft>
                          <a:spcPts val="0"/>
                        </a:spcAft>
                      </a:pPr>
                      <a:r>
                        <a:rPr lang="en-US" sz="2200">
                          <a:effectLst/>
                          <a:latin typeface="Arial" panose="020B0604020202020204" pitchFamily="34" charset="0"/>
                          <a:cs typeface="Arial" panose="020B0604020202020204" pitchFamily="34" charset="0"/>
                        </a:rPr>
                        <a:t>sen2cor</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Arial" panose="020B0604020202020204" pitchFamily="34" charset="0"/>
                          <a:cs typeface="Arial" panose="020B0604020202020204" pitchFamily="34" charset="0"/>
                        </a:rPr>
                        <a:t>ESA / Telespazio France</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Arial" panose="020B0604020202020204" pitchFamily="34" charset="0"/>
                          <a:cs typeface="Arial" panose="020B0604020202020204" pitchFamily="34" charset="0"/>
                        </a:rPr>
                        <a:t>Spectral test + auxiliary data (S2)</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17844866"/>
                  </a:ext>
                </a:extLst>
              </a:tr>
            </a:tbl>
          </a:graphicData>
        </a:graphic>
      </p:graphicFrame>
      <p:sp>
        <p:nvSpPr>
          <p:cNvPr id="2" name="TextBox 1">
            <a:extLst>
              <a:ext uri="{FF2B5EF4-FFF2-40B4-BE49-F238E27FC236}">
                <a16:creationId xmlns:a16="http://schemas.microsoft.com/office/drawing/2014/main" id="{37BC20E2-7325-1BCF-CC4D-C38EB74130D8}"/>
              </a:ext>
            </a:extLst>
          </p:cNvPr>
          <p:cNvSpPr txBox="1"/>
          <p:nvPr/>
        </p:nvSpPr>
        <p:spPr>
          <a:xfrm>
            <a:off x="1869440" y="320387"/>
            <a:ext cx="3081293" cy="584775"/>
          </a:xfrm>
          <a:prstGeom prst="rect">
            <a:avLst/>
          </a:prstGeom>
          <a:noFill/>
        </p:spPr>
        <p:txBody>
          <a:bodyPr wrap="none" rtlCol="0">
            <a:spAutoFit/>
          </a:bodyPr>
          <a:lstStyle/>
          <a:p>
            <a:r>
              <a:rPr lang="en-US" sz="3200" dirty="0">
                <a:solidFill>
                  <a:schemeClr val="bg1"/>
                </a:solidFill>
              </a:rPr>
              <a:t>PERFORMERS</a:t>
            </a:r>
          </a:p>
        </p:txBody>
      </p:sp>
    </p:spTree>
    <p:extLst>
      <p:ext uri="{BB962C8B-B14F-4D97-AF65-F5344CB8AC3E}">
        <p14:creationId xmlns:p14="http://schemas.microsoft.com/office/powerpoint/2010/main" val="1485093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70EF9E2-553E-4B9A-8508-F8CE68BBE36F}"/>
              </a:ext>
            </a:extLst>
          </p:cNvPr>
          <p:cNvGraphicFramePr>
            <a:graphicFrameLocks noGrp="1"/>
          </p:cNvGraphicFramePr>
          <p:nvPr>
            <p:extLst>
              <p:ext uri="{D42A27DB-BD31-4B8C-83A1-F6EECF244321}">
                <p14:modId xmlns:p14="http://schemas.microsoft.com/office/powerpoint/2010/main" val="4013728142"/>
              </p:ext>
            </p:extLst>
          </p:nvPr>
        </p:nvGraphicFramePr>
        <p:xfrm>
          <a:off x="0" y="1105931"/>
          <a:ext cx="6647935" cy="5391853"/>
        </p:xfrm>
        <a:graphic>
          <a:graphicData uri="http://schemas.openxmlformats.org/drawingml/2006/table">
            <a:tbl>
              <a:tblPr firstRow="1" firstCol="1" bandRow="1">
                <a:tableStyleId>{5C22544A-7EE6-4342-B048-85BDC9FD1C3A}</a:tableStyleId>
              </a:tblPr>
              <a:tblGrid>
                <a:gridCol w="1475612">
                  <a:extLst>
                    <a:ext uri="{9D8B030D-6E8A-4147-A177-3AD203B41FA5}">
                      <a16:colId xmlns:a16="http://schemas.microsoft.com/office/drawing/2014/main" val="2509140803"/>
                    </a:ext>
                  </a:extLst>
                </a:gridCol>
                <a:gridCol w="1900953">
                  <a:extLst>
                    <a:ext uri="{9D8B030D-6E8A-4147-A177-3AD203B41FA5}">
                      <a16:colId xmlns:a16="http://schemas.microsoft.com/office/drawing/2014/main" val="1258185427"/>
                    </a:ext>
                  </a:extLst>
                </a:gridCol>
                <a:gridCol w="1772696">
                  <a:extLst>
                    <a:ext uri="{9D8B030D-6E8A-4147-A177-3AD203B41FA5}">
                      <a16:colId xmlns:a16="http://schemas.microsoft.com/office/drawing/2014/main" val="3784930122"/>
                    </a:ext>
                  </a:extLst>
                </a:gridCol>
                <a:gridCol w="1498674">
                  <a:extLst>
                    <a:ext uri="{9D8B030D-6E8A-4147-A177-3AD203B41FA5}">
                      <a16:colId xmlns:a16="http://schemas.microsoft.com/office/drawing/2014/main" val="2353524059"/>
                    </a:ext>
                  </a:extLst>
                </a:gridCol>
              </a:tblGrid>
              <a:tr h="822523">
                <a:tc>
                  <a:txBody>
                    <a:bodyPr/>
                    <a:lstStyle/>
                    <a:p>
                      <a:pPr marL="0" marR="0" algn="ctr">
                        <a:lnSpc>
                          <a:spcPct val="107000"/>
                        </a:lnSpc>
                        <a:spcBef>
                          <a:spcPts val="0"/>
                        </a:spcBef>
                        <a:spcAft>
                          <a:spcPts val="0"/>
                        </a:spcAft>
                      </a:pPr>
                      <a:r>
                        <a:rPr lang="en-US" sz="2000" dirty="0">
                          <a:effectLst/>
                        </a:rPr>
                        <a:t>Dataset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Spatial domain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Spatial resolution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 scenes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2648410"/>
                  </a:ext>
                </a:extLst>
              </a:tr>
              <a:tr h="1101385">
                <a:tc>
                  <a:txBody>
                    <a:bodyPr/>
                    <a:lstStyle/>
                    <a:p>
                      <a:pPr marL="0" marR="0" algn="ctr">
                        <a:lnSpc>
                          <a:spcPct val="107000"/>
                        </a:lnSpc>
                        <a:spcBef>
                          <a:spcPts val="0"/>
                        </a:spcBef>
                        <a:spcAft>
                          <a:spcPts val="0"/>
                        </a:spcAft>
                      </a:pPr>
                      <a:r>
                        <a:rPr lang="en-US" sz="2000">
                          <a:effectLst/>
                        </a:rPr>
                        <a:t>CESBIO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Fully classified Sentinel-2 scenes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60 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S2: 30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0525634"/>
                  </a:ext>
                </a:extLst>
              </a:tr>
              <a:tr h="752766">
                <a:tc>
                  <a:txBody>
                    <a:bodyPr/>
                    <a:lstStyle/>
                    <a:p>
                      <a:pPr marL="0" marR="0" algn="ctr">
                        <a:lnSpc>
                          <a:spcPct val="107000"/>
                        </a:lnSpc>
                        <a:spcBef>
                          <a:spcPts val="0"/>
                        </a:spcBef>
                        <a:spcAft>
                          <a:spcPts val="0"/>
                        </a:spcAft>
                      </a:pPr>
                      <a:r>
                        <a:rPr lang="en-US" sz="2000" dirty="0">
                          <a:effectLst/>
                        </a:rPr>
                        <a:t>GSFC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Sample polygons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Polygons (vector)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L8: 6</a:t>
                      </a:r>
                    </a:p>
                    <a:p>
                      <a:pPr marL="0" marR="0" algn="ctr">
                        <a:lnSpc>
                          <a:spcPct val="107000"/>
                        </a:lnSpc>
                        <a:spcBef>
                          <a:spcPts val="0"/>
                        </a:spcBef>
                        <a:spcAft>
                          <a:spcPts val="0"/>
                        </a:spcAft>
                      </a:pPr>
                      <a:r>
                        <a:rPr lang="en-US" sz="2000">
                          <a:effectLst/>
                        </a:rPr>
                        <a:t>S2: 28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29453512"/>
                  </a:ext>
                </a:extLst>
              </a:tr>
              <a:tr h="612048">
                <a:tc>
                  <a:txBody>
                    <a:bodyPr/>
                    <a:lstStyle/>
                    <a:p>
                      <a:pPr marL="0" marR="0" algn="ctr">
                        <a:lnSpc>
                          <a:spcPct val="107000"/>
                        </a:lnSpc>
                        <a:spcBef>
                          <a:spcPts val="0"/>
                        </a:spcBef>
                        <a:spcAft>
                          <a:spcPts val="0"/>
                        </a:spcAft>
                      </a:pPr>
                      <a:r>
                        <a:rPr lang="en-US" sz="2000">
                          <a:effectLst/>
                        </a:rPr>
                        <a:t>Hollstein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Sample polygons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Polygons (at 20 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S2: 59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0568486"/>
                  </a:ext>
                </a:extLst>
              </a:tr>
              <a:tr h="1443527">
                <a:tc>
                  <a:txBody>
                    <a:bodyPr/>
                    <a:lstStyle/>
                    <a:p>
                      <a:pPr marL="0" marR="0" algn="ctr">
                        <a:lnSpc>
                          <a:spcPct val="107000"/>
                        </a:lnSpc>
                        <a:spcBef>
                          <a:spcPts val="0"/>
                        </a:spcBef>
                        <a:spcAft>
                          <a:spcPts val="0"/>
                        </a:spcAft>
                      </a:pPr>
                      <a:r>
                        <a:rPr lang="en-US" sz="2000">
                          <a:effectLst/>
                        </a:rPr>
                        <a:t>L8Biome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Fully classified Landsat 8 scenes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30 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L8: 96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7617055"/>
                  </a:ext>
                </a:extLst>
              </a:tr>
              <a:tr h="612048">
                <a:tc>
                  <a:txBody>
                    <a:bodyPr/>
                    <a:lstStyle/>
                    <a:p>
                      <a:pPr marL="0" marR="0" algn="ctr">
                        <a:lnSpc>
                          <a:spcPct val="107000"/>
                        </a:lnSpc>
                        <a:spcBef>
                          <a:spcPts val="0"/>
                        </a:spcBef>
                        <a:spcAft>
                          <a:spcPts val="0"/>
                        </a:spcAft>
                      </a:pPr>
                      <a:r>
                        <a:rPr lang="en-US" sz="2000">
                          <a:effectLst/>
                        </a:rPr>
                        <a:t>PixBox</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Sample pixels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S2: 10 m</a:t>
                      </a:r>
                    </a:p>
                    <a:p>
                      <a:pPr marL="0" marR="0" algn="ctr">
                        <a:lnSpc>
                          <a:spcPct val="107000"/>
                        </a:lnSpc>
                        <a:spcBef>
                          <a:spcPts val="0"/>
                        </a:spcBef>
                        <a:spcAft>
                          <a:spcPts val="0"/>
                        </a:spcAft>
                      </a:pPr>
                      <a:r>
                        <a:rPr lang="en-US" sz="2000" dirty="0">
                          <a:effectLst/>
                        </a:rPr>
                        <a:t>L8: 30 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S2: 29</a:t>
                      </a:r>
                    </a:p>
                    <a:p>
                      <a:pPr marL="0" marR="0" algn="ctr">
                        <a:lnSpc>
                          <a:spcPct val="107000"/>
                        </a:lnSpc>
                        <a:spcBef>
                          <a:spcPts val="0"/>
                        </a:spcBef>
                        <a:spcAft>
                          <a:spcPts val="0"/>
                        </a:spcAft>
                      </a:pPr>
                      <a:r>
                        <a:rPr lang="en-US" sz="2000" dirty="0">
                          <a:effectLst/>
                        </a:rPr>
                        <a:t>L8: 11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8367026"/>
                  </a:ext>
                </a:extLst>
              </a:tr>
            </a:tbl>
          </a:graphicData>
        </a:graphic>
      </p:graphicFrame>
      <p:pic>
        <p:nvPicPr>
          <p:cNvPr id="7" name="Picture 6" descr="Map&#10;&#10;Description automatically generated">
            <a:extLst>
              <a:ext uri="{FF2B5EF4-FFF2-40B4-BE49-F238E27FC236}">
                <a16:creationId xmlns:a16="http://schemas.microsoft.com/office/drawing/2014/main" id="{A28713EC-A02C-4519-BAB9-DD36E34B28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7638" y="1233435"/>
            <a:ext cx="4442934" cy="4984411"/>
          </a:xfrm>
          <a:prstGeom prst="rect">
            <a:avLst/>
          </a:prstGeom>
        </p:spPr>
      </p:pic>
      <p:sp>
        <p:nvSpPr>
          <p:cNvPr id="2" name="TextBox 1">
            <a:extLst>
              <a:ext uri="{FF2B5EF4-FFF2-40B4-BE49-F238E27FC236}">
                <a16:creationId xmlns:a16="http://schemas.microsoft.com/office/drawing/2014/main" id="{5705DC59-14B5-B194-3B86-40DF54098736}"/>
              </a:ext>
            </a:extLst>
          </p:cNvPr>
          <p:cNvSpPr txBox="1"/>
          <p:nvPr/>
        </p:nvSpPr>
        <p:spPr>
          <a:xfrm>
            <a:off x="1869440" y="320387"/>
            <a:ext cx="4998484" cy="584775"/>
          </a:xfrm>
          <a:prstGeom prst="rect">
            <a:avLst/>
          </a:prstGeom>
          <a:noFill/>
        </p:spPr>
        <p:txBody>
          <a:bodyPr wrap="none" rtlCol="0">
            <a:spAutoFit/>
          </a:bodyPr>
          <a:lstStyle/>
          <a:p>
            <a:r>
              <a:rPr lang="en-US" sz="3200" dirty="0">
                <a:solidFill>
                  <a:schemeClr val="bg1"/>
                </a:solidFill>
              </a:rPr>
              <a:t>REFERENCE DATASETS</a:t>
            </a:r>
          </a:p>
        </p:txBody>
      </p:sp>
    </p:spTree>
    <p:extLst>
      <p:ext uri="{BB962C8B-B14F-4D97-AF65-F5344CB8AC3E}">
        <p14:creationId xmlns:p14="http://schemas.microsoft.com/office/powerpoint/2010/main" val="946995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8460B-D57E-4196-BBA5-94C44FE6E2B0}"/>
              </a:ext>
            </a:extLst>
          </p:cNvPr>
          <p:cNvSpPr>
            <a:spLocks noGrp="1"/>
          </p:cNvSpPr>
          <p:nvPr>
            <p:ph type="title"/>
          </p:nvPr>
        </p:nvSpPr>
        <p:spPr/>
        <p:txBody>
          <a:bodyPr/>
          <a:lstStyle/>
          <a:p>
            <a:r>
              <a:rPr lang="en-US" dirty="0"/>
              <a:t>Fully classified scene</a:t>
            </a:r>
          </a:p>
        </p:txBody>
      </p:sp>
      <p:pic>
        <p:nvPicPr>
          <p:cNvPr id="12" name="Picture 11">
            <a:extLst>
              <a:ext uri="{FF2B5EF4-FFF2-40B4-BE49-F238E27FC236}">
                <a16:creationId xmlns:a16="http://schemas.microsoft.com/office/drawing/2014/main" id="{20C3DAD7-6F54-41F3-A603-089F68CE7AE0}"/>
              </a:ext>
            </a:extLst>
          </p:cNvPr>
          <p:cNvPicPr>
            <a:picLocks noChangeAspect="1"/>
          </p:cNvPicPr>
          <p:nvPr/>
        </p:nvPicPr>
        <p:blipFill rotWithShape="1">
          <a:blip r:embed="rId2"/>
          <a:srcRect t="7454"/>
          <a:stretch/>
        </p:blipFill>
        <p:spPr>
          <a:xfrm>
            <a:off x="0" y="1495168"/>
            <a:ext cx="12139914" cy="4372232"/>
          </a:xfrm>
          <a:prstGeom prst="rect">
            <a:avLst/>
          </a:prstGeom>
        </p:spPr>
      </p:pic>
      <p:sp>
        <p:nvSpPr>
          <p:cNvPr id="3" name="TextBox 2">
            <a:extLst>
              <a:ext uri="{FF2B5EF4-FFF2-40B4-BE49-F238E27FC236}">
                <a16:creationId xmlns:a16="http://schemas.microsoft.com/office/drawing/2014/main" id="{AFF6DE48-CF76-F976-6FA5-7900A5D8B77E}"/>
              </a:ext>
            </a:extLst>
          </p:cNvPr>
          <p:cNvSpPr txBox="1"/>
          <p:nvPr/>
        </p:nvSpPr>
        <p:spPr>
          <a:xfrm>
            <a:off x="1869440" y="320387"/>
            <a:ext cx="6389891" cy="584775"/>
          </a:xfrm>
          <a:prstGeom prst="rect">
            <a:avLst/>
          </a:prstGeom>
          <a:noFill/>
        </p:spPr>
        <p:txBody>
          <a:bodyPr wrap="none" rtlCol="0">
            <a:spAutoFit/>
          </a:bodyPr>
          <a:lstStyle/>
          <a:p>
            <a:r>
              <a:rPr lang="en-US" sz="3200" dirty="0">
                <a:solidFill>
                  <a:schemeClr val="bg1"/>
                </a:solidFill>
              </a:rPr>
              <a:t>CESBIO REFERENCE DATASET</a:t>
            </a:r>
          </a:p>
        </p:txBody>
      </p:sp>
    </p:spTree>
    <p:extLst>
      <p:ext uri="{BB962C8B-B14F-4D97-AF65-F5344CB8AC3E}">
        <p14:creationId xmlns:p14="http://schemas.microsoft.com/office/powerpoint/2010/main" val="1990056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C75AC-7389-4C57-9B98-19155979899F}"/>
              </a:ext>
            </a:extLst>
          </p:cNvPr>
          <p:cNvSpPr>
            <a:spLocks noGrp="1"/>
          </p:cNvSpPr>
          <p:nvPr>
            <p:ph type="title"/>
          </p:nvPr>
        </p:nvSpPr>
        <p:spPr/>
        <p:txBody>
          <a:bodyPr/>
          <a:lstStyle/>
          <a:p>
            <a:r>
              <a:rPr lang="en-US" dirty="0"/>
              <a:t>Polygons</a:t>
            </a:r>
          </a:p>
        </p:txBody>
      </p:sp>
      <p:pic>
        <p:nvPicPr>
          <p:cNvPr id="8" name="Picture 7">
            <a:extLst>
              <a:ext uri="{FF2B5EF4-FFF2-40B4-BE49-F238E27FC236}">
                <a16:creationId xmlns:a16="http://schemas.microsoft.com/office/drawing/2014/main" id="{DB5190F6-37B3-4C93-8CA0-69B195F4E3BE}"/>
              </a:ext>
            </a:extLst>
          </p:cNvPr>
          <p:cNvPicPr>
            <a:picLocks noChangeAspect="1"/>
          </p:cNvPicPr>
          <p:nvPr/>
        </p:nvPicPr>
        <p:blipFill rotWithShape="1">
          <a:blip r:embed="rId3"/>
          <a:srcRect t="7498"/>
          <a:stretch/>
        </p:blipFill>
        <p:spPr>
          <a:xfrm>
            <a:off x="76199" y="1421026"/>
            <a:ext cx="12178453" cy="4370173"/>
          </a:xfrm>
          <a:prstGeom prst="rect">
            <a:avLst/>
          </a:prstGeom>
        </p:spPr>
      </p:pic>
      <p:sp>
        <p:nvSpPr>
          <p:cNvPr id="3" name="TextBox 2">
            <a:extLst>
              <a:ext uri="{FF2B5EF4-FFF2-40B4-BE49-F238E27FC236}">
                <a16:creationId xmlns:a16="http://schemas.microsoft.com/office/drawing/2014/main" id="{3419307E-00C7-E8ED-0CCA-D9425F16A598}"/>
              </a:ext>
            </a:extLst>
          </p:cNvPr>
          <p:cNvSpPr txBox="1"/>
          <p:nvPr/>
        </p:nvSpPr>
        <p:spPr>
          <a:xfrm>
            <a:off x="1869440" y="320387"/>
            <a:ext cx="6593472" cy="584775"/>
          </a:xfrm>
          <a:prstGeom prst="rect">
            <a:avLst/>
          </a:prstGeom>
          <a:noFill/>
        </p:spPr>
        <p:txBody>
          <a:bodyPr wrap="none" rtlCol="0">
            <a:spAutoFit/>
          </a:bodyPr>
          <a:lstStyle/>
          <a:p>
            <a:r>
              <a:rPr lang="en-US" sz="3200" dirty="0">
                <a:solidFill>
                  <a:schemeClr val="bg1"/>
                </a:solidFill>
              </a:rPr>
              <a:t>GSFC S2 REFERENCE DATASET</a:t>
            </a:r>
          </a:p>
        </p:txBody>
      </p:sp>
    </p:spTree>
    <p:extLst>
      <p:ext uri="{BB962C8B-B14F-4D97-AF65-F5344CB8AC3E}">
        <p14:creationId xmlns:p14="http://schemas.microsoft.com/office/powerpoint/2010/main" val="2842644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94290" y="94649"/>
            <a:ext cx="9359462" cy="1143000"/>
          </a:xfrm>
        </p:spPr>
        <p:txBody>
          <a:bodyPr/>
          <a:lstStyle/>
          <a:p>
            <a:pPr algn="ctr"/>
            <a:r>
              <a:rPr lang="en-US" sz="2800" dirty="0">
                <a:solidFill>
                  <a:schemeClr val="bg1"/>
                </a:solidFill>
                <a:effectLst>
                  <a:outerShdw blurRad="38100" dist="38100" dir="2700000" algn="tl">
                    <a:srgbClr val="DDDDDD"/>
                  </a:outerShdw>
                </a:effectLst>
              </a:rPr>
              <a:t>Methodology for evaluating the performance of Landsat8/Sentinel2 </a:t>
            </a:r>
            <a:r>
              <a:rPr lang="en-US" sz="2800" dirty="0" err="1">
                <a:solidFill>
                  <a:schemeClr val="bg1"/>
                </a:solidFill>
                <a:effectLst>
                  <a:outerShdw blurRad="38100" dist="38100" dir="2700000" algn="tl">
                    <a:srgbClr val="DDDDDD"/>
                  </a:outerShdw>
                </a:effectLst>
              </a:rPr>
              <a:t>LaSRC</a:t>
            </a:r>
            <a:r>
              <a:rPr lang="en-US" sz="2800" dirty="0">
                <a:solidFill>
                  <a:schemeClr val="bg1"/>
                </a:solidFill>
                <a:effectLst>
                  <a:outerShdw blurRad="38100" dist="38100" dir="2700000" algn="tl">
                    <a:srgbClr val="DDDDDD"/>
                  </a:outerShdw>
                </a:effectLst>
              </a:rPr>
              <a:t>  product</a:t>
            </a:r>
          </a:p>
        </p:txBody>
      </p:sp>
      <p:sp>
        <p:nvSpPr>
          <p:cNvPr id="102411" name="Text Box 11"/>
          <p:cNvSpPr txBox="1">
            <a:spLocks noChangeArrowheads="1"/>
          </p:cNvSpPr>
          <p:nvPr/>
        </p:nvSpPr>
        <p:spPr bwMode="auto">
          <a:xfrm>
            <a:off x="1881352" y="1676400"/>
            <a:ext cx="2209800" cy="1077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1600" dirty="0"/>
              <a:t>Subsets of Level 1B data processed using the standard surface reflectance algorithm</a:t>
            </a:r>
          </a:p>
        </p:txBody>
      </p:sp>
      <p:sp>
        <p:nvSpPr>
          <p:cNvPr id="102412" name="Text Box 12"/>
          <p:cNvSpPr txBox="1">
            <a:spLocks noChangeArrowheads="1"/>
          </p:cNvSpPr>
          <p:nvPr/>
        </p:nvSpPr>
        <p:spPr bwMode="auto">
          <a:xfrm>
            <a:off x="5767552" y="1905001"/>
            <a:ext cx="1752600" cy="30777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t>Reference data set</a:t>
            </a:r>
          </a:p>
        </p:txBody>
      </p:sp>
      <p:sp>
        <p:nvSpPr>
          <p:cNvPr id="102413" name="Text Box 13"/>
          <p:cNvSpPr txBox="1">
            <a:spLocks noChangeArrowheads="1"/>
          </p:cNvSpPr>
          <p:nvPr/>
        </p:nvSpPr>
        <p:spPr bwMode="auto">
          <a:xfrm>
            <a:off x="6072352" y="2667001"/>
            <a:ext cx="2057400" cy="9541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t>Atmospherically corrected TOA reflectances derived from Level 1B subsets</a:t>
            </a:r>
          </a:p>
        </p:txBody>
      </p:sp>
      <p:sp>
        <p:nvSpPr>
          <p:cNvPr id="102414" name="Text Box 14"/>
          <p:cNvSpPr txBox="1">
            <a:spLocks noChangeArrowheads="1"/>
          </p:cNvSpPr>
          <p:nvPr/>
        </p:nvSpPr>
        <p:spPr bwMode="auto">
          <a:xfrm>
            <a:off x="5386552" y="4343401"/>
            <a:ext cx="1066800" cy="5847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a:t>Vector 6S</a:t>
            </a:r>
          </a:p>
        </p:txBody>
      </p:sp>
      <p:sp>
        <p:nvSpPr>
          <p:cNvPr id="102415" name="Text Box 15"/>
          <p:cNvSpPr txBox="1">
            <a:spLocks noChangeArrowheads="1"/>
          </p:cNvSpPr>
          <p:nvPr/>
        </p:nvSpPr>
        <p:spPr bwMode="auto">
          <a:xfrm>
            <a:off x="7062952" y="4191001"/>
            <a:ext cx="2590800" cy="9541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1600" dirty="0"/>
              <a:t>AERONET measurements</a:t>
            </a:r>
          </a:p>
          <a:p>
            <a:pPr algn="ctr"/>
            <a:r>
              <a:rPr lang="en-US" dirty="0"/>
              <a:t>(</a:t>
            </a:r>
            <a:r>
              <a:rPr lang="el-GR" dirty="0">
                <a:latin typeface="Symbol" charset="2"/>
                <a:cs typeface="Symbol" charset="2"/>
              </a:rPr>
              <a:t>τ</a:t>
            </a:r>
            <a:r>
              <a:rPr lang="en-US" baseline="-25000" dirty="0" err="1"/>
              <a:t>aer</a:t>
            </a:r>
            <a:r>
              <a:rPr lang="en-US" dirty="0"/>
              <a:t>, H</a:t>
            </a:r>
            <a:r>
              <a:rPr lang="en-US" baseline="-25000" dirty="0"/>
              <a:t>2</a:t>
            </a:r>
            <a:r>
              <a:rPr lang="en-US" dirty="0"/>
              <a:t>O, particle size </a:t>
            </a:r>
            <a:r>
              <a:rPr lang="en-US" sz="1200" dirty="0"/>
              <a:t>distribution</a:t>
            </a:r>
          </a:p>
          <a:p>
            <a:pPr algn="ctr"/>
            <a:r>
              <a:rPr lang="en-US" sz="1200" dirty="0"/>
              <a:t>refractive indices, sphericity</a:t>
            </a:r>
            <a:r>
              <a:rPr lang="en-US" dirty="0"/>
              <a:t>)</a:t>
            </a:r>
            <a:endParaRPr lang="el-GR" dirty="0"/>
          </a:p>
        </p:txBody>
      </p:sp>
      <p:sp>
        <p:nvSpPr>
          <p:cNvPr id="102417" name="Line 17"/>
          <p:cNvSpPr>
            <a:spLocks noChangeShapeType="1"/>
          </p:cNvSpPr>
          <p:nvPr/>
        </p:nvSpPr>
        <p:spPr bwMode="auto">
          <a:xfrm>
            <a:off x="4167352" y="2057400"/>
            <a:ext cx="1524000" cy="0"/>
          </a:xfrm>
          <a:prstGeom prst="line">
            <a:avLst/>
          </a:prstGeom>
          <a:noFill/>
          <a:ln w="15875">
            <a:solidFill>
              <a:schemeClr val="tx1"/>
            </a:solidFill>
            <a:round/>
            <a:headEnd type="stealth" w="lg" len="lg"/>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2418" name="Text Box 18"/>
          <p:cNvSpPr txBox="1">
            <a:spLocks noChangeArrowheads="1"/>
          </p:cNvSpPr>
          <p:nvPr/>
        </p:nvSpPr>
        <p:spPr bwMode="auto">
          <a:xfrm>
            <a:off x="4472152" y="1752600"/>
            <a:ext cx="10668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200" dirty="0"/>
              <a:t>comparison</a:t>
            </a:r>
          </a:p>
        </p:txBody>
      </p:sp>
      <p:sp>
        <p:nvSpPr>
          <p:cNvPr id="102419" name="Line 19"/>
          <p:cNvSpPr>
            <a:spLocks noChangeShapeType="1"/>
          </p:cNvSpPr>
          <p:nvPr/>
        </p:nvSpPr>
        <p:spPr bwMode="auto">
          <a:xfrm flipH="1" flipV="1">
            <a:off x="6529552" y="2286000"/>
            <a:ext cx="457200" cy="304800"/>
          </a:xfrm>
          <a:prstGeom prst="line">
            <a:avLst/>
          </a:prstGeom>
          <a:noFill/>
          <a:ln w="15875">
            <a:solidFill>
              <a:schemeClr val="tx1"/>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2420" name="Line 20"/>
          <p:cNvSpPr>
            <a:spLocks noChangeShapeType="1"/>
          </p:cNvSpPr>
          <p:nvPr/>
        </p:nvSpPr>
        <p:spPr bwMode="auto">
          <a:xfrm flipV="1">
            <a:off x="5996152" y="3810000"/>
            <a:ext cx="990600" cy="457200"/>
          </a:xfrm>
          <a:prstGeom prst="line">
            <a:avLst/>
          </a:prstGeom>
          <a:noFill/>
          <a:ln w="15875">
            <a:solidFill>
              <a:schemeClr val="tx1"/>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2421" name="Line 21"/>
          <p:cNvSpPr>
            <a:spLocks noChangeShapeType="1"/>
          </p:cNvSpPr>
          <p:nvPr/>
        </p:nvSpPr>
        <p:spPr bwMode="auto">
          <a:xfrm>
            <a:off x="7062952" y="3810000"/>
            <a:ext cx="1143000" cy="304800"/>
          </a:xfrm>
          <a:prstGeom prst="line">
            <a:avLst/>
          </a:prstGeom>
          <a:noFill/>
          <a:ln w="15875">
            <a:solidFill>
              <a:schemeClr val="tx1"/>
            </a:solidFill>
            <a:round/>
            <a:headEnd type="stealth" w="lg" len="lg"/>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16636055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2D1B3-1EBB-41BA-8AF2-F6F9A9E0EB7F}"/>
              </a:ext>
            </a:extLst>
          </p:cNvPr>
          <p:cNvSpPr>
            <a:spLocks noGrp="1"/>
          </p:cNvSpPr>
          <p:nvPr>
            <p:ph type="title"/>
          </p:nvPr>
        </p:nvSpPr>
        <p:spPr/>
        <p:txBody>
          <a:bodyPr/>
          <a:lstStyle/>
          <a:p>
            <a:r>
              <a:rPr lang="en-US" dirty="0"/>
              <a:t>Samples</a:t>
            </a:r>
          </a:p>
        </p:txBody>
      </p:sp>
      <p:pic>
        <p:nvPicPr>
          <p:cNvPr id="8" name="Picture 7">
            <a:extLst>
              <a:ext uri="{FF2B5EF4-FFF2-40B4-BE49-F238E27FC236}">
                <a16:creationId xmlns:a16="http://schemas.microsoft.com/office/drawing/2014/main" id="{22C21507-632B-4C5D-BBAE-C8C4560359AE}"/>
              </a:ext>
            </a:extLst>
          </p:cNvPr>
          <p:cNvPicPr>
            <a:picLocks noChangeAspect="1"/>
          </p:cNvPicPr>
          <p:nvPr/>
        </p:nvPicPr>
        <p:blipFill rotWithShape="1">
          <a:blip r:embed="rId2"/>
          <a:srcRect t="6700"/>
          <a:stretch/>
        </p:blipFill>
        <p:spPr>
          <a:xfrm>
            <a:off x="1652660" y="1346886"/>
            <a:ext cx="8507340" cy="4898339"/>
          </a:xfrm>
          <a:prstGeom prst="rect">
            <a:avLst/>
          </a:prstGeom>
        </p:spPr>
      </p:pic>
      <p:sp>
        <p:nvSpPr>
          <p:cNvPr id="3" name="TextBox 2">
            <a:extLst>
              <a:ext uri="{FF2B5EF4-FFF2-40B4-BE49-F238E27FC236}">
                <a16:creationId xmlns:a16="http://schemas.microsoft.com/office/drawing/2014/main" id="{38D266E4-1B2E-CBAC-4725-1EFEB128255E}"/>
              </a:ext>
            </a:extLst>
          </p:cNvPr>
          <p:cNvSpPr txBox="1"/>
          <p:nvPr/>
        </p:nvSpPr>
        <p:spPr>
          <a:xfrm>
            <a:off x="1869440" y="320387"/>
            <a:ext cx="6708888" cy="584775"/>
          </a:xfrm>
          <a:prstGeom prst="rect">
            <a:avLst/>
          </a:prstGeom>
          <a:noFill/>
        </p:spPr>
        <p:txBody>
          <a:bodyPr wrap="none" rtlCol="0">
            <a:spAutoFit/>
          </a:bodyPr>
          <a:lstStyle/>
          <a:p>
            <a:r>
              <a:rPr lang="en-US" sz="3200" dirty="0">
                <a:solidFill>
                  <a:schemeClr val="bg1"/>
                </a:solidFill>
              </a:rPr>
              <a:t>PIXBOX S2 REFRENCE DATASET</a:t>
            </a:r>
          </a:p>
        </p:txBody>
      </p:sp>
    </p:spTree>
    <p:extLst>
      <p:ext uri="{BB962C8B-B14F-4D97-AF65-F5344CB8AC3E}">
        <p14:creationId xmlns:p14="http://schemas.microsoft.com/office/powerpoint/2010/main" val="998979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9F4CD-3229-6474-AAFF-FFC53FC4475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E41036C-683A-862D-B1A7-E154B3ADD1D3}"/>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8B037D98-72A1-A5FA-CD4E-BB1802472739}"/>
              </a:ext>
            </a:extLst>
          </p:cNvPr>
          <p:cNvSpPr txBox="1"/>
          <p:nvPr/>
        </p:nvSpPr>
        <p:spPr>
          <a:xfrm>
            <a:off x="1855077" y="229739"/>
            <a:ext cx="6148550" cy="584775"/>
          </a:xfrm>
          <a:prstGeom prst="rect">
            <a:avLst/>
          </a:prstGeom>
          <a:noFill/>
        </p:spPr>
        <p:txBody>
          <a:bodyPr wrap="square">
            <a:spAutoFit/>
          </a:bodyPr>
          <a:lstStyle/>
          <a:p>
            <a:r>
              <a:rPr lang="en-US" sz="3200" dirty="0">
                <a:solidFill>
                  <a:schemeClr val="bg1"/>
                </a:solidFill>
              </a:rPr>
              <a:t>Results: Sentinel-2</a:t>
            </a:r>
          </a:p>
        </p:txBody>
      </p:sp>
      <p:pic>
        <p:nvPicPr>
          <p:cNvPr id="7" name="Picture 6">
            <a:extLst>
              <a:ext uri="{FF2B5EF4-FFF2-40B4-BE49-F238E27FC236}">
                <a16:creationId xmlns:a16="http://schemas.microsoft.com/office/drawing/2014/main" id="{A1921F66-3098-42D2-1340-AD1ABE893F11}"/>
              </a:ext>
            </a:extLst>
          </p:cNvPr>
          <p:cNvPicPr>
            <a:picLocks noChangeAspect="1"/>
          </p:cNvPicPr>
          <p:nvPr/>
        </p:nvPicPr>
        <p:blipFill>
          <a:blip r:embed="rId2"/>
          <a:stretch>
            <a:fillRect/>
          </a:stretch>
        </p:blipFill>
        <p:spPr>
          <a:xfrm>
            <a:off x="1305479" y="1435668"/>
            <a:ext cx="9581041" cy="4292470"/>
          </a:xfrm>
          <a:prstGeom prst="rect">
            <a:avLst/>
          </a:prstGeom>
        </p:spPr>
      </p:pic>
    </p:spTree>
    <p:extLst>
      <p:ext uri="{BB962C8B-B14F-4D97-AF65-F5344CB8AC3E}">
        <p14:creationId xmlns:p14="http://schemas.microsoft.com/office/powerpoint/2010/main" val="3601132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EE8B-CFA1-B244-39B2-8BFBFC57A8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AC370A-BD8B-B426-2C74-50EACC0175C9}"/>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D9FB09E5-BFDD-D7F5-1EF2-A838ADBF8209}"/>
              </a:ext>
            </a:extLst>
          </p:cNvPr>
          <p:cNvSpPr txBox="1"/>
          <p:nvPr/>
        </p:nvSpPr>
        <p:spPr>
          <a:xfrm>
            <a:off x="2170387" y="303311"/>
            <a:ext cx="6148550" cy="646331"/>
          </a:xfrm>
          <a:prstGeom prst="rect">
            <a:avLst/>
          </a:prstGeom>
          <a:noFill/>
        </p:spPr>
        <p:txBody>
          <a:bodyPr wrap="square">
            <a:spAutoFit/>
          </a:bodyPr>
          <a:lstStyle/>
          <a:p>
            <a:r>
              <a:rPr lang="en-US" sz="3600" dirty="0">
                <a:solidFill>
                  <a:schemeClr val="bg1"/>
                </a:solidFill>
              </a:rPr>
              <a:t>Results: Landsat 8</a:t>
            </a:r>
          </a:p>
        </p:txBody>
      </p:sp>
      <p:pic>
        <p:nvPicPr>
          <p:cNvPr id="6" name="Content Placeholder 9" descr="Chart&#10;&#10;Description automatically generated">
            <a:extLst>
              <a:ext uri="{FF2B5EF4-FFF2-40B4-BE49-F238E27FC236}">
                <a16:creationId xmlns:a16="http://schemas.microsoft.com/office/drawing/2014/main" id="{EFC9403E-E04F-BBC7-5176-91C77EAB9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906517"/>
            <a:ext cx="8471659" cy="5830614"/>
          </a:xfrm>
        </p:spPr>
      </p:pic>
      <p:pic>
        <p:nvPicPr>
          <p:cNvPr id="7" name="Picture 6">
            <a:extLst>
              <a:ext uri="{FF2B5EF4-FFF2-40B4-BE49-F238E27FC236}">
                <a16:creationId xmlns:a16="http://schemas.microsoft.com/office/drawing/2014/main" id="{CF1F85CA-4FEF-1F79-48C6-A759D35C6B48}"/>
              </a:ext>
            </a:extLst>
          </p:cNvPr>
          <p:cNvPicPr>
            <a:picLocks noChangeAspect="1"/>
          </p:cNvPicPr>
          <p:nvPr/>
        </p:nvPicPr>
        <p:blipFill>
          <a:blip r:embed="rId3"/>
          <a:stretch>
            <a:fillRect/>
          </a:stretch>
        </p:blipFill>
        <p:spPr>
          <a:xfrm>
            <a:off x="1947042" y="1123835"/>
            <a:ext cx="7772400" cy="5360275"/>
          </a:xfrm>
          <a:prstGeom prst="rect">
            <a:avLst/>
          </a:prstGeom>
        </p:spPr>
      </p:pic>
    </p:spTree>
    <p:extLst>
      <p:ext uri="{BB962C8B-B14F-4D97-AF65-F5344CB8AC3E}">
        <p14:creationId xmlns:p14="http://schemas.microsoft.com/office/powerpoint/2010/main" val="16623441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0B617EA-549B-4709-8729-0A68D33CE926}"/>
              </a:ext>
            </a:extLst>
          </p:cNvPr>
          <p:cNvSpPr>
            <a:spLocks noGrp="1"/>
          </p:cNvSpPr>
          <p:nvPr>
            <p:ph idx="1"/>
          </p:nvPr>
        </p:nvSpPr>
        <p:spPr>
          <a:xfrm>
            <a:off x="535395" y="3464299"/>
            <a:ext cx="8997133" cy="3048000"/>
          </a:xfrm>
        </p:spPr>
        <p:txBody>
          <a:bodyPr>
            <a:normAutofit/>
          </a:bodyPr>
          <a:lstStyle/>
          <a:p>
            <a:pPr lvl="1">
              <a:spcBef>
                <a:spcPts val="0"/>
              </a:spcBef>
              <a:spcAft>
                <a:spcPts val="2400"/>
              </a:spcAft>
            </a:pPr>
            <a:r>
              <a:rPr lang="en-US" dirty="0"/>
              <a:t>Performance varied depending on the reference data</a:t>
            </a:r>
          </a:p>
          <a:p>
            <a:pPr lvl="1">
              <a:spcBef>
                <a:spcPts val="0"/>
              </a:spcBef>
              <a:spcAft>
                <a:spcPts val="2400"/>
              </a:spcAft>
            </a:pPr>
            <a:r>
              <a:rPr lang="en-US" dirty="0"/>
              <a:t>Average OA for Sentinel-2: 80% to 89%</a:t>
            </a:r>
          </a:p>
          <a:p>
            <a:pPr lvl="1">
              <a:spcBef>
                <a:spcPts val="0"/>
              </a:spcBef>
              <a:spcAft>
                <a:spcPts val="2400"/>
              </a:spcAft>
            </a:pPr>
            <a:r>
              <a:rPr lang="en-US" dirty="0"/>
              <a:t>Average OA for Landsat 8: 80% to 98%</a:t>
            </a:r>
          </a:p>
          <a:p>
            <a:pPr lvl="1">
              <a:spcBef>
                <a:spcPts val="0"/>
              </a:spcBef>
              <a:spcAft>
                <a:spcPts val="2400"/>
              </a:spcAft>
            </a:pPr>
            <a:r>
              <a:rPr lang="en-US" dirty="0"/>
              <a:t>Performance improved when thin/semi-transparent clouds not considered</a:t>
            </a:r>
          </a:p>
        </p:txBody>
      </p:sp>
      <p:pic>
        <p:nvPicPr>
          <p:cNvPr id="14" name="Picture 13" descr="Map&#10;&#10;Description automatically generated">
            <a:extLst>
              <a:ext uri="{FF2B5EF4-FFF2-40B4-BE49-F238E27FC236}">
                <a16:creationId xmlns:a16="http://schemas.microsoft.com/office/drawing/2014/main" id="{F9529D49-8F64-4CA7-8AEF-471E774D5F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6410" y="1285104"/>
            <a:ext cx="1800195" cy="5214551"/>
          </a:xfrm>
          <a:prstGeom prst="rect">
            <a:avLst/>
          </a:prstGeom>
        </p:spPr>
      </p:pic>
      <p:pic>
        <p:nvPicPr>
          <p:cNvPr id="16" name="Picture 15">
            <a:extLst>
              <a:ext uri="{FF2B5EF4-FFF2-40B4-BE49-F238E27FC236}">
                <a16:creationId xmlns:a16="http://schemas.microsoft.com/office/drawing/2014/main" id="{6C4A31BD-A6EC-4370-B43D-030820C15167}"/>
              </a:ext>
            </a:extLst>
          </p:cNvPr>
          <p:cNvPicPr>
            <a:picLocks noChangeAspect="1"/>
          </p:cNvPicPr>
          <p:nvPr/>
        </p:nvPicPr>
        <p:blipFill>
          <a:blip r:embed="rId3"/>
          <a:stretch>
            <a:fillRect/>
          </a:stretch>
        </p:blipFill>
        <p:spPr>
          <a:xfrm>
            <a:off x="734983" y="1114167"/>
            <a:ext cx="6420752" cy="2012092"/>
          </a:xfrm>
          <a:prstGeom prst="rect">
            <a:avLst/>
          </a:prstGeom>
        </p:spPr>
      </p:pic>
      <p:sp>
        <p:nvSpPr>
          <p:cNvPr id="3" name="TextBox 2">
            <a:extLst>
              <a:ext uri="{FF2B5EF4-FFF2-40B4-BE49-F238E27FC236}">
                <a16:creationId xmlns:a16="http://schemas.microsoft.com/office/drawing/2014/main" id="{9E5042BC-51A0-F428-E41B-F48B432293BF}"/>
              </a:ext>
            </a:extLst>
          </p:cNvPr>
          <p:cNvSpPr txBox="1"/>
          <p:nvPr/>
        </p:nvSpPr>
        <p:spPr>
          <a:xfrm>
            <a:off x="1865870" y="383631"/>
            <a:ext cx="6104238" cy="523220"/>
          </a:xfrm>
          <a:prstGeom prst="rect">
            <a:avLst/>
          </a:prstGeom>
          <a:noFill/>
        </p:spPr>
        <p:txBody>
          <a:bodyPr wrap="square">
            <a:spAutoFit/>
          </a:bodyPr>
          <a:lstStyle/>
          <a:p>
            <a:pPr>
              <a:spcBef>
                <a:spcPts val="0"/>
              </a:spcBef>
              <a:spcAft>
                <a:spcPts val="2400"/>
              </a:spcAft>
            </a:pPr>
            <a:r>
              <a:rPr lang="en-US" sz="2800" dirty="0">
                <a:solidFill>
                  <a:schemeClr val="bg1"/>
                </a:solidFill>
              </a:rPr>
              <a:t>Major findings</a:t>
            </a:r>
          </a:p>
        </p:txBody>
      </p:sp>
    </p:spTree>
    <p:extLst>
      <p:ext uri="{BB962C8B-B14F-4D97-AF65-F5344CB8AC3E}">
        <p14:creationId xmlns:p14="http://schemas.microsoft.com/office/powerpoint/2010/main" val="983155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A0A04-2185-49D9-9C41-AB8A279730BA}"/>
              </a:ext>
            </a:extLst>
          </p:cNvPr>
          <p:cNvSpPr>
            <a:spLocks noGrp="1"/>
          </p:cNvSpPr>
          <p:nvPr>
            <p:ph type="title"/>
          </p:nvPr>
        </p:nvSpPr>
        <p:spPr/>
        <p:txBody>
          <a:bodyPr/>
          <a:lstStyle/>
          <a:p>
            <a:endParaRPr lang="en-US" dirty="0">
              <a:solidFill>
                <a:schemeClr val="bg1"/>
              </a:solidFill>
            </a:endParaRPr>
          </a:p>
        </p:txBody>
      </p:sp>
      <p:sp>
        <p:nvSpPr>
          <p:cNvPr id="3" name="Content Placeholder 2">
            <a:extLst>
              <a:ext uri="{FF2B5EF4-FFF2-40B4-BE49-F238E27FC236}">
                <a16:creationId xmlns:a16="http://schemas.microsoft.com/office/drawing/2014/main" id="{EAE476D8-1100-4948-96FD-552240C3FD8A}"/>
              </a:ext>
            </a:extLst>
          </p:cNvPr>
          <p:cNvSpPr>
            <a:spLocks noGrp="1"/>
          </p:cNvSpPr>
          <p:nvPr>
            <p:ph idx="1"/>
          </p:nvPr>
        </p:nvSpPr>
        <p:spPr>
          <a:xfrm>
            <a:off x="248467" y="1219200"/>
            <a:ext cx="8666933" cy="5257800"/>
          </a:xfrm>
        </p:spPr>
        <p:txBody>
          <a:bodyPr>
            <a:normAutofit/>
          </a:bodyPr>
          <a:lstStyle/>
          <a:p>
            <a:r>
              <a:rPr lang="en-US" sz="1800" dirty="0"/>
              <a:t>Definition of clouds</a:t>
            </a:r>
          </a:p>
          <a:p>
            <a:pPr lvl="1"/>
            <a:r>
              <a:rPr lang="en-US" sz="1800" dirty="0"/>
              <a:t>Cloud optical depth</a:t>
            </a:r>
          </a:p>
          <a:p>
            <a:pPr lvl="1"/>
            <a:endParaRPr lang="en-US" sz="1800" dirty="0"/>
          </a:p>
          <a:p>
            <a:r>
              <a:rPr lang="en-US" sz="1800" dirty="0"/>
              <a:t>New validation/reference data</a:t>
            </a:r>
          </a:p>
          <a:p>
            <a:pPr lvl="1"/>
            <a:r>
              <a:rPr lang="en-US" sz="1800" dirty="0"/>
              <a:t>Consistent cloud definition</a:t>
            </a:r>
          </a:p>
          <a:p>
            <a:pPr lvl="1"/>
            <a:r>
              <a:rPr lang="en-US" sz="1800" dirty="0"/>
              <a:t>Cloud boundary</a:t>
            </a:r>
          </a:p>
          <a:p>
            <a:pPr lvl="1"/>
            <a:r>
              <a:rPr lang="en-US" sz="1800" dirty="0"/>
              <a:t>Time series</a:t>
            </a:r>
          </a:p>
          <a:p>
            <a:endParaRPr lang="en-US" sz="1800" dirty="0"/>
          </a:p>
          <a:p>
            <a:r>
              <a:rPr lang="en-US" sz="1800" dirty="0"/>
              <a:t>Analysis framework</a:t>
            </a:r>
          </a:p>
          <a:p>
            <a:pPr lvl="1"/>
            <a:r>
              <a:rPr lang="en-US" sz="1800" dirty="0"/>
              <a:t>Sample-based vs area-based</a:t>
            </a:r>
          </a:p>
          <a:p>
            <a:pPr lvl="1"/>
            <a:r>
              <a:rPr lang="en-US" sz="1800" dirty="0"/>
              <a:t>Temporal analysis</a:t>
            </a:r>
          </a:p>
          <a:p>
            <a:pPr lvl="1"/>
            <a:r>
              <a:rPr lang="en-US" sz="1800" dirty="0"/>
              <a:t>Application-based</a:t>
            </a:r>
          </a:p>
        </p:txBody>
      </p:sp>
      <p:pic>
        <p:nvPicPr>
          <p:cNvPr id="5122" name="Picture 2">
            <a:extLst>
              <a:ext uri="{FF2B5EF4-FFF2-40B4-BE49-F238E27FC236}">
                <a16:creationId xmlns:a16="http://schemas.microsoft.com/office/drawing/2014/main" id="{46685337-5E1B-4E1A-990C-73D99DD10B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54390" y="1384219"/>
            <a:ext cx="2589143" cy="39621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407BE20-933B-48EF-B895-70FF15F7FF9F}"/>
              </a:ext>
            </a:extLst>
          </p:cNvPr>
          <p:cNvSpPr txBox="1"/>
          <p:nvPr/>
        </p:nvSpPr>
        <p:spPr>
          <a:xfrm>
            <a:off x="9042400" y="5646003"/>
            <a:ext cx="3189734"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Roboto" panose="02000000000000000000" pitchFamily="2" charset="0"/>
              </a:rPr>
              <a:t>Cloud optical depth retrieval from ground-based cloud imager (Mejia et al., 2016)</a:t>
            </a:r>
            <a:endParaRPr kumimoji="0" lang="en-US" altLang="en-US" sz="900" b="0" i="0" u="none" strike="noStrike" cap="none" normalizeH="0" baseline="0" dirty="0">
              <a:ln>
                <a:noFill/>
              </a:ln>
              <a:solidFill>
                <a:schemeClr val="tx1"/>
              </a:solidFill>
              <a:effectLst/>
            </a:endParaRPr>
          </a:p>
        </p:txBody>
      </p:sp>
      <p:sp>
        <p:nvSpPr>
          <p:cNvPr id="5" name="Rectangle 4">
            <a:extLst>
              <a:ext uri="{FF2B5EF4-FFF2-40B4-BE49-F238E27FC236}">
                <a16:creationId xmlns:a16="http://schemas.microsoft.com/office/drawing/2014/main" id="{30B9004B-8CA1-4B44-9C86-504A4236470F}"/>
              </a:ext>
            </a:extLst>
          </p:cNvPr>
          <p:cNvSpPr/>
          <p:nvPr/>
        </p:nvSpPr>
        <p:spPr>
          <a:xfrm>
            <a:off x="3496962" y="1219200"/>
            <a:ext cx="5545438" cy="4807803"/>
          </a:xfrm>
          <a:prstGeom prst="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Network of sky imagery:</a:t>
            </a:r>
          </a:p>
          <a:p>
            <a:pPr marL="457200" indent="-457200">
              <a:buFont typeface="Arial" panose="020B0604020202020204" pitchFamily="34" charset="0"/>
              <a:buChar char="•"/>
            </a:pPr>
            <a:r>
              <a:rPr lang="en-US" sz="2000" dirty="0">
                <a:solidFill>
                  <a:schemeClr val="tx1"/>
                </a:solidFill>
              </a:rPr>
              <a:t>NASA GSFC, </a:t>
            </a:r>
            <a:r>
              <a:rPr lang="en-US" sz="2000" b="1" dirty="0">
                <a:solidFill>
                  <a:schemeClr val="tx1"/>
                </a:solidFill>
              </a:rPr>
              <a:t>Greenbelt, MD, USA</a:t>
            </a:r>
          </a:p>
          <a:p>
            <a:pPr marL="457200" indent="-457200">
              <a:buFont typeface="Arial" panose="020B0604020202020204" pitchFamily="34" charset="0"/>
              <a:buChar char="•"/>
            </a:pPr>
            <a:r>
              <a:rPr lang="en-US" sz="2000" dirty="0">
                <a:solidFill>
                  <a:schemeClr val="tx1"/>
                </a:solidFill>
              </a:rPr>
              <a:t>Sapienza University, </a:t>
            </a:r>
            <a:r>
              <a:rPr lang="en-US" sz="2000" b="1" dirty="0">
                <a:solidFill>
                  <a:schemeClr val="tx1"/>
                </a:solidFill>
              </a:rPr>
              <a:t>Rome, Italy</a:t>
            </a:r>
          </a:p>
          <a:p>
            <a:pPr marL="457200" indent="-457200">
              <a:buFont typeface="Arial" panose="020B0604020202020204" pitchFamily="34" charset="0"/>
              <a:buChar char="•"/>
            </a:pPr>
            <a:r>
              <a:rPr lang="en-US" sz="2000" dirty="0">
                <a:solidFill>
                  <a:schemeClr val="tx1"/>
                </a:solidFill>
              </a:rPr>
              <a:t>Valencia University, </a:t>
            </a:r>
            <a:r>
              <a:rPr lang="en-US" sz="2000" b="1" dirty="0">
                <a:solidFill>
                  <a:schemeClr val="tx1"/>
                </a:solidFill>
              </a:rPr>
              <a:t>Valencia, Spain</a:t>
            </a:r>
          </a:p>
          <a:p>
            <a:pPr marL="457200" indent="-457200">
              <a:buFont typeface="Arial" panose="020B0604020202020204" pitchFamily="34" charset="0"/>
              <a:buChar char="•"/>
            </a:pPr>
            <a:r>
              <a:rPr lang="en-US" sz="2000" dirty="0">
                <a:solidFill>
                  <a:schemeClr val="tx1"/>
                </a:solidFill>
              </a:rPr>
              <a:t>Sao Paulo University, </a:t>
            </a:r>
            <a:r>
              <a:rPr lang="en-US" sz="2000" b="1" dirty="0">
                <a:solidFill>
                  <a:schemeClr val="tx1"/>
                </a:solidFill>
              </a:rPr>
              <a:t>Sao Paulo, Brazil</a:t>
            </a:r>
          </a:p>
          <a:p>
            <a:pPr marL="457200" indent="-457200">
              <a:buFont typeface="Arial" panose="020B0604020202020204" pitchFamily="34" charset="0"/>
              <a:buChar char="•"/>
            </a:pPr>
            <a:r>
              <a:rPr lang="en-US" sz="2000" dirty="0">
                <a:solidFill>
                  <a:schemeClr val="tx1"/>
                </a:solidFill>
              </a:rPr>
              <a:t>Princess Elisabeth Station, </a:t>
            </a:r>
            <a:r>
              <a:rPr lang="en-US" sz="2000" b="1" dirty="0">
                <a:solidFill>
                  <a:schemeClr val="tx1"/>
                </a:solidFill>
              </a:rPr>
              <a:t>Antarctica</a:t>
            </a:r>
          </a:p>
          <a:p>
            <a:pPr marL="457200" indent="-457200">
              <a:buFont typeface="Arial" panose="020B0604020202020204" pitchFamily="34" charset="0"/>
              <a:buChar char="•"/>
            </a:pPr>
            <a:r>
              <a:rPr lang="de-DE" sz="2000" dirty="0">
                <a:solidFill>
                  <a:schemeClr val="tx1"/>
                </a:solidFill>
              </a:rPr>
              <a:t>WLEF, </a:t>
            </a:r>
            <a:r>
              <a:rPr lang="de-DE" sz="2000" b="1" dirty="0">
                <a:solidFill>
                  <a:schemeClr val="tx1"/>
                </a:solidFill>
              </a:rPr>
              <a:t>Park Falls, WI, USA</a:t>
            </a:r>
            <a:endParaRPr lang="en-US" sz="2000" b="1" dirty="0">
              <a:solidFill>
                <a:schemeClr val="tx1"/>
              </a:solidFill>
            </a:endParaRPr>
          </a:p>
          <a:p>
            <a:endParaRPr lang="en-US" sz="2000" dirty="0">
              <a:solidFill>
                <a:schemeClr val="tx1"/>
              </a:solidFill>
            </a:endParaRPr>
          </a:p>
        </p:txBody>
      </p:sp>
      <p:sp>
        <p:nvSpPr>
          <p:cNvPr id="7" name="TextBox 6">
            <a:extLst>
              <a:ext uri="{FF2B5EF4-FFF2-40B4-BE49-F238E27FC236}">
                <a16:creationId xmlns:a16="http://schemas.microsoft.com/office/drawing/2014/main" id="{8B649880-077C-5DB1-9FFB-137517D15718}"/>
              </a:ext>
            </a:extLst>
          </p:cNvPr>
          <p:cNvSpPr txBox="1"/>
          <p:nvPr/>
        </p:nvSpPr>
        <p:spPr>
          <a:xfrm>
            <a:off x="2122273" y="210631"/>
            <a:ext cx="6221626" cy="646331"/>
          </a:xfrm>
          <a:prstGeom prst="rect">
            <a:avLst/>
          </a:prstGeom>
          <a:noFill/>
        </p:spPr>
        <p:txBody>
          <a:bodyPr wrap="square">
            <a:spAutoFit/>
          </a:bodyPr>
          <a:lstStyle/>
          <a:p>
            <a:r>
              <a:rPr lang="en-US" sz="3600" dirty="0">
                <a:solidFill>
                  <a:schemeClr val="bg1"/>
                </a:solidFill>
              </a:rPr>
              <a:t>Recommendations</a:t>
            </a:r>
            <a:endParaRPr lang="en-US" dirty="0"/>
          </a:p>
        </p:txBody>
      </p:sp>
    </p:spTree>
    <p:extLst>
      <p:ext uri="{BB962C8B-B14F-4D97-AF65-F5344CB8AC3E}">
        <p14:creationId xmlns:p14="http://schemas.microsoft.com/office/powerpoint/2010/main" val="7146690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2EA31-147C-4B68-ADB5-CC4F06F5484C}"/>
              </a:ext>
            </a:extLst>
          </p:cNvPr>
          <p:cNvSpPr>
            <a:spLocks noGrp="1"/>
          </p:cNvSpPr>
          <p:nvPr>
            <p:ph type="title"/>
          </p:nvPr>
        </p:nvSpPr>
        <p:spPr>
          <a:xfrm>
            <a:off x="1063905" y="81186"/>
            <a:ext cx="8229600" cy="1143000"/>
          </a:xfrm>
        </p:spPr>
        <p:txBody>
          <a:bodyPr/>
          <a:lstStyle/>
          <a:p>
            <a:r>
              <a:rPr lang="en-US" sz="4000" dirty="0" err="1">
                <a:solidFill>
                  <a:schemeClr val="bg1"/>
                </a:solidFill>
              </a:rPr>
              <a:t>SkyCam</a:t>
            </a:r>
            <a:r>
              <a:rPr lang="en-US" sz="4000" dirty="0">
                <a:solidFill>
                  <a:schemeClr val="bg1"/>
                </a:solidFill>
              </a:rPr>
              <a:t> system @ NASA/GSFC</a:t>
            </a:r>
          </a:p>
        </p:txBody>
      </p:sp>
      <p:pic>
        <p:nvPicPr>
          <p:cNvPr id="6" name="Picture 5">
            <a:extLst>
              <a:ext uri="{FF2B5EF4-FFF2-40B4-BE49-F238E27FC236}">
                <a16:creationId xmlns:a16="http://schemas.microsoft.com/office/drawing/2014/main" id="{002BBBBD-768F-4BD8-A07D-ABCB1E584E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797683" y="1468255"/>
            <a:ext cx="2978134" cy="2233484"/>
          </a:xfrm>
          <a:prstGeom prst="rect">
            <a:avLst/>
          </a:prstGeom>
        </p:spPr>
      </p:pic>
      <p:grpSp>
        <p:nvGrpSpPr>
          <p:cNvPr id="7" name="Group 6">
            <a:extLst>
              <a:ext uri="{FF2B5EF4-FFF2-40B4-BE49-F238E27FC236}">
                <a16:creationId xmlns:a16="http://schemas.microsoft.com/office/drawing/2014/main" id="{C40F1CDE-C935-D814-BA2B-4422245B4846}"/>
              </a:ext>
            </a:extLst>
          </p:cNvPr>
          <p:cNvGrpSpPr/>
          <p:nvPr/>
        </p:nvGrpSpPr>
        <p:grpSpPr>
          <a:xfrm>
            <a:off x="566500" y="1071215"/>
            <a:ext cx="6493521" cy="5197664"/>
            <a:chOff x="1862735" y="638814"/>
            <a:chExt cx="7012185" cy="6008724"/>
          </a:xfrm>
        </p:grpSpPr>
        <p:pic>
          <p:nvPicPr>
            <p:cNvPr id="4" name="Picture 3">
              <a:extLst>
                <a:ext uri="{FF2B5EF4-FFF2-40B4-BE49-F238E27FC236}">
                  <a16:creationId xmlns:a16="http://schemas.microsoft.com/office/drawing/2014/main" id="{D41DE2D1-89D4-4EA0-9F7F-9480617B55D0}"/>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62735" y="724819"/>
              <a:ext cx="2408361" cy="1954314"/>
            </a:xfrm>
            <a:prstGeom prst="rect">
              <a:avLst/>
            </a:prstGeom>
            <a:noFill/>
          </p:spPr>
        </p:pic>
        <p:pic>
          <p:nvPicPr>
            <p:cNvPr id="5" name="Picture 4">
              <a:extLst>
                <a:ext uri="{FF2B5EF4-FFF2-40B4-BE49-F238E27FC236}">
                  <a16:creationId xmlns:a16="http://schemas.microsoft.com/office/drawing/2014/main" id="{C75C2CFE-A618-4867-91A3-FEBFCEE8BB94}"/>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4141115" y="638814"/>
              <a:ext cx="4733805" cy="3758250"/>
            </a:xfrm>
            <a:prstGeom prst="rect">
              <a:avLst/>
            </a:prstGeom>
            <a:noFill/>
            <a:ln>
              <a:noFill/>
            </a:ln>
            <a:extLst>
              <a:ext uri="{53640926-AAD7-44D8-BBD7-CCE9431645EC}">
                <a14:shadowObscured xmlns:a14="http://schemas.microsoft.com/office/drawing/2010/main"/>
              </a:ext>
            </a:extLst>
          </p:spPr>
        </p:pic>
        <p:pic>
          <p:nvPicPr>
            <p:cNvPr id="8" name="Picture 7" descr="A picture containing blue&#10;&#10;Description automatically generated">
              <a:extLst>
                <a:ext uri="{FF2B5EF4-FFF2-40B4-BE49-F238E27FC236}">
                  <a16:creationId xmlns:a16="http://schemas.microsoft.com/office/drawing/2014/main" id="{96660EC3-89E9-9146-B563-9AB676CA2F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04378" y="3140870"/>
              <a:ext cx="2157625" cy="1605752"/>
            </a:xfrm>
            <a:prstGeom prst="rect">
              <a:avLst/>
            </a:prstGeom>
          </p:spPr>
        </p:pic>
        <p:pic>
          <p:nvPicPr>
            <p:cNvPr id="10" name="Picture 9" descr="A map of the world&#10;&#10;Description automatically generated with low confidence">
              <a:extLst>
                <a:ext uri="{FF2B5EF4-FFF2-40B4-BE49-F238E27FC236}">
                  <a16:creationId xmlns:a16="http://schemas.microsoft.com/office/drawing/2014/main" id="{375913E4-0919-EE40-8985-F30A77A106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04378" y="5040767"/>
              <a:ext cx="2136838" cy="1606771"/>
            </a:xfrm>
            <a:prstGeom prst="rect">
              <a:avLst/>
            </a:prstGeom>
          </p:spPr>
        </p:pic>
      </p:grpSp>
      <p:graphicFrame>
        <p:nvGraphicFramePr>
          <p:cNvPr id="12" name="Chart 11">
            <a:extLst>
              <a:ext uri="{FF2B5EF4-FFF2-40B4-BE49-F238E27FC236}">
                <a16:creationId xmlns:a16="http://schemas.microsoft.com/office/drawing/2014/main" id="{D75D18F5-F12D-48FA-80D9-A62AA25C9115}"/>
              </a:ext>
            </a:extLst>
          </p:cNvPr>
          <p:cNvGraphicFramePr/>
          <p:nvPr>
            <p:extLst>
              <p:ext uri="{D42A27DB-BD31-4B8C-83A1-F6EECF244321}">
                <p14:modId xmlns:p14="http://schemas.microsoft.com/office/powerpoint/2010/main" val="1142416681"/>
              </p:ext>
            </p:extLst>
          </p:nvPr>
        </p:nvGraphicFramePr>
        <p:xfrm>
          <a:off x="3700848" y="4346889"/>
          <a:ext cx="8396416" cy="212725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0121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
            <a:extLst>
              <a:ext uri="{FF2B5EF4-FFF2-40B4-BE49-F238E27FC236}">
                <a16:creationId xmlns:a16="http://schemas.microsoft.com/office/drawing/2014/main" id="{828B976D-99EC-5140-9C48-A04053F21F43}"/>
              </a:ext>
            </a:extLst>
          </p:cNvPr>
          <p:cNvSpPr txBox="1">
            <a:spLocks/>
          </p:cNvSpPr>
          <p:nvPr/>
        </p:nvSpPr>
        <p:spPr>
          <a:xfrm>
            <a:off x="1159200" y="1584000"/>
            <a:ext cx="5528969" cy="650579"/>
          </a:xfrm>
          <a:prstGeom prst="rect">
            <a:avLst/>
          </a:prstGeom>
        </p:spPr>
        <p:txBody>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4355">
              <a:defRPr/>
            </a:pPr>
            <a:r>
              <a:rPr lang="en-US" sz="2800" kern="0" dirty="0">
                <a:solidFill>
                  <a:sysClr val="windowText" lastClr="000000">
                    <a:lumMod val="75000"/>
                    <a:lumOff val="25000"/>
                  </a:sysClr>
                </a:solidFill>
                <a:latin typeface="Avenir Book" panose="02000503020000020003" pitchFamily="2" charset="0"/>
              </a:rPr>
              <a:t> </a:t>
            </a:r>
            <a:r>
              <a:rPr lang="en-US" sz="4400" kern="0" dirty="0">
                <a:solidFill>
                  <a:sysClr val="windowText" lastClr="000000">
                    <a:lumMod val="75000"/>
                    <a:lumOff val="25000"/>
                  </a:sysClr>
                </a:solidFill>
                <a:latin typeface="Avenir Book" panose="02000503020000020003" pitchFamily="2" charset="0"/>
                <a:cs typeface="Avenir"/>
              </a:rPr>
              <a:t>W</a:t>
            </a:r>
            <a:r>
              <a:rPr lang="en-US" sz="2800" kern="0" dirty="0">
                <a:solidFill>
                  <a:sysClr val="windowText" lastClr="000000">
                    <a:lumMod val="75000"/>
                    <a:lumOff val="25000"/>
                  </a:sysClr>
                </a:solidFill>
                <a:latin typeface="Avenir Book" panose="02000503020000020003" pitchFamily="2" charset="0"/>
                <a:cs typeface="Avenir"/>
              </a:rPr>
              <a:t>AY </a:t>
            </a:r>
            <a:r>
              <a:rPr lang="en-US" sz="4400" kern="0" dirty="0">
                <a:solidFill>
                  <a:sysClr val="windowText" lastClr="000000">
                    <a:lumMod val="75000"/>
                    <a:lumOff val="25000"/>
                  </a:sysClr>
                </a:solidFill>
                <a:latin typeface="Avenir Book" panose="02000503020000020003" pitchFamily="2" charset="0"/>
              </a:rPr>
              <a:t>F</a:t>
            </a:r>
            <a:r>
              <a:rPr lang="en-US" sz="2800" kern="0" dirty="0">
                <a:solidFill>
                  <a:sysClr val="windowText" lastClr="000000">
                    <a:lumMod val="75000"/>
                    <a:lumOff val="25000"/>
                  </a:sysClr>
                </a:solidFill>
                <a:latin typeface="Avenir Book" panose="02000503020000020003" pitchFamily="2" charset="0"/>
                <a:cs typeface="Avenir"/>
              </a:rPr>
              <a:t>ORWARD</a:t>
            </a:r>
            <a:endParaRPr lang="en-US" sz="4000" kern="0" dirty="0">
              <a:solidFill>
                <a:sysClr val="windowText" lastClr="000000">
                  <a:lumMod val="75000"/>
                  <a:lumOff val="25000"/>
                </a:sysClr>
              </a:solidFill>
              <a:latin typeface="Avenir Book" panose="02000503020000020003" pitchFamily="2" charset="0"/>
              <a:cs typeface="Avenir"/>
            </a:endParaRPr>
          </a:p>
        </p:txBody>
      </p:sp>
      <p:cxnSp>
        <p:nvCxnSpPr>
          <p:cNvPr id="14" name="Straight Connector 13">
            <a:extLst>
              <a:ext uri="{FF2B5EF4-FFF2-40B4-BE49-F238E27FC236}">
                <a16:creationId xmlns:a16="http://schemas.microsoft.com/office/drawing/2014/main" id="{5CCAA001-2822-364C-8247-0E84FD57A7C4}"/>
              </a:ext>
            </a:extLst>
          </p:cNvPr>
          <p:cNvCxnSpPr>
            <a:cxnSpLocks/>
          </p:cNvCxnSpPr>
          <p:nvPr/>
        </p:nvCxnSpPr>
        <p:spPr>
          <a:xfrm>
            <a:off x="1337430" y="2363656"/>
            <a:ext cx="1723617" cy="0"/>
          </a:xfrm>
          <a:prstGeom prst="line">
            <a:avLst/>
          </a:prstGeom>
          <a:noFill/>
          <a:ln w="57150" cap="flat" cmpd="sng" algn="ctr">
            <a:solidFill>
              <a:sysClr val="windowText" lastClr="000000">
                <a:lumMod val="75000"/>
                <a:lumOff val="25000"/>
              </a:sysClr>
            </a:solidFill>
            <a:prstDash val="solid"/>
          </a:ln>
          <a:effectLst/>
        </p:spPr>
      </p:cxnSp>
      <p:pic>
        <p:nvPicPr>
          <p:cNvPr id="20" name="Picture 19">
            <a:extLst>
              <a:ext uri="{FF2B5EF4-FFF2-40B4-BE49-F238E27FC236}">
                <a16:creationId xmlns:a16="http://schemas.microsoft.com/office/drawing/2014/main" id="{C1D5EC45-7752-AB49-B505-ADCC8F60F38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37430" y="2914138"/>
            <a:ext cx="8287310" cy="3418567"/>
          </a:xfrm>
          <a:prstGeom prst="rect">
            <a:avLst/>
          </a:prstGeom>
        </p:spPr>
      </p:pic>
    </p:spTree>
    <p:extLst>
      <p:ext uri="{BB962C8B-B14F-4D97-AF65-F5344CB8AC3E}">
        <p14:creationId xmlns:p14="http://schemas.microsoft.com/office/powerpoint/2010/main" val="3118612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
            <a:extLst>
              <a:ext uri="{FF2B5EF4-FFF2-40B4-BE49-F238E27FC236}">
                <a16:creationId xmlns:a16="http://schemas.microsoft.com/office/drawing/2014/main" id="{828B976D-99EC-5140-9C48-A04053F21F43}"/>
              </a:ext>
            </a:extLst>
          </p:cNvPr>
          <p:cNvSpPr txBox="1">
            <a:spLocks/>
          </p:cNvSpPr>
          <p:nvPr/>
        </p:nvSpPr>
        <p:spPr>
          <a:xfrm>
            <a:off x="1159200" y="1584000"/>
            <a:ext cx="5528969" cy="650579"/>
          </a:xfrm>
          <a:prstGeom prst="rect">
            <a:avLst/>
          </a:prstGeom>
        </p:spPr>
        <p:txBody>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4355">
              <a:defRPr/>
            </a:pPr>
            <a:r>
              <a:rPr lang="en-US" sz="2800" kern="0" dirty="0">
                <a:solidFill>
                  <a:sysClr val="windowText" lastClr="000000">
                    <a:lumMod val="75000"/>
                    <a:lumOff val="25000"/>
                  </a:sysClr>
                </a:solidFill>
                <a:latin typeface="Avenir Book" panose="02000503020000020003" pitchFamily="2" charset="0"/>
              </a:rPr>
              <a:t> </a:t>
            </a:r>
            <a:r>
              <a:rPr lang="en-US" sz="4400" kern="0" dirty="0">
                <a:solidFill>
                  <a:sysClr val="windowText" lastClr="000000">
                    <a:lumMod val="75000"/>
                    <a:lumOff val="25000"/>
                  </a:sysClr>
                </a:solidFill>
                <a:latin typeface="Avenir Book" panose="02000503020000020003" pitchFamily="2" charset="0"/>
                <a:cs typeface="Avenir"/>
              </a:rPr>
              <a:t>W</a:t>
            </a:r>
            <a:r>
              <a:rPr lang="en-US" sz="2800" kern="0" dirty="0">
                <a:solidFill>
                  <a:sysClr val="windowText" lastClr="000000">
                    <a:lumMod val="75000"/>
                    <a:lumOff val="25000"/>
                  </a:sysClr>
                </a:solidFill>
                <a:latin typeface="Avenir Book" panose="02000503020000020003" pitchFamily="2" charset="0"/>
                <a:cs typeface="Avenir"/>
              </a:rPr>
              <a:t>AY </a:t>
            </a:r>
            <a:r>
              <a:rPr lang="en-US" sz="4400" kern="0" dirty="0">
                <a:solidFill>
                  <a:sysClr val="windowText" lastClr="000000">
                    <a:lumMod val="75000"/>
                    <a:lumOff val="25000"/>
                  </a:sysClr>
                </a:solidFill>
                <a:latin typeface="Avenir Book" panose="02000503020000020003" pitchFamily="2" charset="0"/>
              </a:rPr>
              <a:t>F</a:t>
            </a:r>
            <a:r>
              <a:rPr lang="en-US" sz="2800" kern="0" dirty="0">
                <a:solidFill>
                  <a:sysClr val="windowText" lastClr="000000">
                    <a:lumMod val="75000"/>
                    <a:lumOff val="25000"/>
                  </a:sysClr>
                </a:solidFill>
                <a:latin typeface="Avenir Book" panose="02000503020000020003" pitchFamily="2" charset="0"/>
                <a:cs typeface="Avenir"/>
              </a:rPr>
              <a:t>ORWARD</a:t>
            </a:r>
            <a:endParaRPr lang="en-US" sz="4000" kern="0" dirty="0">
              <a:solidFill>
                <a:sysClr val="windowText" lastClr="000000">
                  <a:lumMod val="75000"/>
                  <a:lumOff val="25000"/>
                </a:sysClr>
              </a:solidFill>
              <a:latin typeface="Avenir Book" panose="02000503020000020003" pitchFamily="2" charset="0"/>
              <a:cs typeface="Avenir"/>
            </a:endParaRPr>
          </a:p>
        </p:txBody>
      </p:sp>
      <p:cxnSp>
        <p:nvCxnSpPr>
          <p:cNvPr id="14" name="Straight Connector 13">
            <a:extLst>
              <a:ext uri="{FF2B5EF4-FFF2-40B4-BE49-F238E27FC236}">
                <a16:creationId xmlns:a16="http://schemas.microsoft.com/office/drawing/2014/main" id="{5CCAA001-2822-364C-8247-0E84FD57A7C4}"/>
              </a:ext>
            </a:extLst>
          </p:cNvPr>
          <p:cNvCxnSpPr>
            <a:cxnSpLocks/>
          </p:cNvCxnSpPr>
          <p:nvPr/>
        </p:nvCxnSpPr>
        <p:spPr>
          <a:xfrm>
            <a:off x="1337430" y="2363656"/>
            <a:ext cx="1723617" cy="0"/>
          </a:xfrm>
          <a:prstGeom prst="line">
            <a:avLst/>
          </a:prstGeom>
          <a:noFill/>
          <a:ln w="57150" cap="flat" cmpd="sng" algn="ctr">
            <a:solidFill>
              <a:sysClr val="windowText" lastClr="000000">
                <a:lumMod val="75000"/>
                <a:lumOff val="25000"/>
              </a:sysClr>
            </a:solidFill>
            <a:prstDash val="solid"/>
          </a:ln>
          <a:effectLst/>
        </p:spPr>
      </p:cxnSp>
      <p:pic>
        <p:nvPicPr>
          <p:cNvPr id="5" name="Picture 4">
            <a:extLst>
              <a:ext uri="{FF2B5EF4-FFF2-40B4-BE49-F238E27FC236}">
                <a16:creationId xmlns:a16="http://schemas.microsoft.com/office/drawing/2014/main" id="{68D39ABF-EFCE-B146-8122-E8BE14D1379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4751"/>
          <a:stretch/>
        </p:blipFill>
        <p:spPr>
          <a:xfrm>
            <a:off x="1949713" y="2805335"/>
            <a:ext cx="8836682" cy="3378018"/>
          </a:xfrm>
          <a:prstGeom prst="rect">
            <a:avLst/>
          </a:prstGeom>
        </p:spPr>
      </p:pic>
    </p:spTree>
    <p:extLst>
      <p:ext uri="{BB962C8B-B14F-4D97-AF65-F5344CB8AC3E}">
        <p14:creationId xmlns:p14="http://schemas.microsoft.com/office/powerpoint/2010/main" val="3267712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F4186-A597-4943-BC59-73E1DDBD7CE5}"/>
              </a:ext>
            </a:extLst>
          </p:cNvPr>
          <p:cNvSpPr>
            <a:spLocks noGrp="1"/>
          </p:cNvSpPr>
          <p:nvPr>
            <p:ph type="title"/>
          </p:nvPr>
        </p:nvSpPr>
        <p:spPr/>
        <p:txBody>
          <a:bodyPr>
            <a:noAutofit/>
          </a:bodyPr>
          <a:lstStyle/>
          <a:p>
            <a:endParaRPr lang="en-US" sz="2400" dirty="0">
              <a:solidFill>
                <a:schemeClr val="bg1"/>
              </a:solidFill>
            </a:endParaRPr>
          </a:p>
        </p:txBody>
      </p:sp>
      <p:pic>
        <p:nvPicPr>
          <p:cNvPr id="13" name="Picture 12" descr="Table&#10;&#10;Description automatically generated">
            <a:extLst>
              <a:ext uri="{FF2B5EF4-FFF2-40B4-BE49-F238E27FC236}">
                <a16:creationId xmlns:a16="http://schemas.microsoft.com/office/drawing/2014/main" id="{1BE98A01-A06E-004A-BF5B-B10E916DA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848" y="2552700"/>
            <a:ext cx="4532870" cy="2362200"/>
          </a:xfrm>
          <a:prstGeom prst="rect">
            <a:avLst/>
          </a:prstGeom>
        </p:spPr>
      </p:pic>
      <p:pic>
        <p:nvPicPr>
          <p:cNvPr id="14" name="Picture 13" descr="Chart, scatter chart&#10;&#10;Description automatically generated">
            <a:extLst>
              <a:ext uri="{FF2B5EF4-FFF2-40B4-BE49-F238E27FC236}">
                <a16:creationId xmlns:a16="http://schemas.microsoft.com/office/drawing/2014/main" id="{EC94628D-7D3E-674A-8898-C36E713642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7448" y="1323615"/>
            <a:ext cx="3413760" cy="2560320"/>
          </a:xfrm>
          <a:prstGeom prst="rect">
            <a:avLst/>
          </a:prstGeom>
        </p:spPr>
      </p:pic>
      <p:pic>
        <p:nvPicPr>
          <p:cNvPr id="15" name="Picture 14" descr="Chart, scatter chart&#10;&#10;Description automatically generated">
            <a:extLst>
              <a:ext uri="{FF2B5EF4-FFF2-40B4-BE49-F238E27FC236}">
                <a16:creationId xmlns:a16="http://schemas.microsoft.com/office/drawing/2014/main" id="{82871B03-96C7-0949-9C41-30F2196E2F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5535" y="3733800"/>
            <a:ext cx="3413760" cy="2560320"/>
          </a:xfrm>
          <a:prstGeom prst="rect">
            <a:avLst/>
          </a:prstGeom>
        </p:spPr>
      </p:pic>
      <p:sp>
        <p:nvSpPr>
          <p:cNvPr id="5" name="TextBox 4">
            <a:extLst>
              <a:ext uri="{FF2B5EF4-FFF2-40B4-BE49-F238E27FC236}">
                <a16:creationId xmlns:a16="http://schemas.microsoft.com/office/drawing/2014/main" id="{F5B65168-71C8-F4EF-BDEF-69C76523B82A}"/>
              </a:ext>
            </a:extLst>
          </p:cNvPr>
          <p:cNvSpPr txBox="1"/>
          <p:nvPr/>
        </p:nvSpPr>
        <p:spPr>
          <a:xfrm>
            <a:off x="1313896" y="0"/>
            <a:ext cx="8915399" cy="954107"/>
          </a:xfrm>
          <a:prstGeom prst="rect">
            <a:avLst/>
          </a:prstGeom>
          <a:noFill/>
        </p:spPr>
        <p:txBody>
          <a:bodyPr wrap="square">
            <a:spAutoFit/>
          </a:bodyPr>
          <a:lstStyle/>
          <a:p>
            <a:r>
              <a:rPr lang="en-US" sz="2800" dirty="0">
                <a:solidFill>
                  <a:schemeClr val="bg1"/>
                </a:solidFill>
              </a:rPr>
              <a:t>Ground Validation episodic using ground measurements over uniform/stable/arid sites</a:t>
            </a:r>
            <a:endParaRPr lang="en-US" sz="2800" dirty="0"/>
          </a:p>
        </p:txBody>
      </p:sp>
    </p:spTree>
    <p:extLst>
      <p:ext uri="{BB962C8B-B14F-4D97-AF65-F5344CB8AC3E}">
        <p14:creationId xmlns:p14="http://schemas.microsoft.com/office/powerpoint/2010/main" val="37556635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96C0-EF33-FC43-9C63-C03432226A4C}"/>
              </a:ext>
            </a:extLst>
          </p:cNvPr>
          <p:cNvSpPr>
            <a:spLocks noGrp="1"/>
          </p:cNvSpPr>
          <p:nvPr>
            <p:ph type="title"/>
          </p:nvPr>
        </p:nvSpPr>
        <p:spPr>
          <a:xfrm>
            <a:off x="1981200" y="274639"/>
            <a:ext cx="7772400" cy="379925"/>
          </a:xfrm>
        </p:spPr>
        <p:txBody>
          <a:bodyPr/>
          <a:lstStyle/>
          <a:p>
            <a:r>
              <a:rPr lang="en-US" sz="2800" dirty="0">
                <a:solidFill>
                  <a:schemeClr val="bg1"/>
                </a:solidFill>
              </a:rPr>
              <a:t>Ground Validation using CAMSIS</a:t>
            </a:r>
          </a:p>
        </p:txBody>
      </p:sp>
      <p:pic>
        <p:nvPicPr>
          <p:cNvPr id="24" name="Picture 23">
            <a:extLst>
              <a:ext uri="{FF2B5EF4-FFF2-40B4-BE49-F238E27FC236}">
                <a16:creationId xmlns:a16="http://schemas.microsoft.com/office/drawing/2014/main" id="{8553F7CE-FBBD-BF40-B40A-4FFAD6AC414D}"/>
              </a:ext>
            </a:extLst>
          </p:cNvPr>
          <p:cNvPicPr/>
          <p:nvPr/>
        </p:nvPicPr>
        <p:blipFill>
          <a:blip r:embed="rId2" cstate="print">
            <a:extLst>
              <a:ext uri="{28A0092B-C50C-407E-A947-70E740481C1C}">
                <a14:useLocalDpi xmlns:a14="http://schemas.microsoft.com/office/drawing/2010/main"/>
              </a:ext>
            </a:extLst>
          </a:blip>
          <a:stretch>
            <a:fillRect/>
          </a:stretch>
        </p:blipFill>
        <p:spPr>
          <a:xfrm>
            <a:off x="2133600" y="1136129"/>
            <a:ext cx="3003550" cy="2998235"/>
          </a:xfrm>
          <a:prstGeom prst="rect">
            <a:avLst/>
          </a:prstGeom>
        </p:spPr>
      </p:pic>
      <p:sp>
        <p:nvSpPr>
          <p:cNvPr id="3" name="Rectangle 2">
            <a:extLst>
              <a:ext uri="{FF2B5EF4-FFF2-40B4-BE49-F238E27FC236}">
                <a16:creationId xmlns:a16="http://schemas.microsoft.com/office/drawing/2014/main" id="{CCBFBF6B-086B-AB4C-B506-E0D9DB8CC873}"/>
              </a:ext>
            </a:extLst>
          </p:cNvPr>
          <p:cNvSpPr/>
          <p:nvPr/>
        </p:nvSpPr>
        <p:spPr>
          <a:xfrm>
            <a:off x="2588418" y="4155765"/>
            <a:ext cx="1447832" cy="307777"/>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CAMSIS system</a:t>
            </a:r>
            <a:r>
              <a:rPr lang="en-US" dirty="0"/>
              <a:t> </a:t>
            </a:r>
          </a:p>
        </p:txBody>
      </p:sp>
      <p:pic>
        <p:nvPicPr>
          <p:cNvPr id="25" name="Picture 24">
            <a:extLst>
              <a:ext uri="{FF2B5EF4-FFF2-40B4-BE49-F238E27FC236}">
                <a16:creationId xmlns:a16="http://schemas.microsoft.com/office/drawing/2014/main" id="{73F43F09-2824-C148-9BCE-69C3E1087F82}"/>
              </a:ext>
            </a:extLst>
          </p:cNvPr>
          <p:cNvPicPr/>
          <p:nvPr/>
        </p:nvPicPr>
        <p:blipFill>
          <a:blip r:embed="rId3" cstate="print">
            <a:extLst>
              <a:ext uri="{28A0092B-C50C-407E-A947-70E740481C1C}">
                <a14:useLocalDpi xmlns:a14="http://schemas.microsoft.com/office/drawing/2010/main"/>
              </a:ext>
            </a:extLst>
          </a:blip>
          <a:stretch>
            <a:fillRect/>
          </a:stretch>
        </p:blipFill>
        <p:spPr>
          <a:xfrm>
            <a:off x="6096000" y="1254125"/>
            <a:ext cx="3733800" cy="3165475"/>
          </a:xfrm>
          <a:prstGeom prst="rect">
            <a:avLst/>
          </a:prstGeom>
        </p:spPr>
      </p:pic>
      <p:sp>
        <p:nvSpPr>
          <p:cNvPr id="26" name="Rectangle 25">
            <a:extLst>
              <a:ext uri="{FF2B5EF4-FFF2-40B4-BE49-F238E27FC236}">
                <a16:creationId xmlns:a16="http://schemas.microsoft.com/office/drawing/2014/main" id="{E8C23C9A-8D1A-9241-848C-8E2A666CD9EE}"/>
              </a:ext>
            </a:extLst>
          </p:cNvPr>
          <p:cNvSpPr/>
          <p:nvPr/>
        </p:nvSpPr>
        <p:spPr>
          <a:xfrm>
            <a:off x="5874026" y="4521367"/>
            <a:ext cx="4572000" cy="738664"/>
          </a:xfrm>
          <a:prstGeom prst="rect">
            <a:avLst/>
          </a:prstGeom>
        </p:spPr>
        <p:txBody>
          <a:bodyPr>
            <a:spAutoFit/>
          </a:bodyPr>
          <a:lstStyle/>
          <a:p>
            <a:r>
              <a:rPr lang="en-US" dirty="0">
                <a:latin typeface="Times New Roman" panose="02020603050405020304" pitchFamily="18" charset="0"/>
                <a:ea typeface="Times New Roman" panose="02020603050405020304" pitchFamily="18" charset="0"/>
              </a:rPr>
              <a:t>CAMSIS is installed at a height of 123m</a:t>
            </a:r>
          </a:p>
          <a:p>
            <a:r>
              <a:rPr lang="en-US" dirty="0">
                <a:latin typeface="Times New Roman" panose="02020603050405020304" pitchFamily="18" charset="0"/>
                <a:ea typeface="Times New Roman" panose="02020603050405020304" pitchFamily="18" charset="0"/>
              </a:rPr>
              <a:t>on a TV tower (WLEF) near Park Falls, WI at the Chequamegon National Forest</a:t>
            </a:r>
            <a:r>
              <a:rPr lang="en-US" dirty="0"/>
              <a:t> </a:t>
            </a:r>
          </a:p>
        </p:txBody>
      </p:sp>
    </p:spTree>
    <p:extLst>
      <p:ext uri="{BB962C8B-B14F-4D97-AF65-F5344CB8AC3E}">
        <p14:creationId xmlns:p14="http://schemas.microsoft.com/office/powerpoint/2010/main" val="3528667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584019234"/>
              </p:ext>
            </p:extLst>
          </p:nvPr>
        </p:nvGraphicFramePr>
        <p:xfrm>
          <a:off x="2091559" y="1524000"/>
          <a:ext cx="6595241" cy="4833692"/>
        </p:xfrm>
        <a:graphic>
          <a:graphicData uri="http://schemas.openxmlformats.org/presentationml/2006/ole">
            <mc:AlternateContent xmlns:mc="http://schemas.openxmlformats.org/markup-compatibility/2006">
              <mc:Choice xmlns:v="urn:schemas-microsoft-com:vml" Requires="v">
                <p:oleObj name="Document" r:id="rId2" imgW="5943600" imgH="4356100" progId="Word.Document.12">
                  <p:embed/>
                </p:oleObj>
              </mc:Choice>
              <mc:Fallback>
                <p:oleObj name="Document" r:id="rId2" imgW="5943600" imgH="4356100" progId="Word.Document.12">
                  <p:embed/>
                  <p:pic>
                    <p:nvPicPr>
                      <p:cNvPr id="4" name="Object 3"/>
                      <p:cNvPicPr/>
                      <p:nvPr/>
                    </p:nvPicPr>
                    <p:blipFill>
                      <a:blip r:embed="rId3"/>
                      <a:stretch>
                        <a:fillRect/>
                      </a:stretch>
                    </p:blipFill>
                    <p:spPr>
                      <a:xfrm>
                        <a:off x="2091559" y="1524000"/>
                        <a:ext cx="6595241" cy="4833692"/>
                      </a:xfrm>
                      <a:prstGeom prst="rect">
                        <a:avLst/>
                      </a:prstGeom>
                    </p:spPr>
                  </p:pic>
                </p:oleObj>
              </mc:Fallback>
            </mc:AlternateContent>
          </a:graphicData>
        </a:graphic>
      </p:graphicFrame>
      <p:sp>
        <p:nvSpPr>
          <p:cNvPr id="10" name="Rectangle 1"/>
          <p:cNvSpPr>
            <a:spLocks noGrp="1" noChangeArrowheads="1"/>
          </p:cNvSpPr>
          <p:nvPr>
            <p:ph type="title"/>
          </p:nvPr>
        </p:nvSpPr>
        <p:spPr>
          <a:xfrm>
            <a:off x="152400" y="38100"/>
            <a:ext cx="9306910" cy="1143000"/>
          </a:xfrm>
        </p:spPr>
        <p:txBody>
          <a:bodyPr/>
          <a:lstStyle/>
          <a:p>
            <a:pPr>
              <a:defRPr/>
            </a:pPr>
            <a:r>
              <a:rPr lang="en-US" sz="2800" b="1" kern="1200" dirty="0">
                <a:solidFill>
                  <a:schemeClr val="bg1"/>
                </a:solidFill>
                <a:sym typeface="Gill Sans" charset="0"/>
              </a:rPr>
              <a:t>Quantitative Assessment of Performances (APU)</a:t>
            </a:r>
          </a:p>
        </p:txBody>
      </p:sp>
      <p:cxnSp>
        <p:nvCxnSpPr>
          <p:cNvPr id="5" name="Straight Arrow Connector 4">
            <a:extLst>
              <a:ext uri="{FF2B5EF4-FFF2-40B4-BE49-F238E27FC236}">
                <a16:creationId xmlns:a16="http://schemas.microsoft.com/office/drawing/2014/main" id="{72457CBD-2C19-BD48-B54F-B7CF54C41EE8}"/>
              </a:ext>
            </a:extLst>
          </p:cNvPr>
          <p:cNvCxnSpPr>
            <a:cxnSpLocks/>
          </p:cNvCxnSpPr>
          <p:nvPr/>
        </p:nvCxnSpPr>
        <p:spPr bwMode="auto">
          <a:xfrm flipH="1">
            <a:off x="7010401" y="1981200"/>
            <a:ext cx="1143001" cy="4572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6" name="TextBox 5">
            <a:extLst>
              <a:ext uri="{FF2B5EF4-FFF2-40B4-BE49-F238E27FC236}">
                <a16:creationId xmlns:a16="http://schemas.microsoft.com/office/drawing/2014/main" id="{42833FCD-9486-DC42-9FCF-AAB57D6B277D}"/>
              </a:ext>
            </a:extLst>
          </p:cNvPr>
          <p:cNvSpPr txBox="1"/>
          <p:nvPr/>
        </p:nvSpPr>
        <p:spPr>
          <a:xfrm>
            <a:off x="8153402" y="1524000"/>
            <a:ext cx="2362199" cy="3339376"/>
          </a:xfrm>
          <a:prstGeom prst="rect">
            <a:avLst/>
          </a:prstGeom>
          <a:noFill/>
          <a:ln w="25400">
            <a:solidFill>
              <a:schemeClr val="tx1"/>
            </a:solidFill>
          </a:ln>
        </p:spPr>
        <p:txBody>
          <a:bodyPr wrap="square" rtlCol="0">
            <a:spAutoFit/>
          </a:bodyPr>
          <a:lstStyle/>
          <a:p>
            <a:r>
              <a:rPr lang="en-US" sz="1100" dirty="0"/>
              <a:t>Specification:</a:t>
            </a:r>
          </a:p>
          <a:p>
            <a:r>
              <a:rPr lang="en-US" sz="1100" dirty="0"/>
              <a:t>Based on error budget for collection 4</a:t>
            </a:r>
          </a:p>
          <a:p>
            <a:endParaRPr lang="en-US" sz="1100" dirty="0"/>
          </a:p>
          <a:p>
            <a:endParaRPr lang="en-US" sz="1100" dirty="0"/>
          </a:p>
          <a:p>
            <a:r>
              <a:rPr lang="en-US" sz="1100" dirty="0"/>
              <a:t>E. </a:t>
            </a:r>
            <a:r>
              <a:rPr lang="en-US" sz="1100" dirty="0" err="1"/>
              <a:t>Vermote</a:t>
            </a:r>
            <a:r>
              <a:rPr lang="en-US" sz="1100" dirty="0"/>
              <a:t> and S. Y. </a:t>
            </a:r>
            <a:r>
              <a:rPr lang="en-US" sz="1100" dirty="0" err="1"/>
              <a:t>Kotchenova</a:t>
            </a:r>
            <a:r>
              <a:rPr lang="en-US" sz="1100" dirty="0"/>
              <a:t>, MODIS Directional surface reflectance product: Method, error estimates and validation. 2011. Land Remote Sensing and Global Environmental Change: NASA’s Earth Observing System and the Science of ASTER and MODIS. Series: </a:t>
            </a:r>
            <a:r>
              <a:rPr lang="en-US" sz="1100" dirty="0">
                <a:hlinkClick r:id="rId4"/>
              </a:rPr>
              <a:t>Remote Sensing and Digital Image Processing</a:t>
            </a:r>
            <a:r>
              <a:rPr lang="en-US" sz="1100" dirty="0"/>
              <a:t>, Vol. 11,  Springer Verlag. 873p. ISBN: 978-1-4419-6748-0</a:t>
            </a:r>
          </a:p>
          <a:p>
            <a:endParaRPr lang="en-US" sz="1200" dirty="0"/>
          </a:p>
          <a:p>
            <a:endParaRPr lang="en-US" sz="1200" dirty="0"/>
          </a:p>
        </p:txBody>
      </p:sp>
    </p:spTree>
    <p:extLst>
      <p:ext uri="{BB962C8B-B14F-4D97-AF65-F5344CB8AC3E}">
        <p14:creationId xmlns:p14="http://schemas.microsoft.com/office/powerpoint/2010/main" val="2614973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96C0-EF33-FC43-9C63-C03432226A4C}"/>
              </a:ext>
            </a:extLst>
          </p:cNvPr>
          <p:cNvSpPr>
            <a:spLocks noGrp="1"/>
          </p:cNvSpPr>
          <p:nvPr>
            <p:ph type="title"/>
          </p:nvPr>
        </p:nvSpPr>
        <p:spPr>
          <a:xfrm>
            <a:off x="1981200" y="274639"/>
            <a:ext cx="7772400" cy="379925"/>
          </a:xfrm>
        </p:spPr>
        <p:txBody>
          <a:bodyPr/>
          <a:lstStyle/>
          <a:p>
            <a:r>
              <a:rPr lang="en-US" sz="2800" dirty="0">
                <a:solidFill>
                  <a:schemeClr val="bg1"/>
                </a:solidFill>
              </a:rPr>
              <a:t>CAMSIS Data processing</a:t>
            </a:r>
          </a:p>
        </p:txBody>
      </p:sp>
      <p:pic>
        <p:nvPicPr>
          <p:cNvPr id="25" name="Picture 24" descr="A picture containing graphical user interface&#10;&#10;Description automatically generated">
            <a:extLst>
              <a:ext uri="{FF2B5EF4-FFF2-40B4-BE49-F238E27FC236}">
                <a16:creationId xmlns:a16="http://schemas.microsoft.com/office/drawing/2014/main" id="{0AFC15D3-CDAD-DB4B-B86D-A1B1BEDEFEF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500" y="1145177"/>
            <a:ext cx="5521468" cy="5229962"/>
          </a:xfrm>
          <a:prstGeom prst="rect">
            <a:avLst/>
          </a:prstGeom>
        </p:spPr>
      </p:pic>
      <p:pic>
        <p:nvPicPr>
          <p:cNvPr id="6" name="Picture 5">
            <a:extLst>
              <a:ext uri="{FF2B5EF4-FFF2-40B4-BE49-F238E27FC236}">
                <a16:creationId xmlns:a16="http://schemas.microsoft.com/office/drawing/2014/main" id="{FE01EFFE-DC51-8063-BA8F-A59134A788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3222" y="1329905"/>
            <a:ext cx="5087900" cy="2388710"/>
          </a:xfrm>
          <a:prstGeom prst="rect">
            <a:avLst/>
          </a:prstGeom>
        </p:spPr>
      </p:pic>
      <p:pic>
        <p:nvPicPr>
          <p:cNvPr id="7" name="Picture 6">
            <a:extLst>
              <a:ext uri="{FF2B5EF4-FFF2-40B4-BE49-F238E27FC236}">
                <a16:creationId xmlns:a16="http://schemas.microsoft.com/office/drawing/2014/main" id="{DF9AD1C8-27CA-55E3-10E5-F2DF420D29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4033" y="3718615"/>
            <a:ext cx="4977089" cy="2337486"/>
          </a:xfrm>
          <a:prstGeom prst="rect">
            <a:avLst/>
          </a:prstGeom>
        </p:spPr>
      </p:pic>
    </p:spTree>
    <p:extLst>
      <p:ext uri="{BB962C8B-B14F-4D97-AF65-F5344CB8AC3E}">
        <p14:creationId xmlns:p14="http://schemas.microsoft.com/office/powerpoint/2010/main" val="7967590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96C0-EF33-FC43-9C63-C03432226A4C}"/>
              </a:ext>
            </a:extLst>
          </p:cNvPr>
          <p:cNvSpPr>
            <a:spLocks noGrp="1"/>
          </p:cNvSpPr>
          <p:nvPr>
            <p:ph type="title"/>
          </p:nvPr>
        </p:nvSpPr>
        <p:spPr>
          <a:xfrm>
            <a:off x="1981200" y="274639"/>
            <a:ext cx="7772400" cy="379925"/>
          </a:xfrm>
        </p:spPr>
        <p:txBody>
          <a:bodyPr/>
          <a:lstStyle/>
          <a:p>
            <a:r>
              <a:rPr lang="en-US" sz="2800" dirty="0">
                <a:solidFill>
                  <a:schemeClr val="bg1"/>
                </a:solidFill>
              </a:rPr>
              <a:t>CAMSIS Data processing</a:t>
            </a:r>
          </a:p>
        </p:txBody>
      </p:sp>
      <p:grpSp>
        <p:nvGrpSpPr>
          <p:cNvPr id="8" name="Group 7">
            <a:extLst>
              <a:ext uri="{FF2B5EF4-FFF2-40B4-BE49-F238E27FC236}">
                <a16:creationId xmlns:a16="http://schemas.microsoft.com/office/drawing/2014/main" id="{93EF1B57-4E1E-672D-69BA-64EB23BBA2A5}"/>
              </a:ext>
            </a:extLst>
          </p:cNvPr>
          <p:cNvGrpSpPr/>
          <p:nvPr/>
        </p:nvGrpSpPr>
        <p:grpSpPr>
          <a:xfrm>
            <a:off x="1682933" y="1485899"/>
            <a:ext cx="9240439" cy="5097462"/>
            <a:chOff x="1682934" y="1485899"/>
            <a:chExt cx="8424892" cy="4452769"/>
          </a:xfrm>
        </p:grpSpPr>
        <p:pic>
          <p:nvPicPr>
            <p:cNvPr id="25" name="Picture 24" descr="A picture containing graphical user interface&#10;&#10;Description automatically generated">
              <a:extLst>
                <a:ext uri="{FF2B5EF4-FFF2-40B4-BE49-F238E27FC236}">
                  <a16:creationId xmlns:a16="http://schemas.microsoft.com/office/drawing/2014/main" id="{0AFC15D3-CDAD-DB4B-B86D-A1B1BEDEFEFA}"/>
                </a:ext>
              </a:extLst>
            </p:cNvPr>
            <p:cNvPicPr>
              <a:picLocks noChangeAspect="1"/>
            </p:cNvPicPr>
            <p:nvPr/>
          </p:nvPicPr>
          <p:blipFill rotWithShape="1">
            <a:blip r:embed="rId2">
              <a:extLst>
                <a:ext uri="{28A0092B-C50C-407E-A947-70E740481C1C}">
                  <a14:useLocalDpi xmlns:a14="http://schemas.microsoft.com/office/drawing/2010/main"/>
                </a:ext>
              </a:extLst>
            </a:blip>
            <a:srcRect t="50720"/>
            <a:stretch/>
          </p:blipFill>
          <p:spPr>
            <a:xfrm>
              <a:off x="1682934" y="2158999"/>
              <a:ext cx="4685593" cy="2187191"/>
            </a:xfrm>
            <a:prstGeom prst="rect">
              <a:avLst/>
            </a:prstGeom>
          </p:spPr>
        </p:pic>
        <p:pic>
          <p:nvPicPr>
            <p:cNvPr id="27" name="Picture 26" descr="A picture containing arrow&#10;&#10;Description automatically generated">
              <a:extLst>
                <a:ext uri="{FF2B5EF4-FFF2-40B4-BE49-F238E27FC236}">
                  <a16:creationId xmlns:a16="http://schemas.microsoft.com/office/drawing/2014/main" id="{98507140-CDD3-5E41-8A24-1BDD641A2A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22567" y="1485899"/>
              <a:ext cx="3885259" cy="4452769"/>
            </a:xfrm>
            <a:prstGeom prst="rect">
              <a:avLst/>
            </a:prstGeom>
          </p:spPr>
        </p:pic>
        <p:cxnSp>
          <p:nvCxnSpPr>
            <p:cNvPr id="5" name="Straight Arrow Connector 4">
              <a:extLst>
                <a:ext uri="{FF2B5EF4-FFF2-40B4-BE49-F238E27FC236}">
                  <a16:creationId xmlns:a16="http://schemas.microsoft.com/office/drawing/2014/main" id="{4D898B2F-5123-A20E-075F-0BCE7F76408C}"/>
                </a:ext>
              </a:extLst>
            </p:cNvPr>
            <p:cNvCxnSpPr>
              <a:cxnSpLocks/>
            </p:cNvCxnSpPr>
            <p:nvPr/>
          </p:nvCxnSpPr>
          <p:spPr bwMode="auto">
            <a:xfrm>
              <a:off x="4677033" y="3225800"/>
              <a:ext cx="2270039" cy="5069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7" name="Straight Arrow Connector 6">
            <a:extLst>
              <a:ext uri="{FF2B5EF4-FFF2-40B4-BE49-F238E27FC236}">
                <a16:creationId xmlns:a16="http://schemas.microsoft.com/office/drawing/2014/main" id="{3B5BB6CA-2F90-419E-FFB7-A1D52EAFBA20}"/>
              </a:ext>
            </a:extLst>
          </p:cNvPr>
          <p:cNvCxnSpPr>
            <a:cxnSpLocks/>
          </p:cNvCxnSpPr>
          <p:nvPr/>
        </p:nvCxnSpPr>
        <p:spPr bwMode="auto">
          <a:xfrm>
            <a:off x="9733006" y="3231978"/>
            <a:ext cx="0" cy="98199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015821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96C0-EF33-FC43-9C63-C03432226A4C}"/>
              </a:ext>
            </a:extLst>
          </p:cNvPr>
          <p:cNvSpPr>
            <a:spLocks noGrp="1"/>
          </p:cNvSpPr>
          <p:nvPr>
            <p:ph type="title"/>
          </p:nvPr>
        </p:nvSpPr>
        <p:spPr>
          <a:xfrm>
            <a:off x="2209800" y="91641"/>
            <a:ext cx="7772400" cy="379925"/>
          </a:xfrm>
        </p:spPr>
        <p:txBody>
          <a:bodyPr/>
          <a:lstStyle/>
          <a:p>
            <a:r>
              <a:rPr lang="en-US" sz="2800" dirty="0">
                <a:solidFill>
                  <a:schemeClr val="bg1"/>
                </a:solidFill>
              </a:rPr>
              <a:t>First results from CAMSIS on Sentinel 2</a:t>
            </a:r>
          </a:p>
        </p:txBody>
      </p:sp>
      <p:pic>
        <p:nvPicPr>
          <p:cNvPr id="23" name="Picture 22" descr="A close up of a map&#10;&#10;Description automatically generated">
            <a:extLst>
              <a:ext uri="{FF2B5EF4-FFF2-40B4-BE49-F238E27FC236}">
                <a16:creationId xmlns:a16="http://schemas.microsoft.com/office/drawing/2014/main" id="{AF48D4F2-2F1E-2944-9E2F-75874954D66F}"/>
              </a:ext>
            </a:extLst>
          </p:cNvPr>
          <p:cNvPicPr/>
          <p:nvPr/>
        </p:nvPicPr>
        <p:blipFill rotWithShape="1">
          <a:blip r:embed="rId2" cstate="print">
            <a:extLst>
              <a:ext uri="{28A0092B-C50C-407E-A947-70E740481C1C}">
                <a14:useLocalDpi xmlns:a14="http://schemas.microsoft.com/office/drawing/2010/main"/>
              </a:ext>
            </a:extLst>
          </a:blip>
          <a:srcRect l="5556" t="-242" r="-5556" b="-4040"/>
          <a:stretch/>
        </p:blipFill>
        <p:spPr>
          <a:xfrm>
            <a:off x="3095367" y="1238335"/>
            <a:ext cx="6246341" cy="5298389"/>
          </a:xfrm>
          <a:prstGeom prst="rect">
            <a:avLst/>
          </a:prstGeom>
        </p:spPr>
      </p:pic>
    </p:spTree>
    <p:extLst>
      <p:ext uri="{BB962C8B-B14F-4D97-AF65-F5344CB8AC3E}">
        <p14:creationId xmlns:p14="http://schemas.microsoft.com/office/powerpoint/2010/main" val="18541545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map&#10;&#10;Description automatically generated">
            <a:extLst>
              <a:ext uri="{FF2B5EF4-FFF2-40B4-BE49-F238E27FC236}">
                <a16:creationId xmlns:a16="http://schemas.microsoft.com/office/drawing/2014/main" id="{13C103EB-2007-4C49-B13E-0AF65BC3E368}"/>
              </a:ext>
            </a:extLst>
          </p:cNvPr>
          <p:cNvPicPr/>
          <p:nvPr/>
        </p:nvPicPr>
        <p:blipFill>
          <a:blip r:embed="rId2" cstate="print">
            <a:extLst>
              <a:ext uri="{28A0092B-C50C-407E-A947-70E740481C1C}">
                <a14:useLocalDpi xmlns:a14="http://schemas.microsoft.com/office/drawing/2010/main"/>
              </a:ext>
            </a:extLst>
          </a:blip>
          <a:stretch>
            <a:fillRect/>
          </a:stretch>
        </p:blipFill>
        <p:spPr>
          <a:xfrm>
            <a:off x="3377514" y="1276222"/>
            <a:ext cx="5099222" cy="5186362"/>
          </a:xfrm>
          <a:prstGeom prst="rect">
            <a:avLst/>
          </a:prstGeom>
        </p:spPr>
      </p:pic>
      <p:sp>
        <p:nvSpPr>
          <p:cNvPr id="2" name="Title 1">
            <a:extLst>
              <a:ext uri="{FF2B5EF4-FFF2-40B4-BE49-F238E27FC236}">
                <a16:creationId xmlns:a16="http://schemas.microsoft.com/office/drawing/2014/main" id="{16787302-21BE-5154-010D-4322E6DCB9B0}"/>
              </a:ext>
            </a:extLst>
          </p:cNvPr>
          <p:cNvSpPr>
            <a:spLocks noGrp="1"/>
          </p:cNvSpPr>
          <p:nvPr>
            <p:ph type="title"/>
          </p:nvPr>
        </p:nvSpPr>
        <p:spPr>
          <a:xfrm>
            <a:off x="2209800" y="91641"/>
            <a:ext cx="7772400" cy="379925"/>
          </a:xfrm>
        </p:spPr>
        <p:txBody>
          <a:bodyPr/>
          <a:lstStyle/>
          <a:p>
            <a:r>
              <a:rPr lang="en-US" sz="2800" dirty="0">
                <a:solidFill>
                  <a:schemeClr val="bg1"/>
                </a:solidFill>
              </a:rPr>
              <a:t>First results from CAMSIS on Sentinel 2</a:t>
            </a:r>
          </a:p>
        </p:txBody>
      </p:sp>
    </p:spTree>
    <p:extLst>
      <p:ext uri="{BB962C8B-B14F-4D97-AF65-F5344CB8AC3E}">
        <p14:creationId xmlns:p14="http://schemas.microsoft.com/office/powerpoint/2010/main" val="37343236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text, map&#10;&#10;Description automatically generated">
            <a:extLst>
              <a:ext uri="{FF2B5EF4-FFF2-40B4-BE49-F238E27FC236}">
                <a16:creationId xmlns:a16="http://schemas.microsoft.com/office/drawing/2014/main" id="{5F66F566-84A1-2D4A-B4C4-AAF8C3CDBF1D}"/>
              </a:ext>
            </a:extLst>
          </p:cNvPr>
          <p:cNvPicPr/>
          <p:nvPr/>
        </p:nvPicPr>
        <p:blipFill>
          <a:blip r:embed="rId2" cstate="print">
            <a:extLst>
              <a:ext uri="{28A0092B-C50C-407E-A947-70E740481C1C}">
                <a14:useLocalDpi xmlns:a14="http://schemas.microsoft.com/office/drawing/2010/main"/>
              </a:ext>
            </a:extLst>
          </a:blip>
          <a:stretch>
            <a:fillRect/>
          </a:stretch>
        </p:blipFill>
        <p:spPr>
          <a:xfrm>
            <a:off x="3256692" y="1059184"/>
            <a:ext cx="5486400" cy="5486400"/>
          </a:xfrm>
          <a:prstGeom prst="rect">
            <a:avLst/>
          </a:prstGeom>
        </p:spPr>
      </p:pic>
      <p:sp>
        <p:nvSpPr>
          <p:cNvPr id="2" name="Title 1">
            <a:extLst>
              <a:ext uri="{FF2B5EF4-FFF2-40B4-BE49-F238E27FC236}">
                <a16:creationId xmlns:a16="http://schemas.microsoft.com/office/drawing/2014/main" id="{4D4614B2-DFAE-52AB-9044-CAD2613088CF}"/>
              </a:ext>
            </a:extLst>
          </p:cNvPr>
          <p:cNvSpPr>
            <a:spLocks noGrp="1"/>
          </p:cNvSpPr>
          <p:nvPr>
            <p:ph type="title"/>
          </p:nvPr>
        </p:nvSpPr>
        <p:spPr>
          <a:xfrm>
            <a:off x="2209800" y="91641"/>
            <a:ext cx="7772400" cy="379925"/>
          </a:xfrm>
        </p:spPr>
        <p:txBody>
          <a:bodyPr/>
          <a:lstStyle/>
          <a:p>
            <a:r>
              <a:rPr lang="en-US" sz="2800" dirty="0">
                <a:solidFill>
                  <a:schemeClr val="bg1"/>
                </a:solidFill>
              </a:rPr>
              <a:t>First results from CAMSIS on Sentinel 2</a:t>
            </a:r>
          </a:p>
        </p:txBody>
      </p:sp>
    </p:spTree>
    <p:extLst>
      <p:ext uri="{BB962C8B-B14F-4D97-AF65-F5344CB8AC3E}">
        <p14:creationId xmlns:p14="http://schemas.microsoft.com/office/powerpoint/2010/main" val="749834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diagram, scatter chart&#10;&#10;Description automatically generated">
            <a:extLst>
              <a:ext uri="{FF2B5EF4-FFF2-40B4-BE49-F238E27FC236}">
                <a16:creationId xmlns:a16="http://schemas.microsoft.com/office/drawing/2014/main" id="{1B386894-63CF-50E2-DEC4-887DB12A7E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9486" y="1209417"/>
            <a:ext cx="4954817" cy="5136292"/>
          </a:xfrm>
          <a:prstGeom prst="rect">
            <a:avLst/>
          </a:prstGeom>
        </p:spPr>
      </p:pic>
      <p:sp>
        <p:nvSpPr>
          <p:cNvPr id="2" name="Title 1">
            <a:extLst>
              <a:ext uri="{FF2B5EF4-FFF2-40B4-BE49-F238E27FC236}">
                <a16:creationId xmlns:a16="http://schemas.microsoft.com/office/drawing/2014/main" id="{9B02D49B-D39B-AFE2-EA74-A1A28B9DDD23}"/>
              </a:ext>
            </a:extLst>
          </p:cNvPr>
          <p:cNvSpPr>
            <a:spLocks noGrp="1"/>
          </p:cNvSpPr>
          <p:nvPr>
            <p:ph type="title"/>
          </p:nvPr>
        </p:nvSpPr>
        <p:spPr>
          <a:xfrm>
            <a:off x="2209800" y="91641"/>
            <a:ext cx="7772400" cy="379925"/>
          </a:xfrm>
        </p:spPr>
        <p:txBody>
          <a:bodyPr/>
          <a:lstStyle/>
          <a:p>
            <a:r>
              <a:rPr lang="en-US" sz="2800" dirty="0">
                <a:solidFill>
                  <a:schemeClr val="bg1"/>
                </a:solidFill>
              </a:rPr>
              <a:t>First results from CAMSIS on Sentinel 2</a:t>
            </a:r>
          </a:p>
        </p:txBody>
      </p:sp>
    </p:spTree>
    <p:extLst>
      <p:ext uri="{BB962C8B-B14F-4D97-AF65-F5344CB8AC3E}">
        <p14:creationId xmlns:p14="http://schemas.microsoft.com/office/powerpoint/2010/main" val="53922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6FB710-FFC9-00A9-C68E-8C983F3ABA97}"/>
              </a:ext>
            </a:extLst>
          </p:cNvPr>
          <p:cNvPicPr>
            <a:picLocks noChangeAspect="1"/>
          </p:cNvPicPr>
          <p:nvPr/>
        </p:nvPicPr>
        <p:blipFill>
          <a:blip r:embed="rId2"/>
          <a:stretch>
            <a:fillRect/>
          </a:stretch>
        </p:blipFill>
        <p:spPr>
          <a:xfrm>
            <a:off x="320931" y="1136822"/>
            <a:ext cx="5192222" cy="5251622"/>
          </a:xfrm>
          <a:prstGeom prst="rect">
            <a:avLst/>
          </a:prstGeom>
        </p:spPr>
      </p:pic>
      <p:pic>
        <p:nvPicPr>
          <p:cNvPr id="5" name="Picture 4">
            <a:extLst>
              <a:ext uri="{FF2B5EF4-FFF2-40B4-BE49-F238E27FC236}">
                <a16:creationId xmlns:a16="http://schemas.microsoft.com/office/drawing/2014/main" id="{8B2DACA5-2013-9031-5045-CF1C034B371A}"/>
              </a:ext>
            </a:extLst>
          </p:cNvPr>
          <p:cNvPicPr>
            <a:picLocks noChangeAspect="1"/>
          </p:cNvPicPr>
          <p:nvPr/>
        </p:nvPicPr>
        <p:blipFill>
          <a:blip r:embed="rId3"/>
          <a:stretch>
            <a:fillRect/>
          </a:stretch>
        </p:blipFill>
        <p:spPr>
          <a:xfrm>
            <a:off x="5666935" y="1136822"/>
            <a:ext cx="5192222" cy="5244704"/>
          </a:xfrm>
          <a:prstGeom prst="rect">
            <a:avLst/>
          </a:prstGeom>
        </p:spPr>
      </p:pic>
      <p:sp>
        <p:nvSpPr>
          <p:cNvPr id="6" name="TextBox 5">
            <a:extLst>
              <a:ext uri="{FF2B5EF4-FFF2-40B4-BE49-F238E27FC236}">
                <a16:creationId xmlns:a16="http://schemas.microsoft.com/office/drawing/2014/main" id="{B049CFDD-7551-7F5D-F32E-2CF732084809}"/>
              </a:ext>
            </a:extLst>
          </p:cNvPr>
          <p:cNvSpPr txBox="1"/>
          <p:nvPr/>
        </p:nvSpPr>
        <p:spPr>
          <a:xfrm>
            <a:off x="2168221" y="207946"/>
            <a:ext cx="6997428" cy="523220"/>
          </a:xfrm>
          <a:prstGeom prst="rect">
            <a:avLst/>
          </a:prstGeom>
          <a:noFill/>
        </p:spPr>
        <p:txBody>
          <a:bodyPr wrap="none" rtlCol="0">
            <a:spAutoFit/>
          </a:bodyPr>
          <a:lstStyle/>
          <a:p>
            <a:r>
              <a:rPr lang="en-US" sz="2800" dirty="0">
                <a:solidFill>
                  <a:schemeClr val="bg1"/>
                </a:solidFill>
              </a:rPr>
              <a:t>CAMSIS 1 and 2 now operational at WLEF</a:t>
            </a:r>
          </a:p>
        </p:txBody>
      </p:sp>
    </p:spTree>
    <p:extLst>
      <p:ext uri="{BB962C8B-B14F-4D97-AF65-F5344CB8AC3E}">
        <p14:creationId xmlns:p14="http://schemas.microsoft.com/office/powerpoint/2010/main" val="27422627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5368F-80EF-8039-7B76-596A3EAF47F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5B1CD1-B045-9664-724F-EF34CD70148B}"/>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AFDFB7AB-2767-05DE-F254-21ACF8AF9411}"/>
              </a:ext>
            </a:extLst>
          </p:cNvPr>
          <p:cNvSpPr txBox="1"/>
          <p:nvPr/>
        </p:nvSpPr>
        <p:spPr>
          <a:xfrm>
            <a:off x="568411" y="271848"/>
            <a:ext cx="3195105" cy="584775"/>
          </a:xfrm>
          <a:prstGeom prst="rect">
            <a:avLst/>
          </a:prstGeom>
          <a:noFill/>
        </p:spPr>
        <p:txBody>
          <a:bodyPr wrap="none" rtlCol="0">
            <a:spAutoFit/>
          </a:bodyPr>
          <a:lstStyle/>
          <a:p>
            <a:r>
              <a:rPr lang="en-US" sz="3200" dirty="0">
                <a:solidFill>
                  <a:schemeClr val="bg1"/>
                </a:solidFill>
              </a:rPr>
              <a:t>CONCLUSIONS</a:t>
            </a:r>
          </a:p>
        </p:txBody>
      </p:sp>
      <p:sp>
        <p:nvSpPr>
          <p:cNvPr id="5" name="TextBox 4">
            <a:extLst>
              <a:ext uri="{FF2B5EF4-FFF2-40B4-BE49-F238E27FC236}">
                <a16:creationId xmlns:a16="http://schemas.microsoft.com/office/drawing/2014/main" id="{A4B54490-BD3F-0101-6925-D632874F59C2}"/>
              </a:ext>
            </a:extLst>
          </p:cNvPr>
          <p:cNvSpPr txBox="1"/>
          <p:nvPr/>
        </p:nvSpPr>
        <p:spPr>
          <a:xfrm>
            <a:off x="716692" y="1136821"/>
            <a:ext cx="10972800" cy="7171194"/>
          </a:xfrm>
          <a:prstGeom prst="rect">
            <a:avLst/>
          </a:prstGeom>
          <a:noFill/>
        </p:spPr>
        <p:txBody>
          <a:bodyPr wrap="square" rtlCol="0">
            <a:spAutoFit/>
          </a:bodyPr>
          <a:lstStyle/>
          <a:p>
            <a:pPr marL="342900" indent="-342900">
              <a:buFont typeface="+mj-lt"/>
              <a:buAutoNum type="arabicPeriod"/>
            </a:pPr>
            <a:r>
              <a:rPr lang="en-US" sz="2000" dirty="0"/>
              <a:t>Intercomparison exercises are very useful forums to make progress in SR algorithm and validation methodologies.</a:t>
            </a:r>
          </a:p>
          <a:p>
            <a:pPr marL="342900" indent="-342900">
              <a:buFont typeface="+mj-lt"/>
              <a:buAutoNum type="arabicPeriod"/>
            </a:pPr>
            <a:endParaRPr lang="en-US" sz="2000" dirty="0"/>
          </a:p>
          <a:p>
            <a:pPr marL="342900" indent="-342900">
              <a:buFont typeface="+mj-lt"/>
              <a:buAutoNum type="arabicPeriod"/>
            </a:pPr>
            <a:r>
              <a:rPr lang="en-US" sz="2000" dirty="0"/>
              <a:t>Efforts should continue as turnaround get shorter as experience is gained (ACIX I compared to ACIX II).</a:t>
            </a:r>
          </a:p>
          <a:p>
            <a:pPr marL="342900" indent="-342900">
              <a:buFont typeface="+mj-lt"/>
              <a:buAutoNum type="arabicPeriod"/>
            </a:pPr>
            <a:endParaRPr lang="en-US" sz="2000" dirty="0"/>
          </a:p>
          <a:p>
            <a:pPr marL="342900" indent="-342900">
              <a:buFont typeface="+mj-lt"/>
              <a:buAutoNum type="arabicPeriod"/>
            </a:pPr>
            <a:r>
              <a:rPr lang="en-US" sz="2000" dirty="0"/>
              <a:t>Objectives should be adapted to possible outcome in next phase (e.g. ACIX III focusing on Hyperspectral as ground validation is getting fully developed).</a:t>
            </a:r>
          </a:p>
          <a:p>
            <a:pPr marL="342900" indent="-342900">
              <a:buFont typeface="+mj-lt"/>
              <a:buAutoNum type="arabicPeriod"/>
            </a:pPr>
            <a:endParaRPr lang="en-US" sz="2000" dirty="0"/>
          </a:p>
          <a:p>
            <a:pPr marL="342900" indent="-342900">
              <a:buFont typeface="+mj-lt"/>
              <a:buAutoNum type="arabicPeriod"/>
            </a:pPr>
            <a:r>
              <a:rPr lang="en-US" sz="2000" dirty="0"/>
              <a:t>Higher order improvements of Surface reflectance product (</a:t>
            </a:r>
            <a:r>
              <a:rPr lang="en-US" sz="2000" err="1"/>
              <a:t>Adjacency</a:t>
            </a:r>
            <a:r>
              <a:rPr lang="en-US" sz="2000"/>
              <a:t>, BRDF </a:t>
            </a:r>
            <a:r>
              <a:rPr lang="en-US" sz="2000" dirty="0"/>
              <a:t>coupling, topographic correction) are within reach as better ground validation data is coming.</a:t>
            </a:r>
          </a:p>
          <a:p>
            <a:pPr marL="342900" indent="-342900">
              <a:buFont typeface="+mj-lt"/>
              <a:buAutoNum type="arabicPeriod"/>
            </a:pPr>
            <a:endParaRPr lang="en-US" sz="2000" dirty="0"/>
          </a:p>
          <a:p>
            <a:pPr marL="342900" indent="-342900">
              <a:buFont typeface="+mj-lt"/>
              <a:buAutoNum type="arabicPeriod"/>
            </a:pPr>
            <a:r>
              <a:rPr lang="en-US" sz="2000" dirty="0"/>
              <a:t>Cloud Mask is becoming an integral component of SR validation with an objective validation strategy.</a:t>
            </a:r>
          </a:p>
          <a:p>
            <a:pPr marL="342900" indent="-342900">
              <a:buFont typeface="+mj-lt"/>
              <a:buAutoNum type="arabicPeriod"/>
            </a:pPr>
            <a:endParaRPr lang="en-US" sz="2000" dirty="0"/>
          </a:p>
          <a:p>
            <a:pPr marL="342900" indent="-342900">
              <a:buFont typeface="+mj-lt"/>
              <a:buAutoNum type="arabicPeriod"/>
            </a:pPr>
            <a:r>
              <a:rPr lang="en-US" sz="2000" dirty="0"/>
              <a:t>A full validation package, surface, cloud, aerosol integrated measurements network is highly recommended.</a:t>
            </a:r>
          </a:p>
          <a:p>
            <a:pPr marL="342900" indent="-342900">
              <a:buFont typeface="+mj-lt"/>
              <a:buAutoNum type="arabicPeriod"/>
            </a:pPr>
            <a:endParaRPr lang="en-US" sz="2000" dirty="0"/>
          </a:p>
          <a:p>
            <a:pPr marL="342900" indent="-342900">
              <a:buFont typeface="+mj-lt"/>
              <a:buAutoNum type="arabicPeriod"/>
            </a:pPr>
            <a:endParaRPr lang="en-US" sz="2000" dirty="0"/>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466493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987972" y="18416"/>
            <a:ext cx="8784678" cy="508000"/>
          </a:xfrm>
        </p:spPr>
        <p:txBody>
          <a:bodyPr/>
          <a:lstStyle/>
          <a:p>
            <a:pPr algn="ctr"/>
            <a:r>
              <a:rPr lang="en-US" sz="3200" b="1" dirty="0">
                <a:solidFill>
                  <a:schemeClr val="bg1"/>
                </a:solidFill>
                <a:latin typeface="Helvetica Light" charset="0"/>
                <a:ea typeface="ヒラギノ角ゴ ProN W3" charset="0"/>
                <a:cs typeface="ヒラギノ角ゴ ProN W3" charset="0"/>
              </a:rPr>
              <a:t>Improving the aerosol retrieval in collection 6 </a:t>
            </a:r>
            <a:br>
              <a:rPr lang="en-US" sz="3200" b="1" dirty="0">
                <a:solidFill>
                  <a:schemeClr val="bg1"/>
                </a:solidFill>
                <a:latin typeface="Helvetica Light" charset="0"/>
                <a:ea typeface="ヒラギノ角ゴ ProN W3" charset="0"/>
                <a:cs typeface="ヒラギノ角ゴ ProN W3" charset="0"/>
              </a:rPr>
            </a:br>
            <a:r>
              <a:rPr lang="en-US" sz="3200" b="1" dirty="0">
                <a:solidFill>
                  <a:schemeClr val="bg1"/>
                </a:solidFill>
                <a:latin typeface="Helvetica Light" charset="0"/>
                <a:ea typeface="ヒラギノ角ゴ ProN W3" charset="0"/>
                <a:cs typeface="ヒラギノ角ゴ ProN W3" charset="0"/>
              </a:rPr>
              <a:t>is reflected in APU metrics</a:t>
            </a:r>
          </a:p>
        </p:txBody>
      </p:sp>
      <p:graphicFrame>
        <p:nvGraphicFramePr>
          <p:cNvPr id="4" name="Object 3"/>
          <p:cNvGraphicFramePr>
            <a:graphicFrameLocks noChangeAspect="1"/>
          </p:cNvGraphicFramePr>
          <p:nvPr>
            <p:extLst>
              <p:ext uri="{D42A27DB-BD31-4B8C-83A1-F6EECF244321}">
                <p14:modId xmlns:p14="http://schemas.microsoft.com/office/powerpoint/2010/main" val="694725493"/>
              </p:ext>
            </p:extLst>
          </p:nvPr>
        </p:nvGraphicFramePr>
        <p:xfrm>
          <a:off x="1371600" y="1030288"/>
          <a:ext cx="7010400" cy="5439736"/>
        </p:xfrm>
        <a:graphic>
          <a:graphicData uri="http://schemas.openxmlformats.org/presentationml/2006/ole">
            <mc:AlternateContent xmlns:mc="http://schemas.openxmlformats.org/markup-compatibility/2006">
              <mc:Choice xmlns:v="urn:schemas-microsoft-com:vml" Requires="v">
                <p:oleObj name="Document" r:id="rId2" imgW="5943600" imgH="4610100" progId="Word.Document.12">
                  <p:embed/>
                </p:oleObj>
              </mc:Choice>
              <mc:Fallback>
                <p:oleObj name="Document" r:id="rId2" imgW="5943600" imgH="4610100" progId="Word.Document.12">
                  <p:embed/>
                  <p:pic>
                    <p:nvPicPr>
                      <p:cNvPr id="4" name="Object 3"/>
                      <p:cNvPicPr/>
                      <p:nvPr/>
                    </p:nvPicPr>
                    <p:blipFill>
                      <a:blip r:embed="rId3"/>
                      <a:stretch>
                        <a:fillRect/>
                      </a:stretch>
                    </p:blipFill>
                    <p:spPr>
                      <a:xfrm>
                        <a:off x="1371600" y="1030288"/>
                        <a:ext cx="7010400" cy="5439736"/>
                      </a:xfrm>
                      <a:prstGeom prst="rect">
                        <a:avLst/>
                      </a:prstGeom>
                    </p:spPr>
                  </p:pic>
                </p:oleObj>
              </mc:Fallback>
            </mc:AlternateContent>
          </a:graphicData>
        </a:graphic>
      </p:graphicFrame>
      <p:pic>
        <p:nvPicPr>
          <p:cNvPr id="7" name="Picture 6"/>
          <p:cNvPicPr/>
          <p:nvPr/>
        </p:nvPicPr>
        <p:blipFill>
          <a:blip r:embed="rId4" cstate="screen">
            <a:extLst>
              <a:ext uri="{28A0092B-C50C-407E-A947-70E740481C1C}">
                <a14:useLocalDpi xmlns:a14="http://schemas.microsoft.com/office/drawing/2010/main"/>
              </a:ext>
            </a:extLst>
          </a:blip>
          <a:stretch>
            <a:fillRect/>
          </a:stretch>
        </p:blipFill>
        <p:spPr>
          <a:xfrm>
            <a:off x="8521262" y="1981201"/>
            <a:ext cx="2834640" cy="1252855"/>
          </a:xfrm>
          <a:prstGeom prst="rect">
            <a:avLst/>
          </a:prstGeom>
        </p:spPr>
      </p:pic>
      <p:pic>
        <p:nvPicPr>
          <p:cNvPr id="8" name="Picture 7" descr="Screen Shot 2014-04-28 at 5.31.0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73662" y="3276601"/>
            <a:ext cx="2654300" cy="290797"/>
          </a:xfrm>
          <a:prstGeom prst="rect">
            <a:avLst/>
          </a:prstGeom>
        </p:spPr>
      </p:pic>
      <p:sp>
        <p:nvSpPr>
          <p:cNvPr id="9" name="Rectangle 8"/>
          <p:cNvSpPr/>
          <p:nvPr/>
        </p:nvSpPr>
        <p:spPr>
          <a:xfrm>
            <a:off x="8521262" y="3733801"/>
            <a:ext cx="3276600" cy="954107"/>
          </a:xfrm>
          <a:prstGeom prst="rect">
            <a:avLst/>
          </a:prstGeom>
        </p:spPr>
        <p:txBody>
          <a:bodyPr wrap="square">
            <a:spAutoFit/>
          </a:bodyPr>
          <a:lstStyle/>
          <a:p>
            <a:r>
              <a:rPr lang="en-US" dirty="0"/>
              <a:t>ratio band3/band1 derived using MODIS top of the atmosphere corrected with MISR aerosol optical depth </a:t>
            </a:r>
          </a:p>
        </p:txBody>
      </p:sp>
    </p:spTree>
    <p:extLst>
      <p:ext uri="{BB962C8B-B14F-4D97-AF65-F5344CB8AC3E}">
        <p14:creationId xmlns:p14="http://schemas.microsoft.com/office/powerpoint/2010/main" val="1234100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extLst>
              <a:ext uri="{28A0092B-C50C-407E-A947-70E740481C1C}">
                <a14:useLocalDpi xmlns:a14="http://schemas.microsoft.com/office/drawing/2010/main"/>
              </a:ext>
            </a:extLst>
          </a:blip>
          <a:stretch>
            <a:fillRect/>
          </a:stretch>
        </p:blipFill>
        <p:spPr>
          <a:xfrm>
            <a:off x="3352800" y="1371601"/>
            <a:ext cx="5257800" cy="4038599"/>
          </a:xfrm>
          <a:prstGeom prst="rect">
            <a:avLst/>
          </a:prstGeom>
        </p:spPr>
      </p:pic>
      <p:sp>
        <p:nvSpPr>
          <p:cNvPr id="8" name="TextBox 7"/>
          <p:cNvSpPr txBox="1"/>
          <p:nvPr/>
        </p:nvSpPr>
        <p:spPr>
          <a:xfrm>
            <a:off x="2133600" y="5562600"/>
            <a:ext cx="8077200" cy="523220"/>
          </a:xfrm>
          <a:prstGeom prst="rect">
            <a:avLst/>
          </a:prstGeom>
          <a:noFill/>
        </p:spPr>
        <p:txBody>
          <a:bodyPr wrap="square" rtlCol="0">
            <a:spAutoFit/>
          </a:bodyPr>
          <a:lstStyle/>
          <a:p>
            <a:r>
              <a:rPr lang="en-US" dirty="0"/>
              <a:t>The “preliminary” analysis of OLI SR performance in the red band over AERONET  is very similar to MODIS Collection 6</a:t>
            </a:r>
          </a:p>
        </p:txBody>
      </p:sp>
      <p:sp>
        <p:nvSpPr>
          <p:cNvPr id="10" name="Rectangle 2"/>
          <p:cNvSpPr>
            <a:spLocks noGrp="1" noChangeArrowheads="1"/>
          </p:cNvSpPr>
          <p:nvPr>
            <p:ph type="title"/>
          </p:nvPr>
        </p:nvSpPr>
        <p:spPr>
          <a:xfrm>
            <a:off x="1135117" y="152401"/>
            <a:ext cx="7924800" cy="1143000"/>
          </a:xfrm>
        </p:spPr>
        <p:txBody>
          <a:bodyPr/>
          <a:lstStyle/>
          <a:p>
            <a:pPr algn="ctr"/>
            <a:r>
              <a:rPr lang="en-US" sz="3200" dirty="0">
                <a:solidFill>
                  <a:schemeClr val="bg1"/>
                </a:solidFill>
                <a:effectLst>
                  <a:outerShdw blurRad="38100" dist="38100" dir="2700000" algn="tl">
                    <a:srgbClr val="DDDDDD"/>
                  </a:outerShdw>
                </a:effectLst>
              </a:rPr>
              <a:t>Evaluation of the performance of Landsat8</a:t>
            </a:r>
          </a:p>
        </p:txBody>
      </p:sp>
    </p:spTree>
    <p:extLst>
      <p:ext uri="{BB962C8B-B14F-4D97-AF65-F5344CB8AC3E}">
        <p14:creationId xmlns:p14="http://schemas.microsoft.com/office/powerpoint/2010/main" val="3232161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B7A88-B8E0-7148-8B7B-6A0088FD01D9}"/>
              </a:ext>
            </a:extLst>
          </p:cNvPr>
          <p:cNvSpPr>
            <a:spLocks noGrp="1"/>
          </p:cNvSpPr>
          <p:nvPr>
            <p:ph type="title"/>
          </p:nvPr>
        </p:nvSpPr>
        <p:spPr>
          <a:xfrm>
            <a:off x="1933765" y="1182411"/>
            <a:ext cx="8354891" cy="697835"/>
          </a:xfrm>
        </p:spPr>
        <p:txBody>
          <a:bodyPr vert="horz" wrap="square" lIns="68580" tIns="34290" rIns="68580" bIns="34290" numCol="1" rtlCol="0" anchor="b" anchorCtr="0" compatLnSpc="1">
            <a:prstTxWarp prst="textNoShape">
              <a:avLst/>
            </a:prstTxWarp>
            <a:normAutofit/>
          </a:bodyPr>
          <a:lstStyle/>
          <a:p>
            <a:pPr algn="ctr"/>
            <a:r>
              <a:rPr lang="en-US" sz="4050">
                <a:solidFill>
                  <a:srgbClr val="FFFFFF"/>
                </a:solidFill>
              </a:rPr>
              <a:t>LaSRC AOT Results – L8 </a:t>
            </a:r>
          </a:p>
        </p:txBody>
      </p:sp>
      <p:pic>
        <p:nvPicPr>
          <p:cNvPr id="11" name="Picture 10">
            <a:extLst>
              <a:ext uri="{FF2B5EF4-FFF2-40B4-BE49-F238E27FC236}">
                <a16:creationId xmlns:a16="http://schemas.microsoft.com/office/drawing/2014/main" id="{D923F5DE-D388-9B40-A896-2ED6562FFF5E}"/>
              </a:ext>
            </a:extLst>
          </p:cNvPr>
          <p:cNvPicPr>
            <a:picLocks noChangeAspect="1"/>
          </p:cNvPicPr>
          <p:nvPr/>
        </p:nvPicPr>
        <p:blipFill>
          <a:blip r:embed="rId2"/>
          <a:stretch>
            <a:fillRect/>
          </a:stretch>
        </p:blipFill>
        <p:spPr>
          <a:xfrm>
            <a:off x="1725679" y="2427566"/>
            <a:ext cx="4114800" cy="3086100"/>
          </a:xfrm>
          <a:prstGeom prst="rect">
            <a:avLst/>
          </a:prstGeom>
        </p:spPr>
      </p:pic>
      <p:pic>
        <p:nvPicPr>
          <p:cNvPr id="10" name="Picture 9">
            <a:extLst>
              <a:ext uri="{FF2B5EF4-FFF2-40B4-BE49-F238E27FC236}">
                <a16:creationId xmlns:a16="http://schemas.microsoft.com/office/drawing/2014/main" id="{714A7A9E-3CB5-8845-B57A-E2D92A591DE7}"/>
              </a:ext>
            </a:extLst>
          </p:cNvPr>
          <p:cNvPicPr>
            <a:picLocks noChangeAspect="1"/>
          </p:cNvPicPr>
          <p:nvPr/>
        </p:nvPicPr>
        <p:blipFill>
          <a:blip r:embed="rId3"/>
          <a:stretch>
            <a:fillRect/>
          </a:stretch>
        </p:blipFill>
        <p:spPr>
          <a:xfrm>
            <a:off x="5927408" y="2427566"/>
            <a:ext cx="4114800" cy="3086100"/>
          </a:xfrm>
          <a:prstGeom prst="rect">
            <a:avLst/>
          </a:prstGeom>
        </p:spPr>
      </p:pic>
      <p:sp>
        <p:nvSpPr>
          <p:cNvPr id="7" name="Title 1">
            <a:extLst>
              <a:ext uri="{FF2B5EF4-FFF2-40B4-BE49-F238E27FC236}">
                <a16:creationId xmlns:a16="http://schemas.microsoft.com/office/drawing/2014/main" id="{A1B6E5B3-C686-C14C-8CE4-977684072F1C}"/>
              </a:ext>
            </a:extLst>
          </p:cNvPr>
          <p:cNvSpPr txBox="1">
            <a:spLocks/>
          </p:cNvSpPr>
          <p:nvPr/>
        </p:nvSpPr>
        <p:spPr bwMode="auto">
          <a:xfrm>
            <a:off x="1340069"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3600" dirty="0" err="1">
                <a:solidFill>
                  <a:schemeClr val="bg1"/>
                </a:solidFill>
              </a:rPr>
              <a:t>LaSRC</a:t>
            </a:r>
            <a:r>
              <a:rPr lang="en-US" sz="3600" dirty="0">
                <a:solidFill>
                  <a:schemeClr val="bg1"/>
                </a:solidFill>
              </a:rPr>
              <a:t> AOT Results on ACIX-II</a:t>
            </a:r>
          </a:p>
        </p:txBody>
      </p:sp>
    </p:spTree>
    <p:extLst>
      <p:ext uri="{BB962C8B-B14F-4D97-AF65-F5344CB8AC3E}">
        <p14:creationId xmlns:p14="http://schemas.microsoft.com/office/powerpoint/2010/main" val="3271807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A3068-DC7F-2746-8343-97B04EC87D22}"/>
              </a:ext>
            </a:extLst>
          </p:cNvPr>
          <p:cNvSpPr>
            <a:spLocks noGrp="1"/>
          </p:cNvSpPr>
          <p:nvPr>
            <p:ph type="title"/>
          </p:nvPr>
        </p:nvSpPr>
        <p:spPr>
          <a:xfrm>
            <a:off x="2286000" y="76200"/>
            <a:ext cx="8229600" cy="476250"/>
          </a:xfrm>
        </p:spPr>
        <p:txBody>
          <a:bodyPr/>
          <a:lstStyle/>
          <a:p>
            <a:r>
              <a:rPr lang="en-US" sz="2800" b="1" dirty="0" err="1">
                <a:solidFill>
                  <a:schemeClr val="bg1"/>
                </a:solidFill>
              </a:rPr>
              <a:t>LaSRC</a:t>
            </a:r>
            <a:r>
              <a:rPr lang="en-US" sz="2800" b="1" dirty="0">
                <a:solidFill>
                  <a:schemeClr val="bg1"/>
                </a:solidFill>
              </a:rPr>
              <a:t> APU results on ACIX-II</a:t>
            </a:r>
          </a:p>
        </p:txBody>
      </p:sp>
      <p:pic>
        <p:nvPicPr>
          <p:cNvPr id="9" name="Picture 8">
            <a:extLst>
              <a:ext uri="{FF2B5EF4-FFF2-40B4-BE49-F238E27FC236}">
                <a16:creationId xmlns:a16="http://schemas.microsoft.com/office/drawing/2014/main" id="{0DA280B5-2248-504B-9E35-4D423E171130}"/>
              </a:ext>
            </a:extLst>
          </p:cNvPr>
          <p:cNvPicPr>
            <a:picLocks noChangeAspect="1"/>
          </p:cNvPicPr>
          <p:nvPr/>
        </p:nvPicPr>
        <p:blipFill>
          <a:blip r:embed="rId2"/>
          <a:stretch>
            <a:fillRect/>
          </a:stretch>
        </p:blipFill>
        <p:spPr>
          <a:xfrm>
            <a:off x="2411999" y="1402403"/>
            <a:ext cx="3368565" cy="2526424"/>
          </a:xfrm>
          <a:prstGeom prst="rect">
            <a:avLst/>
          </a:prstGeom>
        </p:spPr>
      </p:pic>
      <p:pic>
        <p:nvPicPr>
          <p:cNvPr id="10" name="Picture 9">
            <a:extLst>
              <a:ext uri="{FF2B5EF4-FFF2-40B4-BE49-F238E27FC236}">
                <a16:creationId xmlns:a16="http://schemas.microsoft.com/office/drawing/2014/main" id="{A4F0C6FB-1409-0945-BE24-57F2BF271CF5}"/>
              </a:ext>
            </a:extLst>
          </p:cNvPr>
          <p:cNvPicPr>
            <a:picLocks noChangeAspect="1"/>
          </p:cNvPicPr>
          <p:nvPr/>
        </p:nvPicPr>
        <p:blipFill>
          <a:blip r:embed="rId3"/>
          <a:stretch>
            <a:fillRect/>
          </a:stretch>
        </p:blipFill>
        <p:spPr>
          <a:xfrm>
            <a:off x="6400800" y="1402403"/>
            <a:ext cx="3368565" cy="2526424"/>
          </a:xfrm>
          <a:prstGeom prst="rect">
            <a:avLst/>
          </a:prstGeom>
        </p:spPr>
      </p:pic>
      <p:sp>
        <p:nvSpPr>
          <p:cNvPr id="7" name="TextBox 6">
            <a:extLst>
              <a:ext uri="{FF2B5EF4-FFF2-40B4-BE49-F238E27FC236}">
                <a16:creationId xmlns:a16="http://schemas.microsoft.com/office/drawing/2014/main" id="{DD592340-4B44-E84F-BE0B-FED826763EC4}"/>
              </a:ext>
            </a:extLst>
          </p:cNvPr>
          <p:cNvSpPr txBox="1"/>
          <p:nvPr/>
        </p:nvSpPr>
        <p:spPr>
          <a:xfrm>
            <a:off x="3995612" y="2371739"/>
            <a:ext cx="1162498" cy="307777"/>
          </a:xfrm>
          <a:prstGeom prst="rect">
            <a:avLst/>
          </a:prstGeom>
          <a:noFill/>
        </p:spPr>
        <p:txBody>
          <a:bodyPr wrap="none" rtlCol="0">
            <a:spAutoFit/>
          </a:bodyPr>
          <a:lstStyle/>
          <a:p>
            <a:r>
              <a:rPr lang="en-US" dirty="0"/>
              <a:t>LANDSAT 8</a:t>
            </a:r>
          </a:p>
        </p:txBody>
      </p:sp>
      <p:pic>
        <p:nvPicPr>
          <p:cNvPr id="11" name="Picture 10">
            <a:extLst>
              <a:ext uri="{FF2B5EF4-FFF2-40B4-BE49-F238E27FC236}">
                <a16:creationId xmlns:a16="http://schemas.microsoft.com/office/drawing/2014/main" id="{7A045E74-8DED-8F48-89ED-9ECC6A8A1F26}"/>
              </a:ext>
            </a:extLst>
          </p:cNvPr>
          <p:cNvPicPr>
            <a:picLocks noChangeAspect="1"/>
          </p:cNvPicPr>
          <p:nvPr/>
        </p:nvPicPr>
        <p:blipFill>
          <a:blip r:embed="rId4"/>
          <a:stretch>
            <a:fillRect/>
          </a:stretch>
        </p:blipFill>
        <p:spPr>
          <a:xfrm>
            <a:off x="2311330" y="3983433"/>
            <a:ext cx="3368565" cy="2526424"/>
          </a:xfrm>
          <a:prstGeom prst="rect">
            <a:avLst/>
          </a:prstGeom>
        </p:spPr>
      </p:pic>
      <p:pic>
        <p:nvPicPr>
          <p:cNvPr id="12" name="Picture 11">
            <a:extLst>
              <a:ext uri="{FF2B5EF4-FFF2-40B4-BE49-F238E27FC236}">
                <a16:creationId xmlns:a16="http://schemas.microsoft.com/office/drawing/2014/main" id="{7C561498-3F98-B645-95B5-6FA429FB5489}"/>
              </a:ext>
            </a:extLst>
          </p:cNvPr>
          <p:cNvPicPr>
            <a:picLocks noChangeAspect="1"/>
          </p:cNvPicPr>
          <p:nvPr/>
        </p:nvPicPr>
        <p:blipFill>
          <a:blip r:embed="rId5"/>
          <a:stretch>
            <a:fillRect/>
          </a:stretch>
        </p:blipFill>
        <p:spPr>
          <a:xfrm>
            <a:off x="6389703" y="3997566"/>
            <a:ext cx="3368565" cy="2526424"/>
          </a:xfrm>
          <a:prstGeom prst="rect">
            <a:avLst/>
          </a:prstGeom>
        </p:spPr>
      </p:pic>
      <p:sp>
        <p:nvSpPr>
          <p:cNvPr id="13" name="TextBox 12">
            <a:extLst>
              <a:ext uri="{FF2B5EF4-FFF2-40B4-BE49-F238E27FC236}">
                <a16:creationId xmlns:a16="http://schemas.microsoft.com/office/drawing/2014/main" id="{7E7E1F7E-DADB-C048-840B-CD246EC7A80A}"/>
              </a:ext>
            </a:extLst>
          </p:cNvPr>
          <p:cNvSpPr txBox="1"/>
          <p:nvPr/>
        </p:nvSpPr>
        <p:spPr>
          <a:xfrm>
            <a:off x="3995612" y="5001407"/>
            <a:ext cx="981359" cy="307777"/>
          </a:xfrm>
          <a:prstGeom prst="rect">
            <a:avLst/>
          </a:prstGeom>
          <a:noFill/>
        </p:spPr>
        <p:txBody>
          <a:bodyPr wrap="none" rtlCol="0">
            <a:spAutoFit/>
          </a:bodyPr>
          <a:lstStyle/>
          <a:p>
            <a:r>
              <a:rPr lang="en-US" dirty="0"/>
              <a:t>Sentinel 2</a:t>
            </a:r>
          </a:p>
        </p:txBody>
      </p:sp>
      <p:sp>
        <p:nvSpPr>
          <p:cNvPr id="14" name="TextBox 13">
            <a:extLst>
              <a:ext uri="{FF2B5EF4-FFF2-40B4-BE49-F238E27FC236}">
                <a16:creationId xmlns:a16="http://schemas.microsoft.com/office/drawing/2014/main" id="{C886317F-7317-BA4D-99B5-2500E6E79A0C}"/>
              </a:ext>
            </a:extLst>
          </p:cNvPr>
          <p:cNvSpPr txBox="1"/>
          <p:nvPr/>
        </p:nvSpPr>
        <p:spPr>
          <a:xfrm>
            <a:off x="7986631" y="2217851"/>
            <a:ext cx="1162498" cy="307777"/>
          </a:xfrm>
          <a:prstGeom prst="rect">
            <a:avLst/>
          </a:prstGeom>
          <a:noFill/>
        </p:spPr>
        <p:txBody>
          <a:bodyPr wrap="none" rtlCol="0">
            <a:spAutoFit/>
          </a:bodyPr>
          <a:lstStyle/>
          <a:p>
            <a:r>
              <a:rPr lang="en-US" dirty="0"/>
              <a:t>LANDSAT 8</a:t>
            </a:r>
          </a:p>
        </p:txBody>
      </p:sp>
      <p:sp>
        <p:nvSpPr>
          <p:cNvPr id="15" name="TextBox 14">
            <a:extLst>
              <a:ext uri="{FF2B5EF4-FFF2-40B4-BE49-F238E27FC236}">
                <a16:creationId xmlns:a16="http://schemas.microsoft.com/office/drawing/2014/main" id="{8F9A541D-515A-0C44-9DDA-0531EFC0F33F}"/>
              </a:ext>
            </a:extLst>
          </p:cNvPr>
          <p:cNvSpPr txBox="1"/>
          <p:nvPr/>
        </p:nvSpPr>
        <p:spPr>
          <a:xfrm>
            <a:off x="8167770" y="4847518"/>
            <a:ext cx="981359" cy="307777"/>
          </a:xfrm>
          <a:prstGeom prst="rect">
            <a:avLst/>
          </a:prstGeom>
          <a:noFill/>
        </p:spPr>
        <p:txBody>
          <a:bodyPr wrap="none" rtlCol="0">
            <a:spAutoFit/>
          </a:bodyPr>
          <a:lstStyle/>
          <a:p>
            <a:r>
              <a:rPr lang="en-US" dirty="0"/>
              <a:t>Sentinel 2</a:t>
            </a:r>
          </a:p>
        </p:txBody>
      </p:sp>
    </p:spTree>
    <p:extLst>
      <p:ext uri="{BB962C8B-B14F-4D97-AF65-F5344CB8AC3E}">
        <p14:creationId xmlns:p14="http://schemas.microsoft.com/office/powerpoint/2010/main" val="3184571754"/>
      </p:ext>
    </p:extLst>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TotalTime>
  <Words>3283</Words>
  <Application>Microsoft Macintosh PowerPoint</Application>
  <PresentationFormat>Widescreen</PresentationFormat>
  <Paragraphs>618</Paragraphs>
  <Slides>57</Slides>
  <Notes>16</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74" baseType="lpstr">
      <vt:lpstr>Arial</vt:lpstr>
      <vt:lpstr>Avenir</vt:lpstr>
      <vt:lpstr>Avenir Black</vt:lpstr>
      <vt:lpstr>Avenir Book</vt:lpstr>
      <vt:lpstr>Calibri</vt:lpstr>
      <vt:lpstr>Cambria Math</vt:lpstr>
      <vt:lpstr>Courier New</vt:lpstr>
      <vt:lpstr>Helvetica Light</vt:lpstr>
      <vt:lpstr>Noto Sans Symbols</vt:lpstr>
      <vt:lpstr>Open Sans</vt:lpstr>
      <vt:lpstr>Palatino</vt:lpstr>
      <vt:lpstr>Roboto</vt:lpstr>
      <vt:lpstr>Symbol</vt:lpstr>
      <vt:lpstr>Times New Roman</vt:lpstr>
      <vt:lpstr>Wingdings</vt:lpstr>
      <vt:lpstr>ceos</vt:lpstr>
      <vt:lpstr>Document</vt:lpstr>
      <vt:lpstr>WGCV-51 ACIX / CMIX discussion</vt:lpstr>
      <vt:lpstr>Atmospheric correction (AC) background</vt:lpstr>
      <vt:lpstr>Landsat8/OLI and Sentinel 2/MSI Surface Reflectance is largely based on MODIS C6 (LaSRC)</vt:lpstr>
      <vt:lpstr>Methodology for evaluating the performance of Landsat8/Sentinel2 LaSRC  product</vt:lpstr>
      <vt:lpstr>Quantitative Assessment of Performances (APU)</vt:lpstr>
      <vt:lpstr>Improving the aerosol retrieval in collection 6  is reflected in APU metrics</vt:lpstr>
      <vt:lpstr>Evaluation of the performance of Landsat8</vt:lpstr>
      <vt:lpstr>LaSRC AOT Results – L8 </vt:lpstr>
      <vt:lpstr>LaSRC APU results on ACIX-II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GSFC-BELTSVILLE Site 1920 meters x 1920 meters</vt:lpstr>
      <vt:lpstr>Time Series  and noise with threshold at 60 days</vt:lpstr>
      <vt:lpstr>Time Series and metrics (threshold at 60 days)</vt:lpstr>
      <vt:lpstr>Combining with Landsat 8</vt:lpstr>
      <vt:lpstr>PowerPoint Presentation</vt:lpstr>
      <vt:lpstr>GOAL</vt:lpstr>
      <vt:lpstr>PowerPoint Presentation</vt:lpstr>
      <vt:lpstr>PowerPoint Presentation</vt:lpstr>
      <vt:lpstr>Fully classified scene</vt:lpstr>
      <vt:lpstr>Polygons</vt:lpstr>
      <vt:lpstr>Samples</vt:lpstr>
      <vt:lpstr>PowerPoint Presentation</vt:lpstr>
      <vt:lpstr>PowerPoint Presentation</vt:lpstr>
      <vt:lpstr>PowerPoint Presentation</vt:lpstr>
      <vt:lpstr>PowerPoint Presentation</vt:lpstr>
      <vt:lpstr>SkyCam system @ NASA/GSFC</vt:lpstr>
      <vt:lpstr>PowerPoint Presentation</vt:lpstr>
      <vt:lpstr>PowerPoint Presentation</vt:lpstr>
      <vt:lpstr>PowerPoint Presentation</vt:lpstr>
      <vt:lpstr>Ground Validation using CAMSIS</vt:lpstr>
      <vt:lpstr>CAMSIS Data processing</vt:lpstr>
      <vt:lpstr>CAMSIS Data processing</vt:lpstr>
      <vt:lpstr>First results from CAMSIS on Sentinel 2</vt:lpstr>
      <vt:lpstr>First results from CAMSIS on Sentinel 2</vt:lpstr>
      <vt:lpstr>First results from CAMSIS on Sentinel 2</vt:lpstr>
      <vt:lpstr>First results from CAMSIS on Sentinel 2</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WGCV-51 ACIX / CMIX discussion</dc:title>
  <cp:lastModifiedBy>Vermote, Eric (GSFC-6190)</cp:lastModifiedBy>
  <cp:revision>20</cp:revision>
  <dcterms:modified xsi:type="dcterms:W3CDTF">2022-10-03T12:04:43Z</dcterms:modified>
</cp:coreProperties>
</file>