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7" r:id="rId1"/>
    <p:sldMasterId id="2147483686" r:id="rId2"/>
    <p:sldMasterId id="2147483665" r:id="rId3"/>
    <p:sldMasterId id="2147483674" r:id="rId4"/>
  </p:sldMasterIdLst>
  <p:notesMasterIdLst>
    <p:notesMasterId r:id="rId10"/>
  </p:notesMasterIdLst>
  <p:handoutMasterIdLst>
    <p:handoutMasterId r:id="rId11"/>
  </p:handoutMasterIdLst>
  <p:sldIdLst>
    <p:sldId id="348" r:id="rId5"/>
    <p:sldId id="418" r:id="rId6"/>
    <p:sldId id="416" r:id="rId7"/>
    <p:sldId id="415" r:id="rId8"/>
    <p:sldId id="411" r:id="rId9"/>
  </p:sldIdLst>
  <p:sldSz cx="9144000" cy="5143500" type="screen16x9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8BB9"/>
    <a:srgbClr val="385D8A"/>
    <a:srgbClr val="FFC000"/>
    <a:srgbClr val="048CC7"/>
    <a:srgbClr val="FF1919"/>
    <a:srgbClr val="FF0000"/>
    <a:srgbClr val="000000"/>
    <a:srgbClr val="00B0F0"/>
    <a:srgbClr val="953735"/>
    <a:srgbClr val="C6D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91958" autoAdjust="0"/>
  </p:normalViewPr>
  <p:slideViewPr>
    <p:cSldViewPr snapToGrid="0" snapToObjects="1">
      <p:cViewPr varScale="1">
        <p:scale>
          <a:sx n="165" d="100"/>
          <a:sy n="165" d="100"/>
        </p:scale>
        <p:origin x="542" y="101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8" d="100"/>
          <a:sy n="68" d="100"/>
        </p:scale>
        <p:origin x="2170" y="67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1-07-02T16:29:10.087" idx="2">
    <p:pos x="10" y="10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2C285-EAA1-4BF1-8824-EBA7FBFBC102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7A611-5664-4A55-B8E5-EDC322DD5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596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12C97-61B9-4CD2-91B0-6CA8FD8E3BB5}" type="datetimeFigureOut">
              <a:rPr lang="en-GB"/>
              <a:pPr>
                <a:defRPr/>
              </a:pPr>
              <a:t>25/03/2022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C673395-3B4C-4273-B986-EEB45EBF54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6839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673395-3B4C-4273-B986-EEB45EBF54EC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164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34925" y="628650"/>
            <a:ext cx="9070975" cy="44633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34925" y="33338"/>
            <a:ext cx="8028000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BE" dirty="0"/>
              <a:t>Click to edit Master title style</a:t>
            </a:r>
            <a:endParaRPr lang="en-GB" altLang="nl-BE" dirty="0"/>
          </a:p>
        </p:txBody>
      </p:sp>
    </p:spTree>
    <p:extLst>
      <p:ext uri="{BB962C8B-B14F-4D97-AF65-F5344CB8AC3E}">
        <p14:creationId xmlns:p14="http://schemas.microsoft.com/office/powerpoint/2010/main" val="84594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s"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34925" y="628650"/>
            <a:ext cx="9070975" cy="446338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34924" y="33338"/>
            <a:ext cx="9072000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nl-BE" dirty="0"/>
              <a:t>Click to edit Master title style</a:t>
            </a:r>
            <a:endParaRPr lang="en-GB" altLang="nl-BE" dirty="0"/>
          </a:p>
        </p:txBody>
      </p:sp>
    </p:spTree>
    <p:extLst>
      <p:ext uri="{BB962C8B-B14F-4D97-AF65-F5344CB8AC3E}">
        <p14:creationId xmlns:p14="http://schemas.microsoft.com/office/powerpoint/2010/main" val="3031618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"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603682" y="1293967"/>
            <a:ext cx="8389398" cy="2399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nl-BE" dirty="0"/>
              <a:t>Click to edit Master title style</a:t>
            </a:r>
            <a:endParaRPr lang="en-GB" altLang="nl-BE" dirty="0"/>
          </a:p>
        </p:txBody>
      </p:sp>
    </p:spTree>
    <p:extLst>
      <p:ext uri="{BB962C8B-B14F-4D97-AF65-F5344CB8AC3E}">
        <p14:creationId xmlns:p14="http://schemas.microsoft.com/office/powerpoint/2010/main" val="1038125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 userDrawn="1">
            <p:ph type="body" sz="quarter" idx="11"/>
          </p:nvPr>
        </p:nvSpPr>
        <p:spPr>
          <a:xfrm>
            <a:off x="0" y="3937002"/>
            <a:ext cx="9144000" cy="1206498"/>
          </a:xfrm>
          <a:prstGeom prst="rect">
            <a:avLst/>
          </a:prstGeom>
          <a:solidFill>
            <a:srgbClr val="0070C0"/>
          </a:solidFill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34925" y="628650"/>
            <a:ext cx="9070975" cy="32289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34926" y="33338"/>
            <a:ext cx="9072000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BE" dirty="0"/>
              <a:t>Click to edit Master title style</a:t>
            </a:r>
            <a:endParaRPr lang="en-GB" altLang="nl-BE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3937002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9803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7072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2726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1_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7"/>
          <p:cNvSpPr txBox="1"/>
          <p:nvPr userDrawn="1"/>
        </p:nvSpPr>
        <p:spPr>
          <a:xfrm>
            <a:off x="207066" y="4552130"/>
            <a:ext cx="5935320" cy="228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endParaRPr lang="en-US" sz="1200" b="1" dirty="0">
              <a:solidFill>
                <a:srgbClr val="92D050"/>
              </a:solidFill>
              <a:effectLst/>
              <a:latin typeface="Frutiger 45 Light"/>
              <a:ea typeface="Times New Roman"/>
              <a:cs typeface="Arial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 Working Group on Calibration and Validation</a:t>
            </a:r>
          </a:p>
        </p:txBody>
      </p:sp>
    </p:spTree>
    <p:extLst>
      <p:ext uri="{BB962C8B-B14F-4D97-AF65-F5344CB8AC3E}">
        <p14:creationId xmlns:p14="http://schemas.microsoft.com/office/powerpoint/2010/main" val="1251948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6827344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78601"/>
            <a:ext cx="1905000" cy="20774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44287-A535-B146-861C-249B7928B0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5460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37E9-91FA-432E-852C-5ADF1348A39E}" type="datetimeFigureOut">
              <a:rPr lang="fr-BE" smtClean="0"/>
              <a:t>25-03-22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40AE-B764-4058-9424-0ECBCB875B8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89510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37E9-91FA-432E-852C-5ADF1348A39E}" type="datetimeFigureOut">
              <a:rPr lang="fr-BE" smtClean="0"/>
              <a:t>25-03-22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40AE-B764-4058-9424-0ECBCB875B8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898123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37E9-91FA-432E-852C-5ADF1348A39E}" type="datetimeFigureOut">
              <a:rPr lang="fr-BE" smtClean="0"/>
              <a:t>25-03-22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40AE-B764-4058-9424-0ECBCB875B8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9298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s"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34925" y="628650"/>
            <a:ext cx="9070975" cy="446338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34925" y="33338"/>
            <a:ext cx="8028000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nl-BE" dirty="0"/>
              <a:t>Click to edit Master title style</a:t>
            </a:r>
            <a:endParaRPr lang="en-GB" altLang="nl-BE" dirty="0"/>
          </a:p>
        </p:txBody>
      </p:sp>
    </p:spTree>
    <p:extLst>
      <p:ext uri="{BB962C8B-B14F-4D97-AF65-F5344CB8AC3E}">
        <p14:creationId xmlns:p14="http://schemas.microsoft.com/office/powerpoint/2010/main" val="29571671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37E9-91FA-432E-852C-5ADF1348A39E}" type="datetimeFigureOut">
              <a:rPr lang="fr-BE" smtClean="0"/>
              <a:t>25-03-22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40AE-B764-4058-9424-0ECBCB875B8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234940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37E9-91FA-432E-852C-5ADF1348A39E}" type="datetimeFigureOut">
              <a:rPr lang="fr-BE" smtClean="0"/>
              <a:t>25-03-22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40AE-B764-4058-9424-0ECBCB875B8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70036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37E9-91FA-432E-852C-5ADF1348A39E}" type="datetimeFigureOut">
              <a:rPr lang="fr-BE" smtClean="0"/>
              <a:t>25-03-22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40AE-B764-4058-9424-0ECBCB875B8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722931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37E9-91FA-432E-852C-5ADF1348A39E}" type="datetimeFigureOut">
              <a:rPr lang="fr-BE" smtClean="0"/>
              <a:t>25-03-22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40AE-B764-4058-9424-0ECBCB875B8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97764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37E9-91FA-432E-852C-5ADF1348A39E}" type="datetimeFigureOut">
              <a:rPr lang="fr-BE" smtClean="0"/>
              <a:t>25-03-22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40AE-B764-4058-9424-0ECBCB875B8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495825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37E9-91FA-432E-852C-5ADF1348A39E}" type="datetimeFigureOut">
              <a:rPr lang="fr-BE" smtClean="0"/>
              <a:t>25-03-22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40AE-B764-4058-9424-0ECBCB875B8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397557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37E9-91FA-432E-852C-5ADF1348A39E}" type="datetimeFigureOut">
              <a:rPr lang="fr-BE" smtClean="0"/>
              <a:t>25-03-22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40AE-B764-4058-9424-0ECBCB875B8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939902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37E9-91FA-432E-852C-5ADF1348A39E}" type="datetimeFigureOut">
              <a:rPr lang="fr-BE" smtClean="0"/>
              <a:t>25-03-22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40AE-B764-4058-9424-0ECBCB875B8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3793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"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603682" y="1293967"/>
            <a:ext cx="8389398" cy="2399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nl-BE" dirty="0"/>
              <a:t>Click to edit Master title style</a:t>
            </a:r>
            <a:endParaRPr lang="en-GB" altLang="nl-BE" dirty="0"/>
          </a:p>
        </p:txBody>
      </p:sp>
    </p:spTree>
    <p:extLst>
      <p:ext uri="{BB962C8B-B14F-4D97-AF65-F5344CB8AC3E}">
        <p14:creationId xmlns:p14="http://schemas.microsoft.com/office/powerpoint/2010/main" val="148983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 userDrawn="1">
            <p:ph type="body" sz="quarter" idx="11"/>
          </p:nvPr>
        </p:nvSpPr>
        <p:spPr>
          <a:xfrm>
            <a:off x="0" y="3937002"/>
            <a:ext cx="9144000" cy="1206498"/>
          </a:xfrm>
          <a:prstGeom prst="rect">
            <a:avLst/>
          </a:prstGeom>
          <a:solidFill>
            <a:srgbClr val="0070C0"/>
          </a:solidFill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34925" y="628650"/>
            <a:ext cx="9070975" cy="32289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34926" y="33338"/>
            <a:ext cx="8028000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BE" dirty="0"/>
              <a:t>Click to edit Master title style</a:t>
            </a:r>
            <a:endParaRPr lang="en-GB" altLang="nl-BE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3937002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288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429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843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7"/>
          <p:cNvSpPr txBox="1"/>
          <p:nvPr userDrawn="1"/>
        </p:nvSpPr>
        <p:spPr>
          <a:xfrm>
            <a:off x="609600" y="4572000"/>
            <a:ext cx="5257800" cy="228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8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</a:p>
          <a:p>
            <a:pPr>
              <a:spcAft>
                <a:spcPts val="0"/>
              </a:spcAft>
            </a:pPr>
            <a:r>
              <a:rPr lang="en-US" sz="18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Atmospheric Composition Sub Group</a:t>
            </a:r>
            <a:endParaRPr lang="en-US" sz="1800" dirty="0">
              <a:effectLst/>
              <a:latin typeface="Times New Roman"/>
              <a:ea typeface="Times New Roman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30092423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708" y="0"/>
            <a:ext cx="6827344" cy="857250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44287-A535-B146-861C-249B7928B0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59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34925" y="628650"/>
            <a:ext cx="9070975" cy="44633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34924" y="33338"/>
            <a:ext cx="9072000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BE" dirty="0"/>
              <a:t>Click to edit Master title style</a:t>
            </a:r>
            <a:endParaRPr lang="en-GB" altLang="nl-BE" dirty="0"/>
          </a:p>
        </p:txBody>
      </p:sp>
    </p:spTree>
    <p:extLst>
      <p:ext uri="{BB962C8B-B14F-4D97-AF65-F5344CB8AC3E}">
        <p14:creationId xmlns:p14="http://schemas.microsoft.com/office/powerpoint/2010/main" val="401049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925" y="33338"/>
            <a:ext cx="8028000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BE" dirty="0"/>
              <a:t>Click to edit Master title style</a:t>
            </a:r>
            <a:endParaRPr lang="en-GB" altLang="nl-BE" dirty="0"/>
          </a:p>
        </p:txBody>
      </p:sp>
      <p:pic>
        <p:nvPicPr>
          <p:cNvPr id="7" name="ceos_logo.png"/>
          <p:cNvPicPr/>
          <p:nvPr userDrawn="1"/>
        </p:nvPicPr>
        <p:blipFill>
          <a:blip r:embed="rId8"/>
          <a:stretch>
            <a:fillRect/>
          </a:stretch>
        </p:blipFill>
        <p:spPr>
          <a:xfrm>
            <a:off x="8135056" y="115165"/>
            <a:ext cx="843602" cy="309908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hape 2"/>
          <p:cNvSpPr>
            <a:spLocks noGrp="1"/>
          </p:cNvSpPr>
          <p:nvPr>
            <p:ph type="sldNum" sz="quarter" idx="4"/>
          </p:nvPr>
        </p:nvSpPr>
        <p:spPr>
          <a:xfrm>
            <a:off x="4350103" y="4942205"/>
            <a:ext cx="530327" cy="215444"/>
          </a:xfrm>
          <a:prstGeom prst="rect">
            <a:avLst/>
          </a:prstGeom>
          <a:ln w="12700">
            <a:miter lim="400000"/>
          </a:ln>
        </p:spPr>
        <p:txBody>
          <a:bodyPr wrap="square" lIns="45719" rIns="45719">
            <a:spAutoFit/>
          </a:bodyPr>
          <a:lstStyle>
            <a:lvl1pPr algn="ctr">
              <a:spcBef>
                <a:spcPts val="600"/>
              </a:spcBef>
              <a:defRPr lang="en-US" sz="750" b="1" kern="1200" dirty="0" smtClean="0">
                <a:solidFill>
                  <a:srgbClr val="002060"/>
                </a:solidFill>
                <a:effectLst/>
                <a:latin typeface="Frutiger 45 Light"/>
                <a:ea typeface="Times New Roman"/>
                <a:cs typeface="Arial"/>
              </a:defRPr>
            </a:lvl1pPr>
          </a:lstStyle>
          <a:p>
            <a:fld id="{FF419846-19B2-43B5-AD43-4E59F61CFFE1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14" name="Textfeld 7"/>
          <p:cNvSpPr txBox="1"/>
          <p:nvPr userDrawn="1"/>
        </p:nvSpPr>
        <p:spPr>
          <a:xfrm>
            <a:off x="12273" y="4935627"/>
            <a:ext cx="2967660" cy="228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750" b="1" dirty="0">
                <a:solidFill>
                  <a:srgbClr val="002060"/>
                </a:solidFill>
                <a:effectLst/>
                <a:latin typeface="Frutiger 45 Light"/>
                <a:ea typeface="Times New Roman"/>
                <a:cs typeface="Arial"/>
              </a:rPr>
              <a:t>CEOS AC-VC-16 teleconference, June 8-12, 2020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5435314" y="4931989"/>
            <a:ext cx="367803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BE" sz="750" b="1" i="0" kern="1200" dirty="0">
                <a:solidFill>
                  <a:srgbClr val="002060"/>
                </a:solidFill>
                <a:effectLst/>
                <a:latin typeface="Frutiger 45 Light"/>
                <a:ea typeface="Times New Roman"/>
                <a:cs typeface="Arial"/>
              </a:rPr>
              <a:t> J.-C. Lambert et al.  -  </a:t>
            </a:r>
            <a:r>
              <a:rPr lang="en-GB" sz="750" b="1" i="0" kern="1200" noProof="0" dirty="0">
                <a:solidFill>
                  <a:srgbClr val="002060"/>
                </a:solidFill>
                <a:effectLst/>
                <a:latin typeface="Frutiger 45 Light"/>
                <a:ea typeface="Times New Roman"/>
                <a:cs typeface="Arial"/>
              </a:rPr>
              <a:t>Tropospheric Ozone Validation </a:t>
            </a:r>
            <a:r>
              <a:rPr lang="fr-BE" sz="750" b="1" i="0" kern="1200" dirty="0">
                <a:solidFill>
                  <a:srgbClr val="002060"/>
                </a:solidFill>
                <a:effectLst/>
                <a:latin typeface="Frutiger 45 Light"/>
                <a:ea typeface="Times New Roman"/>
                <a:cs typeface="Arial"/>
              </a:rPr>
              <a:t>Plan </a:t>
            </a:r>
          </a:p>
        </p:txBody>
      </p:sp>
    </p:spTree>
    <p:extLst>
      <p:ext uri="{BB962C8B-B14F-4D97-AF65-F5344CB8AC3E}">
        <p14:creationId xmlns:p14="http://schemas.microsoft.com/office/powerpoint/2010/main" val="1591081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2" r:id="rId4"/>
    <p:sldLayoutId id="2147483659" r:id="rId5"/>
    <p:sldLayoutId id="2147483660" r:id="rId6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000" kern="1200">
          <a:solidFill>
            <a:srgbClr val="00206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200">
          <a:solidFill>
            <a:srgbClr val="002060"/>
          </a:solidFill>
          <a:latin typeface="Calibri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200">
          <a:solidFill>
            <a:srgbClr val="002060"/>
          </a:solidFill>
          <a:latin typeface="Calibri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200">
          <a:solidFill>
            <a:srgbClr val="002060"/>
          </a:solidFill>
          <a:latin typeface="Calibri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200">
          <a:solidFill>
            <a:srgbClr val="002060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002060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002060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002060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002060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2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1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 r="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880430" y="-4253"/>
            <a:ext cx="4263570" cy="515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4350103" y="4942205"/>
            <a:ext cx="530327" cy="215444"/>
          </a:xfrm>
          <a:prstGeom prst="rect">
            <a:avLst/>
          </a:prstGeom>
          <a:ln w="12700">
            <a:miter lim="400000"/>
          </a:ln>
        </p:spPr>
        <p:txBody>
          <a:bodyPr wrap="square" lIns="45719" rIns="45719">
            <a:spAutoFit/>
          </a:bodyPr>
          <a:lstStyle>
            <a:lvl1pPr algn="ctr">
              <a:spcBef>
                <a:spcPts val="600"/>
              </a:spcBef>
              <a:defRPr lang="en-US" sz="750" b="1" kern="1200" dirty="0" smtClean="0">
                <a:solidFill>
                  <a:schemeClr val="tx1"/>
                </a:solidFill>
                <a:effectLst/>
                <a:latin typeface="Frutiger 45 Light"/>
                <a:ea typeface="Times New Roman"/>
                <a:cs typeface="Arial"/>
              </a:defRPr>
            </a:lvl1pPr>
          </a:lstStyle>
          <a:p>
            <a:fld id="{FF419846-19B2-43B5-AD43-4E59F61CFFE1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5" name="Textfeld 7"/>
          <p:cNvSpPr txBox="1"/>
          <p:nvPr userDrawn="1"/>
        </p:nvSpPr>
        <p:spPr>
          <a:xfrm>
            <a:off x="12273" y="4935627"/>
            <a:ext cx="2967660" cy="228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750" b="1" dirty="0">
                <a:solidFill>
                  <a:schemeClr val="tx1"/>
                </a:solidFill>
                <a:effectLst/>
                <a:latin typeface="Frutiger 45 Light"/>
                <a:ea typeface="Times New Roman"/>
                <a:cs typeface="Arial"/>
              </a:rPr>
              <a:t>CEOS WGCV-50 teleconference, March 22-25, 2022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5435314" y="4931989"/>
            <a:ext cx="367803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750" b="1" i="0" kern="1200" noProof="0" dirty="0">
                <a:solidFill>
                  <a:schemeClr val="tx1"/>
                </a:solidFill>
                <a:effectLst/>
                <a:latin typeface="Frutiger 45 Light"/>
                <a:ea typeface="Times New Roman"/>
                <a:cs typeface="Arial"/>
              </a:rPr>
              <a:t>ISO 19124-1 TS</a:t>
            </a:r>
          </a:p>
        </p:txBody>
      </p:sp>
    </p:spTree>
    <p:extLst>
      <p:ext uri="{BB962C8B-B14F-4D97-AF65-F5344CB8AC3E}">
        <p14:creationId xmlns:p14="http://schemas.microsoft.com/office/powerpoint/2010/main" val="3584202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925" y="33338"/>
            <a:ext cx="9072000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BE" dirty="0"/>
              <a:t>Click to edit Master title style</a:t>
            </a:r>
            <a:endParaRPr lang="en-GB" altLang="nl-BE" dirty="0"/>
          </a:p>
        </p:txBody>
      </p:sp>
    </p:spTree>
    <p:extLst>
      <p:ext uri="{BB962C8B-B14F-4D97-AF65-F5344CB8AC3E}">
        <p14:creationId xmlns:p14="http://schemas.microsoft.com/office/powerpoint/2010/main" val="234313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000" kern="1200">
          <a:solidFill>
            <a:srgbClr val="00206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200">
          <a:solidFill>
            <a:srgbClr val="002060"/>
          </a:solidFill>
          <a:latin typeface="Calibri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200">
          <a:solidFill>
            <a:srgbClr val="002060"/>
          </a:solidFill>
          <a:latin typeface="Calibri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200">
          <a:solidFill>
            <a:srgbClr val="002060"/>
          </a:solidFill>
          <a:latin typeface="Calibri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200">
          <a:solidFill>
            <a:srgbClr val="002060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002060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002060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002060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002060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2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1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137E9-91FA-432E-852C-5ADF1348A39E}" type="datetimeFigureOut">
              <a:rPr lang="fr-BE" smtClean="0"/>
              <a:t>25-03-22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440AE-B764-4058-9424-0ECBCB875B8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77397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1830" y="962869"/>
            <a:ext cx="8356875" cy="1311865"/>
          </a:xfrm>
          <a:prstGeom prst="rect">
            <a:avLst/>
          </a:prstGeom>
          <a:effectLst/>
        </p:spPr>
        <p:txBody>
          <a:bodyPr lIns="0" tIns="0" rIns="0" bIns="0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lnSpc>
                <a:spcPct val="150000"/>
              </a:lnSpc>
              <a:spcAft>
                <a:spcPts val="0"/>
              </a:spcAft>
              <a:defRPr/>
            </a:pPr>
            <a:endParaRPr lang="en-US" altLang="en-US" sz="2400" b="1" dirty="0">
              <a:solidFill>
                <a:schemeClr val="bg1"/>
              </a:solidFill>
              <a:latin typeface="Arial Bold"/>
            </a:endParaRPr>
          </a:p>
          <a:p>
            <a:pPr algn="l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Arial Bold"/>
              </a:rPr>
              <a:t>Draft ISO 19124-1 Technical Specification on Calibration &amp; Validation of Remote Sensing Data and Derived Products – Part 1: Fundamentals</a:t>
            </a:r>
            <a:endParaRPr lang="en-US" altLang="en-US" sz="2400" b="1" dirty="0">
              <a:solidFill>
                <a:schemeClr val="bg1"/>
              </a:solidFill>
              <a:effectLst/>
              <a:latin typeface="Arial Bold"/>
            </a:endParaRPr>
          </a:p>
        </p:txBody>
      </p:sp>
      <p:sp>
        <p:nvSpPr>
          <p:cNvPr id="24" name="Shape 11"/>
          <p:cNvSpPr/>
          <p:nvPr/>
        </p:nvSpPr>
        <p:spPr>
          <a:xfrm>
            <a:off x="326772" y="3361538"/>
            <a:ext cx="5181600" cy="11506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>
              <a:lnSpc>
                <a:spcPct val="140000"/>
              </a:lnSpc>
              <a:defRPr>
                <a:solidFill>
                  <a:srgbClr val="000000"/>
                </a:solidFill>
              </a:defRPr>
            </a:pPr>
            <a:r>
              <a:rPr lang="en-GB" sz="1200" dirty="0">
                <a:solidFill>
                  <a:schemeClr val="bg1"/>
                </a:solidFill>
                <a:latin typeface="Arial Bold"/>
                <a:cs typeface="Calibri Light" panose="020F0302020204030204" pitchFamily="34" charset="0"/>
              </a:rPr>
              <a:t>Cindy Ong (CSIRO), Jean-Christopher Lambert (BIRA-IASB), Fernando Camacho (EOLAB), Peter Strobl (EC/JRC)</a:t>
            </a:r>
            <a:endParaRPr lang="en-GB" sz="1200" b="1" baseline="30000" dirty="0">
              <a:solidFill>
                <a:schemeClr val="bg1"/>
              </a:solidFill>
              <a:latin typeface="Arial Bold"/>
              <a:cs typeface="Calibri Light" panose="020F0302020204030204" pitchFamily="34" charset="0"/>
            </a:endParaRPr>
          </a:p>
          <a:p>
            <a:pPr lvl="0" defTabSz="914400">
              <a:lnSpc>
                <a:spcPct val="140000"/>
              </a:lnSpc>
              <a:defRPr>
                <a:solidFill>
                  <a:srgbClr val="000000"/>
                </a:solidFill>
              </a:defRPr>
            </a:pPr>
            <a:r>
              <a:rPr lang="de-DE" sz="12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WGCV-50 Teleconference</a:t>
            </a:r>
            <a:endParaRPr sz="12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lnSpc>
                <a:spcPct val="140000"/>
              </a:lnSpc>
              <a:defRPr>
                <a:solidFill>
                  <a:srgbClr val="000000"/>
                </a:solidFill>
              </a:defRPr>
            </a:pPr>
            <a:r>
              <a:rPr lang="en-US" sz="12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March 22 - 25, 2022</a:t>
            </a:r>
          </a:p>
        </p:txBody>
      </p:sp>
      <p:pic>
        <p:nvPicPr>
          <p:cNvPr id="5" name="ceos_logo.png"/>
          <p:cNvPicPr/>
          <p:nvPr/>
        </p:nvPicPr>
        <p:blipFill>
          <a:blip r:embed="rId3"/>
          <a:stretch>
            <a:fillRect/>
          </a:stretch>
        </p:blipFill>
        <p:spPr>
          <a:xfrm>
            <a:off x="301830" y="104886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hape 10"/>
          <p:cNvSpPr txBox="1">
            <a:spLocks/>
          </p:cNvSpPr>
          <p:nvPr/>
        </p:nvSpPr>
        <p:spPr>
          <a:xfrm>
            <a:off x="327054" y="1121503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="" xmlns:ma14="http://schemas.microsoft.com/office/mac/drawingml/2011/main" val="1"/>
            </a:ext>
          </a:extLst>
        </p:spPr>
        <p:txBody>
          <a:bodyPr lIns="0" tIns="0" rIns="0" bIns="0"/>
          <a:lstStyle>
            <a:lvl1pPr defTabSz="457200">
              <a:defRPr>
                <a:solidFill>
                  <a:srgbClr val="002569"/>
                </a:solidFill>
              </a:defRPr>
            </a:lvl1pPr>
            <a:lvl2pPr indent="457200" defTabSz="457200">
              <a:defRPr>
                <a:solidFill>
                  <a:srgbClr val="002569"/>
                </a:solidFill>
              </a:defRPr>
            </a:lvl2pPr>
            <a:lvl3pPr indent="914400" defTabSz="457200">
              <a:defRPr>
                <a:solidFill>
                  <a:srgbClr val="002569"/>
                </a:solidFill>
              </a:defRPr>
            </a:lvl3pPr>
            <a:lvl4pPr indent="1371600" defTabSz="457200">
              <a:defRPr>
                <a:solidFill>
                  <a:srgbClr val="002569"/>
                </a:solidFill>
              </a:defRPr>
            </a:lvl4pPr>
            <a:lvl5pPr indent="1828800" defTabSz="457200">
              <a:defRPr>
                <a:solidFill>
                  <a:srgbClr val="002569"/>
                </a:solidFill>
              </a:defRPr>
            </a:lvl5pPr>
            <a:lvl6pPr indent="2286000" defTabSz="457200">
              <a:defRPr>
                <a:solidFill>
                  <a:srgbClr val="002569"/>
                </a:solidFill>
              </a:defRPr>
            </a:lvl6pPr>
            <a:lvl7pPr indent="2743200" defTabSz="457200">
              <a:defRPr>
                <a:solidFill>
                  <a:srgbClr val="002569"/>
                </a:solidFill>
              </a:defRPr>
            </a:lvl7pPr>
            <a:lvl8pPr indent="3200400" defTabSz="457200">
              <a:defRPr>
                <a:solidFill>
                  <a:srgbClr val="002569"/>
                </a:solidFill>
              </a:defRPr>
            </a:lvl8pPr>
            <a:lvl9pPr indent="3657600" defTabSz="457200">
              <a:defRPr>
                <a:solidFill>
                  <a:srgbClr val="002569"/>
                </a:solidFill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10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  <p:extLst>
      <p:ext uri="{BB962C8B-B14F-4D97-AF65-F5344CB8AC3E}">
        <p14:creationId xmlns:p14="http://schemas.microsoft.com/office/powerpoint/2010/main" val="17990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46485-2C79-4670-A3B6-A85274593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Technical Specification vs 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6BAB0-CCDA-43E6-AED1-FAFDAA495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Technical Specifications (TS) relate to areas that the ISO hasn’t fully developed complete standards on just yet. TS addresses work that hasn’t completed the entire range of technical development;</a:t>
            </a:r>
          </a:p>
          <a:p>
            <a:r>
              <a:rPr lang="en-AU" dirty="0"/>
              <a:t>The TS may form the basis of an International Standard in future.</a:t>
            </a:r>
          </a:p>
        </p:txBody>
      </p:sp>
    </p:spTree>
    <p:extLst>
      <p:ext uri="{BB962C8B-B14F-4D97-AF65-F5344CB8AC3E}">
        <p14:creationId xmlns:p14="http://schemas.microsoft.com/office/powerpoint/2010/main" val="3101791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868701"/>
            <a:ext cx="8292254" cy="3451625"/>
          </a:xfrm>
        </p:spPr>
        <p:txBody>
          <a:bodyPr/>
          <a:lstStyle/>
          <a:p>
            <a:pPr marL="0" indent="0">
              <a:spcBef>
                <a:spcPts val="1000"/>
              </a:spcBef>
              <a:buNone/>
            </a:pPr>
            <a:r>
              <a:rPr lang="en-US" sz="1400" dirty="0"/>
              <a:t>ISO TS 19124-1: Geographic information ― Calibration and validation of remote sensing data and derived products — Part 1: Fundamentals</a:t>
            </a:r>
            <a:endParaRPr lang="en-GB" sz="1400" dirty="0"/>
          </a:p>
          <a:p>
            <a:pPr marL="648000" lvl="1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000" dirty="0"/>
              <a:t>Terms &amp; definitions</a:t>
            </a:r>
          </a:p>
          <a:p>
            <a:pPr marL="648000" lvl="1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000" dirty="0"/>
              <a:t>Calibration of remote sensing data</a:t>
            </a:r>
          </a:p>
          <a:p>
            <a:pPr marL="648000" lvl="1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1000" dirty="0"/>
              <a:t>Pre-launch calibration</a:t>
            </a:r>
          </a:p>
          <a:p>
            <a:pPr marL="648000" lvl="1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1000" dirty="0"/>
              <a:t>Post-launch calibration</a:t>
            </a:r>
          </a:p>
          <a:p>
            <a:pPr marL="648000" lvl="1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1000" dirty="0"/>
              <a:t>Calibration Reference Sources</a:t>
            </a:r>
          </a:p>
          <a:p>
            <a:pPr marL="648000" lvl="1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1000" dirty="0"/>
              <a:t>Calibration Methods</a:t>
            </a:r>
          </a:p>
          <a:p>
            <a:pPr marL="648000" lvl="1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1000" dirty="0"/>
              <a:t>Validation of Derived Products</a:t>
            </a:r>
          </a:p>
          <a:p>
            <a:pPr marL="648000" lvl="1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1000" i="1" dirty="0"/>
              <a:t>Parts of the ISO 19124 series of standards</a:t>
            </a:r>
          </a:p>
          <a:p>
            <a:pPr marL="1067792" lvl="2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1000" i="1" dirty="0">
                <a:latin typeface="Arial" panose="020B0604020202020204" pitchFamily="34" charset="0"/>
                <a:cs typeface="Arial" panose="020B0604020202020204" pitchFamily="34" charset="0"/>
              </a:rPr>
              <a:t>Imaging instruments</a:t>
            </a:r>
          </a:p>
          <a:p>
            <a:pPr marL="1067792" lvl="2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1000" i="1" dirty="0">
                <a:latin typeface="Arial" panose="020B0604020202020204" pitchFamily="34" charset="0"/>
                <a:cs typeface="Arial" panose="020B0604020202020204" pitchFamily="34" charset="0"/>
              </a:rPr>
              <a:t>Infrared instruments</a:t>
            </a:r>
          </a:p>
          <a:p>
            <a:pPr marL="1067792" lvl="2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1000" i="1" dirty="0">
                <a:latin typeface="Arial" panose="020B0604020202020204" pitchFamily="34" charset="0"/>
                <a:cs typeface="Arial" panose="020B0604020202020204" pitchFamily="34" charset="0"/>
              </a:rPr>
              <a:t>Ultraviolet, visible, and near-Infrared instruments</a:t>
            </a:r>
          </a:p>
          <a:p>
            <a:pPr marL="1067792" lvl="2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1000" i="1" dirty="0">
                <a:latin typeface="Arial" panose="020B0604020202020204" pitchFamily="34" charset="0"/>
                <a:cs typeface="Arial" panose="020B0604020202020204" pitchFamily="34" charset="0"/>
              </a:rPr>
              <a:t>Microwave instruments</a:t>
            </a:r>
          </a:p>
          <a:p>
            <a:pPr marL="1067792" lvl="2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1000" i="1" dirty="0">
                <a:latin typeface="Arial" panose="020B0604020202020204" pitchFamily="34" charset="0"/>
                <a:cs typeface="Arial" panose="020B0604020202020204" pitchFamily="34" charset="0"/>
              </a:rPr>
              <a:t>Non-imaging instruments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866263" y="2481"/>
            <a:ext cx="5652198" cy="857250"/>
          </a:xfrm>
        </p:spPr>
        <p:txBody>
          <a:bodyPr anchor="ctr"/>
          <a:lstStyle/>
          <a:p>
            <a:pPr algn="ctr">
              <a:lnSpc>
                <a:spcPct val="130000"/>
              </a:lnSpc>
            </a:pPr>
            <a:r>
              <a:rPr lang="en-US" sz="2000" b="1" dirty="0"/>
              <a:t>ISO TS 19124-1</a:t>
            </a:r>
            <a:endParaRPr lang="fr-BE" sz="3600" dirty="0"/>
          </a:p>
        </p:txBody>
      </p:sp>
    </p:spTree>
    <p:extLst>
      <p:ext uri="{BB962C8B-B14F-4D97-AF65-F5344CB8AC3E}">
        <p14:creationId xmlns:p14="http://schemas.microsoft.com/office/powerpoint/2010/main" val="562138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503" y="866989"/>
            <a:ext cx="8292254" cy="3851830"/>
          </a:xfrm>
        </p:spPr>
        <p:txBody>
          <a:bodyPr/>
          <a:lstStyle/>
          <a:p>
            <a:pPr marL="0" indent="0">
              <a:spcBef>
                <a:spcPts val="1000"/>
              </a:spcBef>
              <a:buNone/>
            </a:pPr>
            <a:r>
              <a:rPr lang="en-US" sz="1800" dirty="0"/>
              <a:t>Status/progress since WGCV-49, July 2021</a:t>
            </a:r>
            <a:endParaRPr lang="en-GB" sz="1800" dirty="0"/>
          </a:p>
          <a:p>
            <a:pPr marL="221973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Participation in review phases</a:t>
            </a:r>
          </a:p>
          <a:p>
            <a:pPr marL="648000" lvl="1" indent="-2880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August 2021: Review of draft and comments for TS</a:t>
            </a:r>
          </a:p>
          <a:p>
            <a:pPr marL="648000" lvl="1" indent="-2880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September 2021: Review of draft and comments</a:t>
            </a:r>
          </a:p>
          <a:p>
            <a:pPr marL="648000" lvl="1" indent="-2880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September 2021: Draft TS sent to WGCV sub-group chairs &amp; WGCV community for comments &amp; review</a:t>
            </a:r>
          </a:p>
          <a:p>
            <a:pPr marL="648000" lvl="1" indent="-2880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October 2021: Review of draft and comments</a:t>
            </a:r>
          </a:p>
          <a:p>
            <a:pPr marL="648000" lvl="1" indent="-2880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November 2021</a:t>
            </a:r>
          </a:p>
          <a:p>
            <a:pPr marL="1067792" lvl="2" indent="-2880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Week of 1st Nov. distribute latest draft to Project Team for review. </a:t>
            </a:r>
          </a:p>
          <a:p>
            <a:pPr marL="1067792" lvl="2" indent="-2880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Week of 22nd Nov. Project Team meeting to discuss draft. </a:t>
            </a:r>
          </a:p>
          <a:p>
            <a:pPr marL="648000" lvl="1" indent="-2880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January 2021</a:t>
            </a:r>
          </a:p>
          <a:p>
            <a:pPr marL="1067792" lvl="2" indent="-2880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Week of 17th of Jan. follow-up meeting to discuss edits applied from previous draft.</a:t>
            </a:r>
          </a:p>
          <a:p>
            <a:pPr marL="1067792" lvl="2" indent="-2880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Week of 17th to 24th  Jan. share draft with resource groups. </a:t>
            </a:r>
          </a:p>
          <a:p>
            <a:pPr marL="648000" lvl="1" indent="-2880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February 2021</a:t>
            </a:r>
          </a:p>
          <a:p>
            <a:pPr marL="1067792" lvl="2" indent="-2880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Week of 7th Feb. convene meeting to discuss edits from resource groups and apply them. </a:t>
            </a:r>
          </a:p>
          <a:p>
            <a:pPr marL="1067792" lvl="2" indent="-2880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Week of 21st Feb. submit for DTS. </a:t>
            </a:r>
          </a:p>
          <a:p>
            <a:pPr marL="221973" indent="-2880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sz="1600" b="1" dirty="0">
                <a:latin typeface="Arial" panose="020B0604020202020204" pitchFamily="34" charset="0"/>
                <a:cs typeface="Arial" panose="020B0604020202020204" pitchFamily="34" charset="0"/>
              </a:rPr>
              <a:t>Current status</a:t>
            </a:r>
          </a:p>
          <a:p>
            <a:pPr marL="648000" lvl="1" indent="-2880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ISO TS 19124-1 submitted to ISO TC 211 Secretariate, which will distribute the draft for a 3-month DIS vote</a:t>
            </a:r>
          </a:p>
          <a:p>
            <a:pPr marL="648000" lvl="1" indent="-2880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3 months voting period allows ISO TC 211 member countries and liaison organizations to provide the comments – </a:t>
            </a:r>
            <a:r>
              <a:rPr lang="en-AU" sz="1200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. there is still time to provide comments!</a:t>
            </a:r>
          </a:p>
          <a:p>
            <a:pPr marL="648000" lvl="1" indent="-2880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June 2022: Editing committee meeting to go through the comments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866263" y="2481"/>
            <a:ext cx="5652198" cy="857250"/>
          </a:xfrm>
        </p:spPr>
        <p:txBody>
          <a:bodyPr anchor="ctr"/>
          <a:lstStyle/>
          <a:p>
            <a:pPr algn="ctr">
              <a:lnSpc>
                <a:spcPct val="130000"/>
              </a:lnSpc>
            </a:pPr>
            <a:r>
              <a:rPr lang="en-US" sz="2000" b="1" dirty="0"/>
              <a:t>ISO TS 19124-1</a:t>
            </a:r>
            <a:endParaRPr lang="fr-BE" sz="3600" dirty="0"/>
          </a:p>
        </p:txBody>
      </p:sp>
    </p:spTree>
    <p:extLst>
      <p:ext uri="{BB962C8B-B14F-4D97-AF65-F5344CB8AC3E}">
        <p14:creationId xmlns:p14="http://schemas.microsoft.com/office/powerpoint/2010/main" val="1555531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75770"/>
            <a:ext cx="8292254" cy="3451625"/>
          </a:xfrm>
        </p:spPr>
        <p:txBody>
          <a:bodyPr/>
          <a:lstStyle/>
          <a:p>
            <a:pPr marL="221973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200" dirty="0"/>
              <a:t>WGCV have been able to impact at a broad level</a:t>
            </a:r>
          </a:p>
          <a:p>
            <a:pPr marL="648000" lvl="1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200" dirty="0"/>
              <a:t>Validation – inputs from LPV, ACSG, TMSG largely incorporated</a:t>
            </a:r>
          </a:p>
          <a:p>
            <a:pPr marL="648000" lvl="1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200" dirty="0"/>
              <a:t>Maturity Matrix was considered</a:t>
            </a:r>
          </a:p>
          <a:p>
            <a:pPr marL="1067792" lvl="2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1200" dirty="0"/>
              <a:t>WGISS maturity matrix referenced, with a clause that the work is currently underway on more quantitative parameters;</a:t>
            </a:r>
            <a:endParaRPr lang="en-GB" sz="1200" dirty="0"/>
          </a:p>
          <a:p>
            <a:pPr marL="1067792" lvl="2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200"/>
              <a:t>WGCV </a:t>
            </a:r>
            <a:r>
              <a:rPr lang="en-GB" sz="1200" dirty="0"/>
              <a:t>need to advance this work (as discussed Day </a:t>
            </a:r>
            <a:r>
              <a:rPr lang="en-GB" sz="1200"/>
              <a:t>3);</a:t>
            </a:r>
            <a:endParaRPr lang="en-GB" sz="1200" dirty="0"/>
          </a:p>
          <a:p>
            <a:pPr marL="648000" lvl="1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200" dirty="0"/>
              <a:t>Terminology – quite a bit of discussions, some wins, some losses</a:t>
            </a:r>
          </a:p>
          <a:p>
            <a:pPr marL="1067792" lvl="2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200" dirty="0"/>
              <a:t>Challenges with having historical foundations – if the terms are established in other standards, references or documentation, then it is hard to fight </a:t>
            </a:r>
          </a:p>
          <a:p>
            <a:pPr marL="1067792" lvl="2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200" dirty="0"/>
              <a:t>advocacy for an open, holistic glossary (Common Terminology initiative as per P. Strobl Day 3)</a:t>
            </a:r>
          </a:p>
          <a:p>
            <a:pPr marL="1067792" lvl="2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200" dirty="0"/>
              <a:t>There may be straylight at the end of tunnel if CEOS terms and definitions are established in 3 years</a:t>
            </a:r>
          </a:p>
          <a:p>
            <a:pPr marL="1555473" lvl="3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200" dirty="0"/>
              <a:t>TS gets reviewed – inputs are solicited for further development into standards</a:t>
            </a:r>
          </a:p>
          <a:p>
            <a:pPr marL="648000" lvl="1" indent="-288000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12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866263" y="2481"/>
            <a:ext cx="5652198" cy="857250"/>
          </a:xfrm>
        </p:spPr>
        <p:txBody>
          <a:bodyPr anchor="ctr"/>
          <a:lstStyle/>
          <a:p>
            <a:pPr algn="ctr">
              <a:lnSpc>
                <a:spcPct val="130000"/>
              </a:lnSpc>
            </a:pPr>
            <a:r>
              <a:rPr lang="en-US" sz="2000" b="1" dirty="0"/>
              <a:t>ISO TS 19124-1</a:t>
            </a:r>
            <a:endParaRPr lang="fr-BE" sz="3600" dirty="0"/>
          </a:p>
        </p:txBody>
      </p:sp>
    </p:spTree>
    <p:extLst>
      <p:ext uri="{BB962C8B-B14F-4D97-AF65-F5344CB8AC3E}">
        <p14:creationId xmlns:p14="http://schemas.microsoft.com/office/powerpoint/2010/main" val="1495962356"/>
      </p:ext>
    </p:extLst>
  </p:cSld>
  <p:clrMapOvr>
    <a:masterClrMapping/>
  </p:clrMapOvr>
</p:sld>
</file>

<file path=ppt/theme/theme1.xml><?xml version="1.0" encoding="utf-8"?>
<a:theme xmlns:a="http://schemas.openxmlformats.org/drawingml/2006/main" name="BIRA-sli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1_BIRA-sli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530</Words>
  <Application>Microsoft Office PowerPoint</Application>
  <PresentationFormat>On-screen Show (16:9)</PresentationFormat>
  <Paragraphs>56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Arial</vt:lpstr>
      <vt:lpstr>Arial Bold</vt:lpstr>
      <vt:lpstr>Calibri</vt:lpstr>
      <vt:lpstr>Calibri Light</vt:lpstr>
      <vt:lpstr>Frutiger 45 Light</vt:lpstr>
      <vt:lpstr>Gill Sans MT</vt:lpstr>
      <vt:lpstr>Times New Roman</vt:lpstr>
      <vt:lpstr>BIRA-slim</vt:lpstr>
      <vt:lpstr>Default</vt:lpstr>
      <vt:lpstr>1_BIRA-slim</vt:lpstr>
      <vt:lpstr>Custom Design</vt:lpstr>
      <vt:lpstr>PowerPoint Presentation</vt:lpstr>
      <vt:lpstr>Technical Specification vs Standard</vt:lpstr>
      <vt:lpstr>ISO TS 19124-1</vt:lpstr>
      <vt:lpstr>ISO TS 19124-1</vt:lpstr>
      <vt:lpstr>ISO TS 19124-1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2020-07-13T13:08:52Z</dcterms:created>
  <dcterms:modified xsi:type="dcterms:W3CDTF">2022-03-25T11:26:51Z</dcterms:modified>
</cp:coreProperties>
</file>