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607E-85C6-CE44-93F6-7EEC497035FD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3E21-2B22-3842-9A38-C8242EBF5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3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GDWG actively supports all aspects of GSICS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E3E21-2B22-3842-9A38-C8242EBF56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6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E3E21-2B22-3842-9A38-C8242EBF56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E3E21-2B22-3842-9A38-C8242EBF56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9CC4-B054-5C44-A096-0DEE04D4F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0D436-82B6-5249-BC32-1EF6B5BEF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F9B86-2E7A-FD46-B245-BD970FC3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D037E-932A-7843-A61C-05C754BA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2A47-14AD-F44E-9E18-5A7F1059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2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DB50-089E-1A4A-842F-7A8EE6E6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0AC82-5047-494C-9C94-A3B7B0EF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8607-1508-954E-AB28-7F737B76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A0CA-FCEE-E247-B819-5B6F9ED0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351B1-01F7-8C4D-8EDF-29560D0B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8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ADD23-4D79-2A4B-B24C-2A5715176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76508-0A47-7642-9D1F-510623D00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44F8D-A2CE-C14F-970B-52D431BF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94B12-1053-F541-8787-8D901114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2D92-5D51-C643-B645-4A790FAB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0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0AB7-22E8-F744-8B60-A872383D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009E-4F2B-FC42-8FDE-009D1A427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CD1BF-2CED-2640-AB44-E9DC3C8F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FB47-496C-744E-984E-0503D8D5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6DFE4-648A-A14A-A4DC-0AEC48EA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0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74AD-0131-5949-BE68-D29EB1E5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D1898-1B16-FB44-B13D-6B455A21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9E0F-C211-1942-A24E-63FFE7F9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CC01F-525F-4641-A930-1ADBA55B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523F-5658-2B4E-A242-1F41D9CE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1371-514E-AC44-B0ED-77F792DA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0B24-3521-C042-929D-2ECE9CAB2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2ABC-A4C0-464E-A269-694C3DA6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1E999-6CB9-5E4F-9467-2ED17F15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155-F06D-7B4C-966E-7EB88057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D7A3F-0816-474C-B530-C217B641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EA4D-1C76-BA46-818E-AAEEAC29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4961-85CB-6243-8B57-BA3E06B54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600D-3050-6E4E-B30F-C5DDCE729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AFE77-8393-6647-9912-361CD72F0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48FD1-CF91-7843-AB52-1847B3BB0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23F66-F169-9041-916E-5578B5BA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C0926-B07F-5D48-8DDF-FBF83499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88423-49E3-6E43-AABC-9075635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3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81EE-0D8D-5844-BCD7-A7D6F32A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92EC6-ADD4-1A49-A096-E5D34F2E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9743D-608B-D845-967F-F3EEAEA8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375EF-DB07-FE40-8AB2-5819E95E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1CD0-1AAA-D243-BF91-35E4CE07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3B3E3-82B8-F942-B30C-A05A04D3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69ADB-D6F3-4A46-96F2-544CF148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1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B917-B876-4B44-8B95-35D19E8D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98B4-D391-1640-BABA-ABD76ED7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F3F95-57B2-A044-A0EB-E20B2D5E4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1F971-87BA-0549-908E-8BD72BEF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BA294-E707-9543-9ABE-E61981DA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A0C32-90AE-AD4E-A849-0AAA2AB1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8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D941-56CD-D740-9815-06C63C60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50417-CCFD-BF42-BB92-491AEE002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B958E-C558-E642-B64E-448FEF508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F48F5-87DA-9140-86F9-8EA47448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D4E79-4666-0C4C-B07E-7A88068F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F4437-00A3-FC4E-BAE1-12628F2C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AC792-9DAF-3049-9AD6-79AC5CB4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30D9A-7ECF-D045-8976-EBDA50A49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B9DA1-B40C-5643-9500-7BF104AE2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BED8-9F2E-1F4F-8596-69CFE8F834F3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57-F547-3D49-AC91-629C0A4BF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A1A7-8592-904A-B468-B84CB8D44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FF91-2D86-8F45-856A-FD6273E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2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md0-my.sharepoint.com/:w:/g/personal/mbali_umd_edu/EcB_Us5uO5RKgu5Vg8SFvzMBWFVvTO0a_WjfR17NBKUc9g?rtime=H8h1-ykL2kg" TargetMode="External"/><Relationship Id="rId2" Type="http://schemas.openxmlformats.org/officeDocument/2006/relationships/hyperlink" Target="http://gsics.atmos.umd.edu/bin/view/Development/Annualmeeting20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md0-my.sharepoint.com/:w:/g/personal/mbali_umd_edu/EcB_Us5uO5RKgu5Vg8SFvzMBWFVvTO0a_WjfR17NBKUc9g?rtime=H8h1-ykL2k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sics.tools.eumetsat.int/plotter" TargetMode="External"/><Relationship Id="rId3" Type="http://schemas.openxmlformats.org/officeDocument/2006/relationships/hyperlink" Target="http://gsics.atmos.umd.edu/bin/view/Development/DownloadGSICSProducts" TargetMode="External"/><Relationship Id="rId7" Type="http://schemas.openxmlformats.org/officeDocument/2006/relationships/hyperlink" Target="https://colab.research.google.com/drive/18SjLpebRKPdEBT_eYuZrEGTQNo82gpn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ab.research.google.com/drive/1ENBFgZ1IOgXNw6bS-0X14AshT729yIf2?usp=sharing" TargetMode="External"/><Relationship Id="rId5" Type="http://schemas.openxmlformats.org/officeDocument/2006/relationships/hyperlink" Target="https://colab.research.google.com/drive/13Icapoogf0FUkYpfnynFJQm0H68uDNy3" TargetMode="External"/><Relationship Id="rId10" Type="http://schemas.openxmlformats.org/officeDocument/2006/relationships/hyperlink" Target="https://docs.google.com/spreadsheets/d/1WCSLeawlgvZjzB6GM9pmDlbKMj7CV_tYGqSeT63G4oM/edit?usp=sharing" TargetMode="External"/><Relationship Id="rId4" Type="http://schemas.openxmlformats.org/officeDocument/2006/relationships/hyperlink" Target="https://colab.research.google.com/drive/1AbQklydiBgSk3gWe14FcLBe69HiSciJC" TargetMode="External"/><Relationship Id="rId9" Type="http://schemas.openxmlformats.org/officeDocument/2006/relationships/hyperlink" Target="https://www.star.nesdis.noaa.gov/smcd/GCC/ProductCatalo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FB82-42CC-3047-8F07-963D34C4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407"/>
            <a:ext cx="10368776" cy="1173739"/>
          </a:xfrm>
        </p:spPr>
        <p:txBody>
          <a:bodyPr/>
          <a:lstStyle/>
          <a:p>
            <a:r>
              <a:rPr lang="en-GB" b="1" u="sng" dirty="0"/>
              <a:t>GSICS Annual Meeting 2022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F72D-3CF7-304C-9CCF-745C2985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46" y="1563735"/>
            <a:ext cx="11496907" cy="46420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300" dirty="0"/>
              <a:t>The GSICS Annual Meeting 2022 held virtually, [10 March 2022, 14–18 March 2022].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300" dirty="0"/>
              <a:t>The Meeting had the following sessions:</a:t>
            </a:r>
          </a:p>
          <a:p>
            <a:r>
              <a:rPr lang="en-GB" sz="3300" dirty="0"/>
              <a:t>UVN Spectrometer Break out Session (10 March)</a:t>
            </a:r>
          </a:p>
          <a:p>
            <a:r>
              <a:rPr lang="en-GB" sz="3300" dirty="0"/>
              <a:t>Mini Conference (14 March)</a:t>
            </a:r>
          </a:p>
          <a:p>
            <a:r>
              <a:rPr lang="en-GB" sz="3300" dirty="0"/>
              <a:t>Plenary: Agency Report (15 March)</a:t>
            </a:r>
          </a:p>
          <a:p>
            <a:r>
              <a:rPr lang="en-GB" sz="3300" dirty="0"/>
              <a:t>IR and GDWG Parallel sessions (16 March)</a:t>
            </a:r>
          </a:p>
          <a:p>
            <a:r>
              <a:rPr lang="en-GB" sz="3300" dirty="0"/>
              <a:t>VIS/NIR and MW parallel sessions (17 March)</a:t>
            </a:r>
          </a:p>
          <a:p>
            <a:r>
              <a:rPr lang="en-GB" sz="3300" dirty="0"/>
              <a:t>Plenary: Cross Cutting (18  April)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300" dirty="0"/>
              <a:t>Info and presentations can be found at:</a:t>
            </a:r>
          </a:p>
          <a:p>
            <a:pPr marL="0" indent="0">
              <a:buNone/>
            </a:pPr>
            <a:r>
              <a:rPr lang="en-GB" sz="3300" dirty="0">
                <a:hlinkClick r:id="rId2"/>
              </a:rPr>
              <a:t>http://gsics.atmos.umd.edu/bin/view/Development/Annualmeeting2022</a:t>
            </a:r>
            <a:endParaRPr lang="en-GB" sz="3300" dirty="0"/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300" dirty="0"/>
              <a:t>MoM with actions and recommendations:</a:t>
            </a:r>
          </a:p>
          <a:p>
            <a:pPr marL="0" indent="0">
              <a:buNone/>
            </a:pPr>
            <a:r>
              <a:rPr lang="en-GB" sz="3300" dirty="0">
                <a:hlinkClick r:id="rId3"/>
              </a:rPr>
              <a:t>MoM with actions and recommendations.</a:t>
            </a:r>
            <a:endParaRPr lang="en-GB" sz="3300" dirty="0"/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9EA44F-AE7B-D945-AE1B-DC3350CB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5"/>
          <a:stretch/>
        </p:blipFill>
        <p:spPr bwMode="auto">
          <a:xfrm>
            <a:off x="323787" y="85728"/>
            <a:ext cx="6546090" cy="37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4250D3-D603-8540-AAA4-07BCE7474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7"/>
          <a:stretch/>
        </p:blipFill>
        <p:spPr bwMode="auto">
          <a:xfrm>
            <a:off x="5572124" y="3066657"/>
            <a:ext cx="6410393" cy="364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34071B-EFB9-8C44-BA0C-170E483E8EC9}"/>
              </a:ext>
            </a:extLst>
          </p:cNvPr>
          <p:cNvSpPr/>
          <p:nvPr/>
        </p:nvSpPr>
        <p:spPr>
          <a:xfrm>
            <a:off x="379945" y="5084207"/>
            <a:ext cx="493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MoM with actions and recommendations.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F0ED7-EFEE-9D48-A1CF-C4DA1CA31BC6}"/>
              </a:ext>
            </a:extLst>
          </p:cNvPr>
          <p:cNvSpPr txBox="1"/>
          <p:nvPr/>
        </p:nvSpPr>
        <p:spPr>
          <a:xfrm>
            <a:off x="209483" y="4254447"/>
            <a:ext cx="496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Minute of the Meeting available here: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45A29C0-127E-3C4A-A2AF-AA188E0E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77" y="85728"/>
            <a:ext cx="5112640" cy="29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438A50-3D4F-AA4C-87F9-6FDFEE9AF396}"/>
              </a:ext>
            </a:extLst>
          </p:cNvPr>
          <p:cNvSpPr txBox="1">
            <a:spLocks/>
          </p:cNvSpPr>
          <p:nvPr/>
        </p:nvSpPr>
        <p:spPr>
          <a:xfrm>
            <a:off x="347545" y="190848"/>
            <a:ext cx="4659351" cy="1359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GSICS Main activities and </a:t>
            </a:r>
          </a:p>
          <a:p>
            <a:r>
              <a:rPr lang="en-GB" sz="2800" b="1" dirty="0"/>
              <a:t>recommendations by subgroups</a:t>
            </a:r>
            <a:endParaRPr lang="en-GB" sz="28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F1E466-FCBD-A445-9DBC-7E01CB4B7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05411"/>
              </p:ext>
            </p:extLst>
          </p:nvPr>
        </p:nvGraphicFramePr>
        <p:xfrm>
          <a:off x="231775" y="2004704"/>
          <a:ext cx="58642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4" imgW="5727700" imgH="3810000" progId="Word.Document.12">
                  <p:embed/>
                </p:oleObj>
              </mc:Choice>
              <mc:Fallback>
                <p:oleObj name="Document" r:id="rId4" imgW="5727700" imgH="381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75" y="2004704"/>
                        <a:ext cx="5864225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D255E3C-4690-BB46-9A6E-D8786A2E7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76643"/>
              </p:ext>
            </p:extLst>
          </p:nvPr>
        </p:nvGraphicFramePr>
        <p:xfrm>
          <a:off x="5888038" y="85725"/>
          <a:ext cx="5329237" cy="688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6" imgW="5727700" imgH="7404100" progId="Word.Document.12">
                  <p:embed/>
                </p:oleObj>
              </mc:Choice>
              <mc:Fallback>
                <p:oleObj name="Document" r:id="rId6" imgW="5727700" imgH="740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8038" y="85725"/>
                        <a:ext cx="5329237" cy="688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EF30-51D4-C14E-9BFA-02E2481A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78" y="93353"/>
            <a:ext cx="10515600" cy="437763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GSICS Main activities and recommendations by subgroups</a:t>
            </a:r>
            <a:endParaRPr lang="en-GB" sz="28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4703B18-57CE-874B-827E-474955F88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8413"/>
              </p:ext>
            </p:extLst>
          </p:nvPr>
        </p:nvGraphicFramePr>
        <p:xfrm>
          <a:off x="152400" y="1046492"/>
          <a:ext cx="59436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4" imgW="5943600" imgH="2755900" progId="Word.Document.12">
                  <p:embed/>
                </p:oleObj>
              </mc:Choice>
              <mc:Fallback>
                <p:oleObj name="Document" r:id="rId4" imgW="5943600" imgH="275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046492"/>
                        <a:ext cx="5943600" cy="275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59813A-5071-584A-9B5E-D15EA1A22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21369"/>
              </p:ext>
            </p:extLst>
          </p:nvPr>
        </p:nvGraphicFramePr>
        <p:xfrm>
          <a:off x="152400" y="4281255"/>
          <a:ext cx="59436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6" imgW="5943600" imgH="1816100" progId="Word.Document.12">
                  <p:embed/>
                </p:oleObj>
              </mc:Choice>
              <mc:Fallback>
                <p:oleObj name="Document" r:id="rId6" imgW="5943600" imgH="181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4281255"/>
                        <a:ext cx="594360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4004A7B-5658-BF40-B9FA-43A6BC2AF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0433"/>
              </p:ext>
            </p:extLst>
          </p:nvPr>
        </p:nvGraphicFramePr>
        <p:xfrm>
          <a:off x="5999356" y="679062"/>
          <a:ext cx="6211604" cy="595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8" imgW="5943600" imgH="5702300" progId="Word.Document.12">
                  <p:embed/>
                </p:oleObj>
              </mc:Choice>
              <mc:Fallback>
                <p:oleObj name="Document" r:id="rId8" imgW="5943600" imgH="570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9356" y="679062"/>
                        <a:ext cx="6211604" cy="5959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4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9C458A-AC31-A643-9E41-2CF1DD99AE47}"/>
              </a:ext>
            </a:extLst>
          </p:cNvPr>
          <p:cNvSpPr txBox="1">
            <a:spLocks/>
          </p:cNvSpPr>
          <p:nvPr/>
        </p:nvSpPr>
        <p:spPr>
          <a:xfrm>
            <a:off x="838200" y="146243"/>
            <a:ext cx="10515600" cy="437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GSICS Main activities and recommendations by subgroups</a:t>
            </a:r>
            <a:endParaRPr lang="en-GB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B35F5C6-BDEA-A14D-9F10-FD72C2FA0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904968"/>
              </p:ext>
            </p:extLst>
          </p:nvPr>
        </p:nvGraphicFramePr>
        <p:xfrm>
          <a:off x="85494" y="668417"/>
          <a:ext cx="5752466" cy="407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943600" imgH="3733800" progId="Word.Document.12">
                  <p:embed/>
                </p:oleObj>
              </mc:Choice>
              <mc:Fallback>
                <p:oleObj name="Document" r:id="rId3" imgW="5943600" imgH="373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494" y="668417"/>
                        <a:ext cx="5752466" cy="4070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6BBFBF7-07D9-CC47-86B6-6E28BECFD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40648"/>
              </p:ext>
            </p:extLst>
          </p:nvPr>
        </p:nvGraphicFramePr>
        <p:xfrm>
          <a:off x="5752263" y="1397000"/>
          <a:ext cx="6420533" cy="502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5" imgW="5727700" imgH="4483100" progId="Word.Document.12">
                  <p:embed/>
                </p:oleObj>
              </mc:Choice>
              <mc:Fallback>
                <p:oleObj name="Document" r:id="rId5" imgW="5727700" imgH="448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2263" y="1397000"/>
                        <a:ext cx="6420533" cy="5026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9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7E4E-19EA-B343-B4A1-C2835FBC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links to GSICS tools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DCC91-79EF-B148-B378-BAC63F06B8B7}"/>
              </a:ext>
            </a:extLst>
          </p:cNvPr>
          <p:cNvSpPr txBox="1"/>
          <p:nvPr/>
        </p:nvSpPr>
        <p:spPr>
          <a:xfrm>
            <a:off x="503664" y="1720840"/>
            <a:ext cx="10850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222222"/>
                </a:solidFill>
                <a:latin typeface="Arial"/>
                <a:cs typeface="Arial"/>
              </a:rPr>
              <a:t>Bash script to download GSICS Data </a:t>
            </a:r>
            <a:r>
              <a:rPr lang="en-US" altLang="en-US" dirty="0">
                <a:solidFill>
                  <a:srgbClr val="222222"/>
                </a:solidFill>
                <a:latin typeface="Arial"/>
                <a:cs typeface="Arial"/>
                <a:hlinkClick r:id="rId3"/>
              </a:rPr>
              <a:t>http://gsics.atmos.umd.edu/bin/view/Development/DownloadGSICSProducts</a:t>
            </a:r>
            <a:endParaRPr lang="en-US" altLang="en-US" dirty="0">
              <a:solidFill>
                <a:srgbClr val="222222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222222"/>
                </a:solidFill>
                <a:latin typeface="Arial"/>
                <a:cs typeface="Arial"/>
              </a:rPr>
              <a:t>DCC Product  </a:t>
            </a:r>
            <a:r>
              <a:rPr lang="en-US" altLang="en-US" dirty="0">
                <a:solidFill>
                  <a:srgbClr val="1155CC"/>
                </a:solidFill>
                <a:latin typeface="Arial"/>
                <a:cs typeface="Arial"/>
                <a:hlinkClick r:id="rId4"/>
              </a:rPr>
              <a:t>notebook</a:t>
            </a:r>
            <a:endParaRPr lang="en-US" altLang="en-US" dirty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222222"/>
                </a:solidFill>
                <a:latin typeface="Arial"/>
                <a:cs typeface="Arial"/>
              </a:rPr>
              <a:t>This notebook reads DCC products and plots and lists them</a:t>
            </a:r>
            <a:endParaRPr lang="en-US" altLang="en-US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222222"/>
                </a:solidFill>
                <a:latin typeface="Arial"/>
                <a:cs typeface="Arial"/>
              </a:rPr>
              <a:t>GIRO SRF   </a:t>
            </a:r>
            <a:r>
              <a:rPr lang="en-US" altLang="en-US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lang="en-US" altLang="en-US" dirty="0">
                <a:solidFill>
                  <a:srgbClr val="1155CC"/>
                </a:solidFill>
                <a:latin typeface="Arial"/>
                <a:cs typeface="Arial"/>
                <a:hlinkClick r:id="rId5"/>
              </a:rPr>
              <a:t>notebook</a:t>
            </a:r>
            <a:r>
              <a:rPr lang="en-US" altLang="en-US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/>
                <a:cs typeface="Arial"/>
              </a:rPr>
              <a:t>GSICS Product RAC </a:t>
            </a:r>
            <a:r>
              <a:rPr lang="en-US" altLang="en-US" dirty="0">
                <a:latin typeface="Arial"/>
                <a:cs typeface="Arial"/>
                <a:hlinkClick r:id="rId6"/>
              </a:rPr>
              <a:t>notebook</a:t>
            </a:r>
            <a:r>
              <a:rPr lang="en-US" altLang="en-US" dirty="0">
                <a:latin typeface="Arial"/>
                <a:cs typeface="Arial"/>
              </a:rPr>
              <a:t> and NRT </a:t>
            </a:r>
            <a:r>
              <a:rPr lang="en-US" altLang="en-US" dirty="0">
                <a:latin typeface="Arial"/>
                <a:cs typeface="Arial"/>
                <a:hlinkClick r:id="rId7"/>
              </a:rPr>
              <a:t>notebook</a:t>
            </a:r>
            <a:endParaRPr lang="en-US" altLang="en-US" dirty="0">
              <a:latin typeface="Arial"/>
              <a:cs typeface="Arial"/>
            </a:endParaRPr>
          </a:p>
          <a:p>
            <a:r>
              <a:rPr lang="en-US" altLang="en-US" dirty="0">
                <a:latin typeface="Arial"/>
                <a:cs typeface="Arial"/>
              </a:rPr>
              <a:t>3. Plotting Tool   </a:t>
            </a:r>
            <a:r>
              <a:rPr lang="en-US" dirty="0">
                <a:latin typeface="Arial"/>
                <a:cs typeface="Arial"/>
                <a:hlinkClick r:id="rId8"/>
              </a:rPr>
              <a:t>http://gsics.tools.eumetsat.int/plotter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/>
                <a:cs typeface="Arial"/>
              </a:rPr>
              <a:t>4. GSICS Product  Catalog: </a:t>
            </a:r>
            <a:r>
              <a:rPr lang="en-US" altLang="en-US" dirty="0">
                <a:latin typeface="Arial"/>
                <a:cs typeface="Arial"/>
                <a:hlinkClick r:id="rId9"/>
              </a:rPr>
              <a:t>https://www.star.nesdis.noaa.gov/smcd/GCC/ProductCatalog.php</a:t>
            </a:r>
            <a:endParaRPr lang="en-US" altLang="en-US" dirty="0">
              <a:latin typeface="Arial"/>
              <a:cs typeface="Arial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  <a:hlinkClick r:id="rId10"/>
              </a:rPr>
              <a:t>here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2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Widescreen</PresentationFormat>
  <Paragraphs>37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Document</vt:lpstr>
      <vt:lpstr>GSICS Annual Meeting 2022</vt:lpstr>
      <vt:lpstr>PowerPoint Presentation</vt:lpstr>
      <vt:lpstr>PowerPoint Presentation</vt:lpstr>
      <vt:lpstr>GSICS Main activities and recommendations by subgroups</vt:lpstr>
      <vt:lpstr>PowerPoint Presentation</vt:lpstr>
      <vt:lpstr>Summary of links to GSICS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Castracane</dc:creator>
  <cp:lastModifiedBy>Philippe Goryl</cp:lastModifiedBy>
  <cp:revision>28</cp:revision>
  <dcterms:created xsi:type="dcterms:W3CDTF">2021-06-21T13:35:11Z</dcterms:created>
  <dcterms:modified xsi:type="dcterms:W3CDTF">2022-03-25T12:43:50Z</dcterms:modified>
</cp:coreProperties>
</file>