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4"/>
  </p:sldMasterIdLst>
  <p:notesMasterIdLst>
    <p:notesMasterId r:id="rId11"/>
  </p:notesMasterIdLst>
  <p:sldIdLst>
    <p:sldId id="256" r:id="rId5"/>
    <p:sldId id="263" r:id="rId6"/>
    <p:sldId id="261" r:id="rId7"/>
    <p:sldId id="262" r:id="rId8"/>
    <p:sldId id="264" r:id="rId9"/>
    <p:sldId id="265"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76" y="5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d3d187dc3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11d3d187dc3_0_30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1545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197dc3f28_8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g7197dc3f28_8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922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1d56a5427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11d56a54271_0_1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6406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32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smtClean="0">
                <a:solidFill>
                  <a:schemeClr val="accent1"/>
                </a:solidFill>
                <a:latin typeface="Arial"/>
                <a:ea typeface="Arial"/>
                <a:cs typeface="Arial"/>
                <a:sym typeface="Arial"/>
              </a:rPr>
              <a:t>WGCV 50, 22-25 </a:t>
            </a:r>
            <a:r>
              <a:rPr lang="en-GB" sz="1400" b="1" i="0" u="none" strike="noStrike" cap="none" dirty="0">
                <a:solidFill>
                  <a:schemeClr val="accent1"/>
                </a:solidFill>
                <a:latin typeface="Arial"/>
                <a:ea typeface="Arial"/>
                <a:cs typeface="Arial"/>
                <a:sym typeface="Arial"/>
              </a:rPr>
              <a:t>March 2022</a:t>
            </a:r>
            <a:endParaRPr dirty="0"/>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accent1"/>
                </a:solidFill>
                <a:latin typeface="Arial"/>
                <a:ea typeface="Arial"/>
                <a:cs typeface="Arial"/>
                <a:sym typeface="Arial"/>
              </a:rPr>
              <a:t>SIT-37, 29-31 March 2022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smtClean="0">
                <a:solidFill>
                  <a:schemeClr val="accent1"/>
                </a:solidFill>
                <a:latin typeface="Arial"/>
                <a:ea typeface="Arial"/>
                <a:cs typeface="Arial"/>
                <a:sym typeface="Arial"/>
              </a:rPr>
              <a:t>WGCV 50, 22-25 </a:t>
            </a:r>
            <a:r>
              <a:rPr lang="en-GB" sz="1400" b="1" dirty="0">
                <a:solidFill>
                  <a:schemeClr val="accent1"/>
                </a:solidFill>
                <a:latin typeface="Arial"/>
                <a:ea typeface="Arial"/>
                <a:cs typeface="Arial"/>
                <a:sym typeface="Arial"/>
              </a:rPr>
              <a:t>March 2022</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accent1"/>
                </a:solidFill>
                <a:latin typeface="Arial"/>
                <a:ea typeface="Arial"/>
                <a:cs typeface="Arial"/>
                <a:sym typeface="Arial"/>
              </a:rPr>
              <a:t>SIT-37, 29-31 March 2022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235919" y="2979010"/>
            <a:ext cx="6157185" cy="8309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4800" dirty="0" smtClean="0"/>
              <a:t>CEOS ARD </a:t>
            </a:r>
            <a:r>
              <a:rPr lang="en-GB" sz="4800" dirty="0" smtClean="0"/>
              <a:t>Update</a:t>
            </a:r>
            <a:endParaRPr sz="4800" dirty="0"/>
          </a:p>
        </p:txBody>
      </p:sp>
      <p:sp>
        <p:nvSpPr>
          <p:cNvPr id="67" name="Google Shape;67;p7"/>
          <p:cNvSpPr/>
          <p:nvPr/>
        </p:nvSpPr>
        <p:spPr>
          <a:xfrm>
            <a:off x="7973786" y="4822371"/>
            <a:ext cx="3836513" cy="1953985"/>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r>
              <a:rPr lang="en-GB" sz="2000" b="1" i="0" u="none" strike="noStrike" cap="none" dirty="0" smtClean="0">
                <a:solidFill>
                  <a:schemeClr val="accent1"/>
                </a:solidFill>
                <a:latin typeface="Arial"/>
                <a:ea typeface="Arial"/>
                <a:cs typeface="Arial"/>
                <a:sym typeface="Arial"/>
              </a:rPr>
              <a:t>Medhavy Thankappan</a:t>
            </a:r>
          </a:p>
          <a:p>
            <a:pPr marL="0" marR="0" lvl="0" indent="0" algn="r" rtl="0">
              <a:lnSpc>
                <a:spcPct val="150000"/>
              </a:lnSpc>
              <a:spcBef>
                <a:spcPts val="0"/>
              </a:spcBef>
              <a:spcAft>
                <a:spcPts val="0"/>
              </a:spcAft>
              <a:buNone/>
            </a:pPr>
            <a:r>
              <a:rPr lang="en-AU" sz="2000" b="1" i="0" u="none" strike="noStrike" cap="none" dirty="0" smtClean="0">
                <a:solidFill>
                  <a:schemeClr val="accent1"/>
                </a:solidFill>
                <a:latin typeface="Arial"/>
                <a:ea typeface="Arial"/>
                <a:cs typeface="Arial"/>
                <a:sym typeface="Arial"/>
              </a:rPr>
              <a:t>Geoscience Australia</a:t>
            </a:r>
            <a:endParaRPr sz="1200" dirty="0"/>
          </a:p>
          <a:p>
            <a:pPr marL="0" marR="0" lvl="0" indent="0" algn="r" rtl="0">
              <a:lnSpc>
                <a:spcPct val="150000"/>
              </a:lnSpc>
              <a:spcBef>
                <a:spcPts val="0"/>
              </a:spcBef>
              <a:spcAft>
                <a:spcPts val="0"/>
              </a:spcAft>
              <a:buNone/>
            </a:pPr>
            <a:r>
              <a:rPr lang="en-AU" sz="2000" b="1" i="0" u="none" strike="noStrike" cap="none" dirty="0" smtClean="0">
                <a:solidFill>
                  <a:schemeClr val="accent1"/>
                </a:solidFill>
                <a:latin typeface="Arial"/>
                <a:ea typeface="Arial"/>
                <a:cs typeface="Arial"/>
                <a:sym typeface="Arial"/>
              </a:rPr>
              <a:t>WGCV Plenary 50 Virtual </a:t>
            </a:r>
            <a:endParaRPr sz="1200" dirty="0"/>
          </a:p>
          <a:p>
            <a:pPr marL="0" marR="0" lvl="0" indent="0" algn="r" rtl="0">
              <a:lnSpc>
                <a:spcPct val="150000"/>
              </a:lnSpc>
              <a:spcBef>
                <a:spcPts val="0"/>
              </a:spcBef>
              <a:spcAft>
                <a:spcPts val="0"/>
              </a:spcAft>
              <a:buNone/>
            </a:pPr>
            <a:r>
              <a:rPr lang="en-GB" sz="2000" b="1" i="0" u="none" strike="noStrike" cap="none" dirty="0" smtClean="0">
                <a:solidFill>
                  <a:schemeClr val="accent1"/>
                </a:solidFill>
                <a:latin typeface="Arial"/>
                <a:ea typeface="Arial"/>
                <a:cs typeface="Arial"/>
                <a:sym typeface="Arial"/>
              </a:rPr>
              <a:t>24 </a:t>
            </a:r>
            <a:r>
              <a:rPr lang="en-GB" sz="2000" b="1" i="0" u="none" strike="noStrike" cap="none" dirty="0">
                <a:solidFill>
                  <a:schemeClr val="accent1"/>
                </a:solidFill>
                <a:latin typeface="Arial"/>
                <a:ea typeface="Arial"/>
                <a:cs typeface="Arial"/>
                <a:sym typeface="Arial"/>
              </a:rPr>
              <a:t>March 2022</a:t>
            </a:r>
            <a:endParaRPr sz="2000" b="1" i="0" u="none" strike="noStrike" cap="none" dirty="0">
              <a:solidFill>
                <a:schemeClr val="accen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0"/>
          <p:cNvSpPr txBox="1">
            <a:spLocks noGrp="1"/>
          </p:cNvSpPr>
          <p:nvPr>
            <p:ph type="body" idx="4294967295"/>
          </p:nvPr>
        </p:nvSpPr>
        <p:spPr>
          <a:xfrm>
            <a:off x="237671" y="1475447"/>
            <a:ext cx="6255657" cy="4218213"/>
          </a:xfrm>
          <a:prstGeom prst="rect">
            <a:avLst/>
          </a:prstGeom>
          <a:noFill/>
          <a:ln>
            <a:noFill/>
          </a:ln>
        </p:spPr>
        <p:txBody>
          <a:bodyPr spcFirstLastPara="1" wrap="square" lIns="91425" tIns="91425" rIns="91425" bIns="91425" anchor="ctr" anchorCtr="0">
            <a:noAutofit/>
          </a:bodyPr>
          <a:lstStyle/>
          <a:p>
            <a:pPr marL="457200" marR="0" lvl="0" indent="-374650" algn="l" rtl="0">
              <a:lnSpc>
                <a:spcPct val="100000"/>
              </a:lnSpc>
              <a:spcBef>
                <a:spcPts val="1200"/>
              </a:spcBef>
              <a:spcAft>
                <a:spcPts val="0"/>
              </a:spcAft>
              <a:buClr>
                <a:srgbClr val="000000"/>
              </a:buClr>
              <a:buSzPts val="2300"/>
              <a:buFont typeface="Wingdings" panose="05000000000000000000" pitchFamily="2" charset="2"/>
              <a:buChar char="v"/>
            </a:pPr>
            <a:r>
              <a:rPr lang="en-GB" sz="1800" b="0" i="0" u="none" strike="noStrike" cap="none" dirty="0">
                <a:solidFill>
                  <a:srgbClr val="000000"/>
                </a:solidFill>
                <a:sym typeface="Arial"/>
              </a:rPr>
              <a:t>Identified as a core component of the CEOS</a:t>
            </a:r>
            <a:r>
              <a:rPr lang="en-GB" sz="1800" dirty="0"/>
              <a:t>-</a:t>
            </a:r>
            <a:r>
              <a:rPr lang="en-GB" sz="1800" b="0" i="0" u="none" strike="noStrike" cap="none" dirty="0">
                <a:solidFill>
                  <a:srgbClr val="000000"/>
                </a:solidFill>
                <a:sym typeface="Arial"/>
              </a:rPr>
              <a:t>ARD Governance Framework.</a:t>
            </a:r>
            <a:endParaRPr sz="1800" b="0" i="0" u="none" strike="noStrike" cap="none" dirty="0">
              <a:solidFill>
                <a:srgbClr val="000000"/>
              </a:solidFill>
              <a:sym typeface="Arial"/>
            </a:endParaRPr>
          </a:p>
          <a:p>
            <a:pPr marL="457200" marR="0" lvl="0" indent="-374650" algn="l" rtl="0">
              <a:lnSpc>
                <a:spcPct val="100000"/>
              </a:lnSpc>
              <a:spcBef>
                <a:spcPts val="1200"/>
              </a:spcBef>
              <a:spcAft>
                <a:spcPts val="0"/>
              </a:spcAft>
              <a:buClr>
                <a:srgbClr val="000000"/>
              </a:buClr>
              <a:buSzPts val="2300"/>
              <a:buFont typeface="Wingdings" panose="05000000000000000000" pitchFamily="2" charset="2"/>
              <a:buChar char="v"/>
            </a:pPr>
            <a:r>
              <a:rPr lang="en-GB" sz="1800" b="0" i="0" u="none" strike="noStrike" cap="none" dirty="0">
                <a:solidFill>
                  <a:srgbClr val="000000"/>
                </a:solidFill>
                <a:sym typeface="Arial"/>
              </a:rPr>
              <a:t>Act as a forum for all matters related to CEOS</a:t>
            </a:r>
            <a:r>
              <a:rPr lang="en-GB" sz="1800" dirty="0"/>
              <a:t>-</a:t>
            </a:r>
            <a:r>
              <a:rPr lang="en-GB" sz="1800" b="0" i="0" u="none" strike="noStrike" cap="none" dirty="0">
                <a:solidFill>
                  <a:srgbClr val="000000"/>
                </a:solidFill>
                <a:sym typeface="Arial"/>
              </a:rPr>
              <a:t>ARD.</a:t>
            </a:r>
            <a:endParaRPr sz="1800" b="0" i="0" u="none" strike="noStrike" cap="none" dirty="0">
              <a:solidFill>
                <a:srgbClr val="000000"/>
              </a:solidFill>
              <a:sym typeface="Arial"/>
            </a:endParaRPr>
          </a:p>
          <a:p>
            <a:pPr marL="457200" marR="0" lvl="0" indent="-374650" algn="l" rtl="0">
              <a:lnSpc>
                <a:spcPct val="100000"/>
              </a:lnSpc>
              <a:spcBef>
                <a:spcPts val="1200"/>
              </a:spcBef>
              <a:spcAft>
                <a:spcPts val="0"/>
              </a:spcAft>
              <a:buClr>
                <a:srgbClr val="000000"/>
              </a:buClr>
              <a:buSzPts val="2300"/>
              <a:buFont typeface="Wingdings" panose="05000000000000000000" pitchFamily="2" charset="2"/>
              <a:buChar char="v"/>
            </a:pPr>
            <a:r>
              <a:rPr lang="en-GB" sz="1800" b="0" i="0" u="none" strike="noStrike" cap="none" dirty="0">
                <a:solidFill>
                  <a:srgbClr val="000000"/>
                </a:solidFill>
                <a:sym typeface="Arial"/>
              </a:rPr>
              <a:t>Representatives from the CEOS Virtual Constellations are integral to the effort going forward, as these are the CEOS entities with the technical expertise to recommend, develop and maintain Product Family Specifications.</a:t>
            </a:r>
            <a:endParaRPr sz="1800" b="0" i="0" u="none" strike="noStrike" cap="none" dirty="0">
              <a:solidFill>
                <a:srgbClr val="000000"/>
              </a:solidFill>
              <a:sym typeface="Arial"/>
            </a:endParaRPr>
          </a:p>
          <a:p>
            <a:pPr marL="457200" marR="0" lvl="0" indent="-374650" algn="l" rtl="0">
              <a:lnSpc>
                <a:spcPct val="100000"/>
              </a:lnSpc>
              <a:spcBef>
                <a:spcPts val="1200"/>
              </a:spcBef>
              <a:spcAft>
                <a:spcPts val="0"/>
              </a:spcAft>
              <a:buClr>
                <a:srgbClr val="000000"/>
              </a:buClr>
              <a:buSzPts val="2300"/>
              <a:buFont typeface="Wingdings" panose="05000000000000000000" pitchFamily="2" charset="2"/>
              <a:buChar char="v"/>
            </a:pPr>
            <a:r>
              <a:rPr lang="en-GB" sz="1800" b="0" i="0" u="none" strike="noStrike" cap="none" dirty="0" smtClean="0">
                <a:solidFill>
                  <a:srgbClr val="000000"/>
                </a:solidFill>
                <a:sym typeface="Arial"/>
              </a:rPr>
              <a:t>Provide strong </a:t>
            </a:r>
            <a:r>
              <a:rPr lang="en-GB" sz="1800" b="0" i="0" u="none" strike="noStrike" cap="none" dirty="0">
                <a:solidFill>
                  <a:srgbClr val="000000"/>
                </a:solidFill>
                <a:sym typeface="Arial"/>
              </a:rPr>
              <a:t>coordination across </a:t>
            </a:r>
            <a:r>
              <a:rPr lang="en-GB" sz="1800" b="0" i="0" u="none" strike="noStrike" cap="none" dirty="0" smtClean="0">
                <a:solidFill>
                  <a:srgbClr val="000000"/>
                </a:solidFill>
                <a:sym typeface="Arial"/>
              </a:rPr>
              <a:t>CEOS and promote </a:t>
            </a:r>
            <a:r>
              <a:rPr lang="en-GB" sz="1800" b="0" i="0" u="none" strike="noStrike" cap="none" dirty="0">
                <a:solidFill>
                  <a:srgbClr val="000000"/>
                </a:solidFill>
                <a:sym typeface="Arial"/>
              </a:rPr>
              <a:t>CEOS</a:t>
            </a:r>
            <a:r>
              <a:rPr lang="en-GB" sz="1800" dirty="0"/>
              <a:t>-</a:t>
            </a:r>
            <a:r>
              <a:rPr lang="en-GB" sz="1800" b="0" i="0" u="none" strike="noStrike" cap="none" dirty="0">
                <a:solidFill>
                  <a:srgbClr val="000000"/>
                </a:solidFill>
                <a:sym typeface="Arial"/>
              </a:rPr>
              <a:t>ARD in a unified </a:t>
            </a:r>
            <a:r>
              <a:rPr lang="en-GB" sz="1800" b="0" i="0" u="none" strike="noStrike" cap="none" dirty="0" smtClean="0">
                <a:solidFill>
                  <a:srgbClr val="000000"/>
                </a:solidFill>
                <a:sym typeface="Arial"/>
              </a:rPr>
              <a:t>way</a:t>
            </a:r>
          </a:p>
          <a:p>
            <a:pPr marL="457200" lvl="0" indent="-374650">
              <a:spcBef>
                <a:spcPts val="1200"/>
              </a:spcBef>
              <a:buSzPts val="2300"/>
              <a:buFont typeface="Wingdings" panose="05000000000000000000" pitchFamily="2" charset="2"/>
              <a:buChar char="v"/>
            </a:pPr>
            <a:r>
              <a:rPr lang="en-AU" sz="1800" dirty="0"/>
              <a:t>CEOS-ARD Oversight Group Terms of Reference </a:t>
            </a:r>
            <a:r>
              <a:rPr lang="en-AU" sz="1800" dirty="0" smtClean="0"/>
              <a:t>(</a:t>
            </a:r>
            <a:r>
              <a:rPr lang="en-AU" sz="1800" i="1" dirty="0" smtClean="0"/>
              <a:t>for Endorsement at SIT-37</a:t>
            </a:r>
            <a:r>
              <a:rPr lang="en-AU" sz="1800" dirty="0" smtClean="0"/>
              <a:t>)</a:t>
            </a:r>
            <a:endParaRPr lang="en-AU" sz="1800" dirty="0"/>
          </a:p>
          <a:p>
            <a:pPr marL="457200" marR="0" lvl="0" indent="-374650" algn="l" rtl="0">
              <a:lnSpc>
                <a:spcPct val="100000"/>
              </a:lnSpc>
              <a:spcBef>
                <a:spcPts val="1200"/>
              </a:spcBef>
              <a:spcAft>
                <a:spcPts val="0"/>
              </a:spcAft>
              <a:buClr>
                <a:srgbClr val="000000"/>
              </a:buClr>
              <a:buSzPts val="2300"/>
              <a:buFont typeface="Wingdings" panose="05000000000000000000" pitchFamily="2" charset="2"/>
              <a:buChar char="v"/>
            </a:pPr>
            <a:endParaRPr lang="en-GB" sz="1800" b="0" i="0" u="none" strike="noStrike" cap="none" dirty="0" smtClean="0">
              <a:solidFill>
                <a:srgbClr val="000000"/>
              </a:solidFill>
              <a:sym typeface="Arial"/>
            </a:endParaRPr>
          </a:p>
        </p:txBody>
      </p:sp>
      <p:sp>
        <p:nvSpPr>
          <p:cNvPr id="85" name="Google Shape;85;p10"/>
          <p:cNvSpPr txBox="1">
            <a:spLocks noGrp="1"/>
          </p:cNvSpPr>
          <p:nvPr>
            <p:ph type="title"/>
          </p:nvPr>
        </p:nvSpPr>
        <p:spPr>
          <a:xfrm>
            <a:off x="237671" y="195049"/>
            <a:ext cx="94191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GB" dirty="0"/>
              <a:t>CEOS-ARD Oversight </a:t>
            </a:r>
            <a:r>
              <a:rPr lang="en-GB" dirty="0" smtClean="0"/>
              <a:t>Group</a:t>
            </a:r>
            <a:endParaRPr dirty="0"/>
          </a:p>
        </p:txBody>
      </p:sp>
      <p:sp>
        <p:nvSpPr>
          <p:cNvPr id="4" name="Google Shape;91;p11"/>
          <p:cNvSpPr txBox="1"/>
          <p:nvPr/>
        </p:nvSpPr>
        <p:spPr>
          <a:xfrm>
            <a:off x="6379029" y="1030022"/>
            <a:ext cx="5753097" cy="5109061"/>
          </a:xfrm>
          <a:prstGeom prst="rect">
            <a:avLst/>
          </a:prstGeom>
          <a:noFill/>
          <a:ln>
            <a:noFill/>
          </a:ln>
        </p:spPr>
        <p:txBody>
          <a:bodyPr spcFirstLastPara="1" wrap="square" lIns="91425" tIns="91425" rIns="91425" bIns="91425" anchor="t" anchorCtr="0">
            <a:spAutoFit/>
          </a:bodyPr>
          <a:lstStyle/>
          <a:p>
            <a:pPr marL="514350" lvl="0" indent="0" algn="just" rtl="0">
              <a:spcBef>
                <a:spcPts val="0"/>
              </a:spcBef>
              <a:spcAft>
                <a:spcPts val="0"/>
              </a:spcAft>
              <a:buNone/>
            </a:pPr>
            <a:r>
              <a:rPr lang="en-GB" sz="2000" b="1" i="1" dirty="0" smtClean="0">
                <a:solidFill>
                  <a:schemeClr val="dk1"/>
                </a:solidFill>
                <a:latin typeface="Calibri"/>
                <a:ea typeface="Calibri"/>
                <a:cs typeface="Calibri"/>
                <a:sym typeface="Calibri"/>
              </a:rPr>
              <a:t>Members</a:t>
            </a:r>
          </a:p>
          <a:p>
            <a:pPr marL="514350" lvl="0" indent="0" algn="just" rtl="0">
              <a:spcBef>
                <a:spcPts val="0"/>
              </a:spcBef>
              <a:spcAft>
                <a:spcPts val="0"/>
              </a:spcAft>
              <a:buNone/>
            </a:pPr>
            <a:endParaRPr lang="en-GB" sz="2000" i="1" dirty="0" smtClean="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err="1" smtClean="0">
                <a:solidFill>
                  <a:schemeClr val="dk1"/>
                </a:solidFill>
                <a:latin typeface="Calibri"/>
                <a:ea typeface="Calibri"/>
                <a:cs typeface="Calibri"/>
                <a:sym typeface="Calibri"/>
              </a:rPr>
              <a:t>Ferran</a:t>
            </a:r>
            <a:r>
              <a:rPr lang="en-GB" sz="2000" i="1" dirty="0" smtClean="0">
                <a:solidFill>
                  <a:schemeClr val="dk1"/>
                </a:solidFill>
                <a:latin typeface="Calibri"/>
                <a:ea typeface="Calibri"/>
                <a:cs typeface="Calibri"/>
                <a:sym typeface="Calibri"/>
              </a:rPr>
              <a:t> </a:t>
            </a:r>
            <a:r>
              <a:rPr lang="en-GB" sz="2000" i="1" dirty="0" err="1">
                <a:solidFill>
                  <a:schemeClr val="dk1"/>
                </a:solidFill>
                <a:latin typeface="Calibri"/>
                <a:ea typeface="Calibri"/>
                <a:cs typeface="Calibri"/>
                <a:sym typeface="Calibri"/>
              </a:rPr>
              <a:t>Gascon</a:t>
            </a:r>
            <a:r>
              <a:rPr lang="en-GB" sz="2000" i="1" dirty="0">
                <a:solidFill>
                  <a:schemeClr val="dk1"/>
                </a:solidFill>
                <a:latin typeface="Calibri"/>
                <a:ea typeface="Calibri"/>
                <a:cs typeface="Calibri"/>
                <a:sym typeface="Calibri"/>
              </a:rPr>
              <a:t> (Lead</a:t>
            </a:r>
            <a:r>
              <a:rPr lang="en-GB" sz="2000" i="1" dirty="0" smtClean="0">
                <a:solidFill>
                  <a:schemeClr val="dk1"/>
                </a:solidFill>
                <a:latin typeface="Calibri"/>
                <a:ea typeface="Calibri"/>
                <a:cs typeface="Calibri"/>
                <a:sym typeface="Calibri"/>
              </a:rPr>
              <a:t>)</a:t>
            </a:r>
            <a:r>
              <a:rPr lang="en-GB" sz="2000" i="1" dirty="0">
                <a:solidFill>
                  <a:schemeClr val="dk1"/>
                </a:solidFill>
                <a:latin typeface="Calibri"/>
                <a:ea typeface="Calibri"/>
                <a:cs typeface="Calibri"/>
                <a:sym typeface="Calibri"/>
              </a:rPr>
              <a:t>	</a:t>
            </a:r>
            <a:r>
              <a:rPr lang="en-GB" sz="2000" i="1" dirty="0" smtClean="0">
                <a:solidFill>
                  <a:schemeClr val="dk1"/>
                </a:solidFill>
                <a:latin typeface="Calibri"/>
                <a:ea typeface="Calibri"/>
                <a:cs typeface="Calibri"/>
                <a:sym typeface="Calibri"/>
              </a:rPr>
              <a:t>	SIT </a:t>
            </a:r>
            <a:r>
              <a:rPr lang="en-GB" sz="2000" i="1" dirty="0">
                <a:solidFill>
                  <a:schemeClr val="dk1"/>
                </a:solidFill>
                <a:latin typeface="Calibri"/>
                <a:ea typeface="Calibri"/>
                <a:cs typeface="Calibri"/>
                <a:sym typeface="Calibri"/>
              </a:rPr>
              <a:t>Chair Team</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Andreia Siqueira		LSI-VC</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Steve </a:t>
            </a:r>
            <a:r>
              <a:rPr lang="en-GB" sz="2000" i="1" dirty="0" err="1">
                <a:solidFill>
                  <a:schemeClr val="dk1"/>
                </a:solidFill>
                <a:latin typeface="Calibri"/>
                <a:ea typeface="Calibri"/>
                <a:cs typeface="Calibri"/>
                <a:sym typeface="Calibri"/>
              </a:rPr>
              <a:t>Labahn</a:t>
            </a:r>
            <a:r>
              <a:rPr lang="en-GB" sz="2000" i="1" dirty="0">
                <a:solidFill>
                  <a:schemeClr val="dk1"/>
                </a:solidFill>
                <a:latin typeface="Calibri"/>
                <a:ea typeface="Calibri"/>
                <a:cs typeface="Calibri"/>
                <a:sym typeface="Calibri"/>
              </a:rPr>
              <a:t>		</a:t>
            </a:r>
            <a:r>
              <a:rPr lang="en-GB" sz="2000" i="1" dirty="0" smtClean="0">
                <a:solidFill>
                  <a:schemeClr val="dk1"/>
                </a:solidFill>
                <a:latin typeface="Calibri"/>
                <a:ea typeface="Calibri"/>
                <a:cs typeface="Calibri"/>
                <a:sym typeface="Calibri"/>
              </a:rPr>
              <a:t>LSI-VC</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Peter </a:t>
            </a:r>
            <a:r>
              <a:rPr lang="en-GB" sz="2000" i="1" dirty="0" err="1">
                <a:solidFill>
                  <a:schemeClr val="dk1"/>
                </a:solidFill>
                <a:latin typeface="Calibri"/>
                <a:ea typeface="Calibri"/>
                <a:cs typeface="Calibri"/>
                <a:sym typeface="Calibri"/>
              </a:rPr>
              <a:t>Strobl</a:t>
            </a:r>
            <a:r>
              <a:rPr lang="en-GB" sz="2000" i="1" dirty="0">
                <a:solidFill>
                  <a:schemeClr val="dk1"/>
                </a:solidFill>
                <a:latin typeface="Calibri"/>
                <a:ea typeface="Calibri"/>
                <a:cs typeface="Calibri"/>
                <a:sym typeface="Calibri"/>
              </a:rPr>
              <a:t>			</a:t>
            </a:r>
            <a:r>
              <a:rPr lang="en-GB" sz="2000" i="1" dirty="0" smtClean="0">
                <a:solidFill>
                  <a:schemeClr val="dk1"/>
                </a:solidFill>
                <a:latin typeface="Calibri"/>
                <a:ea typeface="Calibri"/>
                <a:cs typeface="Calibri"/>
                <a:sym typeface="Calibri"/>
              </a:rPr>
              <a:t>LSI-VC</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err="1">
                <a:solidFill>
                  <a:schemeClr val="dk1"/>
                </a:solidFill>
                <a:latin typeface="Calibri"/>
                <a:ea typeface="Calibri"/>
                <a:cs typeface="Calibri"/>
                <a:sym typeface="Calibri"/>
              </a:rPr>
              <a:t>Maycira</a:t>
            </a:r>
            <a:r>
              <a:rPr lang="en-GB" sz="2000" i="1" dirty="0">
                <a:solidFill>
                  <a:schemeClr val="dk1"/>
                </a:solidFill>
                <a:latin typeface="Calibri"/>
                <a:ea typeface="Calibri"/>
                <a:cs typeface="Calibri"/>
                <a:sym typeface="Calibri"/>
              </a:rPr>
              <a:t> Costa		</a:t>
            </a:r>
            <a:r>
              <a:rPr lang="en-GB" sz="2000" i="1" dirty="0" smtClean="0">
                <a:solidFill>
                  <a:schemeClr val="dk1"/>
                </a:solidFill>
                <a:latin typeface="Calibri"/>
                <a:ea typeface="Calibri"/>
                <a:cs typeface="Calibri"/>
                <a:sym typeface="Calibri"/>
              </a:rPr>
              <a:t>OCR-VC</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Mark Higgins	</a:t>
            </a:r>
            <a:r>
              <a:rPr lang="en-GB" sz="2000" i="1" dirty="0" smtClean="0">
                <a:solidFill>
                  <a:schemeClr val="dk1"/>
                </a:solidFill>
                <a:latin typeface="Calibri"/>
                <a:ea typeface="Calibri"/>
                <a:cs typeface="Calibri"/>
                <a:sym typeface="Calibri"/>
              </a:rPr>
              <a:t>	OST-VC</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Raj Kumar Sharma		OSVW-VC</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Chris Kidd			</a:t>
            </a:r>
            <a:r>
              <a:rPr lang="en-GB" sz="2000" i="1" dirty="0" smtClean="0">
                <a:solidFill>
                  <a:schemeClr val="dk1"/>
                </a:solidFill>
                <a:latin typeface="Calibri"/>
                <a:ea typeface="Calibri"/>
                <a:cs typeface="Calibri"/>
                <a:sym typeface="Calibri"/>
              </a:rPr>
              <a:t>P-VC</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Matthew </a:t>
            </a:r>
            <a:r>
              <a:rPr lang="en-GB" sz="2000" i="1" dirty="0" err="1">
                <a:solidFill>
                  <a:schemeClr val="dk1"/>
                </a:solidFill>
                <a:latin typeface="Calibri"/>
                <a:ea typeface="Calibri"/>
                <a:cs typeface="Calibri"/>
                <a:sym typeface="Calibri"/>
              </a:rPr>
              <a:t>Steventon</a:t>
            </a:r>
            <a:r>
              <a:rPr lang="en-GB" sz="2000" i="1" dirty="0">
                <a:solidFill>
                  <a:schemeClr val="dk1"/>
                </a:solidFill>
                <a:latin typeface="Calibri"/>
                <a:ea typeface="Calibri"/>
                <a:cs typeface="Calibri"/>
                <a:sym typeface="Calibri"/>
              </a:rPr>
              <a:t>		Secretariat</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Ed Armstrong		</a:t>
            </a:r>
            <a:r>
              <a:rPr lang="en-GB" sz="2000" i="1" dirty="0" smtClean="0">
                <a:solidFill>
                  <a:schemeClr val="dk1"/>
                </a:solidFill>
                <a:latin typeface="Calibri"/>
                <a:ea typeface="Calibri"/>
                <a:cs typeface="Calibri"/>
                <a:sym typeface="Calibri"/>
              </a:rPr>
              <a:t>SST-VC</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Medhavy </a:t>
            </a:r>
            <a:r>
              <a:rPr lang="en-GB" sz="2000" i="1" dirty="0" smtClean="0">
                <a:solidFill>
                  <a:schemeClr val="dk1"/>
                </a:solidFill>
                <a:latin typeface="Calibri"/>
                <a:ea typeface="Calibri"/>
                <a:cs typeface="Calibri"/>
                <a:sym typeface="Calibri"/>
              </a:rPr>
              <a:t>Thankappan</a:t>
            </a:r>
            <a:r>
              <a:rPr lang="en-GB" sz="2000" i="1" dirty="0">
                <a:solidFill>
                  <a:schemeClr val="dk1"/>
                </a:solidFill>
                <a:latin typeface="Calibri"/>
                <a:ea typeface="Calibri"/>
                <a:cs typeface="Calibri"/>
                <a:sym typeface="Calibri"/>
              </a:rPr>
              <a:t>	WGCV</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Philippe Goryl		</a:t>
            </a:r>
            <a:r>
              <a:rPr lang="en-GB" sz="2000" i="1" dirty="0" smtClean="0">
                <a:solidFill>
                  <a:schemeClr val="dk1"/>
                </a:solidFill>
                <a:latin typeface="Calibri"/>
                <a:ea typeface="Calibri"/>
                <a:cs typeface="Calibri"/>
                <a:sym typeface="Calibri"/>
              </a:rPr>
              <a:t>WGCV</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Makoto </a:t>
            </a:r>
            <a:r>
              <a:rPr lang="en-GB" sz="2000" i="1" dirty="0" err="1">
                <a:solidFill>
                  <a:schemeClr val="dk1"/>
                </a:solidFill>
                <a:latin typeface="Calibri"/>
                <a:ea typeface="Calibri"/>
                <a:cs typeface="Calibri"/>
                <a:sym typeface="Calibri"/>
              </a:rPr>
              <a:t>Natsuisaka</a:t>
            </a:r>
            <a:r>
              <a:rPr lang="en-GB" sz="2000" i="1" dirty="0">
                <a:solidFill>
                  <a:schemeClr val="dk1"/>
                </a:solidFill>
                <a:latin typeface="Calibri"/>
                <a:ea typeface="Calibri"/>
                <a:cs typeface="Calibri"/>
                <a:sym typeface="Calibri"/>
              </a:rPr>
              <a:t>		WGISS</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Jorge Del Rio Vera		</a:t>
            </a:r>
            <a:r>
              <a:rPr lang="en-GB" sz="2000" i="1" dirty="0" err="1">
                <a:solidFill>
                  <a:schemeClr val="dk1"/>
                </a:solidFill>
                <a:latin typeface="Calibri"/>
                <a:ea typeface="Calibri"/>
                <a:cs typeface="Calibri"/>
                <a:sym typeface="Calibri"/>
              </a:rPr>
              <a:t>WGCapD</a:t>
            </a:r>
            <a:endParaRPr sz="2000" i="1" dirty="0">
              <a:solidFill>
                <a:schemeClr val="dk1"/>
              </a:solidFill>
              <a:latin typeface="Calibri"/>
              <a:ea typeface="Calibri"/>
              <a:cs typeface="Calibri"/>
              <a:sym typeface="Calibri"/>
            </a:endParaRPr>
          </a:p>
        </p:txBody>
      </p:sp>
      <p:sp>
        <p:nvSpPr>
          <p:cNvPr id="5" name="Google Shape;92;p11"/>
          <p:cNvSpPr txBox="1"/>
          <p:nvPr/>
        </p:nvSpPr>
        <p:spPr>
          <a:xfrm>
            <a:off x="6760027" y="6009513"/>
            <a:ext cx="4860472"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dirty="0">
                <a:solidFill>
                  <a:srgbClr val="0070C0"/>
                </a:solidFill>
                <a:latin typeface="Calibri"/>
                <a:ea typeface="Calibri"/>
                <a:cs typeface="Calibri"/>
                <a:sym typeface="Calibri"/>
              </a:rPr>
              <a:t>Mailing list: ard-oversight-group@lists.ceos.org</a:t>
            </a:r>
            <a:endParaRPr sz="1800" b="1" dirty="0">
              <a:solidFill>
                <a:srgbClr val="0070C0"/>
              </a:solidFill>
              <a:latin typeface="Calibri"/>
              <a:ea typeface="Calibri"/>
              <a:cs typeface="Calibri"/>
              <a:sym typeface="Calibri"/>
            </a:endParaRPr>
          </a:p>
        </p:txBody>
      </p:sp>
    </p:spTree>
    <p:extLst>
      <p:ext uri="{BB962C8B-B14F-4D97-AF65-F5344CB8AC3E}">
        <p14:creationId xmlns:p14="http://schemas.microsoft.com/office/powerpoint/2010/main" val="1644219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6" name="Google Shape;374;p58"/>
          <p:cNvSpPr txBox="1">
            <a:spLocks noGrp="1"/>
          </p:cNvSpPr>
          <p:nvPr>
            <p:ph type="body" idx="1"/>
          </p:nvPr>
        </p:nvSpPr>
        <p:spPr>
          <a:xfrm>
            <a:off x="307819" y="1048725"/>
            <a:ext cx="11571497" cy="2626241"/>
          </a:xfrm>
          <a:prstGeom prst="rect">
            <a:avLst/>
          </a:prstGeom>
        </p:spPr>
        <p:txBody>
          <a:bodyPr spcFirstLastPara="1" wrap="square" lIns="91425" tIns="91425" rIns="91425" bIns="91425" anchor="t" anchorCtr="0">
            <a:noAutofit/>
          </a:bodyPr>
          <a:lstStyle/>
          <a:p>
            <a:pPr indent="-368300">
              <a:spcBef>
                <a:spcPts val="0"/>
              </a:spcBef>
              <a:buSzPts val="2200"/>
              <a:buFont typeface="Wingdings" panose="05000000000000000000" pitchFamily="2" charset="2"/>
              <a:buChar char="v"/>
            </a:pPr>
            <a:r>
              <a:rPr lang="en-AU" sz="1400" dirty="0" smtClean="0"/>
              <a:t>CARD4L Review Panels are only used for ‘Target’ level submissions (agreed at WGCV-49)</a:t>
            </a:r>
          </a:p>
          <a:p>
            <a:pPr indent="-368300">
              <a:spcBef>
                <a:spcPts val="0"/>
              </a:spcBef>
              <a:buSzPts val="2200"/>
              <a:buFont typeface="Wingdings" panose="05000000000000000000" pitchFamily="2" charset="2"/>
              <a:buChar char="v"/>
            </a:pPr>
            <a:endParaRPr lang="en-AU" sz="1400" dirty="0" smtClean="0"/>
          </a:p>
          <a:p>
            <a:pPr indent="-368300">
              <a:spcBef>
                <a:spcPts val="0"/>
              </a:spcBef>
              <a:buSzPts val="2200"/>
              <a:buFont typeface="Wingdings" panose="05000000000000000000" pitchFamily="2" charset="2"/>
              <a:buChar char="v"/>
            </a:pPr>
            <a:r>
              <a:rPr lang="en-AU" sz="1400" dirty="0" smtClean="0"/>
              <a:t>CARD4L peer review guidelines: </a:t>
            </a:r>
            <a:r>
              <a:rPr lang="en-AU" sz="1400" dirty="0"/>
              <a:t>suggested total of five members on the </a:t>
            </a:r>
            <a:r>
              <a:rPr lang="en-AU" sz="1400" dirty="0" smtClean="0"/>
              <a:t>Review Panel</a:t>
            </a:r>
          </a:p>
          <a:p>
            <a:pPr indent="-368300">
              <a:spcBef>
                <a:spcPts val="0"/>
              </a:spcBef>
              <a:buSzPts val="2200"/>
              <a:buFont typeface="Wingdings" panose="05000000000000000000" pitchFamily="2" charset="2"/>
              <a:buChar char="v"/>
            </a:pPr>
            <a:endParaRPr lang="en-AU" sz="1400" dirty="0"/>
          </a:p>
          <a:p>
            <a:pPr lvl="1" indent="-368300">
              <a:spcBef>
                <a:spcPts val="0"/>
              </a:spcBef>
              <a:buSzPts val="2200"/>
              <a:buFont typeface="Courier New" panose="02070309020205020404" pitchFamily="49" charset="0"/>
              <a:buChar char="o"/>
            </a:pPr>
            <a:r>
              <a:rPr lang="en-AU" sz="1100" dirty="0"/>
              <a:t>One WGCV member</a:t>
            </a:r>
          </a:p>
          <a:p>
            <a:pPr lvl="1" indent="-368300">
              <a:spcBef>
                <a:spcPts val="0"/>
              </a:spcBef>
              <a:buSzPts val="2200"/>
              <a:buFont typeface="Courier New" panose="02070309020205020404" pitchFamily="49" charset="0"/>
              <a:buChar char="o"/>
            </a:pPr>
            <a:r>
              <a:rPr lang="en-AU" sz="1100" dirty="0"/>
              <a:t>Three members who are either WGCV members or sub-group members nominated by </a:t>
            </a:r>
            <a:r>
              <a:rPr lang="en-AU" sz="1100" dirty="0" smtClean="0"/>
              <a:t>their </a:t>
            </a:r>
            <a:r>
              <a:rPr lang="en-AU" sz="1100" dirty="0"/>
              <a:t>Chairs</a:t>
            </a:r>
          </a:p>
          <a:p>
            <a:pPr lvl="1" indent="-368300">
              <a:spcBef>
                <a:spcPts val="0"/>
              </a:spcBef>
              <a:buSzPts val="2200"/>
              <a:buFont typeface="Courier New" panose="02070309020205020404" pitchFamily="49" charset="0"/>
              <a:buChar char="o"/>
            </a:pPr>
            <a:r>
              <a:rPr lang="en-AU" sz="1100" dirty="0"/>
              <a:t>Not more than one member from a given sub-group</a:t>
            </a:r>
          </a:p>
          <a:p>
            <a:pPr lvl="1" indent="-368300">
              <a:spcBef>
                <a:spcPts val="0"/>
              </a:spcBef>
              <a:buSzPts val="2200"/>
              <a:buFont typeface="Courier New" panose="02070309020205020404" pitchFamily="49" charset="0"/>
              <a:buChar char="o"/>
            </a:pPr>
            <a:r>
              <a:rPr lang="en-AU" sz="1100" dirty="0"/>
              <a:t>Two-year terms for all </a:t>
            </a:r>
            <a:r>
              <a:rPr lang="en-AU" sz="1100" dirty="0" smtClean="0"/>
              <a:t>members</a:t>
            </a:r>
          </a:p>
          <a:p>
            <a:pPr lvl="1" indent="-368300">
              <a:spcBef>
                <a:spcPts val="0"/>
              </a:spcBef>
              <a:buSzPts val="2200"/>
              <a:buFont typeface="Wingdings" panose="05000000000000000000" pitchFamily="2" charset="2"/>
              <a:buChar char="v"/>
            </a:pPr>
            <a:endParaRPr lang="en-AU" sz="1100" dirty="0" smtClean="0"/>
          </a:p>
          <a:p>
            <a:pPr lvl="1" indent="-368300">
              <a:spcBef>
                <a:spcPts val="0"/>
              </a:spcBef>
              <a:buSzPts val="2200"/>
              <a:buFont typeface="Wingdings" panose="05000000000000000000" pitchFamily="2" charset="2"/>
              <a:buChar char="v"/>
            </a:pPr>
            <a:endParaRPr lang="en-AU" sz="1100" dirty="0" smtClean="0"/>
          </a:p>
          <a:p>
            <a:pPr indent="-368300">
              <a:spcBef>
                <a:spcPts val="0"/>
              </a:spcBef>
              <a:buSzPts val="2200"/>
              <a:buFont typeface="Wingdings" panose="05000000000000000000" pitchFamily="2" charset="2"/>
              <a:buChar char="v"/>
            </a:pPr>
            <a:r>
              <a:rPr lang="en-AU" sz="1400" dirty="0" smtClean="0"/>
              <a:t>Threshold level CARD4L submissions evaluated through one-on-one interactions between data provider and </a:t>
            </a:r>
            <a:r>
              <a:rPr lang="en-AU" sz="1400" dirty="0" err="1" smtClean="0"/>
              <a:t>PoCs</a:t>
            </a:r>
            <a:r>
              <a:rPr lang="en-AU" sz="1400" dirty="0" smtClean="0"/>
              <a:t> for WGCV and LSI-VC</a:t>
            </a:r>
          </a:p>
          <a:p>
            <a:pPr indent="-368300">
              <a:spcBef>
                <a:spcPts val="0"/>
              </a:spcBef>
              <a:buSzPts val="2200"/>
              <a:buFont typeface="Wingdings" panose="05000000000000000000" pitchFamily="2" charset="2"/>
              <a:buChar char="v"/>
            </a:pPr>
            <a:endParaRPr lang="en-AU" sz="1400" dirty="0"/>
          </a:p>
          <a:p>
            <a:pPr indent="-368300">
              <a:spcBef>
                <a:spcPts val="0"/>
              </a:spcBef>
              <a:buSzPts val="2200"/>
              <a:buFont typeface="Wingdings" panose="05000000000000000000" pitchFamily="2" charset="2"/>
              <a:buChar char="v"/>
            </a:pPr>
            <a:r>
              <a:rPr lang="en-AU" sz="1400" dirty="0" smtClean="0"/>
              <a:t>Expected efficiency gains for ‘Threshold’ submissions could not be realised (due to timing / resource constraints)</a:t>
            </a:r>
          </a:p>
          <a:p>
            <a:pPr indent="-368300">
              <a:spcBef>
                <a:spcPts val="0"/>
              </a:spcBef>
              <a:buSzPts val="2200"/>
              <a:buFont typeface="Wingdings" panose="05000000000000000000" pitchFamily="2" charset="2"/>
              <a:buChar char="v"/>
            </a:pPr>
            <a:endParaRPr lang="en-AU" sz="1400" dirty="0"/>
          </a:p>
          <a:p>
            <a:pPr indent="-368300">
              <a:spcBef>
                <a:spcPts val="0"/>
              </a:spcBef>
              <a:buSzPts val="2200"/>
              <a:buFont typeface="Wingdings" panose="05000000000000000000" pitchFamily="2" charset="2"/>
              <a:buChar char="v"/>
            </a:pPr>
            <a:r>
              <a:rPr lang="en-AU" sz="1400" i="1" dirty="0"/>
              <a:t>Need a Review Panel to cover the SAR domain (seeking self-nominations)</a:t>
            </a:r>
          </a:p>
          <a:p>
            <a:pPr marL="88900" indent="0">
              <a:spcBef>
                <a:spcPts val="0"/>
              </a:spcBef>
              <a:buSzPts val="2200"/>
              <a:buNone/>
            </a:pPr>
            <a:endParaRPr lang="en-AU" sz="1400" dirty="0"/>
          </a:p>
        </p:txBody>
      </p:sp>
      <p:sp>
        <p:nvSpPr>
          <p:cNvPr id="2" name="Rectangle 1"/>
          <p:cNvSpPr/>
          <p:nvPr/>
        </p:nvSpPr>
        <p:spPr>
          <a:xfrm>
            <a:off x="446315" y="4273781"/>
            <a:ext cx="3357155" cy="21031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704472" y="3813035"/>
            <a:ext cx="2840842" cy="307777"/>
          </a:xfrm>
          <a:prstGeom prst="rect">
            <a:avLst/>
          </a:prstGeom>
          <a:noFill/>
        </p:spPr>
        <p:txBody>
          <a:bodyPr wrap="none" rtlCol="0">
            <a:spAutoFit/>
          </a:bodyPr>
          <a:lstStyle/>
          <a:p>
            <a:r>
              <a:rPr lang="en-AU" b="1" dirty="0"/>
              <a:t>Landsat CARD4L Review Panel</a:t>
            </a:r>
          </a:p>
        </p:txBody>
      </p:sp>
      <p:sp>
        <p:nvSpPr>
          <p:cNvPr id="7" name="TextBox 6"/>
          <p:cNvSpPr txBox="1"/>
          <p:nvPr/>
        </p:nvSpPr>
        <p:spPr>
          <a:xfrm>
            <a:off x="802444" y="4773035"/>
            <a:ext cx="1954381" cy="1169551"/>
          </a:xfrm>
          <a:prstGeom prst="rect">
            <a:avLst/>
          </a:prstGeom>
          <a:noFill/>
        </p:spPr>
        <p:txBody>
          <a:bodyPr wrap="none" rtlCol="0">
            <a:spAutoFit/>
          </a:bodyPr>
          <a:lstStyle/>
          <a:p>
            <a:r>
              <a:rPr lang="en-AU" dirty="0"/>
              <a:t>Nigel Fox</a:t>
            </a:r>
          </a:p>
          <a:p>
            <a:r>
              <a:rPr lang="en-AU" dirty="0"/>
              <a:t>Valentina </a:t>
            </a:r>
            <a:r>
              <a:rPr lang="en-AU" dirty="0" err="1"/>
              <a:t>Boccia</a:t>
            </a:r>
            <a:endParaRPr lang="en-AU" dirty="0"/>
          </a:p>
          <a:p>
            <a:r>
              <a:rPr lang="en-AU" dirty="0"/>
              <a:t>Darren Ghent</a:t>
            </a:r>
          </a:p>
          <a:p>
            <a:r>
              <a:rPr lang="en-AU" dirty="0"/>
              <a:t>Jeffrey </a:t>
            </a:r>
            <a:r>
              <a:rPr lang="en-AU" dirty="0" err="1"/>
              <a:t>Czapla</a:t>
            </a:r>
            <a:r>
              <a:rPr lang="en-AU" dirty="0"/>
              <a:t>-Myers</a:t>
            </a:r>
          </a:p>
          <a:p>
            <a:r>
              <a:rPr lang="en-AU" dirty="0"/>
              <a:t>Medhavy Thankappan</a:t>
            </a:r>
          </a:p>
        </p:txBody>
      </p:sp>
      <p:sp>
        <p:nvSpPr>
          <p:cNvPr id="8" name="Rectangle 7"/>
          <p:cNvSpPr/>
          <p:nvPr/>
        </p:nvSpPr>
        <p:spPr>
          <a:xfrm>
            <a:off x="4237800" y="4273781"/>
            <a:ext cx="3357155" cy="21031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4410998" y="3820485"/>
            <a:ext cx="3010761" cy="307777"/>
          </a:xfrm>
          <a:prstGeom prst="rect">
            <a:avLst/>
          </a:prstGeom>
          <a:noFill/>
        </p:spPr>
        <p:txBody>
          <a:bodyPr wrap="none" rtlCol="0">
            <a:spAutoFit/>
          </a:bodyPr>
          <a:lstStyle/>
          <a:p>
            <a:r>
              <a:rPr lang="en-AU" b="1" dirty="0"/>
              <a:t>Sentinel-2 CARD4L Review Panel</a:t>
            </a:r>
          </a:p>
        </p:txBody>
      </p:sp>
      <p:sp>
        <p:nvSpPr>
          <p:cNvPr id="10" name="TextBox 9"/>
          <p:cNvSpPr txBox="1"/>
          <p:nvPr/>
        </p:nvSpPr>
        <p:spPr>
          <a:xfrm>
            <a:off x="4411000" y="4778524"/>
            <a:ext cx="1954381" cy="1169551"/>
          </a:xfrm>
          <a:prstGeom prst="rect">
            <a:avLst/>
          </a:prstGeom>
          <a:noFill/>
        </p:spPr>
        <p:txBody>
          <a:bodyPr wrap="none" rtlCol="0">
            <a:spAutoFit/>
          </a:bodyPr>
          <a:lstStyle/>
          <a:p>
            <a:r>
              <a:rPr lang="en-AU" dirty="0"/>
              <a:t>Nigel Fox</a:t>
            </a:r>
          </a:p>
          <a:p>
            <a:r>
              <a:rPr lang="en-AU" dirty="0"/>
              <a:t>Cody Anderson</a:t>
            </a:r>
          </a:p>
          <a:p>
            <a:r>
              <a:rPr lang="en-AU" dirty="0"/>
              <a:t>Darren Ghent</a:t>
            </a:r>
          </a:p>
          <a:p>
            <a:r>
              <a:rPr lang="en-AU" dirty="0"/>
              <a:t>Fernando Camacho</a:t>
            </a:r>
          </a:p>
          <a:p>
            <a:r>
              <a:rPr lang="en-AU" dirty="0"/>
              <a:t>Medhavy Thankappan</a:t>
            </a:r>
          </a:p>
        </p:txBody>
      </p:sp>
      <p:sp>
        <p:nvSpPr>
          <p:cNvPr id="13" name="Google Shape;409;p64"/>
          <p:cNvSpPr txBox="1">
            <a:spLocks noGrp="1"/>
          </p:cNvSpPr>
          <p:nvPr>
            <p:ph type="title"/>
          </p:nvPr>
        </p:nvSpPr>
        <p:spPr>
          <a:xfrm>
            <a:off x="307819" y="190933"/>
            <a:ext cx="7733200" cy="781307"/>
          </a:xfrm>
          <a:prstGeom prst="rect">
            <a:avLst/>
          </a:prstGeom>
          <a:noFill/>
          <a:ln>
            <a:noFill/>
          </a:ln>
        </p:spPr>
        <p:txBody>
          <a:bodyPr spcFirstLastPara="1" wrap="square" lIns="91425" tIns="45700" rIns="91425" bIns="45700" anchor="t" anchorCtr="0">
            <a:noAutofit/>
          </a:bodyPr>
          <a:lstStyle/>
          <a:p>
            <a:r>
              <a:rPr lang="en" dirty="0">
                <a:sym typeface="Helvetica Neue"/>
              </a:rPr>
              <a:t>CARD4L Review Process</a:t>
            </a:r>
            <a:endParaRPr dirty="0">
              <a:sym typeface="Helvetica Neue"/>
            </a:endParaRPr>
          </a:p>
        </p:txBody>
      </p:sp>
      <p:sp>
        <p:nvSpPr>
          <p:cNvPr id="11" name="Rectangle 10"/>
          <p:cNvSpPr/>
          <p:nvPr/>
        </p:nvSpPr>
        <p:spPr>
          <a:xfrm>
            <a:off x="8037788" y="4273781"/>
            <a:ext cx="3357155" cy="21031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8129468" y="3829976"/>
            <a:ext cx="3350597" cy="307777"/>
          </a:xfrm>
          <a:prstGeom prst="rect">
            <a:avLst/>
          </a:prstGeom>
          <a:noFill/>
        </p:spPr>
        <p:txBody>
          <a:bodyPr wrap="none" rtlCol="0">
            <a:spAutoFit/>
          </a:bodyPr>
          <a:lstStyle/>
          <a:p>
            <a:r>
              <a:rPr lang="en-AU" b="1" dirty="0" smtClean="0"/>
              <a:t>Hyperspectral </a:t>
            </a:r>
            <a:r>
              <a:rPr lang="en-AU" b="1" dirty="0"/>
              <a:t>CARD4L Review Panel</a:t>
            </a:r>
          </a:p>
        </p:txBody>
      </p:sp>
      <p:sp>
        <p:nvSpPr>
          <p:cNvPr id="14" name="TextBox 13"/>
          <p:cNvSpPr txBox="1"/>
          <p:nvPr/>
        </p:nvSpPr>
        <p:spPr>
          <a:xfrm>
            <a:off x="8302666" y="4789411"/>
            <a:ext cx="1954381" cy="1169551"/>
          </a:xfrm>
          <a:prstGeom prst="rect">
            <a:avLst/>
          </a:prstGeom>
          <a:noFill/>
        </p:spPr>
        <p:txBody>
          <a:bodyPr wrap="none" rtlCol="0">
            <a:spAutoFit/>
          </a:bodyPr>
          <a:lstStyle/>
          <a:p>
            <a:r>
              <a:rPr lang="en-AU" dirty="0"/>
              <a:t>Nigel Fox</a:t>
            </a:r>
          </a:p>
          <a:p>
            <a:r>
              <a:rPr lang="en-AU" dirty="0" smtClean="0"/>
              <a:t>Kurt Thome</a:t>
            </a:r>
          </a:p>
          <a:p>
            <a:r>
              <a:rPr lang="en-AU" dirty="0" smtClean="0"/>
              <a:t>Cindy Ong</a:t>
            </a:r>
          </a:p>
          <a:p>
            <a:r>
              <a:rPr lang="en-AU" dirty="0" err="1" smtClean="0"/>
              <a:t>Hirokuza</a:t>
            </a:r>
            <a:r>
              <a:rPr lang="en-AU" dirty="0" smtClean="0"/>
              <a:t> Yamamoto</a:t>
            </a:r>
            <a:endParaRPr lang="en-AU" dirty="0"/>
          </a:p>
          <a:p>
            <a:r>
              <a:rPr lang="en-AU" dirty="0"/>
              <a:t>Medhavy Thankappan</a:t>
            </a:r>
          </a:p>
        </p:txBody>
      </p:sp>
    </p:spTree>
    <p:extLst>
      <p:ext uri="{BB962C8B-B14F-4D97-AF65-F5344CB8AC3E}">
        <p14:creationId xmlns:p14="http://schemas.microsoft.com/office/powerpoint/2010/main" val="1359409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7176" y="170496"/>
            <a:ext cx="9386864" cy="779002"/>
          </a:xfrm>
        </p:spPr>
        <p:txBody>
          <a:bodyPr/>
          <a:lstStyle/>
          <a:p>
            <a:r>
              <a:rPr lang="en-AU" dirty="0" smtClean="0"/>
              <a:t>CARD4L Assessment Status</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014" y="1116889"/>
            <a:ext cx="9481457" cy="5267801"/>
          </a:xfrm>
          <a:prstGeom prst="rect">
            <a:avLst/>
          </a:prstGeom>
        </p:spPr>
      </p:pic>
      <p:sp>
        <p:nvSpPr>
          <p:cNvPr id="5" name="Rectangle 4"/>
          <p:cNvSpPr/>
          <p:nvPr/>
        </p:nvSpPr>
        <p:spPr>
          <a:xfrm>
            <a:off x="1616529" y="3472543"/>
            <a:ext cx="9280071" cy="82187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34248" y="3433244"/>
            <a:ext cx="488053" cy="401441"/>
          </a:xfrm>
          <a:prstGeom prst="rect">
            <a:avLst/>
          </a:prstGeom>
        </p:spPr>
      </p:pic>
      <p:pic>
        <p:nvPicPr>
          <p:cNvPr id="8" name="Picture 7"/>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34248" y="3904012"/>
            <a:ext cx="488053" cy="401441"/>
          </a:xfrm>
          <a:prstGeom prst="rect">
            <a:avLst/>
          </a:prstGeom>
        </p:spPr>
      </p:pic>
      <p:sp>
        <p:nvSpPr>
          <p:cNvPr id="2" name="Oval 1"/>
          <p:cNvSpPr/>
          <p:nvPr/>
        </p:nvSpPr>
        <p:spPr>
          <a:xfrm>
            <a:off x="1238250" y="5584370"/>
            <a:ext cx="190500" cy="1850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1238250" y="6004081"/>
            <a:ext cx="190500" cy="1850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1575706" y="5497286"/>
            <a:ext cx="9280071" cy="8218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90363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371992" y="170507"/>
            <a:ext cx="9843300" cy="779100"/>
          </a:xfrm>
          <a:prstGeom prst="rect">
            <a:avLst/>
          </a:prstGeom>
          <a:noFill/>
          <a:ln>
            <a:noFill/>
          </a:ln>
        </p:spPr>
        <p:txBody>
          <a:bodyPr spcFirstLastPara="1" wrap="square" lIns="91425" tIns="45700" rIns="91425" bIns="45700" anchor="t" anchorCtr="0">
            <a:noAutofit/>
          </a:bodyPr>
          <a:lstStyle/>
          <a:p>
            <a:r>
              <a:rPr lang="en-AU" dirty="0" smtClean="0"/>
              <a:t>Upcoming CARD4L Assessments</a:t>
            </a:r>
            <a:endParaRPr dirty="0"/>
          </a:p>
        </p:txBody>
      </p:sp>
      <p:pic>
        <p:nvPicPr>
          <p:cNvPr id="117" name="Google Shape;117;p15"/>
          <p:cNvPicPr preferRelativeResize="0"/>
          <p:nvPr/>
        </p:nvPicPr>
        <p:blipFill>
          <a:blip r:embed="rId3">
            <a:alphaModFix/>
          </a:blip>
          <a:stretch>
            <a:fillRect/>
          </a:stretch>
        </p:blipFill>
        <p:spPr>
          <a:xfrm>
            <a:off x="644196" y="1240882"/>
            <a:ext cx="11068050" cy="5105400"/>
          </a:xfrm>
          <a:prstGeom prst="rect">
            <a:avLst/>
          </a:prstGeom>
          <a:noFill/>
          <a:ln>
            <a:noFill/>
          </a:ln>
        </p:spPr>
      </p:pic>
    </p:spTree>
    <p:extLst>
      <p:ext uri="{BB962C8B-B14F-4D97-AF65-F5344CB8AC3E}">
        <p14:creationId xmlns:p14="http://schemas.microsoft.com/office/powerpoint/2010/main" val="1998879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469964" y="2407508"/>
            <a:ext cx="4809607" cy="11575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7500" dirty="0" smtClean="0"/>
              <a:t>Thank you</a:t>
            </a:r>
            <a:endParaRPr sz="7500" dirty="0"/>
          </a:p>
        </p:txBody>
      </p:sp>
      <p:sp>
        <p:nvSpPr>
          <p:cNvPr id="4" name="Google Shape;93;p11"/>
          <p:cNvSpPr txBox="1">
            <a:spLocks/>
          </p:cNvSpPr>
          <p:nvPr/>
        </p:nvSpPr>
        <p:spPr>
          <a:xfrm>
            <a:off x="287114" y="3708459"/>
            <a:ext cx="5807726" cy="5913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50800">
              <a:lnSpc>
                <a:spcPct val="90000"/>
              </a:lnSpc>
              <a:buClr>
                <a:schemeClr val="dk1"/>
              </a:buClr>
              <a:buSzPts val="2800"/>
              <a:buFont typeface="Noto Sans Symbols"/>
              <a:buNone/>
            </a:pPr>
            <a:r>
              <a:rPr lang="en-AU" sz="2800" dirty="0" smtClean="0">
                <a:solidFill>
                  <a:schemeClr val="bg1"/>
                </a:solidFill>
              </a:rPr>
              <a:t>medhavy.thankappan@ga.gov.au</a:t>
            </a:r>
            <a:endParaRPr lang="en-AU" sz="2800" dirty="0">
              <a:solidFill>
                <a:schemeClr val="bg1"/>
              </a:solidFill>
            </a:endParaRPr>
          </a:p>
        </p:txBody>
      </p:sp>
    </p:spTree>
    <p:extLst>
      <p:ext uri="{BB962C8B-B14F-4D97-AF65-F5344CB8AC3E}">
        <p14:creationId xmlns:p14="http://schemas.microsoft.com/office/powerpoint/2010/main" val="1317728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A21667C929994E9BEB133DF720CF2C" ma:contentTypeVersion="13" ma:contentTypeDescription="Create a new document." ma:contentTypeScope="" ma:versionID="1f1020976f7c43c371d5da6ccb93c73d">
  <xsd:schema xmlns:xsd="http://www.w3.org/2001/XMLSchema" xmlns:xs="http://www.w3.org/2001/XMLSchema" xmlns:p="http://schemas.microsoft.com/office/2006/metadata/properties" xmlns:ns3="548fe1dd-5fee-477c-a68d-78f4b036e278" xmlns:ns4="8a1adab6-5ced-4108-89bb-057419a09146" targetNamespace="http://schemas.microsoft.com/office/2006/metadata/properties" ma:root="true" ma:fieldsID="c70f7d95e76898bad15dd15e351ecb4f" ns3:_="" ns4:_="">
    <xsd:import namespace="548fe1dd-5fee-477c-a68d-78f4b036e278"/>
    <xsd:import namespace="8a1adab6-5ced-4108-89bb-057419a0914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8fe1dd-5fee-477c-a68d-78f4b036e2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1adab6-5ced-4108-89bb-057419a091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0252D7-1C01-4A20-AFFD-797687E09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8fe1dd-5fee-477c-a68d-78f4b036e278"/>
    <ds:schemaRef ds:uri="8a1adab6-5ced-4108-89bb-057419a091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EE58CE-C19C-4F70-8136-BC14A08EF134}">
  <ds:schemaRefs>
    <ds:schemaRef ds:uri="http://schemas.microsoft.com/sharepoint/v3/contenttype/forms"/>
  </ds:schemaRefs>
</ds:datastoreItem>
</file>

<file path=customXml/itemProps3.xml><?xml version="1.0" encoding="utf-8"?>
<ds:datastoreItem xmlns:ds="http://schemas.openxmlformats.org/officeDocument/2006/customXml" ds:itemID="{8CC500C1-DC3D-4E3B-BF8D-3971902F073F}">
  <ds:schemaRefs>
    <ds:schemaRef ds:uri="http://purl.org/dc/elements/1.1/"/>
    <ds:schemaRef ds:uri="http://schemas.microsoft.com/office/infopath/2007/PartnerControls"/>
    <ds:schemaRef ds:uri="http://schemas.microsoft.com/office/2006/metadata/properties"/>
    <ds:schemaRef ds:uri="8a1adab6-5ced-4108-89bb-057419a09146"/>
    <ds:schemaRef ds:uri="548fe1dd-5fee-477c-a68d-78f4b036e278"/>
    <ds:schemaRef ds:uri="http://schemas.microsoft.com/office/2006/documentManagement/typ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458</TotalTime>
  <Words>347</Words>
  <Application>Microsoft Office PowerPoint</Application>
  <PresentationFormat>Widescreen</PresentationFormat>
  <Paragraphs>66</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Courier New</vt:lpstr>
      <vt:lpstr>Helvetica Neue</vt:lpstr>
      <vt:lpstr>Noto Sans Symbols</vt:lpstr>
      <vt:lpstr>Wingdings</vt:lpstr>
      <vt:lpstr>ceos</vt:lpstr>
      <vt:lpstr>CEOS ARD Update</vt:lpstr>
      <vt:lpstr>CEOS-ARD Oversight Group</vt:lpstr>
      <vt:lpstr>CARD4L Review Process</vt:lpstr>
      <vt:lpstr>CARD4L Assessment Status</vt:lpstr>
      <vt:lpstr>Upcoming CARD4L Assessments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ARD Update</dc:title>
  <dc:creator>Medhavy Thankappan</dc:creator>
  <cp:lastModifiedBy>Medhavy Thankappan</cp:lastModifiedBy>
  <cp:revision>21</cp:revision>
  <dcterms:modified xsi:type="dcterms:W3CDTF">2022-03-24T02:42:34Z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0x010100EFA21667C929994E9BEB133DF720CF2C</vt:lpwstr>
  </property>
</Properties>
</file>