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60" r:id="rId1"/>
  </p:sldMasterIdLst>
  <p:notesMasterIdLst>
    <p:notesMasterId r:id="rId50"/>
  </p:notesMasterIdLst>
  <p:handoutMasterIdLst>
    <p:handoutMasterId r:id="rId51"/>
  </p:handoutMasterIdLst>
  <p:sldIdLst>
    <p:sldId id="278" r:id="rId2"/>
    <p:sldId id="279" r:id="rId3"/>
    <p:sldId id="304" r:id="rId4"/>
    <p:sldId id="256" r:id="rId5"/>
    <p:sldId id="257" r:id="rId6"/>
    <p:sldId id="271" r:id="rId7"/>
    <p:sldId id="259" r:id="rId8"/>
    <p:sldId id="270" r:id="rId9"/>
    <p:sldId id="300" r:id="rId10"/>
    <p:sldId id="261" r:id="rId11"/>
    <p:sldId id="262" r:id="rId12"/>
    <p:sldId id="264" r:id="rId13"/>
    <p:sldId id="265" r:id="rId14"/>
    <p:sldId id="266" r:id="rId15"/>
    <p:sldId id="272" r:id="rId16"/>
    <p:sldId id="277" r:id="rId17"/>
    <p:sldId id="319" r:id="rId18"/>
    <p:sldId id="273" r:id="rId19"/>
    <p:sldId id="283" r:id="rId20"/>
    <p:sldId id="284" r:id="rId21"/>
    <p:sldId id="287" r:id="rId22"/>
    <p:sldId id="288" r:id="rId23"/>
    <p:sldId id="299" r:id="rId24"/>
    <p:sldId id="294" r:id="rId25"/>
    <p:sldId id="295" r:id="rId26"/>
    <p:sldId id="302" r:id="rId27"/>
    <p:sldId id="296" r:id="rId28"/>
    <p:sldId id="297" r:id="rId29"/>
    <p:sldId id="321" r:id="rId30"/>
    <p:sldId id="301" r:id="rId31"/>
    <p:sldId id="298" r:id="rId32"/>
    <p:sldId id="303" r:id="rId33"/>
    <p:sldId id="324" r:id="rId34"/>
    <p:sldId id="293" r:id="rId35"/>
    <p:sldId id="325" r:id="rId36"/>
    <p:sldId id="305" r:id="rId37"/>
    <p:sldId id="306" r:id="rId38"/>
    <p:sldId id="307" r:id="rId39"/>
    <p:sldId id="308" r:id="rId40"/>
    <p:sldId id="310" r:id="rId41"/>
    <p:sldId id="311" r:id="rId42"/>
    <p:sldId id="312" r:id="rId43"/>
    <p:sldId id="315" r:id="rId44"/>
    <p:sldId id="316" r:id="rId45"/>
    <p:sldId id="318" r:id="rId46"/>
    <p:sldId id="317" r:id="rId47"/>
    <p:sldId id="326" r:id="rId48"/>
    <p:sldId id="309" r:id="rId49"/>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6600"/>
    <a:srgbClr val="FE5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60" autoAdjust="0"/>
    <p:restoredTop sz="94660"/>
  </p:normalViewPr>
  <p:slideViewPr>
    <p:cSldViewPr snapToGrid="0">
      <p:cViewPr>
        <p:scale>
          <a:sx n="88" d="100"/>
          <a:sy n="88" d="100"/>
        </p:scale>
        <p:origin x="592" y="101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3956550" y="0"/>
            <a:ext cx="3026833" cy="465797"/>
          </a:xfrm>
          <a:prstGeom prst="rect">
            <a:avLst/>
          </a:prstGeom>
        </p:spPr>
        <p:txBody>
          <a:bodyPr vert="horz" lIns="92958" tIns="46479" rIns="92958" bIns="46479" rtlCol="0"/>
          <a:lstStyle>
            <a:lvl1pPr algn="r">
              <a:defRPr sz="1200"/>
            </a:lvl1pPr>
          </a:lstStyle>
          <a:p>
            <a:fld id="{07A036E6-6D54-4B78-9ABB-4FE2E18E96D0}" type="datetimeFigureOut">
              <a:rPr lang="en-US" smtClean="0"/>
              <a:t>3/23/22</a:t>
            </a:fld>
            <a:endParaRPr lang="en-US"/>
          </a:p>
        </p:txBody>
      </p:sp>
      <p:sp>
        <p:nvSpPr>
          <p:cNvPr id="4" name="Footer Placeholder 3"/>
          <p:cNvSpPr>
            <a:spLocks noGrp="1"/>
          </p:cNvSpPr>
          <p:nvPr>
            <p:ph type="ftr" sz="quarter" idx="2"/>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3956550" y="8817904"/>
            <a:ext cx="3026833" cy="465796"/>
          </a:xfrm>
          <a:prstGeom prst="rect">
            <a:avLst/>
          </a:prstGeom>
        </p:spPr>
        <p:txBody>
          <a:bodyPr vert="horz" lIns="92958" tIns="46479" rIns="92958" bIns="46479" rtlCol="0" anchor="b"/>
          <a:lstStyle>
            <a:lvl1pPr algn="r">
              <a:defRPr sz="1200"/>
            </a:lvl1pPr>
          </a:lstStyle>
          <a:p>
            <a:fld id="{8B128B93-BF90-4BB9-B0C9-762176D455CF}" type="slidenum">
              <a:rPr lang="en-US" smtClean="0"/>
              <a:t>‹#›</a:t>
            </a:fld>
            <a:endParaRPr lang="en-US"/>
          </a:p>
        </p:txBody>
      </p:sp>
    </p:spTree>
    <p:extLst>
      <p:ext uri="{BB962C8B-B14F-4D97-AF65-F5344CB8AC3E}">
        <p14:creationId xmlns:p14="http://schemas.microsoft.com/office/powerpoint/2010/main" val="7575500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5797"/>
          </a:xfrm>
          <a:prstGeom prst="rect">
            <a:avLst/>
          </a:prstGeom>
        </p:spPr>
        <p:txBody>
          <a:bodyPr vert="horz" lIns="92958" tIns="46479" rIns="92958" bIns="46479" rtlCol="0"/>
          <a:lstStyle>
            <a:lvl1pPr algn="r">
              <a:defRPr sz="1200"/>
            </a:lvl1pPr>
          </a:lstStyle>
          <a:p>
            <a:fld id="{F322F5E1-5195-4792-A0E3-42DC695AF7AF}" type="datetimeFigureOut">
              <a:rPr lang="en-US" smtClean="0"/>
              <a:t>3/23/22</a:t>
            </a:fld>
            <a:endParaRPr lang="en-US"/>
          </a:p>
        </p:txBody>
      </p:sp>
      <p:sp>
        <p:nvSpPr>
          <p:cNvPr id="4" name="Slide Image Placeholder 3"/>
          <p:cNvSpPr>
            <a:spLocks noGrp="1" noRot="1" noChangeAspect="1"/>
          </p:cNvSpPr>
          <p:nvPr>
            <p:ph type="sldImg" idx="2"/>
          </p:nvPr>
        </p:nvSpPr>
        <p:spPr>
          <a:xfrm>
            <a:off x="706438" y="1160463"/>
            <a:ext cx="5572125" cy="3133725"/>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67781"/>
            <a:ext cx="5588000" cy="3655457"/>
          </a:xfrm>
          <a:prstGeom prst="rect">
            <a:avLst/>
          </a:prstGeom>
        </p:spPr>
        <p:txBody>
          <a:bodyPr vert="horz" lIns="92958" tIns="46479" rIns="92958" bIns="464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5796"/>
          </a:xfrm>
          <a:prstGeom prst="rect">
            <a:avLst/>
          </a:prstGeom>
        </p:spPr>
        <p:txBody>
          <a:bodyPr vert="horz" lIns="92958" tIns="46479" rIns="92958" bIns="46479" rtlCol="0" anchor="b"/>
          <a:lstStyle>
            <a:lvl1pPr algn="r">
              <a:defRPr sz="1200"/>
            </a:lvl1pPr>
          </a:lstStyle>
          <a:p>
            <a:fld id="{B0D5600F-4168-42E9-9FE7-11DD5B8FE0E3}" type="slidenum">
              <a:rPr lang="en-US" smtClean="0"/>
              <a:t>‹#›</a:t>
            </a:fld>
            <a:endParaRPr lang="en-US"/>
          </a:p>
        </p:txBody>
      </p:sp>
    </p:spTree>
    <p:extLst>
      <p:ext uri="{BB962C8B-B14F-4D97-AF65-F5344CB8AC3E}">
        <p14:creationId xmlns:p14="http://schemas.microsoft.com/office/powerpoint/2010/main" val="262359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0385" y="2492915"/>
            <a:ext cx="10363200" cy="722765"/>
          </a:xfrm>
          <a:prstGeom prst="rect">
            <a:avLst/>
          </a:prstGeom>
        </p:spPr>
        <p:txBody>
          <a:bodyPr anchor="b">
            <a:norm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830386" y="3847065"/>
            <a:ext cx="5961633" cy="2212604"/>
          </a:xfrm>
          <a:prstGeom prst="rect">
            <a:avLst/>
          </a:prstGeo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474336"/>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474336"/>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11591C9-1069-47C8-BF2F-DC125323CA97}" type="slidenum">
              <a:rPr lang="en-US" smtClean="0"/>
              <a:t>‹#›</a:t>
            </a:fld>
            <a:endParaRPr lang="en-US"/>
          </a:p>
        </p:txBody>
      </p:sp>
      <p:pic>
        <p:nvPicPr>
          <p:cNvPr id="10" name="ceos_logo.png"/>
          <p:cNvPicPr/>
          <p:nvPr userDrawn="1"/>
        </p:nvPicPr>
        <p:blipFill>
          <a:blip r:embed="rId2"/>
          <a:stretch>
            <a:fillRect/>
          </a:stretch>
        </p:blipFill>
        <p:spPr>
          <a:xfrm>
            <a:off x="830385" y="1217405"/>
            <a:ext cx="3343875" cy="993132"/>
          </a:xfrm>
          <a:prstGeom prst="rect">
            <a:avLst/>
          </a:prstGeom>
          <a:ln w="12700">
            <a:miter lim="400000"/>
          </a:ln>
        </p:spPr>
      </p:pic>
      <p:sp>
        <p:nvSpPr>
          <p:cNvPr id="11" name="Shape 10"/>
          <p:cNvSpPr txBox="1">
            <a:spLocks/>
          </p:cNvSpPr>
          <p:nvPr userDrawn="1"/>
        </p:nvSpPr>
        <p:spPr>
          <a:xfrm>
            <a:off x="830386" y="2246635"/>
            <a:ext cx="3741615" cy="2101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a:solidFill>
                  <a:schemeClr val="bg1">
                    <a:lumMod val="20000"/>
                    <a:lumOff val="80000"/>
                  </a:schemeClr>
                </a:solidFill>
                <a:latin typeface="+mj-lt"/>
              </a:rPr>
              <a:t>Committee on Earth Observation Satellites</a:t>
            </a:r>
          </a:p>
        </p:txBody>
      </p:sp>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t="24395"/>
          <a:stretch/>
        </p:blipFill>
        <p:spPr>
          <a:xfrm>
            <a:off x="0" y="-68240"/>
            <a:ext cx="12192000" cy="6926239"/>
          </a:xfrm>
          <a:prstGeom prst="rect">
            <a:avLst/>
          </a:prstGeom>
        </p:spPr>
      </p:pic>
      <p:pic>
        <p:nvPicPr>
          <p:cNvPr id="12" name="ceos_logo.png"/>
          <p:cNvPicPr/>
          <p:nvPr userDrawn="1"/>
        </p:nvPicPr>
        <p:blipFill>
          <a:blip r:embed="rId2"/>
          <a:stretch>
            <a:fillRect/>
          </a:stretch>
        </p:blipFill>
        <p:spPr>
          <a:xfrm>
            <a:off x="622789" y="230378"/>
            <a:ext cx="2507906" cy="993132"/>
          </a:xfrm>
          <a:prstGeom prst="rect">
            <a:avLst/>
          </a:prstGeom>
          <a:ln w="12700">
            <a:miter lim="400000"/>
          </a:ln>
        </p:spPr>
      </p:pic>
      <p:sp>
        <p:nvSpPr>
          <p:cNvPr id="13" name="Shape 10"/>
          <p:cNvSpPr txBox="1">
            <a:spLocks/>
          </p:cNvSpPr>
          <p:nvPr userDrawn="1"/>
        </p:nvSpPr>
        <p:spPr>
          <a:xfrm>
            <a:off x="622789" y="1259607"/>
            <a:ext cx="2806211" cy="2101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a:solidFill>
                  <a:schemeClr val="bg1">
                    <a:lumMod val="20000"/>
                    <a:lumOff val="80000"/>
                  </a:schemeClr>
                </a:solidFill>
                <a:latin typeface="+mj-lt"/>
              </a:rPr>
              <a:t>Committee on Earth Observation Satellites</a:t>
            </a:r>
          </a:p>
        </p:txBody>
      </p:sp>
      <p:sp>
        <p:nvSpPr>
          <p:cNvPr id="14" name="Shape 10"/>
          <p:cNvSpPr txBox="1">
            <a:spLocks/>
          </p:cNvSpPr>
          <p:nvPr userDrawn="1"/>
        </p:nvSpPr>
        <p:spPr>
          <a:xfrm>
            <a:off x="622789" y="2514600"/>
            <a:ext cx="5746243" cy="9931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defRPr sz="1800" b="0">
                <a:solidFill>
                  <a:srgbClr val="000000"/>
                </a:solidFill>
              </a:defRPr>
            </a:pPr>
            <a:endParaRPr lang="en-US" sz="4400" b="1" kern="0" dirty="0">
              <a:solidFill>
                <a:schemeClr val="bg1"/>
              </a:solidFill>
              <a:latin typeface="+mj-lt"/>
            </a:endParaRPr>
          </a:p>
        </p:txBody>
      </p:sp>
      <p:sp>
        <p:nvSpPr>
          <p:cNvPr id="15" name="Shape 11"/>
          <p:cNvSpPr/>
          <p:nvPr userDrawn="1"/>
        </p:nvSpPr>
        <p:spPr>
          <a:xfrm>
            <a:off x="622789" y="3759200"/>
            <a:ext cx="4810858" cy="2541589"/>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defTabSz="914400">
              <a:lnSpc>
                <a:spcPct val="150000"/>
              </a:lnSpc>
              <a:defRPr>
                <a:solidFill>
                  <a:srgbClr val="000000"/>
                </a:solidFill>
              </a:defRPr>
            </a:pPr>
            <a:endParaRPr dirty="0">
              <a:solidFill>
                <a:srgbClr val="FFFFFF"/>
              </a:solidFill>
              <a:latin typeface="+mj-lt"/>
              <a:ea typeface="Arial Bold"/>
              <a:cs typeface="Arial Bold"/>
              <a:sym typeface="Arial Bold"/>
            </a:endParaRPr>
          </a:p>
        </p:txBody>
      </p:sp>
    </p:spTree>
    <p:extLst>
      <p:ext uri="{BB962C8B-B14F-4D97-AF65-F5344CB8AC3E}">
        <p14:creationId xmlns:p14="http://schemas.microsoft.com/office/powerpoint/2010/main" val="1753092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457200"/>
            <a:fld id="{86CB4B4D-7CA3-9044-876B-883B54F8677D}" type="slidenum">
              <a:rPr lang="en-US" kern="0" smtClean="0">
                <a:solidFill>
                  <a:srgbClr val="002569"/>
                </a:solidFill>
              </a:rPr>
              <a:pPr defTabSz="457200"/>
              <a:t>‹#›</a:t>
            </a:fld>
            <a:endParaRPr lang="en-US" kern="0">
              <a:solidFill>
                <a:srgbClr val="002569"/>
              </a:solidFill>
            </a:endParaRPr>
          </a:p>
        </p:txBody>
      </p:sp>
      <p:sp>
        <p:nvSpPr>
          <p:cNvPr id="4" name="Title 1"/>
          <p:cNvSpPr>
            <a:spLocks noGrp="1"/>
          </p:cNvSpPr>
          <p:nvPr>
            <p:ph type="title"/>
          </p:nvPr>
        </p:nvSpPr>
        <p:spPr>
          <a:xfrm>
            <a:off x="2403566" y="152400"/>
            <a:ext cx="7733211" cy="990600"/>
          </a:xfrm>
          <a:prstGeom prst="rect">
            <a:avLst/>
          </a:prstGeom>
        </p:spPr>
        <p:txBody>
          <a:bodyPr anchor="ctr"/>
          <a:lstStyle>
            <a:lvl1pPr algn="l">
              <a:defRPr sz="2800">
                <a:latin typeface="+mj-lt"/>
              </a:defRPr>
            </a:lvl1pPr>
          </a:lstStyle>
          <a:p>
            <a:r>
              <a:rPr kumimoji="0" lang="en-US" dirty="0"/>
              <a:t>Click to edit Master title style</a:t>
            </a:r>
          </a:p>
        </p:txBody>
      </p:sp>
    </p:spTree>
    <p:extLst>
      <p:ext uri="{BB962C8B-B14F-4D97-AF65-F5344CB8AC3E}">
        <p14:creationId xmlns:p14="http://schemas.microsoft.com/office/powerpoint/2010/main" val="309091653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11684000" y="6629403"/>
            <a:ext cx="406400" cy="187285"/>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100" i="1" smtClean="0">
                <a:solidFill>
                  <a:schemeClr val="tx2"/>
                </a:solidFill>
                <a:latin typeface="+mj-lt"/>
                <a:ea typeface="+mj-ea"/>
                <a:cs typeface="Proxima Nova Regular"/>
              </a:defRPr>
            </a:lvl1pPr>
          </a:lstStyle>
          <a:p>
            <a:pPr defTabSz="914400"/>
            <a:fld id="{86CB4B4D-7CA3-9044-876B-883B54F8677D}" type="slidenum">
              <a:rPr lang="en-US">
                <a:solidFill>
                  <a:srgbClr val="1F497D"/>
                </a:solidFill>
              </a:rPr>
              <a:pPr defTabSz="914400"/>
              <a:t>‹#›</a:t>
            </a:fld>
            <a:endParaRPr lang="en-US" dirty="0">
              <a:solidFill>
                <a:srgbClr val="1F497D"/>
              </a:solidFill>
            </a:endParaRPr>
          </a:p>
        </p:txBody>
      </p:sp>
      <p:sp>
        <p:nvSpPr>
          <p:cNvPr id="3" name="Content Placeholder 2"/>
          <p:cNvSpPr>
            <a:spLocks noGrp="1"/>
          </p:cNvSpPr>
          <p:nvPr>
            <p:ph sz="quarter" idx="10"/>
          </p:nvPr>
        </p:nvSpPr>
        <p:spPr>
          <a:xfrm>
            <a:off x="166255" y="1402773"/>
            <a:ext cx="11845636" cy="5101935"/>
          </a:xfrm>
          <a:prstGeom prst="rect">
            <a:avLst/>
          </a:prstGeom>
        </p:spPr>
        <p:txBody>
          <a:bodyPr/>
          <a:lstStyle>
            <a:lvl1pPr>
              <a:defRPr sz="2000">
                <a:latin typeface="+mj-lt"/>
                <a:cs typeface="Arial" panose="020B0604020202020204" pitchFamily="34" charset="0"/>
              </a:defRPr>
            </a:lvl1pPr>
            <a:lvl2pPr marL="768927" indent="-311727">
              <a:buFont typeface="Courier New" panose="02070309020205020404" pitchFamily="49" charset="0"/>
              <a:buChar char="o"/>
              <a:defRPr sz="2000">
                <a:latin typeface="+mj-lt"/>
                <a:cs typeface="Arial" panose="020B0604020202020204" pitchFamily="34" charset="0"/>
              </a:defRPr>
            </a:lvl2pPr>
            <a:lvl3pPr marL="1188719" indent="-274319">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1" hasCustomPrompt="1"/>
          </p:nvPr>
        </p:nvSpPr>
        <p:spPr>
          <a:xfrm>
            <a:off x="2743200" y="304800"/>
            <a:ext cx="6604000" cy="533400"/>
          </a:xfrm>
          <a:prstGeom prst="rect">
            <a:avLst/>
          </a:prstGeom>
        </p:spPr>
        <p:txBody>
          <a:bodyPr/>
          <a:lstStyle>
            <a:lvl1pPr marL="0" indent="0">
              <a:buNone/>
              <a:defRPr>
                <a:solidFill>
                  <a:schemeClr val="bg1"/>
                </a:solidFill>
                <a:latin typeface="+mj-lt"/>
              </a:defRPr>
            </a:lvl1pPr>
          </a:lstStyle>
          <a:p>
            <a:pPr lvl="0"/>
            <a:r>
              <a:rPr lang="en-US" dirty="0"/>
              <a:t>Title Goes Here</a:t>
            </a:r>
          </a:p>
        </p:txBody>
      </p:sp>
    </p:spTree>
    <p:extLst>
      <p:ext uri="{BB962C8B-B14F-4D97-AF65-F5344CB8AC3E}">
        <p14:creationId xmlns:p14="http://schemas.microsoft.com/office/powerpoint/2010/main" val="340339981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461A81-4E4C-4AC6-AFBF-B98D4C7235A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32A0C9A-26F0-4361-A6FA-62F2C1D7055D}"/>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9868197-64B3-4879-AE23-262AC1AE8998}"/>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5931B0C2-5417-4350-80B7-940A655450F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DE58D02-46A6-4A25-BD45-E77E8DD98D84}"/>
              </a:ext>
            </a:extLst>
          </p:cNvPr>
          <p:cNvSpPr>
            <a:spLocks noGrp="1"/>
          </p:cNvSpPr>
          <p:nvPr>
            <p:ph type="sldNum" sz="quarter" idx="12"/>
          </p:nvPr>
        </p:nvSpPr>
        <p:spPr/>
        <p:txBody>
          <a:bodyPr/>
          <a:lstStyle/>
          <a:p>
            <a:fld id="{31BDC2DD-73DD-4F6A-85E0-F47918A6400A}" type="slidenum">
              <a:rPr lang="zh-CN" altLang="en-US" smtClean="0"/>
              <a:t>‹#›</a:t>
            </a:fld>
            <a:endParaRPr lang="zh-CN" altLang="en-US"/>
          </a:p>
        </p:txBody>
      </p:sp>
    </p:spTree>
    <p:extLst>
      <p:ext uri="{BB962C8B-B14F-4D97-AF65-F5344CB8AC3E}">
        <p14:creationId xmlns:p14="http://schemas.microsoft.com/office/powerpoint/2010/main" val="3215913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kumimoji="1" lang="zh-CN" altLang="en-US"/>
          </a:p>
        </p:txBody>
      </p:sp>
      <p:sp>
        <p:nvSpPr>
          <p:cNvPr id="7" name="幻灯片编号占位符 6"/>
          <p:cNvSpPr>
            <a:spLocks noGrp="1"/>
          </p:cNvSpPr>
          <p:nvPr>
            <p:ph type="sldNum" sz="quarter" idx="12"/>
          </p:nvPr>
        </p:nvSpPr>
        <p:spPr/>
        <p:txBody>
          <a:bodyPr/>
          <a:lstStyle/>
          <a:p>
            <a:fld id="{EC7C08C4-FF83-C84A-8984-FF7F58E1FB83}" type="slidenum">
              <a:rPr kumimoji="1" lang="zh-CN" altLang="en-US" smtClean="0"/>
              <a:t>‹#›</a:t>
            </a:fld>
            <a:endParaRPr kumimoji="1" lang="zh-CN" altLang="en-US"/>
          </a:p>
        </p:txBody>
      </p:sp>
    </p:spTree>
    <p:extLst>
      <p:ext uri="{BB962C8B-B14F-4D97-AF65-F5344CB8AC3E}">
        <p14:creationId xmlns:p14="http://schemas.microsoft.com/office/powerpoint/2010/main" val="2384778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7" cstate="print"/>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9652000" y="6546852"/>
            <a:ext cx="2540000" cy="369332"/>
          </a:xfrm>
          <a:prstGeom prst="rect">
            <a:avLst/>
          </a:prstGeom>
          <a:ln w="12700">
            <a:miter lim="400000"/>
          </a:ln>
        </p:spPr>
        <p:txBody>
          <a:bodyPr lIns="45719" rIns="45719">
            <a:spAutoFit/>
          </a:bodyPr>
          <a:lstStyle>
            <a:lvl1pPr algn="r">
              <a:spcBef>
                <a:spcPts val="600"/>
              </a:spcBef>
              <a:defRPr sz="1800">
                <a:latin typeface="Calibri"/>
                <a:ea typeface="Calibri"/>
                <a:cs typeface="Calibri"/>
                <a:sym typeface="Calibri"/>
              </a:defRPr>
            </a:lvl1pPr>
          </a:lstStyle>
          <a:p>
            <a:pPr defTabSz="457200"/>
            <a:fld id="{86CB4B4D-7CA3-9044-876B-883B54F8677D}" type="slidenum">
              <a:rPr lang="en-US" kern="0" smtClean="0">
                <a:solidFill>
                  <a:srgbClr val="002569"/>
                </a:solidFill>
              </a:rPr>
              <a:pPr defTabSz="457200"/>
              <a:t>‹#›</a:t>
            </a:fld>
            <a:endParaRPr lang="en-US" kern="0">
              <a:solidFill>
                <a:srgbClr val="002569"/>
              </a:solidFill>
            </a:endParaRPr>
          </a:p>
        </p:txBody>
      </p:sp>
      <p:grpSp>
        <p:nvGrpSpPr>
          <p:cNvPr id="5" name="Group 4"/>
          <p:cNvGrpSpPr/>
          <p:nvPr userDrawn="1"/>
        </p:nvGrpSpPr>
        <p:grpSpPr>
          <a:xfrm>
            <a:off x="0" y="0"/>
            <a:ext cx="12192000" cy="1266667"/>
            <a:chOff x="0" y="1156447"/>
            <a:chExt cx="12192000" cy="1266667"/>
          </a:xfrm>
        </p:grpSpPr>
        <p:pic>
          <p:nvPicPr>
            <p:cNvPr id="3" name="Picture 2"/>
            <p:cNvPicPr>
              <a:picLocks noChangeAspect="1"/>
            </p:cNvPicPr>
            <p:nvPr userDrawn="1"/>
          </p:nvPicPr>
          <p:blipFill rotWithShape="1">
            <a:blip r:embed="rId8">
              <a:extLst>
                <a:ext uri="{28A0092B-C50C-407E-A947-70E740481C1C}">
                  <a14:useLocalDpi xmlns:a14="http://schemas.microsoft.com/office/drawing/2010/main" val="0"/>
                </a:ext>
              </a:extLst>
            </a:blip>
            <a:srcRect r="17922"/>
            <a:stretch/>
          </p:blipFill>
          <p:spPr>
            <a:xfrm>
              <a:off x="0" y="1156447"/>
              <a:ext cx="8364071" cy="1266667"/>
            </a:xfrm>
            <a:prstGeom prst="rect">
              <a:avLst/>
            </a:prstGeom>
          </p:spPr>
        </p:pic>
        <p:pic>
          <p:nvPicPr>
            <p:cNvPr id="4" name="Picture 3"/>
            <p:cNvPicPr>
              <a:picLocks noChangeAspect="1"/>
            </p:cNvPicPr>
            <p:nvPr userDrawn="1"/>
          </p:nvPicPr>
          <p:blipFill rotWithShape="1">
            <a:blip r:embed="rId8">
              <a:extLst>
                <a:ext uri="{28A0092B-C50C-407E-A947-70E740481C1C}">
                  <a14:useLocalDpi xmlns:a14="http://schemas.microsoft.com/office/drawing/2010/main" val="0"/>
                </a:ext>
              </a:extLst>
            </a:blip>
            <a:srcRect l="58457"/>
            <a:stretch/>
          </p:blipFill>
          <p:spPr>
            <a:xfrm>
              <a:off x="7958571" y="1156447"/>
              <a:ext cx="4233429" cy="1266667"/>
            </a:xfrm>
            <a:prstGeom prst="rect">
              <a:avLst/>
            </a:prstGeom>
          </p:spPr>
        </p:pic>
      </p:grpSp>
      <p:sp>
        <p:nvSpPr>
          <p:cNvPr id="9" name="Shape 3"/>
          <p:cNvSpPr/>
          <p:nvPr userDrawn="1"/>
        </p:nvSpPr>
        <p:spPr>
          <a:xfrm>
            <a:off x="101600" y="6629401"/>
            <a:ext cx="3149600" cy="187285"/>
          </a:xfrm>
          <a:prstGeom prst="roundRect">
            <a:avLst/>
          </a:prstGeom>
          <a:solidFill>
            <a:schemeClr val="lt1">
              <a:alpha val="49000"/>
            </a:schemeClr>
          </a:solidFill>
          <a:ln>
            <a:solidFill>
              <a:schemeClr val="tx2">
                <a:alpha val="60000"/>
              </a:schemeClr>
            </a:solidFill>
          </a:ln>
          <a:extLst>
            <a:ext uri="{C572A759-6A51-4108-AA02-DFA0A04FC94B}">
              <ma14:wrappingTextBoxFlag xmlns="" xmlns:ma14="http://schemas.microsoft.com/office/mac/drawingml/2011/main" val="1"/>
            </a:ext>
          </a:extLst>
        </p:spPr>
        <p:style>
          <a:lnRef idx="2">
            <a:schemeClr val="dk1"/>
          </a:lnRef>
          <a:fillRef idx="1">
            <a:schemeClr val="lt1"/>
          </a:fillRef>
          <a:effectRef idx="0">
            <a:schemeClr val="dk1"/>
          </a:effectRef>
          <a:fontRef idx="minor">
            <a:schemeClr val="dk1"/>
          </a:fontRef>
        </p:style>
        <p:txBody>
          <a:bodyPr wrap="square" lIns="0" tIns="0" rIns="0" bIns="0">
            <a:spAutoFit/>
          </a:bodyPr>
          <a:lstStyle/>
          <a:p>
            <a:pPr lvl="0" algn="ctr" defTabSz="914400">
              <a:defRPr>
                <a:solidFill>
                  <a:srgbClr val="000000"/>
                </a:solidFill>
              </a:defRPr>
            </a:pPr>
            <a:r>
              <a:rPr lang="en-AU" sz="1100" b="1" i="0" baseline="0" dirty="0">
                <a:solidFill>
                  <a:schemeClr val="tx2"/>
                </a:solidFill>
                <a:latin typeface="+mj-ea"/>
                <a:ea typeface="+mj-ea"/>
                <a:cs typeface="Proxima Nova Regular"/>
                <a:sym typeface="Proxima Nova Regular"/>
              </a:rPr>
              <a:t>WGCV-50 March 22-25, 2022</a:t>
            </a:r>
            <a:endParaRPr sz="1100" b="1" i="0" dirty="0">
              <a:solidFill>
                <a:schemeClr val="tx2"/>
              </a:solidFill>
              <a:latin typeface="+mj-ea"/>
              <a:ea typeface="+mj-ea"/>
              <a:cs typeface="Proxima Nova Regular"/>
              <a:sym typeface="Proxima Nova Regular"/>
            </a:endParaRPr>
          </a:p>
        </p:txBody>
      </p:sp>
    </p:spTree>
    <p:extLst>
      <p:ext uri="{BB962C8B-B14F-4D97-AF65-F5344CB8AC3E}">
        <p14:creationId xmlns:p14="http://schemas.microsoft.com/office/powerpoint/2010/main" val="174199526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6" r:id="rId3"/>
    <p:sldLayoutId id="2147483667" r:id="rId4"/>
    <p:sldLayoutId id="2147483668" r:id="rId5"/>
  </p:sldLayoutIdLst>
  <p:transitio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tif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gi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hyperlink" Target="https://www.wmo-sat.info/oscar/satellites/view/metop_sg_b2" TargetMode="External"/><Relationship Id="rId13" Type="http://schemas.openxmlformats.org/officeDocument/2006/relationships/hyperlink" Target="https://www.wmo-sat.info/oscar/instruments/view/scat_cfosat" TargetMode="External"/><Relationship Id="rId18" Type="http://schemas.openxmlformats.org/officeDocument/2006/relationships/hyperlink" Target="https://www.wmo-sat.info/oscar/satellites/view/hy_2b" TargetMode="External"/><Relationship Id="rId3" Type="http://schemas.openxmlformats.org/officeDocument/2006/relationships/hyperlink" Target="https://www.wmo-sat.info/oscar/satellites/view/metop_a" TargetMode="External"/><Relationship Id="rId21" Type="http://schemas.openxmlformats.org/officeDocument/2006/relationships/hyperlink" Target="https://www.wmo-sat.info/oscar/satellites/view/hy_2e" TargetMode="External"/><Relationship Id="rId7" Type="http://schemas.openxmlformats.org/officeDocument/2006/relationships/hyperlink" Target="https://www.wmo-sat.info/oscar/satellites/view/metop_sg_b1" TargetMode="External"/><Relationship Id="rId12" Type="http://schemas.openxmlformats.org/officeDocument/2006/relationships/hyperlink" Target="https://www.wmo-sat.info/oscar/satellites/view/fy_3i" TargetMode="External"/><Relationship Id="rId17" Type="http://schemas.openxmlformats.org/officeDocument/2006/relationships/hyperlink" Target="https://www.wmo-sat.info/oscar/satellites/view/hy_2a" TargetMode="External"/><Relationship Id="rId25" Type="http://schemas.openxmlformats.org/officeDocument/2006/relationships/hyperlink" Target="https://www.wmo-sat.info/oscar/satellites/view/scatsat_1" TargetMode="External"/><Relationship Id="rId2" Type="http://schemas.openxmlformats.org/officeDocument/2006/relationships/hyperlink" Target="https://www.wmo-sat.info/oscar/instruments/view/ascat" TargetMode="External"/><Relationship Id="rId16" Type="http://schemas.openxmlformats.org/officeDocument/2006/relationships/hyperlink" Target="https://www.wmo-sat.info/oscar/instruments/view/scat_hy_2a" TargetMode="External"/><Relationship Id="rId20" Type="http://schemas.openxmlformats.org/officeDocument/2006/relationships/hyperlink" Target="https://www.wmo-sat.info/oscar/satellites/view/hy_2d" TargetMode="External"/><Relationship Id="rId1" Type="http://schemas.openxmlformats.org/officeDocument/2006/relationships/slideLayout" Target="../slideLayouts/slideLayout3.xml"/><Relationship Id="rId6" Type="http://schemas.openxmlformats.org/officeDocument/2006/relationships/hyperlink" Target="https://www.wmo-sat.info/oscar/instruments/view/sca_scatterometer" TargetMode="External"/><Relationship Id="rId11" Type="http://schemas.openxmlformats.org/officeDocument/2006/relationships/hyperlink" Target="https://www.wmo-sat.info/oscar/satellites/view/fy_3e" TargetMode="External"/><Relationship Id="rId24" Type="http://schemas.openxmlformats.org/officeDocument/2006/relationships/hyperlink" Target="https://www.wmo-sat.info/oscar/satellites/view/oceansat_3" TargetMode="External"/><Relationship Id="rId5" Type="http://schemas.openxmlformats.org/officeDocument/2006/relationships/hyperlink" Target="https://www.wmo-sat.info/oscar/satellites/view/metop_c" TargetMode="External"/><Relationship Id="rId15" Type="http://schemas.openxmlformats.org/officeDocument/2006/relationships/hyperlink" Target="https://www.wmo-sat.info/oscar/satellites/view/cfosat_follow_on" TargetMode="External"/><Relationship Id="rId23" Type="http://schemas.openxmlformats.org/officeDocument/2006/relationships/hyperlink" Target="https://www.wmo-sat.info/oscar/instruments/view/oscat" TargetMode="External"/><Relationship Id="rId10" Type="http://schemas.openxmlformats.org/officeDocument/2006/relationships/hyperlink" Target="https://www.wmo-sat.info/oscar/instruments/view/windrad" TargetMode="External"/><Relationship Id="rId19" Type="http://schemas.openxmlformats.org/officeDocument/2006/relationships/hyperlink" Target="https://www.wmo-sat.info/oscar/satellites/view/hy_2c" TargetMode="External"/><Relationship Id="rId4" Type="http://schemas.openxmlformats.org/officeDocument/2006/relationships/hyperlink" Target="https://www.wmo-sat.info/oscar/satellites/view/metop_b" TargetMode="External"/><Relationship Id="rId9" Type="http://schemas.openxmlformats.org/officeDocument/2006/relationships/hyperlink" Target="https://www.wmo-sat.info/oscar/satellites/view/metop_sg_b3" TargetMode="External"/><Relationship Id="rId14" Type="http://schemas.openxmlformats.org/officeDocument/2006/relationships/hyperlink" Target="https://www.wmo-sat.info/oscar/satellites/view/cfosat" TargetMode="External"/><Relationship Id="rId22" Type="http://schemas.openxmlformats.org/officeDocument/2006/relationships/hyperlink" Target="https://www.wmo-sat.info/oscar/satellites/view/hy_2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501027" y="3667649"/>
            <a:ext cx="8698494" cy="2942530"/>
          </a:xfrm>
        </p:spPr>
        <p:txBody>
          <a:bodyPr>
            <a:normAutofit fontScale="92500" lnSpcReduction="10000"/>
          </a:bodyPr>
          <a:lstStyle/>
          <a:p>
            <a:r>
              <a:rPr lang="en-US" sz="2400" b="1" dirty="0">
                <a:solidFill>
                  <a:srgbClr val="FFFF00"/>
                </a:solidFill>
              </a:rPr>
              <a:t>Xiaolong DONG </a:t>
            </a:r>
          </a:p>
          <a:p>
            <a:r>
              <a:rPr lang="en-US" sz="1800" dirty="0"/>
              <a:t>(National Space Science Center, Chinese Academy of Sciences)</a:t>
            </a:r>
            <a:br>
              <a:rPr lang="en-US" dirty="0"/>
            </a:br>
            <a:endParaRPr lang="en-US" dirty="0"/>
          </a:p>
          <a:p>
            <a:r>
              <a:rPr lang="en-US" dirty="0">
                <a:latin typeface="+mj-lt"/>
              </a:rPr>
              <a:t>Representing the National Remote Sensing Center of China</a:t>
            </a:r>
          </a:p>
          <a:p>
            <a:endParaRPr lang="en-US" dirty="0">
              <a:latin typeface="+mj-lt"/>
            </a:endParaRPr>
          </a:p>
          <a:p>
            <a:endParaRPr lang="en-US" dirty="0">
              <a:latin typeface="+mj-lt"/>
            </a:endParaRPr>
          </a:p>
          <a:p>
            <a:r>
              <a:rPr lang="en-US" dirty="0">
                <a:latin typeface="+mj-lt"/>
              </a:rPr>
              <a:t>CEOS Working Group on Calibration and Validation </a:t>
            </a:r>
          </a:p>
          <a:p>
            <a:r>
              <a:rPr lang="en-US" dirty="0">
                <a:latin typeface="+mj-lt"/>
              </a:rPr>
              <a:t>50</a:t>
            </a:r>
            <a:r>
              <a:rPr lang="en-US" baseline="30000" dirty="0">
                <a:latin typeface="+mj-lt"/>
              </a:rPr>
              <a:t>th</a:t>
            </a:r>
            <a:r>
              <a:rPr lang="en-US" dirty="0">
                <a:latin typeface="+mj-lt"/>
              </a:rPr>
              <a:t> Plenary </a:t>
            </a:r>
          </a:p>
          <a:p>
            <a:r>
              <a:rPr lang="en-US" dirty="0">
                <a:latin typeface="+mj-lt"/>
              </a:rPr>
              <a:t>March 22-25, 2022 (Virtual)</a:t>
            </a:r>
          </a:p>
          <a:p>
            <a:endParaRPr lang="en-US" dirty="0">
              <a:latin typeface="+mj-lt"/>
            </a:endParaRPr>
          </a:p>
        </p:txBody>
      </p:sp>
      <p:sp>
        <p:nvSpPr>
          <p:cNvPr id="8" name="Shape 10"/>
          <p:cNvSpPr txBox="1">
            <a:spLocks/>
          </p:cNvSpPr>
          <p:nvPr/>
        </p:nvSpPr>
        <p:spPr>
          <a:xfrm>
            <a:off x="588575" y="1456829"/>
            <a:ext cx="8776489" cy="230125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defRPr sz="1800" b="0">
                <a:solidFill>
                  <a:srgbClr val="000000"/>
                </a:solidFill>
              </a:defRPr>
            </a:pPr>
            <a:r>
              <a:rPr lang="en-US" altLang="zh-CN" sz="3200" kern="0" dirty="0">
                <a:solidFill>
                  <a:schemeClr val="bg1"/>
                </a:solidFill>
                <a:latin typeface="Arial Black" panose="020B0604020202020204" pitchFamily="34" charset="0"/>
                <a:cs typeface="Arial Black" panose="020B0604020202020204" pitchFamily="34" charset="0"/>
              </a:rPr>
              <a:t>Report of </a:t>
            </a:r>
          </a:p>
          <a:p>
            <a:pPr>
              <a:defRPr sz="1800" b="0">
                <a:solidFill>
                  <a:srgbClr val="000000"/>
                </a:solidFill>
              </a:defRPr>
            </a:pPr>
            <a:r>
              <a:rPr lang="en-US" sz="3200" kern="0" dirty="0">
                <a:solidFill>
                  <a:schemeClr val="bg1"/>
                </a:solidFill>
                <a:latin typeface="Arial Black" panose="020B0604020202020204" pitchFamily="34" charset="0"/>
                <a:cs typeface="Arial Black" panose="020B0604020202020204" pitchFamily="34" charset="0"/>
              </a:rPr>
              <a:t>The Microwave Sensors Subgroup</a:t>
            </a:r>
            <a:endParaRPr lang="en-US" sz="4800" kern="0" dirty="0">
              <a:solidFill>
                <a:schemeClr val="bg1"/>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2670166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3341E5-34A9-446D-A139-B8DD9B7FA04B}"/>
              </a:ext>
            </a:extLst>
          </p:cNvPr>
          <p:cNvSpPr>
            <a:spLocks noGrp="1"/>
          </p:cNvSpPr>
          <p:nvPr>
            <p:ph type="title"/>
          </p:nvPr>
        </p:nvSpPr>
        <p:spPr>
          <a:xfrm>
            <a:off x="838200" y="243678"/>
            <a:ext cx="10515600" cy="790137"/>
          </a:xfrm>
        </p:spPr>
        <p:txBody>
          <a:bodyPr/>
          <a:lstStyle/>
          <a:p>
            <a:pPr algn="ctr">
              <a:spcBef>
                <a:spcPts val="500"/>
              </a:spcBef>
              <a:buSzPct val="100000"/>
            </a:pPr>
            <a:r>
              <a:rPr lang="en-US" altLang="zh-CN" b="1" dirty="0"/>
              <a:t>Characterization of the Instruments</a:t>
            </a:r>
          </a:p>
        </p:txBody>
      </p:sp>
      <p:pic>
        <p:nvPicPr>
          <p:cNvPr id="7" name="图片 6">
            <a:extLst>
              <a:ext uri="{FF2B5EF4-FFF2-40B4-BE49-F238E27FC236}">
                <a16:creationId xmlns:a16="http://schemas.microsoft.com/office/drawing/2014/main" id="{3E73ABF4-723F-4A13-A1B7-503E7852F028}"/>
              </a:ext>
            </a:extLst>
          </p:cNvPr>
          <p:cNvPicPr>
            <a:picLocks noChangeAspect="1"/>
          </p:cNvPicPr>
          <p:nvPr/>
        </p:nvPicPr>
        <p:blipFill>
          <a:blip r:embed="rId2"/>
          <a:stretch>
            <a:fillRect/>
          </a:stretch>
        </p:blipFill>
        <p:spPr>
          <a:xfrm>
            <a:off x="10464660" y="365125"/>
            <a:ext cx="1498361" cy="668690"/>
          </a:xfrm>
          <a:prstGeom prst="rect">
            <a:avLst/>
          </a:prstGeom>
        </p:spPr>
      </p:pic>
      <p:sp>
        <p:nvSpPr>
          <p:cNvPr id="4" name="内容占位符 3">
            <a:extLst>
              <a:ext uri="{FF2B5EF4-FFF2-40B4-BE49-F238E27FC236}">
                <a16:creationId xmlns:a16="http://schemas.microsoft.com/office/drawing/2014/main" id="{E309688A-3891-49B0-8427-33AFFE49EDE0}"/>
              </a:ext>
            </a:extLst>
          </p:cNvPr>
          <p:cNvSpPr>
            <a:spLocks noGrp="1"/>
          </p:cNvSpPr>
          <p:nvPr>
            <p:ph idx="1"/>
          </p:nvPr>
        </p:nvSpPr>
        <p:spPr>
          <a:xfrm>
            <a:off x="678543" y="1830122"/>
            <a:ext cx="11042376" cy="4444073"/>
          </a:xfrm>
        </p:spPr>
        <p:txBody>
          <a:bodyPr>
            <a:normAutofit fontScale="92500" lnSpcReduction="20000"/>
          </a:bodyPr>
          <a:lstStyle/>
          <a:p>
            <a:r>
              <a:rPr lang="en-US" altLang="zh-CN" dirty="0"/>
              <a:t>Data sets contributed by the member groups for implementation of the task: </a:t>
            </a:r>
          </a:p>
          <a:p>
            <a:pPr lvl="1"/>
            <a:r>
              <a:rPr lang="en-US" altLang="zh-CN" dirty="0"/>
              <a:t> Type: </a:t>
            </a:r>
          </a:p>
          <a:p>
            <a:pPr marL="914400" lvl="2" indent="0">
              <a:buNone/>
            </a:pPr>
            <a:r>
              <a:rPr lang="en-US" altLang="zh-CN" dirty="0"/>
              <a:t>- Long term L2 wind products; </a:t>
            </a:r>
          </a:p>
          <a:p>
            <a:pPr marL="914400" lvl="2" indent="0">
              <a:buNone/>
            </a:pPr>
            <a:r>
              <a:rPr lang="en-US" altLang="zh-CN" dirty="0"/>
              <a:t>- L1 NRCS data products; </a:t>
            </a:r>
          </a:p>
          <a:p>
            <a:pPr marL="914400" lvl="2" indent="0">
              <a:buNone/>
            </a:pPr>
            <a:r>
              <a:rPr lang="en-US" altLang="zh-CN" dirty="0"/>
              <a:t>- Buoy data.</a:t>
            </a:r>
            <a:endParaRPr lang="zh-CN" altLang="en-US" dirty="0"/>
          </a:p>
          <a:p>
            <a:pPr lvl="1"/>
            <a:r>
              <a:rPr lang="en-US" altLang="zh-CN" dirty="0"/>
              <a:t> Data Contribution: </a:t>
            </a:r>
          </a:p>
          <a:p>
            <a:pPr marL="457200" lvl="1" indent="0">
              <a:buNone/>
            </a:pPr>
            <a:r>
              <a:rPr lang="en-US" altLang="zh-CN" dirty="0"/>
              <a:t>   	</a:t>
            </a:r>
            <a:r>
              <a:rPr lang="en-US" altLang="zh-CN" sz="2100" dirty="0"/>
              <a:t>- Global climate data record of L2 winds</a:t>
            </a:r>
            <a:r>
              <a:rPr lang="zh-CN" altLang="en-US" sz="2100" dirty="0"/>
              <a:t>：</a:t>
            </a:r>
            <a:endParaRPr lang="en-US" altLang="zh-CN" sz="2100" dirty="0"/>
          </a:p>
          <a:p>
            <a:pPr marL="914400" lvl="2" indent="0">
              <a:buNone/>
            </a:pPr>
            <a:r>
              <a:rPr lang="en-US" altLang="zh-CN" dirty="0"/>
              <a:t>   ESCAT (ERS), QSCAT(</a:t>
            </a:r>
            <a:r>
              <a:rPr lang="en-US" altLang="zh-CN" dirty="0" err="1"/>
              <a:t>Seawinds</a:t>
            </a:r>
            <a:r>
              <a:rPr lang="en-US" altLang="zh-CN" dirty="0"/>
              <a:t>), ASCAT(</a:t>
            </a:r>
            <a:r>
              <a:rPr lang="en-US" altLang="zh-CN" dirty="0" err="1"/>
              <a:t>Metop</a:t>
            </a:r>
            <a:r>
              <a:rPr lang="en-US" altLang="zh-CN" dirty="0"/>
              <a:t>-A), OSCAT-2(Oceansat-2);</a:t>
            </a:r>
          </a:p>
          <a:p>
            <a:pPr marL="914400" lvl="2" indent="0">
              <a:buNone/>
            </a:pPr>
            <a:r>
              <a:rPr lang="en-US" altLang="zh-CN" dirty="0"/>
              <a:t>- Global Near Real Time L2 winds;</a:t>
            </a:r>
          </a:p>
          <a:p>
            <a:pPr marL="914400" lvl="2" indent="0">
              <a:buNone/>
            </a:pPr>
            <a:r>
              <a:rPr lang="en-US" altLang="zh-CN" dirty="0"/>
              <a:t>   OSCAT (Scatsat-1), HSCAT(HY-2B), CSCAT(CFOSAT);</a:t>
            </a:r>
          </a:p>
          <a:p>
            <a:pPr lvl="2">
              <a:buFontTx/>
              <a:buChar char="-"/>
            </a:pPr>
            <a:r>
              <a:rPr lang="en-US" altLang="zh-CN" dirty="0"/>
              <a:t>Global in situ buoy winds;</a:t>
            </a:r>
          </a:p>
          <a:p>
            <a:pPr lvl="2">
              <a:buFontTx/>
              <a:buChar char="-"/>
            </a:pPr>
            <a:r>
              <a:rPr lang="en-US" altLang="zh-CN" dirty="0"/>
              <a:t>Global L1 data for specified period:</a:t>
            </a:r>
          </a:p>
          <a:p>
            <a:pPr marL="914400" lvl="2" indent="0">
              <a:buNone/>
            </a:pPr>
            <a:r>
              <a:rPr lang="en-US" altLang="zh-CN" dirty="0"/>
              <a:t>   CSCAT L1B data; HY-2B/HSCAT-2 L1A</a:t>
            </a:r>
          </a:p>
          <a:p>
            <a:pPr lvl="1"/>
            <a:endParaRPr lang="zh-CN" altLang="en-US" dirty="0"/>
          </a:p>
        </p:txBody>
      </p:sp>
      <p:sp>
        <p:nvSpPr>
          <p:cNvPr id="3" name="灯片编号占位符 2">
            <a:extLst>
              <a:ext uri="{FF2B5EF4-FFF2-40B4-BE49-F238E27FC236}">
                <a16:creationId xmlns:a16="http://schemas.microsoft.com/office/drawing/2014/main" id="{35DA475F-F798-EA4F-92EE-640C39BABDCC}"/>
              </a:ext>
            </a:extLst>
          </p:cNvPr>
          <p:cNvSpPr>
            <a:spLocks noGrp="1"/>
          </p:cNvSpPr>
          <p:nvPr>
            <p:ph type="sldNum" sz="quarter" idx="12"/>
          </p:nvPr>
        </p:nvSpPr>
        <p:spPr/>
        <p:txBody>
          <a:bodyPr/>
          <a:lstStyle/>
          <a:p>
            <a:fld id="{31BDC2DD-73DD-4F6A-85E0-F47918A6400A}" type="slidenum">
              <a:rPr lang="zh-CN" altLang="en-US" smtClean="0"/>
              <a:t>9</a:t>
            </a:fld>
            <a:endParaRPr lang="zh-CN" altLang="en-US"/>
          </a:p>
        </p:txBody>
      </p:sp>
    </p:spTree>
    <p:extLst>
      <p:ext uri="{BB962C8B-B14F-4D97-AF65-F5344CB8AC3E}">
        <p14:creationId xmlns:p14="http://schemas.microsoft.com/office/powerpoint/2010/main" val="4155870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3341E5-34A9-446D-A139-B8DD9B7FA04B}"/>
              </a:ext>
            </a:extLst>
          </p:cNvPr>
          <p:cNvSpPr>
            <a:spLocks noGrp="1"/>
          </p:cNvSpPr>
          <p:nvPr>
            <p:ph type="title"/>
          </p:nvPr>
        </p:nvSpPr>
        <p:spPr>
          <a:xfrm>
            <a:off x="2866768" y="228923"/>
            <a:ext cx="5980670" cy="771974"/>
          </a:xfrm>
        </p:spPr>
        <p:txBody>
          <a:bodyPr/>
          <a:lstStyle/>
          <a:p>
            <a:pPr algn="ctr"/>
            <a:r>
              <a:rPr lang="en-US" altLang="zh-CN" b="1" dirty="0"/>
              <a:t>Expected Outcomes</a:t>
            </a:r>
          </a:p>
        </p:txBody>
      </p:sp>
      <p:sp>
        <p:nvSpPr>
          <p:cNvPr id="4" name="内容占位符 3">
            <a:extLst>
              <a:ext uri="{FF2B5EF4-FFF2-40B4-BE49-F238E27FC236}">
                <a16:creationId xmlns:a16="http://schemas.microsoft.com/office/drawing/2014/main" id="{E309688A-3891-49B0-8427-33AFFE49EDE0}"/>
              </a:ext>
            </a:extLst>
          </p:cNvPr>
          <p:cNvSpPr>
            <a:spLocks noGrp="1"/>
          </p:cNvSpPr>
          <p:nvPr>
            <p:ph idx="1"/>
          </p:nvPr>
        </p:nvSpPr>
        <p:spPr>
          <a:xfrm>
            <a:off x="352425" y="1890518"/>
            <a:ext cx="11487150" cy="2730910"/>
          </a:xfrm>
        </p:spPr>
        <p:txBody>
          <a:bodyPr>
            <a:normAutofit/>
          </a:bodyPr>
          <a:lstStyle/>
          <a:p>
            <a:r>
              <a:rPr lang="en-US" altLang="zh-CN" sz="2800" b="1" dirty="0"/>
              <a:t>Expected Outcomes :</a:t>
            </a:r>
            <a:endParaRPr lang="en-US" altLang="zh-CN" sz="3200" dirty="0"/>
          </a:p>
          <a:p>
            <a:pPr marL="914400" lvl="2" indent="0">
              <a:buNone/>
            </a:pPr>
            <a:r>
              <a:rPr lang="en-US" altLang="zh-CN" sz="2400" dirty="0"/>
              <a:t>- The CEOS guidelines/international standards for calibration (L1)</a:t>
            </a:r>
          </a:p>
          <a:p>
            <a:pPr marL="914400" lvl="2" indent="0">
              <a:buNone/>
            </a:pPr>
            <a:r>
              <a:rPr lang="en-US" altLang="zh-CN" sz="2400" dirty="0"/>
              <a:t>- Validation retrieval guidelines (L1 and L2);</a:t>
            </a:r>
          </a:p>
          <a:p>
            <a:pPr marL="914400" lvl="2" indent="0">
              <a:buNone/>
            </a:pPr>
            <a:r>
              <a:rPr lang="en-US" altLang="zh-CN" sz="2400" dirty="0"/>
              <a:t>- Best practices of calibration and validation data sharing and collaborations.</a:t>
            </a:r>
          </a:p>
          <a:p>
            <a:pPr lvl="1"/>
            <a:endParaRPr lang="en-US" altLang="zh-CN" dirty="0"/>
          </a:p>
          <a:p>
            <a:pPr marL="457200" lvl="1" indent="0">
              <a:buNone/>
            </a:pPr>
            <a:endParaRPr lang="en-US" altLang="zh-CN" sz="2000" dirty="0">
              <a:latin typeface="Tahoma" charset="0"/>
              <a:ea typeface="宋体" charset="0"/>
            </a:endParaRPr>
          </a:p>
          <a:p>
            <a:pPr lvl="1"/>
            <a:endParaRPr lang="zh-CN" altLang="en-US" dirty="0"/>
          </a:p>
        </p:txBody>
      </p:sp>
      <p:sp>
        <p:nvSpPr>
          <p:cNvPr id="3" name="灯片编号占位符 2">
            <a:extLst>
              <a:ext uri="{FF2B5EF4-FFF2-40B4-BE49-F238E27FC236}">
                <a16:creationId xmlns:a16="http://schemas.microsoft.com/office/drawing/2014/main" id="{D8C1D198-2155-6E4C-B2BD-AB511350E3F4}"/>
              </a:ext>
            </a:extLst>
          </p:cNvPr>
          <p:cNvSpPr>
            <a:spLocks noGrp="1"/>
          </p:cNvSpPr>
          <p:nvPr>
            <p:ph type="sldNum" sz="quarter" idx="12"/>
          </p:nvPr>
        </p:nvSpPr>
        <p:spPr/>
        <p:txBody>
          <a:bodyPr/>
          <a:lstStyle/>
          <a:p>
            <a:fld id="{31BDC2DD-73DD-4F6A-85E0-F47918A6400A}" type="slidenum">
              <a:rPr lang="zh-CN" altLang="en-US" smtClean="0"/>
              <a:t>10</a:t>
            </a:fld>
            <a:endParaRPr lang="zh-CN" altLang="en-US"/>
          </a:p>
        </p:txBody>
      </p:sp>
    </p:spTree>
    <p:extLst>
      <p:ext uri="{BB962C8B-B14F-4D97-AF65-F5344CB8AC3E}">
        <p14:creationId xmlns:p14="http://schemas.microsoft.com/office/powerpoint/2010/main" val="229135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2">
            <a:extLst>
              <a:ext uri="{FF2B5EF4-FFF2-40B4-BE49-F238E27FC236}">
                <a16:creationId xmlns:a16="http://schemas.microsoft.com/office/drawing/2014/main" id="{0E3711D6-56C8-4804-8A8B-1F564DD636C2}"/>
              </a:ext>
            </a:extLst>
          </p:cNvPr>
          <p:cNvSpPr txBox="1">
            <a:spLocks/>
          </p:cNvSpPr>
          <p:nvPr/>
        </p:nvSpPr>
        <p:spPr>
          <a:xfrm>
            <a:off x="325839" y="1459481"/>
            <a:ext cx="11450149" cy="526259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b="1" dirty="0"/>
              <a:t>Sub-task 1: </a:t>
            </a:r>
          </a:p>
          <a:p>
            <a:pPr marL="0" indent="0">
              <a:buNone/>
            </a:pPr>
            <a:r>
              <a:rPr lang="en-US" altLang="zh-CN" sz="2400" b="1" dirty="0"/>
              <a:t>Development and validation of algorithms and methods for calibration of Sigma 0 using different reference or metrics</a:t>
            </a:r>
          </a:p>
          <a:p>
            <a:pPr marL="0" lvl="1" indent="0">
              <a:lnSpc>
                <a:spcPct val="130000"/>
              </a:lnSpc>
              <a:buNone/>
            </a:pPr>
            <a:r>
              <a:rPr lang="en-GB" altLang="nl-NL" sz="2000" dirty="0">
                <a:latin typeface="Calibri" panose="020F0502020204030204" pitchFamily="34" charset="0"/>
              </a:rPr>
              <a:t>(1)  Documentation of the calibration process and the data properties;</a:t>
            </a:r>
          </a:p>
          <a:p>
            <a:pPr marL="0" lvl="1" indent="0">
              <a:lnSpc>
                <a:spcPct val="130000"/>
              </a:lnSpc>
              <a:buNone/>
            </a:pPr>
            <a:r>
              <a:rPr lang="en-GB" altLang="nl-NL" sz="2000" dirty="0">
                <a:latin typeface="Calibri" panose="020F0502020204030204" pitchFamily="34" charset="0"/>
              </a:rPr>
              <a:t>(2) Evaluation and assessment:</a:t>
            </a:r>
          </a:p>
          <a:p>
            <a:pPr marL="800100" lvl="2" indent="-342900"/>
            <a:r>
              <a:rPr lang="en-GB" altLang="nl-NL" dirty="0">
                <a:latin typeface="Calibri" panose="020F0502020204030204" pitchFamily="34" charset="0"/>
              </a:rPr>
              <a:t>Active calibrator (EUMETSAT): </a:t>
            </a:r>
          </a:p>
          <a:p>
            <a:pPr marL="0" lvl="1" indent="0">
              <a:buFont typeface="Arial" panose="020B0604020202020204" pitchFamily="34" charset="0"/>
              <a:buNone/>
            </a:pPr>
            <a:r>
              <a:rPr lang="en-GB" altLang="nl-NL" sz="1800" dirty="0">
                <a:latin typeface="Calibri" panose="020F0502020204030204" pitchFamily="34" charset="0"/>
              </a:rPr>
              <a:t>                 -calibration requirements, methodology and procedure;</a:t>
            </a:r>
          </a:p>
          <a:p>
            <a:pPr marL="800100" lvl="2" indent="-342900"/>
            <a:r>
              <a:rPr lang="en-GB" altLang="nl-NL" dirty="0">
                <a:latin typeface="Calibri" panose="020F0502020204030204" pitchFamily="34" charset="0"/>
              </a:rPr>
              <a:t>Global ocean data methodology and procedure, quality control</a:t>
            </a:r>
          </a:p>
          <a:p>
            <a:pPr marL="0" indent="0">
              <a:buFont typeface="Arial" panose="020B0604020202020204" pitchFamily="34" charset="0"/>
              <a:buNone/>
            </a:pPr>
            <a:r>
              <a:rPr lang="en-GB" altLang="nl-NL" sz="1800" dirty="0">
                <a:latin typeface="Calibri" panose="020F0502020204030204" pitchFamily="34" charset="0"/>
              </a:rPr>
              <a:t>                 -Cone metrics: fixed fan-beam and rotating beam (KNMI);</a:t>
            </a:r>
          </a:p>
          <a:p>
            <a:pPr marL="0" indent="0">
              <a:buFont typeface="Arial" panose="020B0604020202020204" pitchFamily="34" charset="0"/>
              <a:buNone/>
            </a:pPr>
            <a:r>
              <a:rPr lang="en-GB" altLang="nl-NL" sz="1800" dirty="0">
                <a:latin typeface="Calibri" panose="020F0502020204030204" pitchFamily="34" charset="0"/>
              </a:rPr>
              <a:t>                 -NWP (KNMI, NUIST);</a:t>
            </a:r>
          </a:p>
          <a:p>
            <a:pPr marL="800100" lvl="2" indent="-342900"/>
            <a:r>
              <a:rPr lang="en-GB" altLang="nl-NL" dirty="0">
                <a:latin typeface="Calibri" panose="020F0502020204030204" pitchFamily="34" charset="0"/>
              </a:rPr>
              <a:t>Natural terrestrial targets (ISRO, NOAA, NUIST, NSOAS, KNMI)</a:t>
            </a:r>
          </a:p>
          <a:p>
            <a:pPr marL="0" indent="0">
              <a:buFont typeface="Arial" panose="020B0604020202020204" pitchFamily="34" charset="0"/>
              <a:buNone/>
            </a:pPr>
            <a:r>
              <a:rPr lang="en-GB" altLang="nl-NL" sz="1800" dirty="0">
                <a:latin typeface="Calibri" panose="020F0502020204030204" pitchFamily="34" charset="0"/>
              </a:rPr>
              <a:t>                -methodology and procedure;</a:t>
            </a:r>
          </a:p>
          <a:p>
            <a:pPr marL="0" indent="0">
              <a:buFont typeface="Arial" panose="020B0604020202020204" pitchFamily="34" charset="0"/>
              <a:buNone/>
            </a:pPr>
            <a:r>
              <a:rPr lang="en-GB" altLang="nl-NL" sz="1800" dirty="0">
                <a:latin typeface="Calibri" panose="020F0502020204030204" pitchFamily="34" charset="0"/>
              </a:rPr>
              <a:t>                -C and Ku band standard data and standard variation curves;</a:t>
            </a:r>
          </a:p>
          <a:p>
            <a:pPr marL="0" indent="0">
              <a:buFont typeface="Arial" panose="020B0604020202020204" pitchFamily="34" charset="0"/>
              <a:buNone/>
            </a:pPr>
            <a:r>
              <a:rPr lang="en-GB" altLang="nl-NL" sz="1800" dirty="0">
                <a:latin typeface="Calibri" panose="020F0502020204030204" pitchFamily="34" charset="0"/>
              </a:rPr>
              <a:t>                -Data quality control.</a:t>
            </a:r>
            <a:endParaRPr lang="en-GB" altLang="zh-CN" sz="1800" dirty="0">
              <a:latin typeface="Calibri" panose="020F0502020204030204" pitchFamily="34" charset="0"/>
              <a:cs typeface="Calibri" panose="020F0502020204030204" pitchFamily="34" charset="0"/>
            </a:endParaRPr>
          </a:p>
        </p:txBody>
      </p:sp>
      <p:sp>
        <p:nvSpPr>
          <p:cNvPr id="2" name="灯片编号占位符 1">
            <a:extLst>
              <a:ext uri="{FF2B5EF4-FFF2-40B4-BE49-F238E27FC236}">
                <a16:creationId xmlns:a16="http://schemas.microsoft.com/office/drawing/2014/main" id="{8D628668-57A2-CC47-ACCD-4BF0CEF0C126}"/>
              </a:ext>
            </a:extLst>
          </p:cNvPr>
          <p:cNvSpPr>
            <a:spLocks noGrp="1"/>
          </p:cNvSpPr>
          <p:nvPr>
            <p:ph type="sldNum" sz="quarter" idx="10"/>
          </p:nvPr>
        </p:nvSpPr>
        <p:spPr/>
        <p:txBody>
          <a:bodyPr/>
          <a:lstStyle/>
          <a:p>
            <a:fld id="{31BDC2DD-73DD-4F6A-85E0-F47918A6400A}" type="slidenum">
              <a:rPr lang="zh-CN" altLang="en-US" smtClean="0"/>
              <a:t>11</a:t>
            </a:fld>
            <a:endParaRPr lang="zh-CN" altLang="en-US"/>
          </a:p>
        </p:txBody>
      </p:sp>
      <p:sp>
        <p:nvSpPr>
          <p:cNvPr id="14" name="内容占位符 3">
            <a:extLst>
              <a:ext uri="{FF2B5EF4-FFF2-40B4-BE49-F238E27FC236}">
                <a16:creationId xmlns:a16="http://schemas.microsoft.com/office/drawing/2014/main" id="{F4C9FC6E-75F7-CC4B-AD0F-206CFC2862DA}"/>
              </a:ext>
            </a:extLst>
          </p:cNvPr>
          <p:cNvSpPr txBox="1">
            <a:spLocks/>
          </p:cNvSpPr>
          <p:nvPr/>
        </p:nvSpPr>
        <p:spPr>
          <a:xfrm>
            <a:off x="2885525" y="323576"/>
            <a:ext cx="6766475" cy="668690"/>
          </a:xfrm>
        </p:spPr>
        <p:txBody>
          <a:bodyPr>
            <a:normAutofit/>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ctr">
              <a:buFont typeface="Arial"/>
              <a:buNone/>
            </a:pPr>
            <a:r>
              <a:rPr lang="en-US" altLang="zh-CN" sz="3600" b="1" kern="0" dirty="0">
                <a:solidFill>
                  <a:schemeClr val="bg1"/>
                </a:solidFill>
              </a:rPr>
              <a:t>Main tasks and Assignments</a:t>
            </a:r>
          </a:p>
          <a:p>
            <a:pPr lvl="1" algn="ctr"/>
            <a:endParaRPr lang="en-US" altLang="zh-CN" sz="3600" b="1" kern="0" dirty="0">
              <a:solidFill>
                <a:schemeClr val="bg1"/>
              </a:solidFill>
            </a:endParaRPr>
          </a:p>
          <a:p>
            <a:pPr lvl="1" algn="ctr"/>
            <a:endParaRPr lang="en-US" altLang="zh-CN" sz="3600" b="1" kern="0" dirty="0">
              <a:solidFill>
                <a:schemeClr val="bg1"/>
              </a:solidFill>
            </a:endParaRPr>
          </a:p>
          <a:p>
            <a:pPr lvl="1" algn="ctr"/>
            <a:endParaRPr lang="en-US" altLang="zh-CN" sz="3200" b="1" kern="0" dirty="0">
              <a:solidFill>
                <a:schemeClr val="bg1"/>
              </a:solidFill>
              <a:latin typeface="Tahoma" charset="0"/>
              <a:ea typeface="宋体" charset="0"/>
            </a:endParaRPr>
          </a:p>
          <a:p>
            <a:pPr lvl="1" algn="ctr"/>
            <a:endParaRPr lang="zh-CN" altLang="en-US" sz="3600" b="1" kern="0" dirty="0">
              <a:solidFill>
                <a:schemeClr val="bg1"/>
              </a:solidFill>
            </a:endParaRPr>
          </a:p>
        </p:txBody>
      </p:sp>
    </p:spTree>
    <p:extLst>
      <p:ext uri="{BB962C8B-B14F-4D97-AF65-F5344CB8AC3E}">
        <p14:creationId xmlns:p14="http://schemas.microsoft.com/office/powerpoint/2010/main" val="177907625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2">
            <a:extLst>
              <a:ext uri="{FF2B5EF4-FFF2-40B4-BE49-F238E27FC236}">
                <a16:creationId xmlns:a16="http://schemas.microsoft.com/office/drawing/2014/main" id="{0E3711D6-56C8-4804-8A8B-1F564DD636C2}"/>
              </a:ext>
            </a:extLst>
          </p:cNvPr>
          <p:cNvSpPr txBox="1">
            <a:spLocks/>
          </p:cNvSpPr>
          <p:nvPr/>
        </p:nvSpPr>
        <p:spPr>
          <a:xfrm>
            <a:off x="480211" y="1785900"/>
            <a:ext cx="11295778" cy="41700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altLang="zh-CN" b="1" dirty="0"/>
              <a:t>Sub-task 2:</a:t>
            </a:r>
          </a:p>
          <a:p>
            <a:pPr marL="0" lvl="0" indent="0">
              <a:buNone/>
            </a:pPr>
            <a:r>
              <a:rPr lang="en-US" altLang="zh-CN" b="1" dirty="0"/>
              <a:t>Standardization/best practices of retrieval approaches of ocean surface winds (L2b data) by radar </a:t>
            </a:r>
            <a:r>
              <a:rPr lang="en-US" altLang="zh-CN" b="1" dirty="0" err="1"/>
              <a:t>scatterometer</a:t>
            </a:r>
            <a:r>
              <a:rPr lang="en-US" altLang="zh-CN" b="1" dirty="0"/>
              <a:t> data and guidelines to users (leading: KNMI, NSOAS, ISRO, ICM, NOAA)</a:t>
            </a:r>
          </a:p>
          <a:p>
            <a:pPr marL="0" lvl="1" indent="0">
              <a:buNone/>
            </a:pPr>
            <a:r>
              <a:rPr lang="en-GB" altLang="nl-NL" dirty="0">
                <a:latin typeface="Calibri" panose="020F0502020204030204" pitchFamily="34" charset="0"/>
              </a:rPr>
              <a:t>       -</a:t>
            </a:r>
            <a:r>
              <a:rPr lang="en-US" altLang="nl-NL" dirty="0">
                <a:latin typeface="Calibri" panose="020F0502020204030204" pitchFamily="34" charset="0"/>
              </a:rPr>
              <a:t>GMF;	</a:t>
            </a:r>
          </a:p>
          <a:p>
            <a:pPr marL="0" lvl="1" indent="0">
              <a:buNone/>
            </a:pPr>
            <a:r>
              <a:rPr lang="en-US" altLang="nl-NL" dirty="0">
                <a:latin typeface="Calibri" panose="020F0502020204030204" pitchFamily="34" charset="0"/>
              </a:rPr>
              <a:t>       -Auxiliary data;</a:t>
            </a:r>
          </a:p>
          <a:p>
            <a:pPr marL="0" lvl="1" indent="0">
              <a:buNone/>
            </a:pPr>
            <a:r>
              <a:rPr lang="en-US" altLang="nl-NL" dirty="0">
                <a:latin typeface="Calibri" panose="020F0502020204030204" pitchFamily="34" charset="0"/>
              </a:rPr>
              <a:t>       -Retrieval and direction ambiguity-removal algorithms;</a:t>
            </a:r>
          </a:p>
          <a:p>
            <a:pPr marL="0" lvl="1" indent="0">
              <a:buNone/>
            </a:pPr>
            <a:r>
              <a:rPr lang="en-US" altLang="nl-NL" dirty="0">
                <a:latin typeface="Calibri" panose="020F0502020204030204" pitchFamily="34" charset="0"/>
              </a:rPr>
              <a:t>       -Quality control.</a:t>
            </a:r>
          </a:p>
        </p:txBody>
      </p:sp>
      <p:sp>
        <p:nvSpPr>
          <p:cNvPr id="2" name="灯片编号占位符 1">
            <a:extLst>
              <a:ext uri="{FF2B5EF4-FFF2-40B4-BE49-F238E27FC236}">
                <a16:creationId xmlns:a16="http://schemas.microsoft.com/office/drawing/2014/main" id="{B1B0A543-0A7C-E44C-8238-C972CAE1D6A5}"/>
              </a:ext>
            </a:extLst>
          </p:cNvPr>
          <p:cNvSpPr>
            <a:spLocks noGrp="1"/>
          </p:cNvSpPr>
          <p:nvPr>
            <p:ph type="sldNum" sz="quarter" idx="10"/>
          </p:nvPr>
        </p:nvSpPr>
        <p:spPr/>
        <p:txBody>
          <a:bodyPr/>
          <a:lstStyle/>
          <a:p>
            <a:fld id="{31BDC2DD-73DD-4F6A-85E0-F47918A6400A}" type="slidenum">
              <a:rPr lang="zh-CN" altLang="en-US" smtClean="0"/>
              <a:t>12</a:t>
            </a:fld>
            <a:endParaRPr lang="zh-CN" altLang="en-US"/>
          </a:p>
        </p:txBody>
      </p:sp>
      <p:sp>
        <p:nvSpPr>
          <p:cNvPr id="12" name="内容占位符 3">
            <a:extLst>
              <a:ext uri="{FF2B5EF4-FFF2-40B4-BE49-F238E27FC236}">
                <a16:creationId xmlns:a16="http://schemas.microsoft.com/office/drawing/2014/main" id="{4656A0A6-5065-2744-93D9-716C633F6784}"/>
              </a:ext>
            </a:extLst>
          </p:cNvPr>
          <p:cNvSpPr txBox="1">
            <a:spLocks/>
          </p:cNvSpPr>
          <p:nvPr/>
        </p:nvSpPr>
        <p:spPr>
          <a:xfrm>
            <a:off x="2885525" y="323576"/>
            <a:ext cx="6766475" cy="668690"/>
          </a:xfrm>
        </p:spPr>
        <p:txBody>
          <a:bodyPr>
            <a:normAutofit/>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ctr">
              <a:buFont typeface="Arial"/>
              <a:buNone/>
            </a:pPr>
            <a:r>
              <a:rPr lang="en-US" altLang="zh-CN" sz="3600" b="1" kern="0" dirty="0">
                <a:solidFill>
                  <a:schemeClr val="bg1"/>
                </a:solidFill>
              </a:rPr>
              <a:t>Main tasks and Assignments</a:t>
            </a:r>
          </a:p>
          <a:p>
            <a:pPr lvl="1" algn="ctr"/>
            <a:endParaRPr lang="en-US" altLang="zh-CN" sz="3600" b="1" kern="0" dirty="0">
              <a:solidFill>
                <a:schemeClr val="bg1"/>
              </a:solidFill>
            </a:endParaRPr>
          </a:p>
          <a:p>
            <a:pPr lvl="1" algn="ctr"/>
            <a:endParaRPr lang="en-US" altLang="zh-CN" sz="3600" b="1" kern="0" dirty="0">
              <a:solidFill>
                <a:schemeClr val="bg1"/>
              </a:solidFill>
            </a:endParaRPr>
          </a:p>
          <a:p>
            <a:pPr lvl="1" algn="ctr"/>
            <a:endParaRPr lang="en-US" altLang="zh-CN" sz="3200" b="1" kern="0" dirty="0">
              <a:solidFill>
                <a:schemeClr val="bg1"/>
              </a:solidFill>
              <a:latin typeface="Tahoma" charset="0"/>
              <a:ea typeface="宋体" charset="0"/>
            </a:endParaRPr>
          </a:p>
          <a:p>
            <a:pPr lvl="1" algn="ctr"/>
            <a:endParaRPr lang="zh-CN" altLang="en-US" sz="3600" b="1" kern="0" dirty="0">
              <a:solidFill>
                <a:schemeClr val="bg1"/>
              </a:solidFill>
            </a:endParaRPr>
          </a:p>
        </p:txBody>
      </p:sp>
    </p:spTree>
    <p:extLst>
      <p:ext uri="{BB962C8B-B14F-4D97-AF65-F5344CB8AC3E}">
        <p14:creationId xmlns:p14="http://schemas.microsoft.com/office/powerpoint/2010/main" val="138814859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2">
            <a:extLst>
              <a:ext uri="{FF2B5EF4-FFF2-40B4-BE49-F238E27FC236}">
                <a16:creationId xmlns:a16="http://schemas.microsoft.com/office/drawing/2014/main" id="{0E3711D6-56C8-4804-8A8B-1F564DD636C2}"/>
              </a:ext>
            </a:extLst>
          </p:cNvPr>
          <p:cNvSpPr txBox="1">
            <a:spLocks/>
          </p:cNvSpPr>
          <p:nvPr/>
        </p:nvSpPr>
        <p:spPr>
          <a:xfrm>
            <a:off x="323276" y="1437009"/>
            <a:ext cx="11545447" cy="44200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altLang="zh-CN" sz="2400" b="1" dirty="0"/>
              <a:t>Sub-task 3:</a:t>
            </a:r>
          </a:p>
          <a:p>
            <a:pPr marL="0" lvl="0" indent="0">
              <a:buNone/>
            </a:pPr>
            <a:r>
              <a:rPr lang="en-US" altLang="zh-CN" sz="2400" b="1" dirty="0"/>
              <a:t>Development of guidelines/standards of validation of ocean surface winds (L2b data) by radar </a:t>
            </a:r>
            <a:r>
              <a:rPr lang="en-US" altLang="zh-CN" sz="2400" b="1" dirty="0" err="1"/>
              <a:t>scatterometer</a:t>
            </a:r>
            <a:r>
              <a:rPr lang="en-US" altLang="zh-CN" sz="2400" b="1" dirty="0"/>
              <a:t> data </a:t>
            </a:r>
          </a:p>
          <a:p>
            <a:pPr marL="0" lvl="0" indent="0">
              <a:buNone/>
            </a:pPr>
            <a:r>
              <a:rPr lang="en-US" altLang="zh-CN" sz="2400" b="1" dirty="0"/>
              <a:t>(leading: NOAA, ICM, KNMI, ISRO)</a:t>
            </a:r>
          </a:p>
          <a:p>
            <a:pPr lvl="0"/>
            <a:endParaRPr lang="zh-CN" altLang="zh-CN" sz="2000" dirty="0"/>
          </a:p>
          <a:p>
            <a:pPr marL="0" lvl="1" indent="0">
              <a:buNone/>
            </a:pPr>
            <a:r>
              <a:rPr lang="en-GB" altLang="nl-NL" sz="2000" dirty="0">
                <a:latin typeface="Calibri" panose="020F0502020204030204" pitchFamily="34" charset="0"/>
              </a:rPr>
              <a:t>       -</a:t>
            </a:r>
            <a:r>
              <a:rPr lang="en-US" altLang="nl-NL" sz="2000" dirty="0">
                <a:latin typeface="Calibri" panose="020F0502020204030204" pitchFamily="34" charset="0"/>
              </a:rPr>
              <a:t>Reference, auxiliary data and data quality control;</a:t>
            </a:r>
          </a:p>
          <a:p>
            <a:pPr marL="0" lvl="1" indent="0">
              <a:buNone/>
            </a:pPr>
            <a:r>
              <a:rPr lang="en-US" altLang="nl-NL" sz="2000" dirty="0">
                <a:latin typeface="Calibri" panose="020F0502020204030204" pitchFamily="34" charset="0"/>
              </a:rPr>
              <a:t>       -Methodology and procedure;</a:t>
            </a:r>
          </a:p>
          <a:p>
            <a:pPr marL="0" lvl="1" indent="0">
              <a:buNone/>
            </a:pPr>
            <a:r>
              <a:rPr lang="en-US" altLang="nl-NL" sz="2000" dirty="0">
                <a:latin typeface="Calibri" panose="020F0502020204030204" pitchFamily="34" charset="0"/>
              </a:rPr>
              <a:t>       -Evaluation criteria;</a:t>
            </a:r>
          </a:p>
          <a:p>
            <a:pPr marL="0" lvl="1" indent="0">
              <a:buNone/>
            </a:pPr>
            <a:r>
              <a:rPr lang="en-US" altLang="nl-NL" sz="2000" dirty="0">
                <a:latin typeface="Calibri" panose="020F0502020204030204" pitchFamily="34" charset="0"/>
              </a:rPr>
              <a:t>       -Evaluation and error assessment.</a:t>
            </a:r>
          </a:p>
        </p:txBody>
      </p:sp>
      <p:sp>
        <p:nvSpPr>
          <p:cNvPr id="2" name="灯片编号占位符 1">
            <a:extLst>
              <a:ext uri="{FF2B5EF4-FFF2-40B4-BE49-F238E27FC236}">
                <a16:creationId xmlns:a16="http://schemas.microsoft.com/office/drawing/2014/main" id="{1A851732-7773-3241-B770-96E42079A27D}"/>
              </a:ext>
            </a:extLst>
          </p:cNvPr>
          <p:cNvSpPr>
            <a:spLocks noGrp="1"/>
          </p:cNvSpPr>
          <p:nvPr>
            <p:ph type="sldNum" sz="quarter" idx="10"/>
          </p:nvPr>
        </p:nvSpPr>
        <p:spPr/>
        <p:txBody>
          <a:bodyPr/>
          <a:lstStyle/>
          <a:p>
            <a:fld id="{31BDC2DD-73DD-4F6A-85E0-F47918A6400A}" type="slidenum">
              <a:rPr lang="zh-CN" altLang="en-US" smtClean="0"/>
              <a:t>13</a:t>
            </a:fld>
            <a:endParaRPr lang="zh-CN" altLang="en-US"/>
          </a:p>
        </p:txBody>
      </p:sp>
      <p:sp>
        <p:nvSpPr>
          <p:cNvPr id="17" name="内容占位符 3">
            <a:extLst>
              <a:ext uri="{FF2B5EF4-FFF2-40B4-BE49-F238E27FC236}">
                <a16:creationId xmlns:a16="http://schemas.microsoft.com/office/drawing/2014/main" id="{6DAE4751-5488-9242-8258-D9DE26B66A79}"/>
              </a:ext>
            </a:extLst>
          </p:cNvPr>
          <p:cNvSpPr txBox="1">
            <a:spLocks/>
          </p:cNvSpPr>
          <p:nvPr/>
        </p:nvSpPr>
        <p:spPr>
          <a:xfrm>
            <a:off x="2885525" y="323576"/>
            <a:ext cx="6766475" cy="668690"/>
          </a:xfrm>
        </p:spPr>
        <p:txBody>
          <a:bodyPr>
            <a:normAutofit/>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ctr">
              <a:buFont typeface="Arial"/>
              <a:buNone/>
            </a:pPr>
            <a:r>
              <a:rPr lang="en-US" altLang="zh-CN" sz="3600" b="1" kern="0" dirty="0">
                <a:solidFill>
                  <a:schemeClr val="bg1"/>
                </a:solidFill>
              </a:rPr>
              <a:t>Main tasks and Assignments</a:t>
            </a:r>
          </a:p>
          <a:p>
            <a:pPr lvl="1" algn="ctr"/>
            <a:endParaRPr lang="en-US" altLang="zh-CN" sz="3600" b="1" kern="0" dirty="0">
              <a:solidFill>
                <a:schemeClr val="bg1"/>
              </a:solidFill>
            </a:endParaRPr>
          </a:p>
          <a:p>
            <a:pPr lvl="1" algn="ctr"/>
            <a:endParaRPr lang="en-US" altLang="zh-CN" sz="3600" b="1" kern="0" dirty="0">
              <a:solidFill>
                <a:schemeClr val="bg1"/>
              </a:solidFill>
            </a:endParaRPr>
          </a:p>
          <a:p>
            <a:pPr lvl="1" algn="ctr"/>
            <a:endParaRPr lang="en-US" altLang="zh-CN" sz="3200" b="1" kern="0" dirty="0">
              <a:solidFill>
                <a:schemeClr val="bg1"/>
              </a:solidFill>
              <a:latin typeface="Tahoma" charset="0"/>
              <a:ea typeface="宋体" charset="0"/>
            </a:endParaRPr>
          </a:p>
          <a:p>
            <a:pPr lvl="1" algn="ctr"/>
            <a:endParaRPr lang="zh-CN" altLang="en-US" sz="3600" b="1" kern="0" dirty="0">
              <a:solidFill>
                <a:schemeClr val="bg1"/>
              </a:solidFill>
            </a:endParaRPr>
          </a:p>
        </p:txBody>
      </p:sp>
    </p:spTree>
    <p:extLst>
      <p:ext uri="{BB962C8B-B14F-4D97-AF65-F5344CB8AC3E}">
        <p14:creationId xmlns:p14="http://schemas.microsoft.com/office/powerpoint/2010/main" val="423972360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a:extLst>
              <a:ext uri="{FF2B5EF4-FFF2-40B4-BE49-F238E27FC236}">
                <a16:creationId xmlns:a16="http://schemas.microsoft.com/office/drawing/2014/main" id="{E309688A-3891-49B0-8427-33AFFE49EDE0}"/>
              </a:ext>
            </a:extLst>
          </p:cNvPr>
          <p:cNvSpPr>
            <a:spLocks noGrp="1"/>
          </p:cNvSpPr>
          <p:nvPr>
            <p:ph idx="1"/>
          </p:nvPr>
        </p:nvSpPr>
        <p:spPr>
          <a:xfrm>
            <a:off x="574812" y="1892755"/>
            <a:ext cx="11042376" cy="4207231"/>
          </a:xfrm>
        </p:spPr>
        <p:txBody>
          <a:bodyPr>
            <a:normAutofit/>
          </a:bodyPr>
          <a:lstStyle/>
          <a:p>
            <a:pPr algn="just"/>
            <a:r>
              <a:rPr lang="en-US" altLang="zh-CN" dirty="0"/>
              <a:t>The project of CEOS WGCV and OSVW-VC by contributions and cooperation from teams of 8 agencies (NSSC, NOAA, KNMI, ICM, ISRO, EUMETSAT, NSOAS, NUIST) to implement.</a:t>
            </a:r>
          </a:p>
          <a:p>
            <a:pPr algn="just"/>
            <a:r>
              <a:rPr lang="en-US" altLang="zh-CN" dirty="0"/>
              <a:t>The requirements for realizing the objectives proposed are data processing, reprocessing and calibration methods. </a:t>
            </a:r>
          </a:p>
          <a:p>
            <a:pPr algn="just"/>
            <a:r>
              <a:rPr lang="en-US" altLang="zh-CN" dirty="0"/>
              <a:t>The outcomes can assure the consistency of the data quality of these satellites and instruments are the prerequisite for related research and operational applications.</a:t>
            </a:r>
          </a:p>
          <a:p>
            <a:pPr marL="457200" lvl="1" indent="0">
              <a:buNone/>
            </a:pPr>
            <a:endParaRPr lang="en-US" altLang="zh-CN" sz="2000" dirty="0">
              <a:latin typeface="Tahoma" charset="0"/>
              <a:ea typeface="宋体" charset="0"/>
            </a:endParaRPr>
          </a:p>
          <a:p>
            <a:pPr lvl="1"/>
            <a:endParaRPr lang="zh-CN" altLang="en-US" dirty="0"/>
          </a:p>
        </p:txBody>
      </p:sp>
      <p:sp>
        <p:nvSpPr>
          <p:cNvPr id="11" name="标题 1">
            <a:extLst>
              <a:ext uri="{FF2B5EF4-FFF2-40B4-BE49-F238E27FC236}">
                <a16:creationId xmlns:a16="http://schemas.microsoft.com/office/drawing/2014/main" id="{D5C1B598-2457-492E-99F5-B900DC59FA32}"/>
              </a:ext>
            </a:extLst>
          </p:cNvPr>
          <p:cNvSpPr>
            <a:spLocks noGrp="1"/>
          </p:cNvSpPr>
          <p:nvPr>
            <p:ph type="title"/>
          </p:nvPr>
        </p:nvSpPr>
        <p:spPr>
          <a:xfrm>
            <a:off x="2001793" y="335095"/>
            <a:ext cx="8427309" cy="845837"/>
          </a:xfrm>
        </p:spPr>
        <p:txBody>
          <a:bodyPr/>
          <a:lstStyle/>
          <a:p>
            <a:pPr algn="ctr"/>
            <a:r>
              <a:rPr lang="en-US" altLang="zh-CN" b="1" dirty="0"/>
              <a:t>Summary of the Task</a:t>
            </a:r>
            <a:r>
              <a:rPr lang="zh-CN" altLang="en-US" b="1" dirty="0"/>
              <a:t> </a:t>
            </a:r>
          </a:p>
        </p:txBody>
      </p:sp>
      <p:sp>
        <p:nvSpPr>
          <p:cNvPr id="2" name="灯片编号占位符 1">
            <a:extLst>
              <a:ext uri="{FF2B5EF4-FFF2-40B4-BE49-F238E27FC236}">
                <a16:creationId xmlns:a16="http://schemas.microsoft.com/office/drawing/2014/main" id="{A6AFD869-3DB8-2E41-BE48-EC43AB6F0C96}"/>
              </a:ext>
            </a:extLst>
          </p:cNvPr>
          <p:cNvSpPr>
            <a:spLocks noGrp="1"/>
          </p:cNvSpPr>
          <p:nvPr>
            <p:ph type="sldNum" sz="quarter" idx="12"/>
          </p:nvPr>
        </p:nvSpPr>
        <p:spPr/>
        <p:txBody>
          <a:bodyPr/>
          <a:lstStyle/>
          <a:p>
            <a:fld id="{31BDC2DD-73DD-4F6A-85E0-F47918A6400A}" type="slidenum">
              <a:rPr lang="zh-CN" altLang="en-US" smtClean="0"/>
              <a:t>14</a:t>
            </a:fld>
            <a:endParaRPr lang="zh-CN" altLang="en-US"/>
          </a:p>
        </p:txBody>
      </p:sp>
    </p:spTree>
    <p:extLst>
      <p:ext uri="{BB962C8B-B14F-4D97-AF65-F5344CB8AC3E}">
        <p14:creationId xmlns:p14="http://schemas.microsoft.com/office/powerpoint/2010/main" val="1134599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478530" y="1345508"/>
            <a:ext cx="6035040" cy="287391"/>
          </a:xfrm>
        </p:spPr>
        <p:txBody>
          <a:bodyPr/>
          <a:lstStyle/>
          <a:p>
            <a:r>
              <a:rPr lang="en-US" altLang="zh-CN" sz="2800" dirty="0"/>
              <a:t>IGARSS 2021 invited technical session proposal </a:t>
            </a:r>
            <a:br>
              <a:rPr lang="en-US" altLang="zh-CN" sz="2800" dirty="0"/>
            </a:br>
            <a:br>
              <a:rPr lang="en-US" altLang="zh-CN" dirty="0"/>
            </a:br>
            <a:endParaRPr lang="zh-CN" altLang="en-US" dirty="0"/>
          </a:p>
        </p:txBody>
      </p:sp>
      <p:sp>
        <p:nvSpPr>
          <p:cNvPr id="3" name="内容占位符 2"/>
          <p:cNvSpPr>
            <a:spLocks noGrp="1"/>
          </p:cNvSpPr>
          <p:nvPr>
            <p:ph idx="1"/>
          </p:nvPr>
        </p:nvSpPr>
        <p:spPr>
          <a:xfrm>
            <a:off x="457200" y="1310880"/>
            <a:ext cx="11277600" cy="2313371"/>
          </a:xfrm>
        </p:spPr>
        <p:txBody>
          <a:bodyPr>
            <a:normAutofit/>
          </a:bodyPr>
          <a:lstStyle/>
          <a:p>
            <a:pPr marL="0" indent="0">
              <a:buNone/>
            </a:pPr>
            <a:r>
              <a:rPr lang="en-US" altLang="zh-CN" dirty="0">
                <a:solidFill>
                  <a:schemeClr val="tx1"/>
                </a:solidFill>
              </a:rPr>
              <a:t> </a:t>
            </a:r>
          </a:p>
          <a:p>
            <a:pPr marL="0" indent="0">
              <a:buNone/>
            </a:pPr>
            <a:r>
              <a:rPr lang="en-US" altLang="zh-CN" dirty="0">
                <a:solidFill>
                  <a:schemeClr val="tx1"/>
                </a:solidFill>
              </a:rPr>
              <a:t>2 Invited Session on IGARSS 2021, held on 15</a:t>
            </a:r>
            <a:r>
              <a:rPr lang="en-US" altLang="zh-CN" baseline="30000" dirty="0">
                <a:solidFill>
                  <a:schemeClr val="tx1"/>
                </a:solidFill>
              </a:rPr>
              <a:t>th </a:t>
            </a:r>
            <a:r>
              <a:rPr lang="en-US" altLang="zh-CN" dirty="0">
                <a:solidFill>
                  <a:schemeClr val="tx1"/>
                </a:solidFill>
              </a:rPr>
              <a:t>and 16</a:t>
            </a:r>
            <a:r>
              <a:rPr lang="en-US" altLang="zh-CN" baseline="30000" dirty="0">
                <a:solidFill>
                  <a:schemeClr val="tx1"/>
                </a:solidFill>
              </a:rPr>
              <a:t>th</a:t>
            </a:r>
            <a:r>
              <a:rPr lang="en-US" altLang="zh-CN" dirty="0">
                <a:solidFill>
                  <a:schemeClr val="tx1"/>
                </a:solidFill>
              </a:rPr>
              <a:t>  July 2021</a:t>
            </a:r>
          </a:p>
        </p:txBody>
      </p:sp>
      <p:sp>
        <p:nvSpPr>
          <p:cNvPr id="4" name="标题 1">
            <a:extLst>
              <a:ext uri="{FF2B5EF4-FFF2-40B4-BE49-F238E27FC236}">
                <a16:creationId xmlns:a16="http://schemas.microsoft.com/office/drawing/2014/main" id="{B0339E11-98B7-2347-80EC-8C22C6EF89AF}"/>
              </a:ext>
            </a:extLst>
          </p:cNvPr>
          <p:cNvSpPr txBox="1">
            <a:spLocks/>
          </p:cNvSpPr>
          <p:nvPr/>
        </p:nvSpPr>
        <p:spPr>
          <a:xfrm>
            <a:off x="2249714" y="179121"/>
            <a:ext cx="8563429" cy="990600"/>
          </a:xfrm>
          <a:prstGeom prst="rect">
            <a:avLst/>
          </a:prstGeom>
        </p:spPr>
        <p:txBody>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a:r>
              <a:rPr lang="en-US" altLang="zh-CN" b="1" kern="0" dirty="0"/>
              <a:t>Update and Achievements:</a:t>
            </a:r>
            <a:br>
              <a:rPr lang="en-US" altLang="zh-CN" b="1" kern="0" dirty="0"/>
            </a:br>
            <a:r>
              <a:rPr lang="en-US" altLang="zh-CN" b="1" kern="0" dirty="0"/>
              <a:t>Meeting: Invited Session on IGARSS 2021</a:t>
            </a:r>
            <a:endParaRPr lang="zh-CN" altLang="en-US" b="1" kern="0" dirty="0"/>
          </a:p>
        </p:txBody>
      </p:sp>
      <p:pic>
        <p:nvPicPr>
          <p:cNvPr id="6" name="图片 5">
            <a:extLst>
              <a:ext uri="{FF2B5EF4-FFF2-40B4-BE49-F238E27FC236}">
                <a16:creationId xmlns:a16="http://schemas.microsoft.com/office/drawing/2014/main" id="{8AFBECF7-37AE-434D-890D-CD354B78FD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8" y="2764237"/>
            <a:ext cx="5486400" cy="3429000"/>
          </a:xfrm>
          <a:prstGeom prst="rect">
            <a:avLst/>
          </a:prstGeom>
        </p:spPr>
      </p:pic>
      <p:pic>
        <p:nvPicPr>
          <p:cNvPr id="8" name="图片 7">
            <a:extLst>
              <a:ext uri="{FF2B5EF4-FFF2-40B4-BE49-F238E27FC236}">
                <a16:creationId xmlns:a16="http://schemas.microsoft.com/office/drawing/2014/main" id="{8E0DEC34-2546-7644-A8DE-E75E6AA49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2" y="2764238"/>
            <a:ext cx="5486398" cy="3428999"/>
          </a:xfrm>
          <a:prstGeom prst="rect">
            <a:avLst/>
          </a:prstGeom>
        </p:spPr>
      </p:pic>
    </p:spTree>
    <p:extLst>
      <p:ext uri="{BB962C8B-B14F-4D97-AF65-F5344CB8AC3E}">
        <p14:creationId xmlns:p14="http://schemas.microsoft.com/office/powerpoint/2010/main" val="3772931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478530" y="1345508"/>
            <a:ext cx="6035040" cy="287391"/>
          </a:xfrm>
        </p:spPr>
        <p:txBody>
          <a:bodyPr/>
          <a:lstStyle/>
          <a:p>
            <a:r>
              <a:rPr lang="en-US" altLang="zh-CN" sz="2800" dirty="0"/>
              <a:t>IGARSS 2021 invited technical session proposal </a:t>
            </a:r>
            <a:br>
              <a:rPr lang="en-US" altLang="zh-CN" sz="2800" dirty="0"/>
            </a:br>
            <a:br>
              <a:rPr lang="en-US" altLang="zh-CN" dirty="0"/>
            </a:br>
            <a:endParaRPr lang="zh-CN" altLang="en-US" dirty="0"/>
          </a:p>
        </p:txBody>
      </p:sp>
      <p:sp>
        <p:nvSpPr>
          <p:cNvPr id="3" name="内容占位符 2"/>
          <p:cNvSpPr>
            <a:spLocks noGrp="1"/>
          </p:cNvSpPr>
          <p:nvPr>
            <p:ph idx="1"/>
          </p:nvPr>
        </p:nvSpPr>
        <p:spPr>
          <a:xfrm>
            <a:off x="435429" y="1489203"/>
            <a:ext cx="11059885" cy="4780656"/>
          </a:xfrm>
        </p:spPr>
        <p:txBody>
          <a:bodyPr>
            <a:normAutofit fontScale="85000" lnSpcReduction="10000"/>
          </a:bodyPr>
          <a:lstStyle/>
          <a:p>
            <a:pPr marL="0" indent="0">
              <a:buNone/>
            </a:pPr>
            <a:r>
              <a:rPr lang="en-US" altLang="zh-CN" sz="3300" dirty="0">
                <a:solidFill>
                  <a:schemeClr val="tx1"/>
                </a:solidFill>
              </a:rPr>
              <a:t>Session briefs:</a:t>
            </a:r>
          </a:p>
          <a:p>
            <a:pPr marL="0" indent="0">
              <a:buNone/>
            </a:pPr>
            <a:endParaRPr lang="en-US" altLang="zh-CN" dirty="0"/>
          </a:p>
          <a:p>
            <a:pPr>
              <a:buFont typeface="Arial" panose="020B0604020202020204" pitchFamily="34" charset="0"/>
              <a:buChar char="•"/>
            </a:pPr>
            <a:r>
              <a:rPr lang="en-US" altLang="zh-CN" dirty="0"/>
              <a:t>Improve coordination, consolidation, and development of the collective OSVW capability;</a:t>
            </a:r>
          </a:p>
          <a:p>
            <a:pPr>
              <a:buFont typeface="Arial" panose="020B0604020202020204" pitchFamily="34" charset="0"/>
              <a:buChar char="•"/>
            </a:pPr>
            <a:r>
              <a:rPr lang="en-US" altLang="zh-CN" dirty="0"/>
              <a:t>Achieve a more active engagement by nations operating or preparing satellite ocean surface vector winds sensors with the international wind vector community;</a:t>
            </a:r>
          </a:p>
          <a:p>
            <a:pPr>
              <a:buFont typeface="Arial" panose="020B0604020202020204" pitchFamily="34" charset="0"/>
              <a:buChar char="•"/>
            </a:pPr>
            <a:r>
              <a:rPr lang="en-US" altLang="zh-CN" dirty="0"/>
              <a:t>Maintain a strong and mutually supportive relationship with the International Ocean Vector Winds Science Team (IOVWST); provide an interface to CEOS for the IOVWST;</a:t>
            </a:r>
          </a:p>
          <a:p>
            <a:pPr>
              <a:buFont typeface="Arial" panose="020B0604020202020204" pitchFamily="34" charset="0"/>
              <a:buChar char="•"/>
            </a:pPr>
            <a:r>
              <a:rPr lang="en-US" altLang="zh-CN" dirty="0"/>
              <a:t>Develop recommendations on the driving requirements to create, validate, and sustain the development of an international ensemble of Essential Climate Variable (ECV) measurements;</a:t>
            </a:r>
          </a:p>
          <a:p>
            <a:pPr>
              <a:buFont typeface="Arial" panose="020B0604020202020204" pitchFamily="34" charset="0"/>
              <a:buChar char="•"/>
            </a:pPr>
            <a:r>
              <a:rPr lang="en-US" altLang="zh-CN" dirty="0"/>
              <a:t>Provide advice on and advocate to the international community for the importance of OSVW measurements;</a:t>
            </a:r>
          </a:p>
          <a:p>
            <a:pPr>
              <a:buFont typeface="Arial" panose="020B0604020202020204" pitchFamily="34" charset="0"/>
              <a:buChar char="•"/>
            </a:pPr>
            <a:r>
              <a:rPr lang="en-US" altLang="zh-CN" dirty="0"/>
              <a:t>Develop and consolidate training on the use of </a:t>
            </a:r>
            <a:r>
              <a:rPr lang="en-US" altLang="zh-CN" dirty="0" err="1"/>
              <a:t>scatterometer</a:t>
            </a:r>
            <a:r>
              <a:rPr lang="en-US" altLang="zh-CN" dirty="0"/>
              <a:t> winds for different applications, as well as outreach to the general public to demonstrate the societal benefit of these data.</a:t>
            </a:r>
          </a:p>
        </p:txBody>
      </p:sp>
    </p:spTree>
    <p:extLst>
      <p:ext uri="{BB962C8B-B14F-4D97-AF65-F5344CB8AC3E}">
        <p14:creationId xmlns:p14="http://schemas.microsoft.com/office/powerpoint/2010/main" val="3488226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0"/>
          </p:nvPr>
        </p:nvSpPr>
        <p:spPr>
          <a:xfrm>
            <a:off x="173182" y="1402773"/>
            <a:ext cx="4326247" cy="5101935"/>
          </a:xfrm>
        </p:spPr>
        <p:txBody>
          <a:bodyPr/>
          <a:lstStyle/>
          <a:p>
            <a:pPr marL="0" indent="0">
              <a:buNone/>
            </a:pPr>
            <a:r>
              <a:rPr lang="en-US" altLang="zh-CN" sz="2400" b="1" dirty="0"/>
              <a:t>Objective</a:t>
            </a:r>
          </a:p>
          <a:p>
            <a:pPr marL="0" indent="0">
              <a:buNone/>
            </a:pPr>
            <a:endParaRPr lang="en-US" altLang="zh-CN" sz="2000" dirty="0"/>
          </a:p>
          <a:p>
            <a:pPr>
              <a:buFont typeface="Arial" panose="020B0604020202020204" pitchFamily="34" charset="0"/>
              <a:buChar char="•"/>
            </a:pPr>
            <a:r>
              <a:rPr lang="en-US" altLang="zh-CN" sz="2000" dirty="0"/>
              <a:t>Share within the project groups;</a:t>
            </a:r>
          </a:p>
          <a:p>
            <a:pPr>
              <a:buFont typeface="Arial" panose="020B0604020202020204" pitchFamily="34" charset="0"/>
              <a:buChar char="•"/>
            </a:pPr>
            <a:r>
              <a:rPr lang="en-US" altLang="zh-CN" sz="2000" dirty="0"/>
              <a:t>Campaign preparation;</a:t>
            </a:r>
          </a:p>
          <a:p>
            <a:pPr>
              <a:buFont typeface="Arial" panose="020B0604020202020204" pitchFamily="34" charset="0"/>
              <a:buChar char="•"/>
            </a:pPr>
            <a:r>
              <a:rPr lang="en-US" altLang="zh-CN" sz="2000" dirty="0"/>
              <a:t>Example application cases;</a:t>
            </a:r>
          </a:p>
          <a:p>
            <a:pPr marL="0" indent="0">
              <a:buNone/>
            </a:pPr>
            <a:endParaRPr lang="en-US" altLang="zh-CN" dirty="0"/>
          </a:p>
          <a:p>
            <a:pPr marL="0" indent="0">
              <a:buNone/>
            </a:pPr>
            <a:r>
              <a:rPr lang="en-US" altLang="zh-CN" sz="2400" b="1" dirty="0"/>
              <a:t>Data Type</a:t>
            </a:r>
          </a:p>
          <a:p>
            <a:pPr marL="0" indent="0">
              <a:buNone/>
            </a:pPr>
            <a:endParaRPr lang="en-US" altLang="zh-CN" dirty="0"/>
          </a:p>
          <a:p>
            <a:pPr>
              <a:buFont typeface="Arial" panose="020B0604020202020204" pitchFamily="34" charset="0"/>
              <a:buChar char="•"/>
            </a:pPr>
            <a:r>
              <a:rPr lang="en-US" altLang="zh-CN" sz="2000" dirty="0"/>
              <a:t>Long term L2 wind products;</a:t>
            </a:r>
          </a:p>
          <a:p>
            <a:pPr>
              <a:buFont typeface="Arial" panose="020B0604020202020204" pitchFamily="34" charset="0"/>
              <a:buChar char="•"/>
            </a:pPr>
            <a:r>
              <a:rPr lang="en-US" altLang="zh-CN" sz="2000" dirty="0"/>
              <a:t>A month of L1 NRCS data products;</a:t>
            </a:r>
          </a:p>
          <a:p>
            <a:pPr>
              <a:buFont typeface="Arial" panose="020B0604020202020204" pitchFamily="34" charset="0"/>
              <a:buChar char="•"/>
            </a:pPr>
            <a:r>
              <a:rPr lang="en-US" altLang="zh-CN" sz="2000" dirty="0"/>
              <a:t>Buoy data;</a:t>
            </a:r>
            <a:endParaRPr lang="zh-CN" altLang="en-US" sz="2000" dirty="0"/>
          </a:p>
        </p:txBody>
      </p:sp>
      <p:sp>
        <p:nvSpPr>
          <p:cNvPr id="2" name="标题 1"/>
          <p:cNvSpPr>
            <a:spLocks noGrp="1"/>
          </p:cNvSpPr>
          <p:nvPr>
            <p:ph type="title" idx="4294967295"/>
          </p:nvPr>
        </p:nvSpPr>
        <p:spPr>
          <a:xfrm>
            <a:off x="3080431" y="179121"/>
            <a:ext cx="7732712" cy="990600"/>
          </a:xfrm>
          <a:prstGeom prst="rect">
            <a:avLst/>
          </a:prstGeom>
        </p:spPr>
        <p:txBody>
          <a:bodyPr/>
          <a:lstStyle/>
          <a:p>
            <a:pPr algn="l"/>
            <a:r>
              <a:rPr lang="en-US" altLang="zh-CN" b="1" dirty="0"/>
              <a:t>Update and Achievements:</a:t>
            </a:r>
            <a:br>
              <a:rPr lang="en-US" altLang="zh-CN" sz="3200" b="1" dirty="0">
                <a:latin typeface="Arial Bold"/>
              </a:rPr>
            </a:br>
            <a:r>
              <a:rPr lang="en-US" altLang="zh-CN" sz="3200" b="1" dirty="0">
                <a:latin typeface="Arial Bold"/>
              </a:rPr>
              <a:t>Data sets contribution implemented</a:t>
            </a:r>
            <a:endParaRPr lang="zh-CN" altLang="en-US" sz="3200" b="1" dirty="0">
              <a:latin typeface="Arial Bold"/>
            </a:endParaRPr>
          </a:p>
        </p:txBody>
      </p:sp>
      <p:sp>
        <p:nvSpPr>
          <p:cNvPr id="5" name="内容占位符 2">
            <a:extLst>
              <a:ext uri="{FF2B5EF4-FFF2-40B4-BE49-F238E27FC236}">
                <a16:creationId xmlns:a16="http://schemas.microsoft.com/office/drawing/2014/main" id="{246DBD94-B075-6C40-9070-CCA7E138AA99}"/>
              </a:ext>
            </a:extLst>
          </p:cNvPr>
          <p:cNvSpPr txBox="1">
            <a:spLocks/>
          </p:cNvSpPr>
          <p:nvPr/>
        </p:nvSpPr>
        <p:spPr>
          <a:xfrm>
            <a:off x="4279180" y="1402773"/>
            <a:ext cx="7739638" cy="5455227"/>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altLang="zh-CN" sz="2400" b="1" dirty="0"/>
              <a:t>KNMI:</a:t>
            </a:r>
          </a:p>
          <a:p>
            <a:pPr lvl="1">
              <a:buFont typeface="Arial" panose="020B0604020202020204" pitchFamily="34" charset="0"/>
              <a:buChar char="•"/>
            </a:pPr>
            <a:r>
              <a:rPr lang="en-US" altLang="zh-CN" kern="0" dirty="0"/>
              <a:t>Global climate data record of L2 winds:</a:t>
            </a:r>
          </a:p>
          <a:p>
            <a:pPr marL="400050" lvl="1" indent="0">
              <a:buFont typeface="Courier New" panose="02070309020205020404" pitchFamily="49" charset="0"/>
              <a:buNone/>
            </a:pPr>
            <a:r>
              <a:rPr lang="en-US" altLang="zh-CN" kern="0" dirty="0"/>
              <a:t>     </a:t>
            </a:r>
            <a:r>
              <a:rPr lang="en-US" altLang="zh-CN" kern="0" dirty="0">
                <a:solidFill>
                  <a:srgbClr val="0070C0"/>
                </a:solidFill>
              </a:rPr>
              <a:t>ESCAT (ERS), QSCAT(</a:t>
            </a:r>
            <a:r>
              <a:rPr lang="en-US" altLang="zh-CN" kern="0" dirty="0" err="1">
                <a:solidFill>
                  <a:srgbClr val="0070C0"/>
                </a:solidFill>
              </a:rPr>
              <a:t>Seawinds</a:t>
            </a:r>
            <a:r>
              <a:rPr lang="en-US" altLang="zh-CN" kern="0" dirty="0">
                <a:solidFill>
                  <a:srgbClr val="0070C0"/>
                </a:solidFill>
              </a:rPr>
              <a:t>), ASCAT(</a:t>
            </a:r>
            <a:r>
              <a:rPr lang="en-US" altLang="zh-CN" kern="0" dirty="0" err="1">
                <a:solidFill>
                  <a:srgbClr val="0070C0"/>
                </a:solidFill>
              </a:rPr>
              <a:t>Metop</a:t>
            </a:r>
            <a:r>
              <a:rPr lang="en-US" altLang="zh-CN" kern="0" dirty="0">
                <a:solidFill>
                  <a:srgbClr val="0070C0"/>
                </a:solidFill>
              </a:rPr>
              <a:t>-A), OSCAT-2(Oceansat-2)</a:t>
            </a:r>
          </a:p>
          <a:p>
            <a:pPr lvl="1">
              <a:buFont typeface="Arial" panose="020B0604020202020204" pitchFamily="34" charset="0"/>
              <a:buChar char="•"/>
            </a:pPr>
            <a:r>
              <a:rPr lang="en-US" altLang="zh-CN" kern="0" dirty="0"/>
              <a:t>Global Near Real Time L2 winds:</a:t>
            </a:r>
          </a:p>
          <a:p>
            <a:pPr marL="400050" lvl="1" indent="0">
              <a:buFont typeface="Courier New" panose="02070309020205020404" pitchFamily="49" charset="0"/>
              <a:buNone/>
            </a:pPr>
            <a:r>
              <a:rPr lang="en-US" altLang="zh-CN" kern="0" dirty="0"/>
              <a:t>     </a:t>
            </a:r>
            <a:r>
              <a:rPr lang="en-US" altLang="zh-CN" kern="0" dirty="0">
                <a:solidFill>
                  <a:srgbClr val="0070C0"/>
                </a:solidFill>
              </a:rPr>
              <a:t>OSCAT (Scatsat-1), HSCAT(HY-2B), RFSCAT(CFOSAT)</a:t>
            </a:r>
          </a:p>
          <a:p>
            <a:pPr lvl="1">
              <a:buFont typeface="Arial" panose="020B0604020202020204" pitchFamily="34" charset="0"/>
              <a:buChar char="•"/>
            </a:pPr>
            <a:r>
              <a:rPr lang="en-US" altLang="zh-CN" kern="0" dirty="0"/>
              <a:t>Global in situ buoy winds.</a:t>
            </a:r>
          </a:p>
          <a:p>
            <a:pPr marL="0" indent="0">
              <a:buNone/>
            </a:pPr>
            <a:r>
              <a:rPr lang="en-US" altLang="zh-CN" sz="2400" b="1" dirty="0"/>
              <a:t>NSOAS:</a:t>
            </a:r>
            <a:endParaRPr lang="en-US" altLang="zh-CN" dirty="0"/>
          </a:p>
          <a:p>
            <a:pPr lvl="1">
              <a:buFont typeface="Arial" panose="020B0604020202020204" pitchFamily="34" charset="0"/>
              <a:buChar char="•"/>
            </a:pPr>
            <a:r>
              <a:rPr lang="en-US" altLang="zh-CN" dirty="0"/>
              <a:t>Three months of HY-2B/HSCAT and CFOSAT/CSCAT L2B data</a:t>
            </a:r>
            <a:r>
              <a:rPr lang="zh-CN" altLang="en-US" dirty="0"/>
              <a:t>：</a:t>
            </a:r>
            <a:r>
              <a:rPr lang="en-US" altLang="zh-CN" dirty="0"/>
              <a:t> </a:t>
            </a:r>
          </a:p>
          <a:p>
            <a:pPr marL="457200" lvl="1" indent="0">
              <a:buNone/>
            </a:pPr>
            <a:r>
              <a:rPr lang="en-US" altLang="zh-CN" dirty="0"/>
              <a:t>--</a:t>
            </a:r>
            <a:r>
              <a:rPr lang="en-US" altLang="zh-CN" dirty="0">
                <a:solidFill>
                  <a:srgbClr val="0070C0"/>
                </a:solidFill>
              </a:rPr>
              <a:t>From June  1, 2020 to  August  31, 2020, more data are  available upon request.  </a:t>
            </a:r>
          </a:p>
          <a:p>
            <a:pPr lvl="1">
              <a:buFont typeface="Arial" panose="020B0604020202020204" pitchFamily="34" charset="0"/>
              <a:buChar char="•"/>
            </a:pPr>
            <a:r>
              <a:rPr lang="en-US" altLang="zh-CN" dirty="0"/>
              <a:t>CFOSAT/CSCAT L1B data:</a:t>
            </a:r>
          </a:p>
          <a:p>
            <a:pPr marL="457200" lvl="1" indent="0">
              <a:buNone/>
            </a:pPr>
            <a:r>
              <a:rPr lang="en-US" altLang="zh-CN" dirty="0">
                <a:solidFill>
                  <a:srgbClr val="0070C0"/>
                </a:solidFill>
              </a:rPr>
              <a:t>--June, July and August of 2020.</a:t>
            </a:r>
            <a:endParaRPr lang="en-US" altLang="zh-CN" dirty="0"/>
          </a:p>
          <a:p>
            <a:pPr lvl="1">
              <a:buFont typeface="Arial" panose="020B0604020202020204" pitchFamily="34" charset="0"/>
              <a:buChar char="•"/>
            </a:pPr>
            <a:r>
              <a:rPr lang="en-US" altLang="zh-CN" dirty="0"/>
              <a:t>7 days of HY-2B/HSCAT L1A.  </a:t>
            </a:r>
            <a:endParaRPr lang="zh-CN" altLang="en-US" dirty="0"/>
          </a:p>
          <a:p>
            <a:pPr marL="0" indent="0">
              <a:buFont typeface="Arial"/>
              <a:buNone/>
            </a:pPr>
            <a:endParaRPr lang="zh-CN" altLang="en-US" kern="0" dirty="0"/>
          </a:p>
        </p:txBody>
      </p:sp>
    </p:spTree>
    <p:extLst>
      <p:ext uri="{BB962C8B-B14F-4D97-AF65-F5344CB8AC3E}">
        <p14:creationId xmlns:p14="http://schemas.microsoft.com/office/powerpoint/2010/main" val="277330761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478530" y="1345508"/>
            <a:ext cx="6035040" cy="287391"/>
          </a:xfrm>
        </p:spPr>
        <p:txBody>
          <a:bodyPr/>
          <a:lstStyle/>
          <a:p>
            <a:r>
              <a:rPr lang="en-US" altLang="zh-CN" sz="2800" dirty="0"/>
              <a:t>Project progresses</a:t>
            </a:r>
            <a:br>
              <a:rPr lang="en-US" altLang="zh-CN" sz="2800" dirty="0"/>
            </a:br>
            <a:br>
              <a:rPr lang="en-US" altLang="zh-CN" dirty="0"/>
            </a:br>
            <a:endParaRPr lang="zh-CN" altLang="en-US" dirty="0"/>
          </a:p>
        </p:txBody>
      </p:sp>
      <p:sp>
        <p:nvSpPr>
          <p:cNvPr id="3" name="内容占位符 2"/>
          <p:cNvSpPr>
            <a:spLocks noGrp="1"/>
          </p:cNvSpPr>
          <p:nvPr>
            <p:ph idx="1"/>
          </p:nvPr>
        </p:nvSpPr>
        <p:spPr>
          <a:xfrm>
            <a:off x="261257" y="1814138"/>
            <a:ext cx="11640457" cy="4780656"/>
          </a:xfrm>
        </p:spPr>
        <p:txBody>
          <a:bodyPr>
            <a:normAutofit/>
          </a:bodyPr>
          <a:lstStyle/>
          <a:p>
            <a:pPr marL="0" indent="0" algn="just">
              <a:buNone/>
            </a:pPr>
            <a:r>
              <a:rPr lang="en-US" altLang="zh-CN" b="1" dirty="0"/>
              <a:t>Progresses 1:</a:t>
            </a:r>
          </a:p>
          <a:p>
            <a:pPr marL="0" indent="0" algn="just">
              <a:buNone/>
            </a:pPr>
            <a:r>
              <a:rPr lang="en-US" altLang="zh-CN" dirty="0"/>
              <a:t>Development and validation of algorithms and methods for calibration of Sigma 0 using different reference or metrics</a:t>
            </a:r>
          </a:p>
          <a:p>
            <a:pPr>
              <a:buFont typeface="Wingdings" panose="05000000000000000000" pitchFamily="2" charset="2"/>
              <a:buChar char="ü"/>
            </a:pPr>
            <a:endParaRPr lang="en-US" altLang="zh-CN" dirty="0">
              <a:solidFill>
                <a:srgbClr val="0070C0"/>
              </a:solidFill>
            </a:endParaRPr>
          </a:p>
          <a:p>
            <a:pPr>
              <a:buFont typeface="Wingdings" panose="05000000000000000000" pitchFamily="2" charset="2"/>
              <a:buChar char="ü"/>
            </a:pPr>
            <a:r>
              <a:rPr lang="en-US" altLang="zh-CN" dirty="0">
                <a:solidFill>
                  <a:srgbClr val="0070C0"/>
                </a:solidFill>
              </a:rPr>
              <a:t>Documentation of the calibration process and the data properties;</a:t>
            </a:r>
          </a:p>
          <a:p>
            <a:pPr marL="0" indent="0">
              <a:buNone/>
            </a:pPr>
            <a:r>
              <a:rPr lang="en-US" altLang="zh-CN" sz="2000" dirty="0">
                <a:solidFill>
                  <a:srgbClr val="0070C0"/>
                </a:solidFill>
              </a:rPr>
              <a:t>a) Data description and processing documentation of CSCAT onboard CFOSAT</a:t>
            </a:r>
          </a:p>
          <a:p>
            <a:pPr marL="0" indent="0">
              <a:buNone/>
            </a:pPr>
            <a:r>
              <a:rPr lang="en-US" altLang="zh-CN" sz="2000" dirty="0">
                <a:solidFill>
                  <a:srgbClr val="0070C0"/>
                </a:solidFill>
              </a:rPr>
              <a:t>b) Data description and processing documentation of HSCAT onboard HY-2B. </a:t>
            </a:r>
          </a:p>
          <a:p>
            <a:pPr marL="0" indent="0">
              <a:buNone/>
            </a:pPr>
            <a:endParaRPr lang="en-US" altLang="zh-CN" dirty="0"/>
          </a:p>
        </p:txBody>
      </p:sp>
      <p:sp>
        <p:nvSpPr>
          <p:cNvPr id="4" name="标题 1">
            <a:extLst>
              <a:ext uri="{FF2B5EF4-FFF2-40B4-BE49-F238E27FC236}">
                <a16:creationId xmlns:a16="http://schemas.microsoft.com/office/drawing/2014/main" id="{F38E1EDF-B712-2246-9A99-81FEA1DF5A22}"/>
              </a:ext>
            </a:extLst>
          </p:cNvPr>
          <p:cNvSpPr txBox="1">
            <a:spLocks/>
          </p:cNvSpPr>
          <p:nvPr/>
        </p:nvSpPr>
        <p:spPr>
          <a:xfrm>
            <a:off x="3080431" y="179121"/>
            <a:ext cx="7732712" cy="990600"/>
          </a:xfrm>
          <a:prstGeom prst="rect">
            <a:avLst/>
          </a:prstGeom>
        </p:spPr>
        <p:txBody>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a:r>
              <a:rPr lang="en-US" altLang="zh-CN" b="1" kern="0" dirty="0"/>
              <a:t>Update and Achievements:</a:t>
            </a:r>
          </a:p>
          <a:p>
            <a:pPr algn="l"/>
            <a:r>
              <a:rPr lang="en-US" altLang="zh-CN" b="1" kern="0" dirty="0"/>
              <a:t>Calibration of Sigma 0 </a:t>
            </a:r>
            <a:endParaRPr lang="zh-CN" altLang="en-US" b="1" kern="0" dirty="0"/>
          </a:p>
        </p:txBody>
      </p:sp>
    </p:spTree>
    <p:extLst>
      <p:ext uri="{BB962C8B-B14F-4D97-AF65-F5344CB8AC3E}">
        <p14:creationId xmlns:p14="http://schemas.microsoft.com/office/powerpoint/2010/main" val="2907763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16256" y="2733152"/>
            <a:ext cx="12057888" cy="4782956"/>
          </a:xfrm>
        </p:spPr>
        <p:txBody>
          <a:bodyPr/>
          <a:lstStyle/>
          <a:p>
            <a:pPr marL="0" indent="0" fontAlgn="base">
              <a:buNone/>
            </a:pPr>
            <a:endParaRPr lang="en-US" altLang="zh-CN" sz="2400" b="1" dirty="0"/>
          </a:p>
          <a:p>
            <a:pPr marL="0" indent="0" fontAlgn="base">
              <a:buNone/>
            </a:pPr>
            <a:r>
              <a:rPr lang="en-US" altLang="zh-CN" b="1" dirty="0"/>
              <a:t>The objectives of the Microwave Sensors Subgroup, beyond those of the WGCV, are to:</a:t>
            </a:r>
          </a:p>
          <a:p>
            <a:pPr fontAlgn="base"/>
            <a:r>
              <a:rPr lang="en-US" altLang="zh-CN" dirty="0"/>
              <a:t>Facilitate international cooperation and coordination in microwave sensor calibration/validation activities by sharing information on sensor development and field campaigns</a:t>
            </a:r>
          </a:p>
          <a:p>
            <a:pPr fontAlgn="base"/>
            <a:r>
              <a:rPr lang="en-US" altLang="zh-CN" dirty="0"/>
              <a:t>Promote accurate calibration and validation of microwave sensors through the standardization of terminology and measurement practices</a:t>
            </a:r>
          </a:p>
          <a:p>
            <a:pPr fontAlgn="base"/>
            <a:r>
              <a:rPr lang="en-US" altLang="zh-CN" dirty="0"/>
              <a:t>Provide a forum for the discussion of current issues and for the exchange of technical information on evolving technologies related to microwave sensor calibration/validation</a:t>
            </a:r>
          </a:p>
        </p:txBody>
      </p:sp>
      <p:sp>
        <p:nvSpPr>
          <p:cNvPr id="5" name="Content Placeholder 4"/>
          <p:cNvSpPr>
            <a:spLocks noGrp="1"/>
          </p:cNvSpPr>
          <p:nvPr>
            <p:ph sz="quarter" idx="11"/>
          </p:nvPr>
        </p:nvSpPr>
        <p:spPr>
          <a:xfrm>
            <a:off x="2204720" y="268224"/>
            <a:ext cx="7680960" cy="533400"/>
          </a:xfrm>
        </p:spPr>
        <p:txBody>
          <a:bodyPr/>
          <a:lstStyle/>
          <a:p>
            <a:r>
              <a:rPr lang="en-US" sz="3600" dirty="0"/>
              <a:t>MSSG Introduction</a:t>
            </a:r>
          </a:p>
        </p:txBody>
      </p:sp>
      <p:sp>
        <p:nvSpPr>
          <p:cNvPr id="3" name="灯片编号占位符 2">
            <a:extLst>
              <a:ext uri="{FF2B5EF4-FFF2-40B4-BE49-F238E27FC236}">
                <a16:creationId xmlns:a16="http://schemas.microsoft.com/office/drawing/2014/main" id="{3181B940-B1D7-9347-A8E4-C572438BC032}"/>
              </a:ext>
            </a:extLst>
          </p:cNvPr>
          <p:cNvSpPr>
            <a:spLocks noGrp="1"/>
          </p:cNvSpPr>
          <p:nvPr>
            <p:ph type="sldNum" sz="quarter" idx="2"/>
          </p:nvPr>
        </p:nvSpPr>
        <p:spPr/>
        <p:txBody>
          <a:bodyPr/>
          <a:lstStyle/>
          <a:p>
            <a:pPr defTabSz="914400"/>
            <a:fld id="{86CB4B4D-7CA3-9044-876B-883B54F8677D}" type="slidenum">
              <a:rPr lang="en-US" smtClean="0">
                <a:solidFill>
                  <a:srgbClr val="1F497D"/>
                </a:solidFill>
              </a:rPr>
              <a:pPr defTabSz="914400"/>
              <a:t>1</a:t>
            </a:fld>
            <a:endParaRPr lang="en-US" dirty="0">
              <a:solidFill>
                <a:srgbClr val="1F497D"/>
              </a:solidFill>
            </a:endParaRPr>
          </a:p>
        </p:txBody>
      </p:sp>
      <p:sp>
        <p:nvSpPr>
          <p:cNvPr id="6" name="Content Placeholder 2">
            <a:extLst>
              <a:ext uri="{FF2B5EF4-FFF2-40B4-BE49-F238E27FC236}">
                <a16:creationId xmlns:a16="http://schemas.microsoft.com/office/drawing/2014/main" id="{02AC1099-E3D2-D341-A827-C1B790400D0A}"/>
              </a:ext>
            </a:extLst>
          </p:cNvPr>
          <p:cNvSpPr txBox="1">
            <a:spLocks/>
          </p:cNvSpPr>
          <p:nvPr/>
        </p:nvSpPr>
        <p:spPr>
          <a:xfrm>
            <a:off x="0" y="1338646"/>
            <a:ext cx="12192000" cy="5214554"/>
          </a:xfrm>
          <a:prstGeom prst="rect">
            <a:avLst/>
          </a:prstGeom>
        </p:spPr>
        <p:txBody>
          <a:bodyPr>
            <a:noAutofit/>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spcBef>
                <a:spcPts val="1200"/>
              </a:spcBef>
              <a:spcAft>
                <a:spcPts val="1200"/>
              </a:spcAft>
              <a:buFont typeface="Arial"/>
              <a:buNone/>
            </a:pPr>
            <a:r>
              <a:rPr lang="en-US" sz="2400" b="1" kern="0" dirty="0">
                <a:latin typeface="+mn-lt"/>
              </a:rPr>
              <a:t>MSSG: Microwave Sensors Subgroup</a:t>
            </a:r>
          </a:p>
          <a:p>
            <a:pPr marL="0" indent="0">
              <a:spcBef>
                <a:spcPts val="0"/>
              </a:spcBef>
              <a:spcAft>
                <a:spcPts val="1200"/>
              </a:spcAft>
              <a:buFont typeface="Arial"/>
              <a:buNone/>
            </a:pPr>
            <a:r>
              <a:rPr lang="en-US" altLang="zh-CN" kern="0" dirty="0"/>
              <a:t>The Microwave Sensors Subgroup Mission is to foster high quality calibration and validation of microwave sensors for remote sensing purposes. These include both active and passive types, airborne and space-borne sensors operating in the microwave spectral range, except SAR.</a:t>
            </a:r>
            <a:endParaRPr lang="en-US" kern="0" dirty="0"/>
          </a:p>
        </p:txBody>
      </p:sp>
    </p:spTree>
    <p:extLst>
      <p:ext uri="{BB962C8B-B14F-4D97-AF65-F5344CB8AC3E}">
        <p14:creationId xmlns:p14="http://schemas.microsoft.com/office/powerpoint/2010/main" val="235564955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478530" y="1345508"/>
            <a:ext cx="6035040" cy="287391"/>
          </a:xfrm>
        </p:spPr>
        <p:txBody>
          <a:bodyPr/>
          <a:lstStyle/>
          <a:p>
            <a:r>
              <a:rPr lang="en-US" altLang="zh-CN" sz="2800" dirty="0"/>
              <a:t>Project progresses</a:t>
            </a:r>
            <a:br>
              <a:rPr lang="en-US" altLang="zh-CN" sz="2800" dirty="0"/>
            </a:br>
            <a:br>
              <a:rPr lang="en-US" altLang="zh-CN" dirty="0"/>
            </a:br>
            <a:endParaRPr lang="zh-CN" altLang="en-US" dirty="0"/>
          </a:p>
        </p:txBody>
      </p:sp>
      <p:sp>
        <p:nvSpPr>
          <p:cNvPr id="3" name="内容占位符 2"/>
          <p:cNvSpPr>
            <a:spLocks noGrp="1"/>
          </p:cNvSpPr>
          <p:nvPr>
            <p:ph idx="1"/>
          </p:nvPr>
        </p:nvSpPr>
        <p:spPr>
          <a:xfrm>
            <a:off x="348343" y="1352807"/>
            <a:ext cx="11495314" cy="5232316"/>
          </a:xfrm>
        </p:spPr>
        <p:txBody>
          <a:bodyPr>
            <a:normAutofit lnSpcReduction="10000"/>
          </a:bodyPr>
          <a:lstStyle/>
          <a:p>
            <a:pPr marL="0" indent="0">
              <a:lnSpc>
                <a:spcPct val="120000"/>
              </a:lnSpc>
              <a:buNone/>
            </a:pPr>
            <a:r>
              <a:rPr lang="en-US" altLang="zh-CN" sz="2800" b="1" dirty="0">
                <a:solidFill>
                  <a:schemeClr val="tx1"/>
                </a:solidFill>
              </a:rPr>
              <a:t>Update: Evaluation and Assessment</a:t>
            </a:r>
          </a:p>
          <a:p>
            <a:pPr marL="0" indent="0">
              <a:lnSpc>
                <a:spcPct val="120000"/>
              </a:lnSpc>
              <a:buNone/>
            </a:pPr>
            <a:r>
              <a:rPr lang="en-US" altLang="zh-CN" dirty="0">
                <a:solidFill>
                  <a:srgbClr val="0070C0"/>
                </a:solidFill>
              </a:rPr>
              <a:t> </a:t>
            </a:r>
            <a:r>
              <a:rPr lang="en-US" altLang="zh-CN" b="1" dirty="0">
                <a:solidFill>
                  <a:srgbClr val="0000FF"/>
                </a:solidFill>
              </a:rPr>
              <a:t>a) Active calibrator: </a:t>
            </a:r>
          </a:p>
          <a:p>
            <a:pPr marL="0" indent="0">
              <a:lnSpc>
                <a:spcPct val="120000"/>
              </a:lnSpc>
              <a:buNone/>
            </a:pPr>
            <a:r>
              <a:rPr lang="en-US" altLang="zh-CN" dirty="0">
                <a:solidFill>
                  <a:srgbClr val="0070C0"/>
                </a:solidFill>
              </a:rPr>
              <a:t>A question is forwarded for further discussion: difference application procedure for the same mission of both active and natural target calibrations.</a:t>
            </a:r>
          </a:p>
          <a:p>
            <a:pPr marL="0" indent="0">
              <a:lnSpc>
                <a:spcPct val="120000"/>
              </a:lnSpc>
              <a:buNone/>
            </a:pPr>
            <a:r>
              <a:rPr lang="en-US" altLang="zh-CN" b="1" dirty="0">
                <a:solidFill>
                  <a:srgbClr val="0000FF"/>
                </a:solidFill>
              </a:rPr>
              <a:t>b) Global ocean data:</a:t>
            </a:r>
            <a:r>
              <a:rPr lang="en-US" altLang="zh-CN" dirty="0">
                <a:solidFill>
                  <a:srgbClr val="0070C0"/>
                </a:solidFill>
              </a:rPr>
              <a:t> </a:t>
            </a:r>
          </a:p>
          <a:p>
            <a:pPr marL="0" indent="0">
              <a:lnSpc>
                <a:spcPct val="120000"/>
              </a:lnSpc>
              <a:buNone/>
            </a:pPr>
            <a:r>
              <a:rPr lang="en-US" altLang="zh-CN" dirty="0">
                <a:solidFill>
                  <a:srgbClr val="0000FF"/>
                </a:solidFill>
              </a:rPr>
              <a:t>Cone metrics</a:t>
            </a:r>
            <a:r>
              <a:rPr lang="en-US" altLang="zh-CN" dirty="0">
                <a:solidFill>
                  <a:srgbClr val="0070C0"/>
                </a:solidFill>
              </a:rPr>
              <a:t> and </a:t>
            </a:r>
            <a:r>
              <a:rPr lang="en-US" altLang="zh-CN" dirty="0">
                <a:solidFill>
                  <a:srgbClr val="0000FF"/>
                </a:solidFill>
              </a:rPr>
              <a:t>NOC</a:t>
            </a:r>
            <a:r>
              <a:rPr lang="en-US" altLang="zh-CN" dirty="0">
                <a:solidFill>
                  <a:srgbClr val="0070C0"/>
                </a:solidFill>
              </a:rPr>
              <a:t> are compared considering GMF errors for C-band scats, and are applying to development of CMOD-8, as well as to Ku-band scats.</a:t>
            </a:r>
          </a:p>
          <a:p>
            <a:pPr marL="0" indent="0">
              <a:lnSpc>
                <a:spcPct val="120000"/>
              </a:lnSpc>
              <a:buNone/>
            </a:pPr>
            <a:r>
              <a:rPr lang="en-US" altLang="zh-CN" dirty="0">
                <a:solidFill>
                  <a:srgbClr val="0070C0"/>
                </a:solidFill>
              </a:rPr>
              <a:t>--Development of cone metrics for C- and Ku-band scatterometers (KNMI)</a:t>
            </a:r>
          </a:p>
          <a:p>
            <a:pPr marL="0" indent="0">
              <a:lnSpc>
                <a:spcPct val="120000"/>
              </a:lnSpc>
              <a:buNone/>
            </a:pPr>
            <a:r>
              <a:rPr lang="en-US" altLang="zh-CN" dirty="0">
                <a:solidFill>
                  <a:srgbClr val="0070C0"/>
                </a:solidFill>
              </a:rPr>
              <a:t>--CSCAT calibration features in different azimuthal angles (KNMI)</a:t>
            </a:r>
          </a:p>
          <a:p>
            <a:pPr marL="0" indent="0">
              <a:lnSpc>
                <a:spcPct val="120000"/>
              </a:lnSpc>
              <a:buNone/>
            </a:pPr>
            <a:r>
              <a:rPr lang="en-US" altLang="zh-CN" b="1" dirty="0">
                <a:solidFill>
                  <a:srgbClr val="0000FF"/>
                </a:solidFill>
              </a:rPr>
              <a:t>c) Natural terrestrial targets: </a:t>
            </a:r>
          </a:p>
          <a:p>
            <a:pPr marL="0" indent="0">
              <a:lnSpc>
                <a:spcPct val="120000"/>
              </a:lnSpc>
              <a:buNone/>
            </a:pPr>
            <a:r>
              <a:rPr lang="en-US" altLang="zh-CN" dirty="0">
                <a:solidFill>
                  <a:srgbClr val="0070C0"/>
                </a:solidFill>
              </a:rPr>
              <a:t>Rain forest calibration for HSCAT-B applied. </a:t>
            </a:r>
          </a:p>
        </p:txBody>
      </p:sp>
    </p:spTree>
    <p:extLst>
      <p:ext uri="{BB962C8B-B14F-4D97-AF65-F5344CB8AC3E}">
        <p14:creationId xmlns:p14="http://schemas.microsoft.com/office/powerpoint/2010/main" val="705455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0"/>
          </p:nvPr>
        </p:nvSpPr>
        <p:spPr/>
        <p:txBody>
          <a:bodyPr>
            <a:normAutofit lnSpcReduction="10000"/>
          </a:bodyPr>
          <a:lstStyle/>
          <a:p>
            <a:pPr marL="0" indent="0" algn="just">
              <a:buNone/>
            </a:pPr>
            <a:r>
              <a:rPr lang="en-US" altLang="zh-CN" sz="2400" b="1" dirty="0"/>
              <a:t>Progresses 2 :	</a:t>
            </a:r>
            <a:r>
              <a:rPr lang="en-US" altLang="zh-CN" sz="2400" dirty="0"/>
              <a:t> </a:t>
            </a:r>
          </a:p>
          <a:p>
            <a:pPr marL="0" indent="0" algn="just">
              <a:buNone/>
            </a:pPr>
            <a:r>
              <a:rPr lang="en-US" altLang="zh-CN" sz="2400" dirty="0"/>
              <a:t>Standardization/best practices of retrieval approaches of ocean surface winds (L2b data) by scatterometer data and guidelines to users </a:t>
            </a:r>
            <a:r>
              <a:rPr lang="en-US" altLang="zh-CN" sz="2400" dirty="0">
                <a:solidFill>
                  <a:srgbClr val="0070C0"/>
                </a:solidFill>
              </a:rPr>
              <a:t>	</a:t>
            </a:r>
          </a:p>
          <a:p>
            <a:pPr marL="0" indent="0">
              <a:buNone/>
            </a:pPr>
            <a:r>
              <a:rPr lang="en-US" altLang="zh-CN" sz="2400" b="1" dirty="0">
                <a:solidFill>
                  <a:srgbClr val="0000FF"/>
                </a:solidFill>
              </a:rPr>
              <a:t>a)  Geophysical Model Function (GMF)</a:t>
            </a:r>
            <a:r>
              <a:rPr lang="en-US" altLang="zh-CN" sz="2400" dirty="0">
                <a:solidFill>
                  <a:srgbClr val="0070C0"/>
                </a:solidFill>
              </a:rPr>
              <a:t>: CMOD8 and NSCAT-5 underdevelopment; (KNMI, NUIST, NSOAS)</a:t>
            </a:r>
          </a:p>
          <a:p>
            <a:pPr marL="0" indent="0" algn="just">
              <a:buNone/>
            </a:pPr>
            <a:r>
              <a:rPr lang="en-US" altLang="zh-CN" sz="2400" b="1" dirty="0">
                <a:solidFill>
                  <a:srgbClr val="0000FF"/>
                </a:solidFill>
              </a:rPr>
              <a:t>b) Wind Retrieval: </a:t>
            </a:r>
            <a:r>
              <a:rPr lang="en-US" altLang="zh-CN" sz="2400" dirty="0">
                <a:solidFill>
                  <a:srgbClr val="0070C0"/>
                </a:solidFill>
              </a:rPr>
              <a:t>Maximum Likelihood Estimator, up to 4 ambiguities for C-band ASCATs/up to 144 ambiguous solutions for Ku-band rotating beam scatterometers. </a:t>
            </a:r>
          </a:p>
          <a:p>
            <a:pPr marL="0" indent="0" algn="just">
              <a:buNone/>
            </a:pPr>
            <a:r>
              <a:rPr lang="en-US" altLang="zh-CN" sz="2400" b="1" dirty="0">
                <a:solidFill>
                  <a:srgbClr val="0000FF"/>
                </a:solidFill>
              </a:rPr>
              <a:t>c) Ambiguity Removal: </a:t>
            </a:r>
            <a:r>
              <a:rPr lang="en-US" altLang="zh-CN" sz="2400" dirty="0">
                <a:solidFill>
                  <a:srgbClr val="0070C0"/>
                </a:solidFill>
              </a:rPr>
              <a:t>Two-dimensional Variational analysis (2DVAR), taking the flow-dependent errors and the empirical background error correlation into account.</a:t>
            </a:r>
          </a:p>
          <a:p>
            <a:pPr marL="0" indent="0" algn="just">
              <a:buNone/>
            </a:pPr>
            <a:r>
              <a:rPr lang="en-US" altLang="zh-CN" sz="2400" b="1" dirty="0">
                <a:solidFill>
                  <a:srgbClr val="0000FF"/>
                </a:solidFill>
              </a:rPr>
              <a:t>d) Quality Control: </a:t>
            </a:r>
            <a:r>
              <a:rPr lang="en-US" altLang="zh-CN" sz="2400" dirty="0">
                <a:solidFill>
                  <a:srgbClr val="0070C0"/>
                </a:solidFill>
              </a:rPr>
              <a:t>Separate good-quality winds from the poor-quality ones using QC indicators, e.g., MLE, singularity exponent, and the newly developed Joss. Rain impact assessment.</a:t>
            </a:r>
          </a:p>
          <a:p>
            <a:pPr marL="0" indent="0" algn="just">
              <a:buNone/>
            </a:pPr>
            <a:r>
              <a:rPr lang="en-US" altLang="zh-CN" sz="2400" b="1" dirty="0">
                <a:solidFill>
                  <a:srgbClr val="0000FF"/>
                </a:solidFill>
              </a:rPr>
              <a:t>e) New wind product: </a:t>
            </a:r>
            <a:r>
              <a:rPr lang="en-US" altLang="zh-CN" sz="2400" dirty="0">
                <a:solidFill>
                  <a:srgbClr val="0070C0"/>
                </a:solidFill>
              </a:rPr>
              <a:t>CSCAT coastal product (12.5km) (NSOAS, NUIST); ASCAT coastal product (considering land-contamination); wind variability product.</a:t>
            </a:r>
          </a:p>
          <a:p>
            <a:pPr marL="0" indent="0" algn="just">
              <a:buNone/>
            </a:pPr>
            <a:endParaRPr lang="en-US" altLang="zh-CN" sz="2400" dirty="0">
              <a:solidFill>
                <a:srgbClr val="0070C0"/>
              </a:solidFill>
            </a:endParaRPr>
          </a:p>
        </p:txBody>
      </p:sp>
      <p:sp>
        <p:nvSpPr>
          <p:cNvPr id="2" name="标题 1"/>
          <p:cNvSpPr>
            <a:spLocks noGrp="1"/>
          </p:cNvSpPr>
          <p:nvPr>
            <p:ph type="title" idx="4294967295"/>
          </p:nvPr>
        </p:nvSpPr>
        <p:spPr>
          <a:xfrm>
            <a:off x="6156325" y="949325"/>
            <a:ext cx="6035675" cy="287338"/>
          </a:xfrm>
        </p:spPr>
        <p:txBody>
          <a:bodyPr/>
          <a:lstStyle/>
          <a:p>
            <a:br>
              <a:rPr lang="en-US" altLang="zh-CN" dirty="0"/>
            </a:br>
            <a:endParaRPr lang="zh-CN" altLang="en-US" dirty="0"/>
          </a:p>
        </p:txBody>
      </p:sp>
      <p:sp>
        <p:nvSpPr>
          <p:cNvPr id="5" name="标题 1">
            <a:extLst>
              <a:ext uri="{FF2B5EF4-FFF2-40B4-BE49-F238E27FC236}">
                <a16:creationId xmlns:a16="http://schemas.microsoft.com/office/drawing/2014/main" id="{E6DBDFD3-B51F-F74B-AC48-907B29FBABB7}"/>
              </a:ext>
            </a:extLst>
          </p:cNvPr>
          <p:cNvSpPr txBox="1">
            <a:spLocks/>
          </p:cNvSpPr>
          <p:nvPr/>
        </p:nvSpPr>
        <p:spPr>
          <a:xfrm>
            <a:off x="3080431" y="179121"/>
            <a:ext cx="7732712" cy="990600"/>
          </a:xfrm>
          <a:prstGeom prst="rect">
            <a:avLst/>
          </a:prstGeom>
        </p:spPr>
        <p:txBody>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a:r>
              <a:rPr lang="en-US" altLang="zh-CN" b="1" kern="0" dirty="0"/>
              <a:t>Update and Achievements:</a:t>
            </a:r>
          </a:p>
          <a:p>
            <a:pPr algn="l"/>
            <a:r>
              <a:rPr lang="en-US" altLang="zh-CN" b="1" kern="0" dirty="0"/>
              <a:t>Retrieval of OSVW</a:t>
            </a:r>
            <a:endParaRPr lang="zh-CN" altLang="en-US" b="1" kern="0" dirty="0"/>
          </a:p>
        </p:txBody>
      </p:sp>
    </p:spTree>
    <p:extLst>
      <p:ext uri="{BB962C8B-B14F-4D97-AF65-F5344CB8AC3E}">
        <p14:creationId xmlns:p14="http://schemas.microsoft.com/office/powerpoint/2010/main" val="320237874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478530" y="1345508"/>
            <a:ext cx="6035040" cy="287391"/>
          </a:xfrm>
        </p:spPr>
        <p:txBody>
          <a:bodyPr/>
          <a:lstStyle/>
          <a:p>
            <a:r>
              <a:rPr lang="en-US" altLang="zh-CN" sz="2800" dirty="0"/>
              <a:t>Project progresses</a:t>
            </a:r>
            <a:br>
              <a:rPr lang="en-US" altLang="zh-CN" sz="2800" dirty="0"/>
            </a:br>
            <a:br>
              <a:rPr lang="en-US" altLang="zh-CN" dirty="0"/>
            </a:br>
            <a:endParaRPr lang="zh-CN" altLang="en-US" dirty="0"/>
          </a:p>
        </p:txBody>
      </p:sp>
      <p:sp>
        <p:nvSpPr>
          <p:cNvPr id="3" name="内容占位符 2"/>
          <p:cNvSpPr>
            <a:spLocks noGrp="1"/>
          </p:cNvSpPr>
          <p:nvPr>
            <p:ph idx="1"/>
          </p:nvPr>
        </p:nvSpPr>
        <p:spPr>
          <a:xfrm>
            <a:off x="362857" y="1632899"/>
            <a:ext cx="11480800" cy="4961896"/>
          </a:xfrm>
        </p:spPr>
        <p:txBody>
          <a:bodyPr>
            <a:normAutofit/>
          </a:bodyPr>
          <a:lstStyle/>
          <a:p>
            <a:pPr marL="0" indent="0" algn="just">
              <a:buNone/>
            </a:pPr>
            <a:r>
              <a:rPr lang="en-US" altLang="zh-CN" b="1" dirty="0"/>
              <a:t>Progresses 3:</a:t>
            </a:r>
          </a:p>
          <a:p>
            <a:pPr marL="0" indent="0" algn="just">
              <a:buNone/>
            </a:pPr>
            <a:r>
              <a:rPr lang="en-US" altLang="zh-CN" dirty="0"/>
              <a:t>Development of guidelines/standards of validation of ocean surface winds (L2b data) by radar scatterometer data</a:t>
            </a:r>
          </a:p>
          <a:p>
            <a:pPr marL="514350" indent="-514350" algn="just">
              <a:buAutoNum type="arabicPeriod" startAt="3"/>
            </a:pPr>
            <a:endParaRPr lang="en-US" altLang="zh-CN" sz="2600" dirty="0"/>
          </a:p>
          <a:p>
            <a:pPr marL="0" indent="0" algn="just">
              <a:buNone/>
            </a:pPr>
            <a:r>
              <a:rPr lang="en-US" altLang="zh-CN" dirty="0">
                <a:solidFill>
                  <a:srgbClr val="0070C0"/>
                </a:solidFill>
              </a:rPr>
              <a:t>--Buoy, ECMWF and ASCAT winds are used to validate HSCAT and CSCAT winds. (NSOAS)</a:t>
            </a:r>
          </a:p>
          <a:p>
            <a:pPr marL="0" indent="0" algn="just">
              <a:buNone/>
            </a:pPr>
            <a:r>
              <a:rPr lang="en-US" altLang="zh-CN" dirty="0">
                <a:solidFill>
                  <a:srgbClr val="0070C0"/>
                </a:solidFill>
              </a:rPr>
              <a:t>--Besides, these comparisons are operationally performed once a week to monitor the stability of HSCAT and CSCAT. (NSOAS, KNMI)</a:t>
            </a:r>
          </a:p>
          <a:p>
            <a:pPr marL="0" indent="0" algn="just">
              <a:buNone/>
            </a:pPr>
            <a:r>
              <a:rPr lang="en-US" altLang="zh-CN" dirty="0">
                <a:solidFill>
                  <a:srgbClr val="0070C0"/>
                </a:solidFill>
              </a:rPr>
              <a:t>-- Triple and/or quadruple collocation analysis is proposed to reveal the inherent wind errors and the wind calibration factors. (KNMI)</a:t>
            </a:r>
          </a:p>
          <a:p>
            <a:pPr marL="0" indent="0" algn="just">
              <a:buNone/>
            </a:pPr>
            <a:endParaRPr lang="en-US" altLang="zh-CN" sz="3400" dirty="0"/>
          </a:p>
        </p:txBody>
      </p:sp>
      <p:sp>
        <p:nvSpPr>
          <p:cNvPr id="4" name="标题 1">
            <a:extLst>
              <a:ext uri="{FF2B5EF4-FFF2-40B4-BE49-F238E27FC236}">
                <a16:creationId xmlns:a16="http://schemas.microsoft.com/office/drawing/2014/main" id="{C163098F-C744-4C4F-B31E-8CC933FC236C}"/>
              </a:ext>
            </a:extLst>
          </p:cNvPr>
          <p:cNvSpPr txBox="1">
            <a:spLocks/>
          </p:cNvSpPr>
          <p:nvPr/>
        </p:nvSpPr>
        <p:spPr>
          <a:xfrm>
            <a:off x="3080431" y="179121"/>
            <a:ext cx="7732712" cy="990600"/>
          </a:xfrm>
          <a:prstGeom prst="rect">
            <a:avLst/>
          </a:prstGeom>
        </p:spPr>
        <p:txBody>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a:r>
              <a:rPr lang="en-US" altLang="zh-CN" b="1" kern="0" dirty="0"/>
              <a:t>Update and Achievements:</a:t>
            </a:r>
          </a:p>
          <a:p>
            <a:pPr algn="l"/>
            <a:r>
              <a:rPr lang="en-US" altLang="zh-CN" b="1" kern="0" dirty="0"/>
              <a:t>Validation of OSVW</a:t>
            </a:r>
            <a:endParaRPr lang="zh-CN" altLang="en-US" b="1" kern="0" dirty="0"/>
          </a:p>
        </p:txBody>
      </p:sp>
    </p:spTree>
    <p:extLst>
      <p:ext uri="{BB962C8B-B14F-4D97-AF65-F5344CB8AC3E}">
        <p14:creationId xmlns:p14="http://schemas.microsoft.com/office/powerpoint/2010/main" val="10541717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478530" y="1345508"/>
            <a:ext cx="6035040" cy="287391"/>
          </a:xfrm>
        </p:spPr>
        <p:txBody>
          <a:bodyPr/>
          <a:lstStyle/>
          <a:p>
            <a:r>
              <a:rPr lang="en-US" altLang="zh-CN" sz="2800" dirty="0"/>
              <a:t>Project progresses</a:t>
            </a:r>
            <a:br>
              <a:rPr lang="en-US" altLang="zh-CN" sz="2800" dirty="0"/>
            </a:br>
            <a:br>
              <a:rPr lang="en-US" altLang="zh-CN" dirty="0"/>
            </a:br>
            <a:endParaRPr lang="zh-CN" altLang="en-US" dirty="0"/>
          </a:p>
        </p:txBody>
      </p:sp>
      <p:sp>
        <p:nvSpPr>
          <p:cNvPr id="3" name="内容占位符 2"/>
          <p:cNvSpPr>
            <a:spLocks noGrp="1"/>
          </p:cNvSpPr>
          <p:nvPr>
            <p:ph idx="1"/>
          </p:nvPr>
        </p:nvSpPr>
        <p:spPr>
          <a:xfrm>
            <a:off x="435428" y="1345508"/>
            <a:ext cx="11335658" cy="5249287"/>
          </a:xfrm>
        </p:spPr>
        <p:txBody>
          <a:bodyPr>
            <a:normAutofit/>
          </a:bodyPr>
          <a:lstStyle/>
          <a:p>
            <a:pPr marL="0" indent="0" algn="just">
              <a:buNone/>
            </a:pPr>
            <a:r>
              <a:rPr lang="en-US" altLang="zh-CN" b="1" dirty="0"/>
              <a:t>Progresses 4:</a:t>
            </a:r>
          </a:p>
          <a:p>
            <a:pPr marL="0" indent="0" algn="just">
              <a:buNone/>
            </a:pPr>
            <a:r>
              <a:rPr lang="en-US" altLang="zh-CN" b="1" dirty="0"/>
              <a:t>Identifying and organizing collocation data</a:t>
            </a:r>
            <a:endParaRPr lang="en-US" altLang="zh-CN" sz="3400" dirty="0"/>
          </a:p>
          <a:p>
            <a:pPr marL="0" indent="0" algn="just">
              <a:buNone/>
            </a:pPr>
            <a:r>
              <a:rPr lang="en-US" altLang="zh-CN" dirty="0">
                <a:solidFill>
                  <a:srgbClr val="0070C0"/>
                </a:solidFill>
              </a:rPr>
              <a:t>a) Meeting to respond to  call from the Coordination Group of Meteorological Satellites (CGMS) of the World Meteorological Organization (WMO) to improved coordination of </a:t>
            </a:r>
            <a:r>
              <a:rPr lang="en-US" altLang="zh-CN" dirty="0" err="1">
                <a:solidFill>
                  <a:srgbClr val="0070C0"/>
                </a:solidFill>
              </a:rPr>
              <a:t>scatterometer</a:t>
            </a:r>
            <a:r>
              <a:rPr lang="en-US" altLang="zh-CN" dirty="0">
                <a:solidFill>
                  <a:srgbClr val="0070C0"/>
                </a:solidFill>
              </a:rPr>
              <a:t> missions, a meeting is planned by KNMI; </a:t>
            </a:r>
          </a:p>
          <a:p>
            <a:pPr marL="0" indent="0">
              <a:buNone/>
            </a:pPr>
            <a:endParaRPr lang="en-US" altLang="zh-CN" sz="2600" dirty="0">
              <a:solidFill>
                <a:srgbClr val="0070C0"/>
              </a:solidFill>
            </a:endParaRPr>
          </a:p>
          <a:p>
            <a:pPr marL="0" indent="-25977" algn="just">
              <a:buNone/>
            </a:pPr>
            <a:r>
              <a:rPr lang="en-US" altLang="zh-CN" sz="2200" dirty="0">
                <a:solidFill>
                  <a:srgbClr val="0070C0"/>
                </a:solidFill>
              </a:rPr>
              <a:t>CGMS meeting held in May 2021, online, </a:t>
            </a:r>
          </a:p>
          <a:p>
            <a:pPr marL="0" indent="-25977" algn="just">
              <a:buNone/>
            </a:pPr>
            <a:r>
              <a:rPr lang="en-US" altLang="zh-CN" sz="2200" dirty="0">
                <a:solidFill>
                  <a:srgbClr val="0070C0"/>
                </a:solidFill>
              </a:rPr>
              <a:t>--Constellation of </a:t>
            </a:r>
            <a:r>
              <a:rPr lang="en-US" altLang="zh-CN" sz="2200" dirty="0" err="1">
                <a:solidFill>
                  <a:srgbClr val="0070C0"/>
                </a:solidFill>
              </a:rPr>
              <a:t>scatterometers</a:t>
            </a:r>
            <a:r>
              <a:rPr lang="en-US" altLang="zh-CN" sz="2200" dirty="0">
                <a:solidFill>
                  <a:srgbClr val="0070C0"/>
                </a:solidFill>
              </a:rPr>
              <a:t> addressed (KNMI).</a:t>
            </a:r>
          </a:p>
          <a:p>
            <a:pPr marL="0" indent="-25977" algn="just">
              <a:buNone/>
            </a:pPr>
            <a:r>
              <a:rPr lang="en-US" altLang="zh-CN" sz="2200" dirty="0">
                <a:solidFill>
                  <a:srgbClr val="0070C0"/>
                </a:solidFill>
              </a:rPr>
              <a:t>--Consider expanding the scope of the report and include other nonconventional instruments such as </a:t>
            </a:r>
            <a:r>
              <a:rPr lang="en-US" altLang="zh-CN" sz="2200" dirty="0" err="1">
                <a:solidFill>
                  <a:srgbClr val="0070C0"/>
                </a:solidFill>
              </a:rPr>
              <a:t>scatterometer</a:t>
            </a:r>
            <a:r>
              <a:rPr lang="en-US" altLang="zh-CN" sz="2200" dirty="0">
                <a:solidFill>
                  <a:srgbClr val="0070C0"/>
                </a:solidFill>
              </a:rPr>
              <a:t> for precipitation retrieval and cooperation with other rain measurements from satellites (KNMI, ISRO).	</a:t>
            </a:r>
            <a:endParaRPr lang="en-US" altLang="zh-CN" sz="2200" dirty="0"/>
          </a:p>
        </p:txBody>
      </p:sp>
      <p:sp>
        <p:nvSpPr>
          <p:cNvPr id="4" name="标题 1">
            <a:extLst>
              <a:ext uri="{FF2B5EF4-FFF2-40B4-BE49-F238E27FC236}">
                <a16:creationId xmlns:a16="http://schemas.microsoft.com/office/drawing/2014/main" id="{CBC42EEF-207E-0742-B4F0-9E3DB0680CBF}"/>
              </a:ext>
            </a:extLst>
          </p:cNvPr>
          <p:cNvSpPr txBox="1">
            <a:spLocks/>
          </p:cNvSpPr>
          <p:nvPr/>
        </p:nvSpPr>
        <p:spPr>
          <a:xfrm>
            <a:off x="3080431" y="179121"/>
            <a:ext cx="7732712" cy="990600"/>
          </a:xfrm>
          <a:prstGeom prst="rect">
            <a:avLst/>
          </a:prstGeom>
        </p:spPr>
        <p:txBody>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a:r>
              <a:rPr lang="en-US" altLang="zh-CN" b="1" kern="0" dirty="0"/>
              <a:t>Update and Achievements:</a:t>
            </a:r>
          </a:p>
          <a:p>
            <a:pPr algn="l"/>
            <a:r>
              <a:rPr lang="en-US" altLang="zh-CN" b="1" kern="0" dirty="0"/>
              <a:t>OSVW Product Assessment</a:t>
            </a:r>
            <a:endParaRPr lang="zh-CN" altLang="en-US" b="1" kern="0" dirty="0"/>
          </a:p>
        </p:txBody>
      </p:sp>
    </p:spTree>
    <p:extLst>
      <p:ext uri="{BB962C8B-B14F-4D97-AF65-F5344CB8AC3E}">
        <p14:creationId xmlns:p14="http://schemas.microsoft.com/office/powerpoint/2010/main" val="24842261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D8326E31-DB7E-4399-B6E2-AB0F7AA6A0BD}"/>
              </a:ext>
            </a:extLst>
          </p:cNvPr>
          <p:cNvSpPr>
            <a:spLocks noGrp="1"/>
          </p:cNvSpPr>
          <p:nvPr>
            <p:ph sz="quarter" idx="10"/>
          </p:nvPr>
        </p:nvSpPr>
        <p:spPr>
          <a:xfrm>
            <a:off x="346364" y="1382055"/>
            <a:ext cx="11845636" cy="5101935"/>
          </a:xfrm>
        </p:spPr>
        <p:txBody>
          <a:bodyPr/>
          <a:lstStyle/>
          <a:p>
            <a:pPr marL="0" indent="0">
              <a:buNone/>
            </a:pPr>
            <a:r>
              <a:rPr lang="en-US" altLang="zh-CN" sz="2400" b="1" dirty="0"/>
              <a:t>Intercalibration</a:t>
            </a:r>
            <a:endParaRPr lang="zh-CN" altLang="en-US" sz="2400" b="1" dirty="0"/>
          </a:p>
        </p:txBody>
      </p:sp>
      <p:sp>
        <p:nvSpPr>
          <p:cNvPr id="2" name="标题 1">
            <a:extLst>
              <a:ext uri="{FF2B5EF4-FFF2-40B4-BE49-F238E27FC236}">
                <a16:creationId xmlns:a16="http://schemas.microsoft.com/office/drawing/2014/main" id="{160FEC15-94BD-4EFF-92C7-4CA61963D4A9}"/>
              </a:ext>
            </a:extLst>
          </p:cNvPr>
          <p:cNvSpPr>
            <a:spLocks noGrp="1"/>
          </p:cNvSpPr>
          <p:nvPr>
            <p:ph type="title" idx="4294967295"/>
          </p:nvPr>
        </p:nvSpPr>
        <p:spPr>
          <a:xfrm>
            <a:off x="2579461" y="381614"/>
            <a:ext cx="6346825" cy="895350"/>
          </a:xfrm>
        </p:spPr>
        <p:txBody>
          <a:bodyPr/>
          <a:lstStyle/>
          <a:p>
            <a:r>
              <a:rPr lang="en-US" altLang="zh-CN" dirty="0"/>
              <a:t>Progress in specific aspects</a:t>
            </a:r>
            <a:endParaRPr lang="zh-CN" altLang="en-US" dirty="0"/>
          </a:p>
        </p:txBody>
      </p:sp>
      <p:sp>
        <p:nvSpPr>
          <p:cNvPr id="4" name="Text Placeholder 2">
            <a:extLst>
              <a:ext uri="{FF2B5EF4-FFF2-40B4-BE49-F238E27FC236}">
                <a16:creationId xmlns:a16="http://schemas.microsoft.com/office/drawing/2014/main" id="{0E5F2204-0DC5-45EF-B849-B7AA96FC19DA}"/>
              </a:ext>
            </a:extLst>
          </p:cNvPr>
          <p:cNvSpPr txBox="1">
            <a:spLocks/>
          </p:cNvSpPr>
          <p:nvPr/>
        </p:nvSpPr>
        <p:spPr>
          <a:xfrm>
            <a:off x="333829" y="1933106"/>
            <a:ext cx="11567885" cy="1999917"/>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Wingdings" charset="2"/>
              <a:buChar char="n"/>
              <a:defRPr sz="2800" kern="1200">
                <a:solidFill>
                  <a:srgbClr val="000090"/>
                </a:solidFill>
                <a:latin typeface="Arial"/>
                <a:ea typeface="+mn-ea"/>
                <a:cs typeface="Arial"/>
              </a:defRPr>
            </a:lvl1pPr>
            <a:lvl2pPr marL="742950" indent="-285750" algn="l" defTabSz="457200" rtl="0" eaLnBrk="1" latinLnBrk="0" hangingPunct="1">
              <a:spcBef>
                <a:spcPct val="20000"/>
              </a:spcBef>
              <a:buFont typeface="Wingdings" charset="2"/>
              <a:buChar char="²"/>
              <a:defRPr sz="2400" kern="1200">
                <a:solidFill>
                  <a:srgbClr val="000090"/>
                </a:solidFill>
                <a:latin typeface="Arial"/>
                <a:ea typeface="+mn-ea"/>
                <a:cs typeface="Arial"/>
              </a:defRPr>
            </a:lvl2pPr>
            <a:lvl3pPr marL="1143000" indent="-228600" algn="l" defTabSz="457200" rtl="0" eaLnBrk="1" latinLnBrk="0" hangingPunct="1">
              <a:spcBef>
                <a:spcPct val="20000"/>
              </a:spcBef>
              <a:buFont typeface="Wingdings" charset="2"/>
              <a:buChar char="Ø"/>
              <a:defRPr sz="2000" kern="1200">
                <a:solidFill>
                  <a:srgbClr val="000090"/>
                </a:solidFill>
                <a:latin typeface="Arial"/>
                <a:ea typeface="+mn-ea"/>
                <a:cs typeface="Arial"/>
              </a:defRPr>
            </a:lvl3pPr>
            <a:lvl4pPr marL="1600200" indent="-228600" algn="l" defTabSz="457200" rtl="0" eaLnBrk="1" latinLnBrk="0" hangingPunct="1">
              <a:spcBef>
                <a:spcPct val="20000"/>
              </a:spcBef>
              <a:buFont typeface="Wingdings" charset="2"/>
              <a:buChar char="p"/>
              <a:defRPr sz="1800" kern="1200">
                <a:solidFill>
                  <a:srgbClr val="000090"/>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rgbClr val="00009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Wingdings" panose="05000000000000000000" pitchFamily="2" charset="2"/>
              <a:buChar char="§"/>
            </a:pPr>
            <a:r>
              <a:rPr lang="en-US" sz="2000" dirty="0"/>
              <a:t>Many satellites allow calibration evaluation for almost identical weather sample</a:t>
            </a:r>
          </a:p>
          <a:p>
            <a:pPr marL="285750" indent="-285750">
              <a:buFont typeface="Wingdings" panose="05000000000000000000" pitchFamily="2" charset="2"/>
              <a:buChar char="§"/>
            </a:pPr>
            <a:r>
              <a:rPr lang="en-US" sz="2000" dirty="0"/>
              <a:t>Remaining effects are typically 0.1 dB which corresponds to about 0.1 m/s retrieval bias for nominal winds</a:t>
            </a:r>
          </a:p>
          <a:p>
            <a:pPr marL="285750" indent="-285750">
              <a:buFont typeface="Wingdings" panose="05000000000000000000" pitchFamily="2" charset="2"/>
              <a:buChar char="§"/>
            </a:pPr>
            <a:r>
              <a:rPr lang="en-US" sz="2000" dirty="0"/>
              <a:t>At 40 m/s, 0.1 dB corresponds to about a 4 m/s error, due to the lower sensitivity of ASCAT </a:t>
            </a:r>
            <a:r>
              <a:rPr lang="en-US" sz="2000" dirty="0">
                <a:latin typeface="Symbol" panose="05050102010706020507" pitchFamily="18" charset="2"/>
              </a:rPr>
              <a:t>s</a:t>
            </a:r>
            <a:r>
              <a:rPr lang="en-US" sz="2000" baseline="30000" dirty="0"/>
              <a:t>o</a:t>
            </a:r>
          </a:p>
          <a:p>
            <a:pPr marL="285750" indent="-285750" algn="r">
              <a:buFont typeface="Wingdings" panose="05000000000000000000" pitchFamily="2" charset="2"/>
              <a:buChar char="§"/>
            </a:pPr>
            <a:endParaRPr lang="en-US" sz="2400" baseline="30000" dirty="0"/>
          </a:p>
          <a:p>
            <a:pPr marL="0" indent="0" algn="r">
              <a:buNone/>
            </a:pPr>
            <a:r>
              <a:rPr lang="en-US" sz="2400" baseline="30000" dirty="0"/>
              <a:t>                                                                                                                       (A. </a:t>
            </a:r>
            <a:r>
              <a:rPr lang="en-US" sz="2400" baseline="30000" dirty="0" err="1"/>
              <a:t>Stoffelen</a:t>
            </a:r>
            <a:r>
              <a:rPr lang="en-US" sz="2400" baseline="30000" dirty="0"/>
              <a:t>, 2021)</a:t>
            </a:r>
            <a:endParaRPr lang="x-none" sz="2400" baseline="30000" dirty="0"/>
          </a:p>
        </p:txBody>
      </p:sp>
      <p:pic>
        <p:nvPicPr>
          <p:cNvPr id="5" name="图片 4">
            <a:extLst>
              <a:ext uri="{FF2B5EF4-FFF2-40B4-BE49-F238E27FC236}">
                <a16:creationId xmlns:a16="http://schemas.microsoft.com/office/drawing/2014/main" id="{7F93F2D4-55CA-4E9F-8D86-56385EB89CF5}"/>
              </a:ext>
            </a:extLst>
          </p:cNvPr>
          <p:cNvPicPr>
            <a:picLocks noChangeAspect="1"/>
          </p:cNvPicPr>
          <p:nvPr/>
        </p:nvPicPr>
        <p:blipFill>
          <a:blip r:embed="rId2"/>
          <a:stretch>
            <a:fillRect/>
          </a:stretch>
        </p:blipFill>
        <p:spPr>
          <a:xfrm>
            <a:off x="333829" y="3429000"/>
            <a:ext cx="7952510" cy="2845771"/>
          </a:xfrm>
          <a:prstGeom prst="rect">
            <a:avLst/>
          </a:prstGeom>
        </p:spPr>
      </p:pic>
      <p:sp>
        <p:nvSpPr>
          <p:cNvPr id="7" name="矩形 6">
            <a:extLst>
              <a:ext uri="{FF2B5EF4-FFF2-40B4-BE49-F238E27FC236}">
                <a16:creationId xmlns:a16="http://schemas.microsoft.com/office/drawing/2014/main" id="{35D0A604-CD06-40FA-90F2-8252180B5B47}"/>
              </a:ext>
            </a:extLst>
          </p:cNvPr>
          <p:cNvSpPr/>
          <p:nvPr/>
        </p:nvSpPr>
        <p:spPr>
          <a:xfrm>
            <a:off x="8822992" y="4780731"/>
            <a:ext cx="2044791" cy="646331"/>
          </a:xfrm>
          <a:prstGeom prst="rect">
            <a:avLst/>
          </a:prstGeom>
        </p:spPr>
        <p:txBody>
          <a:bodyPr wrap="none">
            <a:spAutoFit/>
          </a:bodyPr>
          <a:lstStyle/>
          <a:p>
            <a:r>
              <a:rPr lang="en-US" altLang="zh-CN" dirty="0"/>
              <a:t>J. </a:t>
            </a:r>
            <a:r>
              <a:rPr lang="en-US" altLang="zh-CN" dirty="0" err="1"/>
              <a:t>Vogelzang</a:t>
            </a:r>
            <a:r>
              <a:rPr lang="en-US" altLang="zh-CN" dirty="0"/>
              <a:t> and </a:t>
            </a:r>
          </a:p>
          <a:p>
            <a:r>
              <a:rPr lang="en-US" altLang="zh-CN" dirty="0"/>
              <a:t>A. </a:t>
            </a:r>
            <a:r>
              <a:rPr lang="en-US" altLang="zh-CN" dirty="0" err="1"/>
              <a:t>Stoffelen</a:t>
            </a:r>
            <a:r>
              <a:rPr lang="en-US" altLang="zh-CN" dirty="0"/>
              <a:t>, 2021</a:t>
            </a:r>
          </a:p>
        </p:txBody>
      </p:sp>
    </p:spTree>
    <p:extLst>
      <p:ext uri="{BB962C8B-B14F-4D97-AF65-F5344CB8AC3E}">
        <p14:creationId xmlns:p14="http://schemas.microsoft.com/office/powerpoint/2010/main" val="129567346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0FEC15-94BD-4EFF-92C7-4CA61963D4A9}"/>
              </a:ext>
            </a:extLst>
          </p:cNvPr>
          <p:cNvSpPr>
            <a:spLocks noGrp="1"/>
          </p:cNvSpPr>
          <p:nvPr>
            <p:ph type="title" idx="4294967295"/>
          </p:nvPr>
        </p:nvSpPr>
        <p:spPr>
          <a:xfrm>
            <a:off x="0" y="0"/>
            <a:ext cx="0" cy="0"/>
          </a:xfrm>
        </p:spPr>
        <p:txBody>
          <a:bodyPr/>
          <a:lstStyle/>
          <a:p>
            <a:r>
              <a:rPr lang="en-US" altLang="zh-CN" dirty="0"/>
              <a:t>:</a:t>
            </a:r>
            <a:endParaRPr lang="zh-CN" altLang="en-US" dirty="0"/>
          </a:p>
        </p:txBody>
      </p:sp>
      <p:pic>
        <p:nvPicPr>
          <p:cNvPr id="8" name="图片 7">
            <a:extLst>
              <a:ext uri="{FF2B5EF4-FFF2-40B4-BE49-F238E27FC236}">
                <a16:creationId xmlns:a16="http://schemas.microsoft.com/office/drawing/2014/main" id="{5369A8A2-9605-47AD-88D4-9D5A1F8465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233" y="2229123"/>
            <a:ext cx="3429940" cy="3226104"/>
          </a:xfrm>
          <a:prstGeom prst="rect">
            <a:avLst/>
          </a:prstGeom>
        </p:spPr>
      </p:pic>
      <p:sp>
        <p:nvSpPr>
          <p:cNvPr id="9" name="文本框 8">
            <a:extLst>
              <a:ext uri="{FF2B5EF4-FFF2-40B4-BE49-F238E27FC236}">
                <a16:creationId xmlns:a16="http://schemas.microsoft.com/office/drawing/2014/main" id="{337FBB76-5A76-4ECE-BA35-A51E30DA0817}"/>
              </a:ext>
            </a:extLst>
          </p:cNvPr>
          <p:cNvSpPr txBox="1"/>
          <p:nvPr/>
        </p:nvSpPr>
        <p:spPr>
          <a:xfrm>
            <a:off x="232230" y="5845383"/>
            <a:ext cx="4082664" cy="369332"/>
          </a:xfrm>
          <a:prstGeom prst="rect">
            <a:avLst/>
          </a:prstGeom>
          <a:noFill/>
        </p:spPr>
        <p:txBody>
          <a:bodyPr wrap="square" rtlCol="0">
            <a:spAutoFit/>
          </a:bodyPr>
          <a:lstStyle/>
          <a:p>
            <a:r>
              <a:rPr lang="en-US" altLang="zh-CN" dirty="0">
                <a:latin typeface="黑体" panose="02010609060101010101" pitchFamily="49" charset="-122"/>
                <a:ea typeface="黑体" panose="02010609060101010101" pitchFamily="49" charset="-122"/>
              </a:rPr>
              <a:t>HY2 Series network in operation</a:t>
            </a:r>
          </a:p>
        </p:txBody>
      </p:sp>
      <p:sp>
        <p:nvSpPr>
          <p:cNvPr id="6" name="矩形 5">
            <a:extLst>
              <a:ext uri="{FF2B5EF4-FFF2-40B4-BE49-F238E27FC236}">
                <a16:creationId xmlns:a16="http://schemas.microsoft.com/office/drawing/2014/main" id="{0A80DF5A-DBA7-4E6A-AEFB-C894B7016B1C}"/>
              </a:ext>
            </a:extLst>
          </p:cNvPr>
          <p:cNvSpPr/>
          <p:nvPr/>
        </p:nvSpPr>
        <p:spPr>
          <a:xfrm>
            <a:off x="5625462" y="1229532"/>
            <a:ext cx="4495141" cy="369332"/>
          </a:xfrm>
          <a:prstGeom prst="rect">
            <a:avLst/>
          </a:prstGeom>
        </p:spPr>
        <p:txBody>
          <a:bodyPr wrap="none">
            <a:spAutoFit/>
          </a:bodyPr>
          <a:lstStyle/>
          <a:p>
            <a:r>
              <a:rPr lang="en-US" altLang="zh-CN" dirty="0">
                <a:solidFill>
                  <a:srgbClr val="FF0000"/>
                </a:solidFill>
                <a:latin typeface="Times New Roman" panose="02020603050405020304" pitchFamily="18" charset="0"/>
                <a:ea typeface="黑体" panose="02010609060101010101" pitchFamily="49" charset="-122"/>
              </a:rPr>
              <a:t>HY2+ </a:t>
            </a:r>
            <a:r>
              <a:rPr lang="en-US" altLang="zh-CN" dirty="0" err="1">
                <a:solidFill>
                  <a:srgbClr val="FF0000"/>
                </a:solidFill>
                <a:latin typeface="Times New Roman" panose="02020603050405020304" pitchFamily="18" charset="0"/>
                <a:ea typeface="黑体" panose="02010609060101010101" pitchFamily="49" charset="-122"/>
              </a:rPr>
              <a:t>MetOp</a:t>
            </a:r>
            <a:r>
              <a:rPr lang="en-US" altLang="zh-CN" dirty="0">
                <a:solidFill>
                  <a:srgbClr val="FF0000"/>
                </a:solidFill>
                <a:latin typeface="Times New Roman" panose="02020603050405020304" pitchFamily="18" charset="0"/>
                <a:ea typeface="黑体" panose="02010609060101010101" pitchFamily="49" charset="-122"/>
              </a:rPr>
              <a:t> coverage (color as observations)</a:t>
            </a:r>
            <a:endParaRPr lang="zh-CN" altLang="en-US" dirty="0"/>
          </a:p>
        </p:txBody>
      </p:sp>
      <p:pic>
        <p:nvPicPr>
          <p:cNvPr id="10" name="图片 9">
            <a:extLst>
              <a:ext uri="{FF2B5EF4-FFF2-40B4-BE49-F238E27FC236}">
                <a16:creationId xmlns:a16="http://schemas.microsoft.com/office/drawing/2014/main" id="{46A3044B-E451-4357-A290-048316763B41}"/>
              </a:ext>
            </a:extLst>
          </p:cNvPr>
          <p:cNvPicPr>
            <a:picLocks noChangeAspect="1"/>
          </p:cNvPicPr>
          <p:nvPr/>
        </p:nvPicPr>
        <p:blipFill>
          <a:blip r:embed="rId3"/>
          <a:stretch>
            <a:fillRect/>
          </a:stretch>
        </p:blipFill>
        <p:spPr>
          <a:xfrm>
            <a:off x="5195933" y="1714840"/>
            <a:ext cx="5354198" cy="2041262"/>
          </a:xfrm>
          <a:prstGeom prst="rect">
            <a:avLst/>
          </a:prstGeom>
        </p:spPr>
      </p:pic>
      <p:sp>
        <p:nvSpPr>
          <p:cNvPr id="14" name="文本框 13">
            <a:extLst>
              <a:ext uri="{FF2B5EF4-FFF2-40B4-BE49-F238E27FC236}">
                <a16:creationId xmlns:a16="http://schemas.microsoft.com/office/drawing/2014/main" id="{86C3B673-832B-4AF8-8728-DB71D899EAB7}"/>
              </a:ext>
            </a:extLst>
          </p:cNvPr>
          <p:cNvSpPr txBox="1"/>
          <p:nvPr/>
        </p:nvSpPr>
        <p:spPr>
          <a:xfrm>
            <a:off x="6089072" y="4398833"/>
            <a:ext cx="5354198" cy="1631216"/>
          </a:xfrm>
          <a:prstGeom prst="rect">
            <a:avLst/>
          </a:prstGeom>
          <a:noFill/>
        </p:spPr>
        <p:txBody>
          <a:bodyPr wrap="square" rtlCol="0">
            <a:spAutoFit/>
          </a:bodyPr>
          <a:lstStyle/>
          <a:p>
            <a:pPr marL="285750" indent="-285750">
              <a:buFont typeface="Wingdings" panose="05000000000000000000" pitchFamily="2" charset="2"/>
              <a:buChar char="ü"/>
            </a:pPr>
            <a:r>
              <a:rPr lang="en-US" altLang="zh-CN" sz="2000" dirty="0">
                <a:latin typeface="Arial" panose="020B0604020202020204" pitchFamily="34" charset="0"/>
                <a:cs typeface="Arial" panose="020B0604020202020204" pitchFamily="34" charset="0"/>
              </a:rPr>
              <a:t>Consistency in medium winds</a:t>
            </a:r>
            <a:r>
              <a:rPr lang="zh-CN" altLang="en-US" sz="2000" dirty="0">
                <a:latin typeface="Arial" panose="020B0604020202020204" pitchFamily="34" charset="0"/>
                <a:cs typeface="Arial" panose="020B0604020202020204" pitchFamily="34" charset="0"/>
              </a:rPr>
              <a:t>（</a:t>
            </a:r>
            <a:r>
              <a:rPr lang="en-US" altLang="zh-CN" sz="2000" dirty="0">
                <a:latin typeface="Arial" panose="020B0604020202020204" pitchFamily="34" charset="0"/>
                <a:cs typeface="Arial" panose="020B0604020202020204" pitchFamily="34" charset="0"/>
              </a:rPr>
              <a:t>-10~-30 dB</a:t>
            </a:r>
            <a:r>
              <a:rPr lang="zh-CN" altLang="en-US" sz="2000" dirty="0">
                <a:latin typeface="Arial" panose="020B0604020202020204" pitchFamily="34" charset="0"/>
                <a:cs typeface="Arial" panose="020B0604020202020204" pitchFamily="34" charset="0"/>
              </a:rPr>
              <a:t>）</a:t>
            </a:r>
            <a:endParaRPr lang="en-US" altLang="zh-CN" sz="20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n-US" altLang="zh-CN" sz="2000" dirty="0">
                <a:latin typeface="Arial" panose="020B0604020202020204" pitchFamily="34" charset="0"/>
                <a:cs typeface="Arial" panose="020B0604020202020204" pitchFamily="34" charset="0"/>
              </a:rPr>
              <a:t>HY-2C and HY-2D are with better consistency</a:t>
            </a:r>
            <a:endParaRPr lang="zh-CN" altLang="en-US" sz="20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n-US" altLang="zh-CN" sz="2000" dirty="0">
                <a:latin typeface="Arial" panose="020B0604020202020204" pitchFamily="34" charset="0"/>
                <a:cs typeface="Arial" panose="020B0604020202020204" pitchFamily="34" charset="0"/>
              </a:rPr>
              <a:t>Larger differences in lower winds</a:t>
            </a:r>
          </a:p>
          <a:p>
            <a:r>
              <a:rPr lang="en-US" altLang="zh-CN" sz="2000" dirty="0">
                <a:latin typeface="Arial" panose="020B0604020202020204" pitchFamily="34" charset="0"/>
                <a:cs typeface="Arial" panose="020B0604020202020204" pitchFamily="34" charset="0"/>
              </a:rPr>
              <a:t>   </a:t>
            </a:r>
            <a:endParaRPr lang="zh-CN" altLang="en-US" sz="2000" dirty="0">
              <a:latin typeface="Arial" panose="020B0604020202020204" pitchFamily="34" charset="0"/>
              <a:cs typeface="Arial" panose="020B0604020202020204" pitchFamily="34" charset="0"/>
            </a:endParaRPr>
          </a:p>
        </p:txBody>
      </p:sp>
      <p:sp>
        <p:nvSpPr>
          <p:cNvPr id="15" name="矩形 14">
            <a:extLst>
              <a:ext uri="{FF2B5EF4-FFF2-40B4-BE49-F238E27FC236}">
                <a16:creationId xmlns:a16="http://schemas.microsoft.com/office/drawing/2014/main" id="{F5BEC388-3A2E-44DB-87D5-998632B43226}"/>
              </a:ext>
            </a:extLst>
          </p:cNvPr>
          <p:cNvSpPr/>
          <p:nvPr/>
        </p:nvSpPr>
        <p:spPr>
          <a:xfrm>
            <a:off x="6386447" y="6439743"/>
            <a:ext cx="3862019" cy="369332"/>
          </a:xfrm>
          <a:prstGeom prst="rect">
            <a:avLst/>
          </a:prstGeom>
        </p:spPr>
        <p:txBody>
          <a:bodyPr wrap="none">
            <a:spAutoFit/>
          </a:bodyPr>
          <a:lstStyle/>
          <a:p>
            <a:r>
              <a:rPr lang="en-US" altLang="zh-CN" dirty="0"/>
              <a:t>(Z. Wang, J. Zou, W. Lin et al. 2022)</a:t>
            </a:r>
            <a:endParaRPr lang="zh-CN" altLang="en-US" dirty="0"/>
          </a:p>
        </p:txBody>
      </p:sp>
      <p:sp>
        <p:nvSpPr>
          <p:cNvPr id="21" name="标题 1">
            <a:extLst>
              <a:ext uri="{FF2B5EF4-FFF2-40B4-BE49-F238E27FC236}">
                <a16:creationId xmlns:a16="http://schemas.microsoft.com/office/drawing/2014/main" id="{C1CAA2A6-058E-E748-9463-0BA92C02C4BE}"/>
              </a:ext>
            </a:extLst>
          </p:cNvPr>
          <p:cNvSpPr txBox="1">
            <a:spLocks/>
          </p:cNvSpPr>
          <p:nvPr/>
        </p:nvSpPr>
        <p:spPr>
          <a:xfrm>
            <a:off x="2915660" y="242728"/>
            <a:ext cx="6346825" cy="895350"/>
          </a:xfrm>
        </p:spPr>
        <p:txBody>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r>
              <a:rPr lang="en-US" altLang="zh-CN" kern="0"/>
              <a:t>Progress in specific aspects</a:t>
            </a:r>
            <a:endParaRPr lang="zh-CN" altLang="en-US" kern="0" dirty="0"/>
          </a:p>
        </p:txBody>
      </p:sp>
      <p:sp>
        <p:nvSpPr>
          <p:cNvPr id="22" name="内容占位符 2">
            <a:extLst>
              <a:ext uri="{FF2B5EF4-FFF2-40B4-BE49-F238E27FC236}">
                <a16:creationId xmlns:a16="http://schemas.microsoft.com/office/drawing/2014/main" id="{3E54B585-DA81-5D44-98F2-27FCDB5F6ED7}"/>
              </a:ext>
            </a:extLst>
          </p:cNvPr>
          <p:cNvSpPr>
            <a:spLocks noGrp="1"/>
          </p:cNvSpPr>
          <p:nvPr>
            <p:ph sz="quarter" idx="10"/>
          </p:nvPr>
        </p:nvSpPr>
        <p:spPr>
          <a:xfrm>
            <a:off x="166255" y="1402773"/>
            <a:ext cx="11845636" cy="5101935"/>
          </a:xfrm>
        </p:spPr>
        <p:txBody>
          <a:bodyPr/>
          <a:lstStyle/>
          <a:p>
            <a:pPr marL="0" indent="0">
              <a:buNone/>
            </a:pPr>
            <a:r>
              <a:rPr lang="en-US" altLang="zh-CN" sz="2800" dirty="0">
                <a:solidFill>
                  <a:schemeClr val="tx1"/>
                </a:solidFill>
              </a:rPr>
              <a:t>Intercalibration</a:t>
            </a:r>
            <a:endParaRPr lang="zh-CN" altLang="en-US" sz="2800" dirty="0">
              <a:solidFill>
                <a:schemeClr val="tx1"/>
              </a:solidFill>
            </a:endParaRPr>
          </a:p>
        </p:txBody>
      </p:sp>
    </p:spTree>
    <p:extLst>
      <p:ext uri="{BB962C8B-B14F-4D97-AF65-F5344CB8AC3E}">
        <p14:creationId xmlns:p14="http://schemas.microsoft.com/office/powerpoint/2010/main" val="310111431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D8326E31-DB7E-4399-B6E2-AB0F7AA6A0BD}"/>
              </a:ext>
            </a:extLst>
          </p:cNvPr>
          <p:cNvSpPr>
            <a:spLocks noGrp="1"/>
          </p:cNvSpPr>
          <p:nvPr>
            <p:ph sz="quarter" idx="10"/>
          </p:nvPr>
        </p:nvSpPr>
        <p:spPr/>
        <p:txBody>
          <a:bodyPr/>
          <a:lstStyle/>
          <a:p>
            <a:pPr marL="0" indent="0">
              <a:buNone/>
            </a:pPr>
            <a:r>
              <a:rPr lang="en-US" altLang="zh-CN" sz="2800" dirty="0">
                <a:solidFill>
                  <a:schemeClr val="tx1"/>
                </a:solidFill>
              </a:rPr>
              <a:t>Intercalibration</a:t>
            </a:r>
            <a:endParaRPr lang="zh-CN" altLang="en-US" sz="2800" dirty="0">
              <a:solidFill>
                <a:schemeClr val="tx1"/>
              </a:solidFill>
            </a:endParaRPr>
          </a:p>
        </p:txBody>
      </p:sp>
      <p:sp>
        <p:nvSpPr>
          <p:cNvPr id="2" name="标题 1">
            <a:extLst>
              <a:ext uri="{FF2B5EF4-FFF2-40B4-BE49-F238E27FC236}">
                <a16:creationId xmlns:a16="http://schemas.microsoft.com/office/drawing/2014/main" id="{160FEC15-94BD-4EFF-92C7-4CA61963D4A9}"/>
              </a:ext>
            </a:extLst>
          </p:cNvPr>
          <p:cNvSpPr>
            <a:spLocks noGrp="1"/>
          </p:cNvSpPr>
          <p:nvPr>
            <p:ph type="title" idx="4294967295"/>
          </p:nvPr>
        </p:nvSpPr>
        <p:spPr>
          <a:xfrm>
            <a:off x="2915660" y="242728"/>
            <a:ext cx="6346825" cy="895350"/>
          </a:xfrm>
        </p:spPr>
        <p:txBody>
          <a:bodyPr/>
          <a:lstStyle/>
          <a:p>
            <a:r>
              <a:rPr lang="en-US" altLang="zh-CN" dirty="0"/>
              <a:t>Progress in specific aspects</a:t>
            </a:r>
            <a:endParaRPr lang="zh-CN" altLang="en-US" dirty="0"/>
          </a:p>
        </p:txBody>
      </p:sp>
      <p:sp>
        <p:nvSpPr>
          <p:cNvPr id="15" name="矩形 14">
            <a:extLst>
              <a:ext uri="{FF2B5EF4-FFF2-40B4-BE49-F238E27FC236}">
                <a16:creationId xmlns:a16="http://schemas.microsoft.com/office/drawing/2014/main" id="{F5BEC388-3A2E-44DB-87D5-998632B43226}"/>
              </a:ext>
            </a:extLst>
          </p:cNvPr>
          <p:cNvSpPr/>
          <p:nvPr/>
        </p:nvSpPr>
        <p:spPr>
          <a:xfrm>
            <a:off x="7487423" y="6488668"/>
            <a:ext cx="3862019" cy="369332"/>
          </a:xfrm>
          <a:prstGeom prst="rect">
            <a:avLst/>
          </a:prstGeom>
        </p:spPr>
        <p:txBody>
          <a:bodyPr wrap="none">
            <a:spAutoFit/>
          </a:bodyPr>
          <a:lstStyle/>
          <a:p>
            <a:r>
              <a:rPr lang="en-US" altLang="zh-CN" dirty="0"/>
              <a:t>(Z. Wang, J. Zou, W. Lin et al. 2022)</a:t>
            </a:r>
            <a:endParaRPr lang="zh-CN" altLang="en-US" dirty="0"/>
          </a:p>
        </p:txBody>
      </p:sp>
      <p:sp>
        <p:nvSpPr>
          <p:cNvPr id="4" name="矩形 3">
            <a:extLst>
              <a:ext uri="{FF2B5EF4-FFF2-40B4-BE49-F238E27FC236}">
                <a16:creationId xmlns:a16="http://schemas.microsoft.com/office/drawing/2014/main" id="{306854A0-29C0-479D-842F-55E8A0C5DEF4}"/>
              </a:ext>
            </a:extLst>
          </p:cNvPr>
          <p:cNvSpPr/>
          <p:nvPr/>
        </p:nvSpPr>
        <p:spPr>
          <a:xfrm>
            <a:off x="6814650" y="4725105"/>
            <a:ext cx="4895669" cy="1631216"/>
          </a:xfrm>
          <a:prstGeom prst="rect">
            <a:avLst/>
          </a:prstGeom>
        </p:spPr>
        <p:txBody>
          <a:bodyPr wrap="square">
            <a:spAutoFit/>
          </a:bodyPr>
          <a:lstStyle/>
          <a:p>
            <a:r>
              <a:rPr lang="en-US" altLang="zh-CN" sz="2000" dirty="0"/>
              <a:t>--The standard deviation (STD) of HSCAT-B and HSCAT-C for both HH and VV polarization is less than 0.1 dB, indicating that HSCAT-B and HSCAT-C are highly stable (NSOAS).</a:t>
            </a:r>
            <a:endParaRPr lang="zh-CN" altLang="en-US" sz="2000" dirty="0"/>
          </a:p>
        </p:txBody>
      </p:sp>
      <p:pic>
        <p:nvPicPr>
          <p:cNvPr id="16" name="图片 15" descr="E:\Project_cross-cal-val\figures4RS\fig4_results4amazon_map_asc_hh_s0_4paper.jpg">
            <a:extLst>
              <a:ext uri="{FF2B5EF4-FFF2-40B4-BE49-F238E27FC236}">
                <a16:creationId xmlns:a16="http://schemas.microsoft.com/office/drawing/2014/main" id="{6FF2DFD9-ADFD-4F1A-B85D-AAC631586B0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5074" y="1932164"/>
            <a:ext cx="3994805" cy="3226710"/>
          </a:xfrm>
          <a:prstGeom prst="rect">
            <a:avLst/>
          </a:prstGeom>
          <a:noFill/>
          <a:ln>
            <a:noFill/>
          </a:ln>
        </p:spPr>
      </p:pic>
      <p:sp>
        <p:nvSpPr>
          <p:cNvPr id="5" name="矩形 4">
            <a:extLst>
              <a:ext uri="{FF2B5EF4-FFF2-40B4-BE49-F238E27FC236}">
                <a16:creationId xmlns:a16="http://schemas.microsoft.com/office/drawing/2014/main" id="{5E5AA1AA-9C56-4F5E-800B-177862D36C2C}"/>
              </a:ext>
            </a:extLst>
          </p:cNvPr>
          <p:cNvSpPr/>
          <p:nvPr/>
        </p:nvSpPr>
        <p:spPr>
          <a:xfrm>
            <a:off x="266693" y="5285576"/>
            <a:ext cx="5408394" cy="1200329"/>
          </a:xfrm>
          <a:prstGeom prst="rect">
            <a:avLst/>
          </a:prstGeom>
        </p:spPr>
        <p:txBody>
          <a:bodyPr wrap="square">
            <a:spAutoFit/>
          </a:bodyPr>
          <a:lstStyle/>
          <a:p>
            <a:pPr algn="just"/>
            <a:r>
              <a:rPr lang="en-US" altLang="zh-CN" dirty="0">
                <a:solidFill>
                  <a:srgbClr val="000000"/>
                </a:solidFill>
                <a:latin typeface="Palatino Linotype" panose="02040502050505030304" pitchFamily="18" charset="0"/>
                <a:cs typeface="Times New Roman" panose="02020603050405020304" pitchFamily="18" charset="0"/>
              </a:rPr>
              <a:t>Spatial mask defining the Amazon rainforest selected grid points. The color scale (in dB) depicts the average of the HSCAT-B HH measurements over 2019.</a:t>
            </a:r>
            <a:endParaRPr lang="zh-CN" altLang="en-US" dirty="0"/>
          </a:p>
        </p:txBody>
      </p:sp>
      <p:sp>
        <p:nvSpPr>
          <p:cNvPr id="9" name="文本框 8">
            <a:extLst>
              <a:ext uri="{FF2B5EF4-FFF2-40B4-BE49-F238E27FC236}">
                <a16:creationId xmlns:a16="http://schemas.microsoft.com/office/drawing/2014/main" id="{09FD4687-2412-3E44-A89D-D7D3A9FCA7DB}"/>
              </a:ext>
            </a:extLst>
          </p:cNvPr>
          <p:cNvSpPr txBox="1"/>
          <p:nvPr/>
        </p:nvSpPr>
        <p:spPr>
          <a:xfrm>
            <a:off x="6735816" y="1609675"/>
            <a:ext cx="4974503" cy="523220"/>
          </a:xfrm>
          <a:prstGeom prst="rect">
            <a:avLst/>
          </a:prstGeom>
          <a:noFill/>
        </p:spPr>
        <p:txBody>
          <a:bodyPr wrap="none" rtlCol="0">
            <a:spAutoFit/>
          </a:bodyPr>
          <a:lstStyle/>
          <a:p>
            <a:r>
              <a:rPr lang="en-US" altLang="zh-CN" sz="2800" b="1" dirty="0">
                <a:solidFill>
                  <a:srgbClr val="0070C0"/>
                </a:solidFill>
                <a:latin typeface="Times New Roman" panose="02020603050405020304" pitchFamily="18" charset="0"/>
                <a:cs typeface="Times New Roman" panose="02020603050405020304" pitchFamily="18" charset="0"/>
              </a:rPr>
              <a:t>CDF matching results for HY-2</a:t>
            </a:r>
            <a:endParaRPr lang="zh-CN" altLang="en-US" sz="2800" b="1" dirty="0">
              <a:solidFill>
                <a:srgbClr val="0070C0"/>
              </a:solidFill>
              <a:latin typeface="Times New Roman" panose="02020603050405020304" pitchFamily="18" charset="0"/>
              <a:cs typeface="Times New Roman" panose="02020603050405020304" pitchFamily="18" charset="0"/>
            </a:endParaRPr>
          </a:p>
        </p:txBody>
      </p:sp>
      <p:pic>
        <p:nvPicPr>
          <p:cNvPr id="10" name="图片 9">
            <a:extLst>
              <a:ext uri="{FF2B5EF4-FFF2-40B4-BE49-F238E27FC236}">
                <a16:creationId xmlns:a16="http://schemas.microsoft.com/office/drawing/2014/main" id="{DD5CAA31-FF37-664B-ADE9-6A8BB4DE95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0661" y="2257966"/>
            <a:ext cx="2207390" cy="1654229"/>
          </a:xfrm>
          <a:prstGeom prst="rect">
            <a:avLst/>
          </a:prstGeom>
        </p:spPr>
      </p:pic>
      <p:pic>
        <p:nvPicPr>
          <p:cNvPr id="11" name="图片 10">
            <a:extLst>
              <a:ext uri="{FF2B5EF4-FFF2-40B4-BE49-F238E27FC236}">
                <a16:creationId xmlns:a16="http://schemas.microsoft.com/office/drawing/2014/main" id="{999EAE90-F0E3-F247-A371-18781B0D2D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23068" y="2257965"/>
            <a:ext cx="2207390" cy="1654229"/>
          </a:xfrm>
          <a:prstGeom prst="rect">
            <a:avLst/>
          </a:prstGeom>
        </p:spPr>
      </p:pic>
    </p:spTree>
    <p:extLst>
      <p:ext uri="{BB962C8B-B14F-4D97-AF65-F5344CB8AC3E}">
        <p14:creationId xmlns:p14="http://schemas.microsoft.com/office/powerpoint/2010/main" val="282957894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D8326E31-DB7E-4399-B6E2-AB0F7AA6A0BD}"/>
              </a:ext>
            </a:extLst>
          </p:cNvPr>
          <p:cNvSpPr>
            <a:spLocks noGrp="1"/>
          </p:cNvSpPr>
          <p:nvPr>
            <p:ph sz="quarter" idx="10"/>
          </p:nvPr>
        </p:nvSpPr>
        <p:spPr/>
        <p:txBody>
          <a:bodyPr/>
          <a:lstStyle/>
          <a:p>
            <a:pPr marL="0" indent="0">
              <a:buNone/>
            </a:pPr>
            <a:r>
              <a:rPr lang="en-US" altLang="zh-CN" sz="2400" b="1" dirty="0">
                <a:solidFill>
                  <a:schemeClr val="tx1"/>
                </a:solidFill>
              </a:rPr>
              <a:t>SST effects &amp; development of NSCAT-5 GMF</a:t>
            </a:r>
            <a:endParaRPr lang="zh-CN" altLang="en-US" sz="2400" b="1" dirty="0">
              <a:solidFill>
                <a:schemeClr val="tx1"/>
              </a:solidFill>
            </a:endParaRPr>
          </a:p>
        </p:txBody>
      </p:sp>
      <p:sp>
        <p:nvSpPr>
          <p:cNvPr id="2" name="标题 1">
            <a:extLst>
              <a:ext uri="{FF2B5EF4-FFF2-40B4-BE49-F238E27FC236}">
                <a16:creationId xmlns:a16="http://schemas.microsoft.com/office/drawing/2014/main" id="{160FEC15-94BD-4EFF-92C7-4CA61963D4A9}"/>
              </a:ext>
            </a:extLst>
          </p:cNvPr>
          <p:cNvSpPr>
            <a:spLocks noGrp="1"/>
          </p:cNvSpPr>
          <p:nvPr>
            <p:ph type="title" idx="4294967295"/>
          </p:nvPr>
        </p:nvSpPr>
        <p:spPr>
          <a:xfrm>
            <a:off x="2330975" y="284425"/>
            <a:ext cx="6346825" cy="895350"/>
          </a:xfrm>
        </p:spPr>
        <p:txBody>
          <a:bodyPr/>
          <a:lstStyle/>
          <a:p>
            <a:r>
              <a:rPr lang="en-US" altLang="zh-CN" dirty="0"/>
              <a:t>Progress in specific aspects</a:t>
            </a:r>
            <a:endParaRPr lang="zh-CN" altLang="en-US" dirty="0"/>
          </a:p>
        </p:txBody>
      </p:sp>
      <p:sp>
        <p:nvSpPr>
          <p:cNvPr id="15" name="矩形 14">
            <a:extLst>
              <a:ext uri="{FF2B5EF4-FFF2-40B4-BE49-F238E27FC236}">
                <a16:creationId xmlns:a16="http://schemas.microsoft.com/office/drawing/2014/main" id="{F5BEC388-3A2E-44DB-87D5-998632B43226}"/>
              </a:ext>
            </a:extLst>
          </p:cNvPr>
          <p:cNvSpPr/>
          <p:nvPr/>
        </p:nvSpPr>
        <p:spPr>
          <a:xfrm>
            <a:off x="6746791" y="5952966"/>
            <a:ext cx="3862019" cy="369332"/>
          </a:xfrm>
          <a:prstGeom prst="rect">
            <a:avLst/>
          </a:prstGeom>
        </p:spPr>
        <p:txBody>
          <a:bodyPr wrap="none">
            <a:spAutoFit/>
          </a:bodyPr>
          <a:lstStyle/>
          <a:p>
            <a:r>
              <a:rPr lang="en-US" altLang="zh-CN" dirty="0"/>
              <a:t>(Z. Wang, J. Zou, W. Lin et al. 2021)</a:t>
            </a:r>
            <a:endParaRPr lang="zh-CN" altLang="en-US" dirty="0"/>
          </a:p>
        </p:txBody>
      </p:sp>
      <p:pic>
        <p:nvPicPr>
          <p:cNvPr id="4" name="图片 3">
            <a:extLst>
              <a:ext uri="{FF2B5EF4-FFF2-40B4-BE49-F238E27FC236}">
                <a16:creationId xmlns:a16="http://schemas.microsoft.com/office/drawing/2014/main" id="{5B3920A0-AA91-4811-B7BD-337EA34C1875}"/>
              </a:ext>
            </a:extLst>
          </p:cNvPr>
          <p:cNvPicPr>
            <a:picLocks noChangeAspect="1"/>
          </p:cNvPicPr>
          <p:nvPr/>
        </p:nvPicPr>
        <p:blipFill>
          <a:blip r:embed="rId2"/>
          <a:stretch>
            <a:fillRect/>
          </a:stretch>
        </p:blipFill>
        <p:spPr>
          <a:xfrm>
            <a:off x="1404496" y="1915651"/>
            <a:ext cx="3626721" cy="1902743"/>
          </a:xfrm>
          <a:prstGeom prst="rect">
            <a:avLst/>
          </a:prstGeom>
        </p:spPr>
      </p:pic>
      <p:pic>
        <p:nvPicPr>
          <p:cNvPr id="5" name="图片 4">
            <a:extLst>
              <a:ext uri="{FF2B5EF4-FFF2-40B4-BE49-F238E27FC236}">
                <a16:creationId xmlns:a16="http://schemas.microsoft.com/office/drawing/2014/main" id="{004FFBAC-65C9-42A1-8D29-E987002703E4}"/>
              </a:ext>
            </a:extLst>
          </p:cNvPr>
          <p:cNvPicPr>
            <a:picLocks noChangeAspect="1"/>
          </p:cNvPicPr>
          <p:nvPr/>
        </p:nvPicPr>
        <p:blipFill>
          <a:blip r:embed="rId3"/>
          <a:stretch>
            <a:fillRect/>
          </a:stretch>
        </p:blipFill>
        <p:spPr>
          <a:xfrm>
            <a:off x="1404496" y="3990977"/>
            <a:ext cx="4199773" cy="2470455"/>
          </a:xfrm>
          <a:prstGeom prst="rect">
            <a:avLst/>
          </a:prstGeom>
        </p:spPr>
      </p:pic>
      <p:pic>
        <p:nvPicPr>
          <p:cNvPr id="7" name="图片 6">
            <a:extLst>
              <a:ext uri="{FF2B5EF4-FFF2-40B4-BE49-F238E27FC236}">
                <a16:creationId xmlns:a16="http://schemas.microsoft.com/office/drawing/2014/main" id="{A6E8D90B-AA9A-490C-B18E-A144D4EBA0FB}"/>
              </a:ext>
            </a:extLst>
          </p:cNvPr>
          <p:cNvPicPr>
            <a:picLocks noChangeAspect="1"/>
          </p:cNvPicPr>
          <p:nvPr/>
        </p:nvPicPr>
        <p:blipFill>
          <a:blip r:embed="rId4"/>
          <a:stretch>
            <a:fillRect/>
          </a:stretch>
        </p:blipFill>
        <p:spPr>
          <a:xfrm>
            <a:off x="6326451" y="2135378"/>
            <a:ext cx="4030043" cy="3046123"/>
          </a:xfrm>
          <a:prstGeom prst="rect">
            <a:avLst/>
          </a:prstGeom>
        </p:spPr>
      </p:pic>
    </p:spTree>
    <p:extLst>
      <p:ext uri="{BB962C8B-B14F-4D97-AF65-F5344CB8AC3E}">
        <p14:creationId xmlns:p14="http://schemas.microsoft.com/office/powerpoint/2010/main" val="318088965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0FEC15-94BD-4EFF-92C7-4CA61963D4A9}"/>
              </a:ext>
            </a:extLst>
          </p:cNvPr>
          <p:cNvSpPr>
            <a:spLocks noGrp="1"/>
          </p:cNvSpPr>
          <p:nvPr>
            <p:ph type="title"/>
          </p:nvPr>
        </p:nvSpPr>
        <p:spPr>
          <a:xfrm>
            <a:off x="3152691" y="284425"/>
            <a:ext cx="6347521" cy="894822"/>
          </a:xfrm>
        </p:spPr>
        <p:txBody>
          <a:bodyPr/>
          <a:lstStyle/>
          <a:p>
            <a:r>
              <a:rPr lang="en-US" altLang="zh-CN" dirty="0"/>
              <a:t>Progress in specific aspects</a:t>
            </a:r>
            <a:endParaRPr lang="zh-CN" altLang="en-US" dirty="0"/>
          </a:p>
        </p:txBody>
      </p:sp>
      <p:sp>
        <p:nvSpPr>
          <p:cNvPr id="3" name="内容占位符 2">
            <a:extLst>
              <a:ext uri="{FF2B5EF4-FFF2-40B4-BE49-F238E27FC236}">
                <a16:creationId xmlns:a16="http://schemas.microsoft.com/office/drawing/2014/main" id="{D8326E31-DB7E-4399-B6E2-AB0F7AA6A0BD}"/>
              </a:ext>
            </a:extLst>
          </p:cNvPr>
          <p:cNvSpPr>
            <a:spLocks noGrp="1"/>
          </p:cNvSpPr>
          <p:nvPr>
            <p:ph idx="1"/>
          </p:nvPr>
        </p:nvSpPr>
        <p:spPr>
          <a:xfrm>
            <a:off x="507368" y="1359952"/>
            <a:ext cx="8229600" cy="4780656"/>
          </a:xfrm>
        </p:spPr>
        <p:txBody>
          <a:bodyPr/>
          <a:lstStyle/>
          <a:p>
            <a:pPr marL="0" indent="0">
              <a:buNone/>
            </a:pPr>
            <a:r>
              <a:rPr lang="en-US" altLang="zh-CN" dirty="0"/>
              <a:t>Rain effects in retrieval</a:t>
            </a:r>
            <a:endParaRPr lang="zh-CN" altLang="en-US" dirty="0"/>
          </a:p>
        </p:txBody>
      </p:sp>
      <p:sp>
        <p:nvSpPr>
          <p:cNvPr id="15" name="矩形 14">
            <a:extLst>
              <a:ext uri="{FF2B5EF4-FFF2-40B4-BE49-F238E27FC236}">
                <a16:creationId xmlns:a16="http://schemas.microsoft.com/office/drawing/2014/main" id="{F5BEC388-3A2E-44DB-87D5-998632B43226}"/>
              </a:ext>
            </a:extLst>
          </p:cNvPr>
          <p:cNvSpPr/>
          <p:nvPr/>
        </p:nvSpPr>
        <p:spPr>
          <a:xfrm>
            <a:off x="5880523" y="1604489"/>
            <a:ext cx="4550476" cy="369332"/>
          </a:xfrm>
          <a:prstGeom prst="rect">
            <a:avLst/>
          </a:prstGeom>
        </p:spPr>
        <p:txBody>
          <a:bodyPr wrap="none">
            <a:spAutoFit/>
          </a:bodyPr>
          <a:lstStyle/>
          <a:p>
            <a:r>
              <a:rPr lang="en-US" altLang="zh-CN" dirty="0"/>
              <a:t>(X. Zhao, W. Lin, M. Portabella et al. 2022)</a:t>
            </a:r>
            <a:endParaRPr lang="zh-CN" altLang="en-US" dirty="0"/>
          </a:p>
        </p:txBody>
      </p:sp>
      <p:pic>
        <p:nvPicPr>
          <p:cNvPr id="6" name="图片 5">
            <a:extLst>
              <a:ext uri="{FF2B5EF4-FFF2-40B4-BE49-F238E27FC236}">
                <a16:creationId xmlns:a16="http://schemas.microsoft.com/office/drawing/2014/main" id="{A8750AD1-368E-4186-A9F6-27D74FB313E1}"/>
              </a:ext>
            </a:extLst>
          </p:cNvPr>
          <p:cNvPicPr>
            <a:picLocks noChangeAspect="1"/>
          </p:cNvPicPr>
          <p:nvPr/>
        </p:nvPicPr>
        <p:blipFill>
          <a:blip r:embed="rId2"/>
          <a:stretch>
            <a:fillRect/>
          </a:stretch>
        </p:blipFill>
        <p:spPr>
          <a:xfrm>
            <a:off x="507368" y="2090057"/>
            <a:ext cx="3559849" cy="2994434"/>
          </a:xfrm>
          <a:prstGeom prst="rect">
            <a:avLst/>
          </a:prstGeom>
        </p:spPr>
      </p:pic>
      <p:pic>
        <p:nvPicPr>
          <p:cNvPr id="7" name="图片 6">
            <a:extLst>
              <a:ext uri="{FF2B5EF4-FFF2-40B4-BE49-F238E27FC236}">
                <a16:creationId xmlns:a16="http://schemas.microsoft.com/office/drawing/2014/main" id="{553DFF42-3FFC-4FDA-B694-79847E4CF66C}"/>
              </a:ext>
            </a:extLst>
          </p:cNvPr>
          <p:cNvPicPr>
            <a:picLocks noChangeAspect="1"/>
          </p:cNvPicPr>
          <p:nvPr/>
        </p:nvPicPr>
        <p:blipFill>
          <a:blip r:embed="rId3"/>
          <a:stretch>
            <a:fillRect/>
          </a:stretch>
        </p:blipFill>
        <p:spPr>
          <a:xfrm>
            <a:off x="5880523" y="2146608"/>
            <a:ext cx="3873077" cy="2841554"/>
          </a:xfrm>
          <a:prstGeom prst="rect">
            <a:avLst/>
          </a:prstGeom>
        </p:spPr>
      </p:pic>
      <p:sp>
        <p:nvSpPr>
          <p:cNvPr id="4" name="TextBox 3"/>
          <p:cNvSpPr txBox="1"/>
          <p:nvPr/>
        </p:nvSpPr>
        <p:spPr>
          <a:xfrm>
            <a:off x="319314" y="5160949"/>
            <a:ext cx="11553371" cy="1477328"/>
          </a:xfrm>
          <a:prstGeom prst="rect">
            <a:avLst/>
          </a:prstGeom>
          <a:noFill/>
        </p:spPr>
        <p:txBody>
          <a:bodyPr wrap="square" rtlCol="0">
            <a:spAutoFit/>
          </a:bodyPr>
          <a:lstStyle/>
          <a:p>
            <a:pPr marL="285750" indent="-285750">
              <a:buFont typeface="Wingdings" pitchFamily="2" charset="2"/>
              <a:buChar char="p"/>
            </a:pPr>
            <a:r>
              <a:rPr lang="en-US" altLang="zh-CN" dirty="0"/>
              <a:t>CSCAT high wind speed retrievals are generally unbiased for low and moderate rain conditions (up to 6 mm/h), due to the compensated rain effects between low and high incidence angle measurements for the inner-swath WVCs.</a:t>
            </a:r>
          </a:p>
          <a:p>
            <a:pPr marL="285750" indent="-285750">
              <a:buFont typeface="Wingdings" pitchFamily="2" charset="2"/>
              <a:buChar char="p"/>
            </a:pPr>
            <a:r>
              <a:rPr lang="en-US" altLang="zh-CN" dirty="0"/>
              <a:t>At high rain rates, significant underestimation of CSCAT wind speed is due to underestimated sigma0 at low incidence angles.</a:t>
            </a:r>
            <a:endParaRPr lang="zh-CN" altLang="en-US" dirty="0"/>
          </a:p>
        </p:txBody>
      </p:sp>
    </p:spTree>
    <p:extLst>
      <p:ext uri="{BB962C8B-B14F-4D97-AF65-F5344CB8AC3E}">
        <p14:creationId xmlns:p14="http://schemas.microsoft.com/office/powerpoint/2010/main" val="39600247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0FEC15-94BD-4EFF-92C7-4CA61963D4A9}"/>
              </a:ext>
            </a:extLst>
          </p:cNvPr>
          <p:cNvSpPr>
            <a:spLocks noGrp="1"/>
          </p:cNvSpPr>
          <p:nvPr>
            <p:ph type="title"/>
          </p:nvPr>
        </p:nvSpPr>
        <p:spPr>
          <a:xfrm>
            <a:off x="3083617" y="242759"/>
            <a:ext cx="6347521" cy="894822"/>
          </a:xfrm>
        </p:spPr>
        <p:txBody>
          <a:bodyPr/>
          <a:lstStyle/>
          <a:p>
            <a:r>
              <a:rPr lang="en-US" altLang="zh-CN" dirty="0"/>
              <a:t>Progress in specific aspects</a:t>
            </a:r>
            <a:endParaRPr lang="zh-CN" altLang="en-US" dirty="0"/>
          </a:p>
        </p:txBody>
      </p:sp>
      <p:sp>
        <p:nvSpPr>
          <p:cNvPr id="3" name="内容占位符 2">
            <a:extLst>
              <a:ext uri="{FF2B5EF4-FFF2-40B4-BE49-F238E27FC236}">
                <a16:creationId xmlns:a16="http://schemas.microsoft.com/office/drawing/2014/main" id="{D8326E31-DB7E-4399-B6E2-AB0F7AA6A0BD}"/>
              </a:ext>
            </a:extLst>
          </p:cNvPr>
          <p:cNvSpPr>
            <a:spLocks noGrp="1"/>
          </p:cNvSpPr>
          <p:nvPr>
            <p:ph idx="1"/>
          </p:nvPr>
        </p:nvSpPr>
        <p:spPr>
          <a:xfrm>
            <a:off x="689383" y="1569388"/>
            <a:ext cx="8229600" cy="4780656"/>
          </a:xfrm>
        </p:spPr>
        <p:txBody>
          <a:bodyPr/>
          <a:lstStyle/>
          <a:p>
            <a:pPr marL="0" indent="0">
              <a:buNone/>
            </a:pPr>
            <a:r>
              <a:rPr lang="en-US" altLang="zh-CN" b="1" dirty="0">
                <a:solidFill>
                  <a:schemeClr val="tx1"/>
                </a:solidFill>
              </a:rPr>
              <a:t>Wind variability product</a:t>
            </a:r>
            <a:endParaRPr lang="zh-CN" altLang="en-US" b="1" dirty="0">
              <a:solidFill>
                <a:schemeClr val="tx1"/>
              </a:solidFill>
            </a:endParaRPr>
          </a:p>
        </p:txBody>
      </p:sp>
      <p:pic>
        <p:nvPicPr>
          <p:cNvPr id="15" name="图片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3417" y="2252527"/>
            <a:ext cx="5479200" cy="3414379"/>
          </a:xfrm>
          <a:prstGeom prst="rect">
            <a:avLst/>
          </a:prstGeom>
        </p:spPr>
      </p:pic>
      <p:pic>
        <p:nvPicPr>
          <p:cNvPr id="16"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514" y="2252527"/>
            <a:ext cx="3744686" cy="3510642"/>
          </a:xfrm>
          <a:prstGeom prst="rect">
            <a:avLst/>
          </a:prstGeom>
        </p:spPr>
      </p:pic>
      <p:sp>
        <p:nvSpPr>
          <p:cNvPr id="4" name="TextBox 3"/>
          <p:cNvSpPr txBox="1"/>
          <p:nvPr/>
        </p:nvSpPr>
        <p:spPr>
          <a:xfrm>
            <a:off x="905485" y="5821321"/>
            <a:ext cx="10597132" cy="707886"/>
          </a:xfrm>
          <a:prstGeom prst="rect">
            <a:avLst/>
          </a:prstGeom>
          <a:noFill/>
        </p:spPr>
        <p:txBody>
          <a:bodyPr wrap="none" rtlCol="0">
            <a:spAutoFit/>
          </a:bodyPr>
          <a:lstStyle/>
          <a:p>
            <a:pPr marL="285750" indent="-285750">
              <a:buFont typeface="Wingdings" pitchFamily="2" charset="2"/>
              <a:buChar char="p"/>
            </a:pPr>
            <a:r>
              <a:rPr lang="en-US" altLang="zh-CN" sz="2000" dirty="0"/>
              <a:t>Scatterometer QC indicators are sensitive to sea surface wind variability</a:t>
            </a:r>
          </a:p>
          <a:p>
            <a:pPr marL="285750" indent="-285750">
              <a:buFont typeface="Wingdings" pitchFamily="2" charset="2"/>
              <a:buChar char="p"/>
            </a:pPr>
            <a:r>
              <a:rPr lang="en-US" altLang="zh-CN" sz="2000" dirty="0"/>
              <a:t>Using the ASCAT-derived MLE and SE to estimate local wind variability in near-real-time.</a:t>
            </a:r>
            <a:endParaRPr lang="zh-CN" altLang="en-US" sz="2000" dirty="0"/>
          </a:p>
        </p:txBody>
      </p:sp>
    </p:spTree>
    <p:extLst>
      <p:ext uri="{BB962C8B-B14F-4D97-AF65-F5344CB8AC3E}">
        <p14:creationId xmlns:p14="http://schemas.microsoft.com/office/powerpoint/2010/main" val="3226976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67056" y="1431949"/>
            <a:ext cx="12057888" cy="4782956"/>
          </a:xfrm>
        </p:spPr>
        <p:txBody>
          <a:bodyPr/>
          <a:lstStyle/>
          <a:p>
            <a:pPr eaLnBrk="1" hangingPunct="1">
              <a:buFont typeface="Wingdings" charset="0"/>
              <a:buNone/>
            </a:pPr>
            <a:r>
              <a:rPr lang="en-US" altLang="zh-CN" sz="2400" dirty="0">
                <a:latin typeface="Tahoma" charset="0"/>
                <a:ea typeface="宋体" charset="0"/>
              </a:rPr>
              <a:t>MSSG</a:t>
            </a:r>
            <a:r>
              <a:rPr lang="zh-CN" altLang="en-US" sz="2400" dirty="0">
                <a:latin typeface="Tahoma" charset="0"/>
                <a:ea typeface="宋体" charset="0"/>
              </a:rPr>
              <a:t> </a:t>
            </a:r>
            <a:r>
              <a:rPr lang="en-US" altLang="zh-CN" sz="2400" dirty="0">
                <a:latin typeface="Tahoma" charset="0"/>
                <a:ea typeface="宋体" charset="0"/>
              </a:rPr>
              <a:t>covers EO sensors operated in microwave spectrum, except SAR</a:t>
            </a:r>
          </a:p>
          <a:p>
            <a:pPr eaLnBrk="1" hangingPunct="1"/>
            <a:r>
              <a:rPr lang="en-US" altLang="zh-CN" sz="2400" dirty="0">
                <a:latin typeface="Tahoma" charset="0"/>
                <a:ea typeface="宋体" charset="0"/>
              </a:rPr>
              <a:t>MWR, SCAT, ALT</a:t>
            </a:r>
          </a:p>
          <a:p>
            <a:pPr lvl="1" eaLnBrk="1" hangingPunct="1"/>
            <a:r>
              <a:rPr lang="en-US" altLang="zh-CN" dirty="0">
                <a:latin typeface="Tahoma" charset="0"/>
                <a:ea typeface="宋体" charset="0"/>
              </a:rPr>
              <a:t>Microwave Radiometers (sounders, imagers) (MWR)</a:t>
            </a:r>
          </a:p>
          <a:p>
            <a:pPr lvl="1" eaLnBrk="1" hangingPunct="1"/>
            <a:r>
              <a:rPr lang="en-US" altLang="zh-CN" dirty="0">
                <a:latin typeface="Tahoma" charset="0"/>
                <a:ea typeface="宋体" charset="0"/>
              </a:rPr>
              <a:t>Radar </a:t>
            </a:r>
            <a:r>
              <a:rPr lang="en-US" altLang="zh-CN" dirty="0" err="1">
                <a:latin typeface="Tahoma" charset="0"/>
                <a:ea typeface="宋体" charset="0"/>
              </a:rPr>
              <a:t>Scatterometers</a:t>
            </a:r>
            <a:r>
              <a:rPr lang="en-US" altLang="zh-CN" dirty="0">
                <a:latin typeface="Tahoma" charset="0"/>
                <a:ea typeface="宋体" charset="0"/>
              </a:rPr>
              <a:t> (surface and volume) (SCAT)</a:t>
            </a:r>
          </a:p>
          <a:p>
            <a:pPr lvl="1" eaLnBrk="1" hangingPunct="1"/>
            <a:r>
              <a:rPr lang="en-US" altLang="zh-CN" dirty="0">
                <a:latin typeface="Tahoma" charset="0"/>
                <a:ea typeface="宋体" charset="0"/>
              </a:rPr>
              <a:t>Radar Altimeters (ALT)</a:t>
            </a:r>
          </a:p>
          <a:p>
            <a:pPr lvl="1"/>
            <a:r>
              <a:rPr lang="en-US" altLang="zh-CN" dirty="0">
                <a:latin typeface="Tahoma" charset="0"/>
                <a:ea typeface="宋体" charset="0"/>
              </a:rPr>
              <a:t>GNSS-RO and </a:t>
            </a:r>
            <a:r>
              <a:rPr lang="en-US" altLang="zh-CN" dirty="0" err="1">
                <a:latin typeface="Tahoma" charset="0"/>
                <a:ea typeface="宋体" charset="0"/>
              </a:rPr>
              <a:t>reflectrometry</a:t>
            </a:r>
            <a:endParaRPr lang="en-US" altLang="zh-CN" dirty="0">
              <a:latin typeface="Tahoma" charset="0"/>
              <a:ea typeface="宋体" charset="0"/>
            </a:endParaRPr>
          </a:p>
          <a:p>
            <a:pPr eaLnBrk="1" hangingPunct="1"/>
            <a:r>
              <a:rPr lang="en-US" altLang="zh-CN" sz="2400" b="1" dirty="0">
                <a:latin typeface="Tahoma" charset="0"/>
                <a:ea typeface="宋体" charset="0"/>
              </a:rPr>
              <a:t>With current emphasis on</a:t>
            </a:r>
          </a:p>
          <a:p>
            <a:pPr lvl="1"/>
            <a:r>
              <a:rPr lang="en-US" altLang="zh-CN" sz="2400" b="1" dirty="0">
                <a:solidFill>
                  <a:srgbClr val="FF0000"/>
                </a:solidFill>
                <a:latin typeface="Tahoma" charset="0"/>
                <a:ea typeface="宋体" charset="0"/>
              </a:rPr>
              <a:t>Radar </a:t>
            </a:r>
            <a:r>
              <a:rPr lang="en-US" altLang="zh-CN" sz="2400" b="1" dirty="0" err="1">
                <a:solidFill>
                  <a:srgbClr val="FF0000"/>
                </a:solidFill>
                <a:latin typeface="Tahoma" charset="0"/>
                <a:ea typeface="宋体" charset="0"/>
              </a:rPr>
              <a:t>Scatterometers</a:t>
            </a:r>
            <a:r>
              <a:rPr lang="en-US" altLang="zh-CN" sz="2400" b="1" dirty="0">
                <a:solidFill>
                  <a:srgbClr val="FF0000"/>
                </a:solidFill>
                <a:latin typeface="Tahoma" charset="0"/>
                <a:ea typeface="宋体" charset="0"/>
              </a:rPr>
              <a:t> (Active Microwave)</a:t>
            </a:r>
          </a:p>
          <a:p>
            <a:pPr marL="457200" lvl="1" indent="0">
              <a:buNone/>
            </a:pPr>
            <a:r>
              <a:rPr lang="en-US" altLang="zh-CN" b="1" dirty="0">
                <a:solidFill>
                  <a:schemeClr val="tx2"/>
                </a:solidFill>
                <a:latin typeface="Tahoma" charset="0"/>
                <a:ea typeface="宋体" charset="0"/>
              </a:rPr>
              <a:t>CEOS task </a:t>
            </a:r>
            <a:r>
              <a:rPr lang="en-US" altLang="zh-CN" b="1" dirty="0">
                <a:solidFill>
                  <a:schemeClr val="tx2"/>
                </a:solidFill>
              </a:rPr>
              <a:t>CV-20-05</a:t>
            </a:r>
            <a:r>
              <a:rPr lang="en-US" altLang="zh-CN" dirty="0"/>
              <a:t>: Standards and Metrics for </a:t>
            </a:r>
            <a:r>
              <a:rPr lang="en-US" altLang="zh-CN" dirty="0" err="1"/>
              <a:t>Scatterometers</a:t>
            </a:r>
            <a:r>
              <a:rPr lang="en-US" altLang="zh-CN" dirty="0"/>
              <a:t> and Wind Retrievals </a:t>
            </a:r>
            <a:endParaRPr lang="en-US" altLang="zh-CN" b="1" dirty="0">
              <a:solidFill>
                <a:srgbClr val="FF0000"/>
              </a:solidFill>
              <a:latin typeface="Tahoma" charset="0"/>
              <a:ea typeface="宋体" charset="0"/>
            </a:endParaRPr>
          </a:p>
          <a:p>
            <a:pPr lvl="1"/>
            <a:r>
              <a:rPr lang="en-US" altLang="zh-CN" sz="2400" b="1" dirty="0">
                <a:solidFill>
                  <a:srgbClr val="FF0000"/>
                </a:solidFill>
                <a:latin typeface="Tahoma" charset="0"/>
                <a:ea typeface="宋体" charset="0"/>
              </a:rPr>
              <a:t>Microwave Radiometers (Passive Microwave)</a:t>
            </a:r>
          </a:p>
          <a:p>
            <a:pPr marL="457200" lvl="1" indent="0">
              <a:buNone/>
            </a:pPr>
            <a:r>
              <a:rPr lang="en-US" altLang="zh-CN" b="1" dirty="0">
                <a:solidFill>
                  <a:schemeClr val="tx2"/>
                </a:solidFill>
                <a:latin typeface="Tahoma" charset="0"/>
                <a:ea typeface="宋体" charset="0"/>
              </a:rPr>
              <a:t>ISO TC211 project: </a:t>
            </a:r>
          </a:p>
          <a:p>
            <a:pPr marL="457200" lvl="1" indent="0">
              <a:buNone/>
            </a:pPr>
            <a:r>
              <a:rPr lang="en-GB" altLang="zh-CN" b="1" dirty="0"/>
              <a:t>Geographic information – Calibration and validation of remote sensing imagery sensors and data– Part 4: Space-borne Microwave Radiometers (ISO TS 19159-4:202X)</a:t>
            </a:r>
            <a:endParaRPr lang="zh-CN" altLang="zh-CN" dirty="0"/>
          </a:p>
        </p:txBody>
      </p:sp>
      <p:sp>
        <p:nvSpPr>
          <p:cNvPr id="5" name="Content Placeholder 4"/>
          <p:cNvSpPr>
            <a:spLocks noGrp="1"/>
          </p:cNvSpPr>
          <p:nvPr>
            <p:ph sz="quarter" idx="11"/>
          </p:nvPr>
        </p:nvSpPr>
        <p:spPr>
          <a:xfrm>
            <a:off x="2204720" y="268224"/>
            <a:ext cx="8024502" cy="533400"/>
          </a:xfrm>
        </p:spPr>
        <p:txBody>
          <a:bodyPr/>
          <a:lstStyle/>
          <a:p>
            <a:r>
              <a:rPr lang="en-US" sz="3600" dirty="0"/>
              <a:t>Recent Focuses and Tasks of MSSG</a:t>
            </a:r>
          </a:p>
          <a:p>
            <a:endParaRPr lang="en-US" dirty="0"/>
          </a:p>
        </p:txBody>
      </p:sp>
      <p:sp>
        <p:nvSpPr>
          <p:cNvPr id="8" name="灯片编号占位符 7">
            <a:extLst>
              <a:ext uri="{FF2B5EF4-FFF2-40B4-BE49-F238E27FC236}">
                <a16:creationId xmlns:a16="http://schemas.microsoft.com/office/drawing/2014/main" id="{9E072888-5E8B-D346-98F2-A9CA2B10A013}"/>
              </a:ext>
            </a:extLst>
          </p:cNvPr>
          <p:cNvSpPr>
            <a:spLocks noGrp="1"/>
          </p:cNvSpPr>
          <p:nvPr>
            <p:ph type="sldNum" sz="quarter" idx="2"/>
          </p:nvPr>
        </p:nvSpPr>
        <p:spPr/>
        <p:txBody>
          <a:bodyPr/>
          <a:lstStyle/>
          <a:p>
            <a:pPr defTabSz="914400"/>
            <a:fld id="{86CB4B4D-7CA3-9044-876B-883B54F8677D}" type="slidenum">
              <a:rPr lang="en-US" smtClean="0">
                <a:solidFill>
                  <a:srgbClr val="1F497D"/>
                </a:solidFill>
              </a:rPr>
              <a:pPr defTabSz="914400"/>
              <a:t>2</a:t>
            </a:fld>
            <a:endParaRPr lang="en-US" dirty="0">
              <a:solidFill>
                <a:srgbClr val="1F497D"/>
              </a:solidFill>
            </a:endParaRPr>
          </a:p>
        </p:txBody>
      </p:sp>
    </p:spTree>
    <p:extLst>
      <p:ext uri="{BB962C8B-B14F-4D97-AF65-F5344CB8AC3E}">
        <p14:creationId xmlns:p14="http://schemas.microsoft.com/office/powerpoint/2010/main" val="920942316"/>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0FEC15-94BD-4EFF-92C7-4CA61963D4A9}"/>
              </a:ext>
            </a:extLst>
          </p:cNvPr>
          <p:cNvSpPr>
            <a:spLocks noGrp="1"/>
          </p:cNvSpPr>
          <p:nvPr>
            <p:ph type="title"/>
          </p:nvPr>
        </p:nvSpPr>
        <p:spPr>
          <a:xfrm>
            <a:off x="3030204" y="231884"/>
            <a:ext cx="6347521" cy="894822"/>
          </a:xfrm>
        </p:spPr>
        <p:txBody>
          <a:bodyPr/>
          <a:lstStyle/>
          <a:p>
            <a:r>
              <a:rPr lang="en-US" altLang="zh-CN" dirty="0"/>
              <a:t>Progress in specific aspects</a:t>
            </a:r>
            <a:endParaRPr lang="zh-CN" altLang="en-US" dirty="0"/>
          </a:p>
        </p:txBody>
      </p:sp>
      <p:sp>
        <p:nvSpPr>
          <p:cNvPr id="3" name="内容占位符 2">
            <a:extLst>
              <a:ext uri="{FF2B5EF4-FFF2-40B4-BE49-F238E27FC236}">
                <a16:creationId xmlns:a16="http://schemas.microsoft.com/office/drawing/2014/main" id="{D8326E31-DB7E-4399-B6E2-AB0F7AA6A0BD}"/>
              </a:ext>
            </a:extLst>
          </p:cNvPr>
          <p:cNvSpPr>
            <a:spLocks noGrp="1"/>
          </p:cNvSpPr>
          <p:nvPr>
            <p:ph idx="1"/>
          </p:nvPr>
        </p:nvSpPr>
        <p:spPr>
          <a:xfrm>
            <a:off x="3974102" y="1815718"/>
            <a:ext cx="8229600" cy="4780656"/>
          </a:xfrm>
        </p:spPr>
        <p:txBody>
          <a:bodyPr/>
          <a:lstStyle/>
          <a:p>
            <a:pPr marL="0" indent="0" algn="r">
              <a:buNone/>
            </a:pPr>
            <a:r>
              <a:rPr lang="en-US" altLang="zh-CN" sz="2800" b="1" dirty="0">
                <a:solidFill>
                  <a:schemeClr val="tx1"/>
                </a:solidFill>
              </a:rPr>
              <a:t>Improved ambiguity </a:t>
            </a:r>
          </a:p>
          <a:p>
            <a:pPr marL="0" indent="0" algn="r">
              <a:buNone/>
            </a:pPr>
            <a:r>
              <a:rPr lang="en-US" altLang="zh-CN" sz="2800" b="1" dirty="0">
                <a:solidFill>
                  <a:schemeClr val="tx1"/>
                </a:solidFill>
              </a:rPr>
              <a:t>removal </a:t>
            </a:r>
            <a:endParaRPr lang="zh-CN" altLang="en-US" sz="2800" b="1" dirty="0">
              <a:solidFill>
                <a:schemeClr val="tx1"/>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1970" y="1332516"/>
            <a:ext cx="3088802" cy="2473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755417" y="3863078"/>
            <a:ext cx="3131627" cy="369332"/>
          </a:xfrm>
          <a:prstGeom prst="rect">
            <a:avLst/>
          </a:prstGeom>
          <a:noFill/>
        </p:spPr>
        <p:txBody>
          <a:bodyPr wrap="none" rtlCol="0">
            <a:spAutoFit/>
          </a:bodyPr>
          <a:lstStyle/>
          <a:p>
            <a:r>
              <a:rPr lang="en-US" altLang="zh-CN" dirty="0"/>
              <a:t>Flow-dependent wind errors</a:t>
            </a:r>
            <a:endParaRPr lang="zh-CN" alt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3501" y="1389600"/>
            <a:ext cx="2600928" cy="24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024000" y="3863078"/>
            <a:ext cx="4197559" cy="369332"/>
          </a:xfrm>
          <a:prstGeom prst="rect">
            <a:avLst/>
          </a:prstGeom>
          <a:noFill/>
        </p:spPr>
        <p:txBody>
          <a:bodyPr wrap="none" rtlCol="0">
            <a:spAutoFit/>
          </a:bodyPr>
          <a:lstStyle/>
          <a:p>
            <a:r>
              <a:rPr lang="en-US" altLang="zh-CN" dirty="0"/>
              <a:t>Empirical background error correlation</a:t>
            </a:r>
            <a:endParaRPr lang="zh-CN" altLang="en-US"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8461" y="4220834"/>
            <a:ext cx="2938575" cy="2625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7543" y="4232410"/>
            <a:ext cx="3010617" cy="2641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椭圆 7"/>
          <p:cNvSpPr/>
          <p:nvPr/>
        </p:nvSpPr>
        <p:spPr>
          <a:xfrm>
            <a:off x="2244000" y="5284800"/>
            <a:ext cx="691200" cy="8352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9" name="TextBox 8"/>
          <p:cNvSpPr txBox="1"/>
          <p:nvPr/>
        </p:nvSpPr>
        <p:spPr>
          <a:xfrm>
            <a:off x="8622672" y="5222039"/>
            <a:ext cx="3539815" cy="646331"/>
          </a:xfrm>
          <a:prstGeom prst="rect">
            <a:avLst/>
          </a:prstGeom>
          <a:noFill/>
        </p:spPr>
        <p:txBody>
          <a:bodyPr wrap="none" rtlCol="0">
            <a:spAutoFit/>
          </a:bodyPr>
          <a:lstStyle/>
          <a:p>
            <a:r>
              <a:rPr lang="en-US" altLang="zh-CN" b="1" dirty="0">
                <a:solidFill>
                  <a:srgbClr val="0000FF"/>
                </a:solidFill>
              </a:rPr>
              <a:t>Left - tradition 2DVAR result</a:t>
            </a:r>
          </a:p>
          <a:p>
            <a:r>
              <a:rPr lang="en-US" altLang="zh-CN" b="1" dirty="0">
                <a:solidFill>
                  <a:srgbClr val="0000FF"/>
                </a:solidFill>
              </a:rPr>
              <a:t>Right- improved 2DVAR results</a:t>
            </a:r>
            <a:endParaRPr lang="zh-CN" altLang="en-US" b="1" dirty="0">
              <a:solidFill>
                <a:srgbClr val="0000FF"/>
              </a:solidFill>
            </a:endParaRPr>
          </a:p>
        </p:txBody>
      </p:sp>
    </p:spTree>
    <p:extLst>
      <p:ext uri="{BB962C8B-B14F-4D97-AF65-F5344CB8AC3E}">
        <p14:creationId xmlns:p14="http://schemas.microsoft.com/office/powerpoint/2010/main" val="2975747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0FEC15-94BD-4EFF-92C7-4CA61963D4A9}"/>
              </a:ext>
            </a:extLst>
          </p:cNvPr>
          <p:cNvSpPr>
            <a:spLocks noGrp="1"/>
          </p:cNvSpPr>
          <p:nvPr>
            <p:ph type="title"/>
          </p:nvPr>
        </p:nvSpPr>
        <p:spPr>
          <a:xfrm>
            <a:off x="2740459" y="224559"/>
            <a:ext cx="6347521" cy="894822"/>
          </a:xfrm>
        </p:spPr>
        <p:txBody>
          <a:bodyPr/>
          <a:lstStyle/>
          <a:p>
            <a:r>
              <a:rPr lang="en-US" altLang="zh-CN" dirty="0"/>
              <a:t>Progress in specific aspects</a:t>
            </a:r>
            <a:endParaRPr lang="zh-CN" altLang="en-US" dirty="0"/>
          </a:p>
        </p:txBody>
      </p:sp>
      <p:sp>
        <p:nvSpPr>
          <p:cNvPr id="3" name="内容占位符 2">
            <a:extLst>
              <a:ext uri="{FF2B5EF4-FFF2-40B4-BE49-F238E27FC236}">
                <a16:creationId xmlns:a16="http://schemas.microsoft.com/office/drawing/2014/main" id="{D8326E31-DB7E-4399-B6E2-AB0F7AA6A0BD}"/>
              </a:ext>
            </a:extLst>
          </p:cNvPr>
          <p:cNvSpPr>
            <a:spLocks noGrp="1"/>
          </p:cNvSpPr>
          <p:nvPr>
            <p:ph idx="1"/>
          </p:nvPr>
        </p:nvSpPr>
        <p:spPr>
          <a:xfrm>
            <a:off x="3618663" y="1492566"/>
            <a:ext cx="8229600" cy="4780656"/>
          </a:xfrm>
        </p:spPr>
        <p:txBody>
          <a:bodyPr/>
          <a:lstStyle/>
          <a:p>
            <a:pPr marL="0" indent="0" algn="r">
              <a:buNone/>
            </a:pPr>
            <a:r>
              <a:rPr lang="en-US" altLang="zh-CN" b="1" dirty="0">
                <a:solidFill>
                  <a:schemeClr val="tx1"/>
                </a:solidFill>
              </a:rPr>
              <a:t>Rain effects in Ku-QC and retrieval</a:t>
            </a:r>
            <a:endParaRPr lang="zh-CN" altLang="en-US" b="1" dirty="0">
              <a:solidFill>
                <a:schemeClr val="tx1"/>
              </a:solidFill>
            </a:endParaRPr>
          </a:p>
        </p:txBody>
      </p:sp>
      <p:pic>
        <p:nvPicPr>
          <p:cNvPr id="5" name="图片 4">
            <a:extLst>
              <a:ext uri="{FF2B5EF4-FFF2-40B4-BE49-F238E27FC236}">
                <a16:creationId xmlns:a16="http://schemas.microsoft.com/office/drawing/2014/main" id="{AEEBDB90-ECC1-469C-BCD6-7FCF3B7E16F7}"/>
              </a:ext>
            </a:extLst>
          </p:cNvPr>
          <p:cNvPicPr>
            <a:picLocks noChangeAspect="1"/>
          </p:cNvPicPr>
          <p:nvPr/>
        </p:nvPicPr>
        <p:blipFill>
          <a:blip r:embed="rId2"/>
          <a:stretch>
            <a:fillRect/>
          </a:stretch>
        </p:blipFill>
        <p:spPr>
          <a:xfrm>
            <a:off x="731623" y="1272969"/>
            <a:ext cx="5182596" cy="2541144"/>
          </a:xfrm>
          <a:prstGeom prst="rect">
            <a:avLst/>
          </a:prstGeom>
        </p:spPr>
      </p:pic>
      <p:sp>
        <p:nvSpPr>
          <p:cNvPr id="6" name="矩形 5">
            <a:extLst>
              <a:ext uri="{FF2B5EF4-FFF2-40B4-BE49-F238E27FC236}">
                <a16:creationId xmlns:a16="http://schemas.microsoft.com/office/drawing/2014/main" id="{EED0D831-06CC-48F6-8240-8E547E808C8F}"/>
              </a:ext>
            </a:extLst>
          </p:cNvPr>
          <p:cNvSpPr/>
          <p:nvPr/>
        </p:nvSpPr>
        <p:spPr>
          <a:xfrm>
            <a:off x="7596918" y="6052687"/>
            <a:ext cx="4251345" cy="584775"/>
          </a:xfrm>
          <a:prstGeom prst="rect">
            <a:avLst/>
          </a:prstGeom>
        </p:spPr>
        <p:txBody>
          <a:bodyPr wrap="square">
            <a:spAutoFit/>
          </a:bodyPr>
          <a:lstStyle/>
          <a:p>
            <a:pPr marL="342900" indent="-342900" defTabSz="685800">
              <a:spcBef>
                <a:spcPct val="0"/>
              </a:spcBef>
              <a:buAutoNum type="alphaUcPeriod"/>
              <a:defRPr/>
            </a:pPr>
            <a:r>
              <a:rPr lang="en-US" altLang="nl-NL" sz="1600" dirty="0" err="1">
                <a:latin typeface="Verdana"/>
                <a:cs typeface="Arial" charset="0"/>
              </a:rPr>
              <a:t>Verhoef</a:t>
            </a:r>
            <a:r>
              <a:rPr lang="en-US" altLang="nl-NL" sz="1600" dirty="0">
                <a:latin typeface="Verdana"/>
                <a:cs typeface="Arial" charset="0"/>
              </a:rPr>
              <a:t>, A. </a:t>
            </a:r>
            <a:r>
              <a:rPr lang="en-US" altLang="nl-NL" sz="1600" dirty="0" err="1">
                <a:latin typeface="Verdana"/>
                <a:cs typeface="Arial" charset="0"/>
              </a:rPr>
              <a:t>Stoffelen</a:t>
            </a:r>
            <a:r>
              <a:rPr lang="en-US" altLang="nl-NL" sz="1600" dirty="0">
                <a:latin typeface="Verdana"/>
                <a:cs typeface="Arial" charset="0"/>
              </a:rPr>
              <a:t>, X. Xu, et al. 2021~2022 </a:t>
            </a:r>
            <a:endParaRPr lang="nl-NL" altLang="nl-NL" sz="1600" dirty="0">
              <a:latin typeface="Verdana"/>
              <a:cs typeface="Arial" charset="0"/>
            </a:endParaRPr>
          </a:p>
        </p:txBody>
      </p:sp>
      <p:pic>
        <p:nvPicPr>
          <p:cNvPr id="9" name="图片 8">
            <a:extLst>
              <a:ext uri="{FF2B5EF4-FFF2-40B4-BE49-F238E27FC236}">
                <a16:creationId xmlns:a16="http://schemas.microsoft.com/office/drawing/2014/main" id="{18D49110-E814-473E-9C9C-FEA747C24DDA}"/>
              </a:ext>
            </a:extLst>
          </p:cNvPr>
          <p:cNvPicPr>
            <a:picLocks noChangeAspect="1"/>
          </p:cNvPicPr>
          <p:nvPr/>
        </p:nvPicPr>
        <p:blipFill>
          <a:blip r:embed="rId3"/>
          <a:stretch>
            <a:fillRect/>
          </a:stretch>
        </p:blipFill>
        <p:spPr>
          <a:xfrm>
            <a:off x="464107" y="3962980"/>
            <a:ext cx="3073699" cy="1304360"/>
          </a:xfrm>
          <a:prstGeom prst="rect">
            <a:avLst/>
          </a:prstGeom>
        </p:spPr>
      </p:pic>
      <p:pic>
        <p:nvPicPr>
          <p:cNvPr id="10" name="图片 9">
            <a:extLst>
              <a:ext uri="{FF2B5EF4-FFF2-40B4-BE49-F238E27FC236}">
                <a16:creationId xmlns:a16="http://schemas.microsoft.com/office/drawing/2014/main" id="{FA8F6C92-FD90-4F7C-BC62-3ACC72CC9BED}"/>
              </a:ext>
            </a:extLst>
          </p:cNvPr>
          <p:cNvPicPr>
            <a:picLocks noChangeAspect="1"/>
          </p:cNvPicPr>
          <p:nvPr/>
        </p:nvPicPr>
        <p:blipFill>
          <a:blip r:embed="rId4"/>
          <a:stretch>
            <a:fillRect/>
          </a:stretch>
        </p:blipFill>
        <p:spPr>
          <a:xfrm>
            <a:off x="1799421" y="3740425"/>
            <a:ext cx="2885759" cy="211250"/>
          </a:xfrm>
          <a:prstGeom prst="rect">
            <a:avLst/>
          </a:prstGeom>
        </p:spPr>
      </p:pic>
      <p:pic>
        <p:nvPicPr>
          <p:cNvPr id="11" name="图片 10">
            <a:extLst>
              <a:ext uri="{FF2B5EF4-FFF2-40B4-BE49-F238E27FC236}">
                <a16:creationId xmlns:a16="http://schemas.microsoft.com/office/drawing/2014/main" id="{8FC2C030-7294-425F-B47E-7D066A8EDF7C}"/>
              </a:ext>
            </a:extLst>
          </p:cNvPr>
          <p:cNvPicPr>
            <a:picLocks noChangeAspect="1"/>
          </p:cNvPicPr>
          <p:nvPr/>
        </p:nvPicPr>
        <p:blipFill>
          <a:blip r:embed="rId5"/>
          <a:stretch>
            <a:fillRect/>
          </a:stretch>
        </p:blipFill>
        <p:spPr>
          <a:xfrm>
            <a:off x="3520165" y="4100542"/>
            <a:ext cx="1507725" cy="1299147"/>
          </a:xfrm>
          <a:prstGeom prst="rect">
            <a:avLst/>
          </a:prstGeom>
        </p:spPr>
      </p:pic>
      <p:sp>
        <p:nvSpPr>
          <p:cNvPr id="14" name="矩形 13">
            <a:extLst>
              <a:ext uri="{FF2B5EF4-FFF2-40B4-BE49-F238E27FC236}">
                <a16:creationId xmlns:a16="http://schemas.microsoft.com/office/drawing/2014/main" id="{B9347F68-F82A-479A-A5DB-4D0CCB52D321}"/>
              </a:ext>
            </a:extLst>
          </p:cNvPr>
          <p:cNvSpPr/>
          <p:nvPr/>
        </p:nvSpPr>
        <p:spPr>
          <a:xfrm>
            <a:off x="132195" y="5278645"/>
            <a:ext cx="6533470" cy="1323439"/>
          </a:xfrm>
          <a:prstGeom prst="rect">
            <a:avLst/>
          </a:prstGeom>
        </p:spPr>
        <p:txBody>
          <a:bodyPr wrap="square">
            <a:spAutoFit/>
          </a:bodyPr>
          <a:lstStyle/>
          <a:p>
            <a:pPr marL="285750" indent="-285750" algn="just">
              <a:buFont typeface="Wingdings" panose="05000000000000000000" pitchFamily="2" charset="2"/>
              <a:buChar char="Ø"/>
            </a:pPr>
            <a:r>
              <a:rPr lang="en-GB" altLang="zh-CN" sz="1600" dirty="0"/>
              <a:t>Mixed QC rejects less scattered winds and less winds near the front in the middle right</a:t>
            </a:r>
          </a:p>
          <a:p>
            <a:pPr marL="285750" indent="-285750" algn="just">
              <a:buFont typeface="Wingdings" panose="05000000000000000000" pitchFamily="2" charset="2"/>
              <a:buChar char="Ø"/>
            </a:pPr>
            <a:r>
              <a:rPr lang="en-GB" altLang="zh-CN" sz="1600" dirty="0"/>
              <a:t>Nowcasting QC rejects even less winds, the region north-east of the cyclonic structure is still rejected and apparently heavily contaminated with rain</a:t>
            </a:r>
          </a:p>
        </p:txBody>
      </p:sp>
      <p:sp>
        <p:nvSpPr>
          <p:cNvPr id="7" name="矩形 6">
            <a:extLst>
              <a:ext uri="{FF2B5EF4-FFF2-40B4-BE49-F238E27FC236}">
                <a16:creationId xmlns:a16="http://schemas.microsoft.com/office/drawing/2014/main" id="{8BF8527E-2F91-4244-9AAE-AE569ABAE641}"/>
              </a:ext>
            </a:extLst>
          </p:cNvPr>
          <p:cNvSpPr/>
          <p:nvPr/>
        </p:nvSpPr>
        <p:spPr>
          <a:xfrm>
            <a:off x="6615365" y="2105015"/>
            <a:ext cx="5444440" cy="3693319"/>
          </a:xfrm>
          <a:prstGeom prst="rect">
            <a:avLst/>
          </a:prstGeom>
        </p:spPr>
        <p:txBody>
          <a:bodyPr wrap="square">
            <a:spAutoFit/>
          </a:bodyPr>
          <a:lstStyle/>
          <a:p>
            <a:pPr marL="285750" indent="-285750">
              <a:buFont typeface="Arial" panose="020B0604020202020204" pitchFamily="34" charset="0"/>
              <a:buChar char="•"/>
            </a:pPr>
            <a:r>
              <a:rPr lang="en-US" altLang="zh-CN" dirty="0">
                <a:solidFill>
                  <a:srgbClr val="0070C0"/>
                </a:solidFill>
              </a:rPr>
              <a:t>The current Quality Control algorithm that we use in our Ku-band wind products was determined almost 20 years ago.</a:t>
            </a:r>
          </a:p>
          <a:p>
            <a:pPr marL="285750" indent="-285750">
              <a:buFont typeface="Arial" panose="020B0604020202020204" pitchFamily="34" charset="0"/>
              <a:buChar char="•"/>
            </a:pPr>
            <a:r>
              <a:rPr lang="en-US" altLang="zh-CN" dirty="0">
                <a:solidFill>
                  <a:srgbClr val="0070C0"/>
                </a:solidFill>
              </a:rPr>
              <a:t>The new Quality Control algorithm is used in new wind Climate Data Records based on Ku-band </a:t>
            </a:r>
            <a:r>
              <a:rPr lang="en-US" altLang="zh-CN" dirty="0" err="1">
                <a:solidFill>
                  <a:srgbClr val="0070C0"/>
                </a:solidFill>
              </a:rPr>
              <a:t>scatterometer</a:t>
            </a:r>
            <a:r>
              <a:rPr lang="en-US" altLang="zh-CN" dirty="0">
                <a:solidFill>
                  <a:srgbClr val="0070C0"/>
                </a:solidFill>
              </a:rPr>
              <a:t>(</a:t>
            </a:r>
            <a:r>
              <a:rPr lang="en-US" altLang="zh-CN" dirty="0" err="1">
                <a:solidFill>
                  <a:srgbClr val="0070C0"/>
                </a:solidFill>
              </a:rPr>
              <a:t>QuikSCAT</a:t>
            </a:r>
            <a:r>
              <a:rPr lang="en-US" altLang="zh-CN" dirty="0">
                <a:solidFill>
                  <a:srgbClr val="0070C0"/>
                </a:solidFill>
              </a:rPr>
              <a:t>/</a:t>
            </a:r>
            <a:r>
              <a:rPr lang="en-US" altLang="zh-CN" dirty="0" err="1">
                <a:solidFill>
                  <a:srgbClr val="0070C0"/>
                </a:solidFill>
              </a:rPr>
              <a:t>SeaWinds</a:t>
            </a:r>
            <a:r>
              <a:rPr lang="en-US" altLang="zh-CN" dirty="0">
                <a:solidFill>
                  <a:srgbClr val="0070C0"/>
                </a:solidFill>
              </a:rPr>
              <a:t>, Oceansat-2/OSCAT and ISS/</a:t>
            </a:r>
            <a:r>
              <a:rPr lang="en-US" altLang="zh-CN" dirty="0" err="1">
                <a:solidFill>
                  <a:srgbClr val="0070C0"/>
                </a:solidFill>
              </a:rPr>
              <a:t>RapidScat</a:t>
            </a:r>
            <a:r>
              <a:rPr lang="en-US" altLang="zh-CN" dirty="0">
                <a:solidFill>
                  <a:srgbClr val="0070C0"/>
                </a:solidFill>
              </a:rPr>
              <a:t>). </a:t>
            </a:r>
          </a:p>
          <a:p>
            <a:pPr marL="285750" indent="-285750">
              <a:buFont typeface="Arial" panose="020B0604020202020204" pitchFamily="34" charset="0"/>
              <a:buChar char="•"/>
            </a:pPr>
            <a:r>
              <a:rPr lang="en-US" altLang="zh-CN" dirty="0">
                <a:solidFill>
                  <a:srgbClr val="0070C0"/>
                </a:solidFill>
              </a:rPr>
              <a:t>These datasets will be released in the Ocean and Sea Ice Satellite Application Facility (OSI SAF) in 2022. </a:t>
            </a:r>
          </a:p>
          <a:p>
            <a:pPr marL="285750" indent="-285750">
              <a:buFont typeface="Arial" panose="020B0604020202020204" pitchFamily="34" charset="0"/>
              <a:buChar char="•"/>
            </a:pPr>
            <a:r>
              <a:rPr lang="en-US" altLang="zh-CN" dirty="0">
                <a:solidFill>
                  <a:srgbClr val="0070C0"/>
                </a:solidFill>
              </a:rPr>
              <a:t>The algorithm will also be implemented in future near-real time OSI SAF wind products based on Ku-band instruments.</a:t>
            </a:r>
            <a:endParaRPr lang="zh-CN" altLang="en-US" dirty="0">
              <a:solidFill>
                <a:srgbClr val="0070C0"/>
              </a:solidFill>
            </a:endParaRPr>
          </a:p>
        </p:txBody>
      </p:sp>
    </p:spTree>
    <p:extLst>
      <p:ext uri="{BB962C8B-B14F-4D97-AF65-F5344CB8AC3E}">
        <p14:creationId xmlns:p14="http://schemas.microsoft.com/office/powerpoint/2010/main" val="20489916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0FEC15-94BD-4EFF-92C7-4CA61963D4A9}"/>
              </a:ext>
            </a:extLst>
          </p:cNvPr>
          <p:cNvSpPr>
            <a:spLocks noGrp="1"/>
          </p:cNvSpPr>
          <p:nvPr>
            <p:ph type="title"/>
          </p:nvPr>
        </p:nvSpPr>
        <p:spPr>
          <a:xfrm>
            <a:off x="2922239" y="353047"/>
            <a:ext cx="6347521" cy="894822"/>
          </a:xfrm>
        </p:spPr>
        <p:txBody>
          <a:bodyPr/>
          <a:lstStyle/>
          <a:p>
            <a:pPr algn="ctr"/>
            <a:r>
              <a:rPr lang="en-US" altLang="zh-CN" dirty="0"/>
              <a:t>Progress in specific aspects</a:t>
            </a:r>
            <a:endParaRPr lang="zh-CN" altLang="en-US" dirty="0"/>
          </a:p>
        </p:txBody>
      </p:sp>
      <p:sp>
        <p:nvSpPr>
          <p:cNvPr id="3" name="内容占位符 2">
            <a:extLst>
              <a:ext uri="{FF2B5EF4-FFF2-40B4-BE49-F238E27FC236}">
                <a16:creationId xmlns:a16="http://schemas.microsoft.com/office/drawing/2014/main" id="{D8326E31-DB7E-4399-B6E2-AB0F7AA6A0BD}"/>
              </a:ext>
            </a:extLst>
          </p:cNvPr>
          <p:cNvSpPr>
            <a:spLocks noGrp="1"/>
          </p:cNvSpPr>
          <p:nvPr>
            <p:ph idx="1"/>
          </p:nvPr>
        </p:nvSpPr>
        <p:spPr>
          <a:xfrm>
            <a:off x="420914" y="1150272"/>
            <a:ext cx="12177486" cy="4119121"/>
          </a:xfrm>
        </p:spPr>
        <p:txBody>
          <a:bodyPr/>
          <a:lstStyle/>
          <a:p>
            <a:endParaRPr lang="en-US" altLang="zh-CN" dirty="0"/>
          </a:p>
          <a:p>
            <a:r>
              <a:rPr lang="en-US" altLang="zh-CN" dirty="0"/>
              <a:t>Rain effects in Ku-QC and retrieval: Machine Learning Approach for effective correction, indicating effectiveness of the joint application of MLE and J</a:t>
            </a:r>
            <a:r>
              <a:rPr lang="en-US" altLang="zh-CN" sz="1800" dirty="0"/>
              <a:t>oss</a:t>
            </a:r>
            <a:endParaRPr lang="zh-CN" altLang="en-US" dirty="0"/>
          </a:p>
        </p:txBody>
      </p:sp>
      <p:pic>
        <p:nvPicPr>
          <p:cNvPr id="19" name="图片 18">
            <a:extLst>
              <a:ext uri="{FF2B5EF4-FFF2-40B4-BE49-F238E27FC236}">
                <a16:creationId xmlns:a16="http://schemas.microsoft.com/office/drawing/2014/main" id="{D07293A6-2EAB-4625-94A9-4DFB5813DDBD}"/>
              </a:ext>
            </a:extLst>
          </p:cNvPr>
          <p:cNvPicPr>
            <a:picLocks noChangeAspect="1"/>
          </p:cNvPicPr>
          <p:nvPr/>
        </p:nvPicPr>
        <p:blipFill rotWithShape="1">
          <a:blip r:embed="rId2"/>
          <a:srcRect t="13527"/>
          <a:stretch/>
        </p:blipFill>
        <p:spPr>
          <a:xfrm>
            <a:off x="2319429" y="2501154"/>
            <a:ext cx="7320059" cy="3876023"/>
          </a:xfrm>
          <a:prstGeom prst="rect">
            <a:avLst/>
          </a:prstGeom>
        </p:spPr>
      </p:pic>
      <p:pic>
        <p:nvPicPr>
          <p:cNvPr id="7" name="图片 6">
            <a:extLst>
              <a:ext uri="{FF2B5EF4-FFF2-40B4-BE49-F238E27FC236}">
                <a16:creationId xmlns:a16="http://schemas.microsoft.com/office/drawing/2014/main" id="{1087376D-230C-4147-A71C-96761EE534B3}"/>
              </a:ext>
            </a:extLst>
          </p:cNvPr>
          <p:cNvPicPr>
            <a:picLocks noChangeAspect="1"/>
          </p:cNvPicPr>
          <p:nvPr/>
        </p:nvPicPr>
        <p:blipFill>
          <a:blip r:embed="rId3"/>
          <a:stretch>
            <a:fillRect/>
          </a:stretch>
        </p:blipFill>
        <p:spPr>
          <a:xfrm>
            <a:off x="8449070" y="5969021"/>
            <a:ext cx="2147213" cy="408155"/>
          </a:xfrm>
          <a:prstGeom prst="rect">
            <a:avLst/>
          </a:prstGeom>
        </p:spPr>
      </p:pic>
    </p:spTree>
    <p:extLst>
      <p:ext uri="{BB962C8B-B14F-4D97-AF65-F5344CB8AC3E}">
        <p14:creationId xmlns:p14="http://schemas.microsoft.com/office/powerpoint/2010/main" val="4284387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a:extLst>
              <a:ext uri="{FF2B5EF4-FFF2-40B4-BE49-F238E27FC236}">
                <a16:creationId xmlns:a16="http://schemas.microsoft.com/office/drawing/2014/main" id="{E309688A-3891-49B0-8427-33AFFE49EDE0}"/>
              </a:ext>
            </a:extLst>
          </p:cNvPr>
          <p:cNvSpPr>
            <a:spLocks noGrp="1"/>
          </p:cNvSpPr>
          <p:nvPr>
            <p:ph idx="1"/>
          </p:nvPr>
        </p:nvSpPr>
        <p:spPr>
          <a:xfrm>
            <a:off x="574812" y="1892755"/>
            <a:ext cx="11042376" cy="4207231"/>
          </a:xfrm>
        </p:spPr>
        <p:txBody>
          <a:bodyPr>
            <a:normAutofit/>
          </a:bodyPr>
          <a:lstStyle/>
          <a:p>
            <a:pPr algn="just"/>
            <a:r>
              <a:rPr lang="en-US" altLang="zh-CN" dirty="0"/>
              <a:t>Data sharing for the Task, including L1 and L2 provision confirmed and used in the test </a:t>
            </a:r>
          </a:p>
          <a:p>
            <a:pPr algn="just"/>
            <a:r>
              <a:rPr lang="en-US" altLang="zh-CN" dirty="0"/>
              <a:t>Development of calibration of Sigma 0 (L1) data, retrieval of OSVW (L2) data and quality control;</a:t>
            </a:r>
          </a:p>
          <a:p>
            <a:pPr algn="just"/>
            <a:r>
              <a:rPr lang="en-US" altLang="zh-CN" dirty="0"/>
              <a:t>Test campaign for validation of the development.</a:t>
            </a:r>
            <a:endParaRPr lang="en-US" altLang="zh-CN" sz="2000" dirty="0">
              <a:latin typeface="Tahoma" charset="0"/>
              <a:ea typeface="宋体" charset="0"/>
            </a:endParaRPr>
          </a:p>
          <a:p>
            <a:pPr lvl="1"/>
            <a:endParaRPr lang="zh-CN" altLang="en-US" dirty="0"/>
          </a:p>
        </p:txBody>
      </p:sp>
      <p:sp>
        <p:nvSpPr>
          <p:cNvPr id="11" name="标题 1">
            <a:extLst>
              <a:ext uri="{FF2B5EF4-FFF2-40B4-BE49-F238E27FC236}">
                <a16:creationId xmlns:a16="http://schemas.microsoft.com/office/drawing/2014/main" id="{D5C1B598-2457-492E-99F5-B900DC59FA32}"/>
              </a:ext>
            </a:extLst>
          </p:cNvPr>
          <p:cNvSpPr>
            <a:spLocks noGrp="1"/>
          </p:cNvSpPr>
          <p:nvPr>
            <p:ph type="title"/>
          </p:nvPr>
        </p:nvSpPr>
        <p:spPr>
          <a:xfrm>
            <a:off x="2001793" y="335095"/>
            <a:ext cx="8427309" cy="845837"/>
          </a:xfrm>
        </p:spPr>
        <p:txBody>
          <a:bodyPr/>
          <a:lstStyle/>
          <a:p>
            <a:pPr algn="ctr"/>
            <a:r>
              <a:rPr lang="en-US" altLang="zh-CN" b="1" dirty="0"/>
              <a:t>Summary of the Progresses</a:t>
            </a:r>
            <a:endParaRPr lang="zh-CN" altLang="en-US" b="1" dirty="0"/>
          </a:p>
        </p:txBody>
      </p:sp>
      <p:sp>
        <p:nvSpPr>
          <p:cNvPr id="2" name="灯片编号占位符 1">
            <a:extLst>
              <a:ext uri="{FF2B5EF4-FFF2-40B4-BE49-F238E27FC236}">
                <a16:creationId xmlns:a16="http://schemas.microsoft.com/office/drawing/2014/main" id="{A6AFD869-3DB8-2E41-BE48-EC43AB6F0C96}"/>
              </a:ext>
            </a:extLst>
          </p:cNvPr>
          <p:cNvSpPr>
            <a:spLocks noGrp="1"/>
          </p:cNvSpPr>
          <p:nvPr>
            <p:ph type="sldNum" sz="quarter" idx="12"/>
          </p:nvPr>
        </p:nvSpPr>
        <p:spPr/>
        <p:txBody>
          <a:bodyPr/>
          <a:lstStyle/>
          <a:p>
            <a:fld id="{31BDC2DD-73DD-4F6A-85E0-F47918A6400A}" type="slidenum">
              <a:rPr lang="zh-CN" altLang="en-US" smtClean="0"/>
              <a:t>32</a:t>
            </a:fld>
            <a:endParaRPr lang="zh-CN" altLang="en-US"/>
          </a:p>
        </p:txBody>
      </p:sp>
    </p:spTree>
    <p:extLst>
      <p:ext uri="{BB962C8B-B14F-4D97-AF65-F5344CB8AC3E}">
        <p14:creationId xmlns:p14="http://schemas.microsoft.com/office/powerpoint/2010/main" val="14683794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6">
            <a:extLst>
              <a:ext uri="{FF2B5EF4-FFF2-40B4-BE49-F238E27FC236}">
                <a16:creationId xmlns:a16="http://schemas.microsoft.com/office/drawing/2014/main" id="{76FECC43-BBB5-3647-95AA-8D3BE1F24C14}"/>
              </a:ext>
            </a:extLst>
          </p:cNvPr>
          <p:cNvSpPr>
            <a:spLocks noGrp="1"/>
          </p:cNvSpPr>
          <p:nvPr>
            <p:ph sz="quarter" idx="10"/>
          </p:nvPr>
        </p:nvSpPr>
        <p:spPr>
          <a:xfrm>
            <a:off x="173182" y="1635003"/>
            <a:ext cx="11845636" cy="4562598"/>
          </a:xfrm>
        </p:spPr>
        <p:txBody>
          <a:bodyPr/>
          <a:lstStyle/>
          <a:p>
            <a:pPr>
              <a:buFont typeface="Wingdings" pitchFamily="2" charset="2"/>
              <a:buChar char="n"/>
            </a:pPr>
            <a:r>
              <a:rPr lang="en-US" sz="2400" dirty="0"/>
              <a:t>Task meeting in </a:t>
            </a:r>
            <a:r>
              <a:rPr lang="en-US" sz="2400" b="1" dirty="0"/>
              <a:t>May</a:t>
            </a:r>
            <a:r>
              <a:rPr lang="en-US" sz="2400" dirty="0"/>
              <a:t> is being planned, to review the draft;</a:t>
            </a:r>
          </a:p>
          <a:p>
            <a:pPr>
              <a:buFont typeface="Wingdings" pitchFamily="2" charset="2"/>
              <a:buChar char="n"/>
            </a:pPr>
            <a:r>
              <a:rPr lang="en-US" sz="2400" dirty="0"/>
              <a:t>Documentation of the data sharing.</a:t>
            </a:r>
          </a:p>
          <a:p>
            <a:pPr>
              <a:buFont typeface="Wingdings" pitchFamily="2" charset="2"/>
              <a:buChar char="n"/>
            </a:pPr>
            <a:r>
              <a:rPr lang="en-US" sz="2400" dirty="0"/>
              <a:t>Expected Deliverables in 2022 Q2:</a:t>
            </a:r>
          </a:p>
          <a:p>
            <a:pPr lvl="1">
              <a:buFont typeface="Wingdings" pitchFamily="2" charset="2"/>
              <a:buChar char="n"/>
            </a:pPr>
            <a:r>
              <a:rPr lang="en-US" dirty="0"/>
              <a:t>Draft of a standard for definition and requirement of calibration of spaceborne radar </a:t>
            </a:r>
            <a:r>
              <a:rPr lang="en-US" dirty="0" err="1"/>
              <a:t>scatterometer</a:t>
            </a:r>
            <a:r>
              <a:rPr lang="en-US" dirty="0"/>
              <a:t> for ocean surface vector wind;</a:t>
            </a:r>
          </a:p>
          <a:p>
            <a:pPr lvl="1">
              <a:buFont typeface="Wingdings" pitchFamily="2" charset="2"/>
              <a:buChar char="n"/>
            </a:pPr>
            <a:r>
              <a:rPr lang="en-US" dirty="0"/>
              <a:t>Draft of a technical specification for processing of post-launch calibration data of </a:t>
            </a:r>
            <a:r>
              <a:rPr lang="en-US" altLang="zh-CN" dirty="0"/>
              <a:t>spaceborne radar </a:t>
            </a:r>
            <a:r>
              <a:rPr lang="en-US" altLang="zh-CN" dirty="0" err="1"/>
              <a:t>scatterometer</a:t>
            </a:r>
            <a:r>
              <a:rPr lang="en-US" altLang="zh-CN" dirty="0"/>
              <a:t> for ocean surface vector wind;</a:t>
            </a:r>
          </a:p>
          <a:p>
            <a:pPr lvl="1">
              <a:buFont typeface="Wingdings" pitchFamily="2" charset="2"/>
              <a:buChar char="n"/>
            </a:pPr>
            <a:r>
              <a:rPr lang="en-US" dirty="0"/>
              <a:t>Draft of a best practice recommendation for retrieval algorithms of ocean surface vector wind from </a:t>
            </a:r>
            <a:r>
              <a:rPr lang="en-US" altLang="zh-CN" dirty="0"/>
              <a:t>spaceborne radar </a:t>
            </a:r>
            <a:r>
              <a:rPr lang="en-US" altLang="zh-CN" dirty="0" err="1"/>
              <a:t>scatterometer</a:t>
            </a:r>
            <a:r>
              <a:rPr lang="en-US" altLang="zh-CN" dirty="0"/>
              <a:t>;</a:t>
            </a:r>
          </a:p>
          <a:p>
            <a:pPr lvl="1">
              <a:buFont typeface="Wingdings" pitchFamily="2" charset="2"/>
              <a:buChar char="n"/>
            </a:pPr>
            <a:r>
              <a:rPr lang="en-US" dirty="0"/>
              <a:t>Draft of a best practice recommendation for quality control and assessment of spaceborne radar </a:t>
            </a:r>
            <a:r>
              <a:rPr lang="en-US" dirty="0" err="1"/>
              <a:t>scatterometer</a:t>
            </a:r>
            <a:r>
              <a:rPr lang="en-US" dirty="0"/>
              <a:t> data;</a:t>
            </a:r>
          </a:p>
          <a:p>
            <a:pPr lvl="1">
              <a:buFont typeface="Wingdings" pitchFamily="2" charset="2"/>
              <a:buChar char="n"/>
            </a:pPr>
            <a:r>
              <a:rPr lang="en-US" dirty="0"/>
              <a:t>L1 and L2 data for CAL/VAL purposes.</a:t>
            </a:r>
          </a:p>
        </p:txBody>
      </p:sp>
      <p:sp>
        <p:nvSpPr>
          <p:cNvPr id="4" name="标题 1">
            <a:extLst>
              <a:ext uri="{FF2B5EF4-FFF2-40B4-BE49-F238E27FC236}">
                <a16:creationId xmlns:a16="http://schemas.microsoft.com/office/drawing/2014/main" id="{61FA0C3E-4F3B-3D45-9AEB-C6309E7C3CF8}"/>
              </a:ext>
            </a:extLst>
          </p:cNvPr>
          <p:cNvSpPr txBox="1">
            <a:spLocks/>
          </p:cNvSpPr>
          <p:nvPr/>
        </p:nvSpPr>
        <p:spPr>
          <a:xfrm>
            <a:off x="2001793" y="335095"/>
            <a:ext cx="8427309" cy="845837"/>
          </a:xfrm>
        </p:spPr>
        <p:txBody>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ctr"/>
            <a:r>
              <a:rPr lang="en-US" altLang="zh-CN" b="1" kern="0" dirty="0"/>
              <a:t>Further Steps</a:t>
            </a:r>
            <a:endParaRPr lang="zh-CN" altLang="en-US" b="1" kern="0" dirty="0"/>
          </a:p>
        </p:txBody>
      </p:sp>
    </p:spTree>
    <p:extLst>
      <p:ext uri="{BB962C8B-B14F-4D97-AF65-F5344CB8AC3E}">
        <p14:creationId xmlns:p14="http://schemas.microsoft.com/office/powerpoint/2010/main" val="2033413047"/>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6">
            <a:extLst>
              <a:ext uri="{FF2B5EF4-FFF2-40B4-BE49-F238E27FC236}">
                <a16:creationId xmlns:a16="http://schemas.microsoft.com/office/drawing/2014/main" id="{76FECC43-BBB5-3647-95AA-8D3BE1F24C14}"/>
              </a:ext>
            </a:extLst>
          </p:cNvPr>
          <p:cNvSpPr>
            <a:spLocks noGrp="1"/>
          </p:cNvSpPr>
          <p:nvPr>
            <p:ph sz="quarter" idx="10"/>
          </p:nvPr>
        </p:nvSpPr>
        <p:spPr>
          <a:xfrm>
            <a:off x="173182" y="1635003"/>
            <a:ext cx="11845636" cy="4562598"/>
          </a:xfrm>
        </p:spPr>
        <p:txBody>
          <a:bodyPr/>
          <a:lstStyle/>
          <a:p>
            <a:pPr>
              <a:buFont typeface="Wingdings" pitchFamily="2" charset="2"/>
              <a:buChar char="n"/>
            </a:pPr>
            <a:r>
              <a:rPr lang="en-US" sz="2400" dirty="0"/>
              <a:t>Website for the deliverables;</a:t>
            </a:r>
          </a:p>
          <a:p>
            <a:pPr>
              <a:buFont typeface="Wingdings" pitchFamily="2" charset="2"/>
              <a:buChar char="n"/>
            </a:pPr>
            <a:r>
              <a:rPr lang="en-US" sz="2400" dirty="0"/>
              <a:t>Further development to a ISO standard or technical specification.</a:t>
            </a:r>
          </a:p>
        </p:txBody>
      </p:sp>
      <p:sp>
        <p:nvSpPr>
          <p:cNvPr id="4" name="标题 1">
            <a:extLst>
              <a:ext uri="{FF2B5EF4-FFF2-40B4-BE49-F238E27FC236}">
                <a16:creationId xmlns:a16="http://schemas.microsoft.com/office/drawing/2014/main" id="{61FA0C3E-4F3B-3D45-9AEB-C6309E7C3CF8}"/>
              </a:ext>
            </a:extLst>
          </p:cNvPr>
          <p:cNvSpPr txBox="1">
            <a:spLocks/>
          </p:cNvSpPr>
          <p:nvPr/>
        </p:nvSpPr>
        <p:spPr>
          <a:xfrm>
            <a:off x="2001793" y="335095"/>
            <a:ext cx="8427309" cy="845837"/>
          </a:xfrm>
        </p:spPr>
        <p:txBody>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ctr"/>
            <a:r>
              <a:rPr lang="en-US" altLang="zh-CN" b="1" kern="0" dirty="0"/>
              <a:t>Issues to be confirmed</a:t>
            </a:r>
            <a:endParaRPr lang="zh-CN" altLang="en-US" b="1" kern="0" dirty="0"/>
          </a:p>
        </p:txBody>
      </p:sp>
    </p:spTree>
    <p:extLst>
      <p:ext uri="{BB962C8B-B14F-4D97-AF65-F5344CB8AC3E}">
        <p14:creationId xmlns:p14="http://schemas.microsoft.com/office/powerpoint/2010/main" val="1180537734"/>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94980B-B146-4D70-8D1C-2BF96CE7815C}"/>
              </a:ext>
            </a:extLst>
          </p:cNvPr>
          <p:cNvSpPr>
            <a:spLocks noGrp="1"/>
          </p:cNvSpPr>
          <p:nvPr>
            <p:ph type="ctrTitle" idx="4294967295"/>
          </p:nvPr>
        </p:nvSpPr>
        <p:spPr>
          <a:xfrm>
            <a:off x="0" y="1911607"/>
            <a:ext cx="12012613" cy="2400901"/>
          </a:xfrm>
          <a:prstGeom prst="rect">
            <a:avLst/>
          </a:prstGeom>
        </p:spPr>
        <p:txBody>
          <a:bodyPr>
            <a:noAutofit/>
          </a:bodyPr>
          <a:lstStyle/>
          <a:p>
            <a:pPr marL="457200" lvl="1" indent="0" algn="ctr">
              <a:buNone/>
            </a:pPr>
            <a:r>
              <a:rPr lang="en-US" altLang="zh-CN" b="1" dirty="0">
                <a:solidFill>
                  <a:schemeClr val="tx2"/>
                </a:solidFill>
              </a:rPr>
              <a:t>ISO TC211 Project: </a:t>
            </a:r>
            <a:br>
              <a:rPr lang="en-US" altLang="zh-CN" b="1" dirty="0">
                <a:solidFill>
                  <a:schemeClr val="tx2"/>
                </a:solidFill>
              </a:rPr>
            </a:br>
            <a:r>
              <a:rPr lang="en-GB" altLang="zh-CN" dirty="0">
                <a:solidFill>
                  <a:schemeClr val="tx2"/>
                </a:solidFill>
              </a:rPr>
              <a:t>Geographic information – Calibration and validation of remote sensing imagery sensors and data– Part 4: Space-borne Microwave Radiometers (ISO TS 19159-4:202X)</a:t>
            </a:r>
            <a:br>
              <a:rPr lang="zh-CN" altLang="zh-CN" dirty="0">
                <a:solidFill>
                  <a:schemeClr val="tx2"/>
                </a:solidFill>
              </a:rPr>
            </a:br>
            <a:br>
              <a:rPr lang="en-US" altLang="zh-CN" dirty="0">
                <a:solidFill>
                  <a:schemeClr val="tx2"/>
                </a:solidFill>
              </a:rPr>
            </a:br>
            <a:br>
              <a:rPr lang="en-US" altLang="zh-CN" dirty="0">
                <a:solidFill>
                  <a:schemeClr val="tx2"/>
                </a:solidFill>
              </a:rPr>
            </a:br>
            <a:r>
              <a:rPr lang="en-US" altLang="zh-CN" dirty="0">
                <a:solidFill>
                  <a:schemeClr val="tx2"/>
                </a:solidFill>
              </a:rPr>
              <a:t> </a:t>
            </a:r>
            <a:endParaRPr lang="zh-CN" altLang="en-US" sz="2400" dirty="0">
              <a:solidFill>
                <a:schemeClr val="tx2"/>
              </a:solidFill>
            </a:endParaRPr>
          </a:p>
        </p:txBody>
      </p:sp>
      <p:sp>
        <p:nvSpPr>
          <p:cNvPr id="19" name="灯片编号占位符 18">
            <a:extLst>
              <a:ext uri="{FF2B5EF4-FFF2-40B4-BE49-F238E27FC236}">
                <a16:creationId xmlns:a16="http://schemas.microsoft.com/office/drawing/2014/main" id="{48B40BE9-6550-5D44-A162-EC84202BE675}"/>
              </a:ext>
            </a:extLst>
          </p:cNvPr>
          <p:cNvSpPr>
            <a:spLocks noGrp="1"/>
          </p:cNvSpPr>
          <p:nvPr>
            <p:ph type="sldNum" sz="quarter" idx="2"/>
          </p:nvPr>
        </p:nvSpPr>
        <p:spPr/>
        <p:txBody>
          <a:bodyPr/>
          <a:lstStyle/>
          <a:p>
            <a:pPr defTabSz="914400"/>
            <a:fld id="{86CB4B4D-7CA3-9044-876B-883B54F8677D}" type="slidenum">
              <a:rPr lang="en-US" smtClean="0">
                <a:solidFill>
                  <a:srgbClr val="1F497D"/>
                </a:solidFill>
              </a:rPr>
              <a:pPr defTabSz="914400"/>
              <a:t>35</a:t>
            </a:fld>
            <a:endParaRPr lang="en-US" dirty="0">
              <a:solidFill>
                <a:srgbClr val="1F497D"/>
              </a:solidFill>
            </a:endParaRPr>
          </a:p>
        </p:txBody>
      </p:sp>
      <p:sp>
        <p:nvSpPr>
          <p:cNvPr id="22" name="内容占位符 2">
            <a:extLst>
              <a:ext uri="{FF2B5EF4-FFF2-40B4-BE49-F238E27FC236}">
                <a16:creationId xmlns:a16="http://schemas.microsoft.com/office/drawing/2014/main" id="{98C3BCA4-C521-9B40-B18D-9AAD07EF4CE5}"/>
              </a:ext>
            </a:extLst>
          </p:cNvPr>
          <p:cNvSpPr txBox="1">
            <a:spLocks/>
          </p:cNvSpPr>
          <p:nvPr/>
        </p:nvSpPr>
        <p:spPr>
          <a:xfrm>
            <a:off x="525377" y="4670433"/>
            <a:ext cx="10202561" cy="1008611"/>
          </a:xfrm>
        </p:spPr>
        <p:txBody>
          <a:bodyPr>
            <a:normAutofit/>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r>
              <a:rPr lang="en-US" altLang="zh-CN" kern="0" dirty="0"/>
              <a:t>Project proposal accepted: 2019Q2</a:t>
            </a:r>
          </a:p>
          <a:p>
            <a:r>
              <a:rPr lang="en-US" altLang="zh-CN" kern="0" dirty="0"/>
              <a:t>Target completion: 2022 Q3</a:t>
            </a:r>
          </a:p>
          <a:p>
            <a:pPr marL="0" indent="0">
              <a:buFont typeface="Arial"/>
              <a:buNone/>
            </a:pPr>
            <a:endParaRPr lang="zh-CN" altLang="zh-CN" kern="0" dirty="0"/>
          </a:p>
        </p:txBody>
      </p:sp>
    </p:spTree>
    <p:extLst>
      <p:ext uri="{BB962C8B-B14F-4D97-AF65-F5344CB8AC3E}">
        <p14:creationId xmlns:p14="http://schemas.microsoft.com/office/powerpoint/2010/main" val="973204471"/>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E9F7F45-788A-FC47-8856-3DCF36B7E403}"/>
              </a:ext>
            </a:extLst>
          </p:cNvPr>
          <p:cNvSpPr>
            <a:spLocks noGrp="1"/>
          </p:cNvSpPr>
          <p:nvPr>
            <p:ph type="sldNum" sz="quarter" idx="2"/>
          </p:nvPr>
        </p:nvSpPr>
        <p:spPr/>
        <p:txBody>
          <a:bodyPr/>
          <a:lstStyle/>
          <a:p>
            <a:pPr defTabSz="914400"/>
            <a:fld id="{86CB4B4D-7CA3-9044-876B-883B54F8677D}" type="slidenum">
              <a:rPr lang="en-US" smtClean="0">
                <a:solidFill>
                  <a:srgbClr val="1F497D"/>
                </a:solidFill>
              </a:rPr>
              <a:pPr defTabSz="914400"/>
              <a:t>36</a:t>
            </a:fld>
            <a:endParaRPr lang="en-US" dirty="0">
              <a:solidFill>
                <a:srgbClr val="1F497D"/>
              </a:solidFill>
            </a:endParaRPr>
          </a:p>
        </p:txBody>
      </p:sp>
      <p:sp>
        <p:nvSpPr>
          <p:cNvPr id="3" name="内容占位符 2">
            <a:extLst>
              <a:ext uri="{FF2B5EF4-FFF2-40B4-BE49-F238E27FC236}">
                <a16:creationId xmlns:a16="http://schemas.microsoft.com/office/drawing/2014/main" id="{C38D9E13-E6DA-B148-B033-3D9C52CDDF5E}"/>
              </a:ext>
            </a:extLst>
          </p:cNvPr>
          <p:cNvSpPr>
            <a:spLocks noGrp="1"/>
          </p:cNvSpPr>
          <p:nvPr>
            <p:ph sz="quarter" idx="10"/>
          </p:nvPr>
        </p:nvSpPr>
        <p:spPr>
          <a:xfrm>
            <a:off x="15976" y="1402775"/>
            <a:ext cx="11917218" cy="2267184"/>
          </a:xfrm>
        </p:spPr>
        <p:txBody>
          <a:bodyPr/>
          <a:lstStyle/>
          <a:p>
            <a:r>
              <a:rPr lang="en-US" dirty="0"/>
              <a:t>Developed by ISO TC211 WG6</a:t>
            </a:r>
          </a:p>
          <a:p>
            <a:r>
              <a:rPr lang="en-US" altLang="zh-CN" dirty="0"/>
              <a:t>Defines the calibration and validation of airborne and spaceborne </a:t>
            </a:r>
            <a:r>
              <a:rPr lang="en-US" altLang="zh-CN" b="1" dirty="0"/>
              <a:t>remote sensing imagery sensors</a:t>
            </a:r>
            <a:r>
              <a:rPr lang="en-US" altLang="zh-CN" dirty="0"/>
              <a:t>.</a:t>
            </a:r>
          </a:p>
          <a:p>
            <a:r>
              <a:rPr lang="en-US" altLang="zh-CN" dirty="0"/>
              <a:t>The term “calibration” refers to geometry, radiometry, and spectral, and includes the instrument calibration in a laboratory as well as in situ calibration methods.</a:t>
            </a:r>
          </a:p>
          <a:p>
            <a:r>
              <a:rPr lang="en-US" altLang="zh-CN" dirty="0"/>
              <a:t>The validation methods address validation of the calibration information (which is different from the CEOS definitions)</a:t>
            </a:r>
          </a:p>
          <a:p>
            <a:endParaRPr lang="en-US" dirty="0"/>
          </a:p>
        </p:txBody>
      </p:sp>
      <p:sp>
        <p:nvSpPr>
          <p:cNvPr id="4" name="内容占位符 3">
            <a:extLst>
              <a:ext uri="{FF2B5EF4-FFF2-40B4-BE49-F238E27FC236}">
                <a16:creationId xmlns:a16="http://schemas.microsoft.com/office/drawing/2014/main" id="{E3D45349-5EA7-4E47-AE1D-81DA57C8E8D8}"/>
              </a:ext>
            </a:extLst>
          </p:cNvPr>
          <p:cNvSpPr>
            <a:spLocks noGrp="1"/>
          </p:cNvSpPr>
          <p:nvPr>
            <p:ph sz="quarter" idx="11"/>
          </p:nvPr>
        </p:nvSpPr>
        <p:spPr/>
        <p:txBody>
          <a:bodyPr/>
          <a:lstStyle/>
          <a:p>
            <a:pPr algn="ctr"/>
            <a:r>
              <a:rPr lang="en-US" sz="3200" b="1" dirty="0">
                <a:solidFill>
                  <a:srgbClr val="FFFFFF"/>
                </a:solidFill>
                <a:latin typeface="Arial Bold"/>
              </a:rPr>
              <a:t>ISO 19159 Series</a:t>
            </a:r>
          </a:p>
        </p:txBody>
      </p:sp>
      <p:sp>
        <p:nvSpPr>
          <p:cNvPr id="5" name="矩形 4">
            <a:extLst>
              <a:ext uri="{FF2B5EF4-FFF2-40B4-BE49-F238E27FC236}">
                <a16:creationId xmlns:a16="http://schemas.microsoft.com/office/drawing/2014/main" id="{3248496C-2EEA-1946-9F7F-613F4F79CF3E}"/>
              </a:ext>
            </a:extLst>
          </p:cNvPr>
          <p:cNvSpPr/>
          <p:nvPr/>
        </p:nvSpPr>
        <p:spPr>
          <a:xfrm>
            <a:off x="78603" y="3930116"/>
            <a:ext cx="11933194" cy="2439129"/>
          </a:xfrm>
          <a:prstGeom prst="rect">
            <a:avLst/>
          </a:prstGeom>
        </p:spPr>
        <p:txBody>
          <a:bodyPr/>
          <a:lstStyle/>
          <a:p>
            <a:pPr marL="342900" indent="-342900">
              <a:buSzPct val="100000"/>
              <a:buFont typeface="Wingdings" pitchFamily="2" charset="2"/>
              <a:buChar char="Ø"/>
            </a:pPr>
            <a:r>
              <a:rPr lang="en-US" altLang="zh-CN" sz="2000" dirty="0">
                <a:solidFill>
                  <a:srgbClr val="002569"/>
                </a:solidFill>
                <a:latin typeface="+mj-lt"/>
                <a:cs typeface="Arial" panose="020B0604020202020204" pitchFamily="34" charset="0"/>
                <a:sym typeface="Arial Bold"/>
              </a:rPr>
              <a:t>ISO/TS 19159-1:2014 “Calibration and validation of remote sensing imagery sensors – Part 1: Optical sensors” </a:t>
            </a:r>
          </a:p>
          <a:p>
            <a:pPr marL="342900" indent="-342900">
              <a:buSzPct val="100000"/>
              <a:buFont typeface="Wingdings" pitchFamily="2" charset="2"/>
              <a:buChar char="Ø"/>
            </a:pPr>
            <a:r>
              <a:rPr lang="en-US" altLang="zh-CN" sz="2000" dirty="0">
                <a:solidFill>
                  <a:srgbClr val="002569"/>
                </a:solidFill>
                <a:latin typeface="+mj-lt"/>
                <a:cs typeface="Arial" panose="020B0604020202020204" pitchFamily="34" charset="0"/>
                <a:sym typeface="Arial Bold"/>
              </a:rPr>
              <a:t>ISO/TS 19159-2:2016 “Calibration and validation of remote sensing imagery sensors –Part 2: Lidar” </a:t>
            </a:r>
          </a:p>
          <a:p>
            <a:pPr marL="342900" indent="-342900">
              <a:buSzPct val="100000"/>
              <a:buFont typeface="Wingdings" pitchFamily="2" charset="2"/>
              <a:buChar char="Ø"/>
            </a:pPr>
            <a:r>
              <a:rPr lang="en-US" altLang="zh-CN" sz="2000" dirty="0">
                <a:solidFill>
                  <a:srgbClr val="002569"/>
                </a:solidFill>
                <a:latin typeface="+mj-lt"/>
                <a:cs typeface="Arial" panose="020B0604020202020204" pitchFamily="34" charset="0"/>
                <a:sym typeface="Arial Bold"/>
              </a:rPr>
              <a:t>ISO/TS 19159-3:2018 “Calibration and validation of remote sensing imagery sensors –Part 3: SAR/</a:t>
            </a:r>
            <a:r>
              <a:rPr lang="en-US" altLang="zh-CN" sz="2000" dirty="0" err="1">
                <a:solidFill>
                  <a:srgbClr val="002569"/>
                </a:solidFill>
                <a:latin typeface="+mj-lt"/>
                <a:cs typeface="Arial" panose="020B0604020202020204" pitchFamily="34" charset="0"/>
                <a:sym typeface="Arial Bold"/>
              </a:rPr>
              <a:t>InSAR</a:t>
            </a:r>
            <a:r>
              <a:rPr lang="en-US" altLang="zh-CN" sz="2000" dirty="0">
                <a:solidFill>
                  <a:srgbClr val="002569"/>
                </a:solidFill>
                <a:latin typeface="+mj-lt"/>
                <a:cs typeface="Arial" panose="020B0604020202020204" pitchFamily="34" charset="0"/>
                <a:sym typeface="Arial Bold"/>
              </a:rPr>
              <a:t>” </a:t>
            </a:r>
          </a:p>
          <a:p>
            <a:pPr marL="342900" indent="-342900">
              <a:buSzPct val="100000"/>
              <a:buFont typeface="Wingdings" pitchFamily="2" charset="2"/>
              <a:buChar char="Ø"/>
            </a:pPr>
            <a:r>
              <a:rPr lang="en-US" altLang="zh-CN" sz="2000" dirty="0">
                <a:solidFill>
                  <a:srgbClr val="002569"/>
                </a:solidFill>
                <a:latin typeface="+mj-lt"/>
                <a:cs typeface="Arial" panose="020B0604020202020204" pitchFamily="34" charset="0"/>
                <a:sym typeface="Arial Bold"/>
              </a:rPr>
              <a:t>ISO/TS 19159-4 “Calibration and validation of remote sensing imagery sensors –Part 4: </a:t>
            </a:r>
            <a:r>
              <a:rPr lang="en-US" altLang="zh-CN" sz="2000" dirty="0">
                <a:solidFill>
                  <a:srgbClr val="002569"/>
                </a:solidFill>
                <a:latin typeface="+mj-lt"/>
                <a:cs typeface="Arial" panose="020B0604020202020204" pitchFamily="34" charset="0"/>
              </a:rPr>
              <a:t>Space-borne passive microwave radiometers” (under development)</a:t>
            </a:r>
          </a:p>
          <a:p>
            <a:pPr marL="342900" indent="-342900">
              <a:buSzPct val="100000"/>
              <a:buFont typeface="Wingdings" pitchFamily="2" charset="2"/>
              <a:buChar char="Ø"/>
            </a:pPr>
            <a:r>
              <a:rPr lang="en-US" altLang="zh-CN" sz="2000" dirty="0">
                <a:solidFill>
                  <a:srgbClr val="002569"/>
                </a:solidFill>
                <a:latin typeface="+mj-lt"/>
                <a:cs typeface="Arial" panose="020B0604020202020204" pitchFamily="34" charset="0"/>
                <a:sym typeface="Arial Bold"/>
              </a:rPr>
              <a:t>…</a:t>
            </a:r>
          </a:p>
        </p:txBody>
      </p:sp>
    </p:spTree>
    <p:extLst>
      <p:ext uri="{BB962C8B-B14F-4D97-AF65-F5344CB8AC3E}">
        <p14:creationId xmlns:p14="http://schemas.microsoft.com/office/powerpoint/2010/main" val="576497070"/>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812F7D45-6DEC-3A4C-AB6D-F358E684412C}"/>
              </a:ext>
            </a:extLst>
          </p:cNvPr>
          <p:cNvSpPr>
            <a:spLocks noGrp="1"/>
          </p:cNvSpPr>
          <p:nvPr>
            <p:ph type="sldNum" sz="quarter" idx="2"/>
          </p:nvPr>
        </p:nvSpPr>
        <p:spPr/>
        <p:txBody>
          <a:bodyPr/>
          <a:lstStyle/>
          <a:p>
            <a:pPr defTabSz="914400"/>
            <a:fld id="{86CB4B4D-7CA3-9044-876B-883B54F8677D}" type="slidenum">
              <a:rPr lang="en-US" smtClean="0">
                <a:solidFill>
                  <a:srgbClr val="1F497D"/>
                </a:solidFill>
              </a:rPr>
              <a:pPr defTabSz="914400"/>
              <a:t>37</a:t>
            </a:fld>
            <a:endParaRPr lang="en-US" dirty="0">
              <a:solidFill>
                <a:srgbClr val="1F497D"/>
              </a:solidFill>
            </a:endParaRPr>
          </a:p>
        </p:txBody>
      </p:sp>
      <p:sp>
        <p:nvSpPr>
          <p:cNvPr id="3" name="内容占位符 2">
            <a:extLst>
              <a:ext uri="{FF2B5EF4-FFF2-40B4-BE49-F238E27FC236}">
                <a16:creationId xmlns:a16="http://schemas.microsoft.com/office/drawing/2014/main" id="{E85883EF-077A-C241-BAB8-A0D2DC962CDD}"/>
              </a:ext>
            </a:extLst>
          </p:cNvPr>
          <p:cNvSpPr>
            <a:spLocks noGrp="1"/>
          </p:cNvSpPr>
          <p:nvPr>
            <p:ph sz="quarter" idx="10"/>
          </p:nvPr>
        </p:nvSpPr>
        <p:spPr>
          <a:xfrm>
            <a:off x="506819" y="1292751"/>
            <a:ext cx="11167763" cy="1636989"/>
          </a:xfrm>
        </p:spPr>
        <p:txBody>
          <a:bodyPr/>
          <a:lstStyle/>
          <a:p>
            <a:r>
              <a:rPr lang="en-US" sz="2400" b="1" dirty="0"/>
              <a:t>Development time line</a:t>
            </a:r>
          </a:p>
        </p:txBody>
      </p:sp>
      <p:sp>
        <p:nvSpPr>
          <p:cNvPr id="4" name="内容占位符 3">
            <a:extLst>
              <a:ext uri="{FF2B5EF4-FFF2-40B4-BE49-F238E27FC236}">
                <a16:creationId xmlns:a16="http://schemas.microsoft.com/office/drawing/2014/main" id="{581BB9D1-9726-454D-8E3B-27097F9A45FA}"/>
              </a:ext>
            </a:extLst>
          </p:cNvPr>
          <p:cNvSpPr>
            <a:spLocks noGrp="1"/>
          </p:cNvSpPr>
          <p:nvPr>
            <p:ph sz="quarter" idx="11"/>
          </p:nvPr>
        </p:nvSpPr>
        <p:spPr/>
        <p:txBody>
          <a:bodyPr/>
          <a:lstStyle/>
          <a:p>
            <a:pPr algn="ctr"/>
            <a:r>
              <a:rPr lang="en-GB" altLang="zh-CN" sz="3200" b="1" dirty="0">
                <a:solidFill>
                  <a:srgbClr val="FFFFFF"/>
                </a:solidFill>
                <a:latin typeface="Arial Bold"/>
              </a:rPr>
              <a:t>ISO TS 19159-4</a:t>
            </a:r>
            <a:endParaRPr lang="en-US" sz="3200" b="1" dirty="0">
              <a:solidFill>
                <a:srgbClr val="FFFFFF"/>
              </a:solidFill>
              <a:latin typeface="Arial Bold"/>
            </a:endParaRPr>
          </a:p>
        </p:txBody>
      </p:sp>
      <p:graphicFrame>
        <p:nvGraphicFramePr>
          <p:cNvPr id="14" name="表格 4">
            <a:extLst>
              <a:ext uri="{FF2B5EF4-FFF2-40B4-BE49-F238E27FC236}">
                <a16:creationId xmlns:a16="http://schemas.microsoft.com/office/drawing/2014/main" id="{F37A8C5A-15CD-9D42-AA6F-1CF1AE8810D4}"/>
              </a:ext>
            </a:extLst>
          </p:cNvPr>
          <p:cNvGraphicFramePr>
            <a:graphicFrameLocks/>
          </p:cNvGraphicFramePr>
          <p:nvPr>
            <p:extLst>
              <p:ext uri="{D42A27DB-BD31-4B8C-83A1-F6EECF244321}">
                <p14:modId xmlns:p14="http://schemas.microsoft.com/office/powerpoint/2010/main" val="853916733"/>
              </p:ext>
            </p:extLst>
          </p:nvPr>
        </p:nvGraphicFramePr>
        <p:xfrm>
          <a:off x="630387" y="2099461"/>
          <a:ext cx="11167763" cy="3962400"/>
        </p:xfrm>
        <a:graphic>
          <a:graphicData uri="http://schemas.openxmlformats.org/drawingml/2006/table">
            <a:tbl>
              <a:tblPr firstRow="1" bandRow="1">
                <a:tableStyleId>{5C22544A-7EE6-4342-B048-85BDC9FD1C3A}</a:tableStyleId>
              </a:tblPr>
              <a:tblGrid>
                <a:gridCol w="3345894">
                  <a:extLst>
                    <a:ext uri="{9D8B030D-6E8A-4147-A177-3AD203B41FA5}">
                      <a16:colId xmlns:a16="http://schemas.microsoft.com/office/drawing/2014/main" val="598565005"/>
                    </a:ext>
                  </a:extLst>
                </a:gridCol>
                <a:gridCol w="1900169">
                  <a:extLst>
                    <a:ext uri="{9D8B030D-6E8A-4147-A177-3AD203B41FA5}">
                      <a16:colId xmlns:a16="http://schemas.microsoft.com/office/drawing/2014/main" val="2520238877"/>
                    </a:ext>
                  </a:extLst>
                </a:gridCol>
                <a:gridCol w="5921700">
                  <a:extLst>
                    <a:ext uri="{9D8B030D-6E8A-4147-A177-3AD203B41FA5}">
                      <a16:colId xmlns:a16="http://schemas.microsoft.com/office/drawing/2014/main" val="255521597"/>
                    </a:ext>
                  </a:extLst>
                </a:gridCol>
              </a:tblGrid>
              <a:tr h="314978">
                <a:tc>
                  <a:txBody>
                    <a:bodyPr/>
                    <a:lstStyle/>
                    <a:p>
                      <a:pPr algn="l"/>
                      <a:r>
                        <a:rPr lang="en-US" altLang="zh-CN" sz="2000" b="1" dirty="0"/>
                        <a:t>Date</a:t>
                      </a:r>
                      <a:endParaRPr lang="zh-CN" altLang="en-US" sz="2000" b="1" dirty="0"/>
                    </a:p>
                  </a:txBody>
                  <a:tcPr/>
                </a:tc>
                <a:tc>
                  <a:txBody>
                    <a:bodyPr/>
                    <a:lstStyle/>
                    <a:p>
                      <a:pPr algn="l"/>
                      <a:r>
                        <a:rPr lang="en-US" altLang="zh-CN" sz="2000" b="1" dirty="0"/>
                        <a:t>Stage</a:t>
                      </a:r>
                      <a:endParaRPr lang="zh-CN" altLang="en-US" sz="2000" b="1" dirty="0"/>
                    </a:p>
                  </a:txBody>
                  <a:tcPr/>
                </a:tc>
                <a:tc>
                  <a:txBody>
                    <a:bodyPr/>
                    <a:lstStyle/>
                    <a:p>
                      <a:pPr algn="l"/>
                      <a:r>
                        <a:rPr lang="en-US" altLang="zh-CN" sz="2000" b="1" dirty="0"/>
                        <a:t>Activity</a:t>
                      </a:r>
                      <a:endParaRPr lang="zh-CN" altLang="en-US" sz="2000" b="1" dirty="0"/>
                    </a:p>
                  </a:txBody>
                  <a:tcPr/>
                </a:tc>
                <a:extLst>
                  <a:ext uri="{0D108BD9-81ED-4DB2-BD59-A6C34878D82A}">
                    <a16:rowId xmlns:a16="http://schemas.microsoft.com/office/drawing/2014/main" val="3824576652"/>
                  </a:ext>
                </a:extLst>
              </a:tr>
              <a:tr h="314978">
                <a:tc>
                  <a:txBody>
                    <a:bodyPr/>
                    <a:lstStyle/>
                    <a:p>
                      <a:pPr algn="l"/>
                      <a:r>
                        <a:rPr lang="en-US" altLang="zh-CN" sz="2000" b="0" dirty="0"/>
                        <a:t>2019-03-05</a:t>
                      </a:r>
                      <a:endParaRPr lang="zh-CN" altLang="en-US" sz="2000" b="0" dirty="0"/>
                    </a:p>
                  </a:txBody>
                  <a:tcPr/>
                </a:tc>
                <a:tc>
                  <a:txBody>
                    <a:bodyPr/>
                    <a:lstStyle/>
                    <a:p>
                      <a:pPr algn="l"/>
                      <a:r>
                        <a:rPr lang="en-US" altLang="zh-CN" sz="2000" b="0" dirty="0"/>
                        <a:t>10.00</a:t>
                      </a:r>
                      <a:endParaRPr lang="zh-CN" altLang="en-US" sz="2000" b="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altLang="zh-CN" sz="2000" b="0" dirty="0">
                          <a:solidFill>
                            <a:schemeClr val="tx1"/>
                          </a:solidFill>
                        </a:rPr>
                        <a:t>Proposal for new project registered</a:t>
                      </a:r>
                      <a:endParaRPr lang="zh-CN" altLang="en-US" sz="2000" b="0" dirty="0"/>
                    </a:p>
                  </a:txBody>
                  <a:tcPr/>
                </a:tc>
                <a:extLst>
                  <a:ext uri="{0D108BD9-81ED-4DB2-BD59-A6C34878D82A}">
                    <a16:rowId xmlns:a16="http://schemas.microsoft.com/office/drawing/2014/main" val="577288750"/>
                  </a:ext>
                </a:extLst>
              </a:tr>
              <a:tr h="314978">
                <a:tc>
                  <a:txBody>
                    <a:bodyPr/>
                    <a:lstStyle/>
                    <a:p>
                      <a:pPr algn="l"/>
                      <a:r>
                        <a:rPr lang="en-US" altLang="zh-CN" sz="2000" b="0" dirty="0"/>
                        <a:t>2019-03-06</a:t>
                      </a:r>
                      <a:endParaRPr lang="zh-CN" altLang="en-US" sz="2000" b="0" dirty="0"/>
                    </a:p>
                  </a:txBody>
                  <a:tcPr/>
                </a:tc>
                <a:tc>
                  <a:txBody>
                    <a:bodyPr/>
                    <a:lstStyle/>
                    <a:p>
                      <a:pPr algn="l"/>
                      <a:r>
                        <a:rPr lang="en-US" altLang="zh-CN" sz="2000" b="0" dirty="0"/>
                        <a:t>10.20</a:t>
                      </a:r>
                      <a:endParaRPr lang="zh-CN" altLang="en-US" sz="2000" b="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altLang="zh-CN" sz="2000" b="0" dirty="0">
                          <a:solidFill>
                            <a:schemeClr val="tx1"/>
                          </a:solidFill>
                        </a:rPr>
                        <a:t>New project ballot initiated</a:t>
                      </a:r>
                    </a:p>
                  </a:txBody>
                  <a:tcPr/>
                </a:tc>
                <a:extLst>
                  <a:ext uri="{0D108BD9-81ED-4DB2-BD59-A6C34878D82A}">
                    <a16:rowId xmlns:a16="http://schemas.microsoft.com/office/drawing/2014/main" val="1191700342"/>
                  </a:ext>
                </a:extLst>
              </a:tr>
              <a:tr h="31497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2000" b="0" dirty="0"/>
                        <a:t>2019-07-08</a:t>
                      </a:r>
                      <a:endParaRPr lang="zh-CN" altLang="en-US" sz="2000" b="0" dirty="0"/>
                    </a:p>
                  </a:txBody>
                  <a:tcPr/>
                </a:tc>
                <a:tc>
                  <a:txBody>
                    <a:bodyPr/>
                    <a:lstStyle/>
                    <a:p>
                      <a:pPr algn="l"/>
                      <a:r>
                        <a:rPr lang="en-US" altLang="zh-CN" sz="2000" b="0" dirty="0"/>
                        <a:t>10.99</a:t>
                      </a:r>
                      <a:endParaRPr lang="zh-CN" altLang="en-US" sz="2000" b="0" dirty="0"/>
                    </a:p>
                  </a:txBody>
                  <a:tcPr/>
                </a:tc>
                <a:tc>
                  <a:txBody>
                    <a:bodyPr/>
                    <a:lstStyle/>
                    <a:p>
                      <a:pPr algn="l"/>
                      <a:r>
                        <a:rPr lang="en-US" altLang="zh-CN" sz="2000" b="0" dirty="0"/>
                        <a:t>New project approved</a:t>
                      </a:r>
                      <a:endParaRPr lang="zh-CN" altLang="en-US" sz="2000" b="0" dirty="0"/>
                    </a:p>
                  </a:txBody>
                  <a:tcPr/>
                </a:tc>
                <a:extLst>
                  <a:ext uri="{0D108BD9-81ED-4DB2-BD59-A6C34878D82A}">
                    <a16:rowId xmlns:a16="http://schemas.microsoft.com/office/drawing/2014/main" val="1411297967"/>
                  </a:ext>
                </a:extLst>
              </a:tr>
              <a:tr h="31497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2000" b="0" dirty="0"/>
                        <a:t>2019-07-08</a:t>
                      </a:r>
                      <a:endParaRPr lang="zh-CN" altLang="en-US" sz="2000" b="0" dirty="0"/>
                    </a:p>
                  </a:txBody>
                  <a:tcPr/>
                </a:tc>
                <a:tc>
                  <a:txBody>
                    <a:bodyPr/>
                    <a:lstStyle/>
                    <a:p>
                      <a:pPr algn="l"/>
                      <a:r>
                        <a:rPr lang="en-US" altLang="zh-CN" sz="2000" b="0" dirty="0"/>
                        <a:t>30.00</a:t>
                      </a:r>
                      <a:endParaRPr lang="zh-CN" altLang="en-US" sz="2000" b="0" dirty="0"/>
                    </a:p>
                  </a:txBody>
                  <a:tcPr/>
                </a:tc>
                <a:tc>
                  <a:txBody>
                    <a:bodyPr/>
                    <a:lstStyle/>
                    <a:p>
                      <a:pPr algn="l"/>
                      <a:r>
                        <a:rPr lang="en-US" altLang="zh-CN" sz="2000" b="0" dirty="0"/>
                        <a:t>CD study/ballot initiated </a:t>
                      </a:r>
                      <a:endParaRPr lang="zh-CN" altLang="en-US" sz="2000" b="0" dirty="0"/>
                    </a:p>
                  </a:txBody>
                  <a:tcPr/>
                </a:tc>
                <a:extLst>
                  <a:ext uri="{0D108BD9-81ED-4DB2-BD59-A6C34878D82A}">
                    <a16:rowId xmlns:a16="http://schemas.microsoft.com/office/drawing/2014/main" val="1987653515"/>
                  </a:ext>
                </a:extLst>
              </a:tr>
              <a:tr h="31497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2000" b="0" kern="1200" dirty="0">
                          <a:solidFill>
                            <a:schemeClr val="dk1"/>
                          </a:solidFill>
                          <a:latin typeface="+mn-lt"/>
                          <a:ea typeface="+mn-ea"/>
                          <a:cs typeface="+mn-cs"/>
                        </a:rPr>
                        <a:t>2019-10-31</a:t>
                      </a:r>
                      <a:endParaRPr lang="zh-CN" altLang="en-US" sz="2000" b="0" kern="1200" dirty="0">
                        <a:solidFill>
                          <a:schemeClr val="dk1"/>
                        </a:solidFill>
                        <a:latin typeface="+mn-lt"/>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2000" b="0" kern="1200" dirty="0">
                          <a:solidFill>
                            <a:schemeClr val="dk1"/>
                          </a:solidFill>
                          <a:latin typeface="+mn-lt"/>
                          <a:ea typeface="+mn-ea"/>
                          <a:cs typeface="+mn-cs"/>
                        </a:rPr>
                        <a:t>30.20</a:t>
                      </a:r>
                      <a:endParaRPr lang="zh-CN" altLang="en-US" sz="2000" b="0" kern="1200" dirty="0">
                        <a:solidFill>
                          <a:schemeClr val="dk1"/>
                        </a:solidFill>
                        <a:latin typeface="+mn-lt"/>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2000" b="0" kern="1200" dirty="0">
                          <a:solidFill>
                            <a:schemeClr val="dk1"/>
                          </a:solidFill>
                          <a:latin typeface="+mn-lt"/>
                          <a:ea typeface="+mn-ea"/>
                          <a:cs typeface="+mn-cs"/>
                        </a:rPr>
                        <a:t>WD1 </a:t>
                      </a:r>
                      <a:endParaRPr lang="zh-CN" altLang="en-US" sz="2000" b="0" kern="1200" dirty="0">
                        <a:solidFill>
                          <a:schemeClr val="dk1"/>
                        </a:solidFill>
                        <a:latin typeface="+mn-lt"/>
                        <a:ea typeface="+mn-ea"/>
                        <a:cs typeface="+mn-cs"/>
                      </a:endParaRPr>
                    </a:p>
                  </a:txBody>
                  <a:tcPr/>
                </a:tc>
                <a:extLst>
                  <a:ext uri="{0D108BD9-81ED-4DB2-BD59-A6C34878D82A}">
                    <a16:rowId xmlns:a16="http://schemas.microsoft.com/office/drawing/2014/main" val="1192628004"/>
                  </a:ext>
                </a:extLst>
              </a:tr>
              <a:tr h="31497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2000" b="0" kern="1200" dirty="0">
                          <a:solidFill>
                            <a:schemeClr val="dk1"/>
                          </a:solidFill>
                          <a:latin typeface="+mn-lt"/>
                          <a:ea typeface="+mn-ea"/>
                          <a:cs typeface="+mn-cs"/>
                        </a:rPr>
                        <a:t>2020-4-15</a:t>
                      </a:r>
                      <a:endParaRPr lang="zh-CN" altLang="en-US" sz="2000" b="0" kern="1200" dirty="0">
                        <a:solidFill>
                          <a:schemeClr val="dk1"/>
                        </a:solidFill>
                        <a:latin typeface="+mn-lt"/>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2000" b="0" kern="1200" dirty="0">
                          <a:solidFill>
                            <a:schemeClr val="dk1"/>
                          </a:solidFill>
                          <a:latin typeface="+mn-lt"/>
                          <a:ea typeface="+mn-ea"/>
                          <a:cs typeface="+mn-cs"/>
                        </a:rPr>
                        <a:t>30.20</a:t>
                      </a:r>
                      <a:endParaRPr lang="zh-CN" altLang="en-US" sz="2000" b="0" kern="1200" dirty="0">
                        <a:solidFill>
                          <a:schemeClr val="dk1"/>
                        </a:solidFill>
                        <a:latin typeface="+mn-lt"/>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2000" b="0" kern="1200" dirty="0">
                          <a:solidFill>
                            <a:schemeClr val="dk1"/>
                          </a:solidFill>
                          <a:latin typeface="+mn-lt"/>
                          <a:ea typeface="+mn-ea"/>
                          <a:cs typeface="+mn-cs"/>
                        </a:rPr>
                        <a:t>WD2</a:t>
                      </a:r>
                      <a:endParaRPr lang="zh-CN" altLang="en-US" sz="2000" b="0" kern="1200" dirty="0">
                        <a:solidFill>
                          <a:schemeClr val="dk1"/>
                        </a:solidFill>
                        <a:latin typeface="+mn-lt"/>
                        <a:ea typeface="+mn-ea"/>
                        <a:cs typeface="+mn-cs"/>
                      </a:endParaRPr>
                    </a:p>
                  </a:txBody>
                  <a:tcPr/>
                </a:tc>
                <a:extLst>
                  <a:ext uri="{0D108BD9-81ED-4DB2-BD59-A6C34878D82A}">
                    <a16:rowId xmlns:a16="http://schemas.microsoft.com/office/drawing/2014/main" val="3802413891"/>
                  </a:ext>
                </a:extLst>
              </a:tr>
              <a:tr h="314978">
                <a:tc>
                  <a:txBody>
                    <a:bodyPr/>
                    <a:lstStyle/>
                    <a:p>
                      <a:pPr algn="l"/>
                      <a:r>
                        <a:rPr lang="en-US" altLang="zh-CN" sz="2000" b="0" dirty="0"/>
                        <a:t>2020-11-03</a:t>
                      </a:r>
                      <a:endParaRPr lang="zh-CN" altLang="en-US" sz="2000" b="0" dirty="0"/>
                    </a:p>
                  </a:txBody>
                  <a:tcPr/>
                </a:tc>
                <a:tc>
                  <a:txBody>
                    <a:bodyPr/>
                    <a:lstStyle/>
                    <a:p>
                      <a:pPr algn="l"/>
                      <a:r>
                        <a:rPr lang="en-US" altLang="zh-CN" sz="2000" b="0" dirty="0"/>
                        <a:t>40.00</a:t>
                      </a:r>
                      <a:endParaRPr lang="zh-CN" altLang="en-US" sz="2000" b="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2000" b="0" dirty="0"/>
                        <a:t>DTS </a:t>
                      </a:r>
                      <a:r>
                        <a:rPr lang="en-US" altLang="zh-CN" sz="2000" b="0" kern="1200" dirty="0">
                          <a:solidFill>
                            <a:schemeClr val="dk1"/>
                          </a:solidFill>
                          <a:latin typeface="+mn-lt"/>
                          <a:ea typeface="+mn-ea"/>
                          <a:cs typeface="+mn-cs"/>
                        </a:rPr>
                        <a:t>approved</a:t>
                      </a:r>
                      <a:endParaRPr lang="zh-CN" altLang="en-US" sz="2000" b="0" dirty="0"/>
                    </a:p>
                  </a:txBody>
                  <a:tcPr/>
                </a:tc>
                <a:extLst>
                  <a:ext uri="{0D108BD9-81ED-4DB2-BD59-A6C34878D82A}">
                    <a16:rowId xmlns:a16="http://schemas.microsoft.com/office/drawing/2014/main" val="536154122"/>
                  </a:ext>
                </a:extLst>
              </a:tr>
              <a:tr h="314978">
                <a:tc>
                  <a:txBody>
                    <a:bodyPr/>
                    <a:lstStyle/>
                    <a:p>
                      <a:pPr algn="l"/>
                      <a:r>
                        <a:rPr lang="en-US" altLang="zh-CN" sz="2000" b="0" dirty="0">
                          <a:solidFill>
                            <a:srgbClr val="C00000"/>
                          </a:solidFill>
                        </a:rPr>
                        <a:t>2021-12</a:t>
                      </a:r>
                      <a:endParaRPr lang="zh-CN" altLang="en-US" sz="2000" b="0" dirty="0">
                        <a:solidFill>
                          <a:srgbClr val="C00000"/>
                        </a:solidFill>
                      </a:endParaRPr>
                    </a:p>
                  </a:txBody>
                  <a:tcPr/>
                </a:tc>
                <a:tc>
                  <a:txBody>
                    <a:bodyPr/>
                    <a:lstStyle/>
                    <a:p>
                      <a:pPr algn="l"/>
                      <a:r>
                        <a:rPr lang="en-US" altLang="zh-CN" sz="2000" b="0" dirty="0">
                          <a:solidFill>
                            <a:srgbClr val="C00000"/>
                          </a:solidFill>
                        </a:rPr>
                        <a:t>50.00</a:t>
                      </a:r>
                      <a:endParaRPr lang="zh-CN" altLang="en-US" sz="2000" b="0" dirty="0">
                        <a:solidFill>
                          <a:srgbClr val="C00000"/>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2000" b="0" dirty="0">
                          <a:solidFill>
                            <a:srgbClr val="C00000"/>
                          </a:solidFill>
                        </a:rPr>
                        <a:t>FDTS</a:t>
                      </a:r>
                      <a:endParaRPr lang="zh-CN" altLang="en-US" sz="2000" b="0" dirty="0">
                        <a:solidFill>
                          <a:srgbClr val="C00000"/>
                        </a:solidFill>
                      </a:endParaRPr>
                    </a:p>
                  </a:txBody>
                  <a:tcPr/>
                </a:tc>
                <a:extLst>
                  <a:ext uri="{0D108BD9-81ED-4DB2-BD59-A6C34878D82A}">
                    <a16:rowId xmlns:a16="http://schemas.microsoft.com/office/drawing/2014/main" val="2558182523"/>
                  </a:ext>
                </a:extLst>
              </a:tr>
              <a:tr h="314978">
                <a:tc>
                  <a:txBody>
                    <a:bodyPr/>
                    <a:lstStyle/>
                    <a:p>
                      <a:pPr algn="l"/>
                      <a:r>
                        <a:rPr lang="en-US" altLang="zh-CN" sz="2000" b="0" dirty="0"/>
                        <a:t>2022-07-04 ~</a:t>
                      </a:r>
                      <a:r>
                        <a:rPr lang="zh-CN" altLang="en-US" sz="2000" b="0" dirty="0"/>
                        <a:t> </a:t>
                      </a:r>
                      <a:r>
                        <a:rPr lang="en-US" altLang="zh-CN" sz="2000" b="0" dirty="0"/>
                        <a:t>2023-01-05</a:t>
                      </a:r>
                    </a:p>
                  </a:txBody>
                  <a:tcPr/>
                </a:tc>
                <a:tc>
                  <a:txBody>
                    <a:bodyPr/>
                    <a:lstStyle/>
                    <a:p>
                      <a:pPr algn="l"/>
                      <a:r>
                        <a:rPr lang="en-US" altLang="zh-CN" sz="2000" b="0" dirty="0"/>
                        <a:t>60.60</a:t>
                      </a:r>
                      <a:endParaRPr lang="zh-CN" altLang="en-US" sz="2000" b="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2000" b="0" dirty="0"/>
                        <a:t>International Standard published limit date </a:t>
                      </a:r>
                      <a:endParaRPr lang="zh-CN" altLang="en-US" sz="2000" b="0" dirty="0"/>
                    </a:p>
                  </a:txBody>
                  <a:tcPr/>
                </a:tc>
                <a:extLst>
                  <a:ext uri="{0D108BD9-81ED-4DB2-BD59-A6C34878D82A}">
                    <a16:rowId xmlns:a16="http://schemas.microsoft.com/office/drawing/2014/main" val="3600405167"/>
                  </a:ext>
                </a:extLst>
              </a:tr>
            </a:tbl>
          </a:graphicData>
        </a:graphic>
      </p:graphicFrame>
    </p:spTree>
    <p:extLst>
      <p:ext uri="{BB962C8B-B14F-4D97-AF65-F5344CB8AC3E}">
        <p14:creationId xmlns:p14="http://schemas.microsoft.com/office/powerpoint/2010/main" val="2122560704"/>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C604FF53-3F3D-D14A-81EB-3B11E54BDD7B}"/>
              </a:ext>
            </a:extLst>
          </p:cNvPr>
          <p:cNvSpPr>
            <a:spLocks noGrp="1"/>
          </p:cNvSpPr>
          <p:nvPr>
            <p:ph type="sldNum" sz="quarter" idx="2"/>
          </p:nvPr>
        </p:nvSpPr>
        <p:spPr/>
        <p:txBody>
          <a:bodyPr/>
          <a:lstStyle/>
          <a:p>
            <a:pPr defTabSz="914400"/>
            <a:fld id="{86CB4B4D-7CA3-9044-876B-883B54F8677D}" type="slidenum">
              <a:rPr lang="en-US" smtClean="0">
                <a:solidFill>
                  <a:srgbClr val="1F497D"/>
                </a:solidFill>
              </a:rPr>
              <a:pPr defTabSz="914400"/>
              <a:t>38</a:t>
            </a:fld>
            <a:endParaRPr lang="en-US" dirty="0">
              <a:solidFill>
                <a:srgbClr val="1F497D"/>
              </a:solidFill>
            </a:endParaRPr>
          </a:p>
        </p:txBody>
      </p:sp>
      <p:sp>
        <p:nvSpPr>
          <p:cNvPr id="7" name="内容占位符 2">
            <a:extLst>
              <a:ext uri="{FF2B5EF4-FFF2-40B4-BE49-F238E27FC236}">
                <a16:creationId xmlns:a16="http://schemas.microsoft.com/office/drawing/2014/main" id="{F572E1B9-D381-7047-8629-605BABB12B69}"/>
              </a:ext>
            </a:extLst>
          </p:cNvPr>
          <p:cNvSpPr>
            <a:spLocks noGrp="1"/>
          </p:cNvSpPr>
          <p:nvPr>
            <p:ph sz="quarter" idx="10"/>
          </p:nvPr>
        </p:nvSpPr>
        <p:spPr>
          <a:xfrm>
            <a:off x="506819" y="1292751"/>
            <a:ext cx="11167763" cy="4151608"/>
          </a:xfrm>
        </p:spPr>
        <p:txBody>
          <a:bodyPr/>
          <a:lstStyle/>
          <a:p>
            <a:r>
              <a:rPr lang="en-US" sz="2800" b="1" dirty="0"/>
              <a:t>Scope: </a:t>
            </a:r>
          </a:p>
          <a:p>
            <a:pPr marL="0" indent="0">
              <a:buNone/>
            </a:pPr>
            <a:r>
              <a:rPr lang="en-US" altLang="zh-CN" sz="2400" dirty="0"/>
              <a:t>This Technical Specification defines the calibration of space-borne microwave radiometers and validation of the calibrated information. </a:t>
            </a:r>
          </a:p>
          <a:p>
            <a:pPr lvl="1"/>
            <a:r>
              <a:rPr kumimoji="1" lang="en-US" altLang="zh-CN" sz="2400" b="1" dirty="0">
                <a:latin typeface="Times New Roman" panose="02020603050405020304" charset="0"/>
              </a:rPr>
              <a:t>Define the calibration of space-borne microwave radiometers and validation of space-borne microwave radiometers calibration information. </a:t>
            </a:r>
          </a:p>
          <a:p>
            <a:pPr lvl="1"/>
            <a:r>
              <a:rPr kumimoji="1" lang="en-US" altLang="zh-CN" sz="2400" b="1" dirty="0">
                <a:latin typeface="Times New Roman" panose="02020603050405020304" charset="0"/>
              </a:rPr>
              <a:t>Address in-orbit calibration, rather than prelaunch calibration.</a:t>
            </a:r>
          </a:p>
          <a:p>
            <a:pPr lvl="1"/>
            <a:r>
              <a:rPr kumimoji="1" lang="en-US" altLang="zh-CN" sz="2400" b="1" dirty="0">
                <a:latin typeface="Times New Roman" panose="02020603050405020304" charset="0"/>
              </a:rPr>
              <a:t>Specify the terms used in the microwave radiometers calibration procedures.</a:t>
            </a:r>
          </a:p>
          <a:p>
            <a:pPr lvl="1"/>
            <a:r>
              <a:rPr kumimoji="1" lang="en-US" altLang="zh-CN" sz="2400" b="1" dirty="0">
                <a:latin typeface="Times New Roman" panose="02020603050405020304" charset="0"/>
              </a:rPr>
              <a:t> Address also the metadata related to calibration and validation.  </a:t>
            </a:r>
          </a:p>
        </p:txBody>
      </p:sp>
      <p:sp>
        <p:nvSpPr>
          <p:cNvPr id="8" name="内容占位符 3">
            <a:extLst>
              <a:ext uri="{FF2B5EF4-FFF2-40B4-BE49-F238E27FC236}">
                <a16:creationId xmlns:a16="http://schemas.microsoft.com/office/drawing/2014/main" id="{1E59260A-58C4-1341-9441-4025E7CB81C8}"/>
              </a:ext>
            </a:extLst>
          </p:cNvPr>
          <p:cNvSpPr>
            <a:spLocks noGrp="1"/>
          </p:cNvSpPr>
          <p:nvPr>
            <p:ph sz="quarter" idx="11"/>
          </p:nvPr>
        </p:nvSpPr>
        <p:spPr>
          <a:xfrm>
            <a:off x="2743200" y="304800"/>
            <a:ext cx="6604000" cy="533400"/>
          </a:xfrm>
        </p:spPr>
        <p:txBody>
          <a:bodyPr/>
          <a:lstStyle/>
          <a:p>
            <a:pPr algn="ctr"/>
            <a:r>
              <a:rPr lang="en-GB" altLang="zh-CN" sz="3200" b="1" dirty="0">
                <a:solidFill>
                  <a:srgbClr val="FFFFFF"/>
                </a:solidFill>
                <a:latin typeface="Arial Bold"/>
              </a:rPr>
              <a:t>ISO TS 19159-4</a:t>
            </a:r>
            <a:endParaRPr lang="en-US" sz="3200" b="1" dirty="0">
              <a:solidFill>
                <a:srgbClr val="FFFFFF"/>
              </a:solidFill>
              <a:latin typeface="Arial Bold"/>
            </a:endParaRPr>
          </a:p>
        </p:txBody>
      </p:sp>
    </p:spTree>
    <p:extLst>
      <p:ext uri="{BB962C8B-B14F-4D97-AF65-F5344CB8AC3E}">
        <p14:creationId xmlns:p14="http://schemas.microsoft.com/office/powerpoint/2010/main" val="173709767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94980B-B146-4D70-8D1C-2BF96CE7815C}"/>
              </a:ext>
            </a:extLst>
          </p:cNvPr>
          <p:cNvSpPr>
            <a:spLocks noGrp="1"/>
          </p:cNvSpPr>
          <p:nvPr>
            <p:ph type="ctrTitle" idx="4294967295"/>
          </p:nvPr>
        </p:nvSpPr>
        <p:spPr>
          <a:xfrm>
            <a:off x="77787" y="1809899"/>
            <a:ext cx="12012613" cy="1373188"/>
          </a:xfrm>
          <a:prstGeom prst="rect">
            <a:avLst/>
          </a:prstGeom>
        </p:spPr>
        <p:txBody>
          <a:bodyPr>
            <a:noAutofit/>
          </a:bodyPr>
          <a:lstStyle/>
          <a:p>
            <a:pPr algn="ctr"/>
            <a:r>
              <a:rPr lang="en-US" altLang="zh-CN" b="1" dirty="0">
                <a:solidFill>
                  <a:schemeClr val="tx2"/>
                </a:solidFill>
              </a:rPr>
              <a:t>CEOS Task CV-20-05:</a:t>
            </a:r>
            <a:br>
              <a:rPr lang="en-US" altLang="zh-CN" b="1" dirty="0">
                <a:solidFill>
                  <a:schemeClr val="tx2"/>
                </a:solidFill>
              </a:rPr>
            </a:br>
            <a:r>
              <a:rPr lang="en-US" altLang="zh-CN" dirty="0">
                <a:solidFill>
                  <a:schemeClr val="tx2"/>
                </a:solidFill>
              </a:rPr>
              <a:t>Standards and Metrics for </a:t>
            </a:r>
            <a:r>
              <a:rPr lang="en-US" altLang="zh-CN" dirty="0" err="1">
                <a:solidFill>
                  <a:schemeClr val="tx2"/>
                </a:solidFill>
              </a:rPr>
              <a:t>Scatterometers</a:t>
            </a:r>
            <a:r>
              <a:rPr lang="en-US" altLang="zh-CN" dirty="0">
                <a:solidFill>
                  <a:schemeClr val="tx2"/>
                </a:solidFill>
              </a:rPr>
              <a:t> and Wind Retrievals</a:t>
            </a:r>
            <a:br>
              <a:rPr lang="en-US" altLang="zh-CN" dirty="0">
                <a:solidFill>
                  <a:schemeClr val="tx2"/>
                </a:solidFill>
              </a:rPr>
            </a:br>
            <a:r>
              <a:rPr lang="en-US" altLang="zh-CN" dirty="0">
                <a:solidFill>
                  <a:schemeClr val="tx2"/>
                </a:solidFill>
              </a:rPr>
              <a:t> </a:t>
            </a:r>
            <a:endParaRPr lang="zh-CN" altLang="en-US" sz="2400" dirty="0">
              <a:solidFill>
                <a:schemeClr val="tx2"/>
              </a:solidFill>
            </a:endParaRPr>
          </a:p>
        </p:txBody>
      </p:sp>
      <p:pic>
        <p:nvPicPr>
          <p:cNvPr id="1026" name="Picture 2" descr="https://bkimg.cdn.bcebos.com/pic/0df3d7ca7bcb0a46162bebcb6163f6246b60af33?x-bce-process=image/watermark,image_d2F0ZXIvYmFpa2UxMTY=,g_7,xp_5,yp_5/format,f_auto">
            <a:extLst>
              <a:ext uri="{FF2B5EF4-FFF2-40B4-BE49-F238E27FC236}">
                <a16:creationId xmlns:a16="http://schemas.microsoft.com/office/drawing/2014/main" id="{CF5ADB1A-7D8B-4223-ABF0-64C19638C6E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9982" y="5805348"/>
            <a:ext cx="775950" cy="7702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bkimg.cdn.bcebos.com/pic/a5c27d1ed21b0ef42e2f3d2fd2c451da80cb3eff?x-bce-process=image/watermark,image_d2F0ZXIvYmFpa2UxMTY=,g_7,xp_5,yp_5/format,f_auto">
            <a:extLst>
              <a:ext uri="{FF2B5EF4-FFF2-40B4-BE49-F238E27FC236}">
                <a16:creationId xmlns:a16="http://schemas.microsoft.com/office/drawing/2014/main" id="{274D6DF3-FC06-4676-B35F-77AACFA7C8A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418" t="11563" r="26210" b="13117"/>
          <a:stretch/>
        </p:blipFill>
        <p:spPr bwMode="auto">
          <a:xfrm>
            <a:off x="2035975" y="5594567"/>
            <a:ext cx="835319" cy="8045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未标题-1">
            <a:extLst>
              <a:ext uri="{FF2B5EF4-FFF2-40B4-BE49-F238E27FC236}">
                <a16:creationId xmlns:a16="http://schemas.microsoft.com/office/drawing/2014/main" id="{26B300E9-4D75-4B85-BB5C-5D8D53DC17F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349" y="5438289"/>
            <a:ext cx="1476557" cy="3855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9" name="Picture 4" descr="logo_large-a9be0e49aed0aa1f72a7da54d348d14ce94d070e7950f67dbc85039f0574ca48">
            <a:extLst>
              <a:ext uri="{FF2B5EF4-FFF2-40B4-BE49-F238E27FC236}">
                <a16:creationId xmlns:a16="http://schemas.microsoft.com/office/drawing/2014/main" id="{52544AF7-1108-40F6-9635-DA3D7E2872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4981" y="5866063"/>
            <a:ext cx="2059205" cy="4002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 name="7 Imagen">
            <a:extLst>
              <a:ext uri="{FF2B5EF4-FFF2-40B4-BE49-F238E27FC236}">
                <a16:creationId xmlns:a16="http://schemas.microsoft.com/office/drawing/2014/main" id="{2C2C94FA-0EBE-4FB0-96AC-743AFED562C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83360" y="6032392"/>
            <a:ext cx="1354207" cy="347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8 Imagen">
            <a:extLst>
              <a:ext uri="{FF2B5EF4-FFF2-40B4-BE49-F238E27FC236}">
                <a16:creationId xmlns:a16="http://schemas.microsoft.com/office/drawing/2014/main" id="{4533E76B-0BC5-44A2-99BC-3B2AC77AB04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67554" y="5583521"/>
            <a:ext cx="1354207" cy="272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a:extLst>
              <a:ext uri="{FF2B5EF4-FFF2-40B4-BE49-F238E27FC236}">
                <a16:creationId xmlns:a16="http://schemas.microsoft.com/office/drawing/2014/main" id="{04547A9B-3F65-4AB0-A2AA-1ADFE1FD9149}"/>
              </a:ext>
            </a:extLst>
          </p:cNvPr>
          <p:cNvPicPr>
            <a:picLocks noChangeAspect="1"/>
          </p:cNvPicPr>
          <p:nvPr/>
        </p:nvPicPr>
        <p:blipFill>
          <a:blip r:embed="rId8"/>
          <a:stretch>
            <a:fillRect/>
          </a:stretch>
        </p:blipFill>
        <p:spPr>
          <a:xfrm>
            <a:off x="7462654" y="5531729"/>
            <a:ext cx="867404" cy="917447"/>
          </a:xfrm>
          <a:prstGeom prst="rect">
            <a:avLst/>
          </a:prstGeom>
        </p:spPr>
      </p:pic>
      <p:pic>
        <p:nvPicPr>
          <p:cNvPr id="14" name="Picture 2" descr="https://gss3.bdstatic.com/84oSdTum2Q5BphGlnYG/timg?wapp&amp;quality=80&amp;size=b150_150&amp;subsize=20480&amp;cut_x=0&amp;cut_w=0&amp;cut_y=0&amp;cut_h=0&amp;sec=1369815402&amp;srctrace&amp;di=ca07460804a7a28a604ad78d070e9124&amp;wh_rate=null&amp;src=http%3A%2F%2Fimgsrc.baidu.com%2Fforum%2Fpic%2Fitem%2Fac345982b2b7d0a2db2dba13c5ef76094a369a5c.jpg">
            <a:extLst>
              <a:ext uri="{FF2B5EF4-FFF2-40B4-BE49-F238E27FC236}">
                <a16:creationId xmlns:a16="http://schemas.microsoft.com/office/drawing/2014/main" id="{B57E02C7-8E0A-4C6C-A8B0-C580DB64B31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50908" y="5607799"/>
            <a:ext cx="721698" cy="721698"/>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a:extLst>
              <a:ext uri="{FF2B5EF4-FFF2-40B4-BE49-F238E27FC236}">
                <a16:creationId xmlns:a16="http://schemas.microsoft.com/office/drawing/2014/main" id="{57451487-2DB8-405F-A398-8B6A6A8D455A}"/>
              </a:ext>
            </a:extLst>
          </p:cNvPr>
          <p:cNvPicPr>
            <a:picLocks noChangeAspect="1"/>
          </p:cNvPicPr>
          <p:nvPr/>
        </p:nvPicPr>
        <p:blipFill>
          <a:blip r:embed="rId10"/>
          <a:stretch>
            <a:fillRect/>
          </a:stretch>
        </p:blipFill>
        <p:spPr>
          <a:xfrm>
            <a:off x="8505196" y="5708626"/>
            <a:ext cx="1450065" cy="501526"/>
          </a:xfrm>
          <a:prstGeom prst="rect">
            <a:avLst/>
          </a:prstGeom>
        </p:spPr>
      </p:pic>
      <p:pic>
        <p:nvPicPr>
          <p:cNvPr id="6" name="图片 5">
            <a:extLst>
              <a:ext uri="{FF2B5EF4-FFF2-40B4-BE49-F238E27FC236}">
                <a16:creationId xmlns:a16="http://schemas.microsoft.com/office/drawing/2014/main" id="{5F4E6998-0AF0-4C7F-B8C8-6464B5A69669}"/>
              </a:ext>
            </a:extLst>
          </p:cNvPr>
          <p:cNvPicPr>
            <a:picLocks noChangeAspect="1"/>
          </p:cNvPicPr>
          <p:nvPr/>
        </p:nvPicPr>
        <p:blipFill>
          <a:blip r:embed="rId11"/>
          <a:stretch>
            <a:fillRect/>
          </a:stretch>
        </p:blipFill>
        <p:spPr>
          <a:xfrm>
            <a:off x="10034087" y="5626900"/>
            <a:ext cx="1002643" cy="769986"/>
          </a:xfrm>
          <a:prstGeom prst="rect">
            <a:avLst/>
          </a:prstGeom>
        </p:spPr>
      </p:pic>
      <p:sp>
        <p:nvSpPr>
          <p:cNvPr id="19" name="灯片编号占位符 18">
            <a:extLst>
              <a:ext uri="{FF2B5EF4-FFF2-40B4-BE49-F238E27FC236}">
                <a16:creationId xmlns:a16="http://schemas.microsoft.com/office/drawing/2014/main" id="{48B40BE9-6550-5D44-A162-EC84202BE675}"/>
              </a:ext>
            </a:extLst>
          </p:cNvPr>
          <p:cNvSpPr>
            <a:spLocks noGrp="1"/>
          </p:cNvSpPr>
          <p:nvPr>
            <p:ph type="sldNum" sz="quarter" idx="2"/>
          </p:nvPr>
        </p:nvSpPr>
        <p:spPr/>
        <p:txBody>
          <a:bodyPr/>
          <a:lstStyle/>
          <a:p>
            <a:pPr defTabSz="914400"/>
            <a:fld id="{86CB4B4D-7CA3-9044-876B-883B54F8677D}" type="slidenum">
              <a:rPr lang="en-US" smtClean="0">
                <a:solidFill>
                  <a:srgbClr val="1F497D"/>
                </a:solidFill>
              </a:rPr>
              <a:pPr defTabSz="914400"/>
              <a:t>3</a:t>
            </a:fld>
            <a:endParaRPr lang="en-US" dirty="0">
              <a:solidFill>
                <a:srgbClr val="1F497D"/>
              </a:solidFill>
            </a:endParaRPr>
          </a:p>
        </p:txBody>
      </p:sp>
      <p:sp>
        <p:nvSpPr>
          <p:cNvPr id="22" name="内容占位符 2">
            <a:extLst>
              <a:ext uri="{FF2B5EF4-FFF2-40B4-BE49-F238E27FC236}">
                <a16:creationId xmlns:a16="http://schemas.microsoft.com/office/drawing/2014/main" id="{98C3BCA4-C521-9B40-B18D-9AAD07EF4CE5}"/>
              </a:ext>
            </a:extLst>
          </p:cNvPr>
          <p:cNvSpPr txBox="1">
            <a:spLocks/>
          </p:cNvSpPr>
          <p:nvPr/>
        </p:nvSpPr>
        <p:spPr>
          <a:xfrm>
            <a:off x="332847" y="4361507"/>
            <a:ext cx="10202561" cy="1008611"/>
          </a:xfrm>
        </p:spPr>
        <p:txBody>
          <a:bodyPr>
            <a:normAutofit/>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r>
              <a:rPr lang="en-US" altLang="zh-CN" kern="0" dirty="0"/>
              <a:t>Created in 2020</a:t>
            </a:r>
          </a:p>
          <a:p>
            <a:r>
              <a:rPr lang="en-US" altLang="zh-CN" kern="0" dirty="0"/>
              <a:t>Target completion: 2021 Q4, extended to 2022 Q2 due to COVID-19</a:t>
            </a:r>
          </a:p>
          <a:p>
            <a:pPr marL="0" indent="0">
              <a:buFont typeface="Arial"/>
              <a:buNone/>
            </a:pPr>
            <a:endParaRPr lang="zh-CN" altLang="zh-CN" kern="0" dirty="0"/>
          </a:p>
        </p:txBody>
      </p:sp>
      <p:sp>
        <p:nvSpPr>
          <p:cNvPr id="23" name="副标题 2">
            <a:extLst>
              <a:ext uri="{FF2B5EF4-FFF2-40B4-BE49-F238E27FC236}">
                <a16:creationId xmlns:a16="http://schemas.microsoft.com/office/drawing/2014/main" id="{E527A906-5EB5-224B-BB9C-1BE1F0E78773}"/>
              </a:ext>
            </a:extLst>
          </p:cNvPr>
          <p:cNvSpPr txBox="1">
            <a:spLocks/>
          </p:cNvSpPr>
          <p:nvPr/>
        </p:nvSpPr>
        <p:spPr>
          <a:xfrm>
            <a:off x="550641" y="3127917"/>
            <a:ext cx="11539759" cy="811342"/>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altLang="zh-CN" sz="1800" kern="0" dirty="0"/>
              <a:t>Xiaolong Dong (NSSC, CAS), Paul S. Chang (NOAA NESDIS), Ad </a:t>
            </a:r>
            <a:r>
              <a:rPr lang="en-US" altLang="zh-CN" sz="1800" kern="0" dirty="0" err="1"/>
              <a:t>Stoffelen</a:t>
            </a:r>
            <a:r>
              <a:rPr lang="en-US" altLang="zh-CN" sz="1800" kern="0" dirty="0"/>
              <a:t> (KNMI), Marcos Portabella( ICM-CSIC), Raj Kumar (ISRO), Stefanie </a:t>
            </a:r>
            <a:r>
              <a:rPr lang="en-US" altLang="zh-CN" sz="1800" kern="0" dirty="0" err="1"/>
              <a:t>Linow</a:t>
            </a:r>
            <a:r>
              <a:rPr lang="en-US" altLang="zh-CN" sz="1800" kern="0" dirty="0"/>
              <a:t> (EUMETSAT), </a:t>
            </a:r>
            <a:r>
              <a:rPr lang="en-US" altLang="zh-CN" sz="1800" kern="0" dirty="0" err="1"/>
              <a:t>Juhong</a:t>
            </a:r>
            <a:r>
              <a:rPr lang="en-US" altLang="zh-CN" sz="1800" kern="0" dirty="0"/>
              <a:t> Zou (NSOAS), </a:t>
            </a:r>
            <a:r>
              <a:rPr lang="en-US" altLang="zh-CN" sz="1800" kern="0" dirty="0" err="1"/>
              <a:t>Wenming</a:t>
            </a:r>
            <a:r>
              <a:rPr lang="en-US" altLang="zh-CN" sz="1800" kern="0" dirty="0"/>
              <a:t> Lin (NUIST)</a:t>
            </a:r>
            <a:endParaRPr lang="zh-CN" altLang="en-US" sz="1800" kern="0" dirty="0"/>
          </a:p>
        </p:txBody>
      </p:sp>
    </p:spTree>
    <p:extLst>
      <p:ext uri="{BB962C8B-B14F-4D97-AF65-F5344CB8AC3E}">
        <p14:creationId xmlns:p14="http://schemas.microsoft.com/office/powerpoint/2010/main" val="1567042439"/>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77766" y="2622959"/>
            <a:ext cx="10969584" cy="3693319"/>
          </a:xfrm>
          <a:prstGeom prst="rect">
            <a:avLst/>
          </a:prstGeom>
        </p:spPr>
        <p:txBody>
          <a:bodyPr wrap="square">
            <a:spAutoFit/>
          </a:bodyPr>
          <a:lstStyle/>
          <a:p>
            <a:pPr marL="342900" indent="-342900">
              <a:buFont typeface="Wingdings" panose="05000000000000000000" pitchFamily="2" charset="2"/>
              <a:buChar char="l"/>
            </a:pPr>
            <a:r>
              <a:rPr kumimoji="1" lang="en-US" altLang="zh-CN" sz="2400" b="1" dirty="0">
                <a:solidFill>
                  <a:srgbClr val="002569"/>
                </a:solidFill>
                <a:latin typeface="Times New Roman" panose="02020603050405020304" charset="0"/>
                <a:ea typeface="Arial Bold"/>
                <a:cs typeface="Arial" panose="020B0604020202020204" pitchFamily="34" charset="0"/>
                <a:sym typeface="Arial Bold"/>
              </a:rPr>
              <a:t>The flow chart of radiometer calibration is drawn and the generic technologies are extracted.</a:t>
            </a:r>
          </a:p>
          <a:p>
            <a:pPr marL="342900" indent="-342900">
              <a:buFont typeface="Wingdings" panose="05000000000000000000" pitchFamily="2" charset="2"/>
              <a:buChar char="l"/>
            </a:pPr>
            <a:r>
              <a:rPr kumimoji="1" lang="en-US" altLang="zh-CN" sz="2400" b="1" dirty="0">
                <a:solidFill>
                  <a:srgbClr val="002569"/>
                </a:solidFill>
                <a:latin typeface="Times New Roman" panose="02020603050405020304" charset="0"/>
                <a:ea typeface="Arial Bold"/>
                <a:cs typeface="Arial" panose="020B0604020202020204" pitchFamily="34" charset="0"/>
                <a:sym typeface="Arial Bold"/>
              </a:rPr>
              <a:t>Seven classes are abstracted, addressing the key stages or elements in the calibration procedure. </a:t>
            </a:r>
          </a:p>
          <a:p>
            <a:pPr marL="342900" indent="-342900">
              <a:buFont typeface="Wingdings" panose="05000000000000000000" pitchFamily="2" charset="2"/>
              <a:buChar char="l"/>
            </a:pPr>
            <a:r>
              <a:rPr kumimoji="1" lang="en-US" altLang="zh-CN" sz="2400" b="1" dirty="0">
                <a:solidFill>
                  <a:srgbClr val="002569"/>
                </a:solidFill>
                <a:latin typeface="Times New Roman" panose="02020603050405020304" charset="0"/>
                <a:ea typeface="Arial Bold"/>
                <a:cs typeface="Arial" panose="020B0604020202020204" pitchFamily="34" charset="0"/>
                <a:sym typeface="Arial Bold"/>
              </a:rPr>
              <a:t>Every class is descried by class diagrams using UML tools.</a:t>
            </a:r>
          </a:p>
          <a:p>
            <a:pPr marL="342900" indent="-342900">
              <a:buFont typeface="Wingdings" panose="05000000000000000000" pitchFamily="2" charset="2"/>
              <a:buChar char="l"/>
            </a:pPr>
            <a:r>
              <a:rPr kumimoji="1" lang="en-US" altLang="zh-CN" sz="2400" b="1" dirty="0">
                <a:solidFill>
                  <a:srgbClr val="002569"/>
                </a:solidFill>
                <a:latin typeface="Times New Roman" panose="02020603050405020304" charset="0"/>
                <a:ea typeface="Arial Bold"/>
                <a:cs typeface="Arial" panose="020B0604020202020204" pitchFamily="34" charset="0"/>
                <a:sym typeface="Arial Bold"/>
              </a:rPr>
              <a:t>Every attribute in the classes are described in some detail data in the dictionary.</a:t>
            </a:r>
          </a:p>
          <a:p>
            <a:pPr marL="342900" indent="-342900">
              <a:buFont typeface="Wingdings" panose="05000000000000000000" pitchFamily="2" charset="2"/>
              <a:buChar char="l"/>
            </a:pPr>
            <a:r>
              <a:rPr kumimoji="1" lang="en-US" altLang="zh-CN" sz="2400" b="1" dirty="0">
                <a:solidFill>
                  <a:srgbClr val="002569"/>
                </a:solidFill>
                <a:latin typeface="Times New Roman" panose="02020603050405020304" charset="0"/>
                <a:ea typeface="Arial Bold"/>
                <a:cs typeface="Arial" panose="020B0604020202020204" pitchFamily="34" charset="0"/>
                <a:sym typeface="Arial Bold"/>
              </a:rPr>
              <a:t> An abstract test suite which shall be passed by any implementation claiming conformance with 19159-4 is designed. The  attached xml schema definition files are consistent with the UML diagram and data dictionary.</a:t>
            </a:r>
          </a:p>
          <a:p>
            <a:pPr marL="285750" indent="-285750">
              <a:buFont typeface="Wingdings" panose="05000000000000000000" pitchFamily="2" charset="2"/>
              <a:buChar char="l"/>
            </a:pPr>
            <a:endParaRPr lang="zh-CN" altLang="en-US" dirty="0">
              <a:latin typeface="+mj-lt"/>
              <a:cs typeface="Arial" panose="020B0604020202020204" pitchFamily="34" charset="0"/>
            </a:endParaRPr>
          </a:p>
        </p:txBody>
      </p:sp>
      <p:sp>
        <p:nvSpPr>
          <p:cNvPr id="5" name="矩形 4"/>
          <p:cNvSpPr/>
          <p:nvPr/>
        </p:nvSpPr>
        <p:spPr>
          <a:xfrm>
            <a:off x="2691863" y="372946"/>
            <a:ext cx="6808274" cy="584775"/>
          </a:xfrm>
          <a:prstGeom prst="rect">
            <a:avLst/>
          </a:prstGeom>
        </p:spPr>
        <p:txBody>
          <a:bodyPr/>
          <a:lstStyle/>
          <a:p>
            <a:pPr algn="ctr">
              <a:spcBef>
                <a:spcPts val="500"/>
              </a:spcBef>
              <a:buSzPct val="100000"/>
              <a:buFont typeface="Arial"/>
              <a:buNone/>
            </a:pPr>
            <a:r>
              <a:rPr lang="en-US" altLang="zh-CN" sz="3200" b="1" dirty="0">
                <a:solidFill>
                  <a:srgbClr val="FFFFFF"/>
                </a:solidFill>
                <a:latin typeface="Arial Bold"/>
                <a:ea typeface="Arial Bold"/>
                <a:cs typeface="Arial Bold"/>
                <a:sym typeface="Arial Bold"/>
              </a:rPr>
              <a:t>Procedures in developing 19159-4</a:t>
            </a:r>
            <a:endParaRPr lang="zh-CN" altLang="en-US" sz="3200" b="1" dirty="0">
              <a:solidFill>
                <a:srgbClr val="FFFFFF"/>
              </a:solidFill>
              <a:latin typeface="Arial Bold"/>
              <a:ea typeface="Arial Bold"/>
              <a:cs typeface="Arial Bold"/>
              <a:sym typeface="Arial Bold"/>
            </a:endParaRPr>
          </a:p>
        </p:txBody>
      </p:sp>
    </p:spTree>
    <p:extLst>
      <p:ext uri="{BB962C8B-B14F-4D97-AF65-F5344CB8AC3E}">
        <p14:creationId xmlns:p14="http://schemas.microsoft.com/office/powerpoint/2010/main" val="7050418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153104" y="274638"/>
            <a:ext cx="7514897" cy="894822"/>
          </a:xfrm>
        </p:spPr>
        <p:txBody>
          <a:bodyPr/>
          <a:lstStyle/>
          <a:p>
            <a:r>
              <a:rPr kumimoji="1" lang="en-US" altLang="zh-CN" sz="2800" b="1" dirty="0">
                <a:latin typeface="Times New Roman" panose="02020603050405020304" charset="0"/>
              </a:rPr>
              <a:t>Flow chart of microwave radiometer calibration</a:t>
            </a:r>
          </a:p>
        </p:txBody>
      </p:sp>
      <p:sp>
        <p:nvSpPr>
          <p:cNvPr id="3" name="内容占位符 2"/>
          <p:cNvSpPr>
            <a:spLocks noGrp="1"/>
          </p:cNvSpPr>
          <p:nvPr>
            <p:ph idx="1"/>
          </p:nvPr>
        </p:nvSpPr>
        <p:spPr>
          <a:xfrm>
            <a:off x="140677" y="1345508"/>
            <a:ext cx="6392138" cy="5237854"/>
          </a:xfrm>
        </p:spPr>
        <p:txBody>
          <a:bodyPr>
            <a:noAutofit/>
          </a:bodyPr>
          <a:lstStyle/>
          <a:p>
            <a:pPr>
              <a:spcBef>
                <a:spcPts val="0"/>
              </a:spcBef>
            </a:pPr>
            <a:r>
              <a:rPr lang="en-GB" altLang="zh-CN" b="1" dirty="0">
                <a:latin typeface="Times New Roman" panose="02020603050405020304" pitchFamily="18" charset="0"/>
                <a:cs typeface="Times New Roman" panose="02020603050405020304" pitchFamily="18" charset="0"/>
              </a:rPr>
              <a:t>Calibration begins with “</a:t>
            </a:r>
            <a:r>
              <a:rPr lang="en-GB" altLang="zh-CN" b="1" dirty="0">
                <a:solidFill>
                  <a:srgbClr val="FF0000"/>
                </a:solidFill>
                <a:latin typeface="Times New Roman" panose="02020603050405020304" pitchFamily="18" charset="0"/>
                <a:cs typeface="Times New Roman" panose="02020603050405020304" pitchFamily="18" charset="0"/>
              </a:rPr>
              <a:t>sensor calibration</a:t>
            </a:r>
            <a:r>
              <a:rPr lang="en-GB" altLang="zh-CN" b="1" dirty="0">
                <a:latin typeface="Times New Roman" panose="02020603050405020304" pitchFamily="18" charset="0"/>
                <a:cs typeface="Times New Roman" panose="02020603050405020304" pitchFamily="18" charset="0"/>
              </a:rPr>
              <a:t>” using “Satellite Microwave Radiometer Raw Data”</a:t>
            </a:r>
            <a:r>
              <a:rPr lang="zh-CN" altLang="en-US" b="1" dirty="0">
                <a:latin typeface="Times New Roman" panose="02020603050405020304" pitchFamily="18" charset="0"/>
                <a:cs typeface="Times New Roman" panose="02020603050405020304" pitchFamily="18" charset="0"/>
              </a:rPr>
              <a:t>；</a:t>
            </a:r>
            <a:r>
              <a:rPr lang="en-GB" altLang="zh-CN" b="1" dirty="0">
                <a:latin typeface="Times New Roman" panose="02020603050405020304" pitchFamily="18" charset="0"/>
                <a:cs typeface="Times New Roman" panose="02020603050405020304" pitchFamily="18" charset="0"/>
              </a:rPr>
              <a:t>Sensor calibration is implemented for producing the TB products </a:t>
            </a:r>
          </a:p>
          <a:p>
            <a:pPr lvl="1">
              <a:spcBef>
                <a:spcPts val="0"/>
              </a:spcBef>
            </a:pPr>
            <a:r>
              <a:rPr lang="en-GB" altLang="zh-CN" sz="1800" b="1" dirty="0">
                <a:latin typeface="Times New Roman" panose="02020603050405020304" pitchFamily="18" charset="0"/>
                <a:cs typeface="Times New Roman" panose="02020603050405020304" pitchFamily="18" charset="0"/>
              </a:rPr>
              <a:t>Geometric Position</a:t>
            </a:r>
          </a:p>
          <a:p>
            <a:pPr lvl="1">
              <a:spcBef>
                <a:spcPts val="0"/>
              </a:spcBef>
            </a:pPr>
            <a:r>
              <a:rPr lang="en-GB" altLang="zh-CN" sz="1800" b="1" dirty="0">
                <a:latin typeface="Times New Roman" panose="02020603050405020304" pitchFamily="18" charset="0"/>
                <a:cs typeface="Times New Roman" panose="02020603050405020304" pitchFamily="18" charset="0"/>
              </a:rPr>
              <a:t>TA calibration </a:t>
            </a:r>
          </a:p>
          <a:p>
            <a:pPr lvl="1">
              <a:spcBef>
                <a:spcPts val="0"/>
              </a:spcBef>
            </a:pPr>
            <a:r>
              <a:rPr lang="en-GB" altLang="zh-CN" sz="1800" b="1" dirty="0">
                <a:latin typeface="Times New Roman" panose="02020603050405020304" pitchFamily="18" charset="0"/>
                <a:cs typeface="Times New Roman" panose="02020603050405020304" pitchFamily="18" charset="0"/>
              </a:rPr>
              <a:t>Antenna Pattern Calibration </a:t>
            </a:r>
          </a:p>
          <a:p>
            <a:pPr>
              <a:spcBef>
                <a:spcPts val="0"/>
              </a:spcBef>
            </a:pPr>
            <a:r>
              <a:rPr lang="en-GB" altLang="zh-CN" b="1" dirty="0">
                <a:latin typeface="Times New Roman" panose="02020603050405020304" pitchFamily="18" charset="0"/>
                <a:cs typeface="Times New Roman" panose="02020603050405020304" pitchFamily="18" charset="0"/>
              </a:rPr>
              <a:t>Afterwards, </a:t>
            </a:r>
            <a:r>
              <a:rPr lang="en-US" altLang="zh-CN" b="1" dirty="0">
                <a:latin typeface="Times New Roman" panose="02020603050405020304" pitchFamily="18" charset="0"/>
                <a:cs typeface="Times New Roman" panose="02020603050405020304" pitchFamily="18" charset="0"/>
              </a:rPr>
              <a:t>“TB True Value” serves as input for module “</a:t>
            </a:r>
            <a:r>
              <a:rPr lang="en-US" altLang="zh-CN" b="1" dirty="0">
                <a:solidFill>
                  <a:srgbClr val="FF0000"/>
                </a:solidFill>
                <a:latin typeface="Times New Roman" panose="02020603050405020304" pitchFamily="18" charset="0"/>
                <a:cs typeface="Times New Roman" panose="02020603050405020304" pitchFamily="18" charset="0"/>
              </a:rPr>
              <a:t>TB Calibration  / Validation</a:t>
            </a:r>
            <a:r>
              <a:rPr lang="en-US" altLang="zh-CN" b="1" dirty="0">
                <a:latin typeface="Times New Roman" panose="02020603050405020304" pitchFamily="18" charset="0"/>
                <a:cs typeface="Times New Roman" panose="02020603050405020304" pitchFamily="18" charset="0"/>
              </a:rPr>
              <a:t>” to calibrate TB, and the results will be assessed</a:t>
            </a:r>
          </a:p>
          <a:p>
            <a:pPr lvl="1">
              <a:spcBef>
                <a:spcPts val="0"/>
              </a:spcBef>
            </a:pPr>
            <a:r>
              <a:rPr lang="en-US" altLang="zh-CN" sz="1800" b="1" dirty="0">
                <a:latin typeface="Times New Roman" panose="02020603050405020304" pitchFamily="18" charset="0"/>
                <a:cs typeface="Times New Roman" panose="02020603050405020304" pitchFamily="18" charset="0"/>
              </a:rPr>
              <a:t>If the assessments are </a:t>
            </a:r>
            <a:r>
              <a:rPr lang="en-US" altLang="zh-CN" sz="1800" b="1" dirty="0">
                <a:solidFill>
                  <a:srgbClr val="FF0000"/>
                </a:solidFill>
                <a:latin typeface="Times New Roman" panose="02020603050405020304" pitchFamily="18" charset="0"/>
                <a:cs typeface="Times New Roman" panose="02020603050405020304" pitchFamily="18" charset="0"/>
              </a:rPr>
              <a:t>within</a:t>
            </a:r>
            <a:r>
              <a:rPr lang="en-US" altLang="zh-CN" sz="1800" b="1" dirty="0">
                <a:latin typeface="Times New Roman" panose="02020603050405020304" pitchFamily="18" charset="0"/>
                <a:cs typeface="Times New Roman" panose="02020603050405020304" pitchFamily="18" charset="0"/>
              </a:rPr>
              <a:t> the “Threshold”, the calibrated TB will be outputted as “TB Product”</a:t>
            </a:r>
          </a:p>
          <a:p>
            <a:pPr lvl="1">
              <a:spcBef>
                <a:spcPts val="0"/>
              </a:spcBef>
            </a:pPr>
            <a:r>
              <a:rPr lang="en-US" altLang="zh-CN" sz="1800" b="1" dirty="0">
                <a:latin typeface="Times New Roman" panose="02020603050405020304" pitchFamily="18" charset="0"/>
                <a:cs typeface="Times New Roman" panose="02020603050405020304" pitchFamily="18" charset="0"/>
              </a:rPr>
              <a:t>Otherwise (</a:t>
            </a:r>
            <a:r>
              <a:rPr lang="en-US" altLang="zh-CN" sz="1800" b="1" dirty="0">
                <a:solidFill>
                  <a:srgbClr val="FF0000"/>
                </a:solidFill>
                <a:latin typeface="Times New Roman" panose="02020603050405020304" pitchFamily="18" charset="0"/>
                <a:cs typeface="Times New Roman" panose="02020603050405020304" pitchFamily="18" charset="0"/>
              </a:rPr>
              <a:t>outside</a:t>
            </a:r>
            <a:r>
              <a:rPr lang="en-US" altLang="zh-CN" sz="1800" b="1" dirty="0">
                <a:latin typeface="Times New Roman" panose="02020603050405020304" pitchFamily="18" charset="0"/>
                <a:cs typeface="Times New Roman" panose="02020603050405020304" pitchFamily="18" charset="0"/>
              </a:rPr>
              <a:t>), three main processing in the “Sensor Calibration” will be followed for correcting the errors</a:t>
            </a:r>
          </a:p>
        </p:txBody>
      </p:sp>
      <p:pic>
        <p:nvPicPr>
          <p:cNvPr id="6" name="图片 5"/>
          <p:cNvPicPr/>
          <p:nvPr/>
        </p:nvPicPr>
        <p:blipFill>
          <a:blip r:embed="rId2" cstate="print">
            <a:extLst>
              <a:ext uri="{28A0092B-C50C-407E-A947-70E740481C1C}">
                <a14:useLocalDpi xmlns:a14="http://schemas.microsoft.com/office/drawing/2010/main" val="0"/>
              </a:ext>
            </a:extLst>
          </a:blip>
          <a:srcRect/>
          <a:stretch>
            <a:fillRect/>
          </a:stretch>
        </p:blipFill>
        <p:spPr>
          <a:xfrm>
            <a:off x="6532815" y="1345508"/>
            <a:ext cx="5032838" cy="5512492"/>
          </a:xfrm>
          <a:prstGeom prst="rect">
            <a:avLst/>
          </a:prstGeom>
          <a:noFill/>
          <a:ln>
            <a:noFill/>
          </a:ln>
        </p:spPr>
      </p:pic>
    </p:spTree>
    <p:extLst>
      <p:ext uri="{BB962C8B-B14F-4D97-AF65-F5344CB8AC3E}">
        <p14:creationId xmlns:p14="http://schemas.microsoft.com/office/powerpoint/2010/main" val="1266071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28351" y="222087"/>
            <a:ext cx="7372091" cy="894822"/>
          </a:xfrm>
        </p:spPr>
        <p:txBody>
          <a:bodyPr/>
          <a:lstStyle/>
          <a:p>
            <a:r>
              <a:rPr lang="en-US" altLang="zh-CN" b="1" dirty="0"/>
              <a:t>19159-4 top level UML class diagram</a:t>
            </a:r>
            <a:endParaRPr lang="zh-CN" altLang="en-US" b="1" dirty="0"/>
          </a:p>
        </p:txBody>
      </p:sp>
      <p:pic>
        <p:nvPicPr>
          <p:cNvPr id="3074" name="图片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93337" y="2320598"/>
            <a:ext cx="7824707" cy="4537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157655" y="1458824"/>
            <a:ext cx="11908221" cy="861774"/>
          </a:xfrm>
          <a:prstGeom prst="rect">
            <a:avLst/>
          </a:prstGeom>
        </p:spPr>
        <p:txBody>
          <a:bodyPr wrap="square">
            <a:spAutoFit/>
          </a:bodyPr>
          <a:lstStyle/>
          <a:p>
            <a:pPr marL="342900" indent="-342900">
              <a:buFont typeface="Arial" panose="020B0604020202020204" pitchFamily="34" charset="0"/>
              <a:buChar char="•"/>
            </a:pPr>
            <a:r>
              <a:rPr lang="en-US" altLang="zh-CN" sz="2500" b="1" dirty="0">
                <a:solidFill>
                  <a:srgbClr val="002569"/>
                </a:solidFill>
                <a:latin typeface="Times New Roman" panose="02020603050405020304" pitchFamily="18" charset="0"/>
                <a:ea typeface="Arial Bold"/>
                <a:cs typeface="Times New Roman" panose="02020603050405020304" pitchFamily="18" charset="0"/>
                <a:sym typeface="Arial Bold"/>
              </a:rPr>
              <a:t>Class </a:t>
            </a:r>
            <a:r>
              <a:rPr lang="en-US" altLang="zh-CN" sz="2500" b="1" dirty="0" err="1">
                <a:solidFill>
                  <a:srgbClr val="002569"/>
                </a:solidFill>
                <a:latin typeface="Times New Roman" panose="02020603050405020304" pitchFamily="18" charset="0"/>
                <a:ea typeface="Arial Bold"/>
                <a:cs typeface="Times New Roman" panose="02020603050405020304" pitchFamily="18" charset="0"/>
                <a:sym typeface="Arial Bold"/>
              </a:rPr>
              <a:t>CA_MicrowaveRadiometerSensor</a:t>
            </a:r>
            <a:r>
              <a:rPr lang="en-US" altLang="zh-CN" sz="2500" b="1" dirty="0">
                <a:solidFill>
                  <a:srgbClr val="002569"/>
                </a:solidFill>
                <a:latin typeface="Times New Roman" panose="02020603050405020304" pitchFamily="18" charset="0"/>
                <a:ea typeface="Arial Bold"/>
                <a:cs typeface="Times New Roman" panose="02020603050405020304" pitchFamily="18" charset="0"/>
                <a:sym typeface="Arial Bold"/>
              </a:rPr>
              <a:t> is the top-level class  in 19159-4. </a:t>
            </a:r>
          </a:p>
          <a:p>
            <a:pPr marL="342900" indent="-342900">
              <a:buFont typeface="Arial" panose="020B0604020202020204" pitchFamily="34" charset="0"/>
              <a:buChar char="•"/>
            </a:pPr>
            <a:r>
              <a:rPr lang="en-US" altLang="zh-CN" sz="2500" b="1" dirty="0">
                <a:solidFill>
                  <a:srgbClr val="002569"/>
                </a:solidFill>
                <a:latin typeface="Times New Roman" panose="02020603050405020304" pitchFamily="18" charset="0"/>
                <a:ea typeface="Arial Bold"/>
                <a:cs typeface="Times New Roman" panose="02020603050405020304" pitchFamily="18" charset="0"/>
                <a:sym typeface="Arial Bold"/>
              </a:rPr>
              <a:t>It aggregates five classes including sensor calibration, TB </a:t>
            </a:r>
            <a:r>
              <a:rPr lang="en-US" altLang="zh-CN" sz="2500" b="1" dirty="0" err="1">
                <a:solidFill>
                  <a:srgbClr val="002569"/>
                </a:solidFill>
                <a:latin typeface="Times New Roman" panose="02020603050405020304" pitchFamily="18" charset="0"/>
                <a:ea typeface="Arial Bold"/>
                <a:cs typeface="Times New Roman" panose="02020603050405020304" pitchFamily="18" charset="0"/>
                <a:sym typeface="Arial Bold"/>
              </a:rPr>
              <a:t>cal</a:t>
            </a:r>
            <a:r>
              <a:rPr lang="en-US" altLang="zh-CN" sz="2500" b="1" dirty="0">
                <a:solidFill>
                  <a:srgbClr val="002569"/>
                </a:solidFill>
                <a:latin typeface="Times New Roman" panose="02020603050405020304" pitchFamily="18" charset="0"/>
                <a:ea typeface="Arial Bold"/>
                <a:cs typeface="Times New Roman" panose="02020603050405020304" pitchFamily="18" charset="0"/>
                <a:sym typeface="Arial Bold"/>
              </a:rPr>
              <a:t>/</a:t>
            </a:r>
            <a:r>
              <a:rPr lang="en-US" altLang="zh-CN" sz="2500" b="1" dirty="0" err="1">
                <a:solidFill>
                  <a:srgbClr val="002569"/>
                </a:solidFill>
                <a:latin typeface="Times New Roman" panose="02020603050405020304" pitchFamily="18" charset="0"/>
                <a:ea typeface="Arial Bold"/>
                <a:cs typeface="Times New Roman" panose="02020603050405020304" pitchFamily="18" charset="0"/>
                <a:sym typeface="Arial Bold"/>
              </a:rPr>
              <a:t>val</a:t>
            </a:r>
            <a:r>
              <a:rPr lang="en-US" altLang="zh-CN" sz="2500" b="1" dirty="0">
                <a:solidFill>
                  <a:srgbClr val="002569"/>
                </a:solidFill>
                <a:latin typeface="Times New Roman" panose="02020603050405020304" pitchFamily="18" charset="0"/>
                <a:ea typeface="Arial Bold"/>
                <a:cs typeface="Times New Roman" panose="02020603050405020304" pitchFamily="18" charset="0"/>
                <a:sym typeface="Arial Bold"/>
              </a:rPr>
              <a:t> and auxiliary data. </a:t>
            </a:r>
            <a:endParaRPr lang="zh-CN" altLang="en-US" sz="2500" b="1" dirty="0">
              <a:solidFill>
                <a:srgbClr val="002569"/>
              </a:solidFill>
              <a:latin typeface="Times New Roman" panose="02020603050405020304" pitchFamily="18" charset="0"/>
              <a:ea typeface="Arial Bold"/>
              <a:cs typeface="Times New Roman" panose="02020603050405020304" pitchFamily="18" charset="0"/>
              <a:sym typeface="Arial Bold"/>
            </a:endParaRPr>
          </a:p>
        </p:txBody>
      </p:sp>
    </p:spTree>
    <p:extLst>
      <p:ext uri="{BB962C8B-B14F-4D97-AF65-F5344CB8AC3E}">
        <p14:creationId xmlns:p14="http://schemas.microsoft.com/office/powerpoint/2010/main" val="22352822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153104" y="274638"/>
            <a:ext cx="6274675" cy="894822"/>
          </a:xfrm>
        </p:spPr>
        <p:txBody>
          <a:bodyPr/>
          <a:lstStyle/>
          <a:p>
            <a:r>
              <a:rPr kumimoji="1" lang="en-US" altLang="zh-CN" sz="2800" b="1" dirty="0">
                <a:latin typeface="Times New Roman" panose="02020603050405020304" charset="0"/>
              </a:rPr>
              <a:t>Three main stages of sensor calibration</a:t>
            </a:r>
          </a:p>
        </p:txBody>
      </p:sp>
      <p:sp>
        <p:nvSpPr>
          <p:cNvPr id="3" name="内容占位符 2"/>
          <p:cNvSpPr>
            <a:spLocks noGrp="1"/>
          </p:cNvSpPr>
          <p:nvPr>
            <p:ph idx="1"/>
          </p:nvPr>
        </p:nvSpPr>
        <p:spPr>
          <a:xfrm>
            <a:off x="1040986" y="1506281"/>
            <a:ext cx="9806152" cy="4780656"/>
          </a:xfrm>
        </p:spPr>
        <p:txBody>
          <a:bodyPr>
            <a:normAutofit fontScale="70000" lnSpcReduction="20000"/>
          </a:bodyPr>
          <a:lstStyle/>
          <a:p>
            <a:pPr marL="0" indent="0">
              <a:buNone/>
            </a:pPr>
            <a:r>
              <a:rPr lang="en-GB" altLang="zh-CN" sz="3600" b="1" dirty="0">
                <a:latin typeface="Times New Roman" panose="02020603050405020304" pitchFamily="18" charset="0"/>
                <a:cs typeface="Times New Roman" panose="02020603050405020304" pitchFamily="18" charset="0"/>
              </a:rPr>
              <a:t>The </a:t>
            </a:r>
            <a:r>
              <a:rPr lang="en-GB" altLang="zh-CN" sz="3600" b="1" dirty="0">
                <a:solidFill>
                  <a:srgbClr val="FF0000"/>
                </a:solidFill>
                <a:latin typeface="Times New Roman" panose="02020603050405020304" pitchFamily="18" charset="0"/>
                <a:cs typeface="Times New Roman" panose="02020603050405020304" pitchFamily="18" charset="0"/>
              </a:rPr>
              <a:t>sensor </a:t>
            </a:r>
            <a:r>
              <a:rPr lang="en-GB" altLang="zh-CN" sz="3600" b="1" dirty="0">
                <a:latin typeface="Times New Roman" panose="02020603050405020304" pitchFamily="18" charset="0"/>
                <a:cs typeface="Times New Roman" panose="02020603050405020304" pitchFamily="18" charset="0"/>
              </a:rPr>
              <a:t>calibration is described by three cascading classes to fulfil the following functions.</a:t>
            </a:r>
          </a:p>
          <a:p>
            <a:pPr marL="742950" indent="-742950">
              <a:buFont typeface="+mj-lt"/>
              <a:buAutoNum type="arabicPeriod"/>
            </a:pPr>
            <a:r>
              <a:rPr lang="en-GB" altLang="zh-CN" sz="3600" b="1" dirty="0">
                <a:solidFill>
                  <a:srgbClr val="FF0000"/>
                </a:solidFill>
                <a:latin typeface="Times New Roman" panose="02020603050405020304" pitchFamily="18" charset="0"/>
                <a:cs typeface="Times New Roman" panose="02020603050405020304" pitchFamily="18" charset="0"/>
              </a:rPr>
              <a:t>Geometric</a:t>
            </a:r>
            <a:r>
              <a:rPr lang="en-GB" altLang="zh-CN" sz="3600" b="1" dirty="0">
                <a:latin typeface="Times New Roman" panose="02020603050405020304" pitchFamily="18" charset="0"/>
                <a:cs typeface="Times New Roman" panose="02020603050405020304" pitchFamily="18" charset="0"/>
              </a:rPr>
              <a:t> position: position the satellite measurements to the scene on earth, and get the latitude</a:t>
            </a:r>
            <a:r>
              <a:rPr lang="en-US" altLang="zh-CN" sz="3600" b="1" dirty="0">
                <a:latin typeface="Times New Roman" panose="02020603050405020304" pitchFamily="18" charset="0"/>
                <a:cs typeface="Times New Roman" panose="02020603050405020304" pitchFamily="18" charset="0"/>
              </a:rPr>
              <a:t>, longitude, elevation angle and azimuth angle of every pixel</a:t>
            </a:r>
            <a:r>
              <a:rPr lang="en-GB" altLang="zh-CN" sz="3600" b="1" dirty="0">
                <a:latin typeface="Times New Roman" panose="02020603050405020304" pitchFamily="18" charset="0"/>
                <a:cs typeface="Times New Roman" panose="02020603050405020304" pitchFamily="18" charset="0"/>
              </a:rPr>
              <a:t>. </a:t>
            </a:r>
          </a:p>
          <a:p>
            <a:pPr marL="971550" lvl="1" indent="-514350">
              <a:buFont typeface="+mj-lt"/>
              <a:buAutoNum type="arabicPeriod"/>
            </a:pPr>
            <a:endParaRPr lang="en-GB" altLang="zh-CN" sz="2900" b="1" dirty="0">
              <a:latin typeface="Times New Roman" panose="02020603050405020304" pitchFamily="18" charset="0"/>
              <a:cs typeface="Times New Roman" panose="02020603050405020304" pitchFamily="18" charset="0"/>
            </a:endParaRPr>
          </a:p>
          <a:p>
            <a:pPr marL="742950" indent="-742950">
              <a:buFont typeface="+mj-lt"/>
              <a:buAutoNum type="arabicPeriod"/>
            </a:pPr>
            <a:r>
              <a:rPr lang="en-GB" altLang="zh-CN" sz="3600" b="1" dirty="0">
                <a:solidFill>
                  <a:srgbClr val="FF0000"/>
                </a:solidFill>
                <a:latin typeface="Times New Roman" panose="02020603050405020304" pitchFamily="18" charset="0"/>
                <a:cs typeface="Times New Roman" panose="02020603050405020304" pitchFamily="18" charset="0"/>
              </a:rPr>
              <a:t>TA</a:t>
            </a:r>
            <a:r>
              <a:rPr lang="en-GB" altLang="zh-CN" sz="3600" b="1" dirty="0">
                <a:latin typeface="Times New Roman" panose="02020603050405020304" pitchFamily="18" charset="0"/>
                <a:cs typeface="Times New Roman" panose="02020603050405020304" pitchFamily="18" charset="0"/>
              </a:rPr>
              <a:t> calibration:  </a:t>
            </a:r>
            <a:r>
              <a:rPr lang="en-US" altLang="zh-CN" sz="3600" b="1" dirty="0">
                <a:latin typeface="Times New Roman" panose="02020603050405020304" pitchFamily="18" charset="0"/>
                <a:cs typeface="Times New Roman" panose="02020603050405020304" pitchFamily="18" charset="0"/>
              </a:rPr>
              <a:t>calibration on the </a:t>
            </a:r>
            <a:r>
              <a:rPr lang="en-US" altLang="zh-CN" sz="3600" b="1" dirty="0">
                <a:solidFill>
                  <a:srgbClr val="FF0000"/>
                </a:solidFill>
                <a:latin typeface="Times New Roman" panose="02020603050405020304" pitchFamily="18" charset="0"/>
                <a:cs typeface="Times New Roman" panose="02020603050405020304" pitchFamily="18" charset="0"/>
              </a:rPr>
              <a:t>receiver</a:t>
            </a:r>
            <a:r>
              <a:rPr lang="en-US" altLang="zh-CN" sz="3600" b="1" dirty="0">
                <a:latin typeface="Times New Roman" panose="02020603050405020304" pitchFamily="18" charset="0"/>
                <a:cs typeface="Times New Roman" panose="02020603050405020304" pitchFamily="18" charset="0"/>
              </a:rPr>
              <a:t> to acquire the antenna temperature, features in receiver (e.g., receiver temperature, nonlinearity and spectral response function) are considered.</a:t>
            </a:r>
            <a:endParaRPr lang="en-GB" altLang="zh-CN" sz="3600" b="1" dirty="0">
              <a:latin typeface="Times New Roman" panose="02020603050405020304" pitchFamily="18" charset="0"/>
              <a:cs typeface="Times New Roman" panose="02020603050405020304" pitchFamily="18" charset="0"/>
            </a:endParaRPr>
          </a:p>
          <a:p>
            <a:pPr marL="742950" indent="-742950">
              <a:buFont typeface="+mj-lt"/>
              <a:buAutoNum type="arabicPeriod"/>
            </a:pPr>
            <a:endParaRPr lang="en-GB" altLang="zh-CN" sz="3600" b="1" dirty="0">
              <a:latin typeface="Times New Roman" panose="02020603050405020304" pitchFamily="18" charset="0"/>
              <a:cs typeface="Times New Roman" panose="02020603050405020304" pitchFamily="18" charset="0"/>
            </a:endParaRPr>
          </a:p>
          <a:p>
            <a:pPr marL="742950" indent="-742950">
              <a:buFont typeface="+mj-lt"/>
              <a:buAutoNum type="arabicPeriod"/>
            </a:pPr>
            <a:r>
              <a:rPr lang="en-GB" altLang="zh-CN" sz="3600" b="1" dirty="0">
                <a:solidFill>
                  <a:srgbClr val="FF0000"/>
                </a:solidFill>
                <a:latin typeface="Times New Roman" panose="02020603050405020304" pitchFamily="18" charset="0"/>
                <a:cs typeface="Times New Roman" panose="02020603050405020304" pitchFamily="18" charset="0"/>
              </a:rPr>
              <a:t>Antenna pattern </a:t>
            </a:r>
            <a:r>
              <a:rPr lang="en-GB" altLang="zh-CN" sz="3600" b="1" dirty="0">
                <a:latin typeface="Times New Roman" panose="02020603050405020304" pitchFamily="18" charset="0"/>
                <a:cs typeface="Times New Roman" panose="02020603050405020304" pitchFamily="18" charset="0"/>
              </a:rPr>
              <a:t>calibration: calibration of the antenna pattern, </a:t>
            </a:r>
            <a:r>
              <a:rPr lang="en-US" altLang="zh-CN" sz="3600" b="1" dirty="0">
                <a:latin typeface="Times New Roman" panose="02020603050405020304" pitchFamily="18" charset="0"/>
                <a:cs typeface="Times New Roman" panose="02020603050405020304" pitchFamily="18" charset="0"/>
              </a:rPr>
              <a:t>in which antenna pattern side-lobe and cross-polarization should be corrected for deriving more accurate </a:t>
            </a:r>
            <a:r>
              <a:rPr lang="en-US" altLang="zh-CN" sz="3600" b="1" dirty="0">
                <a:solidFill>
                  <a:srgbClr val="FF0000"/>
                </a:solidFill>
                <a:latin typeface="Times New Roman" panose="02020603050405020304" pitchFamily="18" charset="0"/>
                <a:cs typeface="Times New Roman" panose="02020603050405020304" pitchFamily="18" charset="0"/>
              </a:rPr>
              <a:t>TB of the scene</a:t>
            </a:r>
            <a:r>
              <a:rPr lang="en-US" altLang="zh-CN" sz="3600" b="1" dirty="0">
                <a:latin typeface="Times New Roman" panose="02020603050405020304" pitchFamily="18" charset="0"/>
                <a:cs typeface="Times New Roman" panose="02020603050405020304" pitchFamily="18" charset="0"/>
              </a:rPr>
              <a:t>.</a:t>
            </a:r>
            <a:endParaRPr lang="zh-CN" altLang="zh-CN" sz="3600" b="1" dirty="0">
              <a:latin typeface="Times New Roman" panose="02020603050405020304" pitchFamily="18" charset="0"/>
              <a:cs typeface="Times New Roman" panose="02020603050405020304" pitchFamily="18" charset="0"/>
            </a:endParaRPr>
          </a:p>
          <a:p>
            <a:endParaRPr lang="en-US" altLang="zh-CN"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36048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91256" y="274638"/>
            <a:ext cx="7893268" cy="894822"/>
          </a:xfrm>
        </p:spPr>
        <p:txBody>
          <a:bodyPr/>
          <a:lstStyle/>
          <a:p>
            <a:r>
              <a:rPr kumimoji="1" lang="en-US" altLang="zh-CN" sz="2800" b="1" dirty="0">
                <a:latin typeface="Times New Roman" panose="02020603050405020304" charset="0"/>
              </a:rPr>
              <a:t>Three main methods for TB calibration/ validation</a:t>
            </a:r>
          </a:p>
        </p:txBody>
      </p:sp>
      <p:sp>
        <p:nvSpPr>
          <p:cNvPr id="3" name="内容占位符 2"/>
          <p:cNvSpPr>
            <a:spLocks noGrp="1"/>
          </p:cNvSpPr>
          <p:nvPr>
            <p:ph idx="1"/>
          </p:nvPr>
        </p:nvSpPr>
        <p:spPr>
          <a:xfrm>
            <a:off x="231229" y="1345508"/>
            <a:ext cx="11508826" cy="4804083"/>
          </a:xfrm>
        </p:spPr>
        <p:txBody>
          <a:bodyPr>
            <a:noAutofit/>
          </a:bodyPr>
          <a:lstStyle/>
          <a:p>
            <a:pPr marL="0" indent="0">
              <a:buNone/>
            </a:pPr>
            <a:r>
              <a:rPr lang="en-GB" altLang="zh-CN" b="1" dirty="0">
                <a:latin typeface="Times New Roman" panose="02020603050405020304" pitchFamily="18" charset="0"/>
                <a:cs typeface="Times New Roman" panose="02020603050405020304" pitchFamily="18" charset="0"/>
              </a:rPr>
              <a:t>The “true value” class lies in the core of the </a:t>
            </a:r>
            <a:r>
              <a:rPr lang="en-GB" altLang="zh-CN" b="1" dirty="0">
                <a:solidFill>
                  <a:srgbClr val="FF0000"/>
                </a:solidFill>
                <a:latin typeface="Times New Roman" panose="02020603050405020304" pitchFamily="18" charset="0"/>
                <a:cs typeface="Times New Roman" panose="02020603050405020304" pitchFamily="18" charset="0"/>
              </a:rPr>
              <a:t>TB </a:t>
            </a:r>
            <a:r>
              <a:rPr lang="en-GB" altLang="zh-CN" b="1" dirty="0" err="1">
                <a:solidFill>
                  <a:srgbClr val="FF0000"/>
                </a:solidFill>
                <a:latin typeface="Times New Roman" panose="02020603050405020304" pitchFamily="18" charset="0"/>
                <a:cs typeface="Times New Roman" panose="02020603050405020304" pitchFamily="18" charset="0"/>
              </a:rPr>
              <a:t>cal</a:t>
            </a:r>
            <a:r>
              <a:rPr lang="en-GB" altLang="zh-CN" b="1" dirty="0">
                <a:solidFill>
                  <a:srgbClr val="FF0000"/>
                </a:solidFill>
                <a:latin typeface="Times New Roman" panose="02020603050405020304" pitchFamily="18" charset="0"/>
                <a:cs typeface="Times New Roman" panose="02020603050405020304" pitchFamily="18" charset="0"/>
              </a:rPr>
              <a:t>/val</a:t>
            </a:r>
            <a:r>
              <a:rPr lang="en-GB" altLang="zh-CN" b="1" dirty="0">
                <a:latin typeface="Times New Roman" panose="02020603050405020304" pitchFamily="18" charset="0"/>
                <a:cs typeface="Times New Roman" panose="02020603050405020304" pitchFamily="18" charset="0"/>
              </a:rPr>
              <a:t>. Different method gives different TB true value as the reference for TB comparison.</a:t>
            </a:r>
          </a:p>
          <a:p>
            <a:pPr marL="742950" indent="-742950">
              <a:buFont typeface="+mj-lt"/>
              <a:buAutoNum type="arabicPeriod"/>
            </a:pPr>
            <a:r>
              <a:rPr lang="en-GB" altLang="zh-CN" b="1" dirty="0">
                <a:solidFill>
                  <a:srgbClr val="FF0000"/>
                </a:solidFill>
                <a:latin typeface="Times New Roman" panose="02020603050405020304" pitchFamily="18" charset="0"/>
                <a:cs typeface="Times New Roman" panose="02020603050405020304" pitchFamily="18" charset="0"/>
              </a:rPr>
              <a:t>Vicarious</a:t>
            </a:r>
            <a:r>
              <a:rPr lang="en-GB" altLang="zh-CN" b="1" dirty="0">
                <a:latin typeface="Times New Roman" panose="02020603050405020304" pitchFamily="18" charset="0"/>
                <a:cs typeface="Times New Roman" panose="02020603050405020304" pitchFamily="18" charset="0"/>
              </a:rPr>
              <a:t> calibration: </a:t>
            </a:r>
            <a:r>
              <a:rPr lang="en-US" altLang="zh-CN" b="1" dirty="0">
                <a:latin typeface="Times New Roman" panose="02020603050405020304" pitchFamily="18" charset="0"/>
                <a:cs typeface="Times New Roman" panose="02020603050405020304" pitchFamily="18" charset="0"/>
              </a:rPr>
              <a:t>validation using well-characterized, stable Earth targets. </a:t>
            </a:r>
          </a:p>
          <a:p>
            <a:pPr marL="1168977" lvl="1" indent="-742950">
              <a:buFont typeface="+mj-ea"/>
              <a:buAutoNum type="circleNumDbPlain"/>
            </a:pPr>
            <a:r>
              <a:rPr lang="en-US" altLang="zh-CN" sz="2000" b="1" dirty="0">
                <a:solidFill>
                  <a:srgbClr val="FF0000"/>
                </a:solidFill>
                <a:latin typeface="Times New Roman" panose="02020603050405020304" pitchFamily="18" charset="0"/>
                <a:cs typeface="Times New Roman" panose="02020603050405020304" pitchFamily="18" charset="0"/>
              </a:rPr>
              <a:t>Cold-end</a:t>
            </a:r>
            <a:r>
              <a:rPr lang="en-US" altLang="zh-CN" sz="2000" b="1" dirty="0">
                <a:latin typeface="Times New Roman" panose="02020603050405020304" pitchFamily="18" charset="0"/>
                <a:cs typeface="Times New Roman" panose="02020603050405020304" pitchFamily="18" charset="0"/>
              </a:rPr>
              <a:t> usually relies on measurements over calm oceans under cloud free skies and very low humidity</a:t>
            </a:r>
          </a:p>
          <a:p>
            <a:pPr marL="1168977" lvl="1" indent="-742950">
              <a:buFont typeface="+mj-ea"/>
              <a:buAutoNum type="circleNumDbPlain"/>
            </a:pPr>
            <a:r>
              <a:rPr lang="en-US" altLang="zh-CN" sz="2000" b="1" dirty="0">
                <a:solidFill>
                  <a:srgbClr val="FF0000"/>
                </a:solidFill>
                <a:latin typeface="Times New Roman" panose="02020603050405020304" pitchFamily="18" charset="0"/>
                <a:cs typeface="Times New Roman" panose="02020603050405020304" pitchFamily="18" charset="0"/>
              </a:rPr>
              <a:t>Hot-end</a:t>
            </a:r>
            <a:r>
              <a:rPr lang="en-US" altLang="zh-CN" sz="2000" b="1" dirty="0">
                <a:latin typeface="Times New Roman" panose="02020603050405020304" pitchFamily="18" charset="0"/>
                <a:cs typeface="Times New Roman" panose="02020603050405020304" pitchFamily="18" charset="0"/>
              </a:rPr>
              <a:t> often makes use of a large isothermal blackbody extending over the scene, such as the rain forest. </a:t>
            </a:r>
            <a:endParaRPr lang="en-GB" altLang="zh-CN" sz="2000" b="1" dirty="0">
              <a:latin typeface="Times New Roman" panose="02020603050405020304" pitchFamily="18" charset="0"/>
              <a:cs typeface="Times New Roman" panose="02020603050405020304" pitchFamily="18" charset="0"/>
            </a:endParaRPr>
          </a:p>
          <a:p>
            <a:pPr marL="742950" indent="-742950">
              <a:buFont typeface="+mj-lt"/>
              <a:buAutoNum type="arabicPeriod"/>
            </a:pPr>
            <a:r>
              <a:rPr lang="en-GB" altLang="zh-CN" b="1" dirty="0">
                <a:solidFill>
                  <a:srgbClr val="FF0000"/>
                </a:solidFill>
                <a:latin typeface="Times New Roman" panose="02020603050405020304" pitchFamily="18" charset="0"/>
                <a:cs typeface="Times New Roman" panose="02020603050405020304" pitchFamily="18" charset="0"/>
              </a:rPr>
              <a:t>Cross</a:t>
            </a:r>
            <a:r>
              <a:rPr lang="en-GB" altLang="zh-CN" b="1" dirty="0">
                <a:latin typeface="Times New Roman" panose="02020603050405020304" pitchFamily="18" charset="0"/>
                <a:cs typeface="Times New Roman" panose="02020603050405020304" pitchFamily="18" charset="0"/>
              </a:rPr>
              <a:t> calibration: relate the measurements of one instrument to those of </a:t>
            </a:r>
            <a:r>
              <a:rPr lang="en-GB" altLang="zh-CN" b="1" dirty="0">
                <a:solidFill>
                  <a:srgbClr val="FF0000"/>
                </a:solidFill>
                <a:latin typeface="Times New Roman" panose="02020603050405020304" pitchFamily="18" charset="0"/>
                <a:cs typeface="Times New Roman" panose="02020603050405020304" pitchFamily="18" charset="0"/>
              </a:rPr>
              <a:t>a high-quality, well-calibrated instrument</a:t>
            </a:r>
            <a:r>
              <a:rPr lang="en-GB" altLang="zh-CN" b="1" dirty="0">
                <a:latin typeface="Times New Roman" panose="02020603050405020304" pitchFamily="18" charset="0"/>
                <a:cs typeface="Times New Roman" panose="02020603050405020304" pitchFamily="18" charset="0"/>
              </a:rPr>
              <a:t>. The two instruments operating during the same period requires careful geographic collocation. </a:t>
            </a:r>
          </a:p>
          <a:p>
            <a:pPr marL="742950" indent="-742950">
              <a:buFont typeface="+mj-lt"/>
              <a:buAutoNum type="arabicPeriod"/>
            </a:pPr>
            <a:r>
              <a:rPr lang="en-GB" altLang="zh-CN" b="1" dirty="0">
                <a:solidFill>
                  <a:srgbClr val="FF0000"/>
                </a:solidFill>
                <a:latin typeface="Times New Roman" panose="02020603050405020304" pitchFamily="18" charset="0"/>
                <a:cs typeface="Times New Roman" panose="02020603050405020304" pitchFamily="18" charset="0"/>
              </a:rPr>
              <a:t>Absolute</a:t>
            </a:r>
            <a:r>
              <a:rPr lang="en-GB" altLang="zh-CN" b="1" dirty="0">
                <a:latin typeface="Times New Roman" panose="02020603050405020304" pitchFamily="18" charset="0"/>
                <a:cs typeface="Times New Roman" panose="02020603050405020304" pitchFamily="18" charset="0"/>
              </a:rPr>
              <a:t> calibration (</a:t>
            </a:r>
            <a:r>
              <a:rPr lang="en-US" altLang="zh-CN" b="1" dirty="0">
                <a:latin typeface="Times New Roman" panose="02020603050405020304" pitchFamily="18" charset="0"/>
                <a:cs typeface="Times New Roman" panose="02020603050405020304" pitchFamily="18" charset="0"/>
              </a:rPr>
              <a:t>OMB method</a:t>
            </a:r>
            <a:r>
              <a:rPr lang="en-GB" altLang="zh-CN" b="1"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derive the difference between </a:t>
            </a:r>
            <a:r>
              <a:rPr lang="en-US" altLang="zh-CN" b="1" dirty="0">
                <a:solidFill>
                  <a:srgbClr val="FF0000"/>
                </a:solidFill>
                <a:latin typeface="Times New Roman" panose="02020603050405020304" pitchFamily="18" charset="0"/>
                <a:cs typeface="Times New Roman" panose="02020603050405020304" pitchFamily="18" charset="0"/>
              </a:rPr>
              <a:t>simulated (established from the radiative transfer model</a:t>
            </a:r>
            <a:r>
              <a:rPr lang="en-US" altLang="zh-CN" b="1" dirty="0">
                <a:latin typeface="Times New Roman" panose="02020603050405020304" pitchFamily="18" charset="0"/>
                <a:cs typeface="Times New Roman" panose="02020603050405020304" pitchFamily="18" charset="0"/>
              </a:rPr>
              <a:t>, which include the effects of ocean or land surface and atmosphere parameters) and measured TB (from radiometer to be calibrated).</a:t>
            </a:r>
            <a:endParaRPr lang="en-GB" altLang="zh-CN"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07292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7C59D46D-4171-9A4C-B20F-B73E1C8ED9CA}"/>
              </a:ext>
            </a:extLst>
          </p:cNvPr>
          <p:cNvSpPr>
            <a:spLocks noGrp="1"/>
          </p:cNvSpPr>
          <p:nvPr>
            <p:ph type="sldNum" sz="quarter" idx="10"/>
          </p:nvPr>
        </p:nvSpPr>
        <p:spPr/>
        <p:txBody>
          <a:bodyPr/>
          <a:lstStyle/>
          <a:p>
            <a:fld id="{31BDC2DD-73DD-4F6A-85E0-F47918A6400A}" type="slidenum">
              <a:rPr lang="zh-CN" altLang="en-US" smtClean="0"/>
              <a:t>44</a:t>
            </a:fld>
            <a:endParaRPr lang="zh-CN" altLang="en-US"/>
          </a:p>
        </p:txBody>
      </p:sp>
      <p:pic>
        <p:nvPicPr>
          <p:cNvPr id="8" name="图片 7">
            <a:extLst>
              <a:ext uri="{FF2B5EF4-FFF2-40B4-BE49-F238E27FC236}">
                <a16:creationId xmlns:a16="http://schemas.microsoft.com/office/drawing/2014/main" id="{411C0B38-F754-9F47-852B-F0DFEE4FAE7D}"/>
              </a:ext>
            </a:extLst>
          </p:cNvPr>
          <p:cNvPicPr>
            <a:picLocks noChangeAspect="1"/>
          </p:cNvPicPr>
          <p:nvPr/>
        </p:nvPicPr>
        <p:blipFill>
          <a:blip r:embed="rId2"/>
          <a:stretch>
            <a:fillRect/>
          </a:stretch>
        </p:blipFill>
        <p:spPr>
          <a:xfrm>
            <a:off x="150670" y="1383789"/>
            <a:ext cx="12041330" cy="4461894"/>
          </a:xfrm>
          <a:prstGeom prst="rect">
            <a:avLst/>
          </a:prstGeom>
        </p:spPr>
      </p:pic>
    </p:spTree>
    <p:extLst>
      <p:ext uri="{BB962C8B-B14F-4D97-AF65-F5344CB8AC3E}">
        <p14:creationId xmlns:p14="http://schemas.microsoft.com/office/powerpoint/2010/main" val="524667228"/>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91256" y="274638"/>
            <a:ext cx="7893268" cy="894822"/>
          </a:xfrm>
        </p:spPr>
        <p:txBody>
          <a:bodyPr/>
          <a:lstStyle/>
          <a:p>
            <a:pPr algn="ctr"/>
            <a:r>
              <a:rPr kumimoji="1" lang="en-US" altLang="zh-CN" sz="2800" b="1" dirty="0">
                <a:latin typeface="Times New Roman" panose="02020603050405020304" charset="0"/>
              </a:rPr>
              <a:t>Auxiliary data</a:t>
            </a:r>
          </a:p>
        </p:txBody>
      </p:sp>
      <p:sp>
        <p:nvSpPr>
          <p:cNvPr id="3" name="内容占位符 2"/>
          <p:cNvSpPr>
            <a:spLocks noGrp="1"/>
          </p:cNvSpPr>
          <p:nvPr>
            <p:ph idx="1"/>
          </p:nvPr>
        </p:nvSpPr>
        <p:spPr>
          <a:xfrm>
            <a:off x="1051034" y="1345508"/>
            <a:ext cx="9806152" cy="3247513"/>
          </a:xfrm>
        </p:spPr>
        <p:txBody>
          <a:bodyPr>
            <a:noAutofit/>
          </a:bodyPr>
          <a:lstStyle/>
          <a:p>
            <a:pPr marL="0" indent="0">
              <a:buNone/>
            </a:pPr>
            <a:r>
              <a:rPr lang="en-US" altLang="zh-CN" b="1" dirty="0">
                <a:latin typeface="Times New Roman" panose="02020603050405020304" pitchFamily="18" charset="0"/>
                <a:cs typeface="Times New Roman" panose="02020603050405020304" pitchFamily="18" charset="0"/>
              </a:rPr>
              <a:t>Auxiliary data required in the procedure of microwave radiometer calibration/ validation</a:t>
            </a:r>
            <a:r>
              <a:rPr lang="en-GB" altLang="zh-CN" b="1" dirty="0">
                <a:latin typeface="Times New Roman" panose="02020603050405020304" pitchFamily="18" charset="0"/>
                <a:cs typeface="Times New Roman" panose="02020603050405020304" pitchFamily="18" charset="0"/>
              </a:rPr>
              <a:t>. It has two subclasses:</a:t>
            </a:r>
          </a:p>
          <a:p>
            <a:pPr marL="1168977" lvl="1" indent="-742950">
              <a:buFont typeface="+mj-ea"/>
              <a:buAutoNum type="circleNumDbPlain"/>
            </a:pPr>
            <a:r>
              <a:rPr lang="en-US" altLang="zh-CN" sz="2000" b="1" dirty="0">
                <a:latin typeface="Times New Roman" panose="02020603050405020304" pitchFamily="18" charset="0"/>
                <a:cs typeface="Times New Roman" panose="02020603050405020304" pitchFamily="18" charset="0"/>
              </a:rPr>
              <a:t>SCF: the </a:t>
            </a:r>
            <a:r>
              <a:rPr lang="en-US" altLang="zh-CN" sz="2000" b="1" dirty="0">
                <a:solidFill>
                  <a:srgbClr val="FF0000"/>
                </a:solidFill>
                <a:latin typeface="Times New Roman" panose="02020603050405020304" pitchFamily="18" charset="0"/>
                <a:cs typeface="Times New Roman" panose="02020603050405020304" pitchFamily="18" charset="0"/>
              </a:rPr>
              <a:t>sensor</a:t>
            </a:r>
            <a:r>
              <a:rPr lang="en-US" altLang="zh-CN" sz="2000" b="1" dirty="0">
                <a:latin typeface="Times New Roman" panose="02020603050405020304" pitchFamily="18" charset="0"/>
                <a:cs typeface="Times New Roman" panose="02020603050405020304" pitchFamily="18" charset="0"/>
              </a:rPr>
              <a:t> constants needed in the sensor calibration.</a:t>
            </a:r>
          </a:p>
          <a:p>
            <a:pPr marL="1168977" lvl="1" indent="-742950">
              <a:buFont typeface="+mj-ea"/>
              <a:buAutoNum type="circleNumDbPlain"/>
            </a:pPr>
            <a:r>
              <a:rPr lang="en-US" altLang="zh-CN" sz="2000" b="1" dirty="0">
                <a:latin typeface="Times New Roman" panose="02020603050405020304" pitchFamily="18" charset="0"/>
                <a:cs typeface="Times New Roman" panose="02020603050405020304" pitchFamily="18" charset="0"/>
              </a:rPr>
              <a:t>Satellite  attachment  information: the information of the </a:t>
            </a:r>
            <a:r>
              <a:rPr lang="en-US" altLang="zh-CN" sz="2000" b="1" dirty="0">
                <a:solidFill>
                  <a:srgbClr val="FF0000"/>
                </a:solidFill>
                <a:latin typeface="Times New Roman" panose="02020603050405020304" pitchFamily="18" charset="0"/>
                <a:cs typeface="Times New Roman" panose="02020603050405020304" pitchFamily="18" charset="0"/>
              </a:rPr>
              <a:t>platform (satellite) </a:t>
            </a:r>
            <a:r>
              <a:rPr lang="en-US" altLang="zh-CN" sz="2000" b="1" dirty="0">
                <a:latin typeface="Times New Roman" panose="02020603050405020304" pitchFamily="18" charset="0"/>
                <a:cs typeface="Times New Roman" panose="02020603050405020304" pitchFamily="18" charset="0"/>
              </a:rPr>
              <a:t>for geometric position and cross calibration.</a:t>
            </a:r>
            <a:endParaRPr lang="en-GB" altLang="zh-CN" sz="2000" b="1" dirty="0">
              <a:latin typeface="Times New Roman" panose="02020603050405020304" pitchFamily="18" charset="0"/>
              <a:cs typeface="Times New Roman" panose="02020603050405020304" pitchFamily="18" charset="0"/>
            </a:endParaRPr>
          </a:p>
        </p:txBody>
      </p:sp>
      <p:pic>
        <p:nvPicPr>
          <p:cNvPr id="6" name="图片 5"/>
          <p:cNvPicPr>
            <a:picLocks noChangeAspect="1"/>
          </p:cNvPicPr>
          <p:nvPr/>
        </p:nvPicPr>
        <p:blipFill>
          <a:blip r:embed="rId2"/>
          <a:stretch>
            <a:fillRect/>
          </a:stretch>
        </p:blipFill>
        <p:spPr>
          <a:xfrm>
            <a:off x="3352144" y="3214524"/>
            <a:ext cx="6286500" cy="3286125"/>
          </a:xfrm>
          <a:prstGeom prst="rect">
            <a:avLst/>
          </a:prstGeom>
        </p:spPr>
      </p:pic>
    </p:spTree>
    <p:extLst>
      <p:ext uri="{BB962C8B-B14F-4D97-AF65-F5344CB8AC3E}">
        <p14:creationId xmlns:p14="http://schemas.microsoft.com/office/powerpoint/2010/main" val="23283800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11208" y="2114959"/>
            <a:ext cx="10969584" cy="2923877"/>
          </a:xfrm>
          <a:prstGeom prst="rect">
            <a:avLst/>
          </a:prstGeom>
        </p:spPr>
        <p:txBody>
          <a:bodyPr wrap="square">
            <a:spAutoFit/>
          </a:bodyPr>
          <a:lstStyle/>
          <a:p>
            <a:pPr>
              <a:spcBef>
                <a:spcPts val="600"/>
              </a:spcBef>
              <a:spcAft>
                <a:spcPts val="600"/>
              </a:spcAft>
            </a:pPr>
            <a:r>
              <a:rPr kumimoji="1" lang="en-US" altLang="zh-CN" sz="2800" b="1" dirty="0">
                <a:solidFill>
                  <a:srgbClr val="002569"/>
                </a:solidFill>
                <a:latin typeface="+mj-lt"/>
                <a:ea typeface="Arial Bold"/>
                <a:cs typeface="Arial" panose="020B0604020202020204" pitchFamily="34" charset="0"/>
                <a:sym typeface="Arial Bold"/>
              </a:rPr>
              <a:t>Communications with GSICS Microwave Subgroup</a:t>
            </a:r>
            <a:endParaRPr kumimoji="1" lang="en-US" altLang="zh-CN" sz="2800" b="1" dirty="0">
              <a:solidFill>
                <a:srgbClr val="002569"/>
              </a:solidFill>
              <a:latin typeface="+mj-lt"/>
              <a:ea typeface="Arial Bold"/>
              <a:cs typeface="Arial" panose="020B0604020202020204" pitchFamily="34" charset="0"/>
              <a:sym typeface="Wingdings" pitchFamily="2" charset="2"/>
            </a:endParaRPr>
          </a:p>
          <a:p>
            <a:pPr marL="457200" indent="-457200">
              <a:spcBef>
                <a:spcPts val="600"/>
              </a:spcBef>
              <a:spcAft>
                <a:spcPts val="600"/>
              </a:spcAft>
              <a:buFont typeface="Arial" panose="020B0604020202020204" pitchFamily="34" charset="0"/>
              <a:buChar char="•"/>
            </a:pPr>
            <a:r>
              <a:rPr kumimoji="1" lang="en-US" altLang="zh-CN" sz="2400" b="1" dirty="0">
                <a:solidFill>
                  <a:srgbClr val="002569"/>
                </a:solidFill>
                <a:latin typeface="+mj-lt"/>
                <a:ea typeface="Arial Bold"/>
                <a:cs typeface="Arial" panose="020B0604020202020204" pitchFamily="34" charset="0"/>
                <a:sym typeface="Arial Bold"/>
              </a:rPr>
              <a:t>GSICS MWSG workshop on Feb 28- March 1, 2022</a:t>
            </a:r>
          </a:p>
          <a:p>
            <a:pPr marL="457200" indent="-457200">
              <a:spcBef>
                <a:spcPts val="600"/>
              </a:spcBef>
              <a:spcAft>
                <a:spcPts val="600"/>
              </a:spcAft>
              <a:buFont typeface="Arial" panose="020B0604020202020204" pitchFamily="34" charset="0"/>
              <a:buChar char="•"/>
            </a:pPr>
            <a:r>
              <a:rPr kumimoji="1" lang="en-US" altLang="zh-CN" sz="2400" b="1" dirty="0">
                <a:solidFill>
                  <a:srgbClr val="002569"/>
                </a:solidFill>
                <a:latin typeface="+mj-lt"/>
                <a:ea typeface="Arial Bold"/>
                <a:cs typeface="Arial" panose="020B0604020202020204" pitchFamily="34" charset="0"/>
                <a:sym typeface="Arial Bold"/>
              </a:rPr>
              <a:t>GSICS annual meeting- MWSG breakout session on March 17, 2022</a:t>
            </a:r>
          </a:p>
          <a:p>
            <a:pPr>
              <a:spcBef>
                <a:spcPts val="600"/>
              </a:spcBef>
              <a:spcAft>
                <a:spcPts val="600"/>
              </a:spcAft>
            </a:pPr>
            <a:r>
              <a:rPr kumimoji="1" lang="en-US" altLang="zh-CN" sz="2400" b="1" dirty="0">
                <a:solidFill>
                  <a:srgbClr val="002569"/>
                </a:solidFill>
                <a:latin typeface="+mj-lt"/>
                <a:ea typeface="Arial Bold"/>
                <a:cs typeface="Arial" panose="020B0604020202020204" pitchFamily="34" charset="0"/>
                <a:sym typeface="Arial Bold"/>
              </a:rPr>
              <a:t>GSICS MWSG: focused on recalibration/reanalysis of passive data for CDR</a:t>
            </a:r>
          </a:p>
          <a:p>
            <a:pPr marL="285750" indent="-285750">
              <a:spcBef>
                <a:spcPts val="600"/>
              </a:spcBef>
              <a:spcAft>
                <a:spcPts val="600"/>
              </a:spcAft>
              <a:buFont typeface="Wingdings" panose="05000000000000000000" pitchFamily="2" charset="2"/>
              <a:buChar char="l"/>
            </a:pPr>
            <a:endParaRPr lang="zh-CN" altLang="en-US" sz="2000" dirty="0">
              <a:latin typeface="+mj-lt"/>
              <a:cs typeface="Arial" panose="020B0604020202020204" pitchFamily="34" charset="0"/>
            </a:endParaRPr>
          </a:p>
        </p:txBody>
      </p:sp>
      <p:sp>
        <p:nvSpPr>
          <p:cNvPr id="5" name="矩形 4"/>
          <p:cNvSpPr/>
          <p:nvPr/>
        </p:nvSpPr>
        <p:spPr>
          <a:xfrm>
            <a:off x="2691863" y="372946"/>
            <a:ext cx="6808274" cy="584775"/>
          </a:xfrm>
          <a:prstGeom prst="rect">
            <a:avLst/>
          </a:prstGeom>
        </p:spPr>
        <p:txBody>
          <a:bodyPr/>
          <a:lstStyle/>
          <a:p>
            <a:pPr algn="ctr">
              <a:spcBef>
                <a:spcPts val="500"/>
              </a:spcBef>
              <a:buSzPct val="100000"/>
              <a:buFont typeface="Arial"/>
              <a:buNone/>
            </a:pPr>
            <a:r>
              <a:rPr lang="en-US" altLang="zh-CN" sz="3200" b="1" dirty="0">
                <a:solidFill>
                  <a:srgbClr val="FFFFFF"/>
                </a:solidFill>
                <a:latin typeface="Arial Bold"/>
                <a:ea typeface="Arial Bold"/>
                <a:cs typeface="Arial Bold"/>
                <a:sym typeface="Arial Bold"/>
              </a:rPr>
              <a:t>Other updates</a:t>
            </a:r>
            <a:endParaRPr lang="zh-CN" altLang="en-US" sz="3200" b="1" dirty="0">
              <a:solidFill>
                <a:srgbClr val="FFFFFF"/>
              </a:solidFill>
              <a:latin typeface="Arial Bold"/>
              <a:ea typeface="Arial Bold"/>
              <a:cs typeface="Arial Bold"/>
              <a:sym typeface="Arial Bold"/>
            </a:endParaRPr>
          </a:p>
        </p:txBody>
      </p:sp>
    </p:spTree>
    <p:extLst>
      <p:ext uri="{BB962C8B-B14F-4D97-AF65-F5344CB8AC3E}">
        <p14:creationId xmlns:p14="http://schemas.microsoft.com/office/powerpoint/2010/main" val="37242015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2"/>
          </p:nvPr>
        </p:nvSpPr>
        <p:spPr/>
        <p:txBody>
          <a:bodyPr/>
          <a:lstStyle/>
          <a:p>
            <a:pPr defTabSz="914400"/>
            <a:fld id="{86CB4B4D-7CA3-9044-876B-883B54F8677D}" type="slidenum">
              <a:rPr lang="en-US" smtClean="0">
                <a:solidFill>
                  <a:srgbClr val="1F497D"/>
                </a:solidFill>
              </a:rPr>
              <a:pPr defTabSz="914400"/>
              <a:t>47</a:t>
            </a:fld>
            <a:endParaRPr lang="en-US" dirty="0">
              <a:solidFill>
                <a:srgbClr val="1F497D"/>
              </a:solidFill>
            </a:endParaRPr>
          </a:p>
        </p:txBody>
      </p:sp>
      <p:sp>
        <p:nvSpPr>
          <p:cNvPr id="3" name="内容占位符 2"/>
          <p:cNvSpPr>
            <a:spLocks noGrp="1"/>
          </p:cNvSpPr>
          <p:nvPr>
            <p:ph sz="quarter" idx="10"/>
          </p:nvPr>
        </p:nvSpPr>
        <p:spPr>
          <a:xfrm>
            <a:off x="166255" y="1557495"/>
            <a:ext cx="11845636" cy="3125037"/>
          </a:xfrm>
        </p:spPr>
        <p:txBody>
          <a:bodyPr/>
          <a:lstStyle/>
          <a:p>
            <a:pPr>
              <a:spcAft>
                <a:spcPts val="600"/>
              </a:spcAft>
            </a:pPr>
            <a:r>
              <a:rPr lang="en-US" altLang="zh-CN" sz="2400" dirty="0">
                <a:solidFill>
                  <a:schemeClr val="tx2"/>
                </a:solidFill>
              </a:rPr>
              <a:t>CEOS WGCV Microwave Sensor Subgroup is working on  development and consolidation of standards and metrics for optimized applications, main efforts is toward the best practices;</a:t>
            </a:r>
          </a:p>
          <a:p>
            <a:pPr>
              <a:spcAft>
                <a:spcPts val="600"/>
              </a:spcAft>
            </a:pPr>
            <a:r>
              <a:rPr lang="en-US" altLang="zh-CN" sz="2400" dirty="0">
                <a:solidFill>
                  <a:schemeClr val="tx2"/>
                </a:solidFill>
              </a:rPr>
              <a:t>Two focuses on radar </a:t>
            </a:r>
            <a:r>
              <a:rPr lang="en-US" altLang="zh-CN" sz="2400" dirty="0" err="1">
                <a:solidFill>
                  <a:schemeClr val="tx2"/>
                </a:solidFill>
              </a:rPr>
              <a:t>scatterometry</a:t>
            </a:r>
            <a:r>
              <a:rPr lang="en-US" altLang="zh-CN" sz="2400" dirty="0">
                <a:solidFill>
                  <a:schemeClr val="tx2"/>
                </a:solidFill>
              </a:rPr>
              <a:t> for ocean surface vector wind and the calibration of spaceborne microwave radiometers</a:t>
            </a:r>
          </a:p>
        </p:txBody>
      </p:sp>
      <p:sp>
        <p:nvSpPr>
          <p:cNvPr id="4" name="内容占位符 3"/>
          <p:cNvSpPr>
            <a:spLocks noGrp="1"/>
          </p:cNvSpPr>
          <p:nvPr>
            <p:ph sz="quarter" idx="11"/>
          </p:nvPr>
        </p:nvSpPr>
        <p:spPr/>
        <p:txBody>
          <a:bodyPr/>
          <a:lstStyle/>
          <a:p>
            <a:pPr algn="ctr" rtl="0"/>
            <a:r>
              <a:rPr lang="en-US" altLang="zh-CN" sz="3200" b="1" kern="1200" dirty="0">
                <a:solidFill>
                  <a:srgbClr val="FFFFFF"/>
                </a:solidFill>
                <a:latin typeface="Arial Bold"/>
              </a:rPr>
              <a:t>Summary</a:t>
            </a:r>
            <a:endParaRPr lang="zh-CN" altLang="en-US" sz="3200" b="1" kern="1200" dirty="0">
              <a:solidFill>
                <a:srgbClr val="FFFFFF"/>
              </a:solidFill>
              <a:latin typeface="Arial Bold"/>
            </a:endParaRPr>
          </a:p>
        </p:txBody>
      </p:sp>
      <p:sp>
        <p:nvSpPr>
          <p:cNvPr id="5" name="内容占位符 3">
            <a:extLst>
              <a:ext uri="{FF2B5EF4-FFF2-40B4-BE49-F238E27FC236}">
                <a16:creationId xmlns:a16="http://schemas.microsoft.com/office/drawing/2014/main" id="{EE364D4C-52BC-F142-AA28-057B9B6512CD}"/>
              </a:ext>
            </a:extLst>
          </p:cNvPr>
          <p:cNvSpPr txBox="1">
            <a:spLocks/>
          </p:cNvSpPr>
          <p:nvPr/>
        </p:nvSpPr>
        <p:spPr>
          <a:xfrm>
            <a:off x="3820047" y="6019800"/>
            <a:ext cx="6604000" cy="533400"/>
          </a:xfrm>
          <a:prstGeom prst="rect">
            <a:avLst/>
          </a:prstGeom>
        </p:spPr>
        <p:txBody>
          <a:bodyPr/>
          <a:lstStyle>
            <a:lvl1pPr marL="0" indent="0">
              <a:spcBef>
                <a:spcPts val="500"/>
              </a:spcBef>
              <a:buSzPct val="100000"/>
              <a:buFont typeface="Arial"/>
              <a:buNone/>
              <a:defRPr sz="2400">
                <a:solidFill>
                  <a:schemeClr val="bg1"/>
                </a:solidFill>
                <a:latin typeface="+mj-lt"/>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algn="ctr" rtl="0"/>
            <a:r>
              <a:rPr lang="en-US" altLang="zh-CN" sz="4000" b="1" kern="1200" dirty="0">
                <a:solidFill>
                  <a:schemeClr val="tx2"/>
                </a:solidFill>
                <a:latin typeface="Arial Bold"/>
              </a:rPr>
              <a:t>Thanks for your attention!</a:t>
            </a:r>
            <a:endParaRPr lang="zh-CN" altLang="en-US" sz="4000" b="1" kern="1200" dirty="0">
              <a:solidFill>
                <a:schemeClr val="tx2"/>
              </a:solidFill>
              <a:latin typeface="Arial Bold"/>
            </a:endParaRPr>
          </a:p>
        </p:txBody>
      </p:sp>
    </p:spTree>
    <p:extLst>
      <p:ext uri="{BB962C8B-B14F-4D97-AF65-F5344CB8AC3E}">
        <p14:creationId xmlns:p14="http://schemas.microsoft.com/office/powerpoint/2010/main" val="341679671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3341E5-34A9-446D-A139-B8DD9B7FA04B}"/>
              </a:ext>
            </a:extLst>
          </p:cNvPr>
          <p:cNvSpPr>
            <a:spLocks noGrp="1"/>
          </p:cNvSpPr>
          <p:nvPr>
            <p:ph type="title"/>
          </p:nvPr>
        </p:nvSpPr>
        <p:spPr>
          <a:xfrm>
            <a:off x="705819" y="219950"/>
            <a:ext cx="10515600" cy="838743"/>
          </a:xfrm>
        </p:spPr>
        <p:txBody>
          <a:bodyPr>
            <a:noAutofit/>
          </a:bodyPr>
          <a:lstStyle/>
          <a:p>
            <a:pPr algn="ctr"/>
            <a:r>
              <a:rPr lang="en-US" altLang="zh-CN" sz="4400" dirty="0"/>
              <a:t>Introduction</a:t>
            </a:r>
            <a:endParaRPr lang="zh-CN" altLang="en-US" sz="4400" dirty="0"/>
          </a:p>
        </p:txBody>
      </p:sp>
      <p:sp>
        <p:nvSpPr>
          <p:cNvPr id="3" name="内容占位符 2">
            <a:extLst>
              <a:ext uri="{FF2B5EF4-FFF2-40B4-BE49-F238E27FC236}">
                <a16:creationId xmlns:a16="http://schemas.microsoft.com/office/drawing/2014/main" id="{D396BCCA-4B1A-48FD-AA4D-518C99D6CC2D}"/>
              </a:ext>
            </a:extLst>
          </p:cNvPr>
          <p:cNvSpPr>
            <a:spLocks noGrp="1"/>
          </p:cNvSpPr>
          <p:nvPr>
            <p:ph idx="1"/>
          </p:nvPr>
        </p:nvSpPr>
        <p:spPr>
          <a:xfrm>
            <a:off x="468181" y="1741524"/>
            <a:ext cx="10990879" cy="4934784"/>
          </a:xfrm>
        </p:spPr>
        <p:txBody>
          <a:bodyPr>
            <a:noAutofit/>
          </a:bodyPr>
          <a:lstStyle/>
          <a:p>
            <a:r>
              <a:rPr lang="en-US" altLang="zh-CN" sz="2400" dirty="0"/>
              <a:t>Spaceborne </a:t>
            </a:r>
            <a:r>
              <a:rPr lang="en-US" altLang="zh-CN" sz="2400" dirty="0" err="1"/>
              <a:t>scatterometers</a:t>
            </a:r>
            <a:r>
              <a:rPr lang="en-US" altLang="zh-CN" sz="2400" dirty="0"/>
              <a:t> are</a:t>
            </a:r>
            <a:r>
              <a:rPr lang="en-US" altLang="zh-CN" sz="2400" dirty="0">
                <a:solidFill>
                  <a:srgbClr val="FF3399"/>
                </a:solidFill>
              </a:rPr>
              <a:t> </a:t>
            </a:r>
            <a:r>
              <a:rPr lang="en-US" altLang="zh-CN" sz="2400" dirty="0"/>
              <a:t>well-established instruments that provide ocean surface wind products efficiently with high and stable accuracy, as well as large swath coverage. </a:t>
            </a:r>
          </a:p>
          <a:p>
            <a:r>
              <a:rPr lang="en-US" altLang="zh-CN" sz="2400" dirty="0" err="1"/>
              <a:t>Scatterometers</a:t>
            </a:r>
            <a:r>
              <a:rPr lang="en-US" altLang="zh-CN" sz="2400" dirty="0"/>
              <a:t> operated by different space agencies form the virtual constellation. The instruments provide near real-time observations with spatial and temporal continuity and internal physical consistency in time and space.</a:t>
            </a:r>
          </a:p>
          <a:p>
            <a:r>
              <a:rPr lang="en-US" altLang="zh-CN" sz="2400" dirty="0" err="1"/>
              <a:t>Scatterometer</a:t>
            </a:r>
            <a:r>
              <a:rPr lang="en-US" altLang="zh-CN" sz="2400" dirty="0"/>
              <a:t> observations have been available for decades, and many more missions are prepared to be launched in the future.</a:t>
            </a:r>
          </a:p>
          <a:p>
            <a:r>
              <a:rPr lang="en-US" altLang="zh-CN" sz="2400" dirty="0"/>
              <a:t>Inter-calibration/comparison can offer spatial and temporal characteristics of the observing systems to enable the consistency.</a:t>
            </a:r>
            <a:endParaRPr lang="zh-CN" altLang="en-US" sz="2400" dirty="0"/>
          </a:p>
        </p:txBody>
      </p:sp>
      <p:sp>
        <p:nvSpPr>
          <p:cNvPr id="6" name="矩形 5">
            <a:extLst>
              <a:ext uri="{FF2B5EF4-FFF2-40B4-BE49-F238E27FC236}">
                <a16:creationId xmlns:a16="http://schemas.microsoft.com/office/drawing/2014/main" id="{A8BFB247-90BA-4591-A12D-C2E820DC8A07}"/>
              </a:ext>
            </a:extLst>
          </p:cNvPr>
          <p:cNvSpPr/>
          <p:nvPr/>
        </p:nvSpPr>
        <p:spPr>
          <a:xfrm>
            <a:off x="10359645" y="796071"/>
            <a:ext cx="1723549" cy="369332"/>
          </a:xfrm>
          <a:prstGeom prst="rect">
            <a:avLst/>
          </a:prstGeom>
        </p:spPr>
        <p:txBody>
          <a:bodyPr wrap="none">
            <a:spAutoFit/>
          </a:bodyPr>
          <a:lstStyle/>
          <a:p>
            <a:r>
              <a:rPr lang="en-US" altLang="zh-CN" b="1" dirty="0">
                <a:solidFill>
                  <a:schemeClr val="accent1">
                    <a:lumMod val="50000"/>
                  </a:schemeClr>
                </a:solidFill>
                <a:latin typeface="微软雅黑" panose="020B0503020204020204" pitchFamily="34" charset="-122"/>
                <a:ea typeface="微软雅黑" panose="020B0503020204020204" pitchFamily="34" charset="-122"/>
              </a:rPr>
              <a:t>IGARSS-2021</a:t>
            </a:r>
            <a:endParaRPr lang="zh-CN" altLang="en-US" b="1"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90ECE067-6B4A-45E2-9490-E38F7E405D9A}"/>
              </a:ext>
            </a:extLst>
          </p:cNvPr>
          <p:cNvSpPr txBox="1"/>
          <p:nvPr/>
        </p:nvSpPr>
        <p:spPr>
          <a:xfrm>
            <a:off x="11221421" y="6306976"/>
            <a:ext cx="659155" cy="369332"/>
          </a:xfrm>
          <a:prstGeom prst="rect">
            <a:avLst/>
          </a:prstGeom>
          <a:noFill/>
        </p:spPr>
        <p:txBody>
          <a:bodyPr wrap="none" rtlCol="0">
            <a:spAutoFit/>
          </a:bodyPr>
          <a:lstStyle/>
          <a:p>
            <a:r>
              <a:rPr lang="en-US" altLang="zh-CN" dirty="0"/>
              <a:t>-01-</a:t>
            </a:r>
            <a:endParaRPr lang="zh-CN" altLang="en-US" dirty="0"/>
          </a:p>
        </p:txBody>
      </p:sp>
      <p:sp>
        <p:nvSpPr>
          <p:cNvPr id="4" name="灯片编号占位符 3">
            <a:extLst>
              <a:ext uri="{FF2B5EF4-FFF2-40B4-BE49-F238E27FC236}">
                <a16:creationId xmlns:a16="http://schemas.microsoft.com/office/drawing/2014/main" id="{78BD1EFD-79F5-8F49-8979-4B6F28F089E8}"/>
              </a:ext>
            </a:extLst>
          </p:cNvPr>
          <p:cNvSpPr>
            <a:spLocks noGrp="1"/>
          </p:cNvSpPr>
          <p:nvPr>
            <p:ph type="sldNum" sz="quarter" idx="12"/>
          </p:nvPr>
        </p:nvSpPr>
        <p:spPr/>
        <p:txBody>
          <a:bodyPr/>
          <a:lstStyle/>
          <a:p>
            <a:fld id="{31BDC2DD-73DD-4F6A-85E0-F47918A6400A}" type="slidenum">
              <a:rPr lang="zh-CN" altLang="en-US" smtClean="0"/>
              <a:t>4</a:t>
            </a:fld>
            <a:endParaRPr lang="zh-CN" altLang="en-US"/>
          </a:p>
        </p:txBody>
      </p:sp>
    </p:spTree>
    <p:extLst>
      <p:ext uri="{BB962C8B-B14F-4D97-AF65-F5344CB8AC3E}">
        <p14:creationId xmlns:p14="http://schemas.microsoft.com/office/powerpoint/2010/main" val="4057392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D396BCCA-4B1A-48FD-AA4D-518C99D6CC2D}"/>
              </a:ext>
            </a:extLst>
          </p:cNvPr>
          <p:cNvSpPr>
            <a:spLocks noGrp="1"/>
          </p:cNvSpPr>
          <p:nvPr>
            <p:ph idx="1"/>
          </p:nvPr>
        </p:nvSpPr>
        <p:spPr>
          <a:xfrm>
            <a:off x="834952" y="1812053"/>
            <a:ext cx="10515600" cy="4351338"/>
          </a:xfrm>
        </p:spPr>
        <p:txBody>
          <a:bodyPr>
            <a:normAutofit/>
          </a:bodyPr>
          <a:lstStyle/>
          <a:p>
            <a:pPr marL="0" indent="0" algn="just">
              <a:buNone/>
            </a:pPr>
            <a:r>
              <a:rPr lang="en-US" altLang="zh-CN" b="1" dirty="0"/>
              <a:t>Main objective: </a:t>
            </a:r>
          </a:p>
          <a:p>
            <a:pPr marL="0" indent="0" algn="just">
              <a:buNone/>
            </a:pPr>
            <a:r>
              <a:rPr lang="en-US" altLang="zh-CN" dirty="0"/>
              <a:t>To develop the standard and guideline for the requirement, procedure, processing and assessment for the spaceborne radar </a:t>
            </a:r>
            <a:r>
              <a:rPr lang="en-US" altLang="zh-CN" dirty="0" err="1"/>
              <a:t>scatterometer</a:t>
            </a:r>
            <a:r>
              <a:rPr lang="en-US" altLang="zh-CN" dirty="0"/>
              <a:t> measurement calibration, wind retrieval approaches, wind data validation and assessment for OSVW, which will be used to assure the consistency of the data quality of these satellites and instruments are the prerequisite for related scientific researches and applications.</a:t>
            </a:r>
          </a:p>
          <a:p>
            <a:endParaRPr lang="zh-CN" altLang="en-US" dirty="0"/>
          </a:p>
        </p:txBody>
      </p:sp>
      <p:sp>
        <p:nvSpPr>
          <p:cNvPr id="4" name="灯片编号占位符 3">
            <a:extLst>
              <a:ext uri="{FF2B5EF4-FFF2-40B4-BE49-F238E27FC236}">
                <a16:creationId xmlns:a16="http://schemas.microsoft.com/office/drawing/2014/main" id="{227008CD-FE62-3B4C-AF3C-EB4DAFECA922}"/>
              </a:ext>
            </a:extLst>
          </p:cNvPr>
          <p:cNvSpPr>
            <a:spLocks noGrp="1"/>
          </p:cNvSpPr>
          <p:nvPr>
            <p:ph type="sldNum" sz="quarter" idx="12"/>
          </p:nvPr>
        </p:nvSpPr>
        <p:spPr/>
        <p:txBody>
          <a:bodyPr/>
          <a:lstStyle/>
          <a:p>
            <a:fld id="{31BDC2DD-73DD-4F6A-85E0-F47918A6400A}" type="slidenum">
              <a:rPr lang="zh-CN" altLang="en-US" smtClean="0"/>
              <a:t>5</a:t>
            </a:fld>
            <a:endParaRPr lang="zh-CN" altLang="en-US"/>
          </a:p>
        </p:txBody>
      </p:sp>
      <p:sp>
        <p:nvSpPr>
          <p:cNvPr id="10" name="标题 9">
            <a:extLst>
              <a:ext uri="{FF2B5EF4-FFF2-40B4-BE49-F238E27FC236}">
                <a16:creationId xmlns:a16="http://schemas.microsoft.com/office/drawing/2014/main" id="{9CCDFB12-A3F5-7A4F-A5D4-3478B306023F}"/>
              </a:ext>
            </a:extLst>
          </p:cNvPr>
          <p:cNvSpPr>
            <a:spLocks noGrp="1"/>
          </p:cNvSpPr>
          <p:nvPr>
            <p:ph type="title"/>
          </p:nvPr>
        </p:nvSpPr>
        <p:spPr/>
        <p:txBody>
          <a:bodyPr/>
          <a:lstStyle/>
          <a:p>
            <a:endParaRPr lang="en-US"/>
          </a:p>
        </p:txBody>
      </p:sp>
      <p:sp>
        <p:nvSpPr>
          <p:cNvPr id="5" name="标题 1">
            <a:extLst>
              <a:ext uri="{FF2B5EF4-FFF2-40B4-BE49-F238E27FC236}">
                <a16:creationId xmlns:a16="http://schemas.microsoft.com/office/drawing/2014/main" id="{4476EFA1-5BF4-D34B-AE82-3872640FB619}"/>
              </a:ext>
            </a:extLst>
          </p:cNvPr>
          <p:cNvSpPr txBox="1">
            <a:spLocks/>
          </p:cNvSpPr>
          <p:nvPr/>
        </p:nvSpPr>
        <p:spPr>
          <a:xfrm>
            <a:off x="705819" y="219950"/>
            <a:ext cx="10515600" cy="838743"/>
          </a:xfrm>
        </p:spPr>
        <p:txBody>
          <a:bodyPr>
            <a:no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ctr"/>
            <a:r>
              <a:rPr lang="en-US" altLang="zh-CN" sz="4400" kern="0" dirty="0"/>
              <a:t>Objective</a:t>
            </a:r>
            <a:endParaRPr lang="zh-CN" altLang="en-US" sz="4400" kern="0" dirty="0"/>
          </a:p>
        </p:txBody>
      </p:sp>
    </p:spTree>
    <p:extLst>
      <p:ext uri="{BB962C8B-B14F-4D97-AF65-F5344CB8AC3E}">
        <p14:creationId xmlns:p14="http://schemas.microsoft.com/office/powerpoint/2010/main" val="1181608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3341E5-34A9-446D-A139-B8DD9B7FA04B}"/>
              </a:ext>
            </a:extLst>
          </p:cNvPr>
          <p:cNvSpPr>
            <a:spLocks noGrp="1"/>
          </p:cNvSpPr>
          <p:nvPr>
            <p:ph type="title"/>
          </p:nvPr>
        </p:nvSpPr>
        <p:spPr/>
        <p:txBody>
          <a:bodyPr/>
          <a:lstStyle/>
          <a:p>
            <a:r>
              <a:rPr lang="en-US" altLang="zh-CN" dirty="0"/>
              <a:t>Main Tasks</a:t>
            </a:r>
            <a:endParaRPr lang="zh-CN" altLang="en-US" dirty="0"/>
          </a:p>
        </p:txBody>
      </p:sp>
      <p:sp>
        <p:nvSpPr>
          <p:cNvPr id="10" name="内容占位符 2">
            <a:extLst>
              <a:ext uri="{FF2B5EF4-FFF2-40B4-BE49-F238E27FC236}">
                <a16:creationId xmlns:a16="http://schemas.microsoft.com/office/drawing/2014/main" id="{55A31A61-E8A0-46E7-9427-2B06A74FB1B8}"/>
              </a:ext>
            </a:extLst>
          </p:cNvPr>
          <p:cNvSpPr>
            <a:spLocks noGrp="1"/>
          </p:cNvSpPr>
          <p:nvPr>
            <p:ph idx="1"/>
          </p:nvPr>
        </p:nvSpPr>
        <p:spPr>
          <a:xfrm>
            <a:off x="1434420" y="1748809"/>
            <a:ext cx="9659677" cy="4195214"/>
          </a:xfrm>
        </p:spPr>
        <p:txBody>
          <a:bodyPr>
            <a:normAutofit/>
          </a:bodyPr>
          <a:lstStyle/>
          <a:p>
            <a:r>
              <a:rPr lang="en-US" altLang="zh-CN" dirty="0"/>
              <a:t>To develop the standard and metrics of spaceborne radar </a:t>
            </a:r>
            <a:r>
              <a:rPr lang="en-US" altLang="zh-CN" dirty="0" err="1"/>
              <a:t>scatterometer</a:t>
            </a:r>
            <a:r>
              <a:rPr lang="en-US" altLang="zh-CN" dirty="0"/>
              <a:t> backscattering measurement calibration, wind retrieval approaches, wind data validation and assessment for ocean surface vector winds. </a:t>
            </a:r>
            <a:endParaRPr lang="en-US" altLang="zh-CN" sz="2000" dirty="0"/>
          </a:p>
          <a:p>
            <a:pPr algn="just"/>
            <a:r>
              <a:rPr lang="en-US" altLang="zh-CN" dirty="0"/>
              <a:t>The main scope of the standard and metrics cover:</a:t>
            </a:r>
            <a:endParaRPr lang="zh-CN" altLang="zh-CN" dirty="0"/>
          </a:p>
          <a:p>
            <a:pPr lvl="2"/>
            <a:r>
              <a:rPr lang="en-US" altLang="zh-CN" dirty="0"/>
              <a:t>Calibration, including cross-calibration of L1 and L2 data;</a:t>
            </a:r>
            <a:endParaRPr lang="zh-CN" altLang="zh-CN" dirty="0"/>
          </a:p>
          <a:p>
            <a:pPr lvl="2"/>
            <a:r>
              <a:rPr lang="en-US" altLang="zh-CN" dirty="0"/>
              <a:t>Validation of </a:t>
            </a:r>
            <a:r>
              <a:rPr lang="en-US" altLang="zh-CN" dirty="0" err="1"/>
              <a:t>scatterometer</a:t>
            </a:r>
            <a:r>
              <a:rPr lang="en-US" altLang="zh-CN" dirty="0"/>
              <a:t> wind data;</a:t>
            </a:r>
            <a:endParaRPr lang="zh-CN" altLang="zh-CN" dirty="0"/>
          </a:p>
          <a:p>
            <a:pPr lvl="2"/>
            <a:r>
              <a:rPr lang="en-US" altLang="zh-CN" dirty="0"/>
              <a:t>Quality indices of L1 and L2 data.</a:t>
            </a:r>
            <a:endParaRPr lang="zh-CN" altLang="en-US" dirty="0"/>
          </a:p>
          <a:p>
            <a:r>
              <a:rPr lang="en-US" altLang="zh-CN" dirty="0"/>
              <a:t>Identifying and organizing collocation data </a:t>
            </a:r>
            <a:endParaRPr lang="zh-CN" altLang="en-US" dirty="0"/>
          </a:p>
          <a:p>
            <a:r>
              <a:rPr lang="en-US" altLang="zh-CN" dirty="0"/>
              <a:t>Demonstration of applications and establishment of portal</a:t>
            </a:r>
          </a:p>
          <a:p>
            <a:endParaRPr lang="en-US" altLang="zh-CN" dirty="0"/>
          </a:p>
          <a:p>
            <a:pPr lvl="2"/>
            <a:endParaRPr lang="en-US" altLang="zh-CN" dirty="0"/>
          </a:p>
        </p:txBody>
      </p:sp>
      <p:sp>
        <p:nvSpPr>
          <p:cNvPr id="3" name="灯片编号占位符 2">
            <a:extLst>
              <a:ext uri="{FF2B5EF4-FFF2-40B4-BE49-F238E27FC236}">
                <a16:creationId xmlns:a16="http://schemas.microsoft.com/office/drawing/2014/main" id="{F86F2793-87CF-5649-A70A-CDCC809AAED6}"/>
              </a:ext>
            </a:extLst>
          </p:cNvPr>
          <p:cNvSpPr>
            <a:spLocks noGrp="1"/>
          </p:cNvSpPr>
          <p:nvPr>
            <p:ph type="sldNum" sz="quarter" idx="12"/>
          </p:nvPr>
        </p:nvSpPr>
        <p:spPr/>
        <p:txBody>
          <a:bodyPr/>
          <a:lstStyle/>
          <a:p>
            <a:fld id="{31BDC2DD-73DD-4F6A-85E0-F47918A6400A}" type="slidenum">
              <a:rPr lang="zh-CN" altLang="en-US" smtClean="0"/>
              <a:t>6</a:t>
            </a:fld>
            <a:endParaRPr lang="zh-CN" altLang="en-US"/>
          </a:p>
        </p:txBody>
      </p:sp>
      <p:sp>
        <p:nvSpPr>
          <p:cNvPr id="5" name="标题 1">
            <a:extLst>
              <a:ext uri="{FF2B5EF4-FFF2-40B4-BE49-F238E27FC236}">
                <a16:creationId xmlns:a16="http://schemas.microsoft.com/office/drawing/2014/main" id="{C00712F2-2178-C247-8755-F9B8E2BDDCB9}"/>
              </a:ext>
            </a:extLst>
          </p:cNvPr>
          <p:cNvSpPr txBox="1">
            <a:spLocks/>
          </p:cNvSpPr>
          <p:nvPr/>
        </p:nvSpPr>
        <p:spPr>
          <a:xfrm>
            <a:off x="705819" y="219950"/>
            <a:ext cx="10515600" cy="838743"/>
          </a:xfrm>
        </p:spPr>
        <p:txBody>
          <a:bodyPr>
            <a:no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ctr"/>
            <a:r>
              <a:rPr lang="en-US" altLang="zh-CN" sz="4400" kern="0" dirty="0"/>
              <a:t>Task Content</a:t>
            </a:r>
            <a:endParaRPr lang="zh-CN" altLang="en-US" sz="4400" kern="0" dirty="0"/>
          </a:p>
        </p:txBody>
      </p:sp>
    </p:spTree>
    <p:extLst>
      <p:ext uri="{BB962C8B-B14F-4D97-AF65-F5344CB8AC3E}">
        <p14:creationId xmlns:p14="http://schemas.microsoft.com/office/powerpoint/2010/main" val="2201255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D929C1-3FDF-E14C-889D-705B8AA75682}"/>
              </a:ext>
            </a:extLst>
          </p:cNvPr>
          <p:cNvSpPr>
            <a:spLocks noGrp="1"/>
          </p:cNvSpPr>
          <p:nvPr>
            <p:ph type="title"/>
          </p:nvPr>
        </p:nvSpPr>
        <p:spPr>
          <a:xfrm>
            <a:off x="3295910" y="274638"/>
            <a:ext cx="6914890" cy="1379064"/>
          </a:xfrm>
        </p:spPr>
        <p:txBody>
          <a:bodyPr>
            <a:noAutofit/>
          </a:bodyPr>
          <a:lstStyle/>
          <a:p>
            <a:pPr algn="ctr" rtl="0"/>
            <a:r>
              <a:rPr lang="en-US" sz="4400"/>
              <a:t>Development Plan</a:t>
            </a:r>
            <a:endParaRPr lang="en-US" sz="4400" dirty="0"/>
          </a:p>
        </p:txBody>
      </p:sp>
      <p:sp>
        <p:nvSpPr>
          <p:cNvPr id="3" name="内容占位符 2">
            <a:extLst>
              <a:ext uri="{FF2B5EF4-FFF2-40B4-BE49-F238E27FC236}">
                <a16:creationId xmlns:a16="http://schemas.microsoft.com/office/drawing/2014/main" id="{68A49A4B-EF8A-554D-97AE-5E95CAFE9129}"/>
              </a:ext>
            </a:extLst>
          </p:cNvPr>
          <p:cNvSpPr>
            <a:spLocks noGrp="1"/>
          </p:cNvSpPr>
          <p:nvPr>
            <p:ph idx="1"/>
          </p:nvPr>
        </p:nvSpPr>
        <p:spPr>
          <a:xfrm>
            <a:off x="542610" y="1463064"/>
            <a:ext cx="11897249" cy="4929660"/>
          </a:xfrm>
        </p:spPr>
        <p:txBody>
          <a:bodyPr>
            <a:normAutofit lnSpcReduction="10000"/>
          </a:bodyPr>
          <a:lstStyle/>
          <a:p>
            <a:r>
              <a:rPr lang="en-US" altLang="zh-CN" sz="2000" dirty="0"/>
              <a:t>Created in 2020</a:t>
            </a:r>
          </a:p>
          <a:p>
            <a:r>
              <a:rPr lang="en-US" altLang="zh-CN" sz="2000" dirty="0"/>
              <a:t>Target completion: 2021 Q4, extended to 2022 Q2 due to COVID-19</a:t>
            </a:r>
          </a:p>
          <a:p>
            <a:r>
              <a:rPr lang="en-US" altLang="zh-CN" sz="2000" dirty="0"/>
              <a:t>Progresses</a:t>
            </a:r>
          </a:p>
          <a:p>
            <a:pPr lvl="1"/>
            <a:r>
              <a:rPr lang="en-US" altLang="zh-CN" sz="1600" dirty="0">
                <a:solidFill>
                  <a:schemeClr val="accent5">
                    <a:lumMod val="75000"/>
                  </a:schemeClr>
                </a:solidFill>
              </a:rPr>
              <a:t>2019.7 propose WP on WGCV-45</a:t>
            </a:r>
          </a:p>
          <a:p>
            <a:pPr lvl="1"/>
            <a:r>
              <a:rPr lang="en-US" altLang="zh-CN" sz="1600" dirty="0">
                <a:solidFill>
                  <a:schemeClr val="accent5">
                    <a:lumMod val="75000"/>
                  </a:schemeClr>
                </a:solidFill>
              </a:rPr>
              <a:t>2020.4.21 teleconference to confirm the task</a:t>
            </a:r>
          </a:p>
          <a:p>
            <a:pPr lvl="1"/>
            <a:r>
              <a:rPr lang="en-US" altLang="zh-CN" sz="1600" dirty="0">
                <a:solidFill>
                  <a:schemeClr val="accent5">
                    <a:lumMod val="75000"/>
                  </a:schemeClr>
                </a:solidFill>
              </a:rPr>
              <a:t>2020.5.6 confirmation of leading members</a:t>
            </a:r>
          </a:p>
          <a:p>
            <a:pPr lvl="1"/>
            <a:r>
              <a:rPr lang="en-US" altLang="zh-CN" sz="1600" dirty="0">
                <a:solidFill>
                  <a:schemeClr val="accent5">
                    <a:lumMod val="75000"/>
                  </a:schemeClr>
                </a:solidFill>
              </a:rPr>
              <a:t>2020.5.11 WGCV-46 preliminary work plan</a:t>
            </a:r>
          </a:p>
          <a:p>
            <a:pPr lvl="1"/>
            <a:r>
              <a:rPr lang="en-US" altLang="zh-CN" sz="1600" dirty="0">
                <a:solidFill>
                  <a:schemeClr val="accent5">
                    <a:lumMod val="75000"/>
                  </a:schemeClr>
                </a:solidFill>
              </a:rPr>
              <a:t>2020.6.16 1</a:t>
            </a:r>
            <a:r>
              <a:rPr lang="en-US" altLang="zh-CN" sz="1600" baseline="30000" dirty="0">
                <a:solidFill>
                  <a:schemeClr val="accent5">
                    <a:lumMod val="75000"/>
                  </a:schemeClr>
                </a:solidFill>
              </a:rPr>
              <a:t>st</a:t>
            </a:r>
            <a:r>
              <a:rPr lang="en-US" altLang="zh-CN" sz="1600" dirty="0">
                <a:solidFill>
                  <a:schemeClr val="accent5">
                    <a:lumMod val="75000"/>
                  </a:schemeClr>
                </a:solidFill>
              </a:rPr>
              <a:t> project meeting</a:t>
            </a:r>
          </a:p>
          <a:p>
            <a:pPr lvl="1"/>
            <a:r>
              <a:rPr lang="en-US" altLang="zh-CN" sz="1600" dirty="0">
                <a:solidFill>
                  <a:schemeClr val="accent5">
                    <a:lumMod val="75000"/>
                  </a:schemeClr>
                </a:solidFill>
              </a:rPr>
              <a:t>2020.6.18 Specific work plan</a:t>
            </a:r>
          </a:p>
          <a:p>
            <a:pPr lvl="1"/>
            <a:r>
              <a:rPr lang="en-US" altLang="zh-CN" sz="1600" dirty="0">
                <a:solidFill>
                  <a:schemeClr val="accent5">
                    <a:lumMod val="75000"/>
                  </a:schemeClr>
                </a:solidFill>
              </a:rPr>
              <a:t>2020.8-2020.9 Data sets contribution confirmation</a:t>
            </a:r>
          </a:p>
          <a:p>
            <a:pPr lvl="1"/>
            <a:r>
              <a:rPr lang="en-US" altLang="zh-CN" sz="1600" dirty="0">
                <a:solidFill>
                  <a:schemeClr val="accent5">
                    <a:lumMod val="75000"/>
                  </a:schemeClr>
                </a:solidFill>
              </a:rPr>
              <a:t>2020.9-2020.10 Data sets sharing</a:t>
            </a:r>
          </a:p>
          <a:p>
            <a:pPr lvl="1"/>
            <a:r>
              <a:rPr lang="en-US" altLang="zh-CN" sz="1600" dirty="0">
                <a:solidFill>
                  <a:schemeClr val="accent5">
                    <a:lumMod val="75000"/>
                  </a:schemeClr>
                </a:solidFill>
              </a:rPr>
              <a:t>2021.1 Plan implementation plan</a:t>
            </a:r>
            <a:endParaRPr lang="en-US" altLang="zh-CN" sz="1600" dirty="0">
              <a:solidFill>
                <a:srgbClr val="FF0000"/>
              </a:solidFill>
            </a:endParaRPr>
          </a:p>
          <a:p>
            <a:pPr lvl="1"/>
            <a:r>
              <a:rPr lang="en-US" altLang="zh-CN" sz="1600" dirty="0">
                <a:solidFill>
                  <a:schemeClr val="accent5">
                    <a:lumMod val="75000"/>
                  </a:schemeClr>
                </a:solidFill>
              </a:rPr>
              <a:t>2021. 7 Invited session in IGARSS 2021 </a:t>
            </a:r>
          </a:p>
          <a:p>
            <a:pPr lvl="1"/>
            <a:r>
              <a:rPr lang="en-US" altLang="zh-CN" sz="1600" dirty="0">
                <a:solidFill>
                  <a:schemeClr val="accent5">
                    <a:lumMod val="75000"/>
                  </a:schemeClr>
                </a:solidFill>
              </a:rPr>
              <a:t>2021.8-11 Test campaign and applications</a:t>
            </a:r>
          </a:p>
          <a:p>
            <a:pPr lvl="1"/>
            <a:r>
              <a:rPr lang="en-US" altLang="zh-CN" sz="1600" dirty="0">
                <a:solidFill>
                  <a:schemeClr val="accent5">
                    <a:lumMod val="75000"/>
                  </a:schemeClr>
                </a:solidFill>
              </a:rPr>
              <a:t>2121.12 Demonstration of applications and deliverable release</a:t>
            </a:r>
          </a:p>
          <a:p>
            <a:pPr lvl="1">
              <a:buFont typeface="Wingdings" panose="05000000000000000000" pitchFamily="2" charset="2"/>
              <a:buChar char="p"/>
            </a:pPr>
            <a:r>
              <a:rPr lang="en-US" altLang="zh-CN" sz="1800" dirty="0">
                <a:solidFill>
                  <a:schemeClr val="tx2">
                    <a:lumMod val="75000"/>
                  </a:schemeClr>
                </a:solidFill>
              </a:rPr>
              <a:t>2022.01-06 Summary and wrap-up</a:t>
            </a:r>
          </a:p>
          <a:p>
            <a:pPr lvl="1">
              <a:buFont typeface="Wingdings" panose="05000000000000000000" pitchFamily="2" charset="2"/>
              <a:buChar char="p"/>
            </a:pPr>
            <a:endParaRPr lang="en-US" altLang="zh-CN" sz="1600" dirty="0">
              <a:solidFill>
                <a:schemeClr val="tx2">
                  <a:lumMod val="75000"/>
                </a:schemeClr>
              </a:solidFill>
            </a:endParaRPr>
          </a:p>
          <a:p>
            <a:endParaRPr lang="zh-CN" altLang="zh-CN" sz="2000" dirty="0"/>
          </a:p>
        </p:txBody>
      </p:sp>
    </p:spTree>
    <p:extLst>
      <p:ext uri="{BB962C8B-B14F-4D97-AF65-F5344CB8AC3E}">
        <p14:creationId xmlns:p14="http://schemas.microsoft.com/office/powerpoint/2010/main" val="3219113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1655804" y="128213"/>
            <a:ext cx="9186121" cy="533400"/>
          </a:xfrm>
        </p:spPr>
        <p:txBody>
          <a:bodyPr/>
          <a:lstStyle/>
          <a:p>
            <a:pPr algn="ctr"/>
            <a:r>
              <a:rPr lang="en-US" sz="3200" b="1" dirty="0">
                <a:solidFill>
                  <a:srgbClr val="FFFFFF"/>
                </a:solidFill>
                <a:latin typeface="Arial Bold"/>
              </a:rPr>
              <a:t>The </a:t>
            </a:r>
            <a:r>
              <a:rPr lang="en-US" sz="3200" b="1" dirty="0" err="1">
                <a:solidFill>
                  <a:srgbClr val="FFFFFF"/>
                </a:solidFill>
                <a:latin typeface="Arial Bold"/>
              </a:rPr>
              <a:t>Scatterometer</a:t>
            </a:r>
            <a:r>
              <a:rPr lang="en-US" sz="3200" b="1" dirty="0">
                <a:solidFill>
                  <a:srgbClr val="FFFFFF"/>
                </a:solidFill>
                <a:latin typeface="Arial Bold"/>
              </a:rPr>
              <a:t> Virtual Constellation for</a:t>
            </a:r>
          </a:p>
          <a:p>
            <a:pPr algn="ctr"/>
            <a:r>
              <a:rPr lang="en-US" sz="3200" b="1" dirty="0">
                <a:solidFill>
                  <a:srgbClr val="FFFFFF"/>
                </a:solidFill>
                <a:latin typeface="Arial Bold"/>
              </a:rPr>
              <a:t>Ocean Surface Vector Wind</a:t>
            </a:r>
          </a:p>
        </p:txBody>
      </p:sp>
      <p:graphicFrame>
        <p:nvGraphicFramePr>
          <p:cNvPr id="6" name="Table 5"/>
          <p:cNvGraphicFramePr>
            <a:graphicFrameLocks noGrp="1"/>
          </p:cNvGraphicFramePr>
          <p:nvPr>
            <p:extLst>
              <p:ext uri="{D42A27DB-BD31-4B8C-83A1-F6EECF244321}">
                <p14:modId xmlns:p14="http://schemas.microsoft.com/office/powerpoint/2010/main" val="2727177402"/>
              </p:ext>
            </p:extLst>
          </p:nvPr>
        </p:nvGraphicFramePr>
        <p:xfrm>
          <a:off x="11" y="1470210"/>
          <a:ext cx="12191994" cy="4457226"/>
        </p:xfrm>
        <a:graphic>
          <a:graphicData uri="http://schemas.openxmlformats.org/drawingml/2006/table">
            <a:tbl>
              <a:tblPr/>
              <a:tblGrid>
                <a:gridCol w="624513">
                  <a:extLst>
                    <a:ext uri="{9D8B030D-6E8A-4147-A177-3AD203B41FA5}">
                      <a16:colId xmlns:a16="http://schemas.microsoft.com/office/drawing/2014/main" val="2723642511"/>
                    </a:ext>
                  </a:extLst>
                </a:gridCol>
                <a:gridCol w="969393">
                  <a:extLst>
                    <a:ext uri="{9D8B030D-6E8A-4147-A177-3AD203B41FA5}">
                      <a16:colId xmlns:a16="http://schemas.microsoft.com/office/drawing/2014/main" val="569613052"/>
                    </a:ext>
                  </a:extLst>
                </a:gridCol>
                <a:gridCol w="1146494">
                  <a:extLst>
                    <a:ext uri="{9D8B030D-6E8A-4147-A177-3AD203B41FA5}">
                      <a16:colId xmlns:a16="http://schemas.microsoft.com/office/drawing/2014/main" val="243693508"/>
                    </a:ext>
                  </a:extLst>
                </a:gridCol>
                <a:gridCol w="810935">
                  <a:extLst>
                    <a:ext uri="{9D8B030D-6E8A-4147-A177-3AD203B41FA5}">
                      <a16:colId xmlns:a16="http://schemas.microsoft.com/office/drawing/2014/main" val="2355729194"/>
                    </a:ext>
                  </a:extLst>
                </a:gridCol>
                <a:gridCol w="810935">
                  <a:extLst>
                    <a:ext uri="{9D8B030D-6E8A-4147-A177-3AD203B41FA5}">
                      <a16:colId xmlns:a16="http://schemas.microsoft.com/office/drawing/2014/main" val="3540225373"/>
                    </a:ext>
                  </a:extLst>
                </a:gridCol>
                <a:gridCol w="372844">
                  <a:extLst>
                    <a:ext uri="{9D8B030D-6E8A-4147-A177-3AD203B41FA5}">
                      <a16:colId xmlns:a16="http://schemas.microsoft.com/office/drawing/2014/main" val="3499756886"/>
                    </a:ext>
                  </a:extLst>
                </a:gridCol>
                <a:gridCol w="372844">
                  <a:extLst>
                    <a:ext uri="{9D8B030D-6E8A-4147-A177-3AD203B41FA5}">
                      <a16:colId xmlns:a16="http://schemas.microsoft.com/office/drawing/2014/main" val="3630138680"/>
                    </a:ext>
                  </a:extLst>
                </a:gridCol>
                <a:gridCol w="372844">
                  <a:extLst>
                    <a:ext uri="{9D8B030D-6E8A-4147-A177-3AD203B41FA5}">
                      <a16:colId xmlns:a16="http://schemas.microsoft.com/office/drawing/2014/main" val="3499434155"/>
                    </a:ext>
                  </a:extLst>
                </a:gridCol>
                <a:gridCol w="377375">
                  <a:extLst>
                    <a:ext uri="{9D8B030D-6E8A-4147-A177-3AD203B41FA5}">
                      <a16:colId xmlns:a16="http://schemas.microsoft.com/office/drawing/2014/main" val="1317056279"/>
                    </a:ext>
                  </a:extLst>
                </a:gridCol>
                <a:gridCol w="368313">
                  <a:extLst>
                    <a:ext uri="{9D8B030D-6E8A-4147-A177-3AD203B41FA5}">
                      <a16:colId xmlns:a16="http://schemas.microsoft.com/office/drawing/2014/main" val="4003536256"/>
                    </a:ext>
                  </a:extLst>
                </a:gridCol>
                <a:gridCol w="372844">
                  <a:extLst>
                    <a:ext uri="{9D8B030D-6E8A-4147-A177-3AD203B41FA5}">
                      <a16:colId xmlns:a16="http://schemas.microsoft.com/office/drawing/2014/main" val="2683939378"/>
                    </a:ext>
                  </a:extLst>
                </a:gridCol>
                <a:gridCol w="372844">
                  <a:extLst>
                    <a:ext uri="{9D8B030D-6E8A-4147-A177-3AD203B41FA5}">
                      <a16:colId xmlns:a16="http://schemas.microsoft.com/office/drawing/2014/main" val="2983074145"/>
                    </a:ext>
                  </a:extLst>
                </a:gridCol>
                <a:gridCol w="372844">
                  <a:extLst>
                    <a:ext uri="{9D8B030D-6E8A-4147-A177-3AD203B41FA5}">
                      <a16:colId xmlns:a16="http://schemas.microsoft.com/office/drawing/2014/main" val="1056996373"/>
                    </a:ext>
                  </a:extLst>
                </a:gridCol>
                <a:gridCol w="372844">
                  <a:extLst>
                    <a:ext uri="{9D8B030D-6E8A-4147-A177-3AD203B41FA5}">
                      <a16:colId xmlns:a16="http://schemas.microsoft.com/office/drawing/2014/main" val="1079246852"/>
                    </a:ext>
                  </a:extLst>
                </a:gridCol>
                <a:gridCol w="372844">
                  <a:extLst>
                    <a:ext uri="{9D8B030D-6E8A-4147-A177-3AD203B41FA5}">
                      <a16:colId xmlns:a16="http://schemas.microsoft.com/office/drawing/2014/main" val="2255304647"/>
                    </a:ext>
                  </a:extLst>
                </a:gridCol>
                <a:gridCol w="372844">
                  <a:extLst>
                    <a:ext uri="{9D8B030D-6E8A-4147-A177-3AD203B41FA5}">
                      <a16:colId xmlns:a16="http://schemas.microsoft.com/office/drawing/2014/main" val="3805102469"/>
                    </a:ext>
                  </a:extLst>
                </a:gridCol>
                <a:gridCol w="372844">
                  <a:extLst>
                    <a:ext uri="{9D8B030D-6E8A-4147-A177-3AD203B41FA5}">
                      <a16:colId xmlns:a16="http://schemas.microsoft.com/office/drawing/2014/main" val="3284859085"/>
                    </a:ext>
                  </a:extLst>
                </a:gridCol>
                <a:gridCol w="372844">
                  <a:extLst>
                    <a:ext uri="{9D8B030D-6E8A-4147-A177-3AD203B41FA5}">
                      <a16:colId xmlns:a16="http://schemas.microsoft.com/office/drawing/2014/main" val="105239603"/>
                    </a:ext>
                  </a:extLst>
                </a:gridCol>
                <a:gridCol w="372844">
                  <a:extLst>
                    <a:ext uri="{9D8B030D-6E8A-4147-A177-3AD203B41FA5}">
                      <a16:colId xmlns:a16="http://schemas.microsoft.com/office/drawing/2014/main" val="4000025708"/>
                    </a:ext>
                  </a:extLst>
                </a:gridCol>
                <a:gridCol w="372844">
                  <a:extLst>
                    <a:ext uri="{9D8B030D-6E8A-4147-A177-3AD203B41FA5}">
                      <a16:colId xmlns:a16="http://schemas.microsoft.com/office/drawing/2014/main" val="1026318686"/>
                    </a:ext>
                  </a:extLst>
                </a:gridCol>
                <a:gridCol w="372844">
                  <a:extLst>
                    <a:ext uri="{9D8B030D-6E8A-4147-A177-3AD203B41FA5}">
                      <a16:colId xmlns:a16="http://schemas.microsoft.com/office/drawing/2014/main" val="2223994628"/>
                    </a:ext>
                  </a:extLst>
                </a:gridCol>
                <a:gridCol w="372844">
                  <a:extLst>
                    <a:ext uri="{9D8B030D-6E8A-4147-A177-3AD203B41FA5}">
                      <a16:colId xmlns:a16="http://schemas.microsoft.com/office/drawing/2014/main" val="1021805127"/>
                    </a:ext>
                  </a:extLst>
                </a:gridCol>
                <a:gridCol w="372844">
                  <a:extLst>
                    <a:ext uri="{9D8B030D-6E8A-4147-A177-3AD203B41FA5}">
                      <a16:colId xmlns:a16="http://schemas.microsoft.com/office/drawing/2014/main" val="1201068172"/>
                    </a:ext>
                  </a:extLst>
                </a:gridCol>
                <a:gridCol w="372844">
                  <a:extLst>
                    <a:ext uri="{9D8B030D-6E8A-4147-A177-3AD203B41FA5}">
                      <a16:colId xmlns:a16="http://schemas.microsoft.com/office/drawing/2014/main" val="441118125"/>
                    </a:ext>
                  </a:extLst>
                </a:gridCol>
                <a:gridCol w="372844">
                  <a:extLst>
                    <a:ext uri="{9D8B030D-6E8A-4147-A177-3AD203B41FA5}">
                      <a16:colId xmlns:a16="http://schemas.microsoft.com/office/drawing/2014/main" val="3887959264"/>
                    </a:ext>
                  </a:extLst>
                </a:gridCol>
                <a:gridCol w="372844">
                  <a:extLst>
                    <a:ext uri="{9D8B030D-6E8A-4147-A177-3AD203B41FA5}">
                      <a16:colId xmlns:a16="http://schemas.microsoft.com/office/drawing/2014/main" val="2687513198"/>
                    </a:ext>
                  </a:extLst>
                </a:gridCol>
              </a:tblGrid>
              <a:tr h="225982">
                <a:tc>
                  <a:txBody>
                    <a:bodyPr/>
                    <a:lstStyle/>
                    <a:p>
                      <a:pPr algn="l" fontAlgn="b"/>
                      <a:endParaRPr lang="en-GB" sz="1100" b="0" i="0" u="none" strike="noStrike">
                        <a:solidFill>
                          <a:srgbClr val="000000"/>
                        </a:solidFill>
                        <a:effectLst/>
                        <a:latin typeface="Calibri" panose="020F0502020204030204" pitchFamily="34" charset="0"/>
                      </a:endParaRPr>
                    </a:p>
                  </a:txBody>
                  <a:tcPr marL="36000" marR="8898" marT="8898"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GB" sz="1100" b="1" i="0" u="none" strike="noStrike">
                          <a:solidFill>
                            <a:srgbClr val="000000"/>
                          </a:solidFill>
                          <a:effectLst/>
                          <a:latin typeface="Calibri" panose="020F0502020204030204" pitchFamily="34" charset="0"/>
                        </a:rPr>
                        <a:t>Instrument</a:t>
                      </a:r>
                    </a:p>
                  </a:txBody>
                  <a:tcPr marL="36000" marR="8898" marT="8898"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1" i="0" u="none" strike="noStrike">
                          <a:solidFill>
                            <a:srgbClr val="000000"/>
                          </a:solidFill>
                          <a:effectLst/>
                          <a:latin typeface="Calibri" panose="020F0502020204030204" pitchFamily="34" charset="0"/>
                        </a:rPr>
                        <a:t>Satellite</a:t>
                      </a:r>
                    </a:p>
                  </a:txBody>
                  <a:tcPr marL="36000" marR="8898" marT="8898"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1" i="0" u="none" strike="noStrike">
                          <a:solidFill>
                            <a:srgbClr val="000000"/>
                          </a:solidFill>
                          <a:effectLst/>
                          <a:latin typeface="Calibri" panose="020F0502020204030204" pitchFamily="34" charset="0"/>
                        </a:rPr>
                        <a:t>System</a:t>
                      </a:r>
                    </a:p>
                  </a:txBody>
                  <a:tcPr marL="36000" marR="8898" marT="8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1" i="0" u="none" strike="noStrike">
                          <a:solidFill>
                            <a:srgbClr val="000000"/>
                          </a:solidFill>
                          <a:effectLst/>
                          <a:latin typeface="Calibri" panose="020F0502020204030204" pitchFamily="34" charset="0"/>
                        </a:rPr>
                        <a:t>Orbit</a:t>
                      </a:r>
                    </a:p>
                  </a:txBody>
                  <a:tcPr marL="36000" marR="8898" marT="8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a:solidFill>
                            <a:srgbClr val="000000"/>
                          </a:solidFill>
                          <a:effectLst/>
                          <a:latin typeface="Calibri" panose="020F0502020204030204" pitchFamily="34" charset="0"/>
                        </a:rPr>
                        <a:t>2018</a:t>
                      </a:r>
                    </a:p>
                  </a:txBody>
                  <a:tcPr marL="36000" marR="8898" marT="8898"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a:solidFill>
                            <a:srgbClr val="000000"/>
                          </a:solidFill>
                          <a:effectLst/>
                          <a:latin typeface="Calibri" panose="020F0502020204030204" pitchFamily="34" charset="0"/>
                        </a:rPr>
                        <a:t>2019</a:t>
                      </a:r>
                    </a:p>
                  </a:txBody>
                  <a:tcPr marL="36000" marR="8898" marT="889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a:solidFill>
                            <a:srgbClr val="000000"/>
                          </a:solidFill>
                          <a:effectLst/>
                          <a:latin typeface="Calibri" panose="020F0502020204030204" pitchFamily="34" charset="0"/>
                        </a:rPr>
                        <a:t>2020</a:t>
                      </a:r>
                    </a:p>
                  </a:txBody>
                  <a:tcPr marL="36000" marR="8898" marT="8898"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a:solidFill>
                            <a:srgbClr val="FFFFFF"/>
                          </a:solidFill>
                          <a:effectLst/>
                          <a:latin typeface="Calibri" panose="020F0502020204030204" pitchFamily="34" charset="0"/>
                        </a:rPr>
                        <a:t>2021</a:t>
                      </a:r>
                    </a:p>
                  </a:txBody>
                  <a:tcPr marL="36000" marR="8898" marT="8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b"/>
                      <a:r>
                        <a:rPr lang="en-GB" sz="1100" b="1" i="0" u="none" strike="noStrike">
                          <a:solidFill>
                            <a:srgbClr val="000000"/>
                          </a:solidFill>
                          <a:effectLst/>
                          <a:latin typeface="Calibri" panose="020F0502020204030204" pitchFamily="34" charset="0"/>
                        </a:rPr>
                        <a:t>2022</a:t>
                      </a:r>
                    </a:p>
                  </a:txBody>
                  <a:tcPr marL="36000" marR="8898" marT="8898"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a:solidFill>
                            <a:srgbClr val="000000"/>
                          </a:solidFill>
                          <a:effectLst/>
                          <a:latin typeface="Calibri" panose="020F0502020204030204" pitchFamily="34" charset="0"/>
                        </a:rPr>
                        <a:t>2023</a:t>
                      </a:r>
                    </a:p>
                  </a:txBody>
                  <a:tcPr marL="36000" marR="8898" marT="889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a:solidFill>
                            <a:srgbClr val="000000"/>
                          </a:solidFill>
                          <a:effectLst/>
                          <a:latin typeface="Calibri" panose="020F0502020204030204" pitchFamily="34" charset="0"/>
                        </a:rPr>
                        <a:t>2024</a:t>
                      </a:r>
                    </a:p>
                  </a:txBody>
                  <a:tcPr marL="36000" marR="8898" marT="889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a:solidFill>
                            <a:srgbClr val="000000"/>
                          </a:solidFill>
                          <a:effectLst/>
                          <a:latin typeface="Calibri" panose="020F0502020204030204" pitchFamily="34" charset="0"/>
                        </a:rPr>
                        <a:t>2025</a:t>
                      </a:r>
                    </a:p>
                  </a:txBody>
                  <a:tcPr marL="36000" marR="8898" marT="889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a:solidFill>
                            <a:srgbClr val="000000"/>
                          </a:solidFill>
                          <a:effectLst/>
                          <a:latin typeface="Calibri" panose="020F0502020204030204" pitchFamily="34" charset="0"/>
                        </a:rPr>
                        <a:t>2026</a:t>
                      </a:r>
                    </a:p>
                  </a:txBody>
                  <a:tcPr marL="36000" marR="8898" marT="889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a:solidFill>
                            <a:srgbClr val="000000"/>
                          </a:solidFill>
                          <a:effectLst/>
                          <a:latin typeface="Calibri" panose="020F0502020204030204" pitchFamily="34" charset="0"/>
                        </a:rPr>
                        <a:t>2027</a:t>
                      </a:r>
                    </a:p>
                  </a:txBody>
                  <a:tcPr marL="36000" marR="8898" marT="889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a:solidFill>
                            <a:srgbClr val="000000"/>
                          </a:solidFill>
                          <a:effectLst/>
                          <a:latin typeface="Calibri" panose="020F0502020204030204" pitchFamily="34" charset="0"/>
                        </a:rPr>
                        <a:t>2028</a:t>
                      </a:r>
                    </a:p>
                  </a:txBody>
                  <a:tcPr marL="36000" marR="8898" marT="889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a:solidFill>
                            <a:srgbClr val="000000"/>
                          </a:solidFill>
                          <a:effectLst/>
                          <a:latin typeface="Calibri" panose="020F0502020204030204" pitchFamily="34" charset="0"/>
                        </a:rPr>
                        <a:t>2029</a:t>
                      </a:r>
                    </a:p>
                  </a:txBody>
                  <a:tcPr marL="36000" marR="8898" marT="889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a:solidFill>
                            <a:srgbClr val="000000"/>
                          </a:solidFill>
                          <a:effectLst/>
                          <a:latin typeface="Calibri" panose="020F0502020204030204" pitchFamily="34" charset="0"/>
                        </a:rPr>
                        <a:t>2030</a:t>
                      </a:r>
                    </a:p>
                  </a:txBody>
                  <a:tcPr marL="36000" marR="8898" marT="889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a:solidFill>
                            <a:srgbClr val="000000"/>
                          </a:solidFill>
                          <a:effectLst/>
                          <a:latin typeface="Calibri" panose="020F0502020204030204" pitchFamily="34" charset="0"/>
                        </a:rPr>
                        <a:t>2031</a:t>
                      </a:r>
                    </a:p>
                  </a:txBody>
                  <a:tcPr marL="36000" marR="8898" marT="889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a:solidFill>
                            <a:srgbClr val="000000"/>
                          </a:solidFill>
                          <a:effectLst/>
                          <a:latin typeface="Calibri" panose="020F0502020204030204" pitchFamily="34" charset="0"/>
                        </a:rPr>
                        <a:t>2032</a:t>
                      </a:r>
                    </a:p>
                  </a:txBody>
                  <a:tcPr marL="36000" marR="8898" marT="889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a:solidFill>
                            <a:srgbClr val="000000"/>
                          </a:solidFill>
                          <a:effectLst/>
                          <a:latin typeface="Calibri" panose="020F0502020204030204" pitchFamily="34" charset="0"/>
                        </a:rPr>
                        <a:t>2033</a:t>
                      </a:r>
                    </a:p>
                  </a:txBody>
                  <a:tcPr marL="36000" marR="8898" marT="889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a:solidFill>
                            <a:srgbClr val="000000"/>
                          </a:solidFill>
                          <a:effectLst/>
                          <a:latin typeface="Calibri" panose="020F0502020204030204" pitchFamily="34" charset="0"/>
                        </a:rPr>
                        <a:t>2034</a:t>
                      </a:r>
                    </a:p>
                  </a:txBody>
                  <a:tcPr marL="36000" marR="8898" marT="889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a:solidFill>
                            <a:srgbClr val="000000"/>
                          </a:solidFill>
                          <a:effectLst/>
                          <a:latin typeface="Calibri" panose="020F0502020204030204" pitchFamily="34" charset="0"/>
                        </a:rPr>
                        <a:t>2035</a:t>
                      </a:r>
                    </a:p>
                  </a:txBody>
                  <a:tcPr marL="36000" marR="8898" marT="889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a:solidFill>
                            <a:srgbClr val="000000"/>
                          </a:solidFill>
                          <a:effectLst/>
                          <a:latin typeface="Calibri" panose="020F0502020204030204" pitchFamily="34" charset="0"/>
                        </a:rPr>
                        <a:t>2036</a:t>
                      </a:r>
                    </a:p>
                  </a:txBody>
                  <a:tcPr marL="36000" marR="8898" marT="889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a:solidFill>
                            <a:srgbClr val="000000"/>
                          </a:solidFill>
                          <a:effectLst/>
                          <a:latin typeface="Calibri" panose="020F0502020204030204" pitchFamily="34" charset="0"/>
                        </a:rPr>
                        <a:t>2037</a:t>
                      </a:r>
                    </a:p>
                  </a:txBody>
                  <a:tcPr marL="36000" marR="8898" marT="889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a:solidFill>
                            <a:srgbClr val="000000"/>
                          </a:solidFill>
                          <a:effectLst/>
                          <a:latin typeface="Calibri" panose="020F0502020204030204" pitchFamily="34" charset="0"/>
                        </a:rPr>
                        <a:t>2038</a:t>
                      </a:r>
                    </a:p>
                  </a:txBody>
                  <a:tcPr marL="36000" marR="8898" marT="889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7443933"/>
                  </a:ext>
                </a:extLst>
              </a:tr>
              <a:tr h="225982">
                <a:tc rowSpan="6">
                  <a:txBody>
                    <a:bodyPr/>
                    <a:lstStyle/>
                    <a:p>
                      <a:pPr algn="ctr" fontAlgn="ctr"/>
                      <a:r>
                        <a:rPr lang="en-GB" sz="1000" b="1" i="0" u="none" strike="noStrike">
                          <a:solidFill>
                            <a:srgbClr val="000000"/>
                          </a:solidFill>
                          <a:effectLst/>
                          <a:latin typeface="Calibri" panose="020F0502020204030204" pitchFamily="34" charset="0"/>
                        </a:rPr>
                        <a:t>C-band</a:t>
                      </a:r>
                    </a:p>
                  </a:txBody>
                  <a:tcPr marL="36000" marR="8898" marT="88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hlinkClick r:id="rId2"/>
                        </a:rPr>
                        <a:t>ASCAT</a:t>
                      </a:r>
                      <a:endParaRPr lang="en-GB" sz="1100" b="0" i="0" u="none" strike="noStrike">
                        <a:solidFill>
                          <a:srgbClr val="000000"/>
                        </a:solidFill>
                        <a:effectLst/>
                        <a:latin typeface="Calibri" panose="020F0502020204030204" pitchFamily="34" charset="0"/>
                      </a:endParaRPr>
                    </a:p>
                  </a:txBody>
                  <a:tcPr marL="36000" marR="8898" marT="8898"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GB" sz="1100" b="0" i="0" u="none" strike="noStrike">
                          <a:solidFill>
                            <a:srgbClr val="000000"/>
                          </a:solidFill>
                          <a:effectLst/>
                          <a:latin typeface="Calibri" panose="020F0502020204030204" pitchFamily="34" charset="0"/>
                          <a:hlinkClick r:id="rId3"/>
                        </a:rPr>
                        <a:t>Metop-A</a:t>
                      </a:r>
                      <a:endParaRPr lang="en-GB" sz="1100" b="0" i="0" u="none" strike="noStrike">
                        <a:solidFill>
                          <a:srgbClr val="000000"/>
                        </a:solidFill>
                        <a:effectLst/>
                        <a:latin typeface="Calibri" panose="020F0502020204030204" pitchFamily="34" charset="0"/>
                      </a:endParaRPr>
                    </a:p>
                  </a:txBody>
                  <a:tcPr marL="36000" marR="8898" marT="8898"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6">
                  <a:txBody>
                    <a:bodyPr/>
                    <a:lstStyle/>
                    <a:p>
                      <a:pPr algn="ctr" fontAlgn="ctr"/>
                      <a:r>
                        <a:rPr lang="en-GB" sz="1100" b="0" i="0" u="none" strike="noStrike">
                          <a:solidFill>
                            <a:srgbClr val="000000"/>
                          </a:solidFill>
                          <a:effectLst/>
                          <a:latin typeface="Calibri" panose="020F0502020204030204" pitchFamily="34" charset="0"/>
                        </a:rPr>
                        <a:t>fixed fan beam</a:t>
                      </a:r>
                    </a:p>
                  </a:txBody>
                  <a:tcPr marL="36000" marR="8898" marT="88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08:46 desc</a:t>
                      </a:r>
                    </a:p>
                  </a:txBody>
                  <a:tcPr marL="36000" marR="8898" marT="8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3">
                  <a:txBody>
                    <a:bodyPr/>
                    <a:lstStyle/>
                    <a:p>
                      <a:pPr algn="l" fontAlgn="b"/>
                      <a:r>
                        <a:rPr lang="en-GB" sz="1000" b="1" i="0" u="none" strike="noStrike">
                          <a:solidFill>
                            <a:srgbClr val="FFFFFF"/>
                          </a:solidFill>
                          <a:effectLst/>
                          <a:latin typeface="Calibri" panose="020F0502020204030204" pitchFamily="34" charset="0"/>
                        </a:rPr>
                        <a:t>launch 19 Oct 2006</a:t>
                      </a:r>
                    </a:p>
                  </a:txBody>
                  <a:tcPr marL="36000" marR="8898" marT="8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305496"/>
                    </a:solidFill>
                  </a:tcPr>
                </a:tc>
                <a:tc hMerge="1">
                  <a:txBody>
                    <a:bodyPr/>
                    <a:lstStyle/>
                    <a:p>
                      <a:endParaRPr lang="en-GB"/>
                    </a:p>
                  </a:txBody>
                  <a:tcPr/>
                </a:tc>
                <a:tc hMerge="1">
                  <a:txBody>
                    <a:bodyPr/>
                    <a:lstStyle/>
                    <a:p>
                      <a:endParaRPr lang="en-GB"/>
                    </a:p>
                  </a:txBody>
                  <a:tcPr/>
                </a:tc>
                <a:tc>
                  <a:txBody>
                    <a:bodyPr/>
                    <a:lstStyle/>
                    <a:p>
                      <a:pPr algn="ctr" fontAlgn="b"/>
                      <a:r>
                        <a:rPr lang="en-GB" sz="1000" b="0" i="0" u="none" strike="noStrike">
                          <a:solidFill>
                            <a:srgbClr val="FFFFFF"/>
                          </a:solidFill>
                          <a:effectLst/>
                          <a:latin typeface="Calibri" panose="020F0502020204030204" pitchFamily="34" charset="0"/>
                        </a:rPr>
                        <a:t> </a:t>
                      </a:r>
                    </a:p>
                  </a:txBody>
                  <a:tcPr marL="36000" marR="8898" marT="8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305496"/>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388194601"/>
                  </a:ext>
                </a:extLst>
              </a:tr>
              <a:tr h="225982">
                <a:tc vMerge="1">
                  <a:txBody>
                    <a:bodyPr/>
                    <a:lstStyle/>
                    <a:p>
                      <a:endParaRPr lang="en-GB"/>
                    </a:p>
                  </a:txBody>
                  <a:tcPr/>
                </a:tc>
                <a:tc>
                  <a:txBody>
                    <a:bodyPr/>
                    <a:lstStyle/>
                    <a:p>
                      <a:pPr algn="l" fontAlgn="b"/>
                      <a:r>
                        <a:rPr lang="en-GB" sz="1100" b="0" i="0" u="none" strike="noStrike">
                          <a:solidFill>
                            <a:srgbClr val="000000"/>
                          </a:solidFill>
                          <a:effectLst/>
                          <a:latin typeface="Calibri" panose="020F0502020204030204" pitchFamily="34" charset="0"/>
                          <a:hlinkClick r:id="rId2"/>
                        </a:rPr>
                        <a:t>ASCAT</a:t>
                      </a:r>
                      <a:endParaRPr lang="en-GB" sz="1100" b="0" i="0" u="none" strike="noStrike">
                        <a:solidFill>
                          <a:srgbClr val="000000"/>
                        </a:solidFill>
                        <a:effectLst/>
                        <a:latin typeface="Calibri" panose="020F0502020204030204" pitchFamily="34" charset="0"/>
                      </a:endParaRPr>
                    </a:p>
                  </a:txBody>
                  <a:tcPr marL="36000" marR="8898" marT="889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GB" sz="1100" b="0" i="0" u="none" strike="noStrike">
                          <a:solidFill>
                            <a:srgbClr val="000000"/>
                          </a:solidFill>
                          <a:effectLst/>
                          <a:latin typeface="Calibri" panose="020F0502020204030204" pitchFamily="34" charset="0"/>
                          <a:hlinkClick r:id="rId4"/>
                        </a:rPr>
                        <a:t>Metop-B</a:t>
                      </a:r>
                      <a:endParaRPr lang="en-GB" sz="1100" b="0" i="0" u="none" strike="noStrike">
                        <a:solidFill>
                          <a:srgbClr val="000000"/>
                        </a:solidFill>
                        <a:effectLst/>
                        <a:latin typeface="Calibri" panose="020F0502020204030204" pitchFamily="34" charset="0"/>
                      </a:endParaRPr>
                    </a:p>
                  </a:txBody>
                  <a:tcPr marL="36000" marR="8898" marT="8898" marB="0" anchor="b">
                    <a:lnL>
                      <a:noFill/>
                    </a:lnL>
                    <a:lnR w="6350" cap="flat" cmpd="sng" algn="ctr">
                      <a:solidFill>
                        <a:srgbClr val="000000"/>
                      </a:solidFill>
                      <a:prstDash val="solid"/>
                      <a:round/>
                      <a:headEnd type="none" w="med" len="med"/>
                      <a:tailEnd type="none" w="med" len="med"/>
                    </a:lnR>
                    <a:lnT>
                      <a:noFill/>
                    </a:lnT>
                    <a:lnB>
                      <a:noFill/>
                    </a:lnB>
                  </a:tcPr>
                </a:tc>
                <a:tc vMerge="1">
                  <a:txBody>
                    <a:bodyPr/>
                    <a:lstStyle/>
                    <a:p>
                      <a:endParaRPr lang="en-GB"/>
                    </a:p>
                  </a:txBody>
                  <a:tcPr/>
                </a:tc>
                <a:tc>
                  <a:txBody>
                    <a:bodyPr/>
                    <a:lstStyle/>
                    <a:p>
                      <a:pPr algn="l" fontAlgn="b"/>
                      <a:r>
                        <a:rPr lang="en-GB" sz="1100" b="0" i="0" u="none" strike="noStrike">
                          <a:solidFill>
                            <a:srgbClr val="000000"/>
                          </a:solidFill>
                          <a:effectLst/>
                          <a:latin typeface="Calibri" panose="020F0502020204030204" pitchFamily="34" charset="0"/>
                        </a:rPr>
                        <a:t>09:30 desc</a:t>
                      </a:r>
                    </a:p>
                  </a:txBody>
                  <a:tcPr marL="36000" marR="8898" marT="8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3">
                  <a:txBody>
                    <a:bodyPr/>
                    <a:lstStyle/>
                    <a:p>
                      <a:pPr algn="l" fontAlgn="b"/>
                      <a:r>
                        <a:rPr lang="en-GB" sz="1000" b="1" i="0" u="none" strike="noStrike">
                          <a:solidFill>
                            <a:srgbClr val="FFFFFF"/>
                          </a:solidFill>
                          <a:effectLst/>
                          <a:latin typeface="Calibri" panose="020F0502020204030204" pitchFamily="34" charset="0"/>
                        </a:rPr>
                        <a:t>launch 17 Sep 2012</a:t>
                      </a:r>
                    </a:p>
                  </a:txBody>
                  <a:tcPr marL="36000" marR="8898" marT="8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305496"/>
                    </a:solidFill>
                  </a:tcPr>
                </a:tc>
                <a:tc hMerge="1">
                  <a:txBody>
                    <a:bodyPr/>
                    <a:lstStyle/>
                    <a:p>
                      <a:endParaRPr lang="en-GB"/>
                    </a:p>
                  </a:txBody>
                  <a:tcPr/>
                </a:tc>
                <a:tc hMerge="1">
                  <a:txBody>
                    <a:bodyPr/>
                    <a:lstStyle/>
                    <a:p>
                      <a:endParaRPr lang="en-GB"/>
                    </a:p>
                  </a:txBody>
                  <a:tcPr/>
                </a:tc>
                <a:tc>
                  <a:txBody>
                    <a:bodyPr/>
                    <a:lstStyle/>
                    <a:p>
                      <a:pPr algn="ctr" fontAlgn="b"/>
                      <a:r>
                        <a:rPr lang="en-GB" sz="1000" b="1" i="0" u="none" strike="noStrike">
                          <a:solidFill>
                            <a:srgbClr val="FFFFFF"/>
                          </a:solidFill>
                          <a:effectLst/>
                          <a:latin typeface="Calibri" panose="020F0502020204030204" pitchFamily="34" charset="0"/>
                        </a:rPr>
                        <a:t> </a:t>
                      </a:r>
                    </a:p>
                  </a:txBody>
                  <a:tcPr marL="36000" marR="8898" marT="8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305496"/>
                    </a:solidFill>
                  </a:tcPr>
                </a:tc>
                <a:tc>
                  <a:txBody>
                    <a:bodyPr/>
                    <a:lstStyle/>
                    <a:p>
                      <a:pPr algn="ctr" fontAlgn="b"/>
                      <a:r>
                        <a:rPr lang="en-GB" sz="1000" b="1" i="0" u="none" strike="noStrike">
                          <a:solidFill>
                            <a:srgbClr val="FFFFFF"/>
                          </a:solidFill>
                          <a:effectLst/>
                          <a:latin typeface="Calibri" panose="020F0502020204030204" pitchFamily="34" charset="0"/>
                        </a:rPr>
                        <a:t> </a:t>
                      </a:r>
                    </a:p>
                  </a:txBody>
                  <a:tcPr marL="36000" marR="8898" marT="8898" marB="0" anchor="b">
                    <a:lnL w="6350" cap="flat" cmpd="sng" algn="ctr">
                      <a:solidFill>
                        <a:srgbClr val="000000"/>
                      </a:solidFill>
                      <a:prstDash val="solid"/>
                      <a:round/>
                      <a:headEnd type="none" w="med" len="med"/>
                      <a:tailEnd type="none" w="med" len="med"/>
                    </a:lnL>
                    <a:lnR>
                      <a:noFill/>
                    </a:lnR>
                    <a:lnT>
                      <a:noFill/>
                    </a:lnT>
                    <a:lnB>
                      <a:noFill/>
                    </a:lnB>
                    <a:solidFill>
                      <a:srgbClr val="305496"/>
                    </a:solidFill>
                  </a:tcPr>
                </a:tc>
                <a:tc>
                  <a:txBody>
                    <a:bodyPr/>
                    <a:lstStyle/>
                    <a:p>
                      <a:pPr algn="ctr" fontAlgn="b"/>
                      <a:r>
                        <a:rPr lang="en-GB" sz="1000" b="1" i="0" u="none" strike="noStrike">
                          <a:solidFill>
                            <a:srgbClr val="FFFFFF"/>
                          </a:solidFill>
                          <a:effectLst/>
                          <a:latin typeface="Calibri" panose="020F0502020204030204" pitchFamily="34" charset="0"/>
                        </a:rPr>
                        <a:t> </a:t>
                      </a:r>
                    </a:p>
                  </a:txBody>
                  <a:tcPr marL="36000" marR="8898" marT="8898" marB="0" anchor="b">
                    <a:lnL>
                      <a:noFill/>
                    </a:lnL>
                    <a:lnR>
                      <a:noFill/>
                    </a:lnR>
                    <a:lnT>
                      <a:noFill/>
                    </a:lnT>
                    <a:lnB>
                      <a:noFill/>
                    </a:lnB>
                    <a:solidFill>
                      <a:srgbClr val="305496"/>
                    </a:solidFill>
                  </a:tcPr>
                </a:tc>
                <a:tc>
                  <a:txBody>
                    <a:bodyPr/>
                    <a:lstStyle/>
                    <a:p>
                      <a:pPr algn="ctr" fontAlgn="b"/>
                      <a:r>
                        <a:rPr lang="en-GB" sz="1000" b="1" i="0" u="none" strike="noStrike">
                          <a:solidFill>
                            <a:srgbClr val="FFFFFF"/>
                          </a:solidFill>
                          <a:effectLst/>
                          <a:latin typeface="Calibri" panose="020F0502020204030204" pitchFamily="34" charset="0"/>
                        </a:rPr>
                        <a:t> </a:t>
                      </a:r>
                    </a:p>
                  </a:txBody>
                  <a:tcPr marL="36000" marR="8898" marT="8898" marB="0" anchor="b">
                    <a:lnL>
                      <a:noFill/>
                    </a:lnL>
                    <a:lnR>
                      <a:noFill/>
                    </a:lnR>
                    <a:lnT>
                      <a:noFill/>
                    </a:lnT>
                    <a:lnB>
                      <a:noFill/>
                    </a:lnB>
                    <a:solidFill>
                      <a:srgbClr val="305496"/>
                    </a:solidFill>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extLst>
                  <a:ext uri="{0D108BD9-81ED-4DB2-BD59-A6C34878D82A}">
                    <a16:rowId xmlns:a16="http://schemas.microsoft.com/office/drawing/2014/main" val="763414522"/>
                  </a:ext>
                </a:extLst>
              </a:tr>
              <a:tr h="225982">
                <a:tc vMerge="1">
                  <a:txBody>
                    <a:bodyPr/>
                    <a:lstStyle/>
                    <a:p>
                      <a:endParaRPr lang="en-GB"/>
                    </a:p>
                  </a:txBody>
                  <a:tcPr/>
                </a:tc>
                <a:tc>
                  <a:txBody>
                    <a:bodyPr/>
                    <a:lstStyle/>
                    <a:p>
                      <a:pPr algn="l" fontAlgn="b"/>
                      <a:r>
                        <a:rPr lang="en-GB" sz="1100" b="0" i="0" u="none" strike="noStrike">
                          <a:solidFill>
                            <a:srgbClr val="000000"/>
                          </a:solidFill>
                          <a:effectLst/>
                          <a:latin typeface="Calibri" panose="020F0502020204030204" pitchFamily="34" charset="0"/>
                          <a:hlinkClick r:id="rId2"/>
                        </a:rPr>
                        <a:t>ASCAT</a:t>
                      </a:r>
                      <a:endParaRPr lang="en-GB" sz="1100" b="0" i="0" u="none" strike="noStrike">
                        <a:solidFill>
                          <a:srgbClr val="000000"/>
                        </a:solidFill>
                        <a:effectLst/>
                        <a:latin typeface="Calibri" panose="020F0502020204030204" pitchFamily="34" charset="0"/>
                      </a:endParaRPr>
                    </a:p>
                  </a:txBody>
                  <a:tcPr marL="36000" marR="8898" marT="889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GB" sz="1100" b="0" i="0" u="none" strike="noStrike">
                          <a:solidFill>
                            <a:srgbClr val="000000"/>
                          </a:solidFill>
                          <a:effectLst/>
                          <a:latin typeface="Calibri" panose="020F0502020204030204" pitchFamily="34" charset="0"/>
                          <a:hlinkClick r:id="rId5"/>
                        </a:rPr>
                        <a:t>Metop-C</a:t>
                      </a:r>
                      <a:endParaRPr lang="en-GB" sz="1100" b="0" i="0" u="none" strike="noStrike">
                        <a:solidFill>
                          <a:srgbClr val="000000"/>
                        </a:solidFill>
                        <a:effectLst/>
                        <a:latin typeface="Calibri" panose="020F0502020204030204" pitchFamily="34" charset="0"/>
                      </a:endParaRPr>
                    </a:p>
                  </a:txBody>
                  <a:tcPr marL="36000" marR="8898" marT="8898" marB="0" anchor="b">
                    <a:lnL>
                      <a:noFill/>
                    </a:lnL>
                    <a:lnR w="6350" cap="flat" cmpd="sng" algn="ctr">
                      <a:solidFill>
                        <a:srgbClr val="000000"/>
                      </a:solidFill>
                      <a:prstDash val="solid"/>
                      <a:round/>
                      <a:headEnd type="none" w="med" len="med"/>
                      <a:tailEnd type="none" w="med" len="med"/>
                    </a:lnR>
                    <a:lnT>
                      <a:noFill/>
                    </a:lnT>
                    <a:lnB>
                      <a:noFill/>
                    </a:lnB>
                  </a:tcPr>
                </a:tc>
                <a:tc vMerge="1">
                  <a:txBody>
                    <a:bodyPr/>
                    <a:lstStyle/>
                    <a:p>
                      <a:endParaRPr lang="en-GB"/>
                    </a:p>
                  </a:txBody>
                  <a:tcPr/>
                </a:tc>
                <a:tc>
                  <a:txBody>
                    <a:bodyPr/>
                    <a:lstStyle/>
                    <a:p>
                      <a:pPr algn="l" fontAlgn="b"/>
                      <a:r>
                        <a:rPr lang="en-GB" sz="1100" b="0" i="0" u="none" strike="noStrike">
                          <a:solidFill>
                            <a:srgbClr val="000000"/>
                          </a:solidFill>
                          <a:effectLst/>
                          <a:latin typeface="Calibri" panose="020F0502020204030204" pitchFamily="34" charset="0"/>
                        </a:rPr>
                        <a:t>09:30 desc</a:t>
                      </a:r>
                    </a:p>
                  </a:txBody>
                  <a:tcPr marL="36000" marR="8898" marT="8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w="6350" cap="flat" cmpd="sng" algn="ctr">
                      <a:solidFill>
                        <a:srgbClr val="000000"/>
                      </a:solidFill>
                      <a:prstDash val="solid"/>
                      <a:round/>
                      <a:headEnd type="none" w="med" len="med"/>
                      <a:tailEnd type="none" w="med" len="med"/>
                    </a:lnL>
                    <a:lnR>
                      <a:noFill/>
                    </a:lnR>
                    <a:lnT>
                      <a:noFill/>
                    </a:lnT>
                    <a:lnB>
                      <a:noFill/>
                    </a:lnB>
                    <a:solidFill>
                      <a:srgbClr val="305496"/>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a:noFill/>
                    </a:lnB>
                    <a:solidFill>
                      <a:srgbClr val="305496"/>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w="6350" cap="flat" cmpd="sng" algn="ctr">
                      <a:solidFill>
                        <a:srgbClr val="000000"/>
                      </a:solidFill>
                      <a:prstDash val="solid"/>
                      <a:round/>
                      <a:headEnd type="none" w="med" len="med"/>
                      <a:tailEnd type="none" w="med" len="med"/>
                    </a:lnR>
                    <a:lnT>
                      <a:noFill/>
                    </a:lnT>
                    <a:lnB>
                      <a:noFill/>
                    </a:lnB>
                    <a:solidFill>
                      <a:srgbClr val="305496"/>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305496"/>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w="6350" cap="flat" cmpd="sng" algn="ctr">
                      <a:solidFill>
                        <a:srgbClr val="000000"/>
                      </a:solidFill>
                      <a:prstDash val="solid"/>
                      <a:round/>
                      <a:headEnd type="none" w="med" len="med"/>
                      <a:tailEnd type="none" w="med" len="med"/>
                    </a:lnL>
                    <a:lnR>
                      <a:noFill/>
                    </a:lnR>
                    <a:lnT>
                      <a:noFill/>
                    </a:lnT>
                    <a:lnB>
                      <a:noFill/>
                    </a:lnB>
                    <a:solidFill>
                      <a:srgbClr val="305496"/>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a:noFill/>
                    </a:lnB>
                    <a:solidFill>
                      <a:srgbClr val="305496"/>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a:noFill/>
                    </a:lnB>
                    <a:solidFill>
                      <a:srgbClr val="305496"/>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a:noFill/>
                    </a:lnB>
                    <a:solidFill>
                      <a:srgbClr val="305496"/>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a:noFill/>
                    </a:lnB>
                    <a:solidFill>
                      <a:srgbClr val="305496"/>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a:noFill/>
                    </a:lnB>
                    <a:solidFill>
                      <a:srgbClr val="305496"/>
                    </a:solidFill>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extLst>
                  <a:ext uri="{0D108BD9-81ED-4DB2-BD59-A6C34878D82A}">
                    <a16:rowId xmlns:a16="http://schemas.microsoft.com/office/drawing/2014/main" val="1532590972"/>
                  </a:ext>
                </a:extLst>
              </a:tr>
              <a:tr h="225982">
                <a:tc vMerge="1">
                  <a:txBody>
                    <a:bodyPr/>
                    <a:lstStyle/>
                    <a:p>
                      <a:endParaRPr lang="en-GB"/>
                    </a:p>
                  </a:txBody>
                  <a:tcPr/>
                </a:tc>
                <a:tc>
                  <a:txBody>
                    <a:bodyPr/>
                    <a:lstStyle/>
                    <a:p>
                      <a:pPr algn="l" fontAlgn="b"/>
                      <a:r>
                        <a:rPr lang="en-GB" sz="1100" b="0" i="0" u="none" strike="noStrike">
                          <a:solidFill>
                            <a:srgbClr val="000000"/>
                          </a:solidFill>
                          <a:effectLst/>
                          <a:latin typeface="Calibri" panose="020F0502020204030204" pitchFamily="34" charset="0"/>
                          <a:hlinkClick r:id="rId6"/>
                        </a:rPr>
                        <a:t>SCA</a:t>
                      </a:r>
                      <a:endParaRPr lang="en-GB" sz="1100" b="0" i="0" u="none" strike="noStrike">
                        <a:solidFill>
                          <a:srgbClr val="000000"/>
                        </a:solidFill>
                        <a:effectLst/>
                        <a:latin typeface="Calibri" panose="020F0502020204030204" pitchFamily="34" charset="0"/>
                      </a:endParaRPr>
                    </a:p>
                  </a:txBody>
                  <a:tcPr marL="36000" marR="8898" marT="889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GB" sz="1100" b="0" i="0" u="none" strike="noStrike">
                          <a:solidFill>
                            <a:srgbClr val="000000"/>
                          </a:solidFill>
                          <a:effectLst/>
                          <a:latin typeface="Calibri" panose="020F0502020204030204" pitchFamily="34" charset="0"/>
                          <a:hlinkClick r:id="rId7"/>
                        </a:rPr>
                        <a:t>Metop-SG-B1</a:t>
                      </a:r>
                      <a:endParaRPr lang="en-GB" sz="1100" b="0" i="0" u="none" strike="noStrike">
                        <a:solidFill>
                          <a:srgbClr val="000000"/>
                        </a:solidFill>
                        <a:effectLst/>
                        <a:latin typeface="Calibri" panose="020F0502020204030204" pitchFamily="34" charset="0"/>
                      </a:endParaRPr>
                    </a:p>
                  </a:txBody>
                  <a:tcPr marL="36000" marR="8898" marT="8898" marB="0" anchor="b">
                    <a:lnL>
                      <a:noFill/>
                    </a:lnL>
                    <a:lnR w="6350" cap="flat" cmpd="sng" algn="ctr">
                      <a:solidFill>
                        <a:srgbClr val="000000"/>
                      </a:solidFill>
                      <a:prstDash val="solid"/>
                      <a:round/>
                      <a:headEnd type="none" w="med" len="med"/>
                      <a:tailEnd type="none" w="med" len="med"/>
                    </a:lnR>
                    <a:lnT>
                      <a:noFill/>
                    </a:lnT>
                    <a:lnB>
                      <a:noFill/>
                    </a:lnB>
                  </a:tcPr>
                </a:tc>
                <a:tc vMerge="1">
                  <a:txBody>
                    <a:bodyPr/>
                    <a:lstStyle/>
                    <a:p>
                      <a:endParaRPr lang="en-GB"/>
                    </a:p>
                  </a:txBody>
                  <a:tcPr/>
                </a:tc>
                <a:tc>
                  <a:txBody>
                    <a:bodyPr/>
                    <a:lstStyle/>
                    <a:p>
                      <a:pPr algn="l" fontAlgn="b"/>
                      <a:r>
                        <a:rPr lang="en-GB" sz="1100" b="0" i="0" u="none" strike="noStrike">
                          <a:solidFill>
                            <a:srgbClr val="000000"/>
                          </a:solidFill>
                          <a:effectLst/>
                          <a:latin typeface="Calibri" panose="020F0502020204030204" pitchFamily="34" charset="0"/>
                        </a:rPr>
                        <a:t>09:30 desc</a:t>
                      </a:r>
                    </a:p>
                  </a:txBody>
                  <a:tcPr marL="36000" marR="8898" marT="8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a:noFill/>
                    </a:lnB>
                    <a:solidFill>
                      <a:srgbClr val="8EA9DB"/>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a:noFill/>
                    </a:lnB>
                    <a:solidFill>
                      <a:srgbClr val="8EA9DB"/>
                    </a:solidFill>
                  </a:tcPr>
                </a:tc>
                <a:tc>
                  <a:txBody>
                    <a:bodyPr/>
                    <a:lstStyle/>
                    <a:p>
                      <a:pPr algn="ctr" fontAlgn="b"/>
                      <a:r>
                        <a:rPr lang="en-GB" sz="1000" b="0" i="0" u="none" strike="noStrike" dirty="0">
                          <a:solidFill>
                            <a:srgbClr val="000000"/>
                          </a:solidFill>
                          <a:effectLst/>
                          <a:latin typeface="Calibri" panose="020F0502020204030204" pitchFamily="34" charset="0"/>
                        </a:rPr>
                        <a:t> </a:t>
                      </a:r>
                    </a:p>
                  </a:txBody>
                  <a:tcPr marL="36000" marR="8898" marT="8898" marB="0" anchor="b">
                    <a:lnL>
                      <a:noFill/>
                    </a:lnL>
                    <a:lnR>
                      <a:noFill/>
                    </a:lnR>
                    <a:lnT>
                      <a:noFill/>
                    </a:lnT>
                    <a:lnB>
                      <a:noFill/>
                    </a:lnB>
                    <a:solidFill>
                      <a:srgbClr val="8EA9DB"/>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a:noFill/>
                    </a:lnB>
                    <a:solidFill>
                      <a:srgbClr val="8EA9DB"/>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a:noFill/>
                    </a:lnB>
                    <a:solidFill>
                      <a:srgbClr val="8EA9DB"/>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a:noFill/>
                    </a:lnB>
                    <a:solidFill>
                      <a:srgbClr val="8EA9DB"/>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a:noFill/>
                    </a:lnB>
                    <a:solidFill>
                      <a:srgbClr val="8EA9DB"/>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a:noFill/>
                    </a:lnB>
                    <a:solidFill>
                      <a:srgbClr val="8EA9DB"/>
                    </a:solidFill>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extLst>
                  <a:ext uri="{0D108BD9-81ED-4DB2-BD59-A6C34878D82A}">
                    <a16:rowId xmlns:a16="http://schemas.microsoft.com/office/drawing/2014/main" val="344303987"/>
                  </a:ext>
                </a:extLst>
              </a:tr>
              <a:tr h="225982">
                <a:tc vMerge="1">
                  <a:txBody>
                    <a:bodyPr/>
                    <a:lstStyle/>
                    <a:p>
                      <a:endParaRPr lang="en-GB"/>
                    </a:p>
                  </a:txBody>
                  <a:tcPr/>
                </a:tc>
                <a:tc>
                  <a:txBody>
                    <a:bodyPr/>
                    <a:lstStyle/>
                    <a:p>
                      <a:pPr algn="l" fontAlgn="b"/>
                      <a:r>
                        <a:rPr lang="en-GB" sz="1100" b="0" i="0" u="none" strike="noStrike">
                          <a:solidFill>
                            <a:srgbClr val="000000"/>
                          </a:solidFill>
                          <a:effectLst/>
                          <a:latin typeface="Calibri" panose="020F0502020204030204" pitchFamily="34" charset="0"/>
                          <a:hlinkClick r:id="rId6"/>
                        </a:rPr>
                        <a:t>SCA</a:t>
                      </a:r>
                      <a:endParaRPr lang="en-GB" sz="1100" b="0" i="0" u="none" strike="noStrike">
                        <a:solidFill>
                          <a:srgbClr val="000000"/>
                        </a:solidFill>
                        <a:effectLst/>
                        <a:latin typeface="Calibri" panose="020F0502020204030204" pitchFamily="34" charset="0"/>
                      </a:endParaRPr>
                    </a:p>
                  </a:txBody>
                  <a:tcPr marL="36000" marR="8898" marT="889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GB" sz="1100" b="0" i="0" u="none" strike="noStrike">
                          <a:solidFill>
                            <a:srgbClr val="000000"/>
                          </a:solidFill>
                          <a:effectLst/>
                          <a:latin typeface="Calibri" panose="020F0502020204030204" pitchFamily="34" charset="0"/>
                          <a:hlinkClick r:id="rId8"/>
                        </a:rPr>
                        <a:t>Metop-SG-B2</a:t>
                      </a:r>
                      <a:endParaRPr lang="en-GB" sz="1100" b="0" i="0" u="none" strike="noStrike">
                        <a:solidFill>
                          <a:srgbClr val="000000"/>
                        </a:solidFill>
                        <a:effectLst/>
                        <a:latin typeface="Calibri" panose="020F0502020204030204" pitchFamily="34" charset="0"/>
                      </a:endParaRPr>
                    </a:p>
                  </a:txBody>
                  <a:tcPr marL="36000" marR="8898" marT="8898" marB="0" anchor="b">
                    <a:lnL>
                      <a:noFill/>
                    </a:lnL>
                    <a:lnR w="6350" cap="flat" cmpd="sng" algn="ctr">
                      <a:solidFill>
                        <a:srgbClr val="000000"/>
                      </a:solidFill>
                      <a:prstDash val="solid"/>
                      <a:round/>
                      <a:headEnd type="none" w="med" len="med"/>
                      <a:tailEnd type="none" w="med" len="med"/>
                    </a:lnR>
                    <a:lnT>
                      <a:noFill/>
                    </a:lnT>
                    <a:lnB>
                      <a:noFill/>
                    </a:lnB>
                  </a:tcPr>
                </a:tc>
                <a:tc vMerge="1">
                  <a:txBody>
                    <a:bodyPr/>
                    <a:lstStyle/>
                    <a:p>
                      <a:endParaRPr lang="en-GB"/>
                    </a:p>
                  </a:txBody>
                  <a:tcPr/>
                </a:tc>
                <a:tc>
                  <a:txBody>
                    <a:bodyPr/>
                    <a:lstStyle/>
                    <a:p>
                      <a:pPr algn="l" fontAlgn="b"/>
                      <a:r>
                        <a:rPr lang="en-GB" sz="1100" b="0" i="0" u="none" strike="noStrike">
                          <a:solidFill>
                            <a:srgbClr val="000000"/>
                          </a:solidFill>
                          <a:effectLst/>
                          <a:latin typeface="Calibri" panose="020F0502020204030204" pitchFamily="34" charset="0"/>
                        </a:rPr>
                        <a:t>09:30 desc</a:t>
                      </a:r>
                    </a:p>
                  </a:txBody>
                  <a:tcPr marL="36000" marR="8898" marT="8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a:noFill/>
                    </a:lnB>
                    <a:solidFill>
                      <a:srgbClr val="8EA9DB"/>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a:noFill/>
                    </a:lnB>
                    <a:solidFill>
                      <a:srgbClr val="8EA9DB"/>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a:noFill/>
                    </a:lnB>
                    <a:solidFill>
                      <a:srgbClr val="8EA9DB"/>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a:noFill/>
                    </a:lnB>
                    <a:solidFill>
                      <a:srgbClr val="8EA9DB"/>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a:noFill/>
                    </a:lnB>
                    <a:solidFill>
                      <a:srgbClr val="8EA9DB"/>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a:noFill/>
                    </a:lnB>
                    <a:solidFill>
                      <a:srgbClr val="8EA9DB"/>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a:noFill/>
                    </a:lnB>
                    <a:solidFill>
                      <a:srgbClr val="8EA9DB"/>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a:noFill/>
                    </a:lnB>
                    <a:solidFill>
                      <a:srgbClr val="8EA9DB"/>
                    </a:solidFill>
                  </a:tcPr>
                </a:tc>
                <a:extLst>
                  <a:ext uri="{0D108BD9-81ED-4DB2-BD59-A6C34878D82A}">
                    <a16:rowId xmlns:a16="http://schemas.microsoft.com/office/drawing/2014/main" val="3953818729"/>
                  </a:ext>
                </a:extLst>
              </a:tr>
              <a:tr h="225982">
                <a:tc vMerge="1">
                  <a:txBody>
                    <a:bodyPr/>
                    <a:lstStyle/>
                    <a:p>
                      <a:endParaRPr lang="en-GB"/>
                    </a:p>
                  </a:txBody>
                  <a:tcPr/>
                </a:tc>
                <a:tc>
                  <a:txBody>
                    <a:bodyPr/>
                    <a:lstStyle/>
                    <a:p>
                      <a:pPr algn="l" fontAlgn="b"/>
                      <a:r>
                        <a:rPr lang="en-GB" sz="1100" b="0" i="0" u="none" strike="noStrike">
                          <a:solidFill>
                            <a:srgbClr val="000000"/>
                          </a:solidFill>
                          <a:effectLst/>
                          <a:latin typeface="Calibri" panose="020F0502020204030204" pitchFamily="34" charset="0"/>
                          <a:hlinkClick r:id="rId6"/>
                        </a:rPr>
                        <a:t>SCA </a:t>
                      </a:r>
                      <a:endParaRPr lang="en-GB" sz="1100" b="0" i="0" u="none" strike="noStrike">
                        <a:solidFill>
                          <a:srgbClr val="000000"/>
                        </a:solidFill>
                        <a:effectLst/>
                        <a:latin typeface="Calibri" panose="020F0502020204030204" pitchFamily="34" charset="0"/>
                      </a:endParaRPr>
                    </a:p>
                  </a:txBody>
                  <a:tcPr marL="36000" marR="8898" marT="8898"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hlinkClick r:id="rId9"/>
                        </a:rPr>
                        <a:t>Metop-SG-B3</a:t>
                      </a:r>
                      <a:endParaRPr lang="en-GB" sz="1100" b="0" i="0" u="none" strike="noStrike">
                        <a:solidFill>
                          <a:srgbClr val="000000"/>
                        </a:solidFill>
                        <a:effectLst/>
                        <a:latin typeface="Calibri" panose="020F0502020204030204" pitchFamily="34" charset="0"/>
                      </a:endParaRPr>
                    </a:p>
                  </a:txBody>
                  <a:tcPr marL="36000" marR="8898" marT="8898"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lang="en-GB"/>
                    </a:p>
                  </a:txBody>
                  <a:tcPr/>
                </a:tc>
                <a:tc>
                  <a:txBody>
                    <a:bodyPr/>
                    <a:lstStyle/>
                    <a:p>
                      <a:pPr algn="l" fontAlgn="b"/>
                      <a:r>
                        <a:rPr lang="en-GB" sz="1100" b="0" i="0" u="none" strike="noStrike">
                          <a:solidFill>
                            <a:srgbClr val="000000"/>
                          </a:solidFill>
                          <a:effectLst/>
                          <a:latin typeface="Calibri" panose="020F0502020204030204" pitchFamily="34" charset="0"/>
                        </a:rPr>
                        <a:t>09:30 desc</a:t>
                      </a:r>
                    </a:p>
                  </a:txBody>
                  <a:tcPr marL="36000" marR="8898" marT="8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4282809556"/>
                  </a:ext>
                </a:extLst>
              </a:tr>
              <a:tr h="225982">
                <a:tc rowSpan="2">
                  <a:txBody>
                    <a:bodyPr/>
                    <a:lstStyle/>
                    <a:p>
                      <a:pPr algn="ctr" fontAlgn="ctr"/>
                      <a:r>
                        <a:rPr lang="en-GB" sz="1000" b="1" i="0" u="none" strike="noStrike">
                          <a:solidFill>
                            <a:srgbClr val="000000"/>
                          </a:solidFill>
                          <a:effectLst/>
                          <a:latin typeface="Calibri" panose="020F0502020204030204" pitchFamily="34" charset="0"/>
                        </a:rPr>
                        <a:t>C-/Ku-band</a:t>
                      </a:r>
                    </a:p>
                  </a:txBody>
                  <a:tcPr marL="36000" marR="8898" marT="88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hlinkClick r:id="rId10"/>
                        </a:rPr>
                        <a:t>WindRAD</a:t>
                      </a:r>
                      <a:endParaRPr lang="en-GB" sz="1100" b="0" i="0" u="none" strike="noStrike">
                        <a:solidFill>
                          <a:srgbClr val="000000"/>
                        </a:solidFill>
                        <a:effectLst/>
                        <a:latin typeface="Calibri" panose="020F0502020204030204" pitchFamily="34" charset="0"/>
                      </a:endParaRPr>
                    </a:p>
                  </a:txBody>
                  <a:tcPr marL="36000" marR="8898" marT="8898"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GB" sz="1100" b="0" i="0" u="none" strike="noStrike" dirty="0">
                          <a:solidFill>
                            <a:srgbClr val="000000"/>
                          </a:solidFill>
                          <a:effectLst/>
                          <a:latin typeface="Calibri" panose="020F0502020204030204" pitchFamily="34" charset="0"/>
                          <a:hlinkClick r:id="rId11"/>
                        </a:rPr>
                        <a:t>FY-3E</a:t>
                      </a:r>
                      <a:endParaRPr lang="en-GB" sz="1100" b="0" i="0" u="none" strike="noStrike" dirty="0">
                        <a:solidFill>
                          <a:srgbClr val="000000"/>
                        </a:solidFill>
                        <a:effectLst/>
                        <a:latin typeface="Calibri" panose="020F0502020204030204" pitchFamily="34" charset="0"/>
                      </a:endParaRPr>
                    </a:p>
                  </a:txBody>
                  <a:tcPr marL="36000" marR="8898" marT="8898"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2">
                  <a:txBody>
                    <a:bodyPr/>
                    <a:lstStyle/>
                    <a:p>
                      <a:pPr algn="ctr" fontAlgn="ctr"/>
                      <a:r>
                        <a:rPr lang="en-GB" sz="1100" b="0" i="0" u="none" strike="noStrike">
                          <a:solidFill>
                            <a:srgbClr val="000000"/>
                          </a:solidFill>
                          <a:effectLst/>
                          <a:latin typeface="Calibri" panose="020F0502020204030204" pitchFamily="34" charset="0"/>
                        </a:rPr>
                        <a:t>conical scanning</a:t>
                      </a:r>
                    </a:p>
                  </a:txBody>
                  <a:tcPr marL="36000" marR="8898" marT="88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05:30 desc</a:t>
                      </a:r>
                    </a:p>
                  </a:txBody>
                  <a:tcPr marL="36000" marR="8898" marT="8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marL="0" algn="ctr" defTabSz="1125444" rtl="0" eaLnBrk="1" fontAlgn="b" latinLnBrk="0" hangingPunct="1"/>
                      <a:r>
                        <a:rPr lang="en-GB" sz="1000" b="0" i="0" u="none" strike="noStrike" kern="1200" dirty="0">
                          <a:solidFill>
                            <a:srgbClr val="000000"/>
                          </a:solidFill>
                          <a:effectLst/>
                          <a:latin typeface="Calibri" panose="020F0502020204030204" pitchFamily="34" charset="0"/>
                          <a:ea typeface="+mn-ea"/>
                          <a:cs typeface="+mn-cs"/>
                        </a:rPr>
                        <a:t> </a:t>
                      </a:r>
                    </a:p>
                  </a:txBody>
                  <a:tcPr marL="36000" marR="8898" marT="8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tx2"/>
                    </a:solidFill>
                  </a:tcPr>
                </a:tc>
                <a:tc>
                  <a:txBody>
                    <a:bodyPr/>
                    <a:lstStyle/>
                    <a:p>
                      <a:pPr marL="0" algn="ctr" defTabSz="1125444" rtl="0" eaLnBrk="1" fontAlgn="b" latinLnBrk="0" hangingPunct="1"/>
                      <a:r>
                        <a:rPr lang="en-GB" sz="1000" b="0" i="0" u="none" strike="noStrike" kern="1200" dirty="0">
                          <a:solidFill>
                            <a:srgbClr val="000000"/>
                          </a:solidFill>
                          <a:effectLst/>
                          <a:latin typeface="Calibri" panose="020F0502020204030204" pitchFamily="34" charset="0"/>
                          <a:ea typeface="+mn-ea"/>
                          <a:cs typeface="+mn-cs"/>
                        </a:rPr>
                        <a:t> </a:t>
                      </a:r>
                    </a:p>
                  </a:txBody>
                  <a:tcPr marL="36000" marR="8898" marT="8898"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chemeClr val="tx2"/>
                    </a:solidFill>
                  </a:tcPr>
                </a:tc>
                <a:tc>
                  <a:txBody>
                    <a:bodyPr/>
                    <a:lstStyle/>
                    <a:p>
                      <a:pPr marL="0" algn="ctr" defTabSz="1125444" rtl="0" eaLnBrk="1" fontAlgn="b" latinLnBrk="0" hangingPunct="1"/>
                      <a:r>
                        <a:rPr lang="en-GB" sz="1000" b="0" i="0" u="none" strike="noStrike" kern="1200" dirty="0">
                          <a:solidFill>
                            <a:srgbClr val="000000"/>
                          </a:solidFill>
                          <a:effectLst/>
                          <a:latin typeface="Calibri" panose="020F0502020204030204" pitchFamily="34" charset="0"/>
                          <a:ea typeface="+mn-ea"/>
                          <a:cs typeface="+mn-cs"/>
                        </a:rPr>
                        <a:t> </a:t>
                      </a:r>
                    </a:p>
                  </a:txBody>
                  <a:tcPr marL="36000" marR="8898" marT="8898" marB="0" anchor="b">
                    <a:lnL>
                      <a:noFill/>
                    </a:lnL>
                    <a:lnR>
                      <a:noFill/>
                    </a:lnR>
                    <a:lnT w="6350" cap="flat" cmpd="sng" algn="ctr">
                      <a:solidFill>
                        <a:srgbClr val="000000"/>
                      </a:solidFill>
                      <a:prstDash val="solid"/>
                      <a:round/>
                      <a:headEnd type="none" w="med" len="med"/>
                      <a:tailEnd type="none" w="med" len="med"/>
                    </a:lnT>
                    <a:lnB>
                      <a:noFill/>
                    </a:lnB>
                    <a:solidFill>
                      <a:schemeClr val="tx2"/>
                    </a:solidFill>
                  </a:tcPr>
                </a:tc>
                <a:tc>
                  <a:txBody>
                    <a:bodyPr/>
                    <a:lstStyle/>
                    <a:p>
                      <a:pPr marL="0" algn="ctr" defTabSz="1125444" rtl="0" eaLnBrk="1" fontAlgn="b" latinLnBrk="0" hangingPunct="1"/>
                      <a:r>
                        <a:rPr lang="en-GB" sz="1000" b="0" i="0" u="none" strike="noStrike" kern="1200" dirty="0">
                          <a:solidFill>
                            <a:srgbClr val="000000"/>
                          </a:solidFill>
                          <a:effectLst/>
                          <a:latin typeface="Calibri" panose="020F0502020204030204" pitchFamily="34" charset="0"/>
                          <a:ea typeface="+mn-ea"/>
                          <a:cs typeface="+mn-cs"/>
                        </a:rPr>
                        <a:t> </a:t>
                      </a:r>
                    </a:p>
                  </a:txBody>
                  <a:tcPr marL="36000" marR="8898" marT="8898" marB="0" anchor="b">
                    <a:lnL>
                      <a:noFill/>
                    </a:lnL>
                    <a:lnR>
                      <a:noFill/>
                    </a:lnR>
                    <a:lnT w="6350" cap="flat" cmpd="sng" algn="ctr">
                      <a:solidFill>
                        <a:srgbClr val="000000"/>
                      </a:solidFill>
                      <a:prstDash val="solid"/>
                      <a:round/>
                      <a:headEnd type="none" w="med" len="med"/>
                      <a:tailEnd type="none" w="med" len="med"/>
                    </a:lnT>
                    <a:lnB>
                      <a:noFill/>
                    </a:lnB>
                    <a:solidFill>
                      <a:schemeClr val="tx2"/>
                    </a:solidFill>
                  </a:tcPr>
                </a:tc>
                <a:tc>
                  <a:txBody>
                    <a:bodyPr/>
                    <a:lstStyle/>
                    <a:p>
                      <a:pPr marL="0" algn="ctr" defTabSz="1125444" rtl="0" eaLnBrk="1" fontAlgn="b" latinLnBrk="0" hangingPunct="1"/>
                      <a:r>
                        <a:rPr lang="en-GB" sz="1000" b="0" i="0" u="none" strike="noStrike" kern="1200" dirty="0">
                          <a:solidFill>
                            <a:srgbClr val="000000"/>
                          </a:solidFill>
                          <a:effectLst/>
                          <a:latin typeface="Calibri" panose="020F0502020204030204" pitchFamily="34" charset="0"/>
                          <a:ea typeface="+mn-ea"/>
                          <a:cs typeface="+mn-cs"/>
                        </a:rPr>
                        <a:t> </a:t>
                      </a:r>
                    </a:p>
                  </a:txBody>
                  <a:tcPr marL="36000" marR="8898" marT="8898" marB="0" anchor="b">
                    <a:lnL>
                      <a:noFill/>
                    </a:lnL>
                    <a:lnR>
                      <a:noFill/>
                    </a:lnR>
                    <a:lnT w="6350" cap="flat" cmpd="sng" algn="ctr">
                      <a:solidFill>
                        <a:srgbClr val="000000"/>
                      </a:solidFill>
                      <a:prstDash val="solid"/>
                      <a:round/>
                      <a:headEnd type="none" w="med" len="med"/>
                      <a:tailEnd type="none" w="med" len="med"/>
                    </a:lnT>
                    <a:lnB>
                      <a:noFill/>
                    </a:lnB>
                    <a:solidFill>
                      <a:schemeClr val="tx2"/>
                    </a:solidFill>
                  </a:tcPr>
                </a:tc>
                <a:tc>
                  <a:txBody>
                    <a:bodyPr/>
                    <a:lstStyle/>
                    <a:p>
                      <a:pPr marL="0" algn="ctr" defTabSz="1125444" rtl="0" eaLnBrk="1" fontAlgn="b" latinLnBrk="0" hangingPunct="1"/>
                      <a:r>
                        <a:rPr lang="en-GB" sz="1000" b="0" i="0" u="none" strike="noStrike" kern="1200" dirty="0">
                          <a:solidFill>
                            <a:srgbClr val="000000"/>
                          </a:solidFill>
                          <a:effectLst/>
                          <a:latin typeface="Calibri" panose="020F0502020204030204" pitchFamily="34" charset="0"/>
                          <a:ea typeface="+mn-ea"/>
                          <a:cs typeface="+mn-cs"/>
                        </a:rPr>
                        <a:t> </a:t>
                      </a:r>
                    </a:p>
                  </a:txBody>
                  <a:tcPr marL="36000" marR="8898" marT="8898" marB="0" anchor="b">
                    <a:lnL>
                      <a:noFill/>
                    </a:lnL>
                    <a:lnR>
                      <a:noFill/>
                    </a:lnR>
                    <a:lnT w="6350" cap="flat" cmpd="sng" algn="ctr">
                      <a:solidFill>
                        <a:srgbClr val="000000"/>
                      </a:solidFill>
                      <a:prstDash val="solid"/>
                      <a:round/>
                      <a:headEnd type="none" w="med" len="med"/>
                      <a:tailEnd type="none" w="med" len="med"/>
                    </a:lnT>
                    <a:lnB>
                      <a:noFill/>
                    </a:lnB>
                    <a:solidFill>
                      <a:schemeClr val="tx2"/>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585195008"/>
                  </a:ext>
                </a:extLst>
              </a:tr>
              <a:tr h="225982">
                <a:tc vMerge="1">
                  <a:txBody>
                    <a:bodyPr/>
                    <a:lstStyle/>
                    <a:p>
                      <a:endParaRPr lang="en-GB"/>
                    </a:p>
                  </a:txBody>
                  <a:tcPr/>
                </a:tc>
                <a:tc>
                  <a:txBody>
                    <a:bodyPr/>
                    <a:lstStyle/>
                    <a:p>
                      <a:pPr algn="l" fontAlgn="b"/>
                      <a:r>
                        <a:rPr lang="en-GB" sz="1100" b="0" i="0" u="none" strike="noStrike">
                          <a:solidFill>
                            <a:srgbClr val="000000"/>
                          </a:solidFill>
                          <a:effectLst/>
                          <a:latin typeface="Calibri" panose="020F0502020204030204" pitchFamily="34" charset="0"/>
                          <a:hlinkClick r:id="rId10"/>
                        </a:rPr>
                        <a:t>WindRAD</a:t>
                      </a:r>
                      <a:endParaRPr lang="en-GB" sz="1100" b="0" i="0" u="none" strike="noStrike">
                        <a:solidFill>
                          <a:srgbClr val="000000"/>
                        </a:solidFill>
                        <a:effectLst/>
                        <a:latin typeface="Calibri" panose="020F0502020204030204" pitchFamily="34" charset="0"/>
                      </a:endParaRPr>
                    </a:p>
                  </a:txBody>
                  <a:tcPr marL="36000" marR="8898" marT="8898"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hlinkClick r:id="rId12"/>
                        </a:rPr>
                        <a:t>FY-3I</a:t>
                      </a:r>
                      <a:endParaRPr lang="en-GB" sz="1100" b="0" i="0" u="none" strike="noStrike">
                        <a:solidFill>
                          <a:srgbClr val="000000"/>
                        </a:solidFill>
                        <a:effectLst/>
                        <a:latin typeface="Calibri" panose="020F0502020204030204" pitchFamily="34" charset="0"/>
                      </a:endParaRPr>
                    </a:p>
                  </a:txBody>
                  <a:tcPr marL="36000" marR="8898" marT="8898"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lang="en-GB"/>
                    </a:p>
                  </a:txBody>
                  <a:tcPr/>
                </a:tc>
                <a:tc>
                  <a:txBody>
                    <a:bodyPr/>
                    <a:lstStyle/>
                    <a:p>
                      <a:pPr algn="l" fontAlgn="b"/>
                      <a:r>
                        <a:rPr lang="en-GB" sz="1100" b="0" i="0" u="none" strike="noStrike">
                          <a:solidFill>
                            <a:srgbClr val="000000"/>
                          </a:solidFill>
                          <a:effectLst/>
                          <a:latin typeface="Calibri" panose="020F0502020204030204" pitchFamily="34" charset="0"/>
                        </a:rPr>
                        <a:t>05:30 desc</a:t>
                      </a:r>
                    </a:p>
                  </a:txBody>
                  <a:tcPr marL="36000" marR="8898" marT="8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dirty="0">
                          <a:solidFill>
                            <a:srgbClr val="000000"/>
                          </a:solidFill>
                          <a:effectLst/>
                          <a:latin typeface="Calibri" panose="020F0502020204030204" pitchFamily="34" charset="0"/>
                        </a:rPr>
                        <a:t> </a:t>
                      </a:r>
                    </a:p>
                  </a:txBody>
                  <a:tcPr marL="36000" marR="8898" marT="8898" marB="0" anchor="b">
                    <a:lnL>
                      <a:noFill/>
                    </a:lnL>
                    <a:lnR>
                      <a:noFill/>
                    </a:lnR>
                    <a:lnT>
                      <a:noFill/>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000" b="0" i="0" u="none" strike="noStrike" dirty="0">
                          <a:solidFill>
                            <a:srgbClr val="000000"/>
                          </a:solidFill>
                          <a:effectLst/>
                          <a:latin typeface="Calibri" panose="020F0502020204030204" pitchFamily="34" charset="0"/>
                        </a:rPr>
                        <a:t> </a:t>
                      </a:r>
                    </a:p>
                  </a:txBody>
                  <a:tcPr marL="36000" marR="8898" marT="8898" marB="0" anchor="b">
                    <a:lnL>
                      <a:noFill/>
                    </a:lnL>
                    <a:lnR>
                      <a:noFill/>
                    </a:lnR>
                    <a:lnT>
                      <a:noFill/>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000" b="0" i="0" u="none" strike="noStrike" dirty="0">
                          <a:solidFill>
                            <a:srgbClr val="000000"/>
                          </a:solidFill>
                          <a:effectLst/>
                          <a:latin typeface="Calibri" panose="020F0502020204030204" pitchFamily="34" charset="0"/>
                        </a:rPr>
                        <a:t> </a:t>
                      </a:r>
                    </a:p>
                  </a:txBody>
                  <a:tcPr marL="36000" marR="8898" marT="8898" marB="0" anchor="b">
                    <a:lnL>
                      <a:noFill/>
                    </a:lnL>
                    <a:lnR>
                      <a:noFill/>
                    </a:lnR>
                    <a:lnT>
                      <a:noFill/>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8943616"/>
                  </a:ext>
                </a:extLst>
              </a:tr>
              <a:tr h="225982">
                <a:tc rowSpan="10">
                  <a:txBody>
                    <a:bodyPr/>
                    <a:lstStyle/>
                    <a:p>
                      <a:pPr algn="ctr" fontAlgn="ctr"/>
                      <a:r>
                        <a:rPr lang="en-GB" sz="1000" b="1" i="0" u="none" strike="noStrike">
                          <a:solidFill>
                            <a:srgbClr val="000000"/>
                          </a:solidFill>
                          <a:effectLst/>
                          <a:latin typeface="Calibri" panose="020F0502020204030204" pitchFamily="34" charset="0"/>
                        </a:rPr>
                        <a:t>Ku-band</a:t>
                      </a:r>
                    </a:p>
                  </a:txBody>
                  <a:tcPr marL="36000" marR="8898" marT="88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hlinkClick r:id="rId13"/>
                        </a:rPr>
                        <a:t>SCAT (CFOSAT)</a:t>
                      </a:r>
                      <a:endParaRPr lang="en-GB" sz="1100" b="0" i="0" u="none" strike="noStrike">
                        <a:solidFill>
                          <a:srgbClr val="000000"/>
                        </a:solidFill>
                        <a:effectLst/>
                        <a:latin typeface="Calibri" panose="020F0502020204030204" pitchFamily="34" charset="0"/>
                      </a:endParaRPr>
                    </a:p>
                  </a:txBody>
                  <a:tcPr marL="36000" marR="8898" marT="8898"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GB" sz="1100" b="0" i="0" u="none" strike="noStrike">
                          <a:solidFill>
                            <a:srgbClr val="000000"/>
                          </a:solidFill>
                          <a:effectLst/>
                          <a:latin typeface="Calibri" panose="020F0502020204030204" pitchFamily="34" charset="0"/>
                          <a:hlinkClick r:id="rId14"/>
                        </a:rPr>
                        <a:t>CFOSAT</a:t>
                      </a:r>
                      <a:endParaRPr lang="en-GB" sz="1100" b="0" i="0" u="none" strike="noStrike">
                        <a:solidFill>
                          <a:srgbClr val="000000"/>
                        </a:solidFill>
                        <a:effectLst/>
                        <a:latin typeface="Calibri" panose="020F0502020204030204" pitchFamily="34" charset="0"/>
                      </a:endParaRPr>
                    </a:p>
                  </a:txBody>
                  <a:tcPr marL="36000" marR="8898" marT="8898"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2">
                  <a:txBody>
                    <a:bodyPr/>
                    <a:lstStyle/>
                    <a:p>
                      <a:pPr algn="ctr" fontAlgn="ctr"/>
                      <a:r>
                        <a:rPr lang="en-GB" sz="1100" b="0" i="0" u="none" strike="noStrike">
                          <a:solidFill>
                            <a:srgbClr val="000000"/>
                          </a:solidFill>
                          <a:effectLst/>
                          <a:latin typeface="Calibri" panose="020F0502020204030204" pitchFamily="34" charset="0"/>
                        </a:rPr>
                        <a:t>rotating fan beam</a:t>
                      </a:r>
                    </a:p>
                  </a:txBody>
                  <a:tcPr marL="36000" marR="8898" marT="88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GB" sz="1100" b="0" i="0" u="none" strike="noStrike">
                          <a:solidFill>
                            <a:srgbClr val="000000"/>
                          </a:solidFill>
                          <a:effectLst/>
                          <a:latin typeface="Calibri" panose="020F0502020204030204" pitchFamily="34" charset="0"/>
                        </a:rPr>
                        <a:t>07:00 desc</a:t>
                      </a:r>
                    </a:p>
                  </a:txBody>
                  <a:tcPr marL="36000" marR="8898" marT="8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305496"/>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w="6350" cap="flat" cmpd="sng" algn="ctr">
                      <a:solidFill>
                        <a:srgbClr val="000000"/>
                      </a:solidFill>
                      <a:prstDash val="solid"/>
                      <a:round/>
                      <a:headEnd type="none" w="med" len="med"/>
                      <a:tailEnd type="none" w="med" len="med"/>
                    </a:lnT>
                    <a:lnB>
                      <a:noFill/>
                    </a:lnB>
                    <a:solidFill>
                      <a:srgbClr val="305496"/>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305496"/>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305496"/>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chemeClr val="tx2"/>
                    </a:solidFill>
                  </a:tcPr>
                </a:tc>
                <a:tc>
                  <a:txBody>
                    <a:bodyPr/>
                    <a:lstStyle/>
                    <a:p>
                      <a:pPr algn="ctr" fontAlgn="b"/>
                      <a:endParaRPr lang="en-GB" sz="1000" b="0" i="0" u="none" strike="noStrike" dirty="0">
                        <a:solidFill>
                          <a:srgbClr val="000000"/>
                        </a:solidFill>
                        <a:effectLst/>
                        <a:latin typeface="Calibri" panose="020F0502020204030204" pitchFamily="34" charset="0"/>
                      </a:endParaRPr>
                    </a:p>
                  </a:txBody>
                  <a:tcPr marL="36000" marR="8898" marT="8898" marB="0" anchor="b">
                    <a:lnL>
                      <a:noFill/>
                    </a:lnL>
                    <a:lnR>
                      <a:noFill/>
                    </a:lnR>
                    <a:lnT w="6350" cap="flat" cmpd="sng" algn="ctr">
                      <a:solidFill>
                        <a:srgbClr val="000000"/>
                      </a:solidFill>
                      <a:prstDash val="solid"/>
                      <a:round/>
                      <a:headEnd type="none" w="med" len="med"/>
                      <a:tailEnd type="none" w="med" len="med"/>
                    </a:lnT>
                    <a:lnB>
                      <a:noFill/>
                    </a:lnB>
                    <a:solidFill>
                      <a:schemeClr val="tx2"/>
                    </a:solidFill>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61389533"/>
                  </a:ext>
                </a:extLst>
              </a:tr>
              <a:tr h="225982">
                <a:tc vMerge="1">
                  <a:txBody>
                    <a:bodyPr/>
                    <a:lstStyle/>
                    <a:p>
                      <a:endParaRPr lang="en-GB"/>
                    </a:p>
                  </a:txBody>
                  <a:tcPr/>
                </a:tc>
                <a:tc>
                  <a:txBody>
                    <a:bodyPr/>
                    <a:lstStyle/>
                    <a:p>
                      <a:pPr algn="l" fontAlgn="b"/>
                      <a:r>
                        <a:rPr lang="en-GB" sz="1100" b="0" i="0" u="none" strike="noStrike">
                          <a:solidFill>
                            <a:srgbClr val="000000"/>
                          </a:solidFill>
                          <a:effectLst/>
                          <a:latin typeface="Calibri" panose="020F0502020204030204" pitchFamily="34" charset="0"/>
                          <a:hlinkClick r:id="rId13"/>
                        </a:rPr>
                        <a:t>SCAT (CFOSAT)</a:t>
                      </a:r>
                      <a:endParaRPr lang="en-GB" sz="1100" b="0" i="0" u="none" strike="noStrike">
                        <a:solidFill>
                          <a:srgbClr val="000000"/>
                        </a:solidFill>
                        <a:effectLst/>
                        <a:latin typeface="Calibri" panose="020F0502020204030204" pitchFamily="34" charset="0"/>
                      </a:endParaRPr>
                    </a:p>
                  </a:txBody>
                  <a:tcPr marL="36000" marR="8898" marT="889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GB" sz="1100" b="0" i="0" u="none" strike="noStrike">
                          <a:solidFill>
                            <a:srgbClr val="000000"/>
                          </a:solidFill>
                          <a:effectLst/>
                          <a:latin typeface="Calibri" panose="020F0502020204030204" pitchFamily="34" charset="0"/>
                          <a:hlinkClick r:id="rId15"/>
                        </a:rPr>
                        <a:t>CFOSAT follow-on</a:t>
                      </a:r>
                      <a:endParaRPr lang="en-GB" sz="1100" b="0" i="0" u="none" strike="noStrike">
                        <a:solidFill>
                          <a:srgbClr val="000000"/>
                        </a:solidFill>
                        <a:effectLst/>
                        <a:latin typeface="Calibri" panose="020F0502020204030204" pitchFamily="34" charset="0"/>
                      </a:endParaRPr>
                    </a:p>
                  </a:txBody>
                  <a:tcPr marL="36000" marR="8898" marT="8898" marB="0" anchor="b">
                    <a:lnL>
                      <a:noFill/>
                    </a:lnL>
                    <a:lnR w="6350" cap="flat" cmpd="sng" algn="ctr">
                      <a:solidFill>
                        <a:srgbClr val="000000"/>
                      </a:solidFill>
                      <a:prstDash val="solid"/>
                      <a:round/>
                      <a:headEnd type="none" w="med" len="med"/>
                      <a:tailEnd type="none" w="med" len="med"/>
                    </a:lnR>
                    <a:lnT>
                      <a:noFill/>
                    </a:lnT>
                    <a:lnB>
                      <a:noFill/>
                    </a:lnB>
                  </a:tcPr>
                </a:tc>
                <a:tc vMerge="1">
                  <a:txBody>
                    <a:bodyPr/>
                    <a:lstStyle/>
                    <a:p>
                      <a:endParaRPr lang="en-GB"/>
                    </a:p>
                  </a:txBody>
                  <a:tcPr/>
                </a:tc>
                <a:tc>
                  <a:txBody>
                    <a:bodyPr/>
                    <a:lstStyle/>
                    <a:p>
                      <a:pPr algn="l" fontAlgn="b"/>
                      <a:r>
                        <a:rPr lang="en-GB" sz="1100" b="0" i="0" u="none" strike="noStrike">
                          <a:solidFill>
                            <a:srgbClr val="000000"/>
                          </a:solidFill>
                          <a:effectLst/>
                          <a:latin typeface="Calibri" panose="020F0502020204030204" pitchFamily="34" charset="0"/>
                        </a:rPr>
                        <a:t>07:00 desc</a:t>
                      </a:r>
                    </a:p>
                  </a:txBody>
                  <a:tcPr marL="36000" marR="8898" marT="8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GB" sz="1000" b="0" i="0" u="none" strike="noStrike" dirty="0">
                          <a:solidFill>
                            <a:srgbClr val="000000"/>
                          </a:solidFill>
                          <a:effectLst/>
                          <a:latin typeface="Calibri" panose="020F0502020204030204" pitchFamily="34" charset="0"/>
                        </a:rPr>
                        <a:t> </a:t>
                      </a:r>
                    </a:p>
                  </a:txBody>
                  <a:tcPr marL="36000" marR="8898" marT="8898"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b"/>
                      <a:r>
                        <a:rPr lang="en-GB" sz="1000" b="0" i="0" u="none" strike="noStrike" dirty="0">
                          <a:solidFill>
                            <a:srgbClr val="000000"/>
                          </a:solidFill>
                          <a:effectLst/>
                          <a:latin typeface="Calibri" panose="020F0502020204030204" pitchFamily="34" charset="0"/>
                        </a:rPr>
                        <a:t> </a:t>
                      </a:r>
                    </a:p>
                  </a:txBody>
                  <a:tcPr marL="36000" marR="8898" marT="8898" marB="0" anchor="b">
                    <a:lnL>
                      <a:noFill/>
                    </a:lnL>
                    <a:lnR>
                      <a:noFill/>
                    </a:lnR>
                    <a:lnT>
                      <a:noFill/>
                    </a:lnT>
                    <a:lnB>
                      <a:noFill/>
                    </a:lnB>
                    <a:noFill/>
                  </a:tcPr>
                </a:tc>
                <a:tc>
                  <a:txBody>
                    <a:bodyPr/>
                    <a:lstStyle/>
                    <a:p>
                      <a:pPr algn="ctr" defTabSz="457200" fontAlgn="b">
                        <a:spcBef>
                          <a:spcPts val="600"/>
                        </a:spcBef>
                      </a:pPr>
                      <a:r>
                        <a:rPr lang="en-GB" sz="1000" b="0" i="0" u="none" strike="noStrike" dirty="0">
                          <a:solidFill>
                            <a:srgbClr val="000000"/>
                          </a:solidFill>
                          <a:effectLst/>
                          <a:latin typeface="Calibri" panose="020F0502020204030204" pitchFamily="34" charset="0"/>
                          <a:ea typeface="+mn-ea"/>
                          <a:cs typeface="+mn-cs"/>
                          <a:sym typeface="Calibri"/>
                        </a:rPr>
                        <a:t> </a:t>
                      </a:r>
                    </a:p>
                  </a:txBody>
                  <a:tcPr marL="36000" marR="8898" marT="8898" marB="0" anchor="b">
                    <a:lnL>
                      <a:noFill/>
                    </a:lnL>
                    <a:lnR>
                      <a:noFill/>
                    </a:lnR>
                    <a:lnT>
                      <a:noFill/>
                    </a:lnT>
                    <a:lnB>
                      <a:noFill/>
                    </a:lnB>
                    <a:solidFill>
                      <a:schemeClr val="accent1"/>
                    </a:solidFill>
                  </a:tcPr>
                </a:tc>
                <a:tc>
                  <a:txBody>
                    <a:bodyPr/>
                    <a:lstStyle/>
                    <a:p>
                      <a:pPr algn="ctr" defTabSz="457200" fontAlgn="b">
                        <a:spcBef>
                          <a:spcPts val="600"/>
                        </a:spcBef>
                      </a:pPr>
                      <a:r>
                        <a:rPr lang="en-GB" sz="1000" b="0" i="0" u="none" strike="noStrike" dirty="0">
                          <a:solidFill>
                            <a:srgbClr val="000000"/>
                          </a:solidFill>
                          <a:effectLst/>
                          <a:latin typeface="Calibri" panose="020F0502020204030204" pitchFamily="34" charset="0"/>
                          <a:ea typeface="+mn-ea"/>
                          <a:cs typeface="+mn-cs"/>
                          <a:sym typeface="Calibri"/>
                        </a:rPr>
                        <a:t> </a:t>
                      </a:r>
                    </a:p>
                  </a:txBody>
                  <a:tcPr marL="36000" marR="8898" marT="8898" marB="0" anchor="b">
                    <a:lnL>
                      <a:noFill/>
                    </a:lnL>
                    <a:lnR>
                      <a:noFill/>
                    </a:lnR>
                    <a:lnT>
                      <a:noFill/>
                    </a:lnT>
                    <a:lnB>
                      <a:noFill/>
                    </a:lnB>
                    <a:solidFill>
                      <a:schemeClr val="accent1"/>
                    </a:solidFill>
                  </a:tcPr>
                </a:tc>
                <a:tc>
                  <a:txBody>
                    <a:bodyPr/>
                    <a:lstStyle/>
                    <a:p>
                      <a:pPr algn="ctr" defTabSz="457200" fontAlgn="b">
                        <a:spcBef>
                          <a:spcPts val="600"/>
                        </a:spcBef>
                      </a:pPr>
                      <a:r>
                        <a:rPr lang="en-GB" sz="1000" b="0" i="0" u="none" strike="noStrike" dirty="0">
                          <a:solidFill>
                            <a:srgbClr val="000000"/>
                          </a:solidFill>
                          <a:effectLst/>
                          <a:latin typeface="Calibri" panose="020F0502020204030204" pitchFamily="34" charset="0"/>
                          <a:ea typeface="+mn-ea"/>
                          <a:cs typeface="+mn-cs"/>
                          <a:sym typeface="Calibri"/>
                        </a:rPr>
                        <a:t> </a:t>
                      </a:r>
                    </a:p>
                  </a:txBody>
                  <a:tcPr marL="36000" marR="8898" marT="8898" marB="0" anchor="b">
                    <a:lnL>
                      <a:noFill/>
                    </a:lnL>
                    <a:lnR>
                      <a:noFill/>
                    </a:lnR>
                    <a:lnT>
                      <a:noFill/>
                    </a:lnT>
                    <a:lnB>
                      <a:noFill/>
                    </a:lnB>
                    <a:solidFill>
                      <a:schemeClr val="accent1"/>
                    </a:solidFill>
                  </a:tcPr>
                </a:tc>
                <a:tc>
                  <a:txBody>
                    <a:bodyPr/>
                    <a:lstStyle/>
                    <a:p>
                      <a:pPr algn="ctr" defTabSz="457200" fontAlgn="b">
                        <a:spcBef>
                          <a:spcPts val="600"/>
                        </a:spcBef>
                      </a:pPr>
                      <a:r>
                        <a:rPr lang="en-GB" sz="1000" b="0" i="0" u="none" strike="noStrike" dirty="0">
                          <a:solidFill>
                            <a:srgbClr val="000000"/>
                          </a:solidFill>
                          <a:effectLst/>
                          <a:latin typeface="Calibri" panose="020F0502020204030204" pitchFamily="34" charset="0"/>
                          <a:ea typeface="+mn-ea"/>
                          <a:cs typeface="+mn-cs"/>
                          <a:sym typeface="Calibri"/>
                        </a:rPr>
                        <a:t> </a:t>
                      </a:r>
                    </a:p>
                  </a:txBody>
                  <a:tcPr marL="36000" marR="8898" marT="8898" marB="0" anchor="b">
                    <a:lnL>
                      <a:noFill/>
                    </a:lnL>
                    <a:lnR>
                      <a:noFill/>
                    </a:lnR>
                    <a:lnT>
                      <a:noFill/>
                    </a:lnT>
                    <a:lnB>
                      <a:noFill/>
                    </a:lnB>
                    <a:solidFill>
                      <a:schemeClr val="accent1"/>
                    </a:solidFill>
                  </a:tcPr>
                </a:tc>
                <a:tc>
                  <a:txBody>
                    <a:bodyPr/>
                    <a:lstStyle/>
                    <a:p>
                      <a:pPr algn="ctr" defTabSz="457200" fontAlgn="b">
                        <a:spcBef>
                          <a:spcPts val="600"/>
                        </a:spcBef>
                      </a:pPr>
                      <a:endParaRPr lang="en-GB" sz="1000" b="0" i="0" u="none" strike="noStrike" dirty="0">
                        <a:solidFill>
                          <a:srgbClr val="000000"/>
                        </a:solidFill>
                        <a:effectLst/>
                        <a:latin typeface="Calibri" panose="020F0502020204030204" pitchFamily="34" charset="0"/>
                        <a:ea typeface="+mn-ea"/>
                        <a:cs typeface="+mn-cs"/>
                        <a:sym typeface="Calibri"/>
                      </a:endParaRPr>
                    </a:p>
                  </a:txBody>
                  <a:tcPr marL="36000" marR="8898" marT="8898" marB="0" anchor="b">
                    <a:lnL>
                      <a:noFill/>
                    </a:lnL>
                    <a:lnR>
                      <a:noFill/>
                    </a:lnR>
                    <a:lnT>
                      <a:noFill/>
                    </a:lnT>
                    <a:lnB>
                      <a:noFill/>
                    </a:lnB>
                    <a:solidFill>
                      <a:schemeClr val="accent1"/>
                    </a:solidFill>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extLst>
                  <a:ext uri="{0D108BD9-81ED-4DB2-BD59-A6C34878D82A}">
                    <a16:rowId xmlns:a16="http://schemas.microsoft.com/office/drawing/2014/main" val="2790510992"/>
                  </a:ext>
                </a:extLst>
              </a:tr>
              <a:tr h="389550">
                <a:tc vMerge="1">
                  <a:txBody>
                    <a:bodyPr/>
                    <a:lstStyle/>
                    <a:p>
                      <a:endParaRPr lang="en-GB"/>
                    </a:p>
                  </a:txBody>
                  <a:tcPr/>
                </a:tc>
                <a:tc>
                  <a:txBody>
                    <a:bodyPr/>
                    <a:lstStyle/>
                    <a:p>
                      <a:pPr algn="l" fontAlgn="b"/>
                      <a:r>
                        <a:rPr lang="en-GB" sz="1100" b="0" i="0" u="none" strike="noStrike" dirty="0">
                          <a:solidFill>
                            <a:srgbClr val="000000"/>
                          </a:solidFill>
                          <a:effectLst/>
                          <a:latin typeface="Calibri" panose="020F0502020204030204" pitchFamily="34" charset="0"/>
                          <a:hlinkClick r:id="rId16"/>
                        </a:rPr>
                        <a:t>SCAT (HY-2)</a:t>
                      </a:r>
                      <a:endParaRPr lang="en-GB" sz="1100" b="0" i="0" u="none" strike="noStrike" dirty="0">
                        <a:solidFill>
                          <a:srgbClr val="000000"/>
                        </a:solidFill>
                        <a:effectLst/>
                        <a:latin typeface="Calibri" panose="020F0502020204030204" pitchFamily="34" charset="0"/>
                      </a:endParaRPr>
                    </a:p>
                  </a:txBody>
                  <a:tcPr marL="36000" marR="8898" marT="889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GB" sz="1100" b="0" i="0" u="none" strike="noStrike">
                          <a:solidFill>
                            <a:srgbClr val="000000"/>
                          </a:solidFill>
                          <a:effectLst/>
                          <a:latin typeface="Calibri" panose="020F0502020204030204" pitchFamily="34" charset="0"/>
                          <a:hlinkClick r:id="rId17"/>
                        </a:rPr>
                        <a:t>HY-2A</a:t>
                      </a:r>
                      <a:endParaRPr lang="en-GB" sz="1100" b="0" i="0" u="none" strike="noStrike">
                        <a:solidFill>
                          <a:srgbClr val="000000"/>
                        </a:solidFill>
                        <a:effectLst/>
                        <a:latin typeface="Calibri" panose="020F0502020204030204" pitchFamily="34" charset="0"/>
                      </a:endParaRPr>
                    </a:p>
                  </a:txBody>
                  <a:tcPr marL="36000" marR="8898" marT="8898" marB="0" anchor="b">
                    <a:lnL>
                      <a:noFill/>
                    </a:lnL>
                    <a:lnR w="6350" cap="flat" cmpd="sng" algn="ctr">
                      <a:solidFill>
                        <a:srgbClr val="000000"/>
                      </a:solidFill>
                      <a:prstDash val="solid"/>
                      <a:round/>
                      <a:headEnd type="none" w="med" len="med"/>
                      <a:tailEnd type="none" w="med" len="med"/>
                    </a:lnR>
                    <a:lnT>
                      <a:noFill/>
                    </a:lnT>
                    <a:lnB>
                      <a:noFill/>
                    </a:lnB>
                  </a:tcPr>
                </a:tc>
                <a:tc rowSpan="8">
                  <a:txBody>
                    <a:bodyPr/>
                    <a:lstStyle/>
                    <a:p>
                      <a:pPr algn="ctr" fontAlgn="ctr"/>
                      <a:r>
                        <a:rPr lang="en-GB" sz="1100" b="0" i="0" u="none" strike="noStrike">
                          <a:solidFill>
                            <a:srgbClr val="000000"/>
                          </a:solidFill>
                          <a:effectLst/>
                          <a:latin typeface="Calibri" panose="020F0502020204030204" pitchFamily="34" charset="0"/>
                        </a:rPr>
                        <a:t>conical scanning</a:t>
                      </a:r>
                    </a:p>
                  </a:txBody>
                  <a:tcPr marL="36000" marR="8898" marT="88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06:00 desc</a:t>
                      </a:r>
                    </a:p>
                  </a:txBody>
                  <a:tcPr marL="36000" marR="8898" marT="8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3">
                  <a:txBody>
                    <a:bodyPr/>
                    <a:lstStyle/>
                    <a:p>
                      <a:pPr algn="l" fontAlgn="b"/>
                      <a:r>
                        <a:rPr lang="en-GB" sz="1000" b="1" i="0" u="none" strike="noStrike">
                          <a:solidFill>
                            <a:srgbClr val="FFFFFF"/>
                          </a:solidFill>
                          <a:effectLst/>
                          <a:latin typeface="Calibri" panose="020F0502020204030204" pitchFamily="34" charset="0"/>
                        </a:rPr>
                        <a:t>launch 15 Aug 2011</a:t>
                      </a:r>
                    </a:p>
                  </a:txBody>
                  <a:tcPr marL="36000" marR="8898" marT="8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305496"/>
                    </a:solidFill>
                  </a:tcPr>
                </a:tc>
                <a:tc hMerge="1">
                  <a:txBody>
                    <a:bodyPr/>
                    <a:lstStyle/>
                    <a:p>
                      <a:endParaRPr lang="en-GB"/>
                    </a:p>
                  </a:txBody>
                  <a:tcPr/>
                </a:tc>
                <a:tc hMerge="1">
                  <a:txBody>
                    <a:bodyPr/>
                    <a:lstStyle/>
                    <a:p>
                      <a:endParaRPr lang="en-GB"/>
                    </a:p>
                  </a:txBody>
                  <a:tcPr/>
                </a:tc>
                <a:tc>
                  <a:txBody>
                    <a:bodyPr/>
                    <a:lstStyle/>
                    <a:p>
                      <a:pPr algn="ctr" fontAlgn="b"/>
                      <a:r>
                        <a:rPr lang="en-GB" sz="1000" b="1" i="0" u="none" strike="noStrike" dirty="0">
                          <a:solidFill>
                            <a:srgbClr val="FFFFFF"/>
                          </a:solidFill>
                          <a:effectLst/>
                          <a:latin typeface="Calibri" panose="020F0502020204030204" pitchFamily="34" charset="0"/>
                        </a:rPr>
                        <a:t> </a:t>
                      </a:r>
                    </a:p>
                  </a:txBody>
                  <a:tcPr marL="36000" marR="8898" marT="8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305496"/>
                    </a:solidFill>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dirty="0">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dirty="0">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dirty="0">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extLst>
                  <a:ext uri="{0D108BD9-81ED-4DB2-BD59-A6C34878D82A}">
                    <a16:rowId xmlns:a16="http://schemas.microsoft.com/office/drawing/2014/main" val="2309975403"/>
                  </a:ext>
                </a:extLst>
              </a:tr>
              <a:tr h="225982">
                <a:tc vMerge="1">
                  <a:txBody>
                    <a:bodyPr/>
                    <a:lstStyle/>
                    <a:p>
                      <a:endParaRPr lang="en-GB"/>
                    </a:p>
                  </a:txBody>
                  <a:tcPr>
                    <a:lnT w="6350" cap="flat" cmpd="sng" algn="ctr">
                      <a:solidFill>
                        <a:srgbClr val="000000"/>
                      </a:solidFill>
                      <a:prstDash val="solid"/>
                      <a:round/>
                      <a:headEnd type="none" w="med" len="med"/>
                      <a:tailEnd type="none" w="med" len="med"/>
                    </a:lnT>
                  </a:tcPr>
                </a:tc>
                <a:tc>
                  <a:txBody>
                    <a:bodyPr/>
                    <a:lstStyle/>
                    <a:p>
                      <a:pPr algn="l" fontAlgn="b"/>
                      <a:r>
                        <a:rPr lang="en-GB" sz="1100" b="0" i="0" u="none" strike="noStrike" dirty="0">
                          <a:solidFill>
                            <a:srgbClr val="000000"/>
                          </a:solidFill>
                          <a:effectLst/>
                          <a:latin typeface="Calibri" panose="020F0502020204030204" pitchFamily="34" charset="0"/>
                          <a:hlinkClick r:id="rId16"/>
                        </a:rPr>
                        <a:t>SCAT (HY-2)</a:t>
                      </a:r>
                      <a:endParaRPr lang="en-GB" sz="1100" b="0" i="0" u="none" strike="noStrike" dirty="0">
                        <a:solidFill>
                          <a:srgbClr val="000000"/>
                        </a:solidFill>
                        <a:effectLst/>
                        <a:latin typeface="Calibri" panose="020F0502020204030204" pitchFamily="34" charset="0"/>
                      </a:endParaRPr>
                    </a:p>
                  </a:txBody>
                  <a:tcPr marL="36000" marR="8898" marT="8898" marB="0" anchor="b">
                    <a:lnR>
                      <a:noFill/>
                    </a:lnR>
                    <a:lnT>
                      <a:noFill/>
                    </a:lnT>
                    <a:lnB>
                      <a:noFill/>
                    </a:lnB>
                  </a:tcPr>
                </a:tc>
                <a:tc>
                  <a:txBody>
                    <a:bodyPr/>
                    <a:lstStyle/>
                    <a:p>
                      <a:pPr algn="l" fontAlgn="b"/>
                      <a:r>
                        <a:rPr lang="en-GB" sz="1100" b="0" i="0" u="none" strike="noStrike">
                          <a:solidFill>
                            <a:srgbClr val="000000"/>
                          </a:solidFill>
                          <a:effectLst/>
                          <a:latin typeface="Calibri" panose="020F0502020204030204" pitchFamily="34" charset="0"/>
                          <a:hlinkClick r:id="rId18"/>
                        </a:rPr>
                        <a:t>HY-2B</a:t>
                      </a:r>
                      <a:endParaRPr lang="en-GB" sz="1100" b="0" i="0" u="none" strike="noStrike">
                        <a:solidFill>
                          <a:srgbClr val="000000"/>
                        </a:solidFill>
                        <a:effectLst/>
                        <a:latin typeface="Calibri" panose="020F0502020204030204" pitchFamily="34" charset="0"/>
                      </a:endParaRPr>
                    </a:p>
                  </a:txBody>
                  <a:tcPr marL="36000" marR="8898" marT="8898" marB="0" anchor="b">
                    <a:lnL>
                      <a:noFill/>
                    </a:lnL>
                    <a:lnR w="6350" cap="flat" cmpd="sng" algn="ctr">
                      <a:solidFill>
                        <a:srgbClr val="000000"/>
                      </a:solidFill>
                      <a:prstDash val="solid"/>
                      <a:round/>
                      <a:headEnd type="none" w="med" len="med"/>
                      <a:tailEnd type="none" w="med" len="med"/>
                    </a:lnR>
                    <a:lnT>
                      <a:noFill/>
                    </a:lnT>
                    <a:lnB>
                      <a:noFill/>
                    </a:lnB>
                  </a:tcPr>
                </a:tc>
                <a:tc v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a:txBody>
                    <a:bodyPr/>
                    <a:lstStyle/>
                    <a:p>
                      <a:pPr algn="l" fontAlgn="b"/>
                      <a:r>
                        <a:rPr lang="en-GB" sz="1100" b="0" i="0" u="none" strike="noStrike">
                          <a:solidFill>
                            <a:srgbClr val="000000"/>
                          </a:solidFill>
                          <a:effectLst/>
                          <a:latin typeface="Calibri" panose="020F0502020204030204" pitchFamily="34" charset="0"/>
                        </a:rPr>
                        <a:t>06:00 desc</a:t>
                      </a:r>
                    </a:p>
                  </a:txBody>
                  <a:tcPr marL="36000" marR="8898" marT="8898" marB="0" anchor="b">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000" b="1" i="0" u="none" strike="noStrike">
                          <a:solidFill>
                            <a:srgbClr val="FFFFFF"/>
                          </a:solidFill>
                          <a:effectLst/>
                          <a:latin typeface="Calibri" panose="020F0502020204030204" pitchFamily="34" charset="0"/>
                        </a:rPr>
                        <a:t> </a:t>
                      </a:r>
                    </a:p>
                  </a:txBody>
                  <a:tcPr marL="36000" marR="8898" marT="8898" marB="0" anchor="b">
                    <a:lnL w="6350" cap="flat" cmpd="sng" algn="ctr">
                      <a:solidFill>
                        <a:srgbClr val="000000"/>
                      </a:solidFill>
                      <a:prstDash val="solid"/>
                      <a:round/>
                      <a:headEnd type="none" w="med" len="med"/>
                      <a:tailEnd type="none" w="med" len="med"/>
                    </a:lnL>
                    <a:lnR>
                      <a:noFill/>
                    </a:lnR>
                    <a:lnT>
                      <a:noFill/>
                    </a:lnT>
                    <a:lnB>
                      <a:noFill/>
                    </a:lnB>
                    <a:solidFill>
                      <a:srgbClr val="305496"/>
                    </a:solidFill>
                  </a:tcPr>
                </a:tc>
                <a:tc>
                  <a:txBody>
                    <a:bodyPr/>
                    <a:lstStyle/>
                    <a:p>
                      <a:pPr algn="ctr" fontAlgn="b"/>
                      <a:r>
                        <a:rPr lang="en-GB" sz="1000" b="1" i="0" u="none" strike="noStrike">
                          <a:solidFill>
                            <a:srgbClr val="FFFFFF"/>
                          </a:solidFill>
                          <a:effectLst/>
                          <a:latin typeface="Calibri" panose="020F0502020204030204" pitchFamily="34" charset="0"/>
                        </a:rPr>
                        <a:t> </a:t>
                      </a:r>
                    </a:p>
                  </a:txBody>
                  <a:tcPr marL="36000" marR="8898" marT="8898" marB="0" anchor="b">
                    <a:lnL>
                      <a:noFill/>
                    </a:lnL>
                    <a:lnR>
                      <a:noFill/>
                    </a:lnR>
                    <a:lnT>
                      <a:noFill/>
                    </a:lnT>
                    <a:lnB>
                      <a:noFill/>
                    </a:lnB>
                    <a:solidFill>
                      <a:srgbClr val="305496"/>
                    </a:solidFill>
                  </a:tcPr>
                </a:tc>
                <a:tc>
                  <a:txBody>
                    <a:bodyPr/>
                    <a:lstStyle/>
                    <a:p>
                      <a:pPr algn="ctr" fontAlgn="b"/>
                      <a:r>
                        <a:rPr lang="en-GB" sz="1000" b="1" i="0" u="none" strike="noStrike">
                          <a:solidFill>
                            <a:srgbClr val="FFFFFF"/>
                          </a:solidFill>
                          <a:effectLst/>
                          <a:latin typeface="Calibri" panose="020F0502020204030204" pitchFamily="34" charset="0"/>
                        </a:rPr>
                        <a:t> </a:t>
                      </a:r>
                    </a:p>
                  </a:txBody>
                  <a:tcPr marL="36000" marR="8898" marT="8898" marB="0" anchor="b">
                    <a:lnL>
                      <a:noFill/>
                    </a:lnL>
                    <a:lnR w="6350" cap="flat" cmpd="sng" algn="ctr">
                      <a:solidFill>
                        <a:srgbClr val="000000"/>
                      </a:solidFill>
                      <a:prstDash val="solid"/>
                      <a:round/>
                      <a:headEnd type="none" w="med" len="med"/>
                      <a:tailEnd type="none" w="med" len="med"/>
                    </a:lnR>
                    <a:lnT>
                      <a:noFill/>
                    </a:lnT>
                    <a:lnB>
                      <a:noFill/>
                    </a:lnB>
                    <a:solidFill>
                      <a:srgbClr val="305496"/>
                    </a:solidFill>
                  </a:tcPr>
                </a:tc>
                <a:tc>
                  <a:txBody>
                    <a:bodyPr/>
                    <a:lstStyle/>
                    <a:p>
                      <a:pPr algn="ctr" fontAlgn="b"/>
                      <a:r>
                        <a:rPr lang="en-GB" sz="1000" b="1" i="0" u="none" strike="noStrike">
                          <a:solidFill>
                            <a:srgbClr val="FFFFFF"/>
                          </a:solidFill>
                          <a:effectLst/>
                          <a:latin typeface="Calibri" panose="020F0502020204030204" pitchFamily="34" charset="0"/>
                        </a:rPr>
                        <a:t> </a:t>
                      </a:r>
                    </a:p>
                  </a:txBody>
                  <a:tcPr marL="36000" marR="8898" marT="8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305496"/>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w="6350" cap="flat" cmpd="sng" algn="ctr">
                      <a:solidFill>
                        <a:srgbClr val="000000"/>
                      </a:solidFill>
                      <a:prstDash val="solid"/>
                      <a:round/>
                      <a:headEnd type="none" w="med" len="med"/>
                      <a:tailEnd type="none" w="med" len="med"/>
                    </a:lnL>
                    <a:lnR>
                      <a:noFill/>
                    </a:lnR>
                    <a:lnT>
                      <a:noFill/>
                    </a:lnT>
                    <a:lnB>
                      <a:noFill/>
                    </a:lnB>
                    <a:solidFill>
                      <a:srgbClr val="305496"/>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a:noFill/>
                    </a:lnB>
                    <a:solidFill>
                      <a:srgbClr val="305496"/>
                    </a:solidFill>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dirty="0">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dirty="0">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extLst>
                  <a:ext uri="{0D108BD9-81ED-4DB2-BD59-A6C34878D82A}">
                    <a16:rowId xmlns:a16="http://schemas.microsoft.com/office/drawing/2014/main" val="3133542271"/>
                  </a:ext>
                </a:extLst>
              </a:tr>
              <a:tr h="225982">
                <a:tc vMerge="1">
                  <a:txBody>
                    <a:bodyPr/>
                    <a:lstStyle/>
                    <a:p>
                      <a:endParaRPr lang="en-GB"/>
                    </a:p>
                  </a:txBody>
                  <a:tcPr/>
                </a:tc>
                <a:tc>
                  <a:txBody>
                    <a:bodyPr/>
                    <a:lstStyle/>
                    <a:p>
                      <a:pPr algn="l" fontAlgn="b"/>
                      <a:r>
                        <a:rPr lang="en-GB" sz="1100" b="0" i="0" u="none" strike="noStrike" dirty="0">
                          <a:solidFill>
                            <a:srgbClr val="000000"/>
                          </a:solidFill>
                          <a:effectLst/>
                          <a:latin typeface="Calibri" panose="020F0502020204030204" pitchFamily="34" charset="0"/>
                          <a:hlinkClick r:id="rId16"/>
                        </a:rPr>
                        <a:t>SCAT (HY-2)</a:t>
                      </a:r>
                      <a:endParaRPr lang="en-GB" sz="1100" b="0" i="0" u="none" strike="noStrike" dirty="0">
                        <a:solidFill>
                          <a:srgbClr val="000000"/>
                        </a:solidFill>
                        <a:effectLst/>
                        <a:latin typeface="Calibri" panose="020F0502020204030204" pitchFamily="34" charset="0"/>
                      </a:endParaRPr>
                    </a:p>
                  </a:txBody>
                  <a:tcPr marL="36000" marR="8898" marT="889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GB" sz="1100" b="0" i="0" u="none" strike="noStrike">
                          <a:solidFill>
                            <a:srgbClr val="000000"/>
                          </a:solidFill>
                          <a:effectLst/>
                          <a:latin typeface="Calibri" panose="020F0502020204030204" pitchFamily="34" charset="0"/>
                          <a:hlinkClick r:id="rId19"/>
                        </a:rPr>
                        <a:t>HY-2C</a:t>
                      </a:r>
                      <a:endParaRPr lang="en-GB" sz="1100" b="0" i="0" u="none" strike="noStrike">
                        <a:solidFill>
                          <a:srgbClr val="000000"/>
                        </a:solidFill>
                        <a:effectLst/>
                        <a:latin typeface="Calibri" panose="020F0502020204030204" pitchFamily="34" charset="0"/>
                      </a:endParaRPr>
                    </a:p>
                  </a:txBody>
                  <a:tcPr marL="36000" marR="8898" marT="8898" marB="0" anchor="b">
                    <a:lnL>
                      <a:noFill/>
                    </a:lnL>
                    <a:lnR w="6350" cap="flat" cmpd="sng" algn="ctr">
                      <a:solidFill>
                        <a:srgbClr val="000000"/>
                      </a:solidFill>
                      <a:prstDash val="solid"/>
                      <a:round/>
                      <a:headEnd type="none" w="med" len="med"/>
                      <a:tailEnd type="none" w="med" len="med"/>
                    </a:lnR>
                    <a:lnT>
                      <a:noFill/>
                    </a:lnT>
                    <a:lnB>
                      <a:noFill/>
                    </a:lnB>
                  </a:tcPr>
                </a:tc>
                <a:tc vMerge="1">
                  <a:txBody>
                    <a:bodyPr/>
                    <a:lstStyle/>
                    <a:p>
                      <a:endParaRPr lang="en-GB"/>
                    </a:p>
                  </a:txBody>
                  <a:tcPr/>
                </a:tc>
                <a:tc>
                  <a:txBody>
                    <a:bodyPr/>
                    <a:lstStyle/>
                    <a:p>
                      <a:pPr algn="l" fontAlgn="b"/>
                      <a:r>
                        <a:rPr lang="en-GB" sz="1100" b="0" i="0" u="none" strike="noStrike">
                          <a:solidFill>
                            <a:srgbClr val="000000"/>
                          </a:solidFill>
                          <a:effectLst/>
                          <a:latin typeface="Calibri" panose="020F0502020204030204" pitchFamily="34" charset="0"/>
                        </a:rPr>
                        <a:t>66 °</a:t>
                      </a:r>
                    </a:p>
                  </a:txBody>
                  <a:tcPr marL="36000" marR="8898" marT="8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w="6350" cap="flat" cmpd="sng" algn="ctr">
                      <a:solidFill>
                        <a:srgbClr val="000000"/>
                      </a:solidFill>
                      <a:prstDash val="solid"/>
                      <a:round/>
                      <a:headEnd type="none" w="med" len="med"/>
                      <a:tailEnd type="none" w="med" len="med"/>
                    </a:lnR>
                    <a:lnT>
                      <a:noFill/>
                    </a:lnT>
                    <a:lnB>
                      <a:noFill/>
                    </a:lnB>
                    <a:solidFill>
                      <a:srgbClr val="305496"/>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305496"/>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w="6350" cap="flat" cmpd="sng" algn="ctr">
                      <a:solidFill>
                        <a:srgbClr val="000000"/>
                      </a:solidFill>
                      <a:prstDash val="solid"/>
                      <a:round/>
                      <a:headEnd type="none" w="med" len="med"/>
                      <a:tailEnd type="none" w="med" len="med"/>
                    </a:lnL>
                    <a:lnR>
                      <a:noFill/>
                    </a:lnR>
                    <a:lnT>
                      <a:noFill/>
                    </a:lnT>
                    <a:lnB>
                      <a:noFill/>
                    </a:lnB>
                    <a:solidFill>
                      <a:srgbClr val="305496"/>
                    </a:solidFill>
                  </a:tcPr>
                </a:tc>
                <a:tc>
                  <a:txBody>
                    <a:bodyPr/>
                    <a:lstStyle/>
                    <a:p>
                      <a:pPr algn="ctr" fontAlgn="b"/>
                      <a:r>
                        <a:rPr lang="en-GB" sz="1000" b="0" i="0" u="none" strike="noStrike" dirty="0">
                          <a:solidFill>
                            <a:srgbClr val="000000"/>
                          </a:solidFill>
                          <a:effectLst/>
                          <a:latin typeface="Calibri" panose="020F0502020204030204" pitchFamily="34" charset="0"/>
                        </a:rPr>
                        <a:t> </a:t>
                      </a:r>
                    </a:p>
                  </a:txBody>
                  <a:tcPr marL="36000" marR="8898" marT="8898" marB="0" anchor="b">
                    <a:lnL>
                      <a:noFill/>
                    </a:lnL>
                    <a:lnR>
                      <a:noFill/>
                    </a:lnR>
                    <a:lnT>
                      <a:noFill/>
                    </a:lnT>
                    <a:lnB>
                      <a:noFill/>
                    </a:lnB>
                    <a:solidFill>
                      <a:srgbClr val="305496"/>
                    </a:solidFill>
                  </a:tcPr>
                </a:tc>
                <a:tc>
                  <a:txBody>
                    <a:bodyPr/>
                    <a:lstStyle/>
                    <a:p>
                      <a:pPr algn="ctr" fontAlgn="b"/>
                      <a:r>
                        <a:rPr lang="en-GB" sz="1000" b="0" i="0" u="none" strike="noStrike" dirty="0">
                          <a:solidFill>
                            <a:srgbClr val="000000"/>
                          </a:solidFill>
                          <a:effectLst/>
                          <a:latin typeface="Calibri" panose="020F0502020204030204" pitchFamily="34" charset="0"/>
                        </a:rPr>
                        <a:t> </a:t>
                      </a:r>
                    </a:p>
                  </a:txBody>
                  <a:tcPr marL="36000" marR="8898" marT="8898" marB="0" anchor="b">
                    <a:lnL>
                      <a:noFill/>
                    </a:lnL>
                    <a:lnR>
                      <a:noFill/>
                    </a:lnR>
                    <a:lnT>
                      <a:noFill/>
                    </a:lnT>
                    <a:lnB>
                      <a:noFill/>
                    </a:lnB>
                    <a:solidFill>
                      <a:srgbClr val="305496"/>
                    </a:solidFill>
                  </a:tcPr>
                </a:tc>
                <a:tc>
                  <a:txBody>
                    <a:bodyPr/>
                    <a:lstStyle/>
                    <a:p>
                      <a:pPr algn="ctr" fontAlgn="b"/>
                      <a:r>
                        <a:rPr lang="en-GB" sz="1000" b="0" i="0" u="none" strike="noStrike" dirty="0">
                          <a:solidFill>
                            <a:srgbClr val="000000"/>
                          </a:solidFill>
                          <a:effectLst/>
                          <a:latin typeface="Calibri" panose="020F0502020204030204" pitchFamily="34" charset="0"/>
                        </a:rPr>
                        <a:t> </a:t>
                      </a:r>
                    </a:p>
                  </a:txBody>
                  <a:tcPr marL="36000" marR="8898" marT="8898" marB="0" anchor="b">
                    <a:lnL>
                      <a:noFill/>
                    </a:lnL>
                    <a:lnR>
                      <a:noFill/>
                    </a:lnR>
                    <a:lnT>
                      <a:noFill/>
                    </a:lnT>
                    <a:lnB>
                      <a:noFill/>
                    </a:lnB>
                    <a:solidFill>
                      <a:srgbClr val="305496"/>
                    </a:solidFill>
                  </a:tcPr>
                </a:tc>
                <a:tc>
                  <a:txBody>
                    <a:bodyPr/>
                    <a:lstStyle/>
                    <a:p>
                      <a:pPr algn="ctr" fontAlgn="b"/>
                      <a:endParaRPr lang="en-GB" sz="1000" b="0" i="0" u="none" strike="noStrike" dirty="0">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dirty="0">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dirty="0">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extLst>
                  <a:ext uri="{0D108BD9-81ED-4DB2-BD59-A6C34878D82A}">
                    <a16:rowId xmlns:a16="http://schemas.microsoft.com/office/drawing/2014/main" val="3978050548"/>
                  </a:ext>
                </a:extLst>
              </a:tr>
              <a:tr h="225982">
                <a:tc vMerge="1">
                  <a:txBody>
                    <a:bodyPr/>
                    <a:lstStyle/>
                    <a:p>
                      <a:endParaRPr lang="en-GB"/>
                    </a:p>
                  </a:txBody>
                  <a:tcPr/>
                </a:tc>
                <a:tc>
                  <a:txBody>
                    <a:bodyPr/>
                    <a:lstStyle/>
                    <a:p>
                      <a:pPr algn="l" fontAlgn="b"/>
                      <a:r>
                        <a:rPr lang="en-GB" sz="1100" b="0" i="0" u="none" strike="noStrike" dirty="0">
                          <a:solidFill>
                            <a:srgbClr val="000000"/>
                          </a:solidFill>
                          <a:effectLst/>
                          <a:latin typeface="Calibri" panose="020F0502020204030204" pitchFamily="34" charset="0"/>
                          <a:hlinkClick r:id="rId16"/>
                        </a:rPr>
                        <a:t>SCAT (HY-2)</a:t>
                      </a:r>
                      <a:endParaRPr lang="en-GB" sz="1100" b="0" i="0" u="none" strike="noStrike" dirty="0">
                        <a:solidFill>
                          <a:srgbClr val="000000"/>
                        </a:solidFill>
                        <a:effectLst/>
                        <a:latin typeface="Calibri" panose="020F0502020204030204" pitchFamily="34" charset="0"/>
                      </a:endParaRPr>
                    </a:p>
                  </a:txBody>
                  <a:tcPr marL="36000" marR="8898" marT="889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GB" sz="1100" b="0" i="0" u="none" strike="noStrike" dirty="0">
                          <a:solidFill>
                            <a:srgbClr val="000000"/>
                          </a:solidFill>
                          <a:effectLst/>
                          <a:latin typeface="Calibri" panose="020F0502020204030204" pitchFamily="34" charset="0"/>
                          <a:hlinkClick r:id="rId20"/>
                        </a:rPr>
                        <a:t>HY-2D</a:t>
                      </a:r>
                      <a:endParaRPr lang="en-GB" sz="1100" b="0" i="0" u="none" strike="noStrike" dirty="0">
                        <a:solidFill>
                          <a:srgbClr val="000000"/>
                        </a:solidFill>
                        <a:effectLst/>
                        <a:latin typeface="Calibri" panose="020F0502020204030204" pitchFamily="34" charset="0"/>
                      </a:endParaRPr>
                    </a:p>
                  </a:txBody>
                  <a:tcPr marL="36000" marR="8898" marT="8898" marB="0" anchor="b">
                    <a:lnL>
                      <a:noFill/>
                    </a:lnL>
                    <a:lnR w="6350" cap="flat" cmpd="sng" algn="ctr">
                      <a:solidFill>
                        <a:srgbClr val="000000"/>
                      </a:solidFill>
                      <a:prstDash val="solid"/>
                      <a:round/>
                      <a:headEnd type="none" w="med" len="med"/>
                      <a:tailEnd type="none" w="med" len="med"/>
                    </a:lnR>
                    <a:lnT>
                      <a:noFill/>
                    </a:lnT>
                    <a:lnB>
                      <a:noFill/>
                    </a:lnB>
                  </a:tcPr>
                </a:tc>
                <a:tc vMerge="1">
                  <a:txBody>
                    <a:bodyPr/>
                    <a:lstStyle/>
                    <a:p>
                      <a:endParaRPr lang="en-GB"/>
                    </a:p>
                  </a:txBody>
                  <a:tcPr/>
                </a:tc>
                <a:tc>
                  <a:txBody>
                    <a:bodyPr/>
                    <a:lstStyle/>
                    <a:p>
                      <a:pPr algn="l" fontAlgn="b"/>
                      <a:r>
                        <a:rPr lang="en-GB" sz="1100" b="0" i="0" u="none" strike="noStrike">
                          <a:solidFill>
                            <a:srgbClr val="000000"/>
                          </a:solidFill>
                          <a:effectLst/>
                          <a:latin typeface="Calibri" panose="020F0502020204030204" pitchFamily="34" charset="0"/>
                        </a:rPr>
                        <a:t>66 °</a:t>
                      </a:r>
                    </a:p>
                  </a:txBody>
                  <a:tcPr marL="36000" marR="8898" marT="8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000" b="0" i="0" u="none" strike="noStrike" dirty="0">
                          <a:solidFill>
                            <a:srgbClr val="000000"/>
                          </a:solidFill>
                          <a:effectLst/>
                          <a:latin typeface="Calibri" panose="020F0502020204030204" pitchFamily="34" charset="0"/>
                        </a:rPr>
                        <a:t> </a:t>
                      </a:r>
                    </a:p>
                  </a:txBody>
                  <a:tcPr marL="36000" marR="8898" marT="8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tx2"/>
                    </a:solidFill>
                  </a:tcPr>
                </a:tc>
                <a:tc>
                  <a:txBody>
                    <a:bodyPr/>
                    <a:lstStyle/>
                    <a:p>
                      <a:pPr algn="ctr" fontAlgn="b"/>
                      <a:r>
                        <a:rPr lang="en-GB" sz="1000" b="0" i="0" u="none" strike="noStrike" dirty="0">
                          <a:solidFill>
                            <a:srgbClr val="000000"/>
                          </a:solidFill>
                          <a:effectLst/>
                          <a:latin typeface="Calibri" panose="020F0502020204030204" pitchFamily="34" charset="0"/>
                        </a:rPr>
                        <a:t> </a:t>
                      </a:r>
                    </a:p>
                  </a:txBody>
                  <a:tcPr marL="36000" marR="8898" marT="8898" marB="0" anchor="b">
                    <a:lnL w="6350" cap="flat" cmpd="sng" algn="ctr">
                      <a:solidFill>
                        <a:srgbClr val="000000"/>
                      </a:solidFill>
                      <a:prstDash val="solid"/>
                      <a:round/>
                      <a:headEnd type="none" w="med" len="med"/>
                      <a:tailEnd type="none" w="med" len="med"/>
                    </a:lnL>
                    <a:lnR>
                      <a:noFill/>
                    </a:lnR>
                    <a:lnT>
                      <a:noFill/>
                    </a:lnT>
                    <a:lnB>
                      <a:noFill/>
                    </a:lnB>
                    <a:solidFill>
                      <a:schemeClr val="tx2"/>
                    </a:solidFill>
                  </a:tcPr>
                </a:tc>
                <a:tc>
                  <a:txBody>
                    <a:bodyPr/>
                    <a:lstStyle/>
                    <a:p>
                      <a:pPr algn="ctr" fontAlgn="b"/>
                      <a:r>
                        <a:rPr lang="en-GB" sz="1000" b="0" i="0" u="none" strike="noStrike" dirty="0">
                          <a:solidFill>
                            <a:srgbClr val="000000"/>
                          </a:solidFill>
                          <a:effectLst/>
                          <a:latin typeface="Calibri" panose="020F0502020204030204" pitchFamily="34" charset="0"/>
                        </a:rPr>
                        <a:t> </a:t>
                      </a:r>
                    </a:p>
                  </a:txBody>
                  <a:tcPr marL="36000" marR="8898" marT="8898" marB="0" anchor="b">
                    <a:lnL>
                      <a:noFill/>
                    </a:lnL>
                    <a:lnR>
                      <a:noFill/>
                    </a:lnR>
                    <a:lnT>
                      <a:noFill/>
                    </a:lnT>
                    <a:lnB>
                      <a:noFill/>
                    </a:lnB>
                    <a:solidFill>
                      <a:schemeClr val="tx2"/>
                    </a:solidFill>
                  </a:tcPr>
                </a:tc>
                <a:tc>
                  <a:txBody>
                    <a:bodyPr/>
                    <a:lstStyle/>
                    <a:p>
                      <a:pPr algn="ctr" fontAlgn="b"/>
                      <a:r>
                        <a:rPr lang="en-GB" sz="1000" b="0" i="0" u="none" strike="noStrike" dirty="0">
                          <a:solidFill>
                            <a:srgbClr val="000000"/>
                          </a:solidFill>
                          <a:effectLst/>
                          <a:latin typeface="Calibri" panose="020F0502020204030204" pitchFamily="34" charset="0"/>
                        </a:rPr>
                        <a:t> </a:t>
                      </a:r>
                    </a:p>
                  </a:txBody>
                  <a:tcPr marL="36000" marR="8898" marT="8898" marB="0" anchor="b">
                    <a:lnL>
                      <a:noFill/>
                    </a:lnL>
                    <a:lnR>
                      <a:noFill/>
                    </a:lnR>
                    <a:lnT>
                      <a:noFill/>
                    </a:lnT>
                    <a:lnB>
                      <a:noFill/>
                    </a:lnB>
                    <a:solidFill>
                      <a:schemeClr val="tx2"/>
                    </a:solidFill>
                  </a:tcPr>
                </a:tc>
                <a:tc>
                  <a:txBody>
                    <a:bodyPr/>
                    <a:lstStyle/>
                    <a:p>
                      <a:pPr algn="ctr" fontAlgn="b"/>
                      <a:r>
                        <a:rPr lang="en-GB" sz="1000" b="0" i="0" u="none" strike="noStrike" dirty="0">
                          <a:solidFill>
                            <a:srgbClr val="000000"/>
                          </a:solidFill>
                          <a:effectLst/>
                          <a:latin typeface="Calibri" panose="020F0502020204030204" pitchFamily="34" charset="0"/>
                        </a:rPr>
                        <a:t> </a:t>
                      </a:r>
                    </a:p>
                  </a:txBody>
                  <a:tcPr marL="36000" marR="8898" marT="8898" marB="0" anchor="b">
                    <a:lnL>
                      <a:noFill/>
                    </a:lnL>
                    <a:lnR>
                      <a:noFill/>
                    </a:lnR>
                    <a:lnT>
                      <a:noFill/>
                    </a:lnT>
                    <a:lnB>
                      <a:noFill/>
                    </a:lnB>
                    <a:solidFill>
                      <a:schemeClr val="tx2"/>
                    </a:solidFill>
                  </a:tcPr>
                </a:tc>
                <a:tc>
                  <a:txBody>
                    <a:bodyPr/>
                    <a:lstStyle/>
                    <a:p>
                      <a:pPr algn="ctr" fontAlgn="b"/>
                      <a:r>
                        <a:rPr lang="en-GB" sz="1000" b="0" i="0" u="none" strike="noStrike" dirty="0">
                          <a:solidFill>
                            <a:srgbClr val="000000"/>
                          </a:solidFill>
                          <a:effectLst/>
                          <a:latin typeface="Calibri" panose="020F0502020204030204" pitchFamily="34" charset="0"/>
                        </a:rPr>
                        <a:t> </a:t>
                      </a:r>
                    </a:p>
                  </a:txBody>
                  <a:tcPr marL="36000" marR="8898" marT="8898" marB="0" anchor="b">
                    <a:lnL>
                      <a:noFill/>
                    </a:lnL>
                    <a:lnR>
                      <a:noFill/>
                    </a:lnR>
                    <a:lnT>
                      <a:noFill/>
                    </a:lnT>
                    <a:lnB>
                      <a:noFill/>
                    </a:lnB>
                    <a:solidFill>
                      <a:schemeClr val="tx2"/>
                    </a:solidFill>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dirty="0">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extLst>
                  <a:ext uri="{0D108BD9-81ED-4DB2-BD59-A6C34878D82A}">
                    <a16:rowId xmlns:a16="http://schemas.microsoft.com/office/drawing/2014/main" val="1519172450"/>
                  </a:ext>
                </a:extLst>
              </a:tr>
              <a:tr h="225982">
                <a:tc vMerge="1">
                  <a:txBody>
                    <a:bodyPr/>
                    <a:lstStyle/>
                    <a:p>
                      <a:endParaRPr lang="en-GB"/>
                    </a:p>
                  </a:txBody>
                  <a:tcPr/>
                </a:tc>
                <a:tc>
                  <a:txBody>
                    <a:bodyPr/>
                    <a:lstStyle/>
                    <a:p>
                      <a:pPr algn="l" fontAlgn="b"/>
                      <a:r>
                        <a:rPr lang="en-GB" sz="1100" b="0" i="0" u="none" strike="noStrike" dirty="0">
                          <a:solidFill>
                            <a:srgbClr val="000000"/>
                          </a:solidFill>
                          <a:effectLst/>
                          <a:latin typeface="Calibri" panose="020F0502020204030204" pitchFamily="34" charset="0"/>
                          <a:hlinkClick r:id="rId16"/>
                        </a:rPr>
                        <a:t>SCAT (HY-2)</a:t>
                      </a:r>
                      <a:endParaRPr lang="en-GB" sz="1100" b="0" i="0" u="none" strike="noStrike" dirty="0">
                        <a:solidFill>
                          <a:srgbClr val="000000"/>
                        </a:solidFill>
                        <a:effectLst/>
                        <a:latin typeface="Calibri" panose="020F0502020204030204" pitchFamily="34" charset="0"/>
                      </a:endParaRPr>
                    </a:p>
                  </a:txBody>
                  <a:tcPr marL="36000" marR="8898" marT="889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GB" sz="1100" b="0" i="0" u="none" strike="noStrike">
                          <a:solidFill>
                            <a:srgbClr val="000000"/>
                          </a:solidFill>
                          <a:effectLst/>
                          <a:latin typeface="Calibri" panose="020F0502020204030204" pitchFamily="34" charset="0"/>
                          <a:hlinkClick r:id="rId21"/>
                        </a:rPr>
                        <a:t>HY-2E</a:t>
                      </a:r>
                      <a:endParaRPr lang="en-GB" sz="1100" b="0" i="0" u="none" strike="noStrike">
                        <a:solidFill>
                          <a:srgbClr val="000000"/>
                        </a:solidFill>
                        <a:effectLst/>
                        <a:latin typeface="Calibri" panose="020F0502020204030204" pitchFamily="34" charset="0"/>
                      </a:endParaRPr>
                    </a:p>
                  </a:txBody>
                  <a:tcPr marL="36000" marR="8898" marT="8898" marB="0" anchor="b">
                    <a:lnL>
                      <a:noFill/>
                    </a:lnL>
                    <a:lnR w="6350" cap="flat" cmpd="sng" algn="ctr">
                      <a:solidFill>
                        <a:srgbClr val="000000"/>
                      </a:solidFill>
                      <a:prstDash val="solid"/>
                      <a:round/>
                      <a:headEnd type="none" w="med" len="med"/>
                      <a:tailEnd type="none" w="med" len="med"/>
                    </a:lnR>
                    <a:lnT>
                      <a:noFill/>
                    </a:lnT>
                    <a:lnB>
                      <a:noFill/>
                    </a:lnB>
                  </a:tcPr>
                </a:tc>
                <a:tc vMerge="1">
                  <a:txBody>
                    <a:bodyPr/>
                    <a:lstStyle/>
                    <a:p>
                      <a:endParaRPr lang="en-GB"/>
                    </a:p>
                  </a:txBody>
                  <a:tcPr/>
                </a:tc>
                <a:tc>
                  <a:txBody>
                    <a:bodyPr/>
                    <a:lstStyle/>
                    <a:p>
                      <a:pPr algn="l" fontAlgn="b"/>
                      <a:r>
                        <a:rPr lang="en-GB" sz="1100" b="0" i="0" u="none" strike="noStrike">
                          <a:solidFill>
                            <a:srgbClr val="000000"/>
                          </a:solidFill>
                          <a:effectLst/>
                          <a:latin typeface="Calibri" panose="020F0502020204030204" pitchFamily="34" charset="0"/>
                        </a:rPr>
                        <a:t>06:00 desc</a:t>
                      </a:r>
                    </a:p>
                  </a:txBody>
                  <a:tcPr marL="36000" marR="8898" marT="8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defTabSz="457200" fontAlgn="b">
                        <a:spcBef>
                          <a:spcPts val="600"/>
                        </a:spcBef>
                      </a:pPr>
                      <a:r>
                        <a:rPr lang="en-GB" sz="1000" b="0" i="0" u="none" strike="noStrike" dirty="0">
                          <a:solidFill>
                            <a:srgbClr val="000000"/>
                          </a:solidFill>
                          <a:effectLst/>
                          <a:latin typeface="Calibri" panose="020F0502020204030204" pitchFamily="34" charset="0"/>
                          <a:ea typeface="+mn-ea"/>
                          <a:cs typeface="+mn-cs"/>
                          <a:sym typeface="Calibri"/>
                        </a:rPr>
                        <a:t> </a:t>
                      </a:r>
                    </a:p>
                  </a:txBody>
                  <a:tcPr marL="36000" marR="8898" marT="8898" marB="0" anchor="b">
                    <a:lnL>
                      <a:noFill/>
                    </a:lnL>
                    <a:lnR>
                      <a:noFill/>
                    </a:lnR>
                    <a:lnT>
                      <a:noFill/>
                    </a:lnT>
                    <a:lnB>
                      <a:noFill/>
                    </a:lnB>
                    <a:solidFill>
                      <a:srgbClr val="8EA9DB"/>
                    </a:solidFill>
                  </a:tcPr>
                </a:tc>
                <a:tc>
                  <a:txBody>
                    <a:bodyPr/>
                    <a:lstStyle/>
                    <a:p>
                      <a:pPr algn="ctr" defTabSz="457200" fontAlgn="b">
                        <a:spcBef>
                          <a:spcPts val="600"/>
                        </a:spcBef>
                      </a:pPr>
                      <a:r>
                        <a:rPr lang="en-GB" sz="1000" b="0" i="0" u="none" strike="noStrike" dirty="0">
                          <a:solidFill>
                            <a:srgbClr val="000000"/>
                          </a:solidFill>
                          <a:effectLst/>
                          <a:latin typeface="Calibri" panose="020F0502020204030204" pitchFamily="34" charset="0"/>
                          <a:ea typeface="+mn-ea"/>
                          <a:cs typeface="+mn-cs"/>
                          <a:sym typeface="Calibri"/>
                        </a:rPr>
                        <a:t> </a:t>
                      </a:r>
                    </a:p>
                  </a:txBody>
                  <a:tcPr marL="36000" marR="8898" marT="8898" marB="0" anchor="b">
                    <a:lnL>
                      <a:noFill/>
                    </a:lnL>
                    <a:lnR>
                      <a:noFill/>
                    </a:lnR>
                    <a:lnT>
                      <a:noFill/>
                    </a:lnT>
                    <a:lnB>
                      <a:noFill/>
                    </a:lnB>
                    <a:solidFill>
                      <a:srgbClr val="8EA9DB"/>
                    </a:solidFill>
                  </a:tcPr>
                </a:tc>
                <a:tc>
                  <a:txBody>
                    <a:bodyPr/>
                    <a:lstStyle/>
                    <a:p>
                      <a:pPr algn="ctr" fontAlgn="b"/>
                      <a:r>
                        <a:rPr lang="en-GB" sz="1000" b="0" i="0" u="none" strike="noStrike" dirty="0">
                          <a:solidFill>
                            <a:srgbClr val="000000"/>
                          </a:solidFill>
                          <a:effectLst/>
                          <a:latin typeface="Calibri" panose="020F0502020204030204" pitchFamily="34" charset="0"/>
                        </a:rPr>
                        <a:t> </a:t>
                      </a:r>
                    </a:p>
                  </a:txBody>
                  <a:tcPr marL="36000" marR="8898" marT="8898" marB="0" anchor="b">
                    <a:lnL>
                      <a:noFill/>
                    </a:lnL>
                    <a:lnR>
                      <a:noFill/>
                    </a:lnR>
                    <a:lnT>
                      <a:noFill/>
                    </a:lnT>
                    <a:lnB>
                      <a:noFill/>
                    </a:lnB>
                    <a:solidFill>
                      <a:srgbClr val="8EA9DB"/>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a:noFill/>
                    </a:lnB>
                    <a:solidFill>
                      <a:srgbClr val="8EA9DB"/>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a:noFill/>
                    </a:lnB>
                    <a:solidFill>
                      <a:srgbClr val="8EA9DB"/>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a:noFill/>
                    </a:lnB>
                    <a:solidFill>
                      <a:srgbClr val="8EA9DB"/>
                    </a:solidFill>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extLst>
                  <a:ext uri="{0D108BD9-81ED-4DB2-BD59-A6C34878D82A}">
                    <a16:rowId xmlns:a16="http://schemas.microsoft.com/office/drawing/2014/main" val="1466604624"/>
                  </a:ext>
                </a:extLst>
              </a:tr>
              <a:tr h="225982">
                <a:tc vMerge="1">
                  <a:txBody>
                    <a:bodyPr/>
                    <a:lstStyle/>
                    <a:p>
                      <a:endParaRPr lang="en-GB"/>
                    </a:p>
                  </a:txBody>
                  <a:tcPr/>
                </a:tc>
                <a:tc>
                  <a:txBody>
                    <a:bodyPr/>
                    <a:lstStyle/>
                    <a:p>
                      <a:pPr algn="l" fontAlgn="b"/>
                      <a:r>
                        <a:rPr lang="en-GB" sz="1100" b="0" i="0" u="none" strike="noStrike" dirty="0">
                          <a:solidFill>
                            <a:srgbClr val="000000"/>
                          </a:solidFill>
                          <a:effectLst/>
                          <a:latin typeface="Calibri" panose="020F0502020204030204" pitchFamily="34" charset="0"/>
                          <a:hlinkClick r:id="rId16"/>
                        </a:rPr>
                        <a:t>SCAT (HY-2)</a:t>
                      </a:r>
                      <a:endParaRPr lang="en-GB" sz="1100" b="0" i="0" u="none" strike="noStrike" dirty="0">
                        <a:solidFill>
                          <a:srgbClr val="000000"/>
                        </a:solidFill>
                        <a:effectLst/>
                        <a:latin typeface="Calibri" panose="020F0502020204030204" pitchFamily="34" charset="0"/>
                      </a:endParaRPr>
                    </a:p>
                  </a:txBody>
                  <a:tcPr marL="36000" marR="8898" marT="889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GB" sz="1100" b="0" i="0" u="none" strike="noStrike">
                          <a:solidFill>
                            <a:srgbClr val="000000"/>
                          </a:solidFill>
                          <a:effectLst/>
                          <a:latin typeface="Calibri" panose="020F0502020204030204" pitchFamily="34" charset="0"/>
                          <a:hlinkClick r:id="rId22"/>
                        </a:rPr>
                        <a:t>HY-2F</a:t>
                      </a:r>
                      <a:endParaRPr lang="en-GB" sz="1100" b="0" i="0" u="none" strike="noStrike">
                        <a:solidFill>
                          <a:srgbClr val="000000"/>
                        </a:solidFill>
                        <a:effectLst/>
                        <a:latin typeface="Calibri" panose="020F0502020204030204" pitchFamily="34" charset="0"/>
                      </a:endParaRPr>
                    </a:p>
                  </a:txBody>
                  <a:tcPr marL="36000" marR="8898" marT="8898" marB="0" anchor="b">
                    <a:lnL>
                      <a:noFill/>
                    </a:lnL>
                    <a:lnR w="6350" cap="flat" cmpd="sng" algn="ctr">
                      <a:solidFill>
                        <a:srgbClr val="000000"/>
                      </a:solidFill>
                      <a:prstDash val="solid"/>
                      <a:round/>
                      <a:headEnd type="none" w="med" len="med"/>
                      <a:tailEnd type="none" w="med" len="med"/>
                    </a:lnR>
                    <a:lnT>
                      <a:noFill/>
                    </a:lnT>
                    <a:lnB>
                      <a:noFill/>
                    </a:lnB>
                  </a:tcPr>
                </a:tc>
                <a:tc vMerge="1">
                  <a:txBody>
                    <a:bodyPr/>
                    <a:lstStyle/>
                    <a:p>
                      <a:endParaRPr lang="en-GB"/>
                    </a:p>
                  </a:txBody>
                  <a:tcPr/>
                </a:tc>
                <a:tc>
                  <a:txBody>
                    <a:bodyPr/>
                    <a:lstStyle/>
                    <a:p>
                      <a:pPr algn="l" fontAlgn="b"/>
                      <a:r>
                        <a:rPr lang="en-GB" sz="1100" b="0" i="0" u="none" strike="noStrike" dirty="0">
                          <a:solidFill>
                            <a:srgbClr val="000000"/>
                          </a:solidFill>
                          <a:effectLst/>
                          <a:latin typeface="Calibri" panose="020F0502020204030204" pitchFamily="34" charset="0"/>
                        </a:rPr>
                        <a:t>66 °</a:t>
                      </a:r>
                    </a:p>
                  </a:txBody>
                  <a:tcPr marL="36000" marR="8898" marT="8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a:noFill/>
                    </a:lnB>
                    <a:solidFill>
                      <a:srgbClr val="8EA9DB"/>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a:noFill/>
                    </a:lnB>
                    <a:solidFill>
                      <a:srgbClr val="8EA9DB"/>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a:noFill/>
                    </a:lnB>
                    <a:solidFill>
                      <a:srgbClr val="8EA9DB"/>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a:noFill/>
                    </a:lnB>
                    <a:solidFill>
                      <a:srgbClr val="8EA9DB"/>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a:noFill/>
                    </a:lnB>
                    <a:solidFill>
                      <a:srgbClr val="8EA9DB"/>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a:noFill/>
                    </a:lnB>
                    <a:solidFill>
                      <a:srgbClr val="8EA9DB"/>
                    </a:solidFill>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extLst>
                  <a:ext uri="{0D108BD9-81ED-4DB2-BD59-A6C34878D82A}">
                    <a16:rowId xmlns:a16="http://schemas.microsoft.com/office/drawing/2014/main" val="1066814910"/>
                  </a:ext>
                </a:extLst>
              </a:tr>
              <a:tr h="225982">
                <a:tc vMerge="1">
                  <a:txBody>
                    <a:bodyPr/>
                    <a:lstStyle/>
                    <a:p>
                      <a:endParaRPr lang="en-GB"/>
                    </a:p>
                  </a:txBody>
                  <a:tcPr>
                    <a:lnT w="6350" cap="flat" cmpd="sng" algn="ctr">
                      <a:solidFill>
                        <a:srgbClr val="000000"/>
                      </a:solidFill>
                      <a:prstDash val="solid"/>
                      <a:round/>
                      <a:headEnd type="none" w="med" len="med"/>
                      <a:tailEnd type="none" w="med" len="med"/>
                    </a:lnT>
                  </a:tcPr>
                </a:tc>
                <a:tc>
                  <a:txBody>
                    <a:bodyPr/>
                    <a:lstStyle/>
                    <a:p>
                      <a:pPr algn="l" fontAlgn="b"/>
                      <a:r>
                        <a:rPr lang="en-GB" sz="1100" b="0" i="0" u="none" strike="noStrike">
                          <a:solidFill>
                            <a:srgbClr val="000000"/>
                          </a:solidFill>
                          <a:effectLst/>
                          <a:latin typeface="Calibri" panose="020F0502020204030204" pitchFamily="34" charset="0"/>
                          <a:hlinkClick r:id="rId23"/>
                        </a:rPr>
                        <a:t>OSCAT</a:t>
                      </a:r>
                      <a:endParaRPr lang="en-GB" sz="1100" b="0" i="0" u="none" strike="noStrike">
                        <a:solidFill>
                          <a:srgbClr val="000000"/>
                        </a:solidFill>
                        <a:effectLst/>
                        <a:latin typeface="Calibri" panose="020F0502020204030204" pitchFamily="34" charset="0"/>
                      </a:endParaRPr>
                    </a:p>
                  </a:txBody>
                  <a:tcPr marL="36000" marR="8898" marT="8898" marB="0" anchor="b">
                    <a:lnR>
                      <a:noFill/>
                    </a:lnR>
                    <a:lnT>
                      <a:noFill/>
                    </a:lnT>
                    <a:lnB>
                      <a:noFill/>
                    </a:lnB>
                  </a:tcPr>
                </a:tc>
                <a:tc>
                  <a:txBody>
                    <a:bodyPr/>
                    <a:lstStyle/>
                    <a:p>
                      <a:pPr algn="l" fontAlgn="b"/>
                      <a:r>
                        <a:rPr lang="en-GB" sz="1100" b="0" i="0" u="none" strike="noStrike" dirty="0">
                          <a:solidFill>
                            <a:srgbClr val="000000"/>
                          </a:solidFill>
                          <a:effectLst/>
                          <a:latin typeface="Calibri" panose="020F0502020204030204" pitchFamily="34" charset="0"/>
                          <a:hlinkClick r:id="rId24"/>
                        </a:rPr>
                        <a:t>OceanSat-3</a:t>
                      </a:r>
                      <a:endParaRPr lang="en-GB" sz="1100" b="0" i="0" u="none" strike="noStrike" dirty="0">
                        <a:solidFill>
                          <a:srgbClr val="000000"/>
                        </a:solidFill>
                        <a:effectLst/>
                        <a:latin typeface="Calibri" panose="020F0502020204030204" pitchFamily="34" charset="0"/>
                      </a:endParaRPr>
                    </a:p>
                  </a:txBody>
                  <a:tcPr marL="36000" marR="8898" marT="8898" marB="0" anchor="b">
                    <a:lnL>
                      <a:noFill/>
                    </a:lnL>
                    <a:lnR w="6350" cap="flat" cmpd="sng" algn="ctr">
                      <a:solidFill>
                        <a:srgbClr val="000000"/>
                      </a:solidFill>
                      <a:prstDash val="solid"/>
                      <a:round/>
                      <a:headEnd type="none" w="med" len="med"/>
                      <a:tailEnd type="none" w="med" len="med"/>
                    </a:lnR>
                    <a:lnT>
                      <a:noFill/>
                    </a:lnT>
                    <a:lnB>
                      <a:noFill/>
                    </a:lnB>
                  </a:tcPr>
                </a:tc>
                <a:tc v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a:txBody>
                    <a:bodyPr/>
                    <a:lstStyle/>
                    <a:p>
                      <a:pPr algn="l" fontAlgn="b"/>
                      <a:r>
                        <a:rPr lang="en-GB" sz="1100" b="0" i="0" u="none" strike="noStrike">
                          <a:solidFill>
                            <a:srgbClr val="000000"/>
                          </a:solidFill>
                          <a:effectLst/>
                          <a:latin typeface="Calibri" panose="020F0502020204030204" pitchFamily="34" charset="0"/>
                        </a:rPr>
                        <a:t>12:00 desc</a:t>
                      </a:r>
                    </a:p>
                  </a:txBody>
                  <a:tcPr marL="36000" marR="8898" marT="8898" marB="0" anchor="b">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w="6350" cap="flat" cmpd="sng" algn="ctr">
                      <a:solidFill>
                        <a:srgbClr val="000000"/>
                      </a:solidFill>
                      <a:prstDash val="solid"/>
                      <a:round/>
                      <a:headEnd type="none" w="med" len="med"/>
                      <a:tailEnd type="none" w="med" len="med"/>
                    </a:lnL>
                    <a:lnR>
                      <a:noFill/>
                    </a:lnR>
                    <a:lnT>
                      <a:noFill/>
                    </a:lnT>
                    <a:lnB>
                      <a:noFill/>
                    </a:lnB>
                    <a:solidFill>
                      <a:srgbClr val="8EA9DB"/>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a:noFill/>
                    </a:lnB>
                    <a:solidFill>
                      <a:srgbClr val="8EA9DB"/>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a:noFill/>
                    </a:lnB>
                    <a:solidFill>
                      <a:srgbClr val="8EA9DB"/>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a:noFill/>
                    </a:lnB>
                    <a:solidFill>
                      <a:srgbClr val="8EA9DB"/>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a:noFill/>
                    </a:lnB>
                    <a:solidFill>
                      <a:srgbClr val="8EA9DB"/>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a:noFill/>
                    </a:lnB>
                    <a:solidFill>
                      <a:srgbClr val="8EA9DB"/>
                    </a:solidFill>
                  </a:tcPr>
                </a:tc>
                <a:tc>
                  <a:txBody>
                    <a:bodyPr/>
                    <a:lstStyle/>
                    <a:p>
                      <a:pPr algn="ctr" fontAlgn="b"/>
                      <a:r>
                        <a:rPr lang="en-GB" sz="1000" b="0" i="0" u="none" strike="noStrike" dirty="0">
                          <a:solidFill>
                            <a:srgbClr val="000000"/>
                          </a:solidFill>
                          <a:effectLst/>
                          <a:latin typeface="Calibri" panose="020F0502020204030204" pitchFamily="34" charset="0"/>
                        </a:rPr>
                        <a:t> </a:t>
                      </a:r>
                    </a:p>
                  </a:txBody>
                  <a:tcPr marL="36000" marR="8898" marT="8898" marB="0" anchor="b">
                    <a:lnL>
                      <a:noFill/>
                    </a:lnL>
                    <a:lnR>
                      <a:noFill/>
                    </a:lnR>
                    <a:lnT>
                      <a:noFill/>
                    </a:lnT>
                    <a:lnB>
                      <a:noFill/>
                    </a:lnB>
                    <a:solidFill>
                      <a:srgbClr val="8EA9DB"/>
                    </a:solidFill>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dirty="0">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tc>
                  <a:txBody>
                    <a:bodyPr/>
                    <a:lstStyle/>
                    <a:p>
                      <a:pPr algn="ctr" fontAlgn="b"/>
                      <a:endParaRPr lang="en-GB" sz="1000" b="0" i="0" u="none" strike="noStrike" dirty="0">
                        <a:solidFill>
                          <a:srgbClr val="000000"/>
                        </a:solidFill>
                        <a:effectLst/>
                        <a:latin typeface="Calibri" panose="020F0502020204030204" pitchFamily="34" charset="0"/>
                      </a:endParaRPr>
                    </a:p>
                  </a:txBody>
                  <a:tcPr marL="36000" marR="8898" marT="8898" marB="0" anchor="b">
                    <a:lnL>
                      <a:noFill/>
                    </a:lnL>
                    <a:lnR>
                      <a:noFill/>
                    </a:lnR>
                    <a:lnT>
                      <a:noFill/>
                    </a:lnT>
                    <a:lnB>
                      <a:noFill/>
                    </a:lnB>
                  </a:tcPr>
                </a:tc>
                <a:extLst>
                  <a:ext uri="{0D108BD9-81ED-4DB2-BD59-A6C34878D82A}">
                    <a16:rowId xmlns:a16="http://schemas.microsoft.com/office/drawing/2014/main" val="966990086"/>
                  </a:ext>
                </a:extLst>
              </a:tr>
              <a:tr h="225982">
                <a:tc vMerge="1">
                  <a:txBody>
                    <a:bodyPr/>
                    <a:lstStyle/>
                    <a:p>
                      <a:endParaRPr lang="en-GB"/>
                    </a:p>
                  </a:txBody>
                  <a:tcPr/>
                </a:tc>
                <a:tc>
                  <a:txBody>
                    <a:bodyPr/>
                    <a:lstStyle/>
                    <a:p>
                      <a:pPr algn="l" fontAlgn="b"/>
                      <a:r>
                        <a:rPr lang="en-GB" sz="1100" b="0" i="0" u="none" strike="noStrike">
                          <a:solidFill>
                            <a:srgbClr val="000000"/>
                          </a:solidFill>
                          <a:effectLst/>
                          <a:latin typeface="Calibri" panose="020F0502020204030204" pitchFamily="34" charset="0"/>
                          <a:hlinkClick r:id="rId23"/>
                        </a:rPr>
                        <a:t>OSCAT</a:t>
                      </a:r>
                      <a:endParaRPr lang="en-GB" sz="1100" b="0" i="0" u="none" strike="noStrike">
                        <a:solidFill>
                          <a:srgbClr val="000000"/>
                        </a:solidFill>
                        <a:effectLst/>
                        <a:latin typeface="Calibri" panose="020F0502020204030204" pitchFamily="34" charset="0"/>
                      </a:endParaRPr>
                    </a:p>
                  </a:txBody>
                  <a:tcPr marL="36000" marR="8898" marT="8898"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hlinkClick r:id="rId25"/>
                        </a:rPr>
                        <a:t>ScatSat-1</a:t>
                      </a:r>
                      <a:endParaRPr lang="en-GB" sz="1100" b="0" i="0" u="none" strike="noStrike">
                        <a:solidFill>
                          <a:srgbClr val="000000"/>
                        </a:solidFill>
                        <a:effectLst/>
                        <a:latin typeface="Calibri" panose="020F0502020204030204" pitchFamily="34" charset="0"/>
                      </a:endParaRPr>
                    </a:p>
                  </a:txBody>
                  <a:tcPr marL="36000" marR="8898" marT="8898"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lang="en-GB"/>
                    </a:p>
                  </a:txBody>
                  <a:tcPr/>
                </a:tc>
                <a:tc>
                  <a:txBody>
                    <a:bodyPr/>
                    <a:lstStyle/>
                    <a:p>
                      <a:pPr algn="l" fontAlgn="b"/>
                      <a:r>
                        <a:rPr lang="en-GB" sz="1100" b="0" i="0" u="none" strike="noStrike">
                          <a:solidFill>
                            <a:srgbClr val="000000"/>
                          </a:solidFill>
                          <a:effectLst/>
                          <a:latin typeface="Calibri" panose="020F0502020204030204" pitchFamily="34" charset="0"/>
                        </a:rPr>
                        <a:t>08:45 desc</a:t>
                      </a:r>
                    </a:p>
                  </a:txBody>
                  <a:tcPr marL="36000" marR="8898" marT="8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3">
                  <a:txBody>
                    <a:bodyPr/>
                    <a:lstStyle/>
                    <a:p>
                      <a:pPr algn="l" fontAlgn="b"/>
                      <a:r>
                        <a:rPr lang="en-GB" sz="1000" b="1" i="0" u="none" strike="noStrike">
                          <a:solidFill>
                            <a:srgbClr val="FFFFFF"/>
                          </a:solidFill>
                          <a:effectLst/>
                          <a:latin typeface="Calibri" panose="020F0502020204030204" pitchFamily="34" charset="0"/>
                        </a:rPr>
                        <a:t>launch 26 Sep 2016</a:t>
                      </a:r>
                    </a:p>
                  </a:txBody>
                  <a:tcPr marL="36000" marR="8898" marT="8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305496"/>
                    </a:solidFill>
                  </a:tcPr>
                </a:tc>
                <a:tc hMerge="1">
                  <a:txBody>
                    <a:bodyPr/>
                    <a:lstStyle/>
                    <a:p>
                      <a:endParaRPr lang="en-GB"/>
                    </a:p>
                  </a:txBody>
                  <a:tcPr/>
                </a:tc>
                <a:tc hMerge="1">
                  <a:txBody>
                    <a:bodyPr/>
                    <a:lstStyle/>
                    <a:p>
                      <a:endParaRPr lang="en-GB"/>
                    </a:p>
                  </a:txBody>
                  <a:tcPr/>
                </a:tc>
                <a:tc>
                  <a:txBody>
                    <a:bodyPr/>
                    <a:lstStyle/>
                    <a:p>
                      <a:pPr algn="l" fontAlgn="b"/>
                      <a:r>
                        <a:rPr lang="en-GB" sz="1000" b="1" i="0" u="none" strike="noStrike">
                          <a:solidFill>
                            <a:srgbClr val="FFFFFF"/>
                          </a:solidFill>
                          <a:effectLst/>
                          <a:latin typeface="Calibri" panose="020F0502020204030204" pitchFamily="34" charset="0"/>
                        </a:rPr>
                        <a:t> </a:t>
                      </a:r>
                    </a:p>
                  </a:txBody>
                  <a:tcPr marL="36000" marR="8898" marT="8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305496"/>
                    </a:solidFill>
                  </a:tcPr>
                </a:tc>
                <a:tc>
                  <a:txBody>
                    <a:bodyPr/>
                    <a:lstStyle/>
                    <a:p>
                      <a:pPr algn="l" fontAlgn="b"/>
                      <a:r>
                        <a:rPr lang="en-GB" sz="1000" b="1" i="0" u="none" strike="noStrike">
                          <a:solidFill>
                            <a:srgbClr val="FFFFFF"/>
                          </a:solidFill>
                          <a:effectLst/>
                          <a:latin typeface="Calibri" panose="020F0502020204030204" pitchFamily="34" charset="0"/>
                        </a:rPr>
                        <a:t> </a:t>
                      </a:r>
                    </a:p>
                  </a:txBody>
                  <a:tcPr marL="36000" marR="8898" marT="8898"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dirty="0">
                          <a:solidFill>
                            <a:srgbClr val="000000"/>
                          </a:solidFill>
                          <a:effectLst/>
                          <a:latin typeface="Calibri" panose="020F0502020204030204" pitchFamily="34" charset="0"/>
                        </a:rPr>
                        <a:t> </a:t>
                      </a:r>
                    </a:p>
                  </a:txBody>
                  <a:tcPr marL="36000" marR="8898" marT="8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36000" marR="8898" marT="889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dirty="0">
                          <a:solidFill>
                            <a:srgbClr val="000000"/>
                          </a:solidFill>
                          <a:effectLst/>
                          <a:latin typeface="Calibri" panose="020F0502020204030204" pitchFamily="34" charset="0"/>
                        </a:rPr>
                        <a:t> </a:t>
                      </a:r>
                    </a:p>
                  </a:txBody>
                  <a:tcPr marL="36000" marR="8898" marT="8898"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9687802"/>
                  </a:ext>
                </a:extLst>
              </a:tr>
            </a:tbl>
          </a:graphicData>
        </a:graphic>
      </p:graphicFrame>
      <p:graphicFrame>
        <p:nvGraphicFramePr>
          <p:cNvPr id="9" name="Table 8"/>
          <p:cNvGraphicFramePr>
            <a:graphicFrameLocks noGrp="1"/>
          </p:cNvGraphicFramePr>
          <p:nvPr/>
        </p:nvGraphicFramePr>
        <p:xfrm>
          <a:off x="10534743" y="4096731"/>
          <a:ext cx="1524000" cy="762000"/>
        </p:xfrm>
        <a:graphic>
          <a:graphicData uri="http://schemas.openxmlformats.org/drawingml/2006/table">
            <a:tbl>
              <a:tblPr/>
              <a:tblGrid>
                <a:gridCol w="381000">
                  <a:extLst>
                    <a:ext uri="{9D8B030D-6E8A-4147-A177-3AD203B41FA5}">
                      <a16:colId xmlns:a16="http://schemas.microsoft.com/office/drawing/2014/main" val="4213449276"/>
                    </a:ext>
                  </a:extLst>
                </a:gridCol>
                <a:gridCol w="762000">
                  <a:extLst>
                    <a:ext uri="{9D8B030D-6E8A-4147-A177-3AD203B41FA5}">
                      <a16:colId xmlns:a16="http://schemas.microsoft.com/office/drawing/2014/main" val="2245975800"/>
                    </a:ext>
                  </a:extLst>
                </a:gridCol>
                <a:gridCol w="381000">
                  <a:extLst>
                    <a:ext uri="{9D8B030D-6E8A-4147-A177-3AD203B41FA5}">
                      <a16:colId xmlns:a16="http://schemas.microsoft.com/office/drawing/2014/main" val="3903511255"/>
                    </a:ext>
                  </a:extLst>
                </a:gridCol>
              </a:tblGrid>
              <a:tr h="190500">
                <a:tc>
                  <a:txBody>
                    <a:bodyPr/>
                    <a:lstStyle/>
                    <a:p>
                      <a:pPr algn="l" fontAlgn="b"/>
                      <a:r>
                        <a:rPr lang="en-GB" sz="11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305496"/>
                    </a:solidFill>
                  </a:tcPr>
                </a:tc>
                <a:tc>
                  <a:txBody>
                    <a:bodyPr/>
                    <a:lstStyle/>
                    <a:p>
                      <a:pPr algn="l" fontAlgn="b"/>
                      <a:r>
                        <a:rPr lang="en-GB" sz="1100" b="0" i="0" u="none" strike="noStrike">
                          <a:solidFill>
                            <a:srgbClr val="000000"/>
                          </a:solidFill>
                          <a:effectLst/>
                          <a:latin typeface="Calibri" panose="020F0502020204030204" pitchFamily="34" charset="0"/>
                        </a:rPr>
                        <a:t> operational</a:t>
                      </a:r>
                    </a:p>
                  </a:txBody>
                  <a:tcPr marL="0" marR="0" marT="0" marB="0" anchor="b">
                    <a:lnL>
                      <a:noFill/>
                    </a:lnL>
                    <a:lnR>
                      <a:noFill/>
                    </a:lnR>
                    <a:lnT>
                      <a:noFill/>
                    </a:lnT>
                    <a:lnB>
                      <a:noFill/>
                    </a:lnB>
                  </a:tcPr>
                </a:tc>
                <a:tc>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96633998"/>
                  </a:ext>
                </a:extLst>
              </a:tr>
              <a:tr h="190500">
                <a:tc>
                  <a:txBody>
                    <a:bodyPr/>
                    <a:lstStyle/>
                    <a:p>
                      <a:pPr algn="ctr" fontAlgn="b"/>
                      <a:r>
                        <a:rPr lang="en-GB"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0070C0"/>
                    </a:solidFill>
                  </a:tcPr>
                </a:tc>
                <a:tc gridSpan="2">
                  <a:txBody>
                    <a:bodyPr/>
                    <a:lstStyle/>
                    <a:p>
                      <a:pPr algn="l" fontAlgn="b"/>
                      <a:r>
                        <a:rPr lang="en-GB" sz="1100" b="0" i="0" u="none" strike="noStrike">
                          <a:solidFill>
                            <a:srgbClr val="000000"/>
                          </a:solidFill>
                          <a:effectLst/>
                          <a:latin typeface="Calibri" panose="020F0502020204030204" pitchFamily="34" charset="0"/>
                        </a:rPr>
                        <a:t> commissioning</a:t>
                      </a:r>
                    </a:p>
                  </a:txBody>
                  <a:tcPr marL="0" marR="0" marT="0" marB="0" anchor="b">
                    <a:lnL>
                      <a:noFill/>
                    </a:lnL>
                    <a:lnR>
                      <a:noFill/>
                    </a:lnR>
                    <a:lnT>
                      <a:noFill/>
                    </a:lnT>
                    <a:lnB>
                      <a:noFill/>
                    </a:lnB>
                  </a:tcPr>
                </a:tc>
                <a:tc hMerge="1">
                  <a:txBody>
                    <a:bodyPr/>
                    <a:lstStyle/>
                    <a:p>
                      <a:endParaRPr lang="en-GB"/>
                    </a:p>
                  </a:txBody>
                  <a:tcPr/>
                </a:tc>
                <a:extLst>
                  <a:ext uri="{0D108BD9-81ED-4DB2-BD59-A6C34878D82A}">
                    <a16:rowId xmlns:a16="http://schemas.microsoft.com/office/drawing/2014/main" val="741485508"/>
                  </a:ext>
                </a:extLst>
              </a:tr>
              <a:tr h="190500">
                <a:tc>
                  <a:txBody>
                    <a:bodyPr/>
                    <a:lstStyle/>
                    <a:p>
                      <a:pPr algn="ctr" fontAlgn="b"/>
                      <a:r>
                        <a:rPr lang="en-GB"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8EA9DB"/>
                    </a:solidFill>
                  </a:tcPr>
                </a:tc>
                <a:tc>
                  <a:txBody>
                    <a:bodyPr/>
                    <a:lstStyle/>
                    <a:p>
                      <a:pPr algn="l" fontAlgn="b"/>
                      <a:r>
                        <a:rPr lang="en-GB" sz="1100" b="0" i="0" u="none" strike="noStrike">
                          <a:solidFill>
                            <a:srgbClr val="000000"/>
                          </a:solidFill>
                          <a:effectLst/>
                          <a:latin typeface="Calibri" panose="020F0502020204030204" pitchFamily="34" charset="0"/>
                        </a:rPr>
                        <a:t> planned</a:t>
                      </a:r>
                    </a:p>
                  </a:txBody>
                  <a:tcPr marL="0" marR="0" marT="0" marB="0" anchor="b">
                    <a:lnL>
                      <a:noFill/>
                    </a:lnL>
                    <a:lnR>
                      <a:noFill/>
                    </a:lnR>
                    <a:lnT>
                      <a:noFill/>
                    </a:lnT>
                    <a:lnB>
                      <a:noFill/>
                    </a:lnB>
                  </a:tcPr>
                </a:tc>
                <a:tc>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070829905"/>
                  </a:ext>
                </a:extLst>
              </a:tr>
              <a:tr h="190500">
                <a:tc>
                  <a:txBody>
                    <a:bodyPr/>
                    <a:lstStyle/>
                    <a:p>
                      <a:pPr algn="ctr" fontAlgn="b"/>
                      <a:r>
                        <a:rPr lang="en-GB"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BDD7EE"/>
                    </a:solidFill>
                  </a:tcPr>
                </a:tc>
                <a:tc>
                  <a:txBody>
                    <a:bodyPr/>
                    <a:lstStyle/>
                    <a:p>
                      <a:pPr algn="l" fontAlgn="b"/>
                      <a:r>
                        <a:rPr lang="en-GB" sz="1100" b="0" i="0" u="none" strike="noStrike">
                          <a:solidFill>
                            <a:srgbClr val="000000"/>
                          </a:solidFill>
                          <a:effectLst/>
                          <a:latin typeface="Calibri" panose="020F0502020204030204" pitchFamily="34" charset="0"/>
                        </a:rPr>
                        <a:t> considered</a:t>
                      </a:r>
                    </a:p>
                  </a:txBody>
                  <a:tcPr marL="0" marR="0" marT="0" marB="0" anchor="b">
                    <a:lnL>
                      <a:noFill/>
                    </a:lnL>
                    <a:lnR>
                      <a:noFill/>
                    </a:lnR>
                    <a:lnT>
                      <a:noFill/>
                    </a:lnT>
                    <a:lnB>
                      <a:noFill/>
                    </a:lnB>
                  </a:tcPr>
                </a:tc>
                <a:tc>
                  <a:txBody>
                    <a:bodyPr/>
                    <a:lstStyle/>
                    <a:p>
                      <a:pPr algn="ctr" fontAlgn="b"/>
                      <a:endParaRPr lang="en-GB"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504326714"/>
                  </a:ext>
                </a:extLst>
              </a:tr>
            </a:tbl>
          </a:graphicData>
        </a:graphic>
      </p:graphicFrame>
      <p:sp>
        <p:nvSpPr>
          <p:cNvPr id="10" name="Rectangle 9"/>
          <p:cNvSpPr/>
          <p:nvPr/>
        </p:nvSpPr>
        <p:spPr>
          <a:xfrm>
            <a:off x="10394650" y="4038410"/>
            <a:ext cx="1647825" cy="904875"/>
          </a:xfrm>
          <a:prstGeom prst="rect">
            <a:avLst/>
          </a:prstGeom>
          <a:noFill/>
          <a:ln w="3175">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FFFFFF"/>
              </a:solidFill>
              <a:effectLst/>
              <a:uLnTx/>
              <a:uFillTx/>
              <a:latin typeface="Tahoma"/>
              <a:ea typeface="+mn-ea"/>
              <a:cs typeface="+mn-cs"/>
            </a:endParaRPr>
          </a:p>
        </p:txBody>
      </p:sp>
      <p:sp>
        <p:nvSpPr>
          <p:cNvPr id="3" name="矩形 2">
            <a:extLst>
              <a:ext uri="{FF2B5EF4-FFF2-40B4-BE49-F238E27FC236}">
                <a16:creationId xmlns:a16="http://schemas.microsoft.com/office/drawing/2014/main" id="{DEF7207E-95AD-FE42-B807-414E96B63908}"/>
              </a:ext>
            </a:extLst>
          </p:cNvPr>
          <p:cNvSpPr/>
          <p:nvPr/>
        </p:nvSpPr>
        <p:spPr>
          <a:xfrm>
            <a:off x="6913360" y="6093755"/>
            <a:ext cx="4867679" cy="369332"/>
          </a:xfrm>
          <a:prstGeom prst="rect">
            <a:avLst/>
          </a:prstGeom>
        </p:spPr>
        <p:txBody>
          <a:bodyPr wrap="none">
            <a:spAutoFit/>
          </a:bodyPr>
          <a:lstStyle/>
          <a:p>
            <a:r>
              <a:rPr lang="en-US" altLang="zh-CN" dirty="0"/>
              <a:t>(Revised from Paul Chang </a:t>
            </a:r>
            <a:r>
              <a:rPr lang="en-US" altLang="zh-CN" dirty="0" err="1"/>
              <a:t>etal</a:t>
            </a:r>
            <a:r>
              <a:rPr lang="en-US" altLang="zh-CN" dirty="0"/>
              <a:t>, IGARSS 2021)</a:t>
            </a:r>
            <a:endParaRPr lang="en-US" dirty="0"/>
          </a:p>
        </p:txBody>
      </p:sp>
      <p:sp>
        <p:nvSpPr>
          <p:cNvPr id="5" name="灯片编号占位符 4">
            <a:extLst>
              <a:ext uri="{FF2B5EF4-FFF2-40B4-BE49-F238E27FC236}">
                <a16:creationId xmlns:a16="http://schemas.microsoft.com/office/drawing/2014/main" id="{2ED29568-345C-7C4F-86DE-F8E343733EBD}"/>
              </a:ext>
            </a:extLst>
          </p:cNvPr>
          <p:cNvSpPr>
            <a:spLocks noGrp="1"/>
          </p:cNvSpPr>
          <p:nvPr>
            <p:ph type="sldNum" sz="quarter" idx="2"/>
          </p:nvPr>
        </p:nvSpPr>
        <p:spPr/>
        <p:txBody>
          <a:bodyPr/>
          <a:lstStyle/>
          <a:p>
            <a:pPr defTabSz="914400"/>
            <a:fld id="{86CB4B4D-7CA3-9044-876B-883B54F8677D}" type="slidenum">
              <a:rPr lang="en-US" smtClean="0">
                <a:solidFill>
                  <a:srgbClr val="1F497D"/>
                </a:solidFill>
              </a:rPr>
              <a:pPr defTabSz="914400"/>
              <a:t>8</a:t>
            </a:fld>
            <a:endParaRPr lang="en-US" dirty="0">
              <a:solidFill>
                <a:srgbClr val="1F497D"/>
              </a:solidFill>
            </a:endParaRPr>
          </a:p>
        </p:txBody>
      </p:sp>
    </p:spTree>
    <p:extLst>
      <p:ext uri="{BB962C8B-B14F-4D97-AF65-F5344CB8AC3E}">
        <p14:creationId xmlns:p14="http://schemas.microsoft.com/office/powerpoint/2010/main" val="2014438067"/>
      </p:ext>
    </p:extLst>
  </p:cSld>
  <p:clrMapOvr>
    <a:masterClrMapping/>
  </p:clrMapOvr>
  <p:transition spd="med"/>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16902</TotalTime>
  <Words>4188</Words>
  <Application>Microsoft Macintosh PowerPoint</Application>
  <PresentationFormat>宽屏</PresentationFormat>
  <Paragraphs>689</Paragraphs>
  <Slides>48</Slides>
  <Notes>0</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48</vt:i4>
      </vt:variant>
    </vt:vector>
  </HeadingPairs>
  <TitlesOfParts>
    <vt:vector size="64" baseType="lpstr">
      <vt:lpstr>黑体</vt:lpstr>
      <vt:lpstr>微软雅黑</vt:lpstr>
      <vt:lpstr>Arial Bold</vt:lpstr>
      <vt:lpstr>Arial</vt:lpstr>
      <vt:lpstr>Arial Black</vt:lpstr>
      <vt:lpstr>Avenir Roman</vt:lpstr>
      <vt:lpstr>Calibri</vt:lpstr>
      <vt:lpstr>Courier New</vt:lpstr>
      <vt:lpstr>Helvetica</vt:lpstr>
      <vt:lpstr>Palatino Linotype</vt:lpstr>
      <vt:lpstr>Symbol</vt:lpstr>
      <vt:lpstr>Tahoma</vt:lpstr>
      <vt:lpstr>Times New Roman</vt:lpstr>
      <vt:lpstr>Verdana</vt:lpstr>
      <vt:lpstr>Wingdings</vt:lpstr>
      <vt:lpstr>Default</vt:lpstr>
      <vt:lpstr>PowerPoint 演示文稿</vt:lpstr>
      <vt:lpstr>PowerPoint 演示文稿</vt:lpstr>
      <vt:lpstr>PowerPoint 演示文稿</vt:lpstr>
      <vt:lpstr>CEOS Task CV-20-05: Standards and Metrics for Scatterometers and Wind Retrievals  </vt:lpstr>
      <vt:lpstr>Introduction</vt:lpstr>
      <vt:lpstr>PowerPoint 演示文稿</vt:lpstr>
      <vt:lpstr>Main Tasks</vt:lpstr>
      <vt:lpstr>Development Plan</vt:lpstr>
      <vt:lpstr>PowerPoint 演示文稿</vt:lpstr>
      <vt:lpstr>Characterization of the Instruments</vt:lpstr>
      <vt:lpstr>Expected Outcomes</vt:lpstr>
      <vt:lpstr>PowerPoint 演示文稿</vt:lpstr>
      <vt:lpstr>PowerPoint 演示文稿</vt:lpstr>
      <vt:lpstr>PowerPoint 演示文稿</vt:lpstr>
      <vt:lpstr>Summary of the Task </vt:lpstr>
      <vt:lpstr>IGARSS 2021 invited technical session proposal   </vt:lpstr>
      <vt:lpstr>IGARSS 2021 invited technical session proposal   </vt:lpstr>
      <vt:lpstr>Update and Achievements: Data sets contribution implemented</vt:lpstr>
      <vt:lpstr>Project progresses  </vt:lpstr>
      <vt:lpstr>Project progresses  </vt:lpstr>
      <vt:lpstr> </vt:lpstr>
      <vt:lpstr>Project progresses  </vt:lpstr>
      <vt:lpstr>Project progresses  </vt:lpstr>
      <vt:lpstr>Progress in specific aspects</vt:lpstr>
      <vt:lpstr>:</vt:lpstr>
      <vt:lpstr>Progress in specific aspects</vt:lpstr>
      <vt:lpstr>Progress in specific aspects</vt:lpstr>
      <vt:lpstr>Progress in specific aspects</vt:lpstr>
      <vt:lpstr>Progress in specific aspects</vt:lpstr>
      <vt:lpstr>Progress in specific aspects</vt:lpstr>
      <vt:lpstr>Progress in specific aspects</vt:lpstr>
      <vt:lpstr>Progress in specific aspects</vt:lpstr>
      <vt:lpstr>Summary of the Progresses</vt:lpstr>
      <vt:lpstr>PowerPoint 演示文稿</vt:lpstr>
      <vt:lpstr>PowerPoint 演示文稿</vt:lpstr>
      <vt:lpstr>ISO TC211 Project:  Geographic information – Calibration and validation of remote sensing imagery sensors and data– Part 4: Space-borne Microwave Radiometers (ISO TS 19159-4:202X)    </vt:lpstr>
      <vt:lpstr>PowerPoint 演示文稿</vt:lpstr>
      <vt:lpstr>PowerPoint 演示文稿</vt:lpstr>
      <vt:lpstr>PowerPoint 演示文稿</vt:lpstr>
      <vt:lpstr>PowerPoint 演示文稿</vt:lpstr>
      <vt:lpstr>Flow chart of microwave radiometer calibration</vt:lpstr>
      <vt:lpstr>19159-4 top level UML class diagram</vt:lpstr>
      <vt:lpstr>Three main stages of sensor calibration</vt:lpstr>
      <vt:lpstr>Three main methods for TB calibration/ validation</vt:lpstr>
      <vt:lpstr>PowerPoint 演示文稿</vt:lpstr>
      <vt:lpstr>Auxiliary data</vt:lpstr>
      <vt:lpstr>PowerPoint 演示文稿</vt:lpstr>
      <vt:lpstr>PowerPoint 演示文稿</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
  <dc:creator>weibo</dc:creator>
  <cp:keywords/>
  <dc:description/>
  <cp:lastModifiedBy>Xiaolong Dong</cp:lastModifiedBy>
  <cp:revision>182</cp:revision>
  <cp:lastPrinted>2017-08-23T16:50:31Z</cp:lastPrinted>
  <dcterms:created xsi:type="dcterms:W3CDTF">2017-04-07T17:29:45Z</dcterms:created>
  <dcterms:modified xsi:type="dcterms:W3CDTF">2022-03-23T10:34:01Z</dcterms:modified>
  <cp:category/>
</cp:coreProperties>
</file>